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 b="1"/>
              <a:t>Single thread Run-Times</a:t>
            </a:r>
            <a:endParaRPr lang="en-US" altLang="zh-CN" sz="10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8,000,000 x 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0.322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8000 x 8000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0.264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 x 8,000,000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185930076"/>
        <c:axId val="141302808"/>
      </c:barChart>
      <c:catAx>
        <c:axId val="18593007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1302808"/>
        <c:crosses val="autoZero"/>
        <c:auto val="1"/>
        <c:lblAlgn val="ctr"/>
        <c:lblOffset val="100"/>
        <c:noMultiLvlLbl val="0"/>
      </c:catAx>
      <c:valAx>
        <c:axId val="141302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59300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000" b="1"/>
              <a:t>Parallel effeciencies</a:t>
            </a:r>
            <a:endParaRPr sz="1000" b="1"/>
          </a:p>
        </c:rich>
      </c:tx>
      <c:layout>
        <c:manualLayout>
          <c:xMode val="edge"/>
          <c:yMode val="edge"/>
          <c:x val="0.203559127439724"/>
          <c:y val="0.039748355733485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8,000,000 x8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 threads</c:v>
                </c:pt>
                <c:pt idx="1">
                  <c:v>4 threads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0.735</c:v>
                </c:pt>
                <c:pt idx="1">
                  <c:v>0.571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8000 x 8000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 threads</c:v>
                </c:pt>
                <c:pt idx="1">
                  <c:v>4 threads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0.698</c:v>
                </c:pt>
                <c:pt idx="1">
                  <c:v>0.555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 x 8,000,000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 threads</c:v>
                </c:pt>
                <c:pt idx="1">
                  <c:v>4 threads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0.555</c:v>
                </c:pt>
                <c:pt idx="1">
                  <c:v>0.275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693919824"/>
        <c:axId val="640865705"/>
      </c:barChart>
      <c:catAx>
        <c:axId val="69391982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0865705"/>
        <c:crosses val="autoZero"/>
        <c:auto val="1"/>
        <c:lblAlgn val="ctr"/>
        <c:lblOffset val="100"/>
        <c:noMultiLvlLbl val="0"/>
      </c:catAx>
      <c:valAx>
        <c:axId val="64086570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391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43940" y="1752376"/>
            <a:ext cx="8675914" cy="1888218"/>
          </a:xfrm>
        </p:spPr>
        <p:txBody>
          <a:bodyPr anchor="b"/>
          <a:lstStyle>
            <a:lvl1pPr algn="ctr">
              <a:defRPr sz="6000">
                <a:ln>
                  <a:solidFill>
                    <a:schemeClr val="bg1"/>
                  </a:solidFill>
                </a:ln>
                <a:gradFill>
                  <a:gsLst>
                    <a:gs pos="63000">
                      <a:schemeClr val="accent2"/>
                    </a:gs>
                    <a:gs pos="0">
                      <a:schemeClr val="accent1"/>
                    </a:gs>
                  </a:gsLst>
                  <a:lin ang="6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940" y="3732669"/>
            <a:ext cx="8675914" cy="774019"/>
          </a:xfrm>
        </p:spPr>
        <p:txBody>
          <a:bodyPr anchor="ctr" anchorCtr="0"/>
          <a:lstStyle>
            <a:lvl1pPr marL="0" indent="0" algn="ctr">
              <a:buNone/>
              <a:defRPr sz="24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243940" y="3732669"/>
            <a:ext cx="867591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7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80039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983468" y="1594074"/>
            <a:ext cx="1750332" cy="17503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2830285"/>
            <a:ext cx="6477000" cy="1974167"/>
          </a:xfrm>
        </p:spPr>
        <p:txBody>
          <a:bodyPr anchor="t" anchorCtr="0">
            <a:normAutofit/>
          </a:bodyPr>
          <a:lstStyle>
            <a:lvl1pPr algn="l">
              <a:defRPr sz="36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799" y="4807176"/>
            <a:ext cx="6477001" cy="97676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470" y="1276089"/>
            <a:ext cx="5014385" cy="487890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438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defRPr/>
            </a:pPr>
            <a:endParaRPr lang="zh-CN" altLang="en-US" sz="8800">
              <a:solidFill>
                <a:srgbClr val="FFFFFF"/>
              </a:solidFill>
              <a:ea typeface="黑体" panose="0201060906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612572"/>
            <a:ext cx="12192000" cy="1589314"/>
          </a:xfrm>
        </p:spPr>
        <p:txBody>
          <a:bodyPr>
            <a:normAutofit/>
          </a:bodyPr>
          <a:lstStyle>
            <a:lvl1pPr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Shape"/>
          <p:cNvSpPr/>
          <p:nvPr>
            <p:custDataLst>
              <p:tags r:id="rId2"/>
            </p:custDataLst>
          </p:nvPr>
        </p:nvSpPr>
        <p:spPr>
          <a:xfrm>
            <a:off x="4176551" y="5430215"/>
            <a:ext cx="276500" cy="20947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2500" lnSpcReduction="2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8" name="KSO_Shape"/>
          <p:cNvSpPr/>
          <p:nvPr>
            <p:custDataLst>
              <p:tags r:id="rId3"/>
            </p:custDataLst>
          </p:nvPr>
        </p:nvSpPr>
        <p:spPr>
          <a:xfrm>
            <a:off x="4203782" y="4794006"/>
            <a:ext cx="222038" cy="297447"/>
          </a:xfrm>
          <a:custGeom>
            <a:avLst/>
            <a:gdLst/>
            <a:ahLst/>
            <a:cxnLst/>
            <a:rect l="l" t="t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schemeClr val="bg1">
                  <a:lumMod val="65000"/>
                </a:schemeClr>
              </a:solidFill>
              <a:ea typeface="黑体" panose="02010609060101010101" charset="-122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>
            <a:off x="4103237" y="5902391"/>
            <a:ext cx="425223" cy="360288"/>
          </a:xfrm>
          <a:custGeom>
            <a:avLst/>
            <a:gdLst/>
            <a:ahLst/>
            <a:cxnLst/>
            <a:rect l="l" t="t" r="r" b="b"/>
            <a:pathLst>
              <a:path w="648072" h="400516">
                <a:moveTo>
                  <a:pt x="324036" y="0"/>
                </a:moveTo>
                <a:lnTo>
                  <a:pt x="648072" y="216024"/>
                </a:lnTo>
                <a:lnTo>
                  <a:pt x="520183" y="216024"/>
                </a:lnTo>
                <a:cubicBezTo>
                  <a:pt x="521934" y="217353"/>
                  <a:pt x="522036" y="218913"/>
                  <a:pt x="522036" y="220497"/>
                </a:cubicBezTo>
                <a:lnTo>
                  <a:pt x="522036" y="364511"/>
                </a:lnTo>
                <a:cubicBezTo>
                  <a:pt x="522036" y="384396"/>
                  <a:pt x="505916" y="400516"/>
                  <a:pt x="486031" y="400516"/>
                </a:cubicBezTo>
                <a:lnTo>
                  <a:pt x="378042" y="400516"/>
                </a:lnTo>
                <a:lnTo>
                  <a:pt x="378042" y="256516"/>
                </a:lnTo>
                <a:lnTo>
                  <a:pt x="270030" y="256516"/>
                </a:lnTo>
                <a:lnTo>
                  <a:pt x="270030" y="400516"/>
                </a:lnTo>
                <a:lnTo>
                  <a:pt x="162041" y="400516"/>
                </a:lnTo>
                <a:cubicBezTo>
                  <a:pt x="142156" y="400516"/>
                  <a:pt x="126036" y="384396"/>
                  <a:pt x="126036" y="364511"/>
                </a:cubicBezTo>
                <a:lnTo>
                  <a:pt x="126036" y="220497"/>
                </a:lnTo>
                <a:lnTo>
                  <a:pt x="127889" y="216024"/>
                </a:lnTo>
                <a:lnTo>
                  <a:pt x="0" y="2160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ea typeface="黑体" panose="02010609060101010101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4528459" y="4726544"/>
            <a:ext cx="3600000" cy="43236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4528460" y="5314652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4528460" y="5902391"/>
            <a:ext cx="3600000" cy="432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0620" y="365125"/>
            <a:ext cx="146318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0141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57681"/>
            <a:ext cx="10515600" cy="501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8A3A-C3F8-40C6-8A68-BF3B77C39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6C2B-E59F-409B-8943-425C218F0A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Note to Parallel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Aaron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OpenMP: Critical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Only one thread can excute the following structured block at a time.</a:t>
            </a:r>
            <a:endParaRPr lang="en-US" altLang="zh-CN"/>
          </a:p>
          <a:p>
            <a:r>
              <a:rPr lang="en-US" altLang="zh-CN"/>
              <a:t>Be careful ablout deadlock.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1414780" y="2631440"/>
            <a:ext cx="394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423670" y="298640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26845" y="331152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 184"/>
          <p:cNvSpPr/>
          <p:nvPr/>
        </p:nvSpPr>
        <p:spPr>
          <a:xfrm>
            <a:off x="2755265" y="2385060"/>
            <a:ext cx="1013460" cy="105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critical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block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220" name=" 220"/>
          <p:cNvSpPr/>
          <p:nvPr/>
        </p:nvSpPr>
        <p:spPr>
          <a:xfrm>
            <a:off x="2200910" y="2519045"/>
            <a:ext cx="519430" cy="23304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 220"/>
          <p:cNvSpPr/>
          <p:nvPr/>
        </p:nvSpPr>
        <p:spPr>
          <a:xfrm>
            <a:off x="1890395" y="2868930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 220"/>
          <p:cNvSpPr/>
          <p:nvPr/>
        </p:nvSpPr>
        <p:spPr>
          <a:xfrm>
            <a:off x="2190750" y="3185795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17955" y="4046220"/>
            <a:ext cx="394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26845" y="440118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30020" y="472630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 184"/>
          <p:cNvSpPr/>
          <p:nvPr/>
        </p:nvSpPr>
        <p:spPr>
          <a:xfrm>
            <a:off x="2758440" y="3799840"/>
            <a:ext cx="1013460" cy="105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critical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block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13" name=" 220"/>
          <p:cNvSpPr/>
          <p:nvPr/>
        </p:nvSpPr>
        <p:spPr>
          <a:xfrm>
            <a:off x="3863340" y="3933825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 220"/>
          <p:cNvSpPr/>
          <p:nvPr/>
        </p:nvSpPr>
        <p:spPr>
          <a:xfrm>
            <a:off x="2124710" y="4283710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 220"/>
          <p:cNvSpPr/>
          <p:nvPr/>
        </p:nvSpPr>
        <p:spPr>
          <a:xfrm>
            <a:off x="2193925" y="4600575"/>
            <a:ext cx="519430" cy="23304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21130" y="5361940"/>
            <a:ext cx="394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430020" y="571690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433195" y="6042025"/>
            <a:ext cx="3974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 184"/>
          <p:cNvSpPr/>
          <p:nvPr/>
        </p:nvSpPr>
        <p:spPr>
          <a:xfrm>
            <a:off x="2761615" y="5115560"/>
            <a:ext cx="1013460" cy="105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critical</a:t>
            </a:r>
            <a:endParaRPr lang="en-US" altLang="zh-CN" sz="120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rgbClr val="FFFFFF"/>
                </a:solidFill>
              </a:rPr>
              <a:t>block</a:t>
            </a:r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20" name=" 220"/>
          <p:cNvSpPr/>
          <p:nvPr/>
        </p:nvSpPr>
        <p:spPr>
          <a:xfrm>
            <a:off x="4221480" y="5249545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1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1" name=" 220"/>
          <p:cNvSpPr/>
          <p:nvPr/>
        </p:nvSpPr>
        <p:spPr>
          <a:xfrm>
            <a:off x="2127885" y="5599430"/>
            <a:ext cx="519430" cy="23304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2" name=" 220"/>
          <p:cNvSpPr/>
          <p:nvPr/>
        </p:nvSpPr>
        <p:spPr>
          <a:xfrm>
            <a:off x="3765550" y="5916295"/>
            <a:ext cx="519430" cy="23304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3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53530" y="2397760"/>
            <a:ext cx="4215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   global_result = 0.0;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# pragma omp parallel num threads(thread count)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   {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#    pragma omp critical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      global result += Local_trap(double a, double b, int n);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   } 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14490" y="3696335"/>
            <a:ext cx="3905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rgbClr val="C00000"/>
                </a:solidFill>
              </a:rPr>
              <a:t>Local_trap will be excute sequentially</a:t>
            </a:r>
            <a:endParaRPr lang="en-US" altLang="zh-CN" sz="120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48450" y="4184015"/>
            <a:ext cx="42151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global result = 0.0;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# pragma omp parallel num threads(thread count)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{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double my result = 0.0; /∗ private ∗/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my result += Local trap(double a, double b, int n);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#      pragma omp critical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global result += my result;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}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09410" y="5788025"/>
            <a:ext cx="3905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rgbClr val="C00000"/>
                </a:solidFill>
              </a:rPr>
              <a:t>Parallel excute Local_trap &amp; correct result </a:t>
            </a:r>
            <a:endParaRPr lang="en-US" altLang="zh-CN" sz="12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OpenMP: atomic &amp; lock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839788" y="1542733"/>
            <a:ext cx="5157787" cy="823912"/>
          </a:xfrm>
        </p:spPr>
        <p:txBody>
          <a:bodyPr/>
          <a:p>
            <a:r>
              <a:rPr lang="en-US" altLang="zh-CN"/>
              <a:t>atomic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839788" y="2366645"/>
            <a:ext cx="5157787" cy="3684588"/>
          </a:xfrm>
        </p:spPr>
        <p:txBody>
          <a:bodyPr/>
          <a:p>
            <a:r>
              <a:rPr lang="en-US" altLang="zh-CN" sz="2000" b="0"/>
              <a:t>Same effect as </a:t>
            </a:r>
            <a:r>
              <a:rPr lang="en-US" altLang="zh-CN" sz="2000" b="0">
                <a:solidFill>
                  <a:srgbClr val="00B050"/>
                </a:solidFill>
                <a:effectLst/>
              </a:rPr>
              <a:t>critical</a:t>
            </a:r>
            <a:r>
              <a:rPr lang="en-US" altLang="zh-CN" sz="2000" b="0"/>
              <a:t> does.</a:t>
            </a:r>
            <a:endParaRPr lang="en-US" altLang="zh-CN" sz="2000" b="0"/>
          </a:p>
          <a:p>
            <a:r>
              <a:rPr lang="en-US" altLang="zh-CN" sz="2000" b="0"/>
              <a:t>Can only be used when the critical section has the form </a:t>
            </a:r>
            <a:br>
              <a:rPr lang="en-US" altLang="zh-CN" sz="2000" b="0"/>
            </a:br>
            <a:r>
              <a:rPr lang="en-US" altLang="zh-CN" sz="2000" b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x &lt;op&gt;= &lt;expression&gt;, x++, ++x, x-- or --x</a:t>
            </a:r>
            <a:r>
              <a:rPr lang="en-US" altLang="zh-CN" sz="2000" b="0">
                <a:latin typeface="等线 Light" panose="02010600030101010101" charset="-122"/>
                <a:ea typeface="等线 Light" panose="02010600030101010101" charset="-122"/>
              </a:rPr>
              <a:t>.</a:t>
            </a:r>
            <a:r>
              <a:rPr lang="en-US" altLang="zh-CN" sz="2000" b="0"/>
              <a:t> </a:t>
            </a:r>
            <a:endParaRPr lang="en-US" altLang="zh-CN" sz="2000" b="0"/>
          </a:p>
          <a:p>
            <a:r>
              <a:rPr lang="en-US" altLang="zh-CN" sz="2000" b="0"/>
              <a:t>Only the load and store of </a:t>
            </a:r>
            <a:r>
              <a:rPr lang="en-US" altLang="zh-CN" sz="2000" b="0">
                <a:solidFill>
                  <a:srgbClr val="00B050"/>
                </a:solidFill>
              </a:rPr>
              <a:t>x</a:t>
            </a:r>
            <a:r>
              <a:rPr lang="en-US" altLang="zh-CN" sz="2000" b="0"/>
              <a:t> are protected.</a:t>
            </a:r>
            <a:endParaRPr lang="en-US" altLang="zh-CN" sz="2000" b="0"/>
          </a:p>
          <a:p>
            <a:r>
              <a:rPr lang="en-US" altLang="zh-CN" sz="2000" b="0"/>
              <a:t>Exploit special hardware instructions.</a:t>
            </a:r>
            <a:endParaRPr lang="en-US" altLang="zh-CN" sz="2000" b="0"/>
          </a:p>
          <a:p>
            <a:r>
              <a:rPr lang="en-US" altLang="zh-CN" sz="2000" b="0">
                <a:solidFill>
                  <a:srgbClr val="00B050"/>
                </a:solidFill>
              </a:rPr>
              <a:t>Much faster</a:t>
            </a:r>
            <a:r>
              <a:rPr lang="en-US" altLang="zh-CN" sz="2000" b="0"/>
              <a:t> than an ordinary critical section.</a:t>
            </a:r>
            <a:endParaRPr lang="en-US" altLang="zh-CN" sz="2000" b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42733"/>
            <a:ext cx="5183188" cy="823912"/>
          </a:xfrm>
        </p:spPr>
        <p:txBody>
          <a:bodyPr/>
          <a:p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366645"/>
            <a:ext cx="5183188" cy="3684588"/>
          </a:xfrm>
        </p:spPr>
        <p:txBody>
          <a:bodyPr/>
          <a:p>
            <a:r>
              <a:rPr lang="en-US" altLang="zh-CN" sz="2000" b="0"/>
              <a:t>Lock is used for data structure.</a:t>
            </a:r>
            <a:endParaRPr lang="en-US" altLang="zh-CN" sz="2000" b="0"/>
          </a:p>
          <a:p>
            <a:r>
              <a:rPr lang="en-US" altLang="zh-CN" sz="2000" b="0"/>
              <a:t>Only one thread can fetch the data at a time.</a:t>
            </a:r>
            <a:endParaRPr lang="en-US" altLang="zh-CN" sz="2000" b="0"/>
          </a:p>
        </p:txBody>
      </p:sp>
      <p:grpSp>
        <p:nvGrpSpPr>
          <p:cNvPr id="12" name="组合 11"/>
          <p:cNvGrpSpPr/>
          <p:nvPr/>
        </p:nvGrpSpPr>
        <p:grpSpPr>
          <a:xfrm>
            <a:off x="6255385" y="3711575"/>
            <a:ext cx="2508250" cy="1056005"/>
            <a:chOff x="2228" y="4159"/>
            <a:chExt cx="3950" cy="166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28" y="4547"/>
              <a:ext cx="3923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242" y="5099"/>
              <a:ext cx="3923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47" y="5618"/>
              <a:ext cx="3931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 184"/>
            <p:cNvSpPr/>
            <p:nvPr/>
          </p:nvSpPr>
          <p:spPr>
            <a:xfrm>
              <a:off x="3806" y="4159"/>
              <a:ext cx="1596" cy="1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>
                  <a:solidFill>
                    <a:srgbClr val="FFFFFF"/>
                  </a:solidFill>
                </a:rPr>
                <a:t>data</a:t>
              </a:r>
              <a:endParaRPr lang="en-US" altLang="zh-CN" sz="1200">
                <a:solidFill>
                  <a:srgbClr val="FFFFFF"/>
                </a:solidFill>
              </a:endParaRPr>
            </a:p>
          </p:txBody>
        </p:sp>
        <p:sp>
          <p:nvSpPr>
            <p:cNvPr id="220" name=" 220"/>
            <p:cNvSpPr/>
            <p:nvPr/>
          </p:nvSpPr>
          <p:spPr>
            <a:xfrm>
              <a:off x="2985" y="4370"/>
              <a:ext cx="818" cy="367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0" name=" 220"/>
            <p:cNvSpPr/>
            <p:nvPr/>
          </p:nvSpPr>
          <p:spPr>
            <a:xfrm>
              <a:off x="2639" y="4921"/>
              <a:ext cx="818" cy="36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1" name=" 220"/>
            <p:cNvSpPr/>
            <p:nvPr/>
          </p:nvSpPr>
          <p:spPr>
            <a:xfrm>
              <a:off x="2735" y="5420"/>
              <a:ext cx="818" cy="36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3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57945" y="3714750"/>
            <a:ext cx="2508250" cy="1056005"/>
            <a:chOff x="2228" y="4159"/>
            <a:chExt cx="3950" cy="166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228" y="4547"/>
              <a:ext cx="3923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242" y="5099"/>
              <a:ext cx="3923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247" y="5618"/>
              <a:ext cx="3931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 184"/>
            <p:cNvSpPr/>
            <p:nvPr/>
          </p:nvSpPr>
          <p:spPr>
            <a:xfrm>
              <a:off x="3806" y="4159"/>
              <a:ext cx="1596" cy="16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>
                  <a:solidFill>
                    <a:srgbClr val="FFFFFF"/>
                  </a:solidFill>
                </a:rPr>
                <a:t>locked data</a:t>
              </a:r>
              <a:endParaRPr lang="en-US" altLang="zh-CN" sz="1200">
                <a:solidFill>
                  <a:srgbClr val="FFFFFF"/>
                </a:solidFill>
              </a:endParaRPr>
            </a:p>
          </p:txBody>
        </p:sp>
        <p:sp>
          <p:nvSpPr>
            <p:cNvPr id="18" name=" 220"/>
            <p:cNvSpPr/>
            <p:nvPr/>
          </p:nvSpPr>
          <p:spPr>
            <a:xfrm>
              <a:off x="3466" y="4370"/>
              <a:ext cx="818" cy="367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9" name=" 220"/>
            <p:cNvSpPr/>
            <p:nvPr/>
          </p:nvSpPr>
          <p:spPr>
            <a:xfrm>
              <a:off x="2938" y="4921"/>
              <a:ext cx="818" cy="36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2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0" name=" 220"/>
            <p:cNvSpPr/>
            <p:nvPr/>
          </p:nvSpPr>
          <p:spPr>
            <a:xfrm>
              <a:off x="2956" y="5420"/>
              <a:ext cx="818" cy="36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3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75070" y="5027295"/>
            <a:ext cx="2543810" cy="1056005"/>
            <a:chOff x="2228" y="4159"/>
            <a:chExt cx="4006" cy="1663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228" y="4547"/>
              <a:ext cx="3923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2242" y="5099"/>
              <a:ext cx="3923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247" y="5618"/>
              <a:ext cx="3931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 184"/>
            <p:cNvSpPr/>
            <p:nvPr/>
          </p:nvSpPr>
          <p:spPr>
            <a:xfrm>
              <a:off x="3806" y="4159"/>
              <a:ext cx="1596" cy="1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>
                  <a:solidFill>
                    <a:srgbClr val="FFFFFF"/>
                  </a:solidFill>
                </a:rPr>
                <a:t>data</a:t>
              </a:r>
              <a:endParaRPr lang="en-US" altLang="zh-CN" sz="1200">
                <a:solidFill>
                  <a:srgbClr val="FFFFFF"/>
                </a:solidFill>
              </a:endParaRPr>
            </a:p>
          </p:txBody>
        </p:sp>
        <p:sp>
          <p:nvSpPr>
            <p:cNvPr id="26" name=" 220"/>
            <p:cNvSpPr/>
            <p:nvPr/>
          </p:nvSpPr>
          <p:spPr>
            <a:xfrm>
              <a:off x="5416" y="4370"/>
              <a:ext cx="818" cy="367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7" name=" 220"/>
            <p:cNvSpPr/>
            <p:nvPr/>
          </p:nvSpPr>
          <p:spPr>
            <a:xfrm>
              <a:off x="2964" y="4921"/>
              <a:ext cx="818" cy="36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8" name=" 220"/>
            <p:cNvSpPr/>
            <p:nvPr/>
          </p:nvSpPr>
          <p:spPr>
            <a:xfrm>
              <a:off x="2982" y="5420"/>
              <a:ext cx="818" cy="36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3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85885" y="5022215"/>
            <a:ext cx="2543810" cy="1056005"/>
            <a:chOff x="2228" y="4159"/>
            <a:chExt cx="4006" cy="166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2228" y="4547"/>
              <a:ext cx="3923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242" y="5099"/>
              <a:ext cx="3923" cy="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247" y="5618"/>
              <a:ext cx="3931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 184"/>
            <p:cNvSpPr/>
            <p:nvPr/>
          </p:nvSpPr>
          <p:spPr>
            <a:xfrm>
              <a:off x="3806" y="4159"/>
              <a:ext cx="1596" cy="166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>
                  <a:solidFill>
                    <a:srgbClr val="FFFFFF"/>
                  </a:solidFill>
                </a:rPr>
                <a:t>locked data</a:t>
              </a:r>
              <a:endParaRPr lang="en-US" altLang="zh-CN" sz="1200">
                <a:solidFill>
                  <a:srgbClr val="FFFFFF"/>
                </a:solidFill>
              </a:endParaRPr>
            </a:p>
          </p:txBody>
        </p:sp>
        <p:sp>
          <p:nvSpPr>
            <p:cNvPr id="34" name=" 220"/>
            <p:cNvSpPr/>
            <p:nvPr/>
          </p:nvSpPr>
          <p:spPr>
            <a:xfrm>
              <a:off x="5416" y="4370"/>
              <a:ext cx="818" cy="367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1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35" name=" 220"/>
            <p:cNvSpPr/>
            <p:nvPr/>
          </p:nvSpPr>
          <p:spPr>
            <a:xfrm>
              <a:off x="3159" y="4921"/>
              <a:ext cx="818" cy="36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36" name=" 220"/>
            <p:cNvSpPr/>
            <p:nvPr/>
          </p:nvSpPr>
          <p:spPr>
            <a:xfrm>
              <a:off x="2982" y="5420"/>
              <a:ext cx="818" cy="36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rgbClr val="FFFFFF"/>
                  </a:solidFill>
                </a:rPr>
                <a:t>3</a:t>
              </a:r>
              <a:endParaRPr lang="en-US" altLang="zh-CN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Loop-carried dependences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 numerical approximation to π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A serial implementation can be</a:t>
            </a:r>
            <a:endParaRPr lang="en-US" altLang="zh-CN"/>
          </a:p>
        </p:txBody>
      </p:sp>
      <p:graphicFrame>
        <p:nvGraphicFramePr>
          <p:cNvPr id="11" name="内容占位符 10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45590" y="1936750"/>
          <a:ext cx="37401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311400" imgH="457200" progId="Equation.KSEE3">
                  <p:embed/>
                </p:oleObj>
              </mc:Choice>
              <mc:Fallback>
                <p:oleObj name="" r:id="rId1" imgW="23114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5590" y="1936750"/>
                        <a:ext cx="374015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64945" y="3759835"/>
            <a:ext cx="38207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1     double factor = 1.0;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2     double sum = 0.0;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3     for (k = 0; k &lt; n; k++) 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4         sum += factor/(2∗k+1);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5         factor = −factor;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6     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7     pi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_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approx = 4.0∗sum;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3" name="内容占位符 8"/>
          <p:cNvSpPr>
            <a:spLocks noGrp="1"/>
          </p:cNvSpPr>
          <p:nvPr/>
        </p:nvSpPr>
        <p:spPr>
          <a:xfrm>
            <a:off x="6339204" y="1276089"/>
            <a:ext cx="5014385" cy="487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4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A wrong parrallel implementationwith loop-carried dependence in line 7</a:t>
            </a: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  <a:p>
            <a:r>
              <a:rPr lang="en-US" altLang="zh-CN" sz="2000"/>
              <a:t>The right one should be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6885940" y="1972945"/>
            <a:ext cx="46697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1     double factor = 1.0;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2     double sum = 0.0;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3 #  pragma omp parallel for num threads(thread count) \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4         reduction(+:sum)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5     for (k = 0; k &lt; n; k++) {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6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sum += factor/(2∗k+1);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7         </a:t>
            </a:r>
            <a:r>
              <a:rPr lang="zh-CN" altLang="en-US" sz="120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factor = −factor;</a:t>
            </a:r>
            <a:endParaRPr lang="zh-CN" altLang="en-US" sz="120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8     }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9     pi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_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approx = 4.0∗sum;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85940" y="4368800"/>
            <a:ext cx="46697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1     double factor = 1.0;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2     double sum = 0.0;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3 #  pragma omp parallel for num threads(thread count) \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4         reduction(+:sum)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5     for (k = 0; k &lt; n; k++) {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6         </a:t>
            </a:r>
            <a:r>
              <a:rPr lang="en-US" altLang="zh-CN" sz="120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factor = (k % 2 == 0) ? 1.0 : -1.0;</a:t>
            </a:r>
            <a:endParaRPr lang="en-US" altLang="zh-CN" sz="120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6         sum += factor/(2∗k+1);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8     }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9     pi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_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</a:rPr>
              <a:t>approx = 4.0∗sum;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Scope: default, private, shared &amp; reduction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sz="200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default(none)</a:t>
            </a:r>
            <a:r>
              <a:rPr lang="en-US" altLang="zh-CN" sz="2000"/>
              <a:t>: specific scopeby hand.</a:t>
            </a:r>
            <a:endParaRPr lang="en-US" altLang="zh-CN" sz="2000"/>
          </a:p>
          <a:p>
            <a:r>
              <a:rPr lang="en-US" altLang="zh-CN" sz="200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private</a:t>
            </a:r>
            <a:r>
              <a:rPr lang="en-US" altLang="zh-CN" sz="2000"/>
              <a:t>: private copies created.</a:t>
            </a:r>
            <a:endParaRPr lang="en-US" altLang="zh-CN" sz="2000"/>
          </a:p>
          <a:p>
            <a:r>
              <a:rPr lang="en-US" altLang="zh-CN" sz="200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shared</a:t>
            </a:r>
            <a:r>
              <a:rPr lang="en-US" altLang="zh-CN" sz="2000"/>
              <a:t>: all threads share the data.</a:t>
            </a:r>
            <a:endParaRPr lang="en-US" altLang="zh-CN" sz="2000"/>
          </a:p>
          <a:p>
            <a:r>
              <a:rPr lang="en-US" altLang="zh-CN" sz="200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reduction</a:t>
            </a:r>
            <a:r>
              <a:rPr lang="en-US" altLang="zh-CN" sz="2000"/>
              <a:t>: private at each thread, and reduction to one at the end.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210945" y="3339465"/>
            <a:ext cx="38392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reduction(&lt;operator&gt;: &lt;variable list&gt;)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80" y="4340225"/>
            <a:ext cx="4907915" cy="18148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double sum = 0.0;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#  pragma omp parallel for num threads(thread count) \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 </a:t>
            </a:r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default(none) reduction(+:sum) private(k, factor) \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 shared(n)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for (k = 0; k &lt; n; k++) {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 factor = (k % 2 == 0) ? 1.0 : -1.0;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    sum += factor/(2∗k+1);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  <a:p>
            <a:pPr lvl="0" algn="l"/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     }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5515" y="3911600"/>
            <a:ext cx="490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  <a:latin typeface="+mj-lt"/>
                <a:ea typeface="华文新魏" panose="02010800040101010101" charset="-122"/>
              </a:rPr>
              <a:t>Our code for approximating π could be</a:t>
            </a:r>
            <a:endParaRPr lang="en-US" altLang="zh-CN">
              <a:solidFill>
                <a:srgbClr val="00B050"/>
              </a:solidFill>
              <a:latin typeface="+mj-lt"/>
              <a:ea typeface="华文新魏" panose="020108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52005" y="1358900"/>
            <a:ext cx="4260215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sum = 0.0, 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2005" y="2788285"/>
            <a:ext cx="1195070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k_0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factor_0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sum_0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1370" y="2449830"/>
            <a:ext cx="119570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0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649335" y="2788285"/>
            <a:ext cx="1195070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k_1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factor_1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sum_1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6795" y="2449830"/>
            <a:ext cx="119570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1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0158730" y="2788285"/>
            <a:ext cx="1195070" cy="857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k_2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factor_2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sum_2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58095" y="2449830"/>
            <a:ext cx="1195705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 2 </a:t>
            </a:r>
            <a:endParaRPr lang="en-US" altLang="zh-CN"/>
          </a:p>
        </p:txBody>
      </p:sp>
      <p:cxnSp>
        <p:nvCxnSpPr>
          <p:cNvPr id="17" name="直接连接符 16"/>
          <p:cNvCxnSpPr>
            <a:stCxn id="11" idx="0"/>
          </p:cNvCxnSpPr>
          <p:nvPr/>
        </p:nvCxnSpPr>
        <p:spPr>
          <a:xfrm flipV="1">
            <a:off x="7749540" y="1869440"/>
            <a:ext cx="0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9246870" y="1872615"/>
            <a:ext cx="0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0756265" y="1869440"/>
            <a:ext cx="0" cy="5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2"/>
          </p:cNvCxnSpPr>
          <p:nvPr/>
        </p:nvCxnSpPr>
        <p:spPr>
          <a:xfrm>
            <a:off x="7749540" y="3645535"/>
            <a:ext cx="8255" cy="4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3115" y="4050030"/>
            <a:ext cx="1204595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sum += sum_0</a:t>
            </a:r>
            <a:endParaRPr lang="en-US" altLang="zh-CN" sz="1200"/>
          </a:p>
        </p:txBody>
      </p:sp>
      <p:sp>
        <p:nvSpPr>
          <p:cNvPr id="22" name="矩形 21"/>
          <p:cNvSpPr/>
          <p:nvPr/>
        </p:nvSpPr>
        <p:spPr>
          <a:xfrm>
            <a:off x="7146290" y="4961255"/>
            <a:ext cx="1204595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sum += sum_1</a:t>
            </a:r>
            <a:endParaRPr lang="en-US" altLang="zh-CN" sz="1200"/>
          </a:p>
        </p:txBody>
      </p:sp>
      <p:cxnSp>
        <p:nvCxnSpPr>
          <p:cNvPr id="23" name="直接连接符 22"/>
          <p:cNvCxnSpPr>
            <a:stCxn id="21" idx="2"/>
            <a:endCxn id="22" idx="0"/>
          </p:cNvCxnSpPr>
          <p:nvPr/>
        </p:nvCxnSpPr>
        <p:spPr>
          <a:xfrm>
            <a:off x="7745730" y="4483100"/>
            <a:ext cx="3175" cy="47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9465" y="5880735"/>
            <a:ext cx="1204595" cy="43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sum += sum_2</a:t>
            </a:r>
            <a:endParaRPr lang="en-US" altLang="zh-CN" sz="1200"/>
          </a:p>
        </p:txBody>
      </p:sp>
      <p:cxnSp>
        <p:nvCxnSpPr>
          <p:cNvPr id="25" name="直接连接符 24"/>
          <p:cNvCxnSpPr>
            <a:stCxn id="22" idx="2"/>
            <a:endCxn id="24" idx="0"/>
          </p:cNvCxnSpPr>
          <p:nvPr/>
        </p:nvCxnSpPr>
        <p:spPr>
          <a:xfrm>
            <a:off x="7748905" y="5394325"/>
            <a:ext cx="3175" cy="48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757795" y="4709795"/>
            <a:ext cx="1489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2"/>
          </p:cNvCxnSpPr>
          <p:nvPr/>
        </p:nvCxnSpPr>
        <p:spPr>
          <a:xfrm flipH="1">
            <a:off x="9238615" y="3645535"/>
            <a:ext cx="8255" cy="108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757795" y="5662295"/>
            <a:ext cx="299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2"/>
          </p:cNvCxnSpPr>
          <p:nvPr/>
        </p:nvCxnSpPr>
        <p:spPr>
          <a:xfrm flipH="1">
            <a:off x="10754360" y="3645535"/>
            <a:ext cx="1905" cy="202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 30"/>
          <p:cNvSpPr/>
          <p:nvPr/>
        </p:nvSpPr>
        <p:spPr>
          <a:xfrm>
            <a:off x="10080625" y="5880735"/>
            <a:ext cx="1273175" cy="4330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End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30" idx="1"/>
          </p:cNvCxnSpPr>
          <p:nvPr/>
        </p:nvCxnSpPr>
        <p:spPr>
          <a:xfrm>
            <a:off x="8354060" y="6097270"/>
            <a:ext cx="1726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763905"/>
          </a:xfrm>
        </p:spPr>
        <p:txBody>
          <a:bodyPr/>
          <a:p>
            <a:pPr algn="ctr"/>
            <a:r>
              <a:rPr lang="en-US" altLang="zh-CN"/>
              <a:t>OpenMP: forking &amp; joining overhead 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 altLang="zh-CN"/>
              <a:t>May fork and join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thread_count</a:t>
            </a:r>
            <a:r>
              <a:rPr lang="en-US" altLang="zh-CN"/>
              <a:t> threads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n</a:t>
            </a:r>
            <a:r>
              <a:rPr lang="en-US" altLang="zh-CN"/>
              <a:t> times.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Only fork and join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thread_count</a:t>
            </a:r>
            <a:r>
              <a:rPr lang="en-US" altLang="zh-CN"/>
              <a:t> threads once.</a:t>
            </a:r>
            <a:endParaRPr lang="en-US" altLang="zh-CN"/>
          </a:p>
        </p:txBody>
      </p:sp>
      <p:pic>
        <p:nvPicPr>
          <p:cNvPr id="13" name="内容占位符 12" descr="捕获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552065"/>
            <a:ext cx="5183505" cy="3589655"/>
          </a:xfrm>
          <a:prstGeom prst="rect">
            <a:avLst/>
          </a:prstGeom>
        </p:spPr>
      </p:pic>
      <p:pic>
        <p:nvPicPr>
          <p:cNvPr id="12" name="内容占位符 11" descr="捕获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2552700"/>
            <a:ext cx="5157470" cy="358902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835025" y="888365"/>
            <a:ext cx="10515600" cy="763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/>
              <a:t>the odd-even sort 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OpenMP: schedule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To get a cyclic schedule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the schedule clause has the form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95070" y="1807210"/>
            <a:ext cx="465709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等线 Light" panose="02010600030101010101" charset="-122"/>
                <a:ea typeface="等线 Light" panose="02010600030101010101" charset="-122"/>
              </a:rPr>
              <a:t>    </a:t>
            </a:r>
            <a:r>
              <a:rPr lang="zh-CN" altLang="en-US" sz="1400">
                <a:latin typeface="等线 Light" panose="02010600030101010101" charset="-122"/>
                <a:ea typeface="等线 Light" panose="02010600030101010101" charset="-122"/>
              </a:rPr>
              <a:t>sum = 0.0;</a:t>
            </a:r>
            <a:endParaRPr lang="zh-CN" altLang="en-US" sz="1400"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400">
                <a:latin typeface="等线 Light" panose="02010600030101010101" charset="-122"/>
                <a:ea typeface="等线 Light" panose="02010600030101010101" charset="-122"/>
              </a:rPr>
              <a:t>#  pragma omp parallel for num threads ( thread count ) \</a:t>
            </a:r>
            <a:endParaRPr lang="zh-CN" altLang="en-US" sz="1400"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400">
                <a:latin typeface="等线 Light" panose="02010600030101010101" charset="-122"/>
                <a:ea typeface="等线 Light" panose="02010600030101010101" charset="-122"/>
              </a:rPr>
              <a:t>        reduction (+: sum ) schedule (static,1)</a:t>
            </a:r>
            <a:endParaRPr lang="zh-CN" altLang="en-US" sz="1400"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400">
                <a:latin typeface="等线 Light" panose="02010600030101010101" charset="-122"/>
                <a:ea typeface="等线 Light" panose="02010600030101010101" charset="-122"/>
              </a:rPr>
              <a:t>    for ( i = 0; i &lt;= n ; i ++)</a:t>
            </a:r>
            <a:endParaRPr lang="zh-CN" altLang="en-US" sz="1400"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1400">
                <a:latin typeface="等线 Light" panose="02010600030101010101" charset="-122"/>
                <a:ea typeface="等线 Light" panose="02010600030101010101" charset="-122"/>
              </a:rPr>
              <a:t>        sum += f ( i );</a:t>
            </a:r>
            <a:endParaRPr lang="zh-CN" altLang="en-US" sz="14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8110" y="3530600"/>
            <a:ext cx="4463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en-US" altLang="zh-CN" sz="1400">
                <a:latin typeface="等线 Light" panose="02010600030101010101" charset="-122"/>
                <a:ea typeface="等线 Light" panose="02010600030101010101" charset="-122"/>
                <a:sym typeface="+mn-ea"/>
              </a:rPr>
              <a:t>schedule (&lt; type &gt; [, &lt; chunksize &gt;])</a:t>
            </a:r>
            <a:endParaRPr lang="en-US" altLang="zh-CN" sz="1400">
              <a:latin typeface="等线 Light" panose="02010600030101010101" charset="-122"/>
              <a:ea typeface="等线 Light" panose="02010600030101010101" charset="-122"/>
              <a:sym typeface="+mn-ea"/>
            </a:endParaRPr>
          </a:p>
        </p:txBody>
      </p:sp>
      <p:graphicFrame>
        <p:nvGraphicFramePr>
          <p:cNvPr id="13" name="内容占位符 12"/>
          <p:cNvGraphicFramePr/>
          <p:nvPr>
            <p:ph sz="half" idx="2"/>
          </p:nvPr>
        </p:nvGraphicFramePr>
        <p:xfrm>
          <a:off x="838200" y="4093845"/>
          <a:ext cx="5034280" cy="2164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58240"/>
                <a:gridCol w="3876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Type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华文新魏" panose="02010800040101010101" charset="-122"/>
                          <a:ea typeface="华文新魏" panose="02010800040101010101" charset="-122"/>
                        </a:rPr>
                        <a:t>Effect</a:t>
                      </a:r>
                      <a:endParaRPr lang="en-US" altLang="zh-CN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static</a:t>
                      </a:r>
                      <a:endPara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Font typeface="Wingdings" panose="05000000000000000000" charset="0"/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Iterations assigned before loop.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dynamic</a:t>
                      </a:r>
                      <a:endParaRPr lang="en-US" altLang="zh-C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"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Each thread excutes a chunk.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"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Requsts another one when finishes a chunk.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guided</a:t>
                      </a:r>
                      <a:endPara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"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Each thread excutes a chunk.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"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Requsts another one when finishes a chunk.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"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Chunk size decreases.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runtime</a:t>
                      </a:r>
                      <a:endPara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uses the schedule specified by OMP_SCHEDULE environment variable, such as static, dynamic or guided.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494145" y="1276350"/>
            <a:ext cx="5034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Use 3 threads, for 12 loops with chunksize 2, iterations devided into 12/2=6 chunks</a:t>
            </a:r>
            <a:endParaRPr lang="en-US" altLang="zh-CN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6494145" y="2564765"/>
          <a:ext cx="48615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 219"/>
          <p:cNvSpPr/>
          <p:nvPr/>
        </p:nvSpPr>
        <p:spPr>
          <a:xfrm>
            <a:off x="6502400" y="2259330"/>
            <a:ext cx="1654175" cy="285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static, 2</a:t>
            </a:r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18" name="表格 17"/>
          <p:cNvGraphicFramePr/>
          <p:nvPr/>
        </p:nvGraphicFramePr>
        <p:xfrm>
          <a:off x="6522085" y="3641090"/>
          <a:ext cx="48615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 219"/>
          <p:cNvSpPr/>
          <p:nvPr/>
        </p:nvSpPr>
        <p:spPr>
          <a:xfrm>
            <a:off x="6530340" y="3335655"/>
            <a:ext cx="1654175" cy="285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dynamic,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6530340" y="4151630"/>
            <a:ext cx="283210" cy="42291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24040" y="4151630"/>
            <a:ext cx="4459605" cy="422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rgbClr val="0070C0"/>
                </a:solidFill>
              </a:rPr>
              <a:t>Thread 1 finishes its first chunk before thread 0</a:t>
            </a:r>
            <a:endParaRPr lang="en-US" altLang="zh-CN" sz="1400">
              <a:solidFill>
                <a:srgbClr val="0070C0"/>
              </a:solidFill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6525260" y="5245735"/>
          <a:ext cx="48615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  <a:gridCol w="4051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 219"/>
          <p:cNvSpPr/>
          <p:nvPr/>
        </p:nvSpPr>
        <p:spPr>
          <a:xfrm>
            <a:off x="6533515" y="4940300"/>
            <a:ext cx="1654175" cy="285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guided, 2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" name=" 2050"/>
          <p:cNvSpPr/>
          <p:nvPr/>
        </p:nvSpPr>
        <p:spPr bwMode="auto">
          <a:xfrm>
            <a:off x="6533515" y="5756275"/>
            <a:ext cx="283210" cy="42291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927215" y="5756275"/>
            <a:ext cx="4459605" cy="612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rgbClr val="0070C0"/>
                </a:solidFill>
              </a:rPr>
              <a:t>chunk_size ≈ remaining_iterations / thread_num</a:t>
            </a:r>
            <a:endParaRPr lang="en-US" altLang="zh-CN" sz="1400">
              <a:solidFill>
                <a:srgbClr val="0070C0"/>
              </a:solidFill>
            </a:endParaRPr>
          </a:p>
          <a:p>
            <a:pPr algn="l"/>
            <a:r>
              <a:rPr lang="en-US" altLang="zh-CN" sz="1400">
                <a:solidFill>
                  <a:srgbClr val="0070C0"/>
                </a:solidFill>
              </a:rPr>
              <a:t>chunk_size ≥ chunksize</a:t>
            </a:r>
            <a:endParaRPr lang="en-US" altLang="zh-CN" sz="14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OpenMP</a:t>
            </a:r>
            <a:r>
              <a:rPr lang="zh-CN" altLang="en-US"/>
              <a:t>：</a:t>
            </a:r>
            <a:r>
              <a:rPr lang="en-US" altLang="zh-CN"/>
              <a:t>false sharing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5014595" cy="410210"/>
          </a:xfrm>
        </p:spPr>
        <p:txBody>
          <a:bodyPr/>
          <a:p>
            <a:r>
              <a:rPr lang="en-US" altLang="zh-CN" sz="2000"/>
              <a:t>Look at a matrix-vector multiplication</a:t>
            </a:r>
            <a:endParaRPr lang="en-US" altLang="zh-CN" sz="2000"/>
          </a:p>
        </p:txBody>
      </p:sp>
      <p:pic>
        <p:nvPicPr>
          <p:cNvPr id="5" name="内容占位符 4" descr="捕获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5860" y="1798955"/>
            <a:ext cx="4358640" cy="1266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7135" y="3213100"/>
            <a:ext cx="4275455" cy="1383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1   # pragma omp parallel for num threads(thread count) \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         default(none) private(i, j) shared(A, x, y, m, n)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3     for (i = 0; i &lt; m; i++) {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4         y[i] = 0.0;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5         for (j = 0; j &lt; n; j++)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6            y[i] += A[i][j]∗x[j];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7     }</a:t>
            </a:r>
            <a:endParaRPr lang="zh-CN" altLang="en-US" sz="12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4692015"/>
            <a:ext cx="4274820" cy="19615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83655" y="3515995"/>
            <a:ext cx="530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of 8,000,000 x 8 inputs,  far more </a:t>
            </a:r>
            <a:r>
              <a:rPr lang="en-US" altLang="zh-CN" sz="1200" b="1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write-miss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 of y[i] occurs, since y is too large and y[i] may not in cache. (line 4)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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of 8 x 8,000,000 inputs, far more </a:t>
            </a:r>
            <a:r>
              <a:rPr lang="en-US" altLang="zh-CN" sz="1200" b="1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read-miss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 of x[j] occurs, since x is too large and x[j] may not in cache. (line 6)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84290" y="3140710"/>
            <a:ext cx="4970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 sz="1400">
                <a:solidFill>
                  <a:schemeClr val="accent2"/>
                </a:solidFill>
              </a:rPr>
              <a:t>For single thread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07150" y="4927600"/>
            <a:ext cx="5280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At four threads case 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  <a:sym typeface="+mn-ea"/>
              </a:rPr>
              <a:t>with 8 x 8,000,000 inputs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, each thread is assigned only 2 components of y .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A cache line is 64 bytes on the system, it will store 8 doubles. Thus all components of y will be stored in each cache.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en-US" altLang="zh-CN" sz="120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Cache coherence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 is enforced at the “cache-line level”, any writting to y will invalid other cache, forces the assigned y to update again.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The system has two dual-core processors, then each thread will update its assigned compnents of y a total of 16,000,000 times.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"/>
            </a:pP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This is called </a:t>
            </a:r>
            <a:r>
              <a:rPr lang="en-US" altLang="zh-CN" sz="1200" b="1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rPr>
              <a:t>false sharing</a:t>
            </a:r>
            <a:r>
              <a:rPr lang="en-US" altLang="zh-CN" sz="1200">
                <a:latin typeface="等线 Light" panose="02010600030101010101" charset="-122"/>
                <a:ea typeface="等线 Light" panose="02010600030101010101" charset="-122"/>
              </a:rPr>
              <a:t>.</a:t>
            </a:r>
            <a:endParaRPr lang="en-US" altLang="zh-CN" sz="12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07150" y="4530725"/>
            <a:ext cx="4969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zh-CN" sz="1400">
                <a:solidFill>
                  <a:schemeClr val="accent2"/>
                </a:solidFill>
              </a:rPr>
              <a:t>2.    For parallel efficiency</a:t>
            </a:r>
            <a:endParaRPr lang="en-US" altLang="zh-CN" sz="1400">
              <a:solidFill>
                <a:schemeClr val="accent2"/>
              </a:solidFill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6407150" y="1276350"/>
          <a:ext cx="2297430" cy="160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9016365" y="864870"/>
          <a:ext cx="2618740" cy="201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OpenMP: barrier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700405"/>
          </a:xfrm>
        </p:spPr>
        <p:txBody>
          <a:bodyPr>
            <a:normAutofit lnSpcReduction="20000"/>
          </a:bodyPr>
          <a:p>
            <a:r>
              <a:rPr lang="en-US" altLang="zh-CN"/>
              <a:t>When a thread encounters the barrier, it blocks until all the threads in the team have reached the barrier.</a:t>
            </a:r>
            <a:endParaRPr lang="en-US" altLang="zh-CN"/>
          </a:p>
        </p:txBody>
      </p:sp>
      <p:grpSp>
        <p:nvGrpSpPr>
          <p:cNvPr id="62" name="组合 61"/>
          <p:cNvGrpSpPr/>
          <p:nvPr/>
        </p:nvGrpSpPr>
        <p:grpSpPr>
          <a:xfrm>
            <a:off x="1759585" y="2362200"/>
            <a:ext cx="8338185" cy="2383790"/>
            <a:chOff x="2220" y="3964"/>
            <a:chExt cx="14140" cy="4190"/>
          </a:xfrm>
        </p:grpSpPr>
        <p:grpSp>
          <p:nvGrpSpPr>
            <p:cNvPr id="20" name="组合 19"/>
            <p:cNvGrpSpPr/>
            <p:nvPr/>
          </p:nvGrpSpPr>
          <p:grpSpPr>
            <a:xfrm>
              <a:off x="2228" y="3964"/>
              <a:ext cx="6277" cy="1662"/>
              <a:chOff x="2228" y="3964"/>
              <a:chExt cx="6277" cy="1662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228" y="4352"/>
                <a:ext cx="6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242" y="4911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247" y="5423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 184"/>
              <p:cNvSpPr/>
              <p:nvPr/>
            </p:nvSpPr>
            <p:spPr>
              <a:xfrm>
                <a:off x="5522" y="3964"/>
                <a:ext cx="1596" cy="166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>
                    <a:solidFill>
                      <a:srgbClr val="FFFFFF"/>
                    </a:solidFill>
                  </a:rPr>
                  <a:t>barrier</a:t>
                </a:r>
                <a:endParaRPr lang="en-US" altLang="zh-CN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 220"/>
              <p:cNvSpPr/>
              <p:nvPr/>
            </p:nvSpPr>
            <p:spPr>
              <a:xfrm>
                <a:off x="4623" y="417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  <a:sym typeface="+mn-ea"/>
                  </a:rPr>
                  <a:t>1</a:t>
                </a:r>
                <a:endParaRPr lang="en-US" altLang="zh-CN">
                  <a:solidFill>
                    <a:srgbClr val="FFFFFF"/>
                  </a:solidFill>
                  <a:sym typeface="+mn-ea"/>
                </a:endParaRPr>
              </a:p>
            </p:txBody>
          </p:sp>
          <p:sp>
            <p:nvSpPr>
              <p:cNvPr id="11" name=" 220"/>
              <p:cNvSpPr/>
              <p:nvPr/>
            </p:nvSpPr>
            <p:spPr>
              <a:xfrm>
                <a:off x="2977" y="4726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2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 220"/>
              <p:cNvSpPr/>
              <p:nvPr/>
            </p:nvSpPr>
            <p:spPr>
              <a:xfrm>
                <a:off x="3723" y="522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3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082" y="3965"/>
              <a:ext cx="6278" cy="1663"/>
              <a:chOff x="2228" y="3964"/>
              <a:chExt cx="6278" cy="1663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228" y="4352"/>
                <a:ext cx="6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242" y="4911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2247" y="5423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 184"/>
              <p:cNvSpPr/>
              <p:nvPr/>
            </p:nvSpPr>
            <p:spPr>
              <a:xfrm>
                <a:off x="5522" y="3964"/>
                <a:ext cx="1596" cy="166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>
                    <a:solidFill>
                      <a:srgbClr val="FFFFFF"/>
                    </a:solidFill>
                  </a:rPr>
                  <a:t>barrier</a:t>
                </a:r>
                <a:endParaRPr lang="en-US" altLang="zh-CN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 220"/>
              <p:cNvSpPr/>
              <p:nvPr/>
            </p:nvSpPr>
            <p:spPr>
              <a:xfrm>
                <a:off x="4688" y="417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  <a:sym typeface="+mn-ea"/>
                  </a:rPr>
                  <a:t>1</a:t>
                </a:r>
                <a:endParaRPr lang="en-US" altLang="zh-CN">
                  <a:solidFill>
                    <a:srgbClr val="FFFFFF"/>
                  </a:solidFill>
                  <a:sym typeface="+mn-ea"/>
                </a:endParaRPr>
              </a:p>
            </p:txBody>
          </p:sp>
          <p:sp>
            <p:nvSpPr>
              <p:cNvPr id="27" name=" 220"/>
              <p:cNvSpPr/>
              <p:nvPr/>
            </p:nvSpPr>
            <p:spPr>
              <a:xfrm>
                <a:off x="2977" y="4726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2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 220"/>
              <p:cNvSpPr/>
              <p:nvPr/>
            </p:nvSpPr>
            <p:spPr>
              <a:xfrm>
                <a:off x="4724" y="522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3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20" y="6491"/>
              <a:ext cx="6278" cy="1663"/>
              <a:chOff x="2228" y="3964"/>
              <a:chExt cx="6278" cy="1663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28" y="4352"/>
                <a:ext cx="6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2242" y="4911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2247" y="5423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 184"/>
              <p:cNvSpPr/>
              <p:nvPr/>
            </p:nvSpPr>
            <p:spPr>
              <a:xfrm>
                <a:off x="5522" y="3964"/>
                <a:ext cx="1596" cy="1663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>
                    <a:solidFill>
                      <a:srgbClr val="FFFFFF"/>
                    </a:solidFill>
                  </a:rPr>
                  <a:t>barrier</a:t>
                </a:r>
                <a:endParaRPr lang="en-US" altLang="zh-CN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 220"/>
              <p:cNvSpPr/>
              <p:nvPr/>
            </p:nvSpPr>
            <p:spPr>
              <a:xfrm>
                <a:off x="4675" y="417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  <a:sym typeface="+mn-ea"/>
                  </a:rPr>
                  <a:t>1</a:t>
                </a:r>
                <a:endParaRPr lang="en-US" altLang="zh-CN">
                  <a:solidFill>
                    <a:srgbClr val="FFFFFF"/>
                  </a:solidFill>
                  <a:sym typeface="+mn-ea"/>
                </a:endParaRPr>
              </a:p>
            </p:txBody>
          </p:sp>
          <p:sp>
            <p:nvSpPr>
              <p:cNvPr id="51" name=" 220"/>
              <p:cNvSpPr/>
              <p:nvPr/>
            </p:nvSpPr>
            <p:spPr>
              <a:xfrm>
                <a:off x="4654" y="4726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2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 220"/>
              <p:cNvSpPr/>
              <p:nvPr/>
            </p:nvSpPr>
            <p:spPr>
              <a:xfrm>
                <a:off x="4685" y="522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3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0061" y="6492"/>
              <a:ext cx="6278" cy="1663"/>
              <a:chOff x="2228" y="3964"/>
              <a:chExt cx="6278" cy="1663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2228" y="4352"/>
                <a:ext cx="6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2242" y="4911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2247" y="5423"/>
                <a:ext cx="62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 184"/>
              <p:cNvSpPr/>
              <p:nvPr/>
            </p:nvSpPr>
            <p:spPr>
              <a:xfrm>
                <a:off x="5522" y="3964"/>
                <a:ext cx="1596" cy="1663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>
                    <a:solidFill>
                      <a:srgbClr val="FFFFFF"/>
                    </a:solidFill>
                  </a:rPr>
                  <a:t>barrier</a:t>
                </a:r>
                <a:endParaRPr lang="en-US" altLang="zh-CN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 220"/>
              <p:cNvSpPr/>
              <p:nvPr/>
            </p:nvSpPr>
            <p:spPr>
              <a:xfrm>
                <a:off x="7132" y="417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  <a:sym typeface="+mn-ea"/>
                  </a:rPr>
                  <a:t>1</a:t>
                </a:r>
                <a:endParaRPr lang="en-US" altLang="zh-CN">
                  <a:solidFill>
                    <a:srgbClr val="FFFFFF"/>
                  </a:solidFill>
                  <a:sym typeface="+mn-ea"/>
                </a:endParaRPr>
              </a:p>
            </p:txBody>
          </p:sp>
          <p:sp>
            <p:nvSpPr>
              <p:cNvPr id="59" name=" 220"/>
              <p:cNvSpPr/>
              <p:nvPr/>
            </p:nvSpPr>
            <p:spPr>
              <a:xfrm>
                <a:off x="7163" y="4726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2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 220"/>
              <p:cNvSpPr/>
              <p:nvPr/>
            </p:nvSpPr>
            <p:spPr>
              <a:xfrm>
                <a:off x="7233" y="5225"/>
                <a:ext cx="818" cy="36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>
                    <a:solidFill>
                      <a:srgbClr val="FFFFFF"/>
                    </a:solidFill>
                  </a:rPr>
                  <a:t>3</a:t>
                </a:r>
                <a:endParaRPr lang="en-US" altLang="zh-CN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1" name="文本框 60"/>
          <p:cNvSpPr txBox="1"/>
          <p:nvPr/>
        </p:nvSpPr>
        <p:spPr>
          <a:xfrm>
            <a:off x="838200" y="5687060"/>
            <a:ext cx="10515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Several OpenMP directives provide implicit barriers when they are completed, such as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reduction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for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, etc.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323590" y="5026660"/>
            <a:ext cx="506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等线 Light" panose="02010600030101010101" charset="-122"/>
                <a:ea typeface="等线 Light" panose="02010600030101010101" charset="-122"/>
              </a:rPr>
              <a:t># pragma omp barrier</a:t>
            </a:r>
            <a:endParaRPr lang="en-US" altLang="zh-CN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4"/>
  <p:tag name="KSO_WM_TEMPLATE_CATEGORY" val="custom"/>
  <p:tag name="KSO_WM_TEMPLATE_INDEX" val="11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5"/>
  <p:tag name="KSO_WM_TEMPLATE_CATEGORY" val="custom"/>
  <p:tag name="KSO_WM_TEMPLATE_INDEX" val="1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80*i*6"/>
  <p:tag name="KSO_WM_TEMPLATE_CATEGORY" val="custom"/>
  <p:tag name="KSO_WM_TEMPLATE_INDEX" val="1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03"/>
</p:tagLst>
</file>

<file path=ppt/tags/tag6.xml><?xml version="1.0" encoding="utf-8"?>
<p:tagLst xmlns:p="http://schemas.openxmlformats.org/presentationml/2006/main">
  <p:tag name="KSO_WM_TEMPLATE_CATEGORY" val="custom"/>
  <p:tag name="KSO_WM_TEMPLATE_INDEX" val="16040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3"/>
</p:tagLst>
</file>

<file path=ppt/theme/theme1.xml><?xml version="1.0" encoding="utf-8"?>
<a:theme xmlns:a="http://schemas.openxmlformats.org/drawingml/2006/main" name="A000120140530A03PPBG">
  <a:themeElements>
    <a:clrScheme name="Fan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5037</Words>
  <Application>WPS 演示</Application>
  <PresentationFormat>宽屏</PresentationFormat>
  <Paragraphs>381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黑体</vt:lpstr>
      <vt:lpstr>等线 Light</vt:lpstr>
      <vt:lpstr>Wingdings</vt:lpstr>
      <vt:lpstr>华文新魏</vt:lpstr>
      <vt:lpstr>微软雅黑 Light</vt:lpstr>
      <vt:lpstr>Calibri</vt:lpstr>
      <vt:lpstr>微软雅黑</vt:lpstr>
      <vt:lpstr>Arial Unicode MS</vt:lpstr>
      <vt:lpstr>华文宋体</vt:lpstr>
      <vt:lpstr>华文行楷</vt:lpstr>
      <vt:lpstr>方正兰亭超细黑简体</vt:lpstr>
      <vt:lpstr>等线</vt:lpstr>
      <vt:lpstr>幼圆</vt:lpstr>
      <vt:lpstr>方正中倩_GBK</vt:lpstr>
      <vt:lpstr>AMGDT</vt:lpstr>
      <vt:lpstr>A000120140530A03PPBG</vt:lpstr>
      <vt:lpstr>Equation.KSEE3</vt:lpstr>
      <vt:lpstr>Note to Parallel</vt:lpstr>
      <vt:lpstr>OpenMP: Critical</vt:lpstr>
      <vt:lpstr>OpenMP: atomic &amp; lock </vt:lpstr>
      <vt:lpstr> Loop-carried dependences</vt:lpstr>
      <vt:lpstr>Scope: default, private, shared &amp; reduction</vt:lpstr>
      <vt:lpstr>OpenMP: forking &amp; joining overhead </vt:lpstr>
      <vt:lpstr>OpenMP: schedule</vt:lpstr>
      <vt:lpstr>OpenMP：false sharing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唐玉龙</dc:creator>
  <cp:lastModifiedBy>唐玉龙</cp:lastModifiedBy>
  <cp:revision>13</cp:revision>
  <dcterms:created xsi:type="dcterms:W3CDTF">2015-05-05T08:02:00Z</dcterms:created>
  <dcterms:modified xsi:type="dcterms:W3CDTF">2017-11-30T07:07:28Z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