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4" r:id="rId2"/>
    <p:sldId id="270" r:id="rId3"/>
    <p:sldId id="269" r:id="rId4"/>
    <p:sldId id="318" r:id="rId5"/>
    <p:sldId id="342" r:id="rId6"/>
    <p:sldId id="343" r:id="rId7"/>
    <p:sldId id="317" r:id="rId8"/>
    <p:sldId id="344" r:id="rId9"/>
    <p:sldId id="345" r:id="rId10"/>
    <p:sldId id="298" r:id="rId11"/>
    <p:sldId id="340" r:id="rId12"/>
    <p:sldId id="341" r:id="rId13"/>
    <p:sldId id="339" r:id="rId14"/>
    <p:sldId id="346" r:id="rId15"/>
    <p:sldId id="347" r:id="rId16"/>
    <p:sldId id="348" r:id="rId17"/>
    <p:sldId id="335" r:id="rId18"/>
    <p:sldId id="350" r:id="rId19"/>
    <p:sldId id="351" r:id="rId20"/>
    <p:sldId id="352" r:id="rId21"/>
    <p:sldId id="353" r:id="rId22"/>
    <p:sldId id="354" r:id="rId23"/>
    <p:sldId id="355" r:id="rId24"/>
    <p:sldId id="356" r:id="rId25"/>
    <p:sldId id="357" r:id="rId26"/>
    <p:sldId id="358" r:id="rId27"/>
    <p:sldId id="359" r:id="rId28"/>
    <p:sldId id="349" r:id="rId29"/>
    <p:sldId id="273"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5B9BD5"/>
    <a:srgbClr val="044875"/>
    <a:srgbClr val="28ABA3"/>
    <a:srgbClr val="3A9AD9"/>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1709" autoAdjust="0"/>
  </p:normalViewPr>
  <p:slideViewPr>
    <p:cSldViewPr snapToGrid="0">
      <p:cViewPr varScale="1">
        <p:scale>
          <a:sx n="114" d="100"/>
          <a:sy n="114" d="100"/>
        </p:scale>
        <p:origin x="468" y="108"/>
      </p:cViewPr>
      <p:guideLst>
        <p:guide orient="horz" pos="142"/>
        <p:guide orient="horz" pos="4292"/>
        <p:guide orient="horz" pos="799"/>
        <p:guide orient="horz" pos="2546"/>
        <p:guide orient="horz" pos="1956"/>
        <p:guide pos="381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2021/6/8</a:t>
            </a:fld>
            <a:endParaRPr lang="zh-CN" altLang="en-US"/>
          </a:p>
        </p:txBody>
      </p:sp>
      <p:sp>
        <p:nvSpPr>
          <p:cNvPr id="4" name="幻灯片图像占位符 3">
            <a:extLst>
              <a:ext uri="{FF2B5EF4-FFF2-40B4-BE49-F238E27FC236}">
                <a16:creationId xmlns:a16="http://schemas.microsoft.com/office/drawing/2014/main"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11</a:t>
            </a:fld>
            <a:endParaRPr lang="zh-CN" altLang="en-US"/>
          </a:p>
        </p:txBody>
      </p:sp>
    </p:spTree>
    <p:extLst>
      <p:ext uri="{BB962C8B-B14F-4D97-AF65-F5344CB8AC3E}">
        <p14:creationId xmlns:p14="http://schemas.microsoft.com/office/powerpoint/2010/main" val="253851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12</a:t>
            </a:fld>
            <a:endParaRPr lang="zh-CN" altLang="en-US"/>
          </a:p>
        </p:txBody>
      </p:sp>
    </p:spTree>
    <p:extLst>
      <p:ext uri="{BB962C8B-B14F-4D97-AF65-F5344CB8AC3E}">
        <p14:creationId xmlns:p14="http://schemas.microsoft.com/office/powerpoint/2010/main" val="2212574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13</a:t>
            </a:fld>
            <a:endParaRPr lang="zh-CN" altLang="en-US"/>
          </a:p>
        </p:txBody>
      </p:sp>
    </p:spTree>
    <p:extLst>
      <p:ext uri="{BB962C8B-B14F-4D97-AF65-F5344CB8AC3E}">
        <p14:creationId xmlns:p14="http://schemas.microsoft.com/office/powerpoint/2010/main" val="1338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14</a:t>
            </a:fld>
            <a:endParaRPr lang="zh-CN" altLang="en-US"/>
          </a:p>
        </p:txBody>
      </p:sp>
    </p:spTree>
    <p:extLst>
      <p:ext uri="{BB962C8B-B14F-4D97-AF65-F5344CB8AC3E}">
        <p14:creationId xmlns:p14="http://schemas.microsoft.com/office/powerpoint/2010/main" val="146917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15</a:t>
            </a:fld>
            <a:endParaRPr lang="zh-CN" altLang="en-US"/>
          </a:p>
        </p:txBody>
      </p:sp>
    </p:spTree>
    <p:extLst>
      <p:ext uri="{BB962C8B-B14F-4D97-AF65-F5344CB8AC3E}">
        <p14:creationId xmlns:p14="http://schemas.microsoft.com/office/powerpoint/2010/main" val="3155681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16</a:t>
            </a:fld>
            <a:endParaRPr lang="zh-CN" altLang="en-US"/>
          </a:p>
        </p:txBody>
      </p:sp>
    </p:spTree>
    <p:extLst>
      <p:ext uri="{BB962C8B-B14F-4D97-AF65-F5344CB8AC3E}">
        <p14:creationId xmlns:p14="http://schemas.microsoft.com/office/powerpoint/2010/main" val="1902719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17</a:t>
            </a:fld>
            <a:endParaRPr lang="zh-CN" altLang="en-US"/>
          </a:p>
        </p:txBody>
      </p:sp>
    </p:spTree>
    <p:extLst>
      <p:ext uri="{BB962C8B-B14F-4D97-AF65-F5344CB8AC3E}">
        <p14:creationId xmlns:p14="http://schemas.microsoft.com/office/powerpoint/2010/main" val="289601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18</a:t>
            </a:fld>
            <a:endParaRPr lang="zh-CN" altLang="en-US"/>
          </a:p>
        </p:txBody>
      </p:sp>
    </p:spTree>
    <p:extLst>
      <p:ext uri="{BB962C8B-B14F-4D97-AF65-F5344CB8AC3E}">
        <p14:creationId xmlns:p14="http://schemas.microsoft.com/office/powerpoint/2010/main" val="1894527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19</a:t>
            </a:fld>
            <a:endParaRPr lang="zh-CN" altLang="en-US"/>
          </a:p>
        </p:txBody>
      </p:sp>
    </p:spTree>
    <p:extLst>
      <p:ext uri="{BB962C8B-B14F-4D97-AF65-F5344CB8AC3E}">
        <p14:creationId xmlns:p14="http://schemas.microsoft.com/office/powerpoint/2010/main" val="308456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20</a:t>
            </a:fld>
            <a:endParaRPr lang="zh-CN" altLang="en-US"/>
          </a:p>
        </p:txBody>
      </p:sp>
    </p:spTree>
    <p:extLst>
      <p:ext uri="{BB962C8B-B14F-4D97-AF65-F5344CB8AC3E}">
        <p14:creationId xmlns:p14="http://schemas.microsoft.com/office/powerpoint/2010/main" val="1866912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21</a:t>
            </a:fld>
            <a:endParaRPr lang="zh-CN" altLang="en-US"/>
          </a:p>
        </p:txBody>
      </p:sp>
    </p:spTree>
    <p:extLst>
      <p:ext uri="{BB962C8B-B14F-4D97-AF65-F5344CB8AC3E}">
        <p14:creationId xmlns:p14="http://schemas.microsoft.com/office/powerpoint/2010/main" val="3128249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22</a:t>
            </a:fld>
            <a:endParaRPr lang="zh-CN" altLang="en-US"/>
          </a:p>
        </p:txBody>
      </p:sp>
    </p:spTree>
    <p:extLst>
      <p:ext uri="{BB962C8B-B14F-4D97-AF65-F5344CB8AC3E}">
        <p14:creationId xmlns:p14="http://schemas.microsoft.com/office/powerpoint/2010/main" val="1027913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23</a:t>
            </a:fld>
            <a:endParaRPr lang="zh-CN" altLang="en-US"/>
          </a:p>
        </p:txBody>
      </p:sp>
    </p:spTree>
    <p:extLst>
      <p:ext uri="{BB962C8B-B14F-4D97-AF65-F5344CB8AC3E}">
        <p14:creationId xmlns:p14="http://schemas.microsoft.com/office/powerpoint/2010/main" val="1383937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24</a:t>
            </a:fld>
            <a:endParaRPr lang="zh-CN" altLang="en-US"/>
          </a:p>
        </p:txBody>
      </p:sp>
    </p:spTree>
    <p:extLst>
      <p:ext uri="{BB962C8B-B14F-4D97-AF65-F5344CB8AC3E}">
        <p14:creationId xmlns:p14="http://schemas.microsoft.com/office/powerpoint/2010/main" val="1480919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25</a:t>
            </a:fld>
            <a:endParaRPr lang="zh-CN" altLang="en-US"/>
          </a:p>
        </p:txBody>
      </p:sp>
    </p:spTree>
    <p:extLst>
      <p:ext uri="{BB962C8B-B14F-4D97-AF65-F5344CB8AC3E}">
        <p14:creationId xmlns:p14="http://schemas.microsoft.com/office/powerpoint/2010/main" val="2893336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26</a:t>
            </a:fld>
            <a:endParaRPr lang="zh-CN" altLang="en-US"/>
          </a:p>
        </p:txBody>
      </p:sp>
    </p:spTree>
    <p:extLst>
      <p:ext uri="{BB962C8B-B14F-4D97-AF65-F5344CB8AC3E}">
        <p14:creationId xmlns:p14="http://schemas.microsoft.com/office/powerpoint/2010/main" val="322070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27</a:t>
            </a:fld>
            <a:endParaRPr lang="zh-CN" altLang="en-US"/>
          </a:p>
        </p:txBody>
      </p:sp>
    </p:spTree>
    <p:extLst>
      <p:ext uri="{BB962C8B-B14F-4D97-AF65-F5344CB8AC3E}">
        <p14:creationId xmlns:p14="http://schemas.microsoft.com/office/powerpoint/2010/main" val="2740806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28</a:t>
            </a:fld>
            <a:endParaRPr lang="zh-CN" altLang="en-US"/>
          </a:p>
        </p:txBody>
      </p:sp>
    </p:spTree>
    <p:extLst>
      <p:ext uri="{BB962C8B-B14F-4D97-AF65-F5344CB8AC3E}">
        <p14:creationId xmlns:p14="http://schemas.microsoft.com/office/powerpoint/2010/main" val="72938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extLst>
      <p:ext uri="{BB962C8B-B14F-4D97-AF65-F5344CB8AC3E}">
        <p14:creationId xmlns:p14="http://schemas.microsoft.com/office/powerpoint/2010/main" val="162654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val="3014595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val="226734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7</a:t>
            </a:fld>
            <a:endParaRPr lang="zh-CN" altLang="en-US"/>
          </a:p>
        </p:txBody>
      </p:sp>
    </p:spTree>
    <p:extLst>
      <p:ext uri="{BB962C8B-B14F-4D97-AF65-F5344CB8AC3E}">
        <p14:creationId xmlns:p14="http://schemas.microsoft.com/office/powerpoint/2010/main" val="181170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8</a:t>
            </a:fld>
            <a:endParaRPr lang="zh-CN" altLang="en-US"/>
          </a:p>
        </p:txBody>
      </p:sp>
    </p:spTree>
    <p:extLst>
      <p:ext uri="{BB962C8B-B14F-4D97-AF65-F5344CB8AC3E}">
        <p14:creationId xmlns:p14="http://schemas.microsoft.com/office/powerpoint/2010/main" val="372262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9</a:t>
            </a:fld>
            <a:endParaRPr lang="zh-CN" altLang="en-US"/>
          </a:p>
        </p:txBody>
      </p:sp>
    </p:spTree>
    <p:extLst>
      <p:ext uri="{BB962C8B-B14F-4D97-AF65-F5344CB8AC3E}">
        <p14:creationId xmlns:p14="http://schemas.microsoft.com/office/powerpoint/2010/main" val="113220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2021/6/8</a:t>
            </a:fld>
            <a:endParaRPr lang="zh-CN" altLang="en-US"/>
          </a:p>
        </p:txBody>
      </p:sp>
      <p:sp>
        <p:nvSpPr>
          <p:cNvPr id="6" name="页脚占位符 4">
            <a:extLst>
              <a:ext uri="{FF2B5EF4-FFF2-40B4-BE49-F238E27FC236}">
                <a16:creationId xmlns:a16="http://schemas.microsoft.com/office/drawing/2014/main"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2021/6/8</a:t>
            </a:fld>
            <a:endParaRPr lang="zh-CN" altLang="en-US"/>
          </a:p>
        </p:txBody>
      </p:sp>
      <p:sp>
        <p:nvSpPr>
          <p:cNvPr id="8" name="页脚占位符 4">
            <a:extLst>
              <a:ext uri="{FF2B5EF4-FFF2-40B4-BE49-F238E27FC236}">
                <a16:creationId xmlns:a16="http://schemas.microsoft.com/office/drawing/2014/main"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2021/6/8</a:t>
            </a:fld>
            <a:endParaRPr lang="zh-CN" altLang="en-US"/>
          </a:p>
        </p:txBody>
      </p:sp>
      <p:sp>
        <p:nvSpPr>
          <p:cNvPr id="4" name="页脚占位符 4">
            <a:extLst>
              <a:ext uri="{FF2B5EF4-FFF2-40B4-BE49-F238E27FC236}">
                <a16:creationId xmlns:a16="http://schemas.microsoft.com/office/drawing/2014/main"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2021/6/8</a:t>
            </a:fld>
            <a:endParaRPr lang="zh-CN" altLang="en-US"/>
          </a:p>
        </p:txBody>
      </p:sp>
      <p:sp>
        <p:nvSpPr>
          <p:cNvPr id="3" name="页脚占位符 4">
            <a:extLst>
              <a:ext uri="{FF2B5EF4-FFF2-40B4-BE49-F238E27FC236}">
                <a16:creationId xmlns:a16="http://schemas.microsoft.com/office/drawing/2014/main"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2021/6/8</a:t>
            </a:fld>
            <a:endParaRPr lang="zh-CN" altLang="en-US"/>
          </a:p>
        </p:txBody>
      </p:sp>
      <p:sp>
        <p:nvSpPr>
          <p:cNvPr id="6" name="页脚占位符 4">
            <a:extLst>
              <a:ext uri="{FF2B5EF4-FFF2-40B4-BE49-F238E27FC236}">
                <a16:creationId xmlns:a16="http://schemas.microsoft.com/office/drawing/2014/main"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2021/6/8</a:t>
            </a:fld>
            <a:endParaRPr lang="zh-CN" altLang="en-US"/>
          </a:p>
        </p:txBody>
      </p:sp>
      <p:sp>
        <p:nvSpPr>
          <p:cNvPr id="6" name="页脚占位符 4">
            <a:extLst>
              <a:ext uri="{FF2B5EF4-FFF2-40B4-BE49-F238E27FC236}">
                <a16:creationId xmlns:a16="http://schemas.microsoft.com/office/drawing/2014/main"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3FD124A-5003-4953-9084-A144332BFF02}"/>
              </a:ext>
            </a:extLst>
          </p:cNvPr>
          <p:cNvSpPr txBox="1"/>
          <p:nvPr/>
        </p:nvSpPr>
        <p:spPr>
          <a:xfrm>
            <a:off x="1397000" y="2357438"/>
            <a:ext cx="9258212" cy="1200329"/>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HanLP: Han Language Processing</a:t>
            </a:r>
          </a:p>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与</a:t>
            </a:r>
            <a:r>
              <a:rPr lang="en-US" altLang="zh-CN" sz="3600" b="1" spc="300" dirty="0">
                <a:solidFill>
                  <a:srgbClr val="044875"/>
                </a:solidFill>
                <a:latin typeface="微软雅黑" panose="020B0503020204020204" pitchFamily="34" charset="-122"/>
                <a:ea typeface="微软雅黑" panose="020B0503020204020204" pitchFamily="34" charset="-122"/>
              </a:rPr>
              <a:t>《</a:t>
            </a:r>
            <a:r>
              <a:rPr lang="zh-CN" altLang="en-US" sz="3600" b="1" spc="300" dirty="0">
                <a:solidFill>
                  <a:srgbClr val="044875"/>
                </a:solidFill>
                <a:latin typeface="微软雅黑" panose="020B0503020204020204" pitchFamily="34" charset="-122"/>
                <a:ea typeface="微软雅黑" panose="020B0503020204020204" pitchFamily="34" charset="-122"/>
              </a:rPr>
              <a:t>自然语言处理入门</a:t>
            </a:r>
            <a:r>
              <a:rPr lang="en-US" altLang="zh-CN" sz="3600" b="1" spc="300" dirty="0">
                <a:solidFill>
                  <a:srgbClr val="044875"/>
                </a:solidFill>
                <a:latin typeface="微软雅黑" panose="020B0503020204020204" pitchFamily="34" charset="-122"/>
                <a:ea typeface="微软雅黑" panose="020B0503020204020204" pitchFamily="34" charset="-122"/>
              </a:rPr>
              <a:t>》</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237BAEB1-B0C6-481A-983E-35291FA62FB0}"/>
              </a:ext>
            </a:extLst>
          </p:cNvPr>
          <p:cNvSpPr txBox="1"/>
          <p:nvPr/>
        </p:nvSpPr>
        <p:spPr>
          <a:xfrm>
            <a:off x="4051731" y="3993426"/>
            <a:ext cx="4625159" cy="646331"/>
          </a:xfrm>
          <a:prstGeom prst="rect">
            <a:avLst/>
          </a:prstGeom>
          <a:noFill/>
        </p:spPr>
        <p:txBody>
          <a:bodyPr wrap="square" rtlCol="0">
            <a:spAutoFit/>
          </a:bodyPr>
          <a:lstStyle/>
          <a:p>
            <a:r>
              <a:rPr lang="zh-CN" altLang="en-US" sz="3600" b="1" spc="300" dirty="0">
                <a:solidFill>
                  <a:srgbClr val="044875"/>
                </a:solidFill>
                <a:latin typeface="微软雅黑" panose="020B0503020204020204" pitchFamily="34" charset="-122"/>
                <a:ea typeface="微软雅黑" panose="020B0503020204020204" pitchFamily="34" charset="-122"/>
              </a:rPr>
              <a:t>第二章 词典分词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435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p:stCondLst>
                              <p:cond delay="4850"/>
                            </p:stCondLst>
                            <p:childTnLst>
                              <p:par>
                                <p:cTn id="41" presetID="53" presetClass="entr" presetSubtype="16"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切分算法</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43A377C1-38E9-4C20-AB17-F322E4571CB6}"/>
              </a:ext>
            </a:extLst>
          </p:cNvPr>
          <p:cNvSpPr txBox="1"/>
          <p:nvPr/>
        </p:nvSpPr>
        <p:spPr>
          <a:xfrm>
            <a:off x="609600" y="788565"/>
            <a:ext cx="10967207" cy="338554"/>
          </a:xfrm>
          <a:prstGeom prst="rect">
            <a:avLst/>
          </a:prstGeom>
          <a:noFill/>
        </p:spPr>
        <p:txBody>
          <a:bodyPr wrap="square" rtlCol="0">
            <a:spAutoFit/>
          </a:bodyPr>
          <a:lstStyle/>
          <a:p>
            <a:r>
              <a:rPr lang="zh-CN" altLang="en-US" sz="1600" dirty="0"/>
              <a:t>将表</a:t>
            </a:r>
            <a:r>
              <a:rPr lang="en-US" altLang="zh-CN" sz="1600" dirty="0"/>
              <a:t>2-1</a:t>
            </a:r>
            <a:r>
              <a:rPr lang="zh-CN" altLang="en-US" sz="1600" dirty="0"/>
              <a:t>的例子用双向最长匹配重做一遍，并进行对比，结果如表</a:t>
            </a:r>
            <a:r>
              <a:rPr lang="en-US" altLang="zh-CN" sz="1600" dirty="0"/>
              <a:t>2-2</a:t>
            </a:r>
            <a:r>
              <a:rPr lang="zh-CN" altLang="en-US" sz="1600" dirty="0"/>
              <a:t>所示。</a:t>
            </a:r>
          </a:p>
        </p:txBody>
      </p:sp>
      <p:pic>
        <p:nvPicPr>
          <p:cNvPr id="11" name="图片 10">
            <a:extLst>
              <a:ext uri="{FF2B5EF4-FFF2-40B4-BE49-F238E27FC236}">
                <a16:creationId xmlns:a16="http://schemas.microsoft.com/office/drawing/2014/main" id="{D25B955C-3597-4BFB-8DAB-66D37F1D415A}"/>
              </a:ext>
            </a:extLst>
          </p:cNvPr>
          <p:cNvPicPr>
            <a:picLocks noChangeAspect="1"/>
          </p:cNvPicPr>
          <p:nvPr/>
        </p:nvPicPr>
        <p:blipFill>
          <a:blip r:embed="rId3"/>
          <a:stretch>
            <a:fillRect/>
          </a:stretch>
        </p:blipFill>
        <p:spPr>
          <a:xfrm>
            <a:off x="1351056" y="1541356"/>
            <a:ext cx="9484292" cy="3199521"/>
          </a:xfrm>
          <a:prstGeom prst="rect">
            <a:avLst/>
          </a:prstGeom>
        </p:spPr>
      </p:pic>
      <p:sp>
        <p:nvSpPr>
          <p:cNvPr id="12" name="文本框 11">
            <a:extLst>
              <a:ext uri="{FF2B5EF4-FFF2-40B4-BE49-F238E27FC236}">
                <a16:creationId xmlns:a16="http://schemas.microsoft.com/office/drawing/2014/main" id="{CBAA2CB0-7DB0-44FE-B769-0C5CBDBF96E5}"/>
              </a:ext>
            </a:extLst>
          </p:cNvPr>
          <p:cNvSpPr txBox="1"/>
          <p:nvPr/>
        </p:nvSpPr>
        <p:spPr>
          <a:xfrm>
            <a:off x="4646102" y="1202802"/>
            <a:ext cx="2894201" cy="338554"/>
          </a:xfrm>
          <a:prstGeom prst="rect">
            <a:avLst/>
          </a:prstGeom>
          <a:noFill/>
        </p:spPr>
        <p:txBody>
          <a:bodyPr wrap="square" rtlCol="0">
            <a:spAutoFit/>
          </a:bodyPr>
          <a:lstStyle/>
          <a:p>
            <a:r>
              <a:rPr lang="zh-CN" altLang="en-US" sz="1600" dirty="0"/>
              <a:t>表</a:t>
            </a:r>
            <a:r>
              <a:rPr lang="en-US" altLang="zh-CN" sz="1600" dirty="0"/>
              <a:t>2-2  3</a:t>
            </a:r>
            <a:r>
              <a:rPr lang="zh-CN" altLang="en-US" sz="1600" dirty="0"/>
              <a:t>种匹配规则的效果对比</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083D4B1-1372-4290-8E8B-945EC57F5F0B}"/>
                  </a:ext>
                </a:extLst>
              </p:cNvPr>
              <p:cNvSpPr txBox="1"/>
              <p:nvPr/>
            </p:nvSpPr>
            <p:spPr>
              <a:xfrm>
                <a:off x="304800" y="4831447"/>
                <a:ext cx="11495711" cy="970394"/>
              </a:xfrm>
              <a:prstGeom prst="rect">
                <a:avLst/>
              </a:prstGeom>
              <a:noFill/>
            </p:spPr>
            <p:txBody>
              <a:bodyPr wrap="square" rtlCol="0">
                <a:spAutoFit/>
              </a:bodyPr>
              <a:lstStyle/>
              <a:p>
                <a:pPr>
                  <a:lnSpc>
                    <a:spcPct val="150000"/>
                  </a:lnSpc>
                </a:pPr>
                <a:r>
                  <a:rPr lang="zh-CN" altLang="en-US" sz="1600" dirty="0"/>
                  <a:t>       表</a:t>
                </a:r>
                <a:r>
                  <a:rPr lang="en-US" altLang="zh-CN" sz="1600" dirty="0"/>
                  <a:t>2-2</a:t>
                </a:r>
                <a:r>
                  <a:rPr lang="zh-CN" altLang="en-US" sz="1600" dirty="0"/>
                  <a:t>显示，双向最长匹配的确在</a:t>
                </a:r>
                <a:r>
                  <a:rPr lang="en-US" altLang="zh-CN" sz="1600" dirty="0"/>
                  <a:t>2</a:t>
                </a:r>
                <a:r>
                  <a:rPr lang="zh-CN" altLang="en-US" sz="1600" dirty="0"/>
                  <a:t>、</a:t>
                </a:r>
                <a:r>
                  <a:rPr lang="en-US" altLang="zh-CN" sz="1600" dirty="0"/>
                  <a:t>3</a:t>
                </a:r>
                <a:r>
                  <a:rPr lang="zh-CN" altLang="en-US" sz="1600" dirty="0"/>
                  <a:t>、</a:t>
                </a:r>
                <a:r>
                  <a:rPr lang="en-US" altLang="zh-CN" sz="1600" dirty="0"/>
                  <a:t>5</a:t>
                </a:r>
                <a:r>
                  <a:rPr lang="zh-CN" altLang="en-US" sz="1600" dirty="0"/>
                  <a:t>这</a:t>
                </a:r>
                <a:r>
                  <a:rPr lang="en-US" altLang="zh-CN" sz="1600" dirty="0"/>
                  <a:t>3</a:t>
                </a:r>
                <a:r>
                  <a:rPr lang="zh-CN" altLang="en-US" sz="1600" dirty="0"/>
                  <a:t>种情况下选择出了最好的结果，但在</a:t>
                </a:r>
                <a:r>
                  <a:rPr lang="en-US" altLang="zh-CN" sz="1600" dirty="0"/>
                  <a:t>4</a:t>
                </a:r>
                <a:r>
                  <a:rPr lang="zh-CN" altLang="en-US" sz="1600" dirty="0"/>
                  <a:t>号句子上选择了错误的结果，使得最终正确率 </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b="0" i="1" smtClean="0">
                            <a:latin typeface="Cambria Math" panose="02040503050406030204" pitchFamily="18" charset="0"/>
                          </a:rPr>
                          <m:t>6</m:t>
                        </m:r>
                      </m:den>
                    </m:f>
                  </m:oMath>
                </a14:m>
                <a:r>
                  <a:rPr lang="zh-CN" altLang="en-US" sz="1600" dirty="0"/>
                  <a:t> 反而小于逆向最长匹配的 </a:t>
                </a:r>
                <a14:m>
                  <m:oMath xmlns:m="http://schemas.openxmlformats.org/officeDocument/2006/math">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6</m:t>
                        </m:r>
                      </m:den>
                    </m:f>
                    <m:r>
                      <a:rPr lang="en-US" altLang="zh-CN" sz="1600" i="1">
                        <a:latin typeface="Cambria Math" panose="02040503050406030204" pitchFamily="18" charset="0"/>
                      </a:rPr>
                      <m:t> </m:t>
                    </m:r>
                  </m:oMath>
                </a14:m>
                <a:r>
                  <a:rPr lang="zh-CN" altLang="en-US" sz="1600" dirty="0"/>
                  <a:t>。由此，规则系统的脆弱可见一斑。规则集的维护有时是拆东墙补西墙，有时是帮倒忙。</a:t>
                </a:r>
              </a:p>
            </p:txBody>
          </p:sp>
        </mc:Choice>
        <mc:Fallback xmlns="">
          <p:sp>
            <p:nvSpPr>
              <p:cNvPr id="13" name="文本框 12">
                <a:extLst>
                  <a:ext uri="{FF2B5EF4-FFF2-40B4-BE49-F238E27FC236}">
                    <a16:creationId xmlns:a16="http://schemas.microsoft.com/office/drawing/2014/main" id="{9083D4B1-1372-4290-8E8B-945EC57F5F0B}"/>
                  </a:ext>
                </a:extLst>
              </p:cNvPr>
              <p:cNvSpPr txBox="1">
                <a:spLocks noRot="1" noChangeAspect="1" noMove="1" noResize="1" noEditPoints="1" noAdjustHandles="1" noChangeArrowheads="1" noChangeShapeType="1" noTextEdit="1"/>
              </p:cNvSpPr>
              <p:nvPr/>
            </p:nvSpPr>
            <p:spPr>
              <a:xfrm>
                <a:off x="304800" y="4831447"/>
                <a:ext cx="11495711" cy="970394"/>
              </a:xfrm>
              <a:prstGeom prst="rect">
                <a:avLst/>
              </a:prstGeom>
              <a:blipFill>
                <a:blip r:embed="rId4"/>
                <a:stretch>
                  <a:fillRect l="-265"/>
                </a:stretch>
              </a:blipFill>
            </p:spPr>
            <p:txBody>
              <a:bodyPr/>
              <a:lstStyle/>
              <a:p>
                <a:r>
                  <a:rPr lang="zh-CN" altLang="en-US">
                    <a:noFill/>
                  </a:rPr>
                  <a:t> </a:t>
                </a:r>
              </a:p>
            </p:txBody>
          </p:sp>
        </mc:Fallback>
      </mc:AlternateContent>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字典树</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框 9">
            <a:extLst>
              <a:ext uri="{FF2B5EF4-FFF2-40B4-BE49-F238E27FC236}">
                <a16:creationId xmlns:a16="http://schemas.microsoft.com/office/drawing/2014/main" id="{B0E2ED95-13E6-4CC9-AD7E-8DDB04A61C23}"/>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什么是字典树？</a:t>
            </a:r>
          </a:p>
        </p:txBody>
      </p:sp>
      <p:sp>
        <p:nvSpPr>
          <p:cNvPr id="11" name="文本框 10">
            <a:extLst>
              <a:ext uri="{FF2B5EF4-FFF2-40B4-BE49-F238E27FC236}">
                <a16:creationId xmlns:a16="http://schemas.microsoft.com/office/drawing/2014/main" id="{A8F5A210-1632-4364-AFE8-B47EE4AA7056}"/>
              </a:ext>
            </a:extLst>
          </p:cNvPr>
          <p:cNvSpPr txBox="1"/>
          <p:nvPr/>
        </p:nvSpPr>
        <p:spPr>
          <a:xfrm>
            <a:off x="534085" y="1124341"/>
            <a:ext cx="10967207" cy="1896801"/>
          </a:xfrm>
          <a:prstGeom prst="rect">
            <a:avLst/>
          </a:prstGeom>
          <a:noFill/>
        </p:spPr>
        <p:txBody>
          <a:bodyPr wrap="square" rtlCol="0">
            <a:spAutoFit/>
          </a:bodyPr>
          <a:lstStyle/>
          <a:p>
            <a:pPr>
              <a:lnSpc>
                <a:spcPct val="150000"/>
              </a:lnSpc>
            </a:pPr>
            <a:r>
              <a:rPr lang="zh-CN" altLang="en-US" sz="1600" dirty="0"/>
              <a:t>         字符串集合常用</a:t>
            </a:r>
            <a:r>
              <a:rPr lang="zh-CN" altLang="en-US" sz="1600" b="1" dirty="0"/>
              <a:t>字典树</a:t>
            </a:r>
            <a:r>
              <a:rPr lang="en-US" altLang="zh-CN" sz="1600" dirty="0"/>
              <a:t>( </a:t>
            </a:r>
            <a:r>
              <a:rPr lang="zh-CN" altLang="en-US" sz="1600" dirty="0"/>
              <a:t>也称</a:t>
            </a:r>
            <a:r>
              <a:rPr lang="en-US" altLang="zh-CN" sz="1600" dirty="0" err="1"/>
              <a:t>trie</a:t>
            </a:r>
            <a:r>
              <a:rPr lang="zh-CN" altLang="en-US" sz="1600" dirty="0"/>
              <a:t>树、前缀树）存储，这是一种字符串上的树形数据结构。字典树中每条边都对应一个字，从根节点往下的路径构成一个个字符串。字典树并不直接在节点上存储字符串，而是将词语视作根节点到某节点之间的一条路径，并在终点节点（黑色）上做个标记“该节点对应词语的结尾”。字符串就是一条路径，要查询一个单词，只需顺着这条路径从根节点往下走。如果能走到特殊标记的节点，则说明该字符串在集合中，否则说明不存在。一个典型的字典树如图</a:t>
            </a:r>
            <a:r>
              <a:rPr lang="en-US" altLang="zh-CN" sz="1600" dirty="0"/>
              <a:t>2-3</a:t>
            </a:r>
            <a:r>
              <a:rPr lang="zh-CN" altLang="en-US" sz="1600" dirty="0"/>
              <a:t>所示。</a:t>
            </a:r>
          </a:p>
        </p:txBody>
      </p:sp>
      <p:pic>
        <p:nvPicPr>
          <p:cNvPr id="5" name="图片 4">
            <a:extLst>
              <a:ext uri="{FF2B5EF4-FFF2-40B4-BE49-F238E27FC236}">
                <a16:creationId xmlns:a16="http://schemas.microsoft.com/office/drawing/2014/main" id="{14D2DC22-6859-456F-A2C5-916113688063}"/>
              </a:ext>
            </a:extLst>
          </p:cNvPr>
          <p:cNvPicPr>
            <a:picLocks noChangeAspect="1"/>
          </p:cNvPicPr>
          <p:nvPr/>
        </p:nvPicPr>
        <p:blipFill>
          <a:blip r:embed="rId3"/>
          <a:stretch>
            <a:fillRect/>
          </a:stretch>
        </p:blipFill>
        <p:spPr>
          <a:xfrm>
            <a:off x="4965030" y="2968711"/>
            <a:ext cx="1863713" cy="2489325"/>
          </a:xfrm>
          <a:prstGeom prst="rect">
            <a:avLst/>
          </a:prstGeom>
        </p:spPr>
      </p:pic>
      <p:sp>
        <p:nvSpPr>
          <p:cNvPr id="9" name="文本框 8">
            <a:extLst>
              <a:ext uri="{FF2B5EF4-FFF2-40B4-BE49-F238E27FC236}">
                <a16:creationId xmlns:a16="http://schemas.microsoft.com/office/drawing/2014/main" id="{CFF1F1AD-650F-48A3-BE10-3C1E008F6DAA}"/>
              </a:ext>
            </a:extLst>
          </p:cNvPr>
          <p:cNvSpPr txBox="1"/>
          <p:nvPr/>
        </p:nvSpPr>
        <p:spPr>
          <a:xfrm>
            <a:off x="5066951" y="5570290"/>
            <a:ext cx="2147582" cy="338554"/>
          </a:xfrm>
          <a:prstGeom prst="rect">
            <a:avLst/>
          </a:prstGeom>
          <a:noFill/>
        </p:spPr>
        <p:txBody>
          <a:bodyPr wrap="square" rtlCol="0">
            <a:spAutoFit/>
          </a:bodyPr>
          <a:lstStyle/>
          <a:p>
            <a:r>
              <a:rPr lang="zh-CN" altLang="en-US" sz="1600" dirty="0"/>
              <a:t>图</a:t>
            </a:r>
            <a:r>
              <a:rPr lang="en-US" altLang="zh-CN" sz="1600" dirty="0"/>
              <a:t>2-3 </a:t>
            </a:r>
            <a:r>
              <a:rPr lang="zh-CN" altLang="en-US" sz="1600" dirty="0"/>
              <a:t>字典树示意图</a:t>
            </a:r>
          </a:p>
        </p:txBody>
      </p:sp>
      <p:sp>
        <p:nvSpPr>
          <p:cNvPr id="16" name="文本框 15">
            <a:extLst>
              <a:ext uri="{FF2B5EF4-FFF2-40B4-BE49-F238E27FC236}">
                <a16:creationId xmlns:a16="http://schemas.microsoft.com/office/drawing/2014/main" id="{AF82FCEF-498D-4B52-82D4-2C51595978A1}"/>
              </a:ext>
            </a:extLst>
          </p:cNvPr>
          <p:cNvSpPr txBox="1"/>
          <p:nvPr/>
        </p:nvSpPr>
        <p:spPr>
          <a:xfrm>
            <a:off x="1274763" y="6001378"/>
            <a:ext cx="11306262" cy="338554"/>
          </a:xfrm>
          <a:prstGeom prst="rect">
            <a:avLst/>
          </a:prstGeom>
          <a:noFill/>
        </p:spPr>
        <p:txBody>
          <a:bodyPr wrap="square">
            <a:spAutoFit/>
          </a:bodyPr>
          <a:lstStyle/>
          <a:p>
            <a:r>
              <a:rPr lang="zh-CN" altLang="en-US" sz="1600" dirty="0"/>
              <a:t>其中，蓝色标记着该节点是一个词的结尾，数字是人为的编号。</a:t>
            </a:r>
          </a:p>
        </p:txBody>
      </p:sp>
    </p:spTree>
    <p:extLst>
      <p:ext uri="{BB962C8B-B14F-4D97-AF65-F5344CB8AC3E}">
        <p14:creationId xmlns:p14="http://schemas.microsoft.com/office/powerpoint/2010/main" val="151158354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字典树</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6" name="文本框 15">
            <a:extLst>
              <a:ext uri="{FF2B5EF4-FFF2-40B4-BE49-F238E27FC236}">
                <a16:creationId xmlns:a16="http://schemas.microsoft.com/office/drawing/2014/main" id="{4795EB34-E92E-49C2-8C3C-B4274F29A83E}"/>
              </a:ext>
            </a:extLst>
          </p:cNvPr>
          <p:cNvSpPr txBox="1"/>
          <p:nvPr/>
        </p:nvSpPr>
        <p:spPr>
          <a:xfrm>
            <a:off x="304800" y="655122"/>
            <a:ext cx="6094602" cy="338554"/>
          </a:xfrm>
          <a:prstGeom prst="rect">
            <a:avLst/>
          </a:prstGeom>
          <a:noFill/>
        </p:spPr>
        <p:txBody>
          <a:bodyPr wrap="square">
            <a:spAutoFit/>
          </a:bodyPr>
          <a:lstStyle/>
          <a:p>
            <a:r>
              <a:rPr lang="zh-CN" altLang="en-US" sz="1600" dirty="0"/>
              <a:t>按照路径我们可以得到如下表所示：</a:t>
            </a:r>
          </a:p>
        </p:txBody>
      </p:sp>
      <p:pic>
        <p:nvPicPr>
          <p:cNvPr id="11" name="图片 10">
            <a:extLst>
              <a:ext uri="{FF2B5EF4-FFF2-40B4-BE49-F238E27FC236}">
                <a16:creationId xmlns:a16="http://schemas.microsoft.com/office/drawing/2014/main" id="{5EEE4062-DF2D-4A5B-B745-866058D78F1F}"/>
              </a:ext>
            </a:extLst>
          </p:cNvPr>
          <p:cNvPicPr>
            <a:picLocks noChangeAspect="1"/>
          </p:cNvPicPr>
          <p:nvPr/>
        </p:nvPicPr>
        <p:blipFill>
          <a:blip r:embed="rId3"/>
          <a:stretch>
            <a:fillRect/>
          </a:stretch>
        </p:blipFill>
        <p:spPr>
          <a:xfrm>
            <a:off x="4549236" y="1385094"/>
            <a:ext cx="1952625" cy="2171700"/>
          </a:xfrm>
          <a:prstGeom prst="rect">
            <a:avLst/>
          </a:prstGeom>
        </p:spPr>
      </p:pic>
      <p:sp>
        <p:nvSpPr>
          <p:cNvPr id="12" name="文本框 11">
            <a:extLst>
              <a:ext uri="{FF2B5EF4-FFF2-40B4-BE49-F238E27FC236}">
                <a16:creationId xmlns:a16="http://schemas.microsoft.com/office/drawing/2014/main" id="{C3129AC6-0837-4AC2-BE22-A175E2DA3A3E}"/>
              </a:ext>
            </a:extLst>
          </p:cNvPr>
          <p:cNvSpPr txBox="1"/>
          <p:nvPr/>
        </p:nvSpPr>
        <p:spPr>
          <a:xfrm>
            <a:off x="4191698" y="1027452"/>
            <a:ext cx="3098336" cy="338554"/>
          </a:xfrm>
          <a:prstGeom prst="rect">
            <a:avLst/>
          </a:prstGeom>
          <a:noFill/>
        </p:spPr>
        <p:txBody>
          <a:bodyPr wrap="square" rtlCol="0">
            <a:spAutoFit/>
          </a:bodyPr>
          <a:lstStyle/>
          <a:p>
            <a:r>
              <a:rPr lang="zh-CN" altLang="en-US" sz="1600" dirty="0"/>
              <a:t>表</a:t>
            </a:r>
            <a:r>
              <a:rPr lang="en-US" altLang="zh-CN" sz="1600" dirty="0"/>
              <a:t>2-3 </a:t>
            </a:r>
            <a:r>
              <a:rPr lang="zh-CN" altLang="en-US" sz="1600" dirty="0"/>
              <a:t>字典树中的词语与路径</a:t>
            </a:r>
          </a:p>
        </p:txBody>
      </p:sp>
      <p:sp>
        <p:nvSpPr>
          <p:cNvPr id="20" name="文本框 19">
            <a:extLst>
              <a:ext uri="{FF2B5EF4-FFF2-40B4-BE49-F238E27FC236}">
                <a16:creationId xmlns:a16="http://schemas.microsoft.com/office/drawing/2014/main" id="{103FC6F1-600C-43B4-92ED-FE8E179F1668}"/>
              </a:ext>
            </a:extLst>
          </p:cNvPr>
          <p:cNvSpPr txBox="1"/>
          <p:nvPr/>
        </p:nvSpPr>
        <p:spPr>
          <a:xfrm>
            <a:off x="366305" y="3556794"/>
            <a:ext cx="11428616" cy="788806"/>
          </a:xfrm>
          <a:prstGeom prst="rect">
            <a:avLst/>
          </a:prstGeom>
          <a:noFill/>
        </p:spPr>
        <p:txBody>
          <a:bodyPr wrap="square">
            <a:spAutoFit/>
          </a:bodyPr>
          <a:lstStyle/>
          <a:p>
            <a:pPr>
              <a:lnSpc>
                <a:spcPct val="150000"/>
              </a:lnSpc>
            </a:pPr>
            <a:r>
              <a:rPr lang="zh-CN" altLang="en-US" sz="1600" dirty="0"/>
              <a:t>         当词典大小为 </a:t>
            </a:r>
            <a:r>
              <a:rPr lang="en-US" altLang="zh-CN" sz="1600" dirty="0"/>
              <a:t>n </a:t>
            </a:r>
            <a:r>
              <a:rPr lang="zh-CN" altLang="en-US" sz="1600" dirty="0"/>
              <a:t>时，虽然最坏情况下字典树的复杂度依然是</a:t>
            </a:r>
            <a:r>
              <a:rPr lang="en-US" altLang="zh-CN" sz="1600" dirty="0"/>
              <a:t>O(</a:t>
            </a:r>
            <a:r>
              <a:rPr lang="en-US" altLang="zh-CN" sz="1600" dirty="0" err="1"/>
              <a:t>logn</a:t>
            </a:r>
            <a:r>
              <a:rPr lang="en-US" altLang="zh-CN" sz="1600" dirty="0"/>
              <a:t>) (</a:t>
            </a:r>
            <a:r>
              <a:rPr lang="zh-CN" altLang="en-US" sz="1600" dirty="0"/>
              <a:t>假设子节点用对数复杂度的数据结构存储，所有词语都是单字</a:t>
            </a:r>
            <a:r>
              <a:rPr lang="en-US" altLang="zh-CN" sz="1600" dirty="0"/>
              <a:t>)</a:t>
            </a:r>
            <a:r>
              <a:rPr lang="zh-CN" altLang="en-US" sz="1600" dirty="0"/>
              <a:t>，但它的实际速度比二分查找快。这是因为随着路径的深入，前缀匹配是递进的过程，算法不必比较字符串的前缀。</a:t>
            </a:r>
          </a:p>
        </p:txBody>
      </p:sp>
    </p:spTree>
    <p:extLst>
      <p:ext uri="{BB962C8B-B14F-4D97-AF65-F5344CB8AC3E}">
        <p14:creationId xmlns:p14="http://schemas.microsoft.com/office/powerpoint/2010/main" val="234217125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1" name="图片 10">
            <a:extLst>
              <a:ext uri="{FF2B5EF4-FFF2-40B4-BE49-F238E27FC236}">
                <a16:creationId xmlns:a16="http://schemas.microsoft.com/office/drawing/2014/main" id="{2E7C9FD2-C040-47E0-BB10-6FA15DAA88E2}"/>
              </a:ext>
            </a:extLst>
          </p:cNvPr>
          <p:cNvPicPr>
            <a:picLocks noChangeAspect="1"/>
          </p:cNvPicPr>
          <p:nvPr/>
        </p:nvPicPr>
        <p:blipFill>
          <a:blip r:embed="rId3"/>
          <a:stretch>
            <a:fillRect/>
          </a:stretch>
        </p:blipFill>
        <p:spPr>
          <a:xfrm>
            <a:off x="3632999" y="2180392"/>
            <a:ext cx="4342833" cy="2680282"/>
          </a:xfrm>
          <a:prstGeom prst="rect">
            <a:avLst/>
          </a:prstGeom>
        </p:spPr>
      </p:pic>
      <p:sp>
        <p:nvSpPr>
          <p:cNvPr id="15" name="文本框 14">
            <a:extLst>
              <a:ext uri="{FF2B5EF4-FFF2-40B4-BE49-F238E27FC236}">
                <a16:creationId xmlns:a16="http://schemas.microsoft.com/office/drawing/2014/main" id="{ED6441BD-29C4-4B69-B091-02DD5D23A52D}"/>
              </a:ext>
            </a:extLst>
          </p:cNvPr>
          <p:cNvSpPr txBox="1"/>
          <p:nvPr/>
        </p:nvSpPr>
        <p:spPr>
          <a:xfrm>
            <a:off x="355133" y="4920353"/>
            <a:ext cx="11431398" cy="788806"/>
          </a:xfrm>
          <a:prstGeom prst="rect">
            <a:avLst/>
          </a:prstGeom>
          <a:noFill/>
        </p:spPr>
        <p:txBody>
          <a:bodyPr wrap="square">
            <a:spAutoFit/>
          </a:bodyPr>
          <a:lstStyle/>
          <a:p>
            <a:pPr>
              <a:lnSpc>
                <a:spcPct val="150000"/>
              </a:lnSpc>
            </a:pPr>
            <a:r>
              <a:rPr lang="zh-CN" altLang="en-US" sz="1600" dirty="0"/>
              <a:t>          在_add_child方法中，我们先检查是否已经存在字符char对应的child，然后根据</a:t>
            </a:r>
            <a:r>
              <a:rPr lang="en-US" altLang="zh-CN" sz="1600" dirty="0"/>
              <a:t>overwrite</a:t>
            </a:r>
            <a:r>
              <a:rPr lang="zh-CN" altLang="en-US" sz="1600" dirty="0"/>
              <a:t>来决定是否覆盖</a:t>
            </a:r>
            <a:r>
              <a:rPr lang="en-US" altLang="zh-CN" sz="1600" dirty="0"/>
              <a:t>child</a:t>
            </a:r>
            <a:r>
              <a:rPr lang="zh-CN" altLang="en-US" sz="1600" dirty="0"/>
              <a:t>的值。通过这个方法，就可以把子节点连接到父节点上去。</a:t>
            </a:r>
          </a:p>
        </p:txBody>
      </p:sp>
      <p:sp>
        <p:nvSpPr>
          <p:cNvPr id="16" name="文本框 15">
            <a:extLst>
              <a:ext uri="{FF2B5EF4-FFF2-40B4-BE49-F238E27FC236}">
                <a16:creationId xmlns:a16="http://schemas.microsoft.com/office/drawing/2014/main" id="{8D255079-9618-4E60-A0D3-B7ECADD7F79C}"/>
              </a:ext>
            </a:extLst>
          </p:cNvPr>
          <p:cNvSpPr txBox="1"/>
          <p:nvPr/>
        </p:nvSpPr>
        <p:spPr>
          <a:xfrm>
            <a:off x="254466" y="663573"/>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字典树的实现</a:t>
            </a:r>
          </a:p>
        </p:txBody>
      </p:sp>
      <p:sp>
        <p:nvSpPr>
          <p:cNvPr id="17" name="文本框 16">
            <a:extLst>
              <a:ext uri="{FF2B5EF4-FFF2-40B4-BE49-F238E27FC236}">
                <a16:creationId xmlns:a16="http://schemas.microsoft.com/office/drawing/2014/main" id="{535E8A49-345D-485B-B243-1445EFD534D1}"/>
              </a:ext>
            </a:extLst>
          </p:cNvPr>
          <p:cNvSpPr txBox="1"/>
          <p:nvPr/>
        </p:nvSpPr>
        <p:spPr>
          <a:xfrm>
            <a:off x="315971" y="986820"/>
            <a:ext cx="11428616" cy="1162113"/>
          </a:xfrm>
          <a:prstGeom prst="rect">
            <a:avLst/>
          </a:prstGeom>
          <a:noFill/>
        </p:spPr>
        <p:txBody>
          <a:bodyPr wrap="square">
            <a:spAutoFit/>
          </a:bodyPr>
          <a:lstStyle/>
          <a:p>
            <a:pPr>
              <a:lnSpc>
                <a:spcPct val="150000"/>
              </a:lnSpc>
            </a:pPr>
            <a:r>
              <a:rPr lang="zh-CN" altLang="en-US" sz="1600" dirty="0"/>
              <a:t>         每个节点都应该至少知道自己的子节点与对应的边，以及自己是否对应一个词。如果要实现映射而不是集合的话，还需要知道自己对应的值。我们约定用值为</a:t>
            </a:r>
            <a:r>
              <a:rPr lang="en-US" altLang="zh-CN" sz="1600" dirty="0"/>
              <a:t>None</a:t>
            </a:r>
            <a:r>
              <a:rPr lang="zh-CN" altLang="en-US" sz="1600" dirty="0"/>
              <a:t>表示节点不对应词语，虽然这样就不能插人值为</a:t>
            </a:r>
            <a:r>
              <a:rPr lang="en-US" altLang="zh-CN" sz="1600" dirty="0"/>
              <a:t>None</a:t>
            </a:r>
            <a:r>
              <a:rPr lang="zh-CN" altLang="en-US" sz="1600" dirty="0"/>
              <a:t>的键了，但实现起来更简洁。</a:t>
            </a:r>
            <a:endParaRPr lang="en-US" altLang="zh-CN" sz="1600" dirty="0"/>
          </a:p>
          <a:p>
            <a:pPr>
              <a:lnSpc>
                <a:spcPct val="150000"/>
              </a:lnSpc>
            </a:pPr>
            <a:r>
              <a:rPr lang="zh-CN" altLang="en-US" sz="1600" dirty="0"/>
              <a:t>节点的实现代码如下：</a:t>
            </a:r>
          </a:p>
        </p:txBody>
      </p:sp>
      <p:sp>
        <p:nvSpPr>
          <p:cNvPr id="20" name="文本框 4">
            <a:extLst>
              <a:ext uri="{FF2B5EF4-FFF2-40B4-BE49-F238E27FC236}">
                <a16:creationId xmlns:a16="http://schemas.microsoft.com/office/drawing/2014/main" id="{B03B554E-A43C-45E1-98E0-72A54E6B29A4}"/>
              </a:ext>
            </a:extLst>
          </p:cNvPr>
          <p:cNvSpPr txBox="1">
            <a:spLocks noChangeArrowheads="1"/>
          </p:cNvSpPr>
          <p:nvPr/>
        </p:nvSpPr>
        <p:spPr bwMode="auto">
          <a:xfrm>
            <a:off x="799511"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字典树</a:t>
            </a:r>
          </a:p>
        </p:txBody>
      </p:sp>
    </p:spTree>
    <p:extLst>
      <p:ext uri="{BB962C8B-B14F-4D97-AF65-F5344CB8AC3E}">
        <p14:creationId xmlns:p14="http://schemas.microsoft.com/office/powerpoint/2010/main" val="15262227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字典树</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a:extLst>
              <a:ext uri="{FF2B5EF4-FFF2-40B4-BE49-F238E27FC236}">
                <a16:creationId xmlns:a16="http://schemas.microsoft.com/office/drawing/2014/main" id="{D7BFEA7F-D479-4B17-9096-F6488EA03A5E}"/>
              </a:ext>
            </a:extLst>
          </p:cNvPr>
          <p:cNvSpPr txBox="1"/>
          <p:nvPr/>
        </p:nvSpPr>
        <p:spPr>
          <a:xfrm>
            <a:off x="254466" y="663573"/>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字典树的增删改查实现</a:t>
            </a:r>
          </a:p>
        </p:txBody>
      </p:sp>
      <p:sp>
        <p:nvSpPr>
          <p:cNvPr id="13" name="文本框 12">
            <a:extLst>
              <a:ext uri="{FF2B5EF4-FFF2-40B4-BE49-F238E27FC236}">
                <a16:creationId xmlns:a16="http://schemas.microsoft.com/office/drawing/2014/main" id="{27BA1F29-DD13-4C8C-902E-C39C9F4822EC}"/>
              </a:ext>
            </a:extLst>
          </p:cNvPr>
          <p:cNvSpPr txBox="1"/>
          <p:nvPr/>
        </p:nvSpPr>
        <p:spPr>
          <a:xfrm>
            <a:off x="385893" y="1030067"/>
            <a:ext cx="11241247" cy="2635465"/>
          </a:xfrm>
          <a:prstGeom prst="rect">
            <a:avLst/>
          </a:prstGeom>
          <a:noFill/>
        </p:spPr>
        <p:txBody>
          <a:bodyPr wrap="square">
            <a:spAutoFit/>
          </a:bodyPr>
          <a:lstStyle/>
          <a:p>
            <a:pPr>
              <a:lnSpc>
                <a:spcPct val="150000"/>
              </a:lnSpc>
            </a:pPr>
            <a:r>
              <a:rPr lang="zh-CN" altLang="en-US" sz="1600" dirty="0"/>
              <a:t>         上一节实现了节点以及连接方法，只要把它们连到根节点上去，我们就得到了一棵字典树。根节点其实也是一个普通节点，只不过多了一些面向用户的公开方法。在设计模式上，根节点应该继承自普通节点。抓住根节点往上一提，我们就抓住了整棵树。接下来，思考一下树上的算法怎么写。</a:t>
            </a:r>
            <a:endParaRPr lang="en-US" altLang="zh-CN" sz="1600" dirty="0"/>
          </a:p>
          <a:p>
            <a:pPr>
              <a:lnSpc>
                <a:spcPct val="150000"/>
              </a:lnSpc>
            </a:pPr>
            <a:r>
              <a:rPr lang="en-US" altLang="zh-CN" sz="1600" dirty="0"/>
              <a:t>        </a:t>
            </a:r>
            <a:r>
              <a:rPr lang="zh-CN" altLang="en-US" sz="1600" dirty="0"/>
              <a:t>“删改查”其实是一回事，都是查询。删除操作无非是将终点的值设为</a:t>
            </a:r>
            <a:r>
              <a:rPr lang="en-US" altLang="zh-CN" sz="1600" dirty="0"/>
              <a:t>None</a:t>
            </a:r>
            <a:r>
              <a:rPr lang="zh-CN" altLang="en-US" sz="1600" dirty="0"/>
              <a:t>而已，修改操作无非是将它的值设为另一个值而已。那么如何实现最关键的查询呢？</a:t>
            </a:r>
            <a:endParaRPr lang="en-US" altLang="zh-CN" sz="1600" dirty="0"/>
          </a:p>
          <a:p>
            <a:pPr>
              <a:lnSpc>
                <a:spcPct val="150000"/>
              </a:lnSpc>
            </a:pPr>
            <a:r>
              <a:rPr lang="zh-CN" altLang="en-US" sz="1600" dirty="0"/>
              <a:t>         从确定有限状态自动机</a:t>
            </a:r>
            <a:r>
              <a:rPr lang="en-US" altLang="zh-CN" sz="1600" dirty="0"/>
              <a:t>(DFA</a:t>
            </a:r>
            <a:r>
              <a:rPr lang="zh-CN" altLang="en-US" sz="1600" dirty="0"/>
              <a:t>）的角度来讲，每个节点都是一个状态，状态表示当前已查询到的前缀。图</a:t>
            </a:r>
            <a:r>
              <a:rPr lang="en-US" altLang="zh-CN" sz="1600" dirty="0"/>
              <a:t>2-3</a:t>
            </a:r>
            <a:r>
              <a:rPr lang="zh-CN" altLang="en-US" sz="1600" dirty="0"/>
              <a:t>所示的字典树中每个状态对应的前缀如表</a:t>
            </a:r>
            <a:r>
              <a:rPr lang="en-US" altLang="zh-CN" sz="1600" dirty="0"/>
              <a:t>2-4</a:t>
            </a:r>
            <a:r>
              <a:rPr lang="zh-CN" altLang="en-US" sz="1600" dirty="0"/>
              <a:t>所示。</a:t>
            </a:r>
          </a:p>
        </p:txBody>
      </p:sp>
      <p:pic>
        <p:nvPicPr>
          <p:cNvPr id="10" name="图片 9">
            <a:extLst>
              <a:ext uri="{FF2B5EF4-FFF2-40B4-BE49-F238E27FC236}">
                <a16:creationId xmlns:a16="http://schemas.microsoft.com/office/drawing/2014/main" id="{4C760A7D-6036-418A-999F-17E7A8DB2E1C}"/>
              </a:ext>
            </a:extLst>
          </p:cNvPr>
          <p:cNvPicPr>
            <a:picLocks noChangeAspect="1"/>
          </p:cNvPicPr>
          <p:nvPr/>
        </p:nvPicPr>
        <p:blipFill>
          <a:blip r:embed="rId3"/>
          <a:stretch>
            <a:fillRect/>
          </a:stretch>
        </p:blipFill>
        <p:spPr>
          <a:xfrm>
            <a:off x="2685217" y="3858936"/>
            <a:ext cx="6821566" cy="2745064"/>
          </a:xfrm>
          <a:prstGeom prst="rect">
            <a:avLst/>
          </a:prstGeom>
        </p:spPr>
      </p:pic>
      <p:sp>
        <p:nvSpPr>
          <p:cNvPr id="12" name="文本框 11">
            <a:extLst>
              <a:ext uri="{FF2B5EF4-FFF2-40B4-BE49-F238E27FC236}">
                <a16:creationId xmlns:a16="http://schemas.microsoft.com/office/drawing/2014/main" id="{2794DA90-AD78-439C-8DA4-C6B1720B9B74}"/>
              </a:ext>
            </a:extLst>
          </p:cNvPr>
          <p:cNvSpPr txBox="1"/>
          <p:nvPr/>
        </p:nvSpPr>
        <p:spPr>
          <a:xfrm>
            <a:off x="4144657" y="3592957"/>
            <a:ext cx="4538444" cy="338554"/>
          </a:xfrm>
          <a:prstGeom prst="rect">
            <a:avLst/>
          </a:prstGeom>
          <a:noFill/>
        </p:spPr>
        <p:txBody>
          <a:bodyPr wrap="square" rtlCol="0">
            <a:spAutoFit/>
          </a:bodyPr>
          <a:lstStyle/>
          <a:p>
            <a:r>
              <a:rPr lang="zh-CN" altLang="en-US" sz="1600" dirty="0"/>
              <a:t>表</a:t>
            </a:r>
            <a:r>
              <a:rPr lang="en-US" altLang="zh-CN" sz="1600" dirty="0"/>
              <a:t>2-4 </a:t>
            </a:r>
            <a:r>
              <a:rPr lang="zh-CN" altLang="en-US" sz="1600" dirty="0"/>
              <a:t>字典树状态中每个状态对应的前缀</a:t>
            </a:r>
          </a:p>
        </p:txBody>
      </p:sp>
    </p:spTree>
    <p:extLst>
      <p:ext uri="{BB962C8B-B14F-4D97-AF65-F5344CB8AC3E}">
        <p14:creationId xmlns:p14="http://schemas.microsoft.com/office/powerpoint/2010/main" val="393341544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字典树</a:t>
            </a:r>
          </a:p>
        </p:txBody>
      </p:sp>
      <p:sp>
        <p:nvSpPr>
          <p:cNvPr id="13" name="文本框 12">
            <a:extLst>
              <a:ext uri="{FF2B5EF4-FFF2-40B4-BE49-F238E27FC236}">
                <a16:creationId xmlns:a16="http://schemas.microsoft.com/office/drawing/2014/main" id="{E0746989-FEE4-4325-BFC9-C2846F8FECD5}"/>
              </a:ext>
            </a:extLst>
          </p:cNvPr>
          <p:cNvSpPr txBox="1"/>
          <p:nvPr/>
        </p:nvSpPr>
        <p:spPr>
          <a:xfrm>
            <a:off x="436228" y="652708"/>
            <a:ext cx="11316748" cy="1527469"/>
          </a:xfrm>
          <a:prstGeom prst="rect">
            <a:avLst/>
          </a:prstGeom>
          <a:noFill/>
        </p:spPr>
        <p:txBody>
          <a:bodyPr wrap="square">
            <a:spAutoFit/>
          </a:bodyPr>
          <a:lstStyle/>
          <a:p>
            <a:pPr>
              <a:lnSpc>
                <a:spcPct val="150000"/>
              </a:lnSpc>
            </a:pPr>
            <a:r>
              <a:rPr lang="zh-CN" altLang="en-US" sz="1600" dirty="0"/>
              <a:t>         从父节点到子节点的移动过程可以看作一次状态转移。在按照某个字符进行状态转移前,我们会向父节点询问该字符与子节点的映射关系(一条边)。如果父节点有满足条件的边，则状态转移到子节点;否则立即失败，查询不到。当成功完成了全部转移时，我们就拿到了最后一个状态，询问该状态是否是终点状态（黑色)。如果是，就查到了该单词，否则该单词不存在于词典中。</a:t>
            </a:r>
          </a:p>
        </p:txBody>
      </p:sp>
      <p:sp>
        <p:nvSpPr>
          <p:cNvPr id="15" name="文本框 14">
            <a:extLst>
              <a:ext uri="{FF2B5EF4-FFF2-40B4-BE49-F238E27FC236}">
                <a16:creationId xmlns:a16="http://schemas.microsoft.com/office/drawing/2014/main" id="{75068475-4C73-454F-818C-C4AB8A3074DD}"/>
              </a:ext>
            </a:extLst>
          </p:cNvPr>
          <p:cNvSpPr txBox="1"/>
          <p:nvPr/>
        </p:nvSpPr>
        <p:spPr>
          <a:xfrm>
            <a:off x="304800" y="2100175"/>
            <a:ext cx="11316748" cy="788806"/>
          </a:xfrm>
          <a:prstGeom prst="rect">
            <a:avLst/>
          </a:prstGeom>
          <a:noFill/>
        </p:spPr>
        <p:txBody>
          <a:bodyPr wrap="square">
            <a:spAutoFit/>
          </a:bodyPr>
          <a:lstStyle/>
          <a:p>
            <a:pPr>
              <a:lnSpc>
                <a:spcPct val="150000"/>
              </a:lnSpc>
            </a:pPr>
            <a:r>
              <a:rPr lang="zh-CN" altLang="en-US" sz="1600" dirty="0"/>
              <a:t>       “增加键值对”其实还是查询，只不过在状态转移失败的时候，我们创建相应的子节点，保证转移成功</a:t>
            </a:r>
            <a:r>
              <a:rPr lang="en-US" altLang="zh-CN" sz="1600" dirty="0"/>
              <a:t>;</a:t>
            </a:r>
            <a:r>
              <a:rPr lang="zh-CN" altLang="en-US" sz="1600" dirty="0"/>
              <a:t>至于插入的值，附加到终点节点上去即可。字典树的完整实现如下：</a:t>
            </a:r>
          </a:p>
        </p:txBody>
      </p:sp>
      <p:pic>
        <p:nvPicPr>
          <p:cNvPr id="12" name="图片 11">
            <a:extLst>
              <a:ext uri="{FF2B5EF4-FFF2-40B4-BE49-F238E27FC236}">
                <a16:creationId xmlns:a16="http://schemas.microsoft.com/office/drawing/2014/main" id="{6EC637A3-52B7-4D5E-ABBB-B9541C30AACD}"/>
              </a:ext>
            </a:extLst>
          </p:cNvPr>
          <p:cNvPicPr>
            <a:picLocks noChangeAspect="1"/>
          </p:cNvPicPr>
          <p:nvPr/>
        </p:nvPicPr>
        <p:blipFill>
          <a:blip r:embed="rId3"/>
          <a:stretch>
            <a:fillRect/>
          </a:stretch>
        </p:blipFill>
        <p:spPr>
          <a:xfrm>
            <a:off x="1199262" y="2888981"/>
            <a:ext cx="3841808" cy="3675330"/>
          </a:xfrm>
          <a:prstGeom prst="rect">
            <a:avLst/>
          </a:prstGeom>
        </p:spPr>
      </p:pic>
      <p:sp>
        <p:nvSpPr>
          <p:cNvPr id="16" name="文本框 15">
            <a:extLst>
              <a:ext uri="{FF2B5EF4-FFF2-40B4-BE49-F238E27FC236}">
                <a16:creationId xmlns:a16="http://schemas.microsoft.com/office/drawing/2014/main" id="{A1A8C548-8CE5-46D6-8C51-C4A1719B0ED7}"/>
              </a:ext>
            </a:extLst>
          </p:cNvPr>
          <p:cNvSpPr txBox="1"/>
          <p:nvPr/>
        </p:nvSpPr>
        <p:spPr>
          <a:xfrm>
            <a:off x="6348368" y="2543491"/>
            <a:ext cx="1652632" cy="338554"/>
          </a:xfrm>
          <a:prstGeom prst="rect">
            <a:avLst/>
          </a:prstGeom>
          <a:noFill/>
        </p:spPr>
        <p:txBody>
          <a:bodyPr wrap="square" rtlCol="0">
            <a:spAutoFit/>
          </a:bodyPr>
          <a:lstStyle/>
          <a:p>
            <a:r>
              <a:rPr lang="zh-CN" altLang="en-US" sz="1600" dirty="0"/>
              <a:t>测试部分</a:t>
            </a:r>
            <a:r>
              <a:rPr lang="en-US" altLang="zh-CN" sz="1600" dirty="0"/>
              <a:t>:</a:t>
            </a:r>
            <a:endParaRPr lang="zh-CN" altLang="en-US" sz="1600" dirty="0"/>
          </a:p>
        </p:txBody>
      </p:sp>
      <p:pic>
        <p:nvPicPr>
          <p:cNvPr id="18" name="图片 17">
            <a:extLst>
              <a:ext uri="{FF2B5EF4-FFF2-40B4-BE49-F238E27FC236}">
                <a16:creationId xmlns:a16="http://schemas.microsoft.com/office/drawing/2014/main" id="{1669CCCD-722E-4F6E-8C7E-C4F7B35652DF}"/>
              </a:ext>
            </a:extLst>
          </p:cNvPr>
          <p:cNvPicPr>
            <a:picLocks noChangeAspect="1"/>
          </p:cNvPicPr>
          <p:nvPr/>
        </p:nvPicPr>
        <p:blipFill>
          <a:blip r:embed="rId4"/>
          <a:stretch>
            <a:fillRect/>
          </a:stretch>
        </p:blipFill>
        <p:spPr>
          <a:xfrm>
            <a:off x="7150932" y="2882045"/>
            <a:ext cx="3783184" cy="3675330"/>
          </a:xfrm>
          <a:prstGeom prst="rect">
            <a:avLst/>
          </a:prstGeom>
        </p:spPr>
      </p:pic>
    </p:spTree>
    <p:extLst>
      <p:ext uri="{BB962C8B-B14F-4D97-AF65-F5344CB8AC3E}">
        <p14:creationId xmlns:p14="http://schemas.microsoft.com/office/powerpoint/2010/main" val="265525165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字典树</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基于字典树的其他算法</a:t>
            </a:r>
          </a:p>
        </p:txBody>
      </p:sp>
      <p:sp>
        <p:nvSpPr>
          <p:cNvPr id="17" name="文本框 16">
            <a:extLst>
              <a:ext uri="{FF2B5EF4-FFF2-40B4-BE49-F238E27FC236}">
                <a16:creationId xmlns:a16="http://schemas.microsoft.com/office/drawing/2014/main" id="{2243218F-CF28-4439-BBDD-0BBFBC6DF1D8}"/>
              </a:ext>
            </a:extLst>
          </p:cNvPr>
          <p:cNvSpPr txBox="1"/>
          <p:nvPr/>
        </p:nvSpPr>
        <p:spPr>
          <a:xfrm>
            <a:off x="304800" y="961072"/>
            <a:ext cx="11409027" cy="3008772"/>
          </a:xfrm>
          <a:prstGeom prst="rect">
            <a:avLst/>
          </a:prstGeom>
          <a:noFill/>
        </p:spPr>
        <p:txBody>
          <a:bodyPr wrap="square">
            <a:spAutoFit/>
          </a:bodyPr>
          <a:lstStyle/>
          <a:p>
            <a:pPr>
              <a:lnSpc>
                <a:spcPct val="150000"/>
              </a:lnSpc>
            </a:pPr>
            <a:r>
              <a:rPr lang="zh-CN" altLang="en-US" sz="1600" dirty="0"/>
              <a:t>        字典树的数据结构在以上的切分算法中已经很快了，书中提供了其他改进后的基于字典树的算法，把分词速度推向了千万字每秒的级别，这里不一一详细介绍，有兴趣的可以在书中自行了解。改进后的基于字典树的算法，主要按照以下递进关系优化：</a:t>
            </a:r>
            <a:endParaRPr lang="en-US" altLang="zh-CN" sz="1600" dirty="0"/>
          </a:p>
          <a:p>
            <a:pPr>
              <a:lnSpc>
                <a:spcPct val="150000"/>
              </a:lnSpc>
            </a:pPr>
            <a:r>
              <a:rPr lang="en-US" altLang="zh-CN" sz="1600" dirty="0"/>
              <a:t>         1</a:t>
            </a:r>
            <a:r>
              <a:rPr lang="zh-CN" altLang="en-US" sz="1600" dirty="0"/>
              <a:t>）首字散列其余二分的字典树</a:t>
            </a:r>
            <a:r>
              <a:rPr lang="en-US" altLang="zh-CN" sz="1600" dirty="0"/>
              <a:t>(</a:t>
            </a:r>
            <a:r>
              <a:rPr lang="en-US" altLang="zh-CN" sz="1600" dirty="0" err="1"/>
              <a:t>BinTrie</a:t>
            </a:r>
            <a:r>
              <a:rPr lang="en-US" altLang="zh-CN" sz="1600" dirty="0"/>
              <a:t>)</a:t>
            </a:r>
            <a:endParaRPr lang="zh-CN" altLang="en-US" sz="1600" dirty="0"/>
          </a:p>
          <a:p>
            <a:pPr>
              <a:lnSpc>
                <a:spcPct val="150000"/>
              </a:lnSpc>
            </a:pPr>
            <a:r>
              <a:rPr lang="en-US" altLang="zh-CN" sz="1600" dirty="0"/>
              <a:t>         2</a:t>
            </a:r>
            <a:r>
              <a:rPr lang="zh-CN" altLang="en-US" sz="1600" dirty="0"/>
              <a:t>）双数组字典树</a:t>
            </a:r>
            <a:r>
              <a:rPr lang="en-US" altLang="zh-CN" sz="1600" dirty="0"/>
              <a:t>(</a:t>
            </a:r>
            <a:r>
              <a:rPr lang="en-US" altLang="zh-CN" sz="1600" dirty="0" err="1"/>
              <a:t>DoubleArrayTrie</a:t>
            </a:r>
            <a:r>
              <a:rPr lang="en-US" altLang="zh-CN" sz="1600" dirty="0"/>
              <a:t>, DAT)</a:t>
            </a:r>
            <a:endParaRPr lang="zh-CN" altLang="en-US" sz="1600" dirty="0"/>
          </a:p>
          <a:p>
            <a:pPr>
              <a:lnSpc>
                <a:spcPct val="150000"/>
              </a:lnSpc>
            </a:pPr>
            <a:r>
              <a:rPr lang="en-US" altLang="zh-CN" sz="1600" dirty="0"/>
              <a:t>         3</a:t>
            </a:r>
            <a:r>
              <a:rPr lang="zh-CN" altLang="en-US" sz="1600" dirty="0"/>
              <a:t>）</a:t>
            </a:r>
            <a:r>
              <a:rPr lang="en-US" altLang="zh-CN" sz="1600" dirty="0"/>
              <a:t>AC</a:t>
            </a:r>
            <a:r>
              <a:rPr lang="zh-CN" altLang="en-US" sz="1600" dirty="0"/>
              <a:t>自动机</a:t>
            </a:r>
            <a:r>
              <a:rPr lang="en-US" altLang="zh-CN" sz="1600" dirty="0"/>
              <a:t>(</a:t>
            </a:r>
            <a:r>
              <a:rPr lang="zh-CN" altLang="en-US" sz="1600" dirty="0"/>
              <a:t>多模式匹配</a:t>
            </a:r>
            <a:r>
              <a:rPr lang="en-US" altLang="zh-CN" sz="1600" dirty="0"/>
              <a:t>)(</a:t>
            </a:r>
            <a:r>
              <a:rPr lang="en-US" altLang="zh-CN" sz="1600" dirty="0" err="1"/>
              <a:t>AhoCorasick</a:t>
            </a:r>
            <a:r>
              <a:rPr lang="en-US" altLang="zh-CN" sz="1600" dirty="0"/>
              <a:t>)</a:t>
            </a:r>
          </a:p>
          <a:p>
            <a:pPr>
              <a:lnSpc>
                <a:spcPct val="150000"/>
              </a:lnSpc>
            </a:pPr>
            <a:r>
              <a:rPr lang="en-US" altLang="zh-CN" sz="1600" dirty="0"/>
              <a:t>         4</a:t>
            </a:r>
            <a:r>
              <a:rPr lang="zh-CN" altLang="en-US" sz="1600" dirty="0"/>
              <a:t>）基于双数组字典树的</a:t>
            </a:r>
            <a:r>
              <a:rPr lang="en-US" altLang="zh-CN" sz="1600" dirty="0"/>
              <a:t>AC</a:t>
            </a:r>
            <a:r>
              <a:rPr lang="zh-CN" altLang="en-US" sz="1600" dirty="0"/>
              <a:t>自动机</a:t>
            </a:r>
            <a:r>
              <a:rPr lang="en-US" altLang="zh-CN" sz="1600" dirty="0"/>
              <a:t>(</a:t>
            </a:r>
            <a:r>
              <a:rPr lang="en-US" altLang="zh-CN" sz="1600" dirty="0" err="1"/>
              <a:t>AhoCorasickDoubleArrayTrie</a:t>
            </a:r>
            <a:r>
              <a:rPr lang="en-US" altLang="zh-CN" sz="1600" dirty="0"/>
              <a:t>)</a:t>
            </a:r>
          </a:p>
          <a:p>
            <a:pPr>
              <a:lnSpc>
                <a:spcPct val="150000"/>
              </a:lnSpc>
            </a:pPr>
            <a:r>
              <a:rPr lang="en-US" altLang="zh-CN" sz="1600" dirty="0"/>
              <a:t>         </a:t>
            </a:r>
            <a:r>
              <a:rPr lang="zh-CN" altLang="en-US" sz="1600" dirty="0"/>
              <a:t>这</a:t>
            </a:r>
            <a:r>
              <a:rPr lang="en-US" altLang="zh-CN" sz="1600" dirty="0"/>
              <a:t>4</a:t>
            </a:r>
            <a:r>
              <a:rPr lang="zh-CN" altLang="en-US" sz="1600" dirty="0"/>
              <a:t>种的切分算法的切分速度如图</a:t>
            </a:r>
            <a:r>
              <a:rPr lang="en-US" altLang="zh-CN" sz="1600" dirty="0"/>
              <a:t>2-4</a:t>
            </a:r>
            <a:r>
              <a:rPr lang="zh-CN" altLang="en-US" sz="1600" dirty="0"/>
              <a:t>所示。</a:t>
            </a:r>
          </a:p>
        </p:txBody>
      </p:sp>
      <p:pic>
        <p:nvPicPr>
          <p:cNvPr id="9" name="图片 8">
            <a:extLst>
              <a:ext uri="{FF2B5EF4-FFF2-40B4-BE49-F238E27FC236}">
                <a16:creationId xmlns:a16="http://schemas.microsoft.com/office/drawing/2014/main" id="{2C5C8B23-4F74-4B74-8C8F-70F3D0B882F4}"/>
              </a:ext>
            </a:extLst>
          </p:cNvPr>
          <p:cNvPicPr>
            <a:picLocks noChangeAspect="1"/>
          </p:cNvPicPr>
          <p:nvPr/>
        </p:nvPicPr>
        <p:blipFill>
          <a:blip r:embed="rId3"/>
          <a:stretch>
            <a:fillRect/>
          </a:stretch>
        </p:blipFill>
        <p:spPr>
          <a:xfrm>
            <a:off x="6441396" y="2048858"/>
            <a:ext cx="5750604" cy="3101704"/>
          </a:xfrm>
          <a:prstGeom prst="rect">
            <a:avLst/>
          </a:prstGeom>
        </p:spPr>
      </p:pic>
      <p:sp>
        <p:nvSpPr>
          <p:cNvPr id="10" name="文本框 9">
            <a:extLst>
              <a:ext uri="{FF2B5EF4-FFF2-40B4-BE49-F238E27FC236}">
                <a16:creationId xmlns:a16="http://schemas.microsoft.com/office/drawing/2014/main" id="{50F17E23-8D02-4580-B8A0-7A37E7580628}"/>
              </a:ext>
            </a:extLst>
          </p:cNvPr>
          <p:cNvSpPr txBox="1"/>
          <p:nvPr/>
        </p:nvSpPr>
        <p:spPr>
          <a:xfrm>
            <a:off x="7148442" y="5126376"/>
            <a:ext cx="3503803" cy="338554"/>
          </a:xfrm>
          <a:prstGeom prst="rect">
            <a:avLst/>
          </a:prstGeom>
          <a:noFill/>
        </p:spPr>
        <p:txBody>
          <a:bodyPr wrap="square" rtlCol="0">
            <a:spAutoFit/>
          </a:bodyPr>
          <a:lstStyle/>
          <a:p>
            <a:r>
              <a:rPr lang="zh-CN" altLang="en-US" sz="1600" dirty="0"/>
              <a:t>图</a:t>
            </a:r>
            <a:r>
              <a:rPr lang="en-US" altLang="zh-CN" sz="1600" dirty="0"/>
              <a:t>2-4  4</a:t>
            </a:r>
            <a:r>
              <a:rPr lang="zh-CN" altLang="en-US" sz="1600" dirty="0"/>
              <a:t>中切分算法的全切分速度对比</a:t>
            </a:r>
          </a:p>
        </p:txBody>
      </p:sp>
    </p:spTree>
    <p:extLst>
      <p:ext uri="{BB962C8B-B14F-4D97-AF65-F5344CB8AC3E}">
        <p14:creationId xmlns:p14="http://schemas.microsoft.com/office/powerpoint/2010/main" val="358426027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19700" y="254000"/>
            <a:ext cx="697229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668837" cy="585788"/>
            <a:chOff x="551544" y="82976"/>
            <a:chExt cx="466710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1162439" y="111828"/>
              <a:ext cx="405620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err="1">
                  <a:solidFill>
                    <a:srgbClr val="044875"/>
                  </a:solidFill>
                  <a:latin typeface="微软雅黑" panose="020B0503020204020204" pitchFamily="34" charset="-122"/>
                  <a:ea typeface="微软雅黑" panose="020B0503020204020204" pitchFamily="34" charset="-122"/>
                </a:rPr>
                <a:t>HanLP</a:t>
              </a:r>
              <a:r>
                <a:rPr lang="zh-CN" altLang="en-US" dirty="0">
                  <a:solidFill>
                    <a:srgbClr val="044875"/>
                  </a:solidFill>
                  <a:latin typeface="微软雅黑" panose="020B0503020204020204" pitchFamily="34" charset="-122"/>
                  <a:ea typeface="微软雅黑" panose="020B0503020204020204" pitchFamily="34" charset="-122"/>
                </a:rPr>
                <a:t>的词典分词实现</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868389F-E495-48E5-AA3A-1DADFF9C628E}"/>
              </a:ext>
            </a:extLst>
          </p:cNvPr>
          <p:cNvSpPr txBox="1"/>
          <p:nvPr/>
        </p:nvSpPr>
        <p:spPr>
          <a:xfrm>
            <a:off x="381699" y="634672"/>
            <a:ext cx="11428601" cy="786754"/>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rPr>
              <a:t>        随着学习的深入，会出现各种各样的分词算法。为了提供统一的接口，</a:t>
            </a:r>
            <a:r>
              <a:rPr lang="en-US" altLang="zh-CN" sz="1600" dirty="0" err="1">
                <a:latin typeface="Times New Roman" panose="02020603050405020304" pitchFamily="18" charset="0"/>
              </a:rPr>
              <a:t>HanLP</a:t>
            </a:r>
            <a:r>
              <a:rPr lang="zh-CN" altLang="en-US" sz="1600" dirty="0">
                <a:latin typeface="Times New Roman" panose="02020603050405020304" pitchFamily="18" charset="0"/>
              </a:rPr>
              <a:t>中所有的分词器都继承自</a:t>
            </a:r>
            <a:r>
              <a:rPr lang="en-US" altLang="zh-CN" sz="1600" dirty="0">
                <a:latin typeface="Times New Roman" panose="02020603050405020304" pitchFamily="18" charset="0"/>
              </a:rPr>
              <a:t>Segment</a:t>
            </a:r>
            <a:r>
              <a:rPr lang="zh-CN" altLang="en-US" sz="1600" dirty="0">
                <a:latin typeface="Times New Roman" panose="02020603050405020304" pitchFamily="18" charset="0"/>
              </a:rPr>
              <a:t>这个基类。词典分词家族是其中的一个分支，如图</a:t>
            </a:r>
            <a:r>
              <a:rPr lang="en-US" altLang="zh-CN" sz="1600" dirty="0">
                <a:latin typeface="Times New Roman" panose="02020603050405020304" pitchFamily="18" charset="0"/>
              </a:rPr>
              <a:t>2-5</a:t>
            </a:r>
            <a:r>
              <a:rPr lang="zh-CN" altLang="en-US" sz="1600" dirty="0">
                <a:latin typeface="Times New Roman" panose="02020603050405020304" pitchFamily="18" charset="0"/>
              </a:rPr>
              <a:t>所示。</a:t>
            </a:r>
          </a:p>
        </p:txBody>
      </p:sp>
      <p:pic>
        <p:nvPicPr>
          <p:cNvPr id="9" name="图片 8">
            <a:extLst>
              <a:ext uri="{FF2B5EF4-FFF2-40B4-BE49-F238E27FC236}">
                <a16:creationId xmlns:a16="http://schemas.microsoft.com/office/drawing/2014/main" id="{F54EE45A-29F7-4F83-9E99-A73BD06AE35A}"/>
              </a:ext>
            </a:extLst>
          </p:cNvPr>
          <p:cNvPicPr>
            <a:picLocks noChangeAspect="1"/>
          </p:cNvPicPr>
          <p:nvPr/>
        </p:nvPicPr>
        <p:blipFill>
          <a:blip r:embed="rId3"/>
          <a:stretch>
            <a:fillRect/>
          </a:stretch>
        </p:blipFill>
        <p:spPr>
          <a:xfrm>
            <a:off x="2580935" y="1656319"/>
            <a:ext cx="6630177" cy="2278922"/>
          </a:xfrm>
          <a:prstGeom prst="rect">
            <a:avLst/>
          </a:prstGeom>
        </p:spPr>
      </p:pic>
      <p:sp>
        <p:nvSpPr>
          <p:cNvPr id="10" name="文本框 9">
            <a:extLst>
              <a:ext uri="{FF2B5EF4-FFF2-40B4-BE49-F238E27FC236}">
                <a16:creationId xmlns:a16="http://schemas.microsoft.com/office/drawing/2014/main" id="{0612A09B-7DB8-4088-8074-D06492DDBEE9}"/>
              </a:ext>
            </a:extLst>
          </p:cNvPr>
          <p:cNvSpPr txBox="1"/>
          <p:nvPr/>
        </p:nvSpPr>
        <p:spPr>
          <a:xfrm>
            <a:off x="4411171" y="3935241"/>
            <a:ext cx="2969703" cy="338554"/>
          </a:xfrm>
          <a:prstGeom prst="rect">
            <a:avLst/>
          </a:prstGeom>
          <a:noFill/>
        </p:spPr>
        <p:txBody>
          <a:bodyPr wrap="square" rtlCol="0">
            <a:spAutoFit/>
          </a:bodyPr>
          <a:lstStyle/>
          <a:p>
            <a:r>
              <a:rPr lang="zh-CN" altLang="en-US" sz="1600" dirty="0">
                <a:latin typeface="Times New Roman" panose="02020603050405020304" pitchFamily="18" charset="0"/>
              </a:rPr>
              <a:t>图</a:t>
            </a:r>
            <a:r>
              <a:rPr lang="en-US" altLang="zh-CN" sz="1600" dirty="0">
                <a:latin typeface="Times New Roman" panose="02020603050405020304" pitchFamily="18" charset="0"/>
              </a:rPr>
              <a:t>2-5 </a:t>
            </a:r>
            <a:r>
              <a:rPr lang="en-US" altLang="zh-CN" sz="1600" dirty="0" err="1">
                <a:latin typeface="Times New Roman" panose="02020603050405020304" pitchFamily="18" charset="0"/>
              </a:rPr>
              <a:t>HanLP</a:t>
            </a:r>
            <a:r>
              <a:rPr lang="zh-CN" altLang="en-US" sz="1600" dirty="0">
                <a:latin typeface="Times New Roman" panose="02020603050405020304" pitchFamily="18" charset="0"/>
              </a:rPr>
              <a:t>中的分词器家族</a:t>
            </a:r>
          </a:p>
        </p:txBody>
      </p:sp>
      <p:sp>
        <p:nvSpPr>
          <p:cNvPr id="11" name="文本框 10">
            <a:extLst>
              <a:ext uri="{FF2B5EF4-FFF2-40B4-BE49-F238E27FC236}">
                <a16:creationId xmlns:a16="http://schemas.microsoft.com/office/drawing/2014/main" id="{836C7A3C-E5EF-4805-99C6-353A768A726A}"/>
              </a:ext>
            </a:extLst>
          </p:cNvPr>
          <p:cNvSpPr txBox="1"/>
          <p:nvPr/>
        </p:nvSpPr>
        <p:spPr>
          <a:xfrm>
            <a:off x="547367" y="4350570"/>
            <a:ext cx="10821798" cy="338554"/>
          </a:xfrm>
          <a:prstGeom prst="rect">
            <a:avLst/>
          </a:prstGeom>
          <a:noFill/>
        </p:spPr>
        <p:txBody>
          <a:bodyPr wrap="square" rtlCol="0">
            <a:spAutoFit/>
          </a:bodyPr>
          <a:lstStyle/>
          <a:p>
            <a:r>
              <a:rPr lang="zh-CN" altLang="en-US" sz="1600" dirty="0">
                <a:latin typeface="Times New Roman" panose="02020603050405020304" pitchFamily="18" charset="0"/>
              </a:rPr>
              <a:t>     下面将给出</a:t>
            </a:r>
            <a:r>
              <a:rPr lang="en-US" altLang="zh-CN" sz="1600" dirty="0" err="1">
                <a:latin typeface="Times New Roman" panose="02020603050405020304" pitchFamily="18" charset="0"/>
              </a:rPr>
              <a:t>DoubleArrayTrieSegment</a:t>
            </a:r>
            <a:r>
              <a:rPr lang="zh-CN" altLang="en-US" sz="1600" dirty="0">
                <a:latin typeface="Times New Roman" panose="02020603050405020304" pitchFamily="18" charset="0"/>
              </a:rPr>
              <a:t>算法和</a:t>
            </a:r>
            <a:r>
              <a:rPr lang="en-US" altLang="zh-CN" sz="1600" dirty="0" err="1">
                <a:latin typeface="Times New Roman" panose="02020603050405020304" pitchFamily="18" charset="0"/>
              </a:rPr>
              <a:t>AhoCorasickDoubleArrayTrieSegment</a:t>
            </a:r>
            <a:r>
              <a:rPr lang="zh-CN" altLang="en-US" sz="1600" dirty="0">
                <a:latin typeface="Times New Roman" panose="02020603050405020304" pitchFamily="18" charset="0"/>
              </a:rPr>
              <a:t>算法的代码示例，仅供学习和参考。</a:t>
            </a:r>
          </a:p>
        </p:txBody>
      </p:sp>
    </p:spTree>
    <p:extLst>
      <p:ext uri="{BB962C8B-B14F-4D97-AF65-F5344CB8AC3E}">
        <p14:creationId xmlns:p14="http://schemas.microsoft.com/office/powerpoint/2010/main" val="353170725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19700" y="254000"/>
            <a:ext cx="697229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668837" cy="585788"/>
            <a:chOff x="551544" y="82976"/>
            <a:chExt cx="466710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1162439" y="111828"/>
              <a:ext cx="405620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err="1">
                  <a:solidFill>
                    <a:srgbClr val="044875"/>
                  </a:solidFill>
                  <a:latin typeface="微软雅黑" panose="020B0503020204020204" pitchFamily="34" charset="-122"/>
                  <a:ea typeface="微软雅黑" panose="020B0503020204020204" pitchFamily="34" charset="-122"/>
                </a:rPr>
                <a:t>HanLP</a:t>
              </a:r>
              <a:r>
                <a:rPr lang="zh-CN" altLang="en-US" dirty="0">
                  <a:solidFill>
                    <a:srgbClr val="044875"/>
                  </a:solidFill>
                  <a:latin typeface="微软雅黑" panose="020B0503020204020204" pitchFamily="34" charset="-122"/>
                  <a:ea typeface="微软雅黑" panose="020B0503020204020204" pitchFamily="34" charset="-122"/>
                </a:rPr>
                <a:t>的词典分词实现</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D18DB143-7D7C-4821-BE04-AB09871F03D8}"/>
              </a:ext>
            </a:extLst>
          </p:cNvPr>
          <p:cNvSpPr txBox="1"/>
          <p:nvPr/>
        </p:nvSpPr>
        <p:spPr>
          <a:xfrm>
            <a:off x="254466" y="663573"/>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err="1"/>
              <a:t>DoubleArrayTrieSegment</a:t>
            </a:r>
            <a:endParaRPr lang="zh-CN" altLang="en-US" b="1" dirty="0"/>
          </a:p>
        </p:txBody>
      </p:sp>
      <p:sp>
        <p:nvSpPr>
          <p:cNvPr id="15" name="文本框 14">
            <a:extLst>
              <a:ext uri="{FF2B5EF4-FFF2-40B4-BE49-F238E27FC236}">
                <a16:creationId xmlns:a16="http://schemas.microsoft.com/office/drawing/2014/main" id="{C3E072C9-6539-4318-A112-752FFA972BB4}"/>
              </a:ext>
            </a:extLst>
          </p:cNvPr>
          <p:cNvSpPr txBox="1"/>
          <p:nvPr/>
        </p:nvSpPr>
        <p:spPr>
          <a:xfrm>
            <a:off x="304800" y="970236"/>
            <a:ext cx="11372675" cy="584775"/>
          </a:xfrm>
          <a:prstGeom prst="rect">
            <a:avLst/>
          </a:prstGeom>
          <a:noFill/>
        </p:spPr>
        <p:txBody>
          <a:bodyPr wrap="square">
            <a:spAutoFit/>
          </a:bodyPr>
          <a:lstStyle/>
          <a:p>
            <a:r>
              <a:rPr lang="en-US" altLang="zh-CN" sz="1600" dirty="0">
                <a:latin typeface="Times New Roman" panose="02020603050405020304" pitchFamily="18" charset="0"/>
              </a:rPr>
              <a:t>        </a:t>
            </a:r>
            <a:r>
              <a:rPr lang="en-US" altLang="zh-CN" sz="1600" dirty="0" err="1">
                <a:latin typeface="Times New Roman" panose="02020603050405020304" pitchFamily="18" charset="0"/>
              </a:rPr>
              <a:t>DoubleArrayTrieSegment</a:t>
            </a:r>
            <a:r>
              <a:rPr lang="zh-CN" altLang="en-US" sz="1600" dirty="0">
                <a:latin typeface="Times New Roman" panose="02020603050405020304" pitchFamily="18" charset="0"/>
              </a:rPr>
              <a:t>分词器是对</a:t>
            </a:r>
            <a:r>
              <a:rPr lang="en-US" altLang="zh-CN" sz="1600" dirty="0">
                <a:latin typeface="Times New Roman" panose="02020603050405020304" pitchFamily="18" charset="0"/>
              </a:rPr>
              <a:t>DAT</a:t>
            </a:r>
            <a:r>
              <a:rPr lang="zh-CN" altLang="en-US" sz="1600" dirty="0">
                <a:latin typeface="Times New Roman" panose="02020603050405020304" pitchFamily="18" charset="0"/>
              </a:rPr>
              <a:t>最长匹配的封装，默认加载</a:t>
            </a:r>
            <a:r>
              <a:rPr lang="en-US" altLang="zh-CN" sz="1600" dirty="0" err="1">
                <a:latin typeface="Times New Roman" panose="02020603050405020304" pitchFamily="18" charset="0"/>
              </a:rPr>
              <a:t>hanlp.properties</a:t>
            </a:r>
            <a:r>
              <a:rPr lang="zh-CN" altLang="en-US" sz="1600" dirty="0">
                <a:latin typeface="Times New Roman" panose="02020603050405020304" pitchFamily="18" charset="0"/>
              </a:rPr>
              <a:t>中</a:t>
            </a:r>
            <a:r>
              <a:rPr lang="en-US" altLang="zh-CN" sz="1600" dirty="0" err="1">
                <a:latin typeface="Times New Roman" panose="02020603050405020304" pitchFamily="18" charset="0"/>
              </a:rPr>
              <a:t>CoreDictionaryPath</a:t>
            </a:r>
            <a:r>
              <a:rPr lang="zh-CN" altLang="en-US" sz="1600" dirty="0">
                <a:latin typeface="Times New Roman" panose="02020603050405020304" pitchFamily="18" charset="0"/>
              </a:rPr>
              <a:t>制定的词典。代码示例如下：</a:t>
            </a:r>
          </a:p>
        </p:txBody>
      </p:sp>
      <p:pic>
        <p:nvPicPr>
          <p:cNvPr id="14" name="图片 13">
            <a:extLst>
              <a:ext uri="{FF2B5EF4-FFF2-40B4-BE49-F238E27FC236}">
                <a16:creationId xmlns:a16="http://schemas.microsoft.com/office/drawing/2014/main" id="{C5B6CA71-FEE7-4F16-8846-CC4ECD869B6F}"/>
              </a:ext>
            </a:extLst>
          </p:cNvPr>
          <p:cNvPicPr>
            <a:picLocks noChangeAspect="1"/>
          </p:cNvPicPr>
          <p:nvPr/>
        </p:nvPicPr>
        <p:blipFill>
          <a:blip r:embed="rId3"/>
          <a:stretch>
            <a:fillRect/>
          </a:stretch>
        </p:blipFill>
        <p:spPr>
          <a:xfrm>
            <a:off x="2685962" y="1434348"/>
            <a:ext cx="6610350" cy="1733550"/>
          </a:xfrm>
          <a:prstGeom prst="rect">
            <a:avLst/>
          </a:prstGeom>
        </p:spPr>
      </p:pic>
      <p:sp>
        <p:nvSpPr>
          <p:cNvPr id="16" name="文本框 15">
            <a:extLst>
              <a:ext uri="{FF2B5EF4-FFF2-40B4-BE49-F238E27FC236}">
                <a16:creationId xmlns:a16="http://schemas.microsoft.com/office/drawing/2014/main" id="{E502EB6B-F7A3-4DEF-916A-38BBFB027252}"/>
              </a:ext>
            </a:extLst>
          </p:cNvPr>
          <p:cNvSpPr txBox="1"/>
          <p:nvPr/>
        </p:nvSpPr>
        <p:spPr>
          <a:xfrm>
            <a:off x="799947" y="3264420"/>
            <a:ext cx="1965820" cy="338554"/>
          </a:xfrm>
          <a:prstGeom prst="rect">
            <a:avLst/>
          </a:prstGeom>
          <a:noFill/>
        </p:spPr>
        <p:txBody>
          <a:bodyPr wrap="square" rtlCol="0">
            <a:spAutoFit/>
          </a:bodyPr>
          <a:lstStyle/>
          <a:p>
            <a:r>
              <a:rPr lang="zh-CN" altLang="en-US" sz="1600" dirty="0">
                <a:latin typeface="Times New Roman" panose="02020603050405020304" pitchFamily="18" charset="0"/>
              </a:rPr>
              <a:t>输出：</a:t>
            </a:r>
          </a:p>
        </p:txBody>
      </p:sp>
      <p:pic>
        <p:nvPicPr>
          <p:cNvPr id="18" name="图片 17">
            <a:extLst>
              <a:ext uri="{FF2B5EF4-FFF2-40B4-BE49-F238E27FC236}">
                <a16:creationId xmlns:a16="http://schemas.microsoft.com/office/drawing/2014/main" id="{FF01F763-FAA8-4C53-9E95-8BCF4ED23F00}"/>
              </a:ext>
            </a:extLst>
          </p:cNvPr>
          <p:cNvPicPr>
            <a:picLocks noChangeAspect="1"/>
          </p:cNvPicPr>
          <p:nvPr/>
        </p:nvPicPr>
        <p:blipFill>
          <a:blip r:embed="rId4"/>
          <a:stretch>
            <a:fillRect/>
          </a:stretch>
        </p:blipFill>
        <p:spPr>
          <a:xfrm>
            <a:off x="2685962" y="3366121"/>
            <a:ext cx="5200650" cy="333375"/>
          </a:xfrm>
          <a:prstGeom prst="rect">
            <a:avLst/>
          </a:prstGeom>
        </p:spPr>
      </p:pic>
      <p:sp>
        <p:nvSpPr>
          <p:cNvPr id="19" name="文本框 18">
            <a:extLst>
              <a:ext uri="{FF2B5EF4-FFF2-40B4-BE49-F238E27FC236}">
                <a16:creationId xmlns:a16="http://schemas.microsoft.com/office/drawing/2014/main" id="{EF09023B-411C-4DE8-8C6D-093A1D1F4D07}"/>
              </a:ext>
            </a:extLst>
          </p:cNvPr>
          <p:cNvSpPr txBox="1"/>
          <p:nvPr/>
        </p:nvSpPr>
        <p:spPr>
          <a:xfrm>
            <a:off x="799947" y="3785836"/>
            <a:ext cx="10877528" cy="338554"/>
          </a:xfrm>
          <a:prstGeom prst="rect">
            <a:avLst/>
          </a:prstGeom>
          <a:noFill/>
        </p:spPr>
        <p:txBody>
          <a:bodyPr wrap="square" rtlCol="0">
            <a:spAutoFit/>
          </a:bodyPr>
          <a:lstStyle/>
          <a:p>
            <a:r>
              <a:rPr lang="zh-CN" altLang="en-US" sz="1600" dirty="0">
                <a:latin typeface="Times New Roman" panose="02020603050405020304" pitchFamily="18" charset="0"/>
              </a:rPr>
              <a:t>在</a:t>
            </a:r>
            <a:r>
              <a:rPr lang="en-US" altLang="zh-CN" sz="1600" dirty="0" err="1">
                <a:latin typeface="Times New Roman" panose="02020603050405020304" pitchFamily="18" charset="0"/>
              </a:rPr>
              <a:t>HanLP</a:t>
            </a:r>
            <a:r>
              <a:rPr lang="zh-CN" altLang="en-US" sz="1600" dirty="0">
                <a:latin typeface="Times New Roman" panose="02020603050405020304" pitchFamily="18" charset="0"/>
              </a:rPr>
              <a:t>中，也可以传入自己词典的路径，注意需要放进</a:t>
            </a:r>
            <a:r>
              <a:rPr lang="en-US" altLang="zh-CN" sz="1600" dirty="0">
                <a:latin typeface="Times New Roman" panose="02020603050405020304" pitchFamily="18" charset="0"/>
              </a:rPr>
              <a:t>list</a:t>
            </a:r>
            <a:r>
              <a:rPr lang="zh-CN" altLang="en-US" sz="1600" dirty="0">
                <a:latin typeface="Times New Roman" panose="02020603050405020304" pitchFamily="18" charset="0"/>
              </a:rPr>
              <a:t>再传入。代码示例如下；</a:t>
            </a:r>
          </a:p>
        </p:txBody>
      </p:sp>
      <p:pic>
        <p:nvPicPr>
          <p:cNvPr id="21" name="图片 20">
            <a:extLst>
              <a:ext uri="{FF2B5EF4-FFF2-40B4-BE49-F238E27FC236}">
                <a16:creationId xmlns:a16="http://schemas.microsoft.com/office/drawing/2014/main" id="{2C4206FE-A269-4B49-BC0B-C81C26EE4FBB}"/>
              </a:ext>
            </a:extLst>
          </p:cNvPr>
          <p:cNvPicPr>
            <a:picLocks noChangeAspect="1"/>
          </p:cNvPicPr>
          <p:nvPr/>
        </p:nvPicPr>
        <p:blipFill>
          <a:blip r:embed="rId5"/>
          <a:stretch>
            <a:fillRect/>
          </a:stretch>
        </p:blipFill>
        <p:spPr>
          <a:xfrm>
            <a:off x="2685962" y="4151708"/>
            <a:ext cx="6600825" cy="1971675"/>
          </a:xfrm>
          <a:prstGeom prst="rect">
            <a:avLst/>
          </a:prstGeom>
        </p:spPr>
      </p:pic>
      <p:sp>
        <p:nvSpPr>
          <p:cNvPr id="24" name="文本框 23">
            <a:extLst>
              <a:ext uri="{FF2B5EF4-FFF2-40B4-BE49-F238E27FC236}">
                <a16:creationId xmlns:a16="http://schemas.microsoft.com/office/drawing/2014/main" id="{D1D759FA-538F-400E-AF5F-F1E5941AAE08}"/>
              </a:ext>
            </a:extLst>
          </p:cNvPr>
          <p:cNvSpPr txBox="1"/>
          <p:nvPr/>
        </p:nvSpPr>
        <p:spPr>
          <a:xfrm>
            <a:off x="862479" y="6185938"/>
            <a:ext cx="1965820" cy="338554"/>
          </a:xfrm>
          <a:prstGeom prst="rect">
            <a:avLst/>
          </a:prstGeom>
          <a:noFill/>
        </p:spPr>
        <p:txBody>
          <a:bodyPr wrap="square" rtlCol="0">
            <a:spAutoFit/>
          </a:bodyPr>
          <a:lstStyle/>
          <a:p>
            <a:r>
              <a:rPr lang="zh-CN" altLang="en-US" sz="1600" dirty="0">
                <a:latin typeface="Times New Roman" panose="02020603050405020304" pitchFamily="18" charset="0"/>
              </a:rPr>
              <a:t>输出：</a:t>
            </a:r>
          </a:p>
        </p:txBody>
      </p:sp>
      <p:pic>
        <p:nvPicPr>
          <p:cNvPr id="23" name="图片 22">
            <a:extLst>
              <a:ext uri="{FF2B5EF4-FFF2-40B4-BE49-F238E27FC236}">
                <a16:creationId xmlns:a16="http://schemas.microsoft.com/office/drawing/2014/main" id="{BC48FFB4-3280-479B-B6DE-2B9F5077CAD6}"/>
              </a:ext>
            </a:extLst>
          </p:cNvPr>
          <p:cNvPicPr>
            <a:picLocks noChangeAspect="1"/>
          </p:cNvPicPr>
          <p:nvPr/>
        </p:nvPicPr>
        <p:blipFill>
          <a:blip r:embed="rId6"/>
          <a:stretch>
            <a:fillRect/>
          </a:stretch>
        </p:blipFill>
        <p:spPr>
          <a:xfrm>
            <a:off x="2685961" y="6258123"/>
            <a:ext cx="4632163" cy="236536"/>
          </a:xfrm>
          <a:prstGeom prst="rect">
            <a:avLst/>
          </a:prstGeom>
        </p:spPr>
      </p:pic>
    </p:spTree>
    <p:extLst>
      <p:ext uri="{BB962C8B-B14F-4D97-AF65-F5344CB8AC3E}">
        <p14:creationId xmlns:p14="http://schemas.microsoft.com/office/powerpoint/2010/main" val="41176591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19700" y="254000"/>
            <a:ext cx="697229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668837" cy="585788"/>
            <a:chOff x="551544" y="82976"/>
            <a:chExt cx="466710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1162439" y="111828"/>
              <a:ext cx="405620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err="1">
                  <a:solidFill>
                    <a:srgbClr val="044875"/>
                  </a:solidFill>
                  <a:latin typeface="微软雅黑" panose="020B0503020204020204" pitchFamily="34" charset="-122"/>
                  <a:ea typeface="微软雅黑" panose="020B0503020204020204" pitchFamily="34" charset="-122"/>
                </a:rPr>
                <a:t>HanLP</a:t>
              </a:r>
              <a:r>
                <a:rPr lang="zh-CN" altLang="en-US" dirty="0">
                  <a:solidFill>
                    <a:srgbClr val="044875"/>
                  </a:solidFill>
                  <a:latin typeface="微软雅黑" panose="020B0503020204020204" pitchFamily="34" charset="-122"/>
                  <a:ea typeface="微软雅黑" panose="020B0503020204020204" pitchFamily="34" charset="-122"/>
                </a:rPr>
                <a:t>的词典分词实现</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a:extLst>
              <a:ext uri="{FF2B5EF4-FFF2-40B4-BE49-F238E27FC236}">
                <a16:creationId xmlns:a16="http://schemas.microsoft.com/office/drawing/2014/main" id="{C3E072C9-6539-4318-A112-752FFA972BB4}"/>
              </a:ext>
            </a:extLst>
          </p:cNvPr>
          <p:cNvSpPr txBox="1"/>
          <p:nvPr/>
        </p:nvSpPr>
        <p:spPr>
          <a:xfrm>
            <a:off x="304800" y="663574"/>
            <a:ext cx="11548844" cy="784254"/>
          </a:xfrm>
          <a:prstGeom prst="rect">
            <a:avLst/>
          </a:prstGeom>
          <a:noFill/>
        </p:spPr>
        <p:txBody>
          <a:bodyPr wrap="square">
            <a:spAutoFit/>
          </a:bodyPr>
          <a:lstStyle/>
          <a:p>
            <a:pPr>
              <a:lnSpc>
                <a:spcPct val="150000"/>
              </a:lnSpc>
            </a:pPr>
            <a:r>
              <a:rPr lang="zh-CN" altLang="en-US" sz="1600" dirty="0">
                <a:latin typeface="Times New Roman" panose="02020603050405020304" pitchFamily="18" charset="0"/>
              </a:rPr>
              <a:t>       上面的结果中数字和英文都被拆开，不符合实际要求，一个实用的分词器还得考虑这些算法之外的脏活。在</a:t>
            </a:r>
            <a:r>
              <a:rPr lang="en-US" altLang="zh-CN" sz="1600" dirty="0">
                <a:latin typeface="Times New Roman" panose="02020603050405020304" pitchFamily="18" charset="0"/>
              </a:rPr>
              <a:t>Dictionary Based Segment</a:t>
            </a:r>
            <a:r>
              <a:rPr lang="zh-CN" altLang="en-US" sz="1600" dirty="0">
                <a:latin typeface="Times New Roman" panose="02020603050405020304" pitchFamily="18" charset="0"/>
              </a:rPr>
              <a:t>家族中，数字英文的合并与词性标注作为整个功能，可以通过</a:t>
            </a:r>
            <a:r>
              <a:rPr lang="en-US" altLang="zh-CN" sz="1600" dirty="0" err="1">
                <a:latin typeface="Times New Roman" panose="02020603050405020304" pitchFamily="18" charset="0"/>
              </a:rPr>
              <a:t>enablePartofSpeechTagging</a:t>
            </a:r>
            <a:r>
              <a:rPr lang="zh-CN" altLang="en-US" sz="1600" dirty="0">
                <a:latin typeface="Times New Roman" panose="02020603050405020304" pitchFamily="18" charset="0"/>
              </a:rPr>
              <a:t>开启。代码示例如下：</a:t>
            </a:r>
          </a:p>
        </p:txBody>
      </p:sp>
      <p:pic>
        <p:nvPicPr>
          <p:cNvPr id="5" name="图片 4">
            <a:extLst>
              <a:ext uri="{FF2B5EF4-FFF2-40B4-BE49-F238E27FC236}">
                <a16:creationId xmlns:a16="http://schemas.microsoft.com/office/drawing/2014/main" id="{12D053CA-97A8-4A15-9DA1-CFA68EFC4A0F}"/>
              </a:ext>
            </a:extLst>
          </p:cNvPr>
          <p:cNvPicPr>
            <a:picLocks noChangeAspect="1"/>
          </p:cNvPicPr>
          <p:nvPr/>
        </p:nvPicPr>
        <p:blipFill>
          <a:blip r:embed="rId3"/>
          <a:stretch>
            <a:fillRect/>
          </a:stretch>
        </p:blipFill>
        <p:spPr>
          <a:xfrm>
            <a:off x="3729037" y="1560554"/>
            <a:ext cx="4733925" cy="762000"/>
          </a:xfrm>
          <a:prstGeom prst="rect">
            <a:avLst/>
          </a:prstGeom>
        </p:spPr>
      </p:pic>
      <p:sp>
        <p:nvSpPr>
          <p:cNvPr id="9" name="文本框 8">
            <a:extLst>
              <a:ext uri="{FF2B5EF4-FFF2-40B4-BE49-F238E27FC236}">
                <a16:creationId xmlns:a16="http://schemas.microsoft.com/office/drawing/2014/main" id="{8498AD15-8707-47DB-A623-DDE17CF0D4BF}"/>
              </a:ext>
            </a:extLst>
          </p:cNvPr>
          <p:cNvSpPr txBox="1"/>
          <p:nvPr/>
        </p:nvSpPr>
        <p:spPr>
          <a:xfrm>
            <a:off x="661573" y="2516697"/>
            <a:ext cx="1226380" cy="338554"/>
          </a:xfrm>
          <a:prstGeom prst="rect">
            <a:avLst/>
          </a:prstGeom>
          <a:noFill/>
        </p:spPr>
        <p:txBody>
          <a:bodyPr wrap="square" rtlCol="0">
            <a:spAutoFit/>
          </a:bodyPr>
          <a:lstStyle/>
          <a:p>
            <a:r>
              <a:rPr lang="zh-CN" altLang="en-US" sz="1600" dirty="0"/>
              <a:t>输出：</a:t>
            </a:r>
          </a:p>
        </p:txBody>
      </p:sp>
      <p:pic>
        <p:nvPicPr>
          <p:cNvPr id="11" name="图片 10">
            <a:extLst>
              <a:ext uri="{FF2B5EF4-FFF2-40B4-BE49-F238E27FC236}">
                <a16:creationId xmlns:a16="http://schemas.microsoft.com/office/drawing/2014/main" id="{CDE81B8F-0863-4EDE-A661-84A3DDB1C32D}"/>
              </a:ext>
            </a:extLst>
          </p:cNvPr>
          <p:cNvPicPr>
            <a:picLocks noChangeAspect="1"/>
          </p:cNvPicPr>
          <p:nvPr/>
        </p:nvPicPr>
        <p:blipFill>
          <a:blip r:embed="rId4"/>
          <a:stretch>
            <a:fillRect/>
          </a:stretch>
        </p:blipFill>
        <p:spPr>
          <a:xfrm>
            <a:off x="3729037" y="2685974"/>
            <a:ext cx="5095875" cy="257175"/>
          </a:xfrm>
          <a:prstGeom prst="rect">
            <a:avLst/>
          </a:prstGeom>
        </p:spPr>
      </p:pic>
      <p:sp>
        <p:nvSpPr>
          <p:cNvPr id="25" name="文本框 24">
            <a:extLst>
              <a:ext uri="{FF2B5EF4-FFF2-40B4-BE49-F238E27FC236}">
                <a16:creationId xmlns:a16="http://schemas.microsoft.com/office/drawing/2014/main" id="{9C1F1526-5C05-4DF9-BBD3-3F300BF56F61}"/>
              </a:ext>
            </a:extLst>
          </p:cNvPr>
          <p:cNvSpPr txBox="1"/>
          <p:nvPr/>
        </p:nvSpPr>
        <p:spPr>
          <a:xfrm>
            <a:off x="321577" y="3005330"/>
            <a:ext cx="11548843" cy="2261581"/>
          </a:xfrm>
          <a:prstGeom prst="rect">
            <a:avLst/>
          </a:prstGeom>
          <a:noFill/>
        </p:spPr>
        <p:txBody>
          <a:bodyPr wrap="square">
            <a:spAutoFit/>
          </a:bodyPr>
          <a:lstStyle/>
          <a:p>
            <a:pPr>
              <a:lnSpc>
                <a:spcPct val="150000"/>
              </a:lnSpc>
            </a:pPr>
            <a:r>
              <a:rPr lang="zh-CN" altLang="en-US" sz="1600" dirty="0">
                <a:latin typeface="Times New Roman" panose="02020603050405020304" pitchFamily="18" charset="0"/>
              </a:rPr>
              <a:t>        这里的词性标注依然是基于词典的，永远返回词典指定的第一个词性。举个例子，如果用户希望将</a:t>
            </a:r>
            <a:r>
              <a:rPr lang="en-US" altLang="zh-CN" sz="1600" dirty="0">
                <a:latin typeface="Times New Roman" panose="02020603050405020304" pitchFamily="18" charset="0"/>
              </a:rPr>
              <a:t>SISU</a:t>
            </a:r>
            <a:r>
              <a:rPr lang="zh-CN" altLang="en-US" sz="1600" dirty="0">
                <a:latin typeface="Times New Roman" panose="02020603050405020304" pitchFamily="18" charset="0"/>
              </a:rPr>
              <a:t>标记为</a:t>
            </a:r>
            <a:r>
              <a:rPr lang="en-US" altLang="zh-CN" sz="1600" dirty="0" err="1">
                <a:latin typeface="Times New Roman" panose="02020603050405020304" pitchFamily="18" charset="0"/>
              </a:rPr>
              <a:t>ntu</a:t>
            </a:r>
            <a:r>
              <a:rPr lang="zh-CN" altLang="en-US" sz="1600" dirty="0">
                <a:latin typeface="Times New Roman" panose="02020603050405020304" pitchFamily="18" charset="0"/>
              </a:rPr>
              <a:t>（代表“大学”）的话，只需在</a:t>
            </a:r>
            <a:r>
              <a:rPr lang="en-US" altLang="zh-CN" sz="1600" dirty="0">
                <a:latin typeface="Times New Roman" panose="02020603050405020304" pitchFamily="18" charset="0"/>
              </a:rPr>
              <a:t>data/dictionary/custom/</a:t>
            </a:r>
            <a:r>
              <a:rPr lang="zh-CN" altLang="en-US" sz="1600" dirty="0">
                <a:latin typeface="Times New Roman" panose="02020603050405020304" pitchFamily="18" charset="0"/>
              </a:rPr>
              <a:t>上海地名</a:t>
            </a:r>
            <a:r>
              <a:rPr lang="en-US" altLang="zh-CN" sz="1600" dirty="0">
                <a:latin typeface="Times New Roman" panose="02020603050405020304" pitchFamily="18" charset="0"/>
              </a:rPr>
              <a:t>.txt</a:t>
            </a:r>
            <a:r>
              <a:rPr lang="zh-CN" altLang="en-US" sz="1600" dirty="0">
                <a:latin typeface="Times New Roman" panose="02020603050405020304" pitchFamily="18" charset="0"/>
              </a:rPr>
              <a:t>中添加一行</a:t>
            </a:r>
            <a:r>
              <a:rPr lang="en-US" altLang="zh-CN" sz="1600" dirty="0">
                <a:latin typeface="Times New Roman" panose="02020603050405020304" pitchFamily="18" charset="0"/>
              </a:rPr>
              <a:t>SISU </a:t>
            </a:r>
            <a:r>
              <a:rPr lang="en-US" altLang="zh-CN" sz="1600" dirty="0" err="1">
                <a:latin typeface="Times New Roman" panose="02020603050405020304" pitchFamily="18" charset="0"/>
              </a:rPr>
              <a:t>ntu</a:t>
            </a:r>
            <a:r>
              <a:rPr lang="en-US" altLang="zh-CN" sz="1600" dirty="0">
                <a:latin typeface="Times New Roman" panose="02020603050405020304" pitchFamily="18" charset="0"/>
              </a:rPr>
              <a:t> 1</a:t>
            </a:r>
            <a:r>
              <a:rPr lang="zh-CN" altLang="en-US" sz="1600" dirty="0">
                <a:latin typeface="Times New Roman" panose="02020603050405020304" pitchFamily="18" charset="0"/>
              </a:rPr>
              <a:t>。细心的读者可能已经注意到，代码中的路径写作上海地名</a:t>
            </a:r>
            <a:r>
              <a:rPr lang="en-US" altLang="zh-CN" sz="1600" dirty="0">
                <a:latin typeface="Times New Roman" panose="02020603050405020304" pitchFamily="18" charset="0"/>
              </a:rPr>
              <a:t>.txt ns,</a:t>
            </a:r>
            <a:r>
              <a:rPr lang="zh-CN" altLang="en-US" sz="1600" dirty="0">
                <a:latin typeface="Times New Roman" panose="02020603050405020304" pitchFamily="18" charset="0"/>
              </a:rPr>
              <a:t>意思是该词典中的词语默认是</a:t>
            </a:r>
            <a:r>
              <a:rPr lang="en-US" altLang="zh-CN" sz="1600" dirty="0">
                <a:latin typeface="Times New Roman" panose="02020603050405020304" pitchFamily="18" charset="0"/>
              </a:rPr>
              <a:t>ns</a:t>
            </a:r>
            <a:r>
              <a:rPr lang="zh-CN" altLang="en-US" sz="1600" dirty="0">
                <a:latin typeface="Times New Roman" panose="02020603050405020304" pitchFamily="18" charset="0"/>
              </a:rPr>
              <a:t>。词典中的词语成千上万，有了词典级的默认词性，用户就不必逐条写词性了。另外，词条所指定的词性优先级更高。</a:t>
            </a:r>
            <a:endParaRPr lang="en-US" altLang="zh-CN" sz="1600" dirty="0">
              <a:latin typeface="Times New Roman" panose="02020603050405020304" pitchFamily="18" charset="0"/>
            </a:endParaRPr>
          </a:p>
          <a:p>
            <a:pPr>
              <a:lnSpc>
                <a:spcPct val="150000"/>
              </a:lnSpc>
            </a:pPr>
            <a:r>
              <a:rPr lang="en-US" altLang="zh-CN" sz="1600" dirty="0">
                <a:latin typeface="Times New Roman" panose="02020603050405020304" pitchFamily="18" charset="0"/>
              </a:rPr>
              <a:t>      </a:t>
            </a:r>
            <a:r>
              <a:rPr lang="zh-CN" altLang="en-US" sz="1600" dirty="0">
                <a:latin typeface="Times New Roman" panose="02020603050405020304" pitchFamily="18" charset="0"/>
              </a:rPr>
              <a:t>如果需要分别获取分词结果中的词语与词性，可以遍历</a:t>
            </a:r>
            <a:r>
              <a:rPr lang="en-US" altLang="zh-CN" sz="1600" dirty="0">
                <a:latin typeface="Times New Roman" panose="02020603050405020304" pitchFamily="18" charset="0"/>
              </a:rPr>
              <a:t>seg</a:t>
            </a:r>
            <a:r>
              <a:rPr lang="zh-CN" altLang="en-US" sz="1600" dirty="0">
                <a:latin typeface="Times New Roman" panose="02020603050405020304" pitchFamily="18" charset="0"/>
              </a:rPr>
              <a:t>返回的</a:t>
            </a:r>
            <a:r>
              <a:rPr lang="en-US" altLang="zh-CN" sz="1600" dirty="0">
                <a:latin typeface="Times New Roman" panose="02020603050405020304" pitchFamily="18" charset="0"/>
              </a:rPr>
              <a:t>list</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a:lnSpc>
                <a:spcPct val="150000"/>
              </a:lnSpc>
            </a:pPr>
            <a:r>
              <a:rPr lang="zh-CN" altLang="en-US" sz="1600" dirty="0">
                <a:latin typeface="Times New Roman" panose="02020603050405020304" pitchFamily="18" charset="0"/>
              </a:rPr>
              <a:t>     代码示例如下：</a:t>
            </a:r>
          </a:p>
        </p:txBody>
      </p:sp>
      <p:pic>
        <p:nvPicPr>
          <p:cNvPr id="20" name="图片 19">
            <a:extLst>
              <a:ext uri="{FF2B5EF4-FFF2-40B4-BE49-F238E27FC236}">
                <a16:creationId xmlns:a16="http://schemas.microsoft.com/office/drawing/2014/main" id="{4973D8FF-80D1-487F-ADB1-DBA81007FBC6}"/>
              </a:ext>
            </a:extLst>
          </p:cNvPr>
          <p:cNvPicPr>
            <a:picLocks noChangeAspect="1"/>
          </p:cNvPicPr>
          <p:nvPr/>
        </p:nvPicPr>
        <p:blipFill>
          <a:blip r:embed="rId5"/>
          <a:stretch>
            <a:fillRect/>
          </a:stretch>
        </p:blipFill>
        <p:spPr>
          <a:xfrm>
            <a:off x="754645" y="5247713"/>
            <a:ext cx="5219700" cy="600075"/>
          </a:xfrm>
          <a:prstGeom prst="rect">
            <a:avLst/>
          </a:prstGeom>
        </p:spPr>
      </p:pic>
      <p:sp>
        <p:nvSpPr>
          <p:cNvPr id="27" name="文本框 26">
            <a:extLst>
              <a:ext uri="{FF2B5EF4-FFF2-40B4-BE49-F238E27FC236}">
                <a16:creationId xmlns:a16="http://schemas.microsoft.com/office/drawing/2014/main" id="{0ECC1CB6-9746-4774-81CB-E59DDEDE1D8B}"/>
              </a:ext>
            </a:extLst>
          </p:cNvPr>
          <p:cNvSpPr txBox="1"/>
          <p:nvPr/>
        </p:nvSpPr>
        <p:spPr>
          <a:xfrm>
            <a:off x="7479469" y="4932563"/>
            <a:ext cx="1226380" cy="338554"/>
          </a:xfrm>
          <a:prstGeom prst="rect">
            <a:avLst/>
          </a:prstGeom>
          <a:noFill/>
        </p:spPr>
        <p:txBody>
          <a:bodyPr wrap="square" rtlCol="0">
            <a:spAutoFit/>
          </a:bodyPr>
          <a:lstStyle/>
          <a:p>
            <a:r>
              <a:rPr lang="zh-CN" altLang="en-US" sz="1600" dirty="0"/>
              <a:t>输出：</a:t>
            </a:r>
          </a:p>
        </p:txBody>
      </p:sp>
      <p:pic>
        <p:nvPicPr>
          <p:cNvPr id="26" name="图片 25">
            <a:extLst>
              <a:ext uri="{FF2B5EF4-FFF2-40B4-BE49-F238E27FC236}">
                <a16:creationId xmlns:a16="http://schemas.microsoft.com/office/drawing/2014/main" id="{95BB1CC2-5927-4AFB-8582-CF8AD9FFC8E5}"/>
              </a:ext>
            </a:extLst>
          </p:cNvPr>
          <p:cNvPicPr>
            <a:picLocks noChangeAspect="1"/>
          </p:cNvPicPr>
          <p:nvPr/>
        </p:nvPicPr>
        <p:blipFill>
          <a:blip r:embed="rId6"/>
          <a:stretch>
            <a:fillRect/>
          </a:stretch>
        </p:blipFill>
        <p:spPr>
          <a:xfrm>
            <a:off x="8313126" y="4994744"/>
            <a:ext cx="1855497" cy="1538236"/>
          </a:xfrm>
          <a:prstGeom prst="rect">
            <a:avLst/>
          </a:prstGeom>
        </p:spPr>
      </p:pic>
    </p:spTree>
    <p:extLst>
      <p:ext uri="{BB962C8B-B14F-4D97-AF65-F5344CB8AC3E}">
        <p14:creationId xmlns:p14="http://schemas.microsoft.com/office/powerpoint/2010/main" val="27427553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C38CC0-98F9-49CF-A28C-7DCFCB71B500}"/>
              </a:ext>
            </a:extLst>
          </p:cNvPr>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F71400F6-5E6D-4C17-9CC8-5E2A93A1FB67}"/>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A225AC64-B085-4242-982D-49A965C0357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id="{86A03C82-2B0E-4A62-88DE-20D6AF559FD7}"/>
              </a:ext>
            </a:extLst>
          </p:cNvPr>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5126" name="组合 162">
            <a:extLst>
              <a:ext uri="{FF2B5EF4-FFF2-40B4-BE49-F238E27FC236}">
                <a16:creationId xmlns:a16="http://schemas.microsoft.com/office/drawing/2014/main" id="{0FF24243-82B8-4834-8F2A-7F502BF27A47}"/>
              </a:ext>
            </a:extLst>
          </p:cNvPr>
          <p:cNvGrpSpPr>
            <a:grpSpLocks/>
          </p:cNvGrpSpPr>
          <p:nvPr/>
        </p:nvGrpSpPr>
        <p:grpSpPr bwMode="auto">
          <a:xfrm>
            <a:off x="3465513" y="1277938"/>
            <a:ext cx="5260975" cy="376237"/>
            <a:chOff x="3455443" y="1512024"/>
            <a:chExt cx="5263600" cy="375186"/>
          </a:xfrm>
        </p:grpSpPr>
        <p:sp>
          <p:nvSpPr>
            <p:cNvPr id="155" name="文本框 154">
              <a:extLst>
                <a:ext uri="{FF2B5EF4-FFF2-40B4-BE49-F238E27FC236}">
                  <a16:creationId xmlns:a16="http://schemas.microsoft.com/office/drawing/2014/main" id="{C5913E71-7FB6-4EF2-B148-7B236257D3FD}"/>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a:extLst>
                <a:ext uri="{FF2B5EF4-FFF2-40B4-BE49-F238E27FC236}">
                  <a16:creationId xmlns:a16="http://schemas.microsoft.com/office/drawing/2014/main" id="{8F4E955B-A25A-4C06-8178-2E68A9A42FAF}"/>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5127" name="组合 34">
            <a:extLst>
              <a:ext uri="{FF2B5EF4-FFF2-40B4-BE49-F238E27FC236}">
                <a16:creationId xmlns:a16="http://schemas.microsoft.com/office/drawing/2014/main" id="{845103BD-52EA-46AF-83F8-FC7E9A2773D2}"/>
              </a:ext>
            </a:extLst>
          </p:cNvPr>
          <p:cNvGrpSpPr>
            <a:grpSpLocks/>
          </p:cNvGrpSpPr>
          <p:nvPr/>
        </p:nvGrpSpPr>
        <p:grpSpPr bwMode="auto">
          <a:xfrm>
            <a:off x="3351245" y="1533770"/>
            <a:ext cx="5611885" cy="666397"/>
            <a:chOff x="6298049" y="1397569"/>
            <a:chExt cx="4842391" cy="712882"/>
          </a:xfrm>
        </p:grpSpPr>
        <p:sp>
          <p:nvSpPr>
            <p:cNvPr id="36" name="Freeform 74">
              <a:extLst>
                <a:ext uri="{FF2B5EF4-FFF2-40B4-BE49-F238E27FC236}">
                  <a16:creationId xmlns:a16="http://schemas.microsoft.com/office/drawing/2014/main" id="{4A19864E-0812-4ECD-9D63-667E366F4AB4}"/>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65" name="文本框 20">
              <a:extLst>
                <a:ext uri="{FF2B5EF4-FFF2-40B4-BE49-F238E27FC236}">
                  <a16:creationId xmlns:a16="http://schemas.microsoft.com/office/drawing/2014/main" id="{CC9D306E-3F5D-4A01-A06B-25401959FDA9}"/>
                </a:ext>
              </a:extLst>
            </p:cNvPr>
            <p:cNvSpPr txBox="1">
              <a:spLocks noChangeArrowheads="1"/>
            </p:cNvSpPr>
            <p:nvPr/>
          </p:nvSpPr>
          <p:spPr bwMode="auto">
            <a:xfrm>
              <a:off x="8159803" y="1576573"/>
              <a:ext cx="286487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词和词典</a:t>
              </a:r>
            </a:p>
          </p:txBody>
        </p:sp>
        <p:sp>
          <p:nvSpPr>
            <p:cNvPr id="38" name="矩形 37">
              <a:extLst>
                <a:ext uri="{FF2B5EF4-FFF2-40B4-BE49-F238E27FC236}">
                  <a16:creationId xmlns:a16="http://schemas.microsoft.com/office/drawing/2014/main" id="{DAA51EED-BC15-4133-A5FF-D64F6C52AAF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9" name="直接连接符 38">
              <a:extLst>
                <a:ext uri="{FF2B5EF4-FFF2-40B4-BE49-F238E27FC236}">
                  <a16:creationId xmlns:a16="http://schemas.microsoft.com/office/drawing/2014/main" id="{A2004F9A-16B4-4AAD-BD08-78B59C90C31F}"/>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8" name="组合 68">
              <a:extLst>
                <a:ext uri="{FF2B5EF4-FFF2-40B4-BE49-F238E27FC236}">
                  <a16:creationId xmlns:a16="http://schemas.microsoft.com/office/drawing/2014/main" id="{E8B36F73-197A-4040-80D3-EB7A4EB22AAD}"/>
                </a:ext>
              </a:extLst>
            </p:cNvPr>
            <p:cNvGrpSpPr>
              <a:grpSpLocks/>
            </p:cNvGrpSpPr>
            <p:nvPr/>
          </p:nvGrpSpPr>
          <p:grpSpPr bwMode="auto">
            <a:xfrm>
              <a:off x="6298049" y="1397569"/>
              <a:ext cx="919239" cy="712882"/>
              <a:chOff x="6191369" y="1397569"/>
              <a:chExt cx="919239" cy="712882"/>
            </a:xfrm>
          </p:grpSpPr>
          <p:sp>
            <p:nvSpPr>
              <p:cNvPr id="41" name="矩形 40">
                <a:extLst>
                  <a:ext uri="{FF2B5EF4-FFF2-40B4-BE49-F238E27FC236}">
                    <a16:creationId xmlns:a16="http://schemas.microsoft.com/office/drawing/2014/main" id="{A9F417B0-A780-4299-8DAB-3D3B8046755A}"/>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70" name="文本框 18">
                <a:extLst>
                  <a:ext uri="{FF2B5EF4-FFF2-40B4-BE49-F238E27FC236}">
                    <a16:creationId xmlns:a16="http://schemas.microsoft.com/office/drawing/2014/main" id="{B97D7695-D180-44C0-A479-36A2BF4F9A1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5128" name="组合 42">
            <a:extLst>
              <a:ext uri="{FF2B5EF4-FFF2-40B4-BE49-F238E27FC236}">
                <a16:creationId xmlns:a16="http://schemas.microsoft.com/office/drawing/2014/main" id="{250C725D-5B55-4767-B759-27C6B6FC94DA}"/>
              </a:ext>
            </a:extLst>
          </p:cNvPr>
          <p:cNvGrpSpPr>
            <a:grpSpLocks/>
          </p:cNvGrpSpPr>
          <p:nvPr/>
        </p:nvGrpSpPr>
        <p:grpSpPr bwMode="auto">
          <a:xfrm>
            <a:off x="3340697" y="3084404"/>
            <a:ext cx="5900199" cy="680197"/>
            <a:chOff x="309691" y="3938645"/>
            <a:chExt cx="5099368" cy="712882"/>
          </a:xfrm>
        </p:grpSpPr>
        <p:grpSp>
          <p:nvGrpSpPr>
            <p:cNvPr id="5156" name="组合 79">
              <a:extLst>
                <a:ext uri="{FF2B5EF4-FFF2-40B4-BE49-F238E27FC236}">
                  <a16:creationId xmlns:a16="http://schemas.microsoft.com/office/drawing/2014/main" id="{6DB00EAC-7562-4422-B022-7AF382659650}"/>
                </a:ext>
              </a:extLst>
            </p:cNvPr>
            <p:cNvGrpSpPr>
              <a:grpSpLocks/>
            </p:cNvGrpSpPr>
            <p:nvPr/>
          </p:nvGrpSpPr>
          <p:grpSpPr bwMode="auto">
            <a:xfrm>
              <a:off x="309691" y="3938645"/>
              <a:ext cx="5099368" cy="712882"/>
              <a:chOff x="6298049" y="1397569"/>
              <a:chExt cx="5099368" cy="712882"/>
            </a:xfrm>
          </p:grpSpPr>
          <p:sp>
            <p:nvSpPr>
              <p:cNvPr id="5158" name="文本框 81">
                <a:extLst>
                  <a:ext uri="{FF2B5EF4-FFF2-40B4-BE49-F238E27FC236}">
                    <a16:creationId xmlns:a16="http://schemas.microsoft.com/office/drawing/2014/main" id="{F04CEA78-17C8-420B-9BFE-B18C47BF3A1E}"/>
                  </a:ext>
                </a:extLst>
              </p:cNvPr>
              <p:cNvSpPr txBox="1">
                <a:spLocks noChangeArrowheads="1"/>
              </p:cNvSpPr>
              <p:nvPr/>
            </p:nvSpPr>
            <p:spPr bwMode="auto">
              <a:xfrm>
                <a:off x="7588401" y="1561015"/>
                <a:ext cx="3809016" cy="34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字典树</a:t>
                </a:r>
              </a:p>
            </p:txBody>
          </p:sp>
          <p:sp>
            <p:nvSpPr>
              <p:cNvPr id="47" name="矩形 46">
                <a:extLst>
                  <a:ext uri="{FF2B5EF4-FFF2-40B4-BE49-F238E27FC236}">
                    <a16:creationId xmlns:a16="http://schemas.microsoft.com/office/drawing/2014/main" id="{9813C067-7481-413D-A3B3-FE026B9897C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8" name="直接连接符 47">
                <a:extLst>
                  <a:ext uri="{FF2B5EF4-FFF2-40B4-BE49-F238E27FC236}">
                    <a16:creationId xmlns:a16="http://schemas.microsoft.com/office/drawing/2014/main" id="{E988D281-9EE9-4EAD-9AF6-DE35C36AC1D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1" name="组合 84">
                <a:extLst>
                  <a:ext uri="{FF2B5EF4-FFF2-40B4-BE49-F238E27FC236}">
                    <a16:creationId xmlns:a16="http://schemas.microsoft.com/office/drawing/2014/main" id="{6B7017AF-F8D5-4052-A5CD-A0422A1BBF52}"/>
                  </a:ext>
                </a:extLst>
              </p:cNvPr>
              <p:cNvGrpSpPr>
                <a:grpSpLocks/>
              </p:cNvGrpSpPr>
              <p:nvPr/>
            </p:nvGrpSpPr>
            <p:grpSpPr bwMode="auto">
              <a:xfrm>
                <a:off x="6298049" y="1397569"/>
                <a:ext cx="919239" cy="712882"/>
                <a:chOff x="6191369" y="1397569"/>
                <a:chExt cx="919239" cy="712882"/>
              </a:xfrm>
            </p:grpSpPr>
            <p:sp>
              <p:nvSpPr>
                <p:cNvPr id="50" name="矩形 49">
                  <a:extLst>
                    <a:ext uri="{FF2B5EF4-FFF2-40B4-BE49-F238E27FC236}">
                      <a16:creationId xmlns:a16="http://schemas.microsoft.com/office/drawing/2014/main" id="{0C625F9C-3952-4482-AE99-FE3EDD07EDEA}"/>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63" name="文本框 86">
                  <a:extLst>
                    <a:ext uri="{FF2B5EF4-FFF2-40B4-BE49-F238E27FC236}">
                      <a16:creationId xmlns:a16="http://schemas.microsoft.com/office/drawing/2014/main" id="{06DEAAB2-647A-4D17-9A78-5FA2DEA3AB58}"/>
                    </a:ext>
                  </a:extLst>
                </p:cNvPr>
                <p:cNvSpPr txBox="1">
                  <a:spLocks noChangeArrowheads="1"/>
                </p:cNvSpPr>
                <p:nvPr/>
              </p:nvSpPr>
              <p:spPr bwMode="auto">
                <a:xfrm>
                  <a:off x="6191369" y="1444421"/>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sp>
          <p:nvSpPr>
            <p:cNvPr id="45" name="Freeform 71">
              <a:extLst>
                <a:ext uri="{FF2B5EF4-FFF2-40B4-BE49-F238E27FC236}">
                  <a16:creationId xmlns:a16="http://schemas.microsoft.com/office/drawing/2014/main" id="{571E4CBE-2EBD-4E04-BD1F-AC468D993D1A}"/>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0" name="组合 60">
            <a:extLst>
              <a:ext uri="{FF2B5EF4-FFF2-40B4-BE49-F238E27FC236}">
                <a16:creationId xmlns:a16="http://schemas.microsoft.com/office/drawing/2014/main" id="{34DB506F-BB31-4F98-B534-C9D853C0C095}"/>
              </a:ext>
            </a:extLst>
          </p:cNvPr>
          <p:cNvGrpSpPr>
            <a:grpSpLocks/>
          </p:cNvGrpSpPr>
          <p:nvPr/>
        </p:nvGrpSpPr>
        <p:grpSpPr bwMode="auto">
          <a:xfrm>
            <a:off x="3340697" y="2294590"/>
            <a:ext cx="5613724" cy="666398"/>
            <a:chOff x="309691" y="2998271"/>
            <a:chExt cx="4842391" cy="712882"/>
          </a:xfrm>
        </p:grpSpPr>
        <p:grpSp>
          <p:nvGrpSpPr>
            <p:cNvPr id="5140" name="组合 71">
              <a:extLst>
                <a:ext uri="{FF2B5EF4-FFF2-40B4-BE49-F238E27FC236}">
                  <a16:creationId xmlns:a16="http://schemas.microsoft.com/office/drawing/2014/main" id="{C70498F4-201F-4745-8E0D-91272F51E713}"/>
                </a:ext>
              </a:extLst>
            </p:cNvPr>
            <p:cNvGrpSpPr>
              <a:grpSpLocks/>
            </p:cNvGrpSpPr>
            <p:nvPr/>
          </p:nvGrpSpPr>
          <p:grpSpPr bwMode="auto">
            <a:xfrm>
              <a:off x="309691" y="2998271"/>
              <a:ext cx="4842391" cy="712882"/>
              <a:chOff x="6298049" y="1397569"/>
              <a:chExt cx="4842391" cy="712882"/>
            </a:xfrm>
          </p:grpSpPr>
          <p:sp>
            <p:nvSpPr>
              <p:cNvPr id="5142" name="文本框 73">
                <a:extLst>
                  <a:ext uri="{FF2B5EF4-FFF2-40B4-BE49-F238E27FC236}">
                    <a16:creationId xmlns:a16="http://schemas.microsoft.com/office/drawing/2014/main" id="{37D738E1-60DD-4994-A2EA-87EC7FAD0635}"/>
                  </a:ext>
                </a:extLst>
              </p:cNvPr>
              <p:cNvSpPr txBox="1">
                <a:spLocks noChangeArrowheads="1"/>
              </p:cNvSpPr>
              <p:nvPr/>
            </p:nvSpPr>
            <p:spPr bwMode="auto">
              <a:xfrm>
                <a:off x="8001058" y="1535731"/>
                <a:ext cx="3080656"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切分算法</a:t>
                </a:r>
              </a:p>
            </p:txBody>
          </p:sp>
          <p:sp>
            <p:nvSpPr>
              <p:cNvPr id="65" name="矩形 64">
                <a:extLst>
                  <a:ext uri="{FF2B5EF4-FFF2-40B4-BE49-F238E27FC236}">
                    <a16:creationId xmlns:a16="http://schemas.microsoft.com/office/drawing/2014/main" id="{200C0E04-6875-4F04-AEBC-C220644EDF8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6" name="直接连接符 65">
                <a:extLst>
                  <a:ext uri="{FF2B5EF4-FFF2-40B4-BE49-F238E27FC236}">
                    <a16:creationId xmlns:a16="http://schemas.microsoft.com/office/drawing/2014/main" id="{9889E1D8-3A2B-4E7B-960E-C1C9281D260C}"/>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45" name="组合 76">
                <a:extLst>
                  <a:ext uri="{FF2B5EF4-FFF2-40B4-BE49-F238E27FC236}">
                    <a16:creationId xmlns:a16="http://schemas.microsoft.com/office/drawing/2014/main" id="{8C7AD783-FA5E-4057-8E76-CD337107E337}"/>
                  </a:ext>
                </a:extLst>
              </p:cNvPr>
              <p:cNvGrpSpPr>
                <a:grpSpLocks/>
              </p:cNvGrpSpPr>
              <p:nvPr/>
            </p:nvGrpSpPr>
            <p:grpSpPr bwMode="auto">
              <a:xfrm>
                <a:off x="6298049" y="1397569"/>
                <a:ext cx="919239" cy="712882"/>
                <a:chOff x="6191369" y="1397569"/>
                <a:chExt cx="919239" cy="712882"/>
              </a:xfrm>
            </p:grpSpPr>
            <p:sp>
              <p:nvSpPr>
                <p:cNvPr id="69" name="矩形 68">
                  <a:extLst>
                    <a:ext uri="{FF2B5EF4-FFF2-40B4-BE49-F238E27FC236}">
                      <a16:creationId xmlns:a16="http://schemas.microsoft.com/office/drawing/2014/main" id="{6FA91EB8-5D91-417C-93B8-9757DC766616}"/>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7" name="文本框 78">
                  <a:extLst>
                    <a:ext uri="{FF2B5EF4-FFF2-40B4-BE49-F238E27FC236}">
                      <a16:creationId xmlns:a16="http://schemas.microsoft.com/office/drawing/2014/main" id="{41F08A3F-6597-4790-8658-E6772A98E783}"/>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63" name="Freeform 30">
              <a:extLst>
                <a:ext uri="{FF2B5EF4-FFF2-40B4-BE49-F238E27FC236}">
                  <a16:creationId xmlns:a16="http://schemas.microsoft.com/office/drawing/2014/main" id="{5D958BE3-E871-418E-B14A-03489F54E924}"/>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2" name="组合 115">
            <a:extLst>
              <a:ext uri="{FF2B5EF4-FFF2-40B4-BE49-F238E27FC236}">
                <a16:creationId xmlns:a16="http://schemas.microsoft.com/office/drawing/2014/main" id="{763AA091-E57C-433E-91D9-BAE3635D5FF7}"/>
              </a:ext>
            </a:extLst>
          </p:cNvPr>
          <p:cNvGrpSpPr>
            <a:grpSpLocks/>
          </p:cNvGrpSpPr>
          <p:nvPr/>
        </p:nvGrpSpPr>
        <p:grpSpPr bwMode="auto">
          <a:xfrm>
            <a:off x="3340697" y="3854899"/>
            <a:ext cx="5692128" cy="666398"/>
            <a:chOff x="6298049" y="1397569"/>
            <a:chExt cx="4911431" cy="712882"/>
          </a:xfrm>
        </p:grpSpPr>
        <p:sp>
          <p:nvSpPr>
            <p:cNvPr id="5134" name="文本框 133">
              <a:extLst>
                <a:ext uri="{FF2B5EF4-FFF2-40B4-BE49-F238E27FC236}">
                  <a16:creationId xmlns:a16="http://schemas.microsoft.com/office/drawing/2014/main" id="{8183AC5F-0416-4778-9BE3-C9740C188AF2}"/>
                </a:ext>
              </a:extLst>
            </p:cNvPr>
            <p:cNvSpPr txBox="1">
              <a:spLocks noChangeArrowheads="1"/>
            </p:cNvSpPr>
            <p:nvPr/>
          </p:nvSpPr>
          <p:spPr bwMode="auto">
            <a:xfrm>
              <a:off x="8116126" y="1553929"/>
              <a:ext cx="309335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dirty="0" err="1">
                  <a:solidFill>
                    <a:srgbClr val="044875"/>
                  </a:solidFill>
                  <a:latin typeface="微软雅黑" panose="020B0503020204020204" pitchFamily="34" charset="-122"/>
                  <a:ea typeface="微软雅黑" panose="020B0503020204020204" pitchFamily="34" charset="-122"/>
                </a:rPr>
                <a:t>HanLP</a:t>
              </a:r>
              <a:r>
                <a:rPr lang="zh-CN" altLang="en-US" sz="2000" dirty="0">
                  <a:solidFill>
                    <a:srgbClr val="044875"/>
                  </a:solidFill>
                  <a:latin typeface="微软雅黑" panose="020B0503020204020204" pitchFamily="34" charset="-122"/>
                  <a:ea typeface="微软雅黑" panose="020B0503020204020204" pitchFamily="34" charset="-122"/>
                </a:rPr>
                <a:t>的词典分词实现</a:t>
              </a:r>
            </a:p>
          </p:txBody>
        </p:sp>
        <p:sp>
          <p:nvSpPr>
            <p:cNvPr id="76" name="矩形 75">
              <a:extLst>
                <a:ext uri="{FF2B5EF4-FFF2-40B4-BE49-F238E27FC236}">
                  <a16:creationId xmlns:a16="http://schemas.microsoft.com/office/drawing/2014/main" id="{0126DC02-BFDE-45B4-8B19-C40CD48E9D4B}"/>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7" name="直接连接符 76">
              <a:extLst>
                <a:ext uri="{FF2B5EF4-FFF2-40B4-BE49-F238E27FC236}">
                  <a16:creationId xmlns:a16="http://schemas.microsoft.com/office/drawing/2014/main" id="{0B993ECE-1B95-41BF-9C4C-D4832DC3E77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37" name="组合 136">
              <a:extLst>
                <a:ext uri="{FF2B5EF4-FFF2-40B4-BE49-F238E27FC236}">
                  <a16:creationId xmlns:a16="http://schemas.microsoft.com/office/drawing/2014/main" id="{5C2D56FB-EE0D-4ECA-833B-211B43A7B8F9}"/>
                </a:ext>
              </a:extLst>
            </p:cNvPr>
            <p:cNvGrpSpPr>
              <a:grpSpLocks/>
            </p:cNvGrpSpPr>
            <p:nvPr/>
          </p:nvGrpSpPr>
          <p:grpSpPr bwMode="auto">
            <a:xfrm>
              <a:off x="6298049" y="1397569"/>
              <a:ext cx="919239" cy="712882"/>
              <a:chOff x="6191369" y="1397569"/>
              <a:chExt cx="919239" cy="712882"/>
            </a:xfrm>
          </p:grpSpPr>
          <p:sp>
            <p:nvSpPr>
              <p:cNvPr id="79" name="矩形 78">
                <a:extLst>
                  <a:ext uri="{FF2B5EF4-FFF2-40B4-BE49-F238E27FC236}">
                    <a16:creationId xmlns:a16="http://schemas.microsoft.com/office/drawing/2014/main" id="{2FA3465B-31CA-43E7-B568-DF87718B097D}"/>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9" name="文本框 138">
                <a:extLst>
                  <a:ext uri="{FF2B5EF4-FFF2-40B4-BE49-F238E27FC236}">
                    <a16:creationId xmlns:a16="http://schemas.microsoft.com/office/drawing/2014/main" id="{FB13269E-6F3F-4212-B6F5-AB53B15A4437}"/>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grpSp>
        <p:nvGrpSpPr>
          <p:cNvPr id="46" name="组合 115">
            <a:extLst>
              <a:ext uri="{FF2B5EF4-FFF2-40B4-BE49-F238E27FC236}">
                <a16:creationId xmlns:a16="http://schemas.microsoft.com/office/drawing/2014/main" id="{FD9F141F-CF7B-489A-97DE-9E0037A030B0}"/>
              </a:ext>
            </a:extLst>
          </p:cNvPr>
          <p:cNvGrpSpPr>
            <a:grpSpLocks/>
          </p:cNvGrpSpPr>
          <p:nvPr/>
        </p:nvGrpSpPr>
        <p:grpSpPr bwMode="auto">
          <a:xfrm>
            <a:off x="3351245" y="4615720"/>
            <a:ext cx="5692128" cy="730110"/>
            <a:chOff x="6298049" y="1397569"/>
            <a:chExt cx="4911431" cy="781038"/>
          </a:xfrm>
        </p:grpSpPr>
        <p:sp>
          <p:nvSpPr>
            <p:cNvPr id="51" name="文本框 133">
              <a:extLst>
                <a:ext uri="{FF2B5EF4-FFF2-40B4-BE49-F238E27FC236}">
                  <a16:creationId xmlns:a16="http://schemas.microsoft.com/office/drawing/2014/main" id="{D0E88E07-109E-46EC-9643-72C069F1D539}"/>
                </a:ext>
              </a:extLst>
            </p:cNvPr>
            <p:cNvSpPr txBox="1">
              <a:spLocks noChangeArrowheads="1"/>
            </p:cNvSpPr>
            <p:nvPr/>
          </p:nvSpPr>
          <p:spPr bwMode="auto">
            <a:xfrm>
              <a:off x="8116126" y="1553929"/>
              <a:ext cx="3093354" cy="48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准确率评测</a:t>
              </a:r>
            </a:p>
          </p:txBody>
        </p:sp>
        <p:sp>
          <p:nvSpPr>
            <p:cNvPr id="52" name="矩形 51">
              <a:extLst>
                <a:ext uri="{FF2B5EF4-FFF2-40B4-BE49-F238E27FC236}">
                  <a16:creationId xmlns:a16="http://schemas.microsoft.com/office/drawing/2014/main" id="{77FDE685-AB15-4B3F-99C4-5A619EFF82B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3" name="直接连接符 52">
              <a:extLst>
                <a:ext uri="{FF2B5EF4-FFF2-40B4-BE49-F238E27FC236}">
                  <a16:creationId xmlns:a16="http://schemas.microsoft.com/office/drawing/2014/main" id="{47AFCB34-C2E0-4A3D-AEFB-931DF23FDFFC}"/>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4" name="组合 136">
              <a:extLst>
                <a:ext uri="{FF2B5EF4-FFF2-40B4-BE49-F238E27FC236}">
                  <a16:creationId xmlns:a16="http://schemas.microsoft.com/office/drawing/2014/main" id="{66A45B84-055C-4A46-9710-3A918FE8301F}"/>
                </a:ext>
              </a:extLst>
            </p:cNvPr>
            <p:cNvGrpSpPr>
              <a:grpSpLocks/>
            </p:cNvGrpSpPr>
            <p:nvPr/>
          </p:nvGrpSpPr>
          <p:grpSpPr bwMode="auto">
            <a:xfrm>
              <a:off x="6298049" y="1397569"/>
              <a:ext cx="919239" cy="781038"/>
              <a:chOff x="6191369" y="1397569"/>
              <a:chExt cx="919239" cy="781038"/>
            </a:xfrm>
          </p:grpSpPr>
          <p:sp>
            <p:nvSpPr>
              <p:cNvPr id="55" name="矩形 54">
                <a:extLst>
                  <a:ext uri="{FF2B5EF4-FFF2-40B4-BE49-F238E27FC236}">
                    <a16:creationId xmlns:a16="http://schemas.microsoft.com/office/drawing/2014/main" id="{91ADB8C2-FB6F-4E46-B012-28FEFFFCEE98}"/>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文本框 138">
                <a:extLst>
                  <a:ext uri="{FF2B5EF4-FFF2-40B4-BE49-F238E27FC236}">
                    <a16:creationId xmlns:a16="http://schemas.microsoft.com/office/drawing/2014/main" id="{263D4DE9-2921-4FE5-878D-C01EBEA9368C}"/>
                  </a:ext>
                </a:extLst>
              </p:cNvPr>
              <p:cNvSpPr txBox="1">
                <a:spLocks noChangeArrowheads="1"/>
              </p:cNvSpPr>
              <p:nvPr/>
            </p:nvSpPr>
            <p:spPr bwMode="auto">
              <a:xfrm>
                <a:off x="6191369" y="1397569"/>
                <a:ext cx="919239" cy="7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grpSp>
        <p:nvGrpSpPr>
          <p:cNvPr id="57" name="组合 71">
            <a:extLst>
              <a:ext uri="{FF2B5EF4-FFF2-40B4-BE49-F238E27FC236}">
                <a16:creationId xmlns:a16="http://schemas.microsoft.com/office/drawing/2014/main" id="{A1F71347-F808-44E1-94EC-08AA490D5CFA}"/>
              </a:ext>
            </a:extLst>
          </p:cNvPr>
          <p:cNvGrpSpPr>
            <a:grpSpLocks/>
          </p:cNvGrpSpPr>
          <p:nvPr/>
        </p:nvGrpSpPr>
        <p:grpSpPr bwMode="auto">
          <a:xfrm>
            <a:off x="3354250" y="5360021"/>
            <a:ext cx="5689123" cy="805181"/>
            <a:chOff x="6535248" y="3340628"/>
            <a:chExt cx="4911431" cy="712882"/>
          </a:xfrm>
        </p:grpSpPr>
        <p:grpSp>
          <p:nvGrpSpPr>
            <p:cNvPr id="58" name="组合 115">
              <a:extLst>
                <a:ext uri="{FF2B5EF4-FFF2-40B4-BE49-F238E27FC236}">
                  <a16:creationId xmlns:a16="http://schemas.microsoft.com/office/drawing/2014/main" id="{C63E0978-6FDF-4468-8F8F-A09ACC1DD063}"/>
                </a:ext>
              </a:extLst>
            </p:cNvPr>
            <p:cNvGrpSpPr>
              <a:grpSpLocks/>
            </p:cNvGrpSpPr>
            <p:nvPr/>
          </p:nvGrpSpPr>
          <p:grpSpPr bwMode="auto">
            <a:xfrm>
              <a:off x="6535248" y="3340628"/>
              <a:ext cx="4911431" cy="712882"/>
              <a:chOff x="6298049" y="1397569"/>
              <a:chExt cx="4911431" cy="712882"/>
            </a:xfrm>
          </p:grpSpPr>
          <p:sp>
            <p:nvSpPr>
              <p:cNvPr id="60" name="文本框 133">
                <a:extLst>
                  <a:ext uri="{FF2B5EF4-FFF2-40B4-BE49-F238E27FC236}">
                    <a16:creationId xmlns:a16="http://schemas.microsoft.com/office/drawing/2014/main" id="{254B7CB3-6DAF-40FD-BC5B-43371A81328A}"/>
                  </a:ext>
                </a:extLst>
              </p:cNvPr>
              <p:cNvSpPr txBox="1">
                <a:spLocks noChangeArrowheads="1"/>
              </p:cNvSpPr>
              <p:nvPr/>
            </p:nvSpPr>
            <p:spPr bwMode="auto">
              <a:xfrm>
                <a:off x="8116126" y="1553929"/>
                <a:ext cx="309335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总结</a:t>
                </a:r>
              </a:p>
            </p:txBody>
          </p:sp>
          <p:sp>
            <p:nvSpPr>
              <p:cNvPr id="61" name="矩形 60">
                <a:extLst>
                  <a:ext uri="{FF2B5EF4-FFF2-40B4-BE49-F238E27FC236}">
                    <a16:creationId xmlns:a16="http://schemas.microsoft.com/office/drawing/2014/main" id="{C36AAEFD-D566-4521-866D-0860842C6F64}"/>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2" name="直接连接符 61">
                <a:extLst>
                  <a:ext uri="{FF2B5EF4-FFF2-40B4-BE49-F238E27FC236}">
                    <a16:creationId xmlns:a16="http://schemas.microsoft.com/office/drawing/2014/main" id="{2F678AD7-55B5-4B98-996C-0E98C96AA476}"/>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64" name="组合 136">
                <a:extLst>
                  <a:ext uri="{FF2B5EF4-FFF2-40B4-BE49-F238E27FC236}">
                    <a16:creationId xmlns:a16="http://schemas.microsoft.com/office/drawing/2014/main" id="{8FFFBBFB-CEA5-4526-832B-C2859E5FB973}"/>
                  </a:ext>
                </a:extLst>
              </p:cNvPr>
              <p:cNvGrpSpPr>
                <a:grpSpLocks/>
              </p:cNvGrpSpPr>
              <p:nvPr/>
            </p:nvGrpSpPr>
            <p:grpSpPr bwMode="auto">
              <a:xfrm>
                <a:off x="6298049" y="1397569"/>
                <a:ext cx="919239" cy="712882"/>
                <a:chOff x="6191369" y="1397569"/>
                <a:chExt cx="919239" cy="712882"/>
              </a:xfrm>
            </p:grpSpPr>
            <p:sp>
              <p:nvSpPr>
                <p:cNvPr id="67" name="矩形 66">
                  <a:extLst>
                    <a:ext uri="{FF2B5EF4-FFF2-40B4-BE49-F238E27FC236}">
                      <a16:creationId xmlns:a16="http://schemas.microsoft.com/office/drawing/2014/main" id="{126A9602-7564-4E9D-BD0A-1396075608F7}"/>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文本框 138">
                  <a:extLst>
                    <a:ext uri="{FF2B5EF4-FFF2-40B4-BE49-F238E27FC236}">
                      <a16:creationId xmlns:a16="http://schemas.microsoft.com/office/drawing/2014/main" id="{D516E73F-C15E-4B58-BF0F-1BAACC35578F}"/>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sp>
          <p:nvSpPr>
            <p:cNvPr id="59" name="Freeform 59">
              <a:extLst>
                <a:ext uri="{FF2B5EF4-FFF2-40B4-BE49-F238E27FC236}">
                  <a16:creationId xmlns:a16="http://schemas.microsoft.com/office/drawing/2014/main" id="{EB28163F-7356-475D-8884-1F013DC1C66B}"/>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71" name="Freeform 30">
            <a:extLst>
              <a:ext uri="{FF2B5EF4-FFF2-40B4-BE49-F238E27FC236}">
                <a16:creationId xmlns:a16="http://schemas.microsoft.com/office/drawing/2014/main" id="{461E0D1F-3111-4ADC-91C7-A27222844AF0}"/>
              </a:ext>
            </a:extLst>
          </p:cNvPr>
          <p:cNvSpPr>
            <a:spLocks noEditPoints="1"/>
          </p:cNvSpPr>
          <p:nvPr/>
        </p:nvSpPr>
        <p:spPr bwMode="auto">
          <a:xfrm>
            <a:off x="4631914" y="3937175"/>
            <a:ext cx="465510" cy="49423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71">
            <a:extLst>
              <a:ext uri="{FF2B5EF4-FFF2-40B4-BE49-F238E27FC236}">
                <a16:creationId xmlns:a16="http://schemas.microsoft.com/office/drawing/2014/main" id="{52325185-8164-424C-A370-711DFBAE642F}"/>
              </a:ext>
            </a:extLst>
          </p:cNvPr>
          <p:cNvSpPr>
            <a:spLocks noEditPoints="1"/>
          </p:cNvSpPr>
          <p:nvPr/>
        </p:nvSpPr>
        <p:spPr bwMode="auto">
          <a:xfrm>
            <a:off x="4539493" y="4712900"/>
            <a:ext cx="591322" cy="516586"/>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19700" y="254000"/>
            <a:ext cx="6972299"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4668837" cy="585788"/>
            <a:chOff x="551544" y="82976"/>
            <a:chExt cx="466710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1162439" y="111828"/>
              <a:ext cx="405620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err="1">
                  <a:solidFill>
                    <a:srgbClr val="044875"/>
                  </a:solidFill>
                  <a:latin typeface="微软雅黑" panose="020B0503020204020204" pitchFamily="34" charset="-122"/>
                  <a:ea typeface="微软雅黑" panose="020B0503020204020204" pitchFamily="34" charset="-122"/>
                </a:rPr>
                <a:t>HanLP</a:t>
              </a:r>
              <a:r>
                <a:rPr lang="zh-CN" altLang="en-US" dirty="0">
                  <a:solidFill>
                    <a:srgbClr val="044875"/>
                  </a:solidFill>
                  <a:latin typeface="微软雅黑" panose="020B0503020204020204" pitchFamily="34" charset="-122"/>
                  <a:ea typeface="微软雅黑" panose="020B0503020204020204" pitchFamily="34" charset="-122"/>
                </a:rPr>
                <a:t>的词典分词实现</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D18DB143-7D7C-4821-BE04-AB09871F03D8}"/>
              </a:ext>
            </a:extLst>
          </p:cNvPr>
          <p:cNvSpPr txBox="1"/>
          <p:nvPr/>
        </p:nvSpPr>
        <p:spPr>
          <a:xfrm>
            <a:off x="254466" y="663573"/>
            <a:ext cx="5148044"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err="1"/>
              <a:t>AhoCorasickDoubleArrayTrieSegment</a:t>
            </a:r>
            <a:endParaRPr lang="zh-CN" altLang="en-US" b="1" dirty="0"/>
          </a:p>
        </p:txBody>
      </p:sp>
      <p:sp>
        <p:nvSpPr>
          <p:cNvPr id="20" name="文本框 19">
            <a:extLst>
              <a:ext uri="{FF2B5EF4-FFF2-40B4-BE49-F238E27FC236}">
                <a16:creationId xmlns:a16="http://schemas.microsoft.com/office/drawing/2014/main" id="{11F71506-CCC3-4B47-99C4-BC00F5C813BF}"/>
              </a:ext>
            </a:extLst>
          </p:cNvPr>
          <p:cNvSpPr txBox="1"/>
          <p:nvPr/>
        </p:nvSpPr>
        <p:spPr>
          <a:xfrm>
            <a:off x="377505" y="1019687"/>
            <a:ext cx="11249636" cy="788806"/>
          </a:xfrm>
          <a:prstGeom prst="rect">
            <a:avLst/>
          </a:prstGeom>
          <a:noFill/>
        </p:spPr>
        <p:txBody>
          <a:bodyPr wrap="square">
            <a:spAutoFit/>
          </a:bodyPr>
          <a:lstStyle/>
          <a:p>
            <a:pPr>
              <a:lnSpc>
                <a:spcPct val="150000"/>
              </a:lnSpc>
            </a:pPr>
            <a:r>
              <a:rPr lang="zh-CN" altLang="en-US" sz="1600" dirty="0"/>
              <a:t>        前面提到过，如果用户的词语都很长，那么</a:t>
            </a:r>
            <a:r>
              <a:rPr lang="en-US" altLang="zh-CN" sz="1600" dirty="0"/>
              <a:t>ACDAT</a:t>
            </a:r>
            <a:r>
              <a:rPr lang="zh-CN" altLang="en-US" sz="1600" dirty="0"/>
              <a:t>速度会更快。</a:t>
            </a:r>
            <a:r>
              <a:rPr lang="en-US" altLang="zh-CN" sz="1600" dirty="0" err="1"/>
              <a:t>HanLP</a:t>
            </a:r>
            <a:r>
              <a:rPr lang="zh-CN" altLang="en-US" sz="1600" dirty="0"/>
              <a:t>封装了基于</a:t>
            </a:r>
            <a:r>
              <a:rPr lang="en-US" altLang="zh-CN" sz="1600" dirty="0"/>
              <a:t>ACDAT</a:t>
            </a:r>
            <a:r>
              <a:rPr lang="zh-CN" altLang="en-US" sz="1600" dirty="0"/>
              <a:t>的实现</a:t>
            </a:r>
            <a:r>
              <a:rPr lang="en-US" altLang="zh-CN" sz="1600" dirty="0" err="1"/>
              <a:t>AhoCorasickDouble</a:t>
            </a:r>
            <a:r>
              <a:rPr lang="en-US" altLang="zh-CN" sz="1600" dirty="0"/>
              <a:t> </a:t>
            </a:r>
            <a:r>
              <a:rPr lang="en-US" altLang="zh-CN" sz="1600" dirty="0" err="1"/>
              <a:t>ArrayTrieSegment</a:t>
            </a:r>
            <a:r>
              <a:rPr lang="zh-CN" altLang="en-US" sz="1600" dirty="0"/>
              <a:t>，接口与</a:t>
            </a:r>
            <a:r>
              <a:rPr lang="en-US" altLang="zh-CN" sz="1600" dirty="0" err="1"/>
              <a:t>DoubleArrayTriesegment</a:t>
            </a:r>
            <a:r>
              <a:rPr lang="zh-CN" altLang="en-US" sz="1600" dirty="0"/>
              <a:t>类似。代码示例如下：</a:t>
            </a:r>
          </a:p>
        </p:txBody>
      </p:sp>
      <p:pic>
        <p:nvPicPr>
          <p:cNvPr id="9" name="图片 8">
            <a:extLst>
              <a:ext uri="{FF2B5EF4-FFF2-40B4-BE49-F238E27FC236}">
                <a16:creationId xmlns:a16="http://schemas.microsoft.com/office/drawing/2014/main" id="{57ADE545-196D-462B-977A-4614BDF05B71}"/>
              </a:ext>
            </a:extLst>
          </p:cNvPr>
          <p:cNvPicPr>
            <a:picLocks noChangeAspect="1"/>
          </p:cNvPicPr>
          <p:nvPr/>
        </p:nvPicPr>
        <p:blipFill>
          <a:blip r:embed="rId3"/>
          <a:stretch>
            <a:fillRect/>
          </a:stretch>
        </p:blipFill>
        <p:spPr>
          <a:xfrm>
            <a:off x="996252" y="1808493"/>
            <a:ext cx="10199496" cy="1220755"/>
          </a:xfrm>
          <a:prstGeom prst="rect">
            <a:avLst/>
          </a:prstGeom>
        </p:spPr>
      </p:pic>
      <p:sp>
        <p:nvSpPr>
          <p:cNvPr id="10" name="文本框 9">
            <a:extLst>
              <a:ext uri="{FF2B5EF4-FFF2-40B4-BE49-F238E27FC236}">
                <a16:creationId xmlns:a16="http://schemas.microsoft.com/office/drawing/2014/main" id="{12804185-2288-46AA-B011-662549BBAFE4}"/>
              </a:ext>
            </a:extLst>
          </p:cNvPr>
          <p:cNvSpPr txBox="1"/>
          <p:nvPr/>
        </p:nvSpPr>
        <p:spPr>
          <a:xfrm>
            <a:off x="377505" y="3048963"/>
            <a:ext cx="1177255" cy="338554"/>
          </a:xfrm>
          <a:prstGeom prst="rect">
            <a:avLst/>
          </a:prstGeom>
          <a:noFill/>
        </p:spPr>
        <p:txBody>
          <a:bodyPr wrap="square" rtlCol="0">
            <a:spAutoFit/>
          </a:bodyPr>
          <a:lstStyle/>
          <a:p>
            <a:r>
              <a:rPr lang="zh-CN" altLang="en-US" sz="1600" dirty="0"/>
              <a:t>输出：</a:t>
            </a:r>
          </a:p>
        </p:txBody>
      </p:sp>
      <p:pic>
        <p:nvPicPr>
          <p:cNvPr id="12" name="图片 11">
            <a:extLst>
              <a:ext uri="{FF2B5EF4-FFF2-40B4-BE49-F238E27FC236}">
                <a16:creationId xmlns:a16="http://schemas.microsoft.com/office/drawing/2014/main" id="{59888789-0152-4454-96B7-C2166EF9B9EE}"/>
              </a:ext>
            </a:extLst>
          </p:cNvPr>
          <p:cNvPicPr>
            <a:picLocks noChangeAspect="1"/>
          </p:cNvPicPr>
          <p:nvPr/>
        </p:nvPicPr>
        <p:blipFill>
          <a:blip r:embed="rId4"/>
          <a:stretch>
            <a:fillRect/>
          </a:stretch>
        </p:blipFill>
        <p:spPr>
          <a:xfrm>
            <a:off x="996251" y="3369984"/>
            <a:ext cx="5374545" cy="338554"/>
          </a:xfrm>
          <a:prstGeom prst="rect">
            <a:avLst/>
          </a:prstGeom>
        </p:spPr>
      </p:pic>
    </p:spTree>
    <p:extLst>
      <p:ext uri="{BB962C8B-B14F-4D97-AF65-F5344CB8AC3E}">
        <p14:creationId xmlns:p14="http://schemas.microsoft.com/office/powerpoint/2010/main" val="158432551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准确率评测</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285785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准确率</a:t>
            </a:r>
          </a:p>
        </p:txBody>
      </p:sp>
      <p:sp>
        <p:nvSpPr>
          <p:cNvPr id="13" name="文本框 12">
            <a:extLst>
              <a:ext uri="{FF2B5EF4-FFF2-40B4-BE49-F238E27FC236}">
                <a16:creationId xmlns:a16="http://schemas.microsoft.com/office/drawing/2014/main" id="{CA3326C0-CF94-4320-B5FA-A9C0D5D3C12A}"/>
              </a:ext>
            </a:extLst>
          </p:cNvPr>
          <p:cNvSpPr txBox="1"/>
          <p:nvPr/>
        </p:nvSpPr>
        <p:spPr>
          <a:xfrm>
            <a:off x="343949" y="996756"/>
            <a:ext cx="11434194" cy="1896801"/>
          </a:xfrm>
          <a:prstGeom prst="rect">
            <a:avLst/>
          </a:prstGeom>
          <a:noFill/>
        </p:spPr>
        <p:txBody>
          <a:bodyPr wrap="square">
            <a:spAutoFit/>
          </a:bodyPr>
          <a:lstStyle/>
          <a:p>
            <a:pPr>
              <a:lnSpc>
                <a:spcPct val="150000"/>
              </a:lnSpc>
            </a:pPr>
            <a:r>
              <a:rPr lang="zh-CN" altLang="en-US" sz="1600" dirty="0"/>
              <a:t>       准确率（ accuracy)是用来衡量一个系统的准确程度（ accurate)的值，可以理解为一系列评测指标。当预测与答案的数量相等时，准确率指的是系统做出正确判断的次数除以总的测试次数。比如乙肝病毒检测系统检测</a:t>
            </a:r>
            <a:r>
              <a:rPr lang="en-US" altLang="zh-CN" sz="1600" dirty="0"/>
              <a:t>100</a:t>
            </a:r>
            <a:r>
              <a:rPr lang="zh-CN" altLang="en-US" sz="1600" dirty="0"/>
              <a:t>个受试者，报告有</a:t>
            </a:r>
            <a:r>
              <a:rPr lang="en-US" altLang="zh-CN" sz="1600" dirty="0"/>
              <a:t>1</a:t>
            </a:r>
            <a:r>
              <a:rPr lang="zh-CN" altLang="en-US" sz="1600" dirty="0"/>
              <a:t>位阳性携带者，并且确诊真的是阳性，报告剩余</a:t>
            </a:r>
            <a:r>
              <a:rPr lang="en-US" altLang="zh-CN" sz="1600" dirty="0"/>
              <a:t>99</a:t>
            </a:r>
            <a:r>
              <a:rPr lang="zh-CN" altLang="en-US" sz="1600" dirty="0"/>
              <a:t>人都是阴性，并且的确是阴性。那么这个系统的准确率就是</a:t>
            </a:r>
            <a:r>
              <a:rPr lang="en-US" altLang="zh-CN" sz="1600" dirty="0"/>
              <a:t>100%</a:t>
            </a:r>
            <a:r>
              <a:rPr lang="zh-CN" altLang="en-US" sz="1600" dirty="0"/>
              <a:t>。考虑到健康人占绝大多数，假设有个不良商家造了一套假仪器，内部是个空盒子，对所有人都报告阴性。这时重复上述实验，假仪器的准确率为</a:t>
            </a:r>
            <a:r>
              <a:rPr lang="en-US" altLang="zh-CN" sz="1600" dirty="0"/>
              <a:t>99%</a:t>
            </a:r>
            <a:r>
              <a:rPr lang="zh-CN" altLang="en-US" sz="1600" dirty="0"/>
              <a:t>。这种准确率显然是没有说服力的</a:t>
            </a:r>
            <a:r>
              <a:rPr lang="en-US" altLang="zh-CN" sz="1600" dirty="0"/>
              <a:t>,100</a:t>
            </a:r>
            <a:r>
              <a:rPr lang="zh-CN" altLang="en-US" sz="1600" dirty="0"/>
              <a:t>我们需要更公正的评价指标。</a:t>
            </a:r>
          </a:p>
        </p:txBody>
      </p:sp>
      <p:sp>
        <p:nvSpPr>
          <p:cNvPr id="19" name="文本框 18">
            <a:extLst>
              <a:ext uri="{FF2B5EF4-FFF2-40B4-BE49-F238E27FC236}">
                <a16:creationId xmlns:a16="http://schemas.microsoft.com/office/drawing/2014/main" id="{034DC353-967E-4A54-A0F6-E69752F85820}"/>
              </a:ext>
            </a:extLst>
          </p:cNvPr>
          <p:cNvSpPr txBox="1"/>
          <p:nvPr/>
        </p:nvSpPr>
        <p:spPr>
          <a:xfrm>
            <a:off x="343949" y="2944201"/>
            <a:ext cx="11434193" cy="788806"/>
          </a:xfrm>
          <a:prstGeom prst="rect">
            <a:avLst/>
          </a:prstGeom>
          <a:noFill/>
        </p:spPr>
        <p:txBody>
          <a:bodyPr wrap="square">
            <a:spAutoFit/>
          </a:bodyPr>
          <a:lstStyle/>
          <a:p>
            <a:pPr>
              <a:lnSpc>
                <a:spcPct val="150000"/>
              </a:lnSpc>
            </a:pPr>
            <a:r>
              <a:rPr lang="zh-CN" altLang="en-US" sz="1600" dirty="0"/>
              <a:t>         在中文分词任务中，一般使用在标准数据集上词语级别的精确率、召回率与F值来衡量分词器的准确程度。这3个术语借用自信息检索与分类问题，常用来衡量搜索引擎和分类器的准确程度。要理解它们的计算方法，必须先学习混淆矩阵的概念。</a:t>
            </a:r>
          </a:p>
        </p:txBody>
      </p:sp>
    </p:spTree>
    <p:extLst>
      <p:ext uri="{BB962C8B-B14F-4D97-AF65-F5344CB8AC3E}">
        <p14:creationId xmlns:p14="http://schemas.microsoft.com/office/powerpoint/2010/main" val="337410248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准确率评测</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338635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混淆矩阵与 </a:t>
            </a:r>
            <a:r>
              <a:rPr lang="en-US" altLang="zh-CN" b="1" dirty="0"/>
              <a:t>TP/FN/FP/TN</a:t>
            </a:r>
          </a:p>
        </p:txBody>
      </p:sp>
      <p:sp>
        <p:nvSpPr>
          <p:cNvPr id="12" name="文本框 11">
            <a:extLst>
              <a:ext uri="{FF2B5EF4-FFF2-40B4-BE49-F238E27FC236}">
                <a16:creationId xmlns:a16="http://schemas.microsoft.com/office/drawing/2014/main" id="{CA207682-7F52-44D8-A0DE-50901C37B3E4}"/>
              </a:ext>
            </a:extLst>
          </p:cNvPr>
          <p:cNvSpPr txBox="1"/>
          <p:nvPr/>
        </p:nvSpPr>
        <p:spPr>
          <a:xfrm>
            <a:off x="343949" y="996756"/>
            <a:ext cx="11392249" cy="1158138"/>
          </a:xfrm>
          <a:prstGeom prst="rect">
            <a:avLst/>
          </a:prstGeom>
          <a:noFill/>
        </p:spPr>
        <p:txBody>
          <a:bodyPr wrap="square">
            <a:spAutoFit/>
          </a:bodyPr>
          <a:lstStyle/>
          <a:p>
            <a:pPr>
              <a:lnSpc>
                <a:spcPct val="150000"/>
              </a:lnSpc>
            </a:pPr>
            <a:r>
              <a:rPr lang="zh-CN" altLang="en-US" sz="1600" dirty="0"/>
              <a:t>        实际上，搜索引擎、分类器、中文分词场景下的准确率本质上都是4个集合的并集运算。还是以第1章中的姓名性别预测问题为例，根据标准答案是男是女，以及预测结果是男是女，一共有2×2=4种组合。记男性为正类( positive，简称P，即阳性)，女性为负类( negative，简称N，即阴性)，为每种组合取个名字，如图2-</a:t>
            </a:r>
            <a:r>
              <a:rPr lang="en-US" altLang="zh-CN" sz="1600" dirty="0"/>
              <a:t>6</a:t>
            </a:r>
            <a:r>
              <a:rPr lang="zh-CN" altLang="en-US" sz="1600" dirty="0"/>
              <a:t>所示。</a:t>
            </a:r>
          </a:p>
        </p:txBody>
      </p:sp>
      <p:pic>
        <p:nvPicPr>
          <p:cNvPr id="9" name="图片 8">
            <a:extLst>
              <a:ext uri="{FF2B5EF4-FFF2-40B4-BE49-F238E27FC236}">
                <a16:creationId xmlns:a16="http://schemas.microsoft.com/office/drawing/2014/main" id="{077D13E7-2A54-4844-88E8-D4A04D039F7D}"/>
              </a:ext>
            </a:extLst>
          </p:cNvPr>
          <p:cNvPicPr>
            <a:picLocks noChangeAspect="1"/>
          </p:cNvPicPr>
          <p:nvPr/>
        </p:nvPicPr>
        <p:blipFill>
          <a:blip r:embed="rId3"/>
          <a:stretch>
            <a:fillRect/>
          </a:stretch>
        </p:blipFill>
        <p:spPr>
          <a:xfrm>
            <a:off x="4961453" y="2154894"/>
            <a:ext cx="2269093" cy="2190603"/>
          </a:xfrm>
          <a:prstGeom prst="rect">
            <a:avLst/>
          </a:prstGeom>
        </p:spPr>
      </p:pic>
      <p:sp>
        <p:nvSpPr>
          <p:cNvPr id="10" name="文本框 9">
            <a:extLst>
              <a:ext uri="{FF2B5EF4-FFF2-40B4-BE49-F238E27FC236}">
                <a16:creationId xmlns:a16="http://schemas.microsoft.com/office/drawing/2014/main" id="{C1BA12CD-7FA3-405C-AFDC-4004B2351BC4}"/>
              </a:ext>
            </a:extLst>
          </p:cNvPr>
          <p:cNvSpPr txBox="1"/>
          <p:nvPr/>
        </p:nvSpPr>
        <p:spPr>
          <a:xfrm>
            <a:off x="4691193" y="4345497"/>
            <a:ext cx="3043457" cy="338554"/>
          </a:xfrm>
          <a:prstGeom prst="rect">
            <a:avLst/>
          </a:prstGeom>
          <a:noFill/>
        </p:spPr>
        <p:txBody>
          <a:bodyPr wrap="square" rtlCol="0">
            <a:spAutoFit/>
          </a:bodyPr>
          <a:lstStyle/>
          <a:p>
            <a:r>
              <a:rPr lang="zh-CN" altLang="en-US" sz="1600" dirty="0"/>
              <a:t>图</a:t>
            </a:r>
            <a:r>
              <a:rPr lang="en-US" altLang="zh-CN" sz="1600" dirty="0"/>
              <a:t>2-6 </a:t>
            </a:r>
            <a:r>
              <a:rPr lang="zh-CN" altLang="en-US" sz="1600" dirty="0"/>
              <a:t>分类预测与答案的</a:t>
            </a:r>
            <a:r>
              <a:rPr lang="en-US" altLang="zh-CN" sz="1600" dirty="0"/>
              <a:t>4</a:t>
            </a:r>
            <a:r>
              <a:rPr lang="zh-CN" altLang="en-US" sz="1600" dirty="0"/>
              <a:t>种组合</a:t>
            </a:r>
          </a:p>
        </p:txBody>
      </p:sp>
      <p:sp>
        <p:nvSpPr>
          <p:cNvPr id="17" name="文本框 16">
            <a:extLst>
              <a:ext uri="{FF2B5EF4-FFF2-40B4-BE49-F238E27FC236}">
                <a16:creationId xmlns:a16="http://schemas.microsoft.com/office/drawing/2014/main" id="{D3025EC6-BA12-474D-B239-2871B5511B34}"/>
              </a:ext>
            </a:extLst>
          </p:cNvPr>
          <p:cNvSpPr txBox="1"/>
          <p:nvPr/>
        </p:nvSpPr>
        <p:spPr>
          <a:xfrm>
            <a:off x="343949" y="4683260"/>
            <a:ext cx="8573548" cy="338554"/>
          </a:xfrm>
          <a:prstGeom prst="rect">
            <a:avLst/>
          </a:prstGeom>
          <a:noFill/>
        </p:spPr>
        <p:txBody>
          <a:bodyPr wrap="square">
            <a:spAutoFit/>
          </a:bodyPr>
          <a:lstStyle/>
          <a:p>
            <a:r>
              <a:rPr lang="zh-CN" altLang="en-US" sz="1600" dirty="0"/>
              <a:t>     图2-18中“纵坐标”为预测结果,“横坐标”为标准答案，两者的4种组合解释如下。</a:t>
            </a:r>
            <a:endParaRPr lang="zh-CN" altLang="en-US" dirty="0"/>
          </a:p>
        </p:txBody>
      </p:sp>
      <p:sp>
        <p:nvSpPr>
          <p:cNvPr id="20" name="文本框 19">
            <a:extLst>
              <a:ext uri="{FF2B5EF4-FFF2-40B4-BE49-F238E27FC236}">
                <a16:creationId xmlns:a16="http://schemas.microsoft.com/office/drawing/2014/main" id="{31F77047-2BE4-47D2-833D-B4C2C08D951E}"/>
              </a:ext>
            </a:extLst>
          </p:cNvPr>
          <p:cNvSpPr txBox="1"/>
          <p:nvPr/>
        </p:nvSpPr>
        <p:spPr>
          <a:xfrm>
            <a:off x="550863" y="5020355"/>
            <a:ext cx="7808053" cy="1527469"/>
          </a:xfrm>
          <a:prstGeom prst="rect">
            <a:avLst/>
          </a:prstGeom>
          <a:noFill/>
        </p:spPr>
        <p:txBody>
          <a:bodyPr wrap="square">
            <a:spAutoFit/>
          </a:bodyPr>
          <a:lstStyle/>
          <a:p>
            <a:pPr marL="342900" indent="-342900">
              <a:lnSpc>
                <a:spcPct val="150000"/>
              </a:lnSpc>
              <a:buAutoNum type="arabicParenBoth"/>
            </a:pPr>
            <a:r>
              <a:rPr lang="en-US" altLang="zh-CN" sz="1600" dirty="0"/>
              <a:t>TP ( true positive</a:t>
            </a:r>
            <a:r>
              <a:rPr lang="zh-CN" altLang="en-US" sz="1600" dirty="0"/>
              <a:t>，真阳</a:t>
            </a:r>
            <a:r>
              <a:rPr lang="en-US" altLang="zh-CN" sz="1600" dirty="0"/>
              <a:t>):</a:t>
            </a:r>
            <a:r>
              <a:rPr lang="zh-CN" altLang="en-US" sz="1600" dirty="0"/>
              <a:t>预测是</a:t>
            </a:r>
            <a:r>
              <a:rPr lang="en-US" altLang="zh-CN" sz="1600" dirty="0"/>
              <a:t>P</a:t>
            </a:r>
            <a:r>
              <a:rPr lang="zh-CN" altLang="en-US" sz="1600" dirty="0"/>
              <a:t>，答案果然是真的</a:t>
            </a:r>
            <a:r>
              <a:rPr lang="en-US" altLang="zh-CN" sz="1600" dirty="0"/>
              <a:t>P</a:t>
            </a:r>
            <a:r>
              <a:rPr lang="zh-CN" altLang="en-US" sz="1600" dirty="0"/>
              <a:t>。</a:t>
            </a:r>
            <a:endParaRPr lang="en-US" altLang="zh-CN" sz="1600" dirty="0"/>
          </a:p>
          <a:p>
            <a:pPr marL="342900" indent="-342900">
              <a:lnSpc>
                <a:spcPct val="150000"/>
              </a:lnSpc>
              <a:buAutoNum type="arabicParenBoth"/>
            </a:pPr>
            <a:r>
              <a:rPr lang="en-US" altLang="zh-CN" sz="1600" dirty="0"/>
              <a:t>FP ( false positive</a:t>
            </a:r>
            <a:r>
              <a:rPr lang="zh-CN" altLang="en-US" sz="1600" dirty="0"/>
              <a:t>，假阳</a:t>
            </a:r>
            <a:r>
              <a:rPr lang="en-US" altLang="zh-CN" sz="1600" dirty="0"/>
              <a:t>):</a:t>
            </a:r>
            <a:r>
              <a:rPr lang="zh-CN" altLang="en-US" sz="1600" dirty="0"/>
              <a:t>预测是</a:t>
            </a:r>
            <a:r>
              <a:rPr lang="en-US" altLang="zh-CN" sz="1600" dirty="0"/>
              <a:t>P</a:t>
            </a:r>
            <a:r>
              <a:rPr lang="zh-CN" altLang="en-US" sz="1600" dirty="0"/>
              <a:t>，答案是</a:t>
            </a:r>
            <a:r>
              <a:rPr lang="en-US" altLang="zh-CN" sz="1600" dirty="0"/>
              <a:t>N</a:t>
            </a:r>
            <a:r>
              <a:rPr lang="zh-CN" altLang="en-US" sz="1600" dirty="0"/>
              <a:t>，因此是假的</a:t>
            </a:r>
            <a:r>
              <a:rPr lang="en-US" altLang="zh-CN" sz="1600" dirty="0"/>
              <a:t>P</a:t>
            </a:r>
            <a:r>
              <a:rPr lang="zh-CN" altLang="en-US" sz="1600" dirty="0"/>
              <a:t>。</a:t>
            </a:r>
            <a:endParaRPr lang="en-US" altLang="zh-CN" sz="1600" dirty="0"/>
          </a:p>
          <a:p>
            <a:pPr marL="342900" indent="-342900">
              <a:lnSpc>
                <a:spcPct val="150000"/>
              </a:lnSpc>
              <a:buAutoNum type="arabicParenBoth"/>
            </a:pPr>
            <a:r>
              <a:rPr lang="en-US" altLang="zh-CN" sz="1600" dirty="0"/>
              <a:t>TN ( true negative</a:t>
            </a:r>
            <a:r>
              <a:rPr lang="zh-CN" altLang="en-US" sz="1600" dirty="0"/>
              <a:t>，真阴</a:t>
            </a:r>
            <a:r>
              <a:rPr lang="en-US" altLang="zh-CN" sz="1600" dirty="0"/>
              <a:t>):</a:t>
            </a:r>
            <a:r>
              <a:rPr lang="zh-CN" altLang="en-US" sz="1600" dirty="0"/>
              <a:t>预测是</a:t>
            </a:r>
            <a:r>
              <a:rPr lang="en-US" altLang="zh-CN" sz="1600" dirty="0"/>
              <a:t>N</a:t>
            </a:r>
            <a:r>
              <a:rPr lang="zh-CN" altLang="en-US" sz="1600" dirty="0"/>
              <a:t>，答案果然是真的</a:t>
            </a:r>
            <a:r>
              <a:rPr lang="en-US" altLang="zh-CN" sz="1600" dirty="0"/>
              <a:t>N</a:t>
            </a:r>
            <a:r>
              <a:rPr lang="zh-CN" altLang="en-US" sz="1600" dirty="0"/>
              <a:t>。</a:t>
            </a:r>
            <a:endParaRPr lang="en-US" altLang="zh-CN" sz="1600" dirty="0"/>
          </a:p>
          <a:p>
            <a:pPr marL="342900" indent="-342900">
              <a:lnSpc>
                <a:spcPct val="150000"/>
              </a:lnSpc>
              <a:buAutoNum type="arabicParenBoth"/>
            </a:pPr>
            <a:r>
              <a:rPr lang="en-US" altLang="zh-CN" sz="1600" dirty="0"/>
              <a:t>FN ( false negative</a:t>
            </a:r>
            <a:r>
              <a:rPr lang="zh-CN" altLang="en-US" sz="1600" dirty="0"/>
              <a:t>，假阴</a:t>
            </a:r>
            <a:r>
              <a:rPr lang="en-US" altLang="zh-CN" sz="1600" dirty="0"/>
              <a:t>):</a:t>
            </a:r>
            <a:r>
              <a:rPr lang="zh-CN" altLang="en-US" sz="1600" dirty="0"/>
              <a:t>预测是</a:t>
            </a:r>
            <a:r>
              <a:rPr lang="en-US" altLang="zh-CN" sz="1600" dirty="0"/>
              <a:t>N</a:t>
            </a:r>
            <a:r>
              <a:rPr lang="zh-CN" altLang="en-US" sz="1600" dirty="0"/>
              <a:t>，答案是</a:t>
            </a:r>
            <a:r>
              <a:rPr lang="en-US" altLang="zh-CN" sz="1600" dirty="0"/>
              <a:t>P</a:t>
            </a:r>
            <a:r>
              <a:rPr lang="zh-CN" altLang="en-US" sz="1600" dirty="0"/>
              <a:t>，因此是假的</a:t>
            </a:r>
            <a:r>
              <a:rPr lang="en-US" altLang="zh-CN" sz="1600" dirty="0"/>
              <a:t>N</a:t>
            </a:r>
            <a:r>
              <a:rPr lang="zh-CN" altLang="en-US" sz="1600" dirty="0"/>
              <a:t>。</a:t>
            </a:r>
          </a:p>
        </p:txBody>
      </p:sp>
    </p:spTree>
    <p:extLst>
      <p:ext uri="{BB962C8B-B14F-4D97-AF65-F5344CB8AC3E}">
        <p14:creationId xmlns:p14="http://schemas.microsoft.com/office/powerpoint/2010/main" val="65685628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准确率评测</a:t>
            </a:r>
          </a:p>
        </p:txBody>
      </p:sp>
      <p:sp>
        <p:nvSpPr>
          <p:cNvPr id="21" name="文本框 20">
            <a:extLst>
              <a:ext uri="{FF2B5EF4-FFF2-40B4-BE49-F238E27FC236}">
                <a16:creationId xmlns:a16="http://schemas.microsoft.com/office/drawing/2014/main" id="{2EDDD72A-DFC4-427C-92FB-7797435551C8}"/>
              </a:ext>
            </a:extLst>
          </p:cNvPr>
          <p:cNvSpPr txBox="1"/>
          <p:nvPr/>
        </p:nvSpPr>
        <p:spPr>
          <a:xfrm>
            <a:off x="304800" y="663378"/>
            <a:ext cx="11615956" cy="788806"/>
          </a:xfrm>
          <a:prstGeom prst="rect">
            <a:avLst/>
          </a:prstGeom>
          <a:noFill/>
        </p:spPr>
        <p:txBody>
          <a:bodyPr wrap="square">
            <a:spAutoFit/>
          </a:bodyPr>
          <a:lstStyle/>
          <a:p>
            <a:pPr>
              <a:lnSpc>
                <a:spcPct val="150000"/>
              </a:lnSpc>
            </a:pPr>
            <a:r>
              <a:rPr lang="zh-CN" altLang="en-US" sz="1600" dirty="0"/>
              <a:t>        这种图表在机器学习中也称混淆矩阵（ confusion matrix )，用来衡量分类结果的混淆程度。从集合的角度来看，定义U为并集运算符，则混淆矩阵有如下性质:</a:t>
            </a:r>
          </a:p>
        </p:txBody>
      </p:sp>
      <p:sp>
        <p:nvSpPr>
          <p:cNvPr id="16" name="文本框 15">
            <a:extLst>
              <a:ext uri="{FF2B5EF4-FFF2-40B4-BE49-F238E27FC236}">
                <a16:creationId xmlns:a16="http://schemas.microsoft.com/office/drawing/2014/main" id="{7FA956A3-D257-46B8-8291-45550BDC5401}"/>
              </a:ext>
            </a:extLst>
          </p:cNvPr>
          <p:cNvSpPr txBox="1"/>
          <p:nvPr/>
        </p:nvSpPr>
        <p:spPr>
          <a:xfrm>
            <a:off x="791122" y="1422701"/>
            <a:ext cx="9147350" cy="788806"/>
          </a:xfrm>
          <a:prstGeom prst="rect">
            <a:avLst/>
          </a:prstGeom>
          <a:noFill/>
        </p:spPr>
        <p:txBody>
          <a:bodyPr wrap="square">
            <a:spAutoFit/>
          </a:bodyPr>
          <a:lstStyle/>
          <a:p>
            <a:pPr>
              <a:lnSpc>
                <a:spcPct val="150000"/>
              </a:lnSpc>
            </a:pPr>
            <a:r>
              <a:rPr lang="zh-CN" altLang="en-US" sz="1600" dirty="0"/>
              <a:t>①样本全集=TPUFPUFNUTN;</a:t>
            </a:r>
            <a:endParaRPr lang="en-US" altLang="zh-CN" sz="1600" dirty="0"/>
          </a:p>
          <a:p>
            <a:pPr>
              <a:lnSpc>
                <a:spcPct val="150000"/>
              </a:lnSpc>
            </a:pPr>
            <a:r>
              <a:rPr lang="zh-CN" altLang="en-US" sz="1600" dirty="0"/>
              <a:t>②任何一个样本属于且只属于4个集合中的一个，也就是说它们没有交集。</a:t>
            </a:r>
          </a:p>
        </p:txBody>
      </p:sp>
      <p:sp>
        <p:nvSpPr>
          <p:cNvPr id="18" name="文本框 17">
            <a:extLst>
              <a:ext uri="{FF2B5EF4-FFF2-40B4-BE49-F238E27FC236}">
                <a16:creationId xmlns:a16="http://schemas.microsoft.com/office/drawing/2014/main" id="{5842325C-ADBB-4ED0-83D9-5043DA010258}"/>
              </a:ext>
            </a:extLst>
          </p:cNvPr>
          <p:cNvSpPr txBox="1"/>
          <p:nvPr/>
        </p:nvSpPr>
        <p:spPr>
          <a:xfrm>
            <a:off x="288022" y="2177064"/>
            <a:ext cx="11615956" cy="788806"/>
          </a:xfrm>
          <a:prstGeom prst="rect">
            <a:avLst/>
          </a:prstGeom>
          <a:noFill/>
        </p:spPr>
        <p:txBody>
          <a:bodyPr wrap="square">
            <a:spAutoFit/>
          </a:bodyPr>
          <a:lstStyle/>
          <a:p>
            <a:pPr>
              <a:lnSpc>
                <a:spcPct val="150000"/>
              </a:lnSpc>
            </a:pPr>
            <a:r>
              <a:rPr lang="zh-CN" altLang="en-US" sz="1600" dirty="0"/>
              <a:t>       举个例子，假设标准答案为3个男性与2个女性:鲁迅、曹雪芹、贾宝玉、林黛玉、薛宝钗。模型预测结果为:鲁迅=男、曹雪芹=女、贾宝玉=女、林黛玉=女、薛宝钗=男。那么图2-</a:t>
            </a:r>
            <a:r>
              <a:rPr lang="en-US" altLang="zh-CN" sz="1600" dirty="0"/>
              <a:t>6</a:t>
            </a:r>
            <a:r>
              <a:rPr lang="zh-CN" altLang="en-US" sz="1600" dirty="0"/>
              <a:t>的填充结果如图2-</a:t>
            </a:r>
            <a:r>
              <a:rPr lang="en-US" altLang="zh-CN" sz="1600" dirty="0"/>
              <a:t>7</a:t>
            </a:r>
            <a:r>
              <a:rPr lang="zh-CN" altLang="en-US" sz="1600" dirty="0"/>
              <a:t>所示。</a:t>
            </a:r>
          </a:p>
        </p:txBody>
      </p:sp>
      <p:pic>
        <p:nvPicPr>
          <p:cNvPr id="15" name="图片 14">
            <a:extLst>
              <a:ext uri="{FF2B5EF4-FFF2-40B4-BE49-F238E27FC236}">
                <a16:creationId xmlns:a16="http://schemas.microsoft.com/office/drawing/2014/main" id="{F8C87AAA-39F3-4D79-958B-4DAA68E09313}"/>
              </a:ext>
            </a:extLst>
          </p:cNvPr>
          <p:cNvPicPr>
            <a:picLocks noChangeAspect="1"/>
          </p:cNvPicPr>
          <p:nvPr/>
        </p:nvPicPr>
        <p:blipFill>
          <a:blip r:embed="rId3"/>
          <a:stretch>
            <a:fillRect/>
          </a:stretch>
        </p:blipFill>
        <p:spPr>
          <a:xfrm>
            <a:off x="4958141" y="2898035"/>
            <a:ext cx="2266953" cy="2209742"/>
          </a:xfrm>
          <a:prstGeom prst="rect">
            <a:avLst/>
          </a:prstGeom>
        </p:spPr>
      </p:pic>
      <p:sp>
        <p:nvSpPr>
          <p:cNvPr id="22" name="文本框 21">
            <a:extLst>
              <a:ext uri="{FF2B5EF4-FFF2-40B4-BE49-F238E27FC236}">
                <a16:creationId xmlns:a16="http://schemas.microsoft.com/office/drawing/2014/main" id="{9B42B817-9F81-4A0B-A1AE-7D965F4D1E4D}"/>
              </a:ext>
            </a:extLst>
          </p:cNvPr>
          <p:cNvSpPr txBox="1"/>
          <p:nvPr/>
        </p:nvSpPr>
        <p:spPr>
          <a:xfrm>
            <a:off x="4699582" y="5096745"/>
            <a:ext cx="3043457" cy="338554"/>
          </a:xfrm>
          <a:prstGeom prst="rect">
            <a:avLst/>
          </a:prstGeom>
          <a:noFill/>
        </p:spPr>
        <p:txBody>
          <a:bodyPr wrap="square" rtlCol="0">
            <a:spAutoFit/>
          </a:bodyPr>
          <a:lstStyle/>
          <a:p>
            <a:r>
              <a:rPr lang="zh-CN" altLang="en-US" sz="1600" dirty="0"/>
              <a:t>图</a:t>
            </a:r>
            <a:r>
              <a:rPr lang="en-US" altLang="zh-CN" sz="1600" dirty="0"/>
              <a:t>2-7 </a:t>
            </a:r>
            <a:r>
              <a:rPr lang="zh-CN" altLang="en-US" sz="1600" dirty="0"/>
              <a:t>姓名分类问题的混淆矩阵</a:t>
            </a:r>
          </a:p>
        </p:txBody>
      </p:sp>
      <p:sp>
        <p:nvSpPr>
          <p:cNvPr id="23" name="文本框 22">
            <a:extLst>
              <a:ext uri="{FF2B5EF4-FFF2-40B4-BE49-F238E27FC236}">
                <a16:creationId xmlns:a16="http://schemas.microsoft.com/office/drawing/2014/main" id="{7E1512D7-9939-4534-A442-9E55B8F261E0}"/>
              </a:ext>
            </a:extLst>
          </p:cNvPr>
          <p:cNvSpPr txBox="1"/>
          <p:nvPr/>
        </p:nvSpPr>
        <p:spPr>
          <a:xfrm>
            <a:off x="762699" y="5435299"/>
            <a:ext cx="5134762" cy="338554"/>
          </a:xfrm>
          <a:prstGeom prst="rect">
            <a:avLst/>
          </a:prstGeom>
          <a:noFill/>
        </p:spPr>
        <p:txBody>
          <a:bodyPr wrap="square">
            <a:spAutoFit/>
          </a:bodyPr>
          <a:lstStyle/>
          <a:p>
            <a:r>
              <a:rPr lang="zh-CN" altLang="en-US" sz="1600" dirty="0"/>
              <a:t>只要混淆矩阵确定了，3个准确指标就都确定了。</a:t>
            </a:r>
          </a:p>
        </p:txBody>
      </p:sp>
    </p:spTree>
    <p:extLst>
      <p:ext uri="{BB962C8B-B14F-4D97-AF65-F5344CB8AC3E}">
        <p14:creationId xmlns:p14="http://schemas.microsoft.com/office/powerpoint/2010/main" val="21161621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准确率评测</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338635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精确率</a:t>
            </a:r>
            <a:endParaRPr lang="en-US" altLang="zh-CN" b="1"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51DE73FB-E8E6-4659-BC4D-22FBA5CE6955}"/>
                  </a:ext>
                </a:extLst>
              </p:cNvPr>
              <p:cNvSpPr txBox="1"/>
              <p:nvPr/>
            </p:nvSpPr>
            <p:spPr>
              <a:xfrm>
                <a:off x="453007" y="1073148"/>
                <a:ext cx="11308358" cy="976293"/>
              </a:xfrm>
              <a:prstGeom prst="rect">
                <a:avLst/>
              </a:prstGeom>
              <a:noFill/>
            </p:spPr>
            <p:txBody>
              <a:bodyPr wrap="square">
                <a:spAutoFit/>
              </a:bodyPr>
              <a:lstStyle/>
              <a:p>
                <a:pPr>
                  <a:lnSpc>
                    <a:spcPct val="150000"/>
                  </a:lnSpc>
                </a:pPr>
                <a:r>
                  <a:rPr lang="zh-CN" altLang="en-US" sz="1600" dirty="0"/>
                  <a:t>         精确率( precision，简称Р值）指的是预测结果中正类数量占全部结果的比率，即</a:t>
                </a:r>
                <a14:m>
                  <m:oMath xmlns:m="http://schemas.openxmlformats.org/officeDocument/2006/math">
                    <m:r>
                      <m:rPr>
                        <m:sty m:val="p"/>
                      </m:rPr>
                      <a:rPr lang="en-US" altLang="zh-CN" sz="1600" b="0" i="0" dirty="0" smtClean="0">
                        <a:latin typeface="Cambria Math" panose="02040503050406030204" pitchFamily="18" charset="0"/>
                      </a:rPr>
                      <m:t>P</m:t>
                    </m:r>
                    <m:r>
                      <a:rPr lang="en-US" altLang="zh-CN" sz="1600" dirty="0">
                        <a:latin typeface="Cambria Math" panose="02040503050406030204" pitchFamily="18" charset="0"/>
                      </a:rPr>
                      <m:t>=</m:t>
                    </m:r>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𝑇𝑃</m:t>
                        </m:r>
                      </m:num>
                      <m:den>
                        <m:r>
                          <a:rPr lang="en-US" altLang="zh-CN" sz="1600" b="0" i="1" smtClean="0">
                            <a:latin typeface="Cambria Math" panose="02040503050406030204" pitchFamily="18" charset="0"/>
                          </a:rPr>
                          <m:t>𝑇𝑃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𝐹𝑃</m:t>
                        </m:r>
                      </m:den>
                    </m:f>
                  </m:oMath>
                </a14:m>
                <a:r>
                  <a:rPr lang="zh-CN" altLang="en-US" sz="1600" dirty="0"/>
                  <a:t>。在姓名分类问题中，</a:t>
                </a:r>
                <a14:m>
                  <m:oMath xmlns:m="http://schemas.openxmlformats.org/officeDocument/2006/math">
                    <m:r>
                      <m:rPr>
                        <m:sty m:val="p"/>
                      </m:rPr>
                      <a:rPr lang="en-US" altLang="zh-CN" sz="1600" b="0" i="0" smtClean="0">
                        <a:latin typeface="Cambria Math" panose="02040503050406030204" pitchFamily="18" charset="0"/>
                      </a:rPr>
                      <m:t>P</m:t>
                    </m:r>
                    <m:r>
                      <a:rPr lang="en-US" altLang="zh-CN" sz="1600" b="0" i="0" smtClean="0">
                        <a:latin typeface="Cambria Math" panose="02040503050406030204" pitchFamily="18" charset="0"/>
                      </a:rPr>
                      <m:t>=</m:t>
                    </m:r>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r>
                      <a:rPr lang="zh-CN" altLang="en-US" sz="1600" i="1">
                        <a:latin typeface="Cambria Math" panose="02040503050406030204" pitchFamily="18" charset="0"/>
                      </a:rPr>
                      <m:t>；</m:t>
                    </m:r>
                  </m:oMath>
                </a14:m>
                <a:r>
                  <a:rPr lang="zh-CN" altLang="en-US" sz="1600" dirty="0"/>
                  <a:t>在病毒检测案例中，真阳病人没有检测出来，因此P=0，一下子让伪劣产品现了形。</a:t>
                </a:r>
              </a:p>
            </p:txBody>
          </p:sp>
        </mc:Choice>
        <mc:Fallback>
          <p:sp>
            <p:nvSpPr>
              <p:cNvPr id="15" name="文本框 14">
                <a:extLst>
                  <a:ext uri="{FF2B5EF4-FFF2-40B4-BE49-F238E27FC236}">
                    <a16:creationId xmlns:a16="http://schemas.microsoft.com/office/drawing/2014/main" id="{51DE73FB-E8E6-4659-BC4D-22FBA5CE6955}"/>
                  </a:ext>
                </a:extLst>
              </p:cNvPr>
              <p:cNvSpPr txBox="1">
                <a:spLocks noRot="1" noChangeAspect="1" noMove="1" noResize="1" noEditPoints="1" noAdjustHandles="1" noChangeArrowheads="1" noChangeShapeType="1" noTextEdit="1"/>
              </p:cNvSpPr>
              <p:nvPr/>
            </p:nvSpPr>
            <p:spPr>
              <a:xfrm>
                <a:off x="453007" y="1073148"/>
                <a:ext cx="11308358" cy="976293"/>
              </a:xfrm>
              <a:prstGeom prst="rect">
                <a:avLst/>
              </a:prstGeom>
              <a:blipFill>
                <a:blip r:embed="rId3"/>
                <a:stretch>
                  <a:fillRect l="-270" b="-4375"/>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0BE4ED27-D36D-4F54-8FBD-E72FC423C8C2}"/>
              </a:ext>
            </a:extLst>
          </p:cNvPr>
          <p:cNvSpPr txBox="1"/>
          <p:nvPr/>
        </p:nvSpPr>
        <p:spPr>
          <a:xfrm>
            <a:off x="304800" y="2049441"/>
            <a:ext cx="338635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召唤率</a:t>
            </a:r>
            <a:endParaRPr lang="en-US" altLang="zh-CN" b="1" dirty="0"/>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1CAB1EB-0A15-4C82-8E10-A7AC36594850}"/>
                  </a:ext>
                </a:extLst>
              </p:cNvPr>
              <p:cNvSpPr txBox="1"/>
              <p:nvPr/>
            </p:nvSpPr>
            <p:spPr>
              <a:xfrm>
                <a:off x="501935" y="2413720"/>
                <a:ext cx="11210502" cy="942309"/>
              </a:xfrm>
              <a:prstGeom prst="rect">
                <a:avLst/>
              </a:prstGeom>
              <a:noFill/>
            </p:spPr>
            <p:txBody>
              <a:bodyPr wrap="square">
                <a:spAutoFit/>
              </a:bodyPr>
              <a:lstStyle/>
              <a:p>
                <a:pPr>
                  <a:lnSpc>
                    <a:spcPct val="150000"/>
                  </a:lnSpc>
                </a:pPr>
                <a:r>
                  <a:rPr lang="zh-CN" altLang="en-US" sz="1600" dirty="0"/>
                  <a:t>        英文recall有“回想起”的意思，在所有正类样本中，能回想起的比例就是召回率。严格地讲，召回率(recall,， 简称R值指的是正类样本被找出来的比率，即</a:t>
                </a:r>
                <a14:m>
                  <m:oMath xmlns:m="http://schemas.openxmlformats.org/officeDocument/2006/math">
                    <m:r>
                      <m:rPr>
                        <m:sty m:val="p"/>
                      </m:rPr>
                      <a:rPr lang="en-US" altLang="zh-CN" sz="1600" dirty="0" smtClean="0">
                        <a:latin typeface="Cambria Math" panose="02040503050406030204" pitchFamily="18" charset="0"/>
                      </a:rPr>
                      <m:t>R</m:t>
                    </m:r>
                    <m:r>
                      <a:rPr lang="en-US" altLang="zh-CN" sz="1600" dirty="0">
                        <a:latin typeface="Cambria Math" panose="02040503050406030204" pitchFamily="18" charset="0"/>
                      </a:rPr>
                      <m:t>=</m:t>
                    </m:r>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𝑇𝑃</m:t>
                        </m:r>
                      </m:num>
                      <m:den>
                        <m:r>
                          <a:rPr lang="en-US" altLang="zh-CN" sz="1600" b="0" i="1" smtClean="0">
                            <a:latin typeface="Cambria Math" panose="02040503050406030204" pitchFamily="18" charset="0"/>
                          </a:rPr>
                          <m:t>𝑇𝑃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𝐹𝑁</m:t>
                        </m:r>
                      </m:den>
                    </m:f>
                  </m:oMath>
                </a14:m>
                <a:r>
                  <a:rPr lang="zh-CN" altLang="en-US" sz="1600" dirty="0"/>
                  <a:t>。在上述姓名分类问题中，R=</a:t>
                </a:r>
                <a:r>
                  <a:rPr lang="en-US" altLang="zh-CN" sz="1600" dirty="0"/>
                  <a:t> </a:t>
                </a:r>
                <a14:m>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b="0" i="1" smtClean="0">
                            <a:latin typeface="Cambria Math" panose="02040503050406030204" pitchFamily="18" charset="0"/>
                          </a:rPr>
                          <m:t>3</m:t>
                        </m:r>
                      </m:den>
                    </m:f>
                    <m:r>
                      <a:rPr lang="zh-CN" altLang="en-US" sz="1600" i="1" smtClean="0">
                        <a:latin typeface="Cambria Math" panose="02040503050406030204" pitchFamily="18" charset="0"/>
                      </a:rPr>
                      <m:t>；</m:t>
                    </m:r>
                  </m:oMath>
                </a14:m>
                <a:r>
                  <a:rPr lang="zh-CN" altLang="en-US" sz="1600" dirty="0"/>
                  <a:t>在病毒检测案例中，R值依然为0。</a:t>
                </a:r>
              </a:p>
            </p:txBody>
          </p:sp>
        </mc:Choice>
        <mc:Fallback>
          <p:sp>
            <p:nvSpPr>
              <p:cNvPr id="18" name="文本框 17">
                <a:extLst>
                  <a:ext uri="{FF2B5EF4-FFF2-40B4-BE49-F238E27FC236}">
                    <a16:creationId xmlns:a16="http://schemas.microsoft.com/office/drawing/2014/main" id="{41CAB1EB-0A15-4C82-8E10-A7AC36594850}"/>
                  </a:ext>
                </a:extLst>
              </p:cNvPr>
              <p:cNvSpPr txBox="1">
                <a:spLocks noRot="1" noChangeAspect="1" noMove="1" noResize="1" noEditPoints="1" noAdjustHandles="1" noChangeArrowheads="1" noChangeShapeType="1" noTextEdit="1"/>
              </p:cNvSpPr>
              <p:nvPr/>
            </p:nvSpPr>
            <p:spPr>
              <a:xfrm>
                <a:off x="501935" y="2413720"/>
                <a:ext cx="11210502" cy="942309"/>
              </a:xfrm>
              <a:prstGeom prst="rect">
                <a:avLst/>
              </a:prstGeom>
              <a:blipFill>
                <a:blip r:embed="rId4"/>
                <a:stretch>
                  <a:fillRect l="-272" b="-1935"/>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6062C2E8-5085-4437-831E-F102D08A8D13}"/>
              </a:ext>
            </a:extLst>
          </p:cNvPr>
          <p:cNvSpPr txBox="1"/>
          <p:nvPr/>
        </p:nvSpPr>
        <p:spPr>
          <a:xfrm>
            <a:off x="550863" y="3356029"/>
            <a:ext cx="11139202" cy="788806"/>
          </a:xfrm>
          <a:prstGeom prst="rect">
            <a:avLst/>
          </a:prstGeom>
          <a:noFill/>
        </p:spPr>
        <p:txBody>
          <a:bodyPr wrap="square">
            <a:spAutoFit/>
          </a:bodyPr>
          <a:lstStyle/>
          <a:p>
            <a:pPr>
              <a:lnSpc>
                <a:spcPct val="150000"/>
              </a:lnSpc>
            </a:pPr>
            <a:r>
              <a:rPr lang="zh-CN" altLang="en-US" sz="1600" dirty="0"/>
              <a:t>        在区分Р值和R值的时候，只需记住两者分子都是真阳的样本数，只不过Р值的分母是预测阳性的数量,而R值的分母是答案阳性的数量。</a:t>
            </a:r>
          </a:p>
        </p:txBody>
      </p:sp>
      <p:sp>
        <p:nvSpPr>
          <p:cNvPr id="22" name="文本框 21">
            <a:extLst>
              <a:ext uri="{FF2B5EF4-FFF2-40B4-BE49-F238E27FC236}">
                <a16:creationId xmlns:a16="http://schemas.microsoft.com/office/drawing/2014/main" id="{74868A18-CF2E-4EAD-AEDA-E228C832DD56}"/>
              </a:ext>
            </a:extLst>
          </p:cNvPr>
          <p:cNvSpPr txBox="1"/>
          <p:nvPr/>
        </p:nvSpPr>
        <p:spPr>
          <a:xfrm>
            <a:off x="254466" y="4131254"/>
            <a:ext cx="3386356"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F1</a:t>
            </a:r>
            <a:r>
              <a:rPr lang="zh-CN" altLang="en-US" b="1" dirty="0"/>
              <a:t>值</a:t>
            </a:r>
            <a:endParaRPr lang="en-US" altLang="zh-CN" b="1" dirty="0"/>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ED4A266D-FF99-4562-BE2D-88A7B0843A9D}"/>
                  </a:ext>
                </a:extLst>
              </p:cNvPr>
              <p:cNvSpPr txBox="1"/>
              <p:nvPr/>
            </p:nvSpPr>
            <p:spPr>
              <a:xfrm>
                <a:off x="254466" y="4397745"/>
                <a:ext cx="11506899" cy="2238754"/>
              </a:xfrm>
              <a:prstGeom prst="rect">
                <a:avLst/>
              </a:prstGeom>
              <a:noFill/>
            </p:spPr>
            <p:txBody>
              <a:bodyPr wrap="square">
                <a:spAutoFit/>
              </a:bodyPr>
              <a:lstStyle/>
              <a:p>
                <a:pPr>
                  <a:lnSpc>
                    <a:spcPct val="150000"/>
                  </a:lnSpc>
                </a:pPr>
                <a:r>
                  <a:rPr lang="zh-CN" altLang="en-US" sz="1600" dirty="0"/>
                  <a:t>        假设不良商家又制作了新型号，这次总是报告阳性，那么此时R=</a:t>
                </a:r>
                <a:r>
                  <a:rPr lang="en-US" altLang="zh-CN" sz="1600" dirty="0"/>
                  <a:t> </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m:t>
                        </m:r>
                      </m:den>
                    </m:f>
                    <m:r>
                      <a:rPr lang="en-US" altLang="zh-CN" sz="1600" b="0" i="1" smtClean="0">
                        <a:latin typeface="Cambria Math" panose="02040503050406030204" pitchFamily="18" charset="0"/>
                      </a:rPr>
                      <m:t> </m:t>
                    </m:r>
                  </m:oMath>
                </a14:m>
                <a:r>
                  <a:rPr lang="zh-CN" altLang="en-US" sz="1600" dirty="0"/>
                  <a:t>=100%.P</a:t>
                </a:r>
                <a:r>
                  <a:rPr lang="en-US" altLang="zh-CN" sz="1600" dirty="0"/>
                  <a:t>= </a:t>
                </a:r>
                <a14:m>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b="0" i="1" smtClean="0">
                            <a:latin typeface="Cambria Math" panose="02040503050406030204" pitchFamily="18" charset="0"/>
                          </a:rPr>
                          <m:t>100</m:t>
                        </m:r>
                      </m:den>
                    </m:f>
                    <m:r>
                      <a:rPr lang="en-US" altLang="zh-CN" sz="1600" i="1">
                        <a:latin typeface="Cambria Math" panose="02040503050406030204" pitchFamily="18" charset="0"/>
                      </a:rPr>
                      <m:t> </m:t>
                    </m:r>
                  </m:oMath>
                </a14:m>
                <a:r>
                  <a:rPr lang="zh-CN" altLang="en-US" sz="1600" dirty="0"/>
                  <a:t>=1%,两个指标差距极大。一般而言，精确率和召回率比较难平衡，召回率高的系统往往精确率低，反之亦然。</a:t>
                </a:r>
                <a:endParaRPr lang="en-US" altLang="zh-CN" sz="1600" dirty="0"/>
              </a:p>
              <a:p>
                <a:pPr>
                  <a:lnSpc>
                    <a:spcPct val="150000"/>
                  </a:lnSpc>
                </a:pPr>
                <a:r>
                  <a:rPr lang="en-US" altLang="zh-CN" sz="1600" dirty="0"/>
                  <a:t>       </a:t>
                </a:r>
                <a:r>
                  <a:rPr lang="zh-CN" altLang="en-US" sz="1600" dirty="0"/>
                  <a:t>在系统排名时，人们却只习惯使用一个指标。为了避免商家只拿100%的召回率做宣传，对1%的精确率避而不谈，我们需要一个综合性的指标，比如精确率和召回率的调和平均F</a:t>
                </a:r>
                <a:r>
                  <a:rPr lang="en-US" altLang="zh-CN" sz="1600" dirty="0"/>
                  <a:t>1</a:t>
                </a:r>
                <a:r>
                  <a:rPr lang="zh-CN" altLang="en-US" sz="1600" dirty="0"/>
                  <a:t>值:</a:t>
                </a:r>
                <a:r>
                  <a:rPr lang="en-US" altLang="zh-CN" sz="1600" b="0" dirty="0"/>
                  <a:t> </a:t>
                </a:r>
                <a14:m>
                  <m:oMath xmlns:m="http://schemas.openxmlformats.org/officeDocument/2006/math">
                    <m:r>
                      <m:rPr>
                        <m:sty m:val="p"/>
                      </m:rPr>
                      <a:rPr lang="en-US" altLang="zh-CN" sz="1600" dirty="0">
                        <a:latin typeface="Cambria Math" panose="02040503050406030204" pitchFamily="18" charset="0"/>
                      </a:rPr>
                      <m:t>F</m:t>
                    </m:r>
                    <m:r>
                      <a:rPr lang="en-US" altLang="zh-CN" sz="1600" b="0" i="0" dirty="0" smtClean="0">
                        <a:latin typeface="Cambria Math" panose="02040503050406030204" pitchFamily="18" charset="0"/>
                      </a:rPr>
                      <m:t>1</m:t>
                    </m:r>
                    <m:r>
                      <a:rPr lang="en-US" altLang="zh-CN" sz="1600" dirty="0">
                        <a:latin typeface="Cambria Math" panose="02040503050406030204" pitchFamily="18" charset="0"/>
                      </a:rPr>
                      <m:t>=</m:t>
                    </m:r>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𝑅</m:t>
                        </m:r>
                      </m:num>
                      <m:den>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𝑅</m:t>
                        </m:r>
                      </m:den>
                    </m:f>
                  </m:oMath>
                </a14:m>
                <a:r>
                  <a:rPr lang="zh-CN" altLang="en-US" sz="1600" dirty="0"/>
                  <a:t>。这样</a:t>
                </a:r>
                <a:r>
                  <a:rPr lang="en-US" altLang="zh-CN" sz="1600" dirty="0"/>
                  <a:t>P</a:t>
                </a:r>
                <a:r>
                  <a:rPr lang="zh-CN" altLang="en-US" sz="1600" dirty="0"/>
                  <a:t>和</a:t>
                </a:r>
                <a:r>
                  <a:rPr lang="en-US" altLang="zh-CN" sz="1600" dirty="0"/>
                  <a:t>R</a:t>
                </a:r>
                <a:r>
                  <a:rPr lang="zh-CN" altLang="en-US" sz="1600" dirty="0"/>
                  <a:t>必须同时较高，才能得到较高的F.值。在上述病毒检测案例中，计算可得商家仪器的F</a:t>
                </a:r>
                <a:r>
                  <a:rPr lang="en-US" altLang="zh-CN" sz="1600" dirty="0"/>
                  <a:t>1</a:t>
                </a:r>
                <a:r>
                  <a:rPr lang="zh-CN" altLang="en-US" sz="1600" dirty="0"/>
                  <a:t>值为F</a:t>
                </a:r>
                <a:r>
                  <a:rPr lang="en-US" altLang="zh-CN" sz="1600" dirty="0"/>
                  <a:t>1</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zh-CN" altLang="en-US" sz="1600" dirty="0"/>
                  <a:t>2%。</a:t>
                </a:r>
              </a:p>
            </p:txBody>
          </p:sp>
        </mc:Choice>
        <mc:Fallback>
          <p:sp>
            <p:nvSpPr>
              <p:cNvPr id="23" name="文本框 22">
                <a:extLst>
                  <a:ext uri="{FF2B5EF4-FFF2-40B4-BE49-F238E27FC236}">
                    <a16:creationId xmlns:a16="http://schemas.microsoft.com/office/drawing/2014/main" id="{ED4A266D-FF99-4562-BE2D-88A7B0843A9D}"/>
                  </a:ext>
                </a:extLst>
              </p:cNvPr>
              <p:cNvSpPr txBox="1">
                <a:spLocks noRot="1" noChangeAspect="1" noMove="1" noResize="1" noEditPoints="1" noAdjustHandles="1" noChangeArrowheads="1" noChangeShapeType="1" noTextEdit="1"/>
              </p:cNvSpPr>
              <p:nvPr/>
            </p:nvSpPr>
            <p:spPr>
              <a:xfrm>
                <a:off x="254466" y="4397745"/>
                <a:ext cx="11506899" cy="2238754"/>
              </a:xfrm>
              <a:prstGeom prst="rect">
                <a:avLst/>
              </a:prstGeom>
              <a:blipFill>
                <a:blip r:embed="rId5"/>
                <a:stretch>
                  <a:fillRect l="-318" b="-1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363379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准确率评测</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338635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中文分词中的</a:t>
            </a:r>
            <a:r>
              <a:rPr lang="en-US" altLang="zh-CN" b="1" dirty="0"/>
              <a:t>P</a:t>
            </a:r>
            <a:r>
              <a:rPr lang="zh-CN" altLang="en-US" b="1" dirty="0"/>
              <a:t>，</a:t>
            </a:r>
            <a:r>
              <a:rPr lang="en-US" altLang="zh-CN" b="1" dirty="0"/>
              <a:t>R</a:t>
            </a:r>
            <a:r>
              <a:rPr lang="zh-CN" altLang="en-US" b="1" dirty="0"/>
              <a:t>，</a:t>
            </a:r>
            <a:r>
              <a:rPr lang="en-US" altLang="zh-CN" b="1" dirty="0"/>
              <a:t>F1</a:t>
            </a:r>
            <a:r>
              <a:rPr lang="zh-CN" altLang="en-US" b="1" dirty="0"/>
              <a:t>计算</a:t>
            </a:r>
            <a:endParaRPr lang="en-US" altLang="zh-CN" b="1"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51DE73FB-E8E6-4659-BC4D-22FBA5CE6955}"/>
                  </a:ext>
                </a:extLst>
              </p:cNvPr>
              <p:cNvSpPr txBox="1"/>
              <p:nvPr/>
            </p:nvSpPr>
            <p:spPr>
              <a:xfrm>
                <a:off x="441821" y="1015484"/>
                <a:ext cx="11308358" cy="5645392"/>
              </a:xfrm>
              <a:prstGeom prst="rect">
                <a:avLst/>
              </a:prstGeom>
              <a:noFill/>
            </p:spPr>
            <p:txBody>
              <a:bodyPr wrap="square">
                <a:spAutoFit/>
              </a:bodyPr>
              <a:lstStyle/>
              <a:p>
                <a:pPr>
                  <a:lnSpc>
                    <a:spcPct val="150000"/>
                  </a:lnSpc>
                </a:pPr>
                <a:r>
                  <a:rPr lang="zh-CN" altLang="en-US" sz="1600" dirty="0"/>
                  <a:t>         前面介绍的混淆矩阵针对的是答案与预测数量相等的情况，比如</a:t>
                </a:r>
                <a:r>
                  <a:rPr lang="en-US" altLang="zh-CN" sz="1600" dirty="0"/>
                  <a:t>5</a:t>
                </a:r>
                <a:r>
                  <a:rPr lang="zh-CN" altLang="en-US" sz="1600" dirty="0"/>
                  <a:t>个姓名、</a:t>
                </a:r>
                <a:r>
                  <a:rPr lang="en-US" altLang="zh-CN" sz="1600" dirty="0"/>
                  <a:t>100</a:t>
                </a:r>
                <a:r>
                  <a:rPr lang="zh-CN" altLang="en-US" sz="1600" dirty="0"/>
                  <a:t>个受试者一一对应的答案与预测。在中文分词中，标准答案和分词结果的单词数不一定相等。而且混淆矩阵针对的是分类问题，而中文分词却是一个分块</a:t>
                </a:r>
                <a:r>
                  <a:rPr lang="en-US" altLang="zh-CN" sz="1600" dirty="0"/>
                  <a:t>( chunking)</a:t>
                </a:r>
                <a:r>
                  <a:rPr lang="zh-CN" altLang="en-US" sz="1600" dirty="0"/>
                  <a:t>问题。</a:t>
                </a:r>
                <a:endParaRPr lang="en-US" altLang="zh-CN" sz="1600" dirty="0"/>
              </a:p>
              <a:p>
                <a:pPr>
                  <a:lnSpc>
                    <a:spcPct val="150000"/>
                  </a:lnSpc>
                </a:pPr>
                <a:r>
                  <a:rPr lang="en-US" altLang="zh-CN" sz="1600" dirty="0"/>
                  <a:t>         </a:t>
                </a:r>
                <a:r>
                  <a:rPr lang="zh-CN" altLang="en-US" sz="1600" dirty="0"/>
                  <a:t>因此，我们需要做思维转换，将分块问题转换为分类问题。对于长为</a:t>
                </a:r>
                <a:r>
                  <a:rPr lang="en-US" altLang="zh-CN" sz="1600" dirty="0"/>
                  <a:t>n</a:t>
                </a:r>
                <a:r>
                  <a:rPr lang="zh-CN" altLang="en-US" sz="1600" dirty="0"/>
                  <a:t>的字符串，分词结果是一系列单词。每个单词按它在文本中的起止位置可记作区间</a:t>
                </a:r>
                <a:r>
                  <a:rPr lang="en-US" altLang="zh-CN" sz="1600" dirty="0"/>
                  <a:t>[</a:t>
                </a:r>
                <a:r>
                  <a:rPr lang="en-US" altLang="zh-CN" sz="1600" dirty="0" err="1"/>
                  <a:t>i</a:t>
                </a:r>
                <a:r>
                  <a:rPr lang="en-US" altLang="zh-CN" sz="1600" dirty="0"/>
                  <a:t> , j]</a:t>
                </a:r>
                <a:r>
                  <a:rPr lang="zh-CN" altLang="en-US" sz="1600" dirty="0"/>
                  <a:t>，其中</a:t>
                </a:r>
                <a:r>
                  <a:rPr lang="en-US" altLang="zh-CN" sz="1600" dirty="0"/>
                  <a:t>1≤i≤j≤n</a:t>
                </a:r>
                <a:r>
                  <a:rPr lang="zh-CN" altLang="en-US" sz="1600" dirty="0"/>
                  <a:t>。那么标准答案的所有区间构成一个集合</a:t>
                </a:r>
                <a:r>
                  <a:rPr lang="en-US" altLang="zh-CN" sz="1600" dirty="0"/>
                  <a:t>A</a:t>
                </a:r>
                <a:r>
                  <a:rPr lang="zh-CN" altLang="en-US" sz="1600" dirty="0"/>
                  <a:t>，作为正类。此集合之外的所有区间构成另一个集合（</a:t>
                </a:r>
                <a:r>
                  <a:rPr lang="en-US" altLang="zh-CN" sz="1600" dirty="0"/>
                  <a:t>A</a:t>
                </a:r>
                <a:r>
                  <a:rPr lang="zh-CN" altLang="en-US" sz="1600" dirty="0"/>
                  <a:t>的补集</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𝐴</m:t>
                        </m:r>
                      </m:e>
                      <m:sup>
                        <m:r>
                          <a:rPr lang="en-US" altLang="zh-CN" sz="1600" b="0" i="1" smtClean="0">
                            <a:latin typeface="Cambria Math" panose="02040503050406030204" pitchFamily="18" charset="0"/>
                          </a:rPr>
                          <m:t>𝐶</m:t>
                        </m:r>
                      </m:sup>
                    </m:sSup>
                  </m:oMath>
                </a14:m>
                <a:r>
                  <a:rPr lang="en-US" altLang="zh-CN" sz="1600" dirty="0"/>
                  <a:t>)</a:t>
                </a:r>
                <a:r>
                  <a:rPr lang="zh-CN" altLang="en-US" sz="1600" dirty="0"/>
                  <a:t>，作为负类。同理，记分词结果所有单词区间构成集合</a:t>
                </a:r>
                <a:r>
                  <a:rPr lang="en-US" altLang="zh-CN" sz="1600" dirty="0"/>
                  <a:t>B</a:t>
                </a:r>
                <a:r>
                  <a:rPr lang="zh-CN" altLang="en-US" sz="1600" dirty="0"/>
                  <a:t>。那么</a:t>
                </a:r>
                <a:r>
                  <a:rPr lang="en-US" altLang="zh-CN" sz="1600" dirty="0"/>
                  <a:t>:</a:t>
                </a:r>
              </a:p>
              <a:p>
                <a:pPr algn="ctr">
                  <a:lnSpc>
                    <a:spcPct val="150000"/>
                  </a:lnSpc>
                </a:pPr>
                <a:r>
                  <a:rPr lang="en-US" altLang="zh-CN" sz="1600" i="1" dirty="0">
                    <a:latin typeface="Cambria Math" panose="02040503050406030204" pitchFamily="18" charset="0"/>
                  </a:rPr>
                  <a:t>TP</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altLang="zh-CN" sz="1600" i="1" dirty="0">
                    <a:latin typeface="Cambria Math" panose="02040503050406030204" pitchFamily="18" charset="0"/>
                  </a:rPr>
                  <a:t>FN = A</a:t>
                </a:r>
              </a:p>
              <a:p>
                <a:pPr algn="ctr">
                  <a:lnSpc>
                    <a:spcPct val="150000"/>
                  </a:lnSpc>
                </a:pPr>
                <a:r>
                  <a:rPr lang="en-US" altLang="zh-CN" sz="1600" i="1" dirty="0">
                    <a:latin typeface="Cambria Math" panose="02040503050406030204" pitchFamily="18" charset="0"/>
                  </a:rPr>
                  <a:t>TP</a:t>
                </a:r>
                <a:r>
                  <a:rPr lang="en-US" altLang="zh-CN" sz="1600" dirty="0">
                    <a:ea typeface="Cambria Math" panose="02040503050406030204" pitchFamily="18" charset="0"/>
                  </a:rPr>
                  <a:t> </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altLang="zh-CN" sz="1600" i="1" dirty="0">
                    <a:latin typeface="Cambria Math" panose="02040503050406030204" pitchFamily="18" charset="0"/>
                  </a:rPr>
                  <a:t>FP =B</a:t>
                </a:r>
              </a:p>
              <a:p>
                <a:pPr algn="ctr">
                  <a:lnSpc>
                    <a:spcPct val="150000"/>
                  </a:lnSpc>
                </a:pPr>
                <a:r>
                  <a:rPr lang="en-US" altLang="zh-CN" sz="1600" i="1" dirty="0">
                    <a:latin typeface="Cambria Math" panose="02040503050406030204" pitchFamily="18" charset="0"/>
                  </a:rPr>
                  <a:t>TP = A</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m:t>
                    </m:r>
                  </m:oMath>
                </a14:m>
                <a:r>
                  <a:rPr lang="en-US" altLang="zh-CN" sz="1600" i="1" dirty="0">
                    <a:latin typeface="Cambria Math" panose="02040503050406030204" pitchFamily="18" charset="0"/>
                  </a:rPr>
                  <a:t>B</a:t>
                </a:r>
              </a:p>
              <a:p>
                <a:pPr>
                  <a:lnSpc>
                    <a:spcPct val="150000"/>
                  </a:lnSpc>
                </a:pPr>
                <a:r>
                  <a:rPr lang="zh-CN" altLang="en-US" sz="1600" dirty="0"/>
                  <a:t>     相应的，</a:t>
                </a:r>
                <a:r>
                  <a:rPr lang="en-US" altLang="zh-CN" sz="1600" dirty="0"/>
                  <a:t>P</a:t>
                </a:r>
                <a:r>
                  <a:rPr lang="zh-CN" altLang="en-US" sz="1600" dirty="0"/>
                  <a:t>，</a:t>
                </a:r>
                <a:r>
                  <a:rPr lang="en-US" altLang="zh-CN" sz="1600" dirty="0"/>
                  <a:t>R</a:t>
                </a:r>
                <a:r>
                  <a:rPr lang="zh-CN" altLang="en-US" sz="1600" dirty="0"/>
                  <a:t>的计算公式如下：</a:t>
                </a:r>
                <a:endParaRPr lang="en-US" altLang="zh-CN" sz="1600" dirty="0"/>
              </a:p>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f>
                        <m:fPr>
                          <m:ctrlPr>
                            <a:rPr lang="en-US" altLang="zh-CN" sz="1600" i="1" smtClean="0">
                              <a:latin typeface="Cambria Math" panose="02040503050406030204" pitchFamily="18" charset="0"/>
                            </a:rPr>
                          </m:ctrlPr>
                        </m:fPr>
                        <m:num>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𝐴</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𝐵</m:t>
                              </m:r>
                            </m:e>
                          </m:d>
                        </m:num>
                        <m:den>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𝐵</m:t>
                              </m:r>
                            </m:e>
                          </m:d>
                        </m:den>
                      </m:f>
                    </m:oMath>
                  </m:oMathPara>
                </a14:m>
                <a:endParaRPr lang="en-US" altLang="zh-CN" sz="1600" dirty="0"/>
              </a:p>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𝑅</m:t>
                      </m:r>
                      <m:r>
                        <a:rPr lang="en-US" altLang="zh-CN" sz="1600" b="0" i="1" smtClean="0">
                          <a:latin typeface="Cambria Math" panose="02040503050406030204" pitchFamily="18" charset="0"/>
                        </a:rPr>
                        <m:t>=</m:t>
                      </m:r>
                      <m:f>
                        <m:fPr>
                          <m:ctrlPr>
                            <a:rPr lang="en-US" altLang="zh-CN" sz="1600" i="1" smtClean="0">
                              <a:latin typeface="Cambria Math" panose="02040503050406030204" pitchFamily="18" charset="0"/>
                            </a:rPr>
                          </m:ctrlPr>
                        </m:fPr>
                        <m:num>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𝐴</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𝐵</m:t>
                              </m:r>
                            </m:e>
                          </m:d>
                        </m:num>
                        <m:den>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𝐴</m:t>
                              </m:r>
                            </m:e>
                          </m:d>
                        </m:den>
                      </m:f>
                    </m:oMath>
                  </m:oMathPara>
                </a14:m>
                <a:endParaRPr lang="en-US" altLang="zh-CN" sz="1600" dirty="0"/>
              </a:p>
              <a:p>
                <a:pPr>
                  <a:lnSpc>
                    <a:spcPct val="150000"/>
                  </a:lnSpc>
                </a:pPr>
                <a:r>
                  <a:rPr lang="zh-CN" altLang="en-US" sz="1600" dirty="0"/>
                  <a:t>    比如，以“结婚的和尚未结婚的”为例，相应的集合如表</a:t>
                </a:r>
                <a:r>
                  <a:rPr lang="en-US" altLang="zh-CN" sz="1600" dirty="0"/>
                  <a:t>2-7</a:t>
                </a:r>
                <a:r>
                  <a:rPr lang="zh-CN" altLang="en-US" sz="1600" dirty="0"/>
                  <a:t>所示。</a:t>
                </a:r>
                <a:endParaRPr lang="en-US" altLang="zh-CN" sz="1600" dirty="0"/>
              </a:p>
            </p:txBody>
          </p:sp>
        </mc:Choice>
        <mc:Fallback>
          <p:sp>
            <p:nvSpPr>
              <p:cNvPr id="15" name="文本框 14">
                <a:extLst>
                  <a:ext uri="{FF2B5EF4-FFF2-40B4-BE49-F238E27FC236}">
                    <a16:creationId xmlns:a16="http://schemas.microsoft.com/office/drawing/2014/main" id="{51DE73FB-E8E6-4659-BC4D-22FBA5CE6955}"/>
                  </a:ext>
                </a:extLst>
              </p:cNvPr>
              <p:cNvSpPr txBox="1">
                <a:spLocks noRot="1" noChangeAspect="1" noMove="1" noResize="1" noEditPoints="1" noAdjustHandles="1" noChangeArrowheads="1" noChangeShapeType="1" noTextEdit="1"/>
              </p:cNvSpPr>
              <p:nvPr/>
            </p:nvSpPr>
            <p:spPr>
              <a:xfrm>
                <a:off x="441821" y="1015484"/>
                <a:ext cx="11308358" cy="5645392"/>
              </a:xfrm>
              <a:prstGeom prst="rect">
                <a:avLst/>
              </a:prstGeom>
              <a:blipFill>
                <a:blip r:embed="rId3"/>
                <a:stretch>
                  <a:fillRect l="-269" b="-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940927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准确率评测</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338635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中文分词中的</a:t>
            </a:r>
            <a:r>
              <a:rPr lang="en-US" altLang="zh-CN" b="1" dirty="0"/>
              <a:t>P</a:t>
            </a:r>
            <a:r>
              <a:rPr lang="zh-CN" altLang="en-US" b="1" dirty="0"/>
              <a:t>，</a:t>
            </a:r>
            <a:r>
              <a:rPr lang="en-US" altLang="zh-CN" b="1" dirty="0"/>
              <a:t>R</a:t>
            </a:r>
            <a:r>
              <a:rPr lang="zh-CN" altLang="en-US" b="1" dirty="0"/>
              <a:t>，</a:t>
            </a:r>
            <a:r>
              <a:rPr lang="en-US" altLang="zh-CN" b="1" dirty="0"/>
              <a:t>F1</a:t>
            </a:r>
            <a:r>
              <a:rPr lang="zh-CN" altLang="en-US" b="1" dirty="0"/>
              <a:t>计算</a:t>
            </a:r>
            <a:endParaRPr lang="en-US" altLang="zh-CN" b="1" dirty="0"/>
          </a:p>
        </p:txBody>
      </p:sp>
      <p:pic>
        <p:nvPicPr>
          <p:cNvPr id="5" name="图片 4">
            <a:extLst>
              <a:ext uri="{FF2B5EF4-FFF2-40B4-BE49-F238E27FC236}">
                <a16:creationId xmlns:a16="http://schemas.microsoft.com/office/drawing/2014/main" id="{AA902B0B-E60A-4F63-B6BB-360C88A294FA}"/>
              </a:ext>
            </a:extLst>
          </p:cNvPr>
          <p:cNvPicPr>
            <a:picLocks noChangeAspect="1"/>
          </p:cNvPicPr>
          <p:nvPr/>
        </p:nvPicPr>
        <p:blipFill>
          <a:blip r:embed="rId3"/>
          <a:stretch>
            <a:fillRect/>
          </a:stretch>
        </p:blipFill>
        <p:spPr>
          <a:xfrm>
            <a:off x="1670014" y="1381533"/>
            <a:ext cx="8851972" cy="1497808"/>
          </a:xfrm>
          <a:prstGeom prst="rect">
            <a:avLst/>
          </a:prstGeom>
        </p:spPr>
      </p:pic>
      <p:sp>
        <p:nvSpPr>
          <p:cNvPr id="9" name="文本框 8">
            <a:extLst>
              <a:ext uri="{FF2B5EF4-FFF2-40B4-BE49-F238E27FC236}">
                <a16:creationId xmlns:a16="http://schemas.microsoft.com/office/drawing/2014/main" id="{A7C2F509-282B-443F-AD3E-90DA859AFE22}"/>
              </a:ext>
            </a:extLst>
          </p:cNvPr>
          <p:cNvSpPr txBox="1"/>
          <p:nvPr/>
        </p:nvSpPr>
        <p:spPr>
          <a:xfrm>
            <a:off x="3810000" y="1069051"/>
            <a:ext cx="4797105" cy="338554"/>
          </a:xfrm>
          <a:prstGeom prst="rect">
            <a:avLst/>
          </a:prstGeom>
          <a:noFill/>
        </p:spPr>
        <p:txBody>
          <a:bodyPr wrap="square" rtlCol="0">
            <a:spAutoFit/>
          </a:bodyPr>
          <a:lstStyle/>
          <a:p>
            <a:r>
              <a:rPr lang="zh-CN" altLang="en-US" sz="1600" dirty="0"/>
              <a:t>表</a:t>
            </a:r>
            <a:r>
              <a:rPr lang="en-US" altLang="zh-CN" sz="1600" dirty="0"/>
              <a:t>2-7 </a:t>
            </a:r>
            <a:r>
              <a:rPr lang="zh-CN" altLang="en-US" sz="1600" dirty="0"/>
              <a:t>“结合的和尚未结婚的”计算准确率</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73FB81B9-E6B5-4B76-9CAC-92FA0F2AFA73}"/>
                  </a:ext>
                </a:extLst>
              </p:cNvPr>
              <p:cNvSpPr txBox="1"/>
              <p:nvPr/>
            </p:nvSpPr>
            <p:spPr>
              <a:xfrm>
                <a:off x="609600" y="2969432"/>
                <a:ext cx="11160153" cy="2264274"/>
              </a:xfrm>
              <a:prstGeom prst="rect">
                <a:avLst/>
              </a:prstGeom>
              <a:noFill/>
            </p:spPr>
            <p:txBody>
              <a:bodyPr wrap="square">
                <a:spAutoFit/>
              </a:bodyPr>
              <a:lstStyle/>
              <a:p>
                <a:r>
                  <a:rPr lang="zh-CN" altLang="en-US" sz="1600" dirty="0"/>
                  <a:t>因此，分词“准确率”为:</a:t>
                </a:r>
                <a:endParaRPr lang="en-US" altLang="zh-CN" sz="1600" dirty="0"/>
              </a:p>
              <a:p>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b="0" i="1" smtClean="0">
                              <a:latin typeface="Cambria Math" panose="02040503050406030204" pitchFamily="18" charset="0"/>
                            </a:rPr>
                            <m:t>5</m:t>
                          </m:r>
                        </m:den>
                      </m:f>
                      <m:r>
                        <a:rPr lang="en-US" altLang="zh-CN" sz="1600" b="0" i="1" smtClean="0">
                          <a:latin typeface="Cambria Math" panose="02040503050406030204" pitchFamily="18" charset="0"/>
                        </a:rPr>
                        <m:t>=60%</m:t>
                      </m:r>
                    </m:oMath>
                  </m:oMathPara>
                </a14:m>
                <a:endParaRPr lang="en-US" altLang="zh-CN" sz="1600" dirty="0"/>
              </a:p>
              <a:p>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𝑅</m:t>
                      </m:r>
                      <m:r>
                        <a:rPr lang="en-US" altLang="zh-CN" sz="1600" b="0" i="1" smtClean="0">
                          <a:latin typeface="Cambria Math" panose="02040503050406030204" pitchFamily="18" charset="0"/>
                        </a:rPr>
                        <m:t>=</m:t>
                      </m:r>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b="0" i="1" smtClean="0">
                              <a:latin typeface="Cambria Math" panose="02040503050406030204" pitchFamily="18" charset="0"/>
                            </a:rPr>
                            <m:t>6</m:t>
                          </m:r>
                        </m:den>
                      </m:f>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5</m:t>
                      </m:r>
                      <m:r>
                        <a:rPr lang="en-US" altLang="zh-CN" sz="1600" b="0" i="1" smtClean="0">
                          <a:latin typeface="Cambria Math" panose="02040503050406030204" pitchFamily="18" charset="0"/>
                        </a:rPr>
                        <m:t>0%</m:t>
                      </m:r>
                    </m:oMath>
                  </m:oMathPara>
                </a14:m>
                <a:endParaRPr lang="en-US" altLang="zh-CN" sz="1600" dirty="0"/>
              </a:p>
              <a:p>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𝐹</m:t>
                      </m:r>
                      <m:r>
                        <a:rPr lang="en-US" altLang="zh-CN" sz="1600" b="0" i="1" smtClean="0">
                          <a:latin typeface="Cambria Math" panose="02040503050406030204" pitchFamily="18" charset="0"/>
                        </a:rPr>
                        <m:t>1=</m:t>
                      </m:r>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2∗60%∗50%</m:t>
                          </m:r>
                        </m:num>
                        <m:den>
                          <m:r>
                            <a:rPr lang="en-US" altLang="zh-CN" sz="1600" b="0" i="1" smtClean="0">
                              <a:latin typeface="Cambria Math" panose="02040503050406030204" pitchFamily="18" charset="0"/>
                            </a:rPr>
                            <m:t>60%+50%</m:t>
                          </m:r>
                        </m:den>
                      </m:f>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55</m:t>
                      </m:r>
                      <m:r>
                        <a:rPr lang="en-US" altLang="zh-CN" sz="1600" b="0" i="1" smtClean="0">
                          <a:latin typeface="Cambria Math" panose="02040503050406030204" pitchFamily="18" charset="0"/>
                        </a:rPr>
                        <m:t>%</m:t>
                      </m:r>
                    </m:oMath>
                  </m:oMathPara>
                </a14:m>
                <a:endParaRPr lang="en-US" altLang="zh-CN" sz="1600" dirty="0"/>
              </a:p>
              <a:p>
                <a:endParaRPr lang="en-US" altLang="zh-CN" sz="1600" dirty="0"/>
              </a:p>
              <a:p>
                <a:r>
                  <a:rPr lang="zh-CN" altLang="en-US" sz="1600" dirty="0"/>
                  <a:t>如果测试文本不止一句怎么办?只需将结果累加计入3个集合，最后计算一次P和R即可。</a:t>
                </a:r>
              </a:p>
            </p:txBody>
          </p:sp>
        </mc:Choice>
        <mc:Fallback>
          <p:sp>
            <p:nvSpPr>
              <p:cNvPr id="16" name="文本框 15">
                <a:extLst>
                  <a:ext uri="{FF2B5EF4-FFF2-40B4-BE49-F238E27FC236}">
                    <a16:creationId xmlns:a16="http://schemas.microsoft.com/office/drawing/2014/main" id="{73FB81B9-E6B5-4B76-9CAC-92FA0F2AFA73}"/>
                  </a:ext>
                </a:extLst>
              </p:cNvPr>
              <p:cNvSpPr txBox="1">
                <a:spLocks noRot="1" noChangeAspect="1" noMove="1" noResize="1" noEditPoints="1" noAdjustHandles="1" noChangeArrowheads="1" noChangeShapeType="1" noTextEdit="1"/>
              </p:cNvSpPr>
              <p:nvPr/>
            </p:nvSpPr>
            <p:spPr>
              <a:xfrm>
                <a:off x="609600" y="2969432"/>
                <a:ext cx="11160153" cy="2264274"/>
              </a:xfrm>
              <a:prstGeom prst="rect">
                <a:avLst/>
              </a:prstGeom>
              <a:blipFill>
                <a:blip r:embed="rId4"/>
                <a:stretch>
                  <a:fillRect l="-273" t="-1344" b="-13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581800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A8BE755E-1864-4C66-B622-665AC80DA633}"/>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a:extLst>
              <a:ext uri="{FF2B5EF4-FFF2-40B4-BE49-F238E27FC236}">
                <a16:creationId xmlns:a16="http://schemas.microsoft.com/office/drawing/2014/main" id="{90D37810-7F26-4096-B0B2-FE61CFF97D1B}"/>
              </a:ext>
            </a:extLst>
          </p:cNvPr>
          <p:cNvSpPr txBox="1">
            <a:spLocks noChangeArrowheads="1"/>
          </p:cNvSpPr>
          <p:nvPr/>
        </p:nvSpPr>
        <p:spPr bwMode="auto">
          <a:xfrm>
            <a:off x="791122" y="110901"/>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准确率评测</a:t>
            </a:r>
          </a:p>
        </p:txBody>
      </p:sp>
      <p:sp>
        <p:nvSpPr>
          <p:cNvPr id="14" name="文本框 13">
            <a:extLst>
              <a:ext uri="{FF2B5EF4-FFF2-40B4-BE49-F238E27FC236}">
                <a16:creationId xmlns:a16="http://schemas.microsoft.com/office/drawing/2014/main" id="{5F27F0B1-25C5-4570-89B3-39C8A8B0AFEB}"/>
              </a:ext>
            </a:extLst>
          </p:cNvPr>
          <p:cNvSpPr txBox="1"/>
          <p:nvPr/>
        </p:nvSpPr>
        <p:spPr>
          <a:xfrm>
            <a:off x="254466" y="663573"/>
            <a:ext cx="338635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实现</a:t>
            </a:r>
            <a:endParaRPr lang="en-US" altLang="zh-CN" b="1" dirty="0"/>
          </a:p>
        </p:txBody>
      </p:sp>
      <p:sp>
        <p:nvSpPr>
          <p:cNvPr id="4" name="文本框 3">
            <a:extLst>
              <a:ext uri="{FF2B5EF4-FFF2-40B4-BE49-F238E27FC236}">
                <a16:creationId xmlns:a16="http://schemas.microsoft.com/office/drawing/2014/main" id="{BCA0F331-8F9F-4FCB-88C5-ECF2E3EE03E4}"/>
              </a:ext>
            </a:extLst>
          </p:cNvPr>
          <p:cNvSpPr txBox="1"/>
          <p:nvPr/>
        </p:nvSpPr>
        <p:spPr>
          <a:xfrm>
            <a:off x="436228" y="1140903"/>
            <a:ext cx="11341915" cy="788806"/>
          </a:xfrm>
          <a:prstGeom prst="rect">
            <a:avLst/>
          </a:prstGeom>
          <a:noFill/>
        </p:spPr>
        <p:txBody>
          <a:bodyPr wrap="square" rtlCol="0">
            <a:spAutoFit/>
          </a:bodyPr>
          <a:lstStyle/>
          <a:p>
            <a:pPr>
              <a:lnSpc>
                <a:spcPct val="150000"/>
              </a:lnSpc>
            </a:pPr>
            <a:r>
              <a:rPr lang="en-US" altLang="zh-CN" sz="1600" dirty="0"/>
              <a:t>         </a:t>
            </a:r>
            <a:r>
              <a:rPr lang="en-US" altLang="zh-CN" sz="1600" dirty="0" err="1"/>
              <a:t>HanLP</a:t>
            </a:r>
            <a:r>
              <a:rPr lang="zh-CN" altLang="en-US" sz="1600" dirty="0"/>
              <a:t>中提供了准确率评测的函数，输入参数为标准答案和分词结果的文件路径，输出</a:t>
            </a:r>
            <a:r>
              <a:rPr lang="en-US" altLang="zh-CN" sz="1600" dirty="0"/>
              <a:t>P</a:t>
            </a:r>
            <a:r>
              <a:rPr lang="zh-CN" altLang="en-US" sz="1600" dirty="0"/>
              <a:t>，</a:t>
            </a:r>
            <a:r>
              <a:rPr lang="en-US" altLang="zh-CN" sz="1600" dirty="0"/>
              <a:t>R</a:t>
            </a:r>
            <a:r>
              <a:rPr lang="zh-CN" altLang="en-US" sz="1600" dirty="0"/>
              <a:t>和</a:t>
            </a:r>
            <a:r>
              <a:rPr lang="en-US" altLang="zh-CN" sz="1600" dirty="0"/>
              <a:t>F1</a:t>
            </a:r>
            <a:r>
              <a:rPr lang="zh-CN" altLang="en-US" sz="1600" dirty="0"/>
              <a:t>值。约定两份文件按行一一对应，不得错乱。代码示例如下。</a:t>
            </a:r>
          </a:p>
        </p:txBody>
      </p:sp>
      <p:pic>
        <p:nvPicPr>
          <p:cNvPr id="17" name="图片 16">
            <a:extLst>
              <a:ext uri="{FF2B5EF4-FFF2-40B4-BE49-F238E27FC236}">
                <a16:creationId xmlns:a16="http://schemas.microsoft.com/office/drawing/2014/main" id="{1A00E129-1C21-46DE-A39F-8A6A0F76AB8A}"/>
              </a:ext>
            </a:extLst>
          </p:cNvPr>
          <p:cNvPicPr>
            <a:picLocks noChangeAspect="1"/>
          </p:cNvPicPr>
          <p:nvPr/>
        </p:nvPicPr>
        <p:blipFill>
          <a:blip r:embed="rId3"/>
          <a:stretch>
            <a:fillRect/>
          </a:stretch>
        </p:blipFill>
        <p:spPr>
          <a:xfrm>
            <a:off x="912813" y="1913937"/>
            <a:ext cx="4506475" cy="2433073"/>
          </a:xfrm>
          <a:prstGeom prst="rect">
            <a:avLst/>
          </a:prstGeom>
        </p:spPr>
      </p:pic>
      <p:pic>
        <p:nvPicPr>
          <p:cNvPr id="19" name="图片 18">
            <a:extLst>
              <a:ext uri="{FF2B5EF4-FFF2-40B4-BE49-F238E27FC236}">
                <a16:creationId xmlns:a16="http://schemas.microsoft.com/office/drawing/2014/main" id="{C91855C9-4DAA-4CD0-9D52-02EB953C85A9}"/>
              </a:ext>
            </a:extLst>
          </p:cNvPr>
          <p:cNvPicPr>
            <a:picLocks noChangeAspect="1"/>
          </p:cNvPicPr>
          <p:nvPr/>
        </p:nvPicPr>
        <p:blipFill>
          <a:blip r:embed="rId4"/>
          <a:stretch>
            <a:fillRect/>
          </a:stretch>
        </p:blipFill>
        <p:spPr>
          <a:xfrm>
            <a:off x="6258187" y="1588714"/>
            <a:ext cx="4937110" cy="5015286"/>
          </a:xfrm>
          <a:prstGeom prst="rect">
            <a:avLst/>
          </a:prstGeom>
        </p:spPr>
      </p:pic>
    </p:spTree>
    <p:extLst>
      <p:ext uri="{BB962C8B-B14F-4D97-AF65-F5344CB8AC3E}">
        <p14:creationId xmlns:p14="http://schemas.microsoft.com/office/powerpoint/2010/main" val="259257838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总结</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868389F-E495-48E5-AA3A-1DADFF9C628E}"/>
              </a:ext>
            </a:extLst>
          </p:cNvPr>
          <p:cNvSpPr txBox="1"/>
          <p:nvPr/>
        </p:nvSpPr>
        <p:spPr>
          <a:xfrm>
            <a:off x="609600" y="913744"/>
            <a:ext cx="10439400" cy="2261581"/>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rPr>
              <a:t>          在这一章中，用</a:t>
            </a:r>
            <a:r>
              <a:rPr lang="en-US" altLang="zh-CN" sz="1600" dirty="0" err="1">
                <a:latin typeface="Times New Roman" panose="02020603050405020304" pitchFamily="18" charset="0"/>
              </a:rPr>
              <a:t>HanLP</a:t>
            </a:r>
            <a:r>
              <a:rPr lang="zh-CN" altLang="en-US" sz="1600" dirty="0">
                <a:latin typeface="Times New Roman" panose="02020603050405020304" pitchFamily="18" charset="0"/>
              </a:rPr>
              <a:t>实现了字典树、首字散列之后二分的</a:t>
            </a:r>
            <a:r>
              <a:rPr lang="en-US" altLang="zh-CN" sz="1600" dirty="0" err="1">
                <a:latin typeface="Times New Roman" panose="02020603050405020304" pitchFamily="18" charset="0"/>
              </a:rPr>
              <a:t>BinTrie</a:t>
            </a:r>
            <a:r>
              <a:rPr lang="zh-CN" altLang="en-US" sz="1600" dirty="0">
                <a:latin typeface="Times New Roman" panose="02020603050405020304" pitchFamily="18" charset="0"/>
              </a:rPr>
              <a:t>、双数组字典树、</a:t>
            </a:r>
            <a:r>
              <a:rPr lang="en-US" altLang="zh-CN" sz="1600" dirty="0">
                <a:latin typeface="Times New Roman" panose="02020603050405020304" pitchFamily="18" charset="0"/>
              </a:rPr>
              <a:t>AC</a:t>
            </a:r>
            <a:r>
              <a:rPr lang="zh-CN" altLang="en-US" sz="1600" dirty="0">
                <a:latin typeface="Times New Roman" panose="02020603050405020304" pitchFamily="18" charset="0"/>
              </a:rPr>
              <a:t>自动机以及基于双数组字典树的</a:t>
            </a:r>
            <a:r>
              <a:rPr lang="en-US" altLang="zh-CN" sz="1600" dirty="0">
                <a:latin typeface="Times New Roman" panose="02020603050405020304" pitchFamily="18" charset="0"/>
              </a:rPr>
              <a:t>AC</a:t>
            </a:r>
            <a:r>
              <a:rPr lang="zh-CN" altLang="en-US" sz="1600" dirty="0">
                <a:latin typeface="Times New Roman" panose="02020603050405020304" pitchFamily="18" charset="0"/>
              </a:rPr>
              <a:t>自动机。基于这些高级数据结构，将词典分词的速度推向了千万字每秒的新高度。不仅是分词，这些数据结构还被用于关键词过滤、简繁转换和拼音转换。我们初步体会到了算法和抽象思维的力量，但算法和数据结构仅仅是一个</a:t>
            </a:r>
            <a:r>
              <a:rPr lang="en-US" altLang="zh-CN" sz="1600" dirty="0">
                <a:latin typeface="Times New Roman" panose="02020603050405020304" pitchFamily="18" charset="0"/>
              </a:rPr>
              <a:t>NLP</a:t>
            </a:r>
            <a:r>
              <a:rPr lang="zh-CN" altLang="en-US" sz="1600" dirty="0">
                <a:latin typeface="Times New Roman" panose="02020603050405020304" pitchFamily="18" charset="0"/>
              </a:rPr>
              <a:t>工程师的基本功</a:t>
            </a:r>
            <a:r>
              <a:rPr lang="en-US" altLang="zh-CN" sz="1600" dirty="0">
                <a:latin typeface="Times New Roman" panose="02020603050405020304" pitchFamily="18" charset="0"/>
              </a:rPr>
              <a:t>,</a:t>
            </a:r>
            <a:r>
              <a:rPr lang="zh-CN" altLang="en-US" sz="1600" dirty="0">
                <a:latin typeface="Times New Roman" panose="02020603050405020304" pitchFamily="18" charset="0"/>
              </a:rPr>
              <a:t>统计思维和机器学习才是</a:t>
            </a:r>
            <a:r>
              <a:rPr lang="en-US" altLang="zh-CN" sz="1600" dirty="0">
                <a:latin typeface="Times New Roman" panose="02020603050405020304" pitchFamily="18" charset="0"/>
              </a:rPr>
              <a:t>NLP</a:t>
            </a:r>
            <a:r>
              <a:rPr lang="zh-CN" altLang="en-US" sz="1600" dirty="0">
                <a:latin typeface="Times New Roman" panose="02020603050405020304" pitchFamily="18" charset="0"/>
              </a:rPr>
              <a:t>的核心。</a:t>
            </a:r>
            <a:endParaRPr lang="en-US" altLang="zh-CN" sz="1600" dirty="0">
              <a:latin typeface="Times New Roman" panose="02020603050405020304" pitchFamily="18" charset="0"/>
            </a:endParaRPr>
          </a:p>
          <a:p>
            <a:pPr>
              <a:lnSpc>
                <a:spcPct val="150000"/>
              </a:lnSpc>
            </a:pPr>
            <a:r>
              <a:rPr lang="en-US" altLang="zh-CN" sz="1600" dirty="0">
                <a:latin typeface="Times New Roman" panose="02020603050405020304" pitchFamily="18" charset="0"/>
              </a:rPr>
              <a:t>         </a:t>
            </a:r>
            <a:r>
              <a:rPr lang="zh-CN" altLang="en-US" sz="1600" dirty="0">
                <a:latin typeface="Times New Roman" panose="02020603050405020304" pitchFamily="18" charset="0"/>
              </a:rPr>
              <a:t>基于本章的方法实现的词典分词的准确率并不高，既无法区分歧义，也无法召回新词。在后续的章节中，会逐步介绍如何利用统计手法来实现更精准的</a:t>
            </a:r>
            <a:r>
              <a:rPr lang="en-US" altLang="zh-CN" sz="1600" dirty="0">
                <a:latin typeface="Times New Roman" panose="02020603050405020304" pitchFamily="18" charset="0"/>
              </a:rPr>
              <a:t>NLP</a:t>
            </a:r>
            <a:r>
              <a:rPr lang="zh-CN" altLang="en-US" sz="1600" dirty="0">
                <a:latin typeface="Times New Roman" panose="02020603050405020304" pitchFamily="18" charset="0"/>
              </a:rPr>
              <a:t>系统。</a:t>
            </a:r>
          </a:p>
        </p:txBody>
      </p:sp>
    </p:spTree>
    <p:extLst>
      <p:ext uri="{BB962C8B-B14F-4D97-AF65-F5344CB8AC3E}">
        <p14:creationId xmlns:p14="http://schemas.microsoft.com/office/powerpoint/2010/main" val="35218601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词和词典</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17">
            <a:extLst>
              <a:ext uri="{FF2B5EF4-FFF2-40B4-BE49-F238E27FC236}">
                <a16:creationId xmlns:a16="http://schemas.microsoft.com/office/drawing/2014/main" id="{4ACE55D2-1A74-4221-B5F6-184347344440}"/>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什么是词？</a:t>
            </a:r>
          </a:p>
        </p:txBody>
      </p:sp>
      <p:sp>
        <p:nvSpPr>
          <p:cNvPr id="10" name="文本框 9">
            <a:extLst>
              <a:ext uri="{FF2B5EF4-FFF2-40B4-BE49-F238E27FC236}">
                <a16:creationId xmlns:a16="http://schemas.microsoft.com/office/drawing/2014/main" id="{A4FE8EB2-7E01-4F3C-A8AB-8C4ECC21C27E}"/>
              </a:ext>
            </a:extLst>
          </p:cNvPr>
          <p:cNvSpPr txBox="1"/>
          <p:nvPr/>
        </p:nvSpPr>
        <p:spPr>
          <a:xfrm>
            <a:off x="550863" y="1244323"/>
            <a:ext cx="11235655" cy="1527469"/>
          </a:xfrm>
          <a:prstGeom prst="rect">
            <a:avLst/>
          </a:prstGeom>
          <a:noFill/>
        </p:spPr>
        <p:txBody>
          <a:bodyPr wrap="square" rtlCol="0">
            <a:spAutoFit/>
          </a:bodyPr>
          <a:lstStyle/>
          <a:p>
            <a:pPr>
              <a:lnSpc>
                <a:spcPct val="150000"/>
              </a:lnSpc>
            </a:pPr>
            <a:r>
              <a:rPr lang="zh-CN" altLang="en-US" sz="1600" dirty="0"/>
              <a:t>         在语言学上，词语的定义是具备独立意义的最小单位。然而该定义过于模糊，难以实施。比如，有人觉得“吃饭”是一个词，有人觉得是动宾结构“吃</a:t>
            </a:r>
            <a:r>
              <a:rPr lang="en-US" altLang="zh-CN" sz="1600" dirty="0"/>
              <a:t>+</a:t>
            </a:r>
            <a:r>
              <a:rPr lang="zh-CN" altLang="en-US" sz="1600" dirty="0"/>
              <a:t>饭”。对于“北京机场”，有人觉得是一个词，有人觉得里面有两个最小单位。</a:t>
            </a:r>
            <a:endParaRPr lang="en-US" altLang="zh-CN" sz="1600" dirty="0"/>
          </a:p>
          <a:p>
            <a:pPr>
              <a:lnSpc>
                <a:spcPct val="150000"/>
              </a:lnSpc>
            </a:pPr>
            <a:r>
              <a:rPr lang="zh-CN" altLang="en-US" sz="1600" dirty="0"/>
              <a:t>        在基于词典的中文分词中，词的定义为词典中的字符串。这样的定义也有缺陷，事实上，语言中的词汇数量是无穷的，无法用任何词典完整收录。</a:t>
            </a:r>
          </a:p>
        </p:txBody>
      </p:sp>
      <p:sp>
        <p:nvSpPr>
          <p:cNvPr id="22" name="文本框 21">
            <a:extLst>
              <a:ext uri="{FF2B5EF4-FFF2-40B4-BE49-F238E27FC236}">
                <a16:creationId xmlns:a16="http://schemas.microsoft.com/office/drawing/2014/main" id="{31D26458-DC1E-4A50-AB3C-AED552D35BC1}"/>
              </a:ext>
            </a:extLst>
          </p:cNvPr>
          <p:cNvSpPr txBox="1"/>
          <p:nvPr/>
        </p:nvSpPr>
        <p:spPr>
          <a:xfrm>
            <a:off x="550863" y="2891774"/>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词的性质</a:t>
            </a:r>
            <a:r>
              <a:rPr lang="en-US" altLang="zh-CN" b="1" dirty="0"/>
              <a:t>-</a:t>
            </a:r>
            <a:r>
              <a:rPr lang="zh-CN" altLang="en-US" b="1" dirty="0"/>
              <a:t>齐夫定律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5CC598A-C580-457B-8459-A26ECF885132}"/>
                  </a:ext>
                </a:extLst>
              </p:cNvPr>
              <p:cNvSpPr txBox="1"/>
              <p:nvPr/>
            </p:nvSpPr>
            <p:spPr>
              <a:xfrm>
                <a:off x="713065" y="3429000"/>
                <a:ext cx="5939406" cy="2312300"/>
              </a:xfrm>
              <a:prstGeom prst="rect">
                <a:avLst/>
              </a:prstGeom>
              <a:noFill/>
            </p:spPr>
            <p:txBody>
              <a:bodyPr wrap="square" rtlCol="0">
                <a:spAutoFit/>
              </a:bodyPr>
              <a:lstStyle/>
              <a:p>
                <a:pPr>
                  <a:lnSpc>
                    <a:spcPct val="150000"/>
                  </a:lnSpc>
                </a:pPr>
                <a:r>
                  <a:rPr lang="zh-CN" altLang="en-US" dirty="0"/>
                  <a:t>    </a:t>
                </a:r>
                <a:r>
                  <a:rPr lang="zh-CN" altLang="en-US" sz="1600" dirty="0"/>
                  <a:t>     哈佛大学语言学家乔治</a:t>
                </a:r>
                <a14:m>
                  <m:oMath xmlns:m="http://schemas.openxmlformats.org/officeDocument/2006/math">
                    <m:r>
                      <a:rPr lang="zh-CN" altLang="en-US" sz="1600">
                        <a:latin typeface="Cambria Math" panose="02040503050406030204" pitchFamily="18" charset="0"/>
                      </a:rPr>
                      <m:t>∙</m:t>
                    </m:r>
                    <m:r>
                      <a:rPr lang="zh-CN" altLang="en-US" sz="1600">
                        <a:latin typeface="Cambria Math" panose="02040503050406030204" pitchFamily="18" charset="0"/>
                      </a:rPr>
                      <m:t>金</m:t>
                    </m:r>
                  </m:oMath>
                </a14:m>
                <a:r>
                  <a:rPr lang="zh-CN" altLang="en-US" sz="1600" dirty="0"/>
                  <a:t>斯利</a:t>
                </a:r>
                <a14:m>
                  <m:oMath xmlns:m="http://schemas.openxmlformats.org/officeDocument/2006/math">
                    <m:r>
                      <a:rPr lang="zh-CN" altLang="en-US" sz="1600">
                        <a:latin typeface="Cambria Math" panose="02040503050406030204" pitchFamily="18" charset="0"/>
                      </a:rPr>
                      <m:t>∙</m:t>
                    </m:r>
                    <m:r>
                      <a:rPr lang="zh-CN" altLang="en-US" sz="1600">
                        <a:latin typeface="Cambria Math" panose="02040503050406030204" pitchFamily="18" charset="0"/>
                      </a:rPr>
                      <m:t>齐</m:t>
                    </m:r>
                  </m:oMath>
                </a14:m>
                <a:r>
                  <a:rPr lang="zh-CN" altLang="en-US" sz="1600" dirty="0"/>
                  <a:t>夫发现</a:t>
                </a:r>
                <a:r>
                  <a:rPr lang="zh-CN" altLang="en-US" sz="1600" b="1" dirty="0"/>
                  <a:t>一个单词的词频与它的词频排名成反比</a:t>
                </a:r>
                <a:r>
                  <a:rPr lang="zh-CN" altLang="en-US" sz="1600" dirty="0"/>
                  <a:t>，并将该发现于</a:t>
                </a:r>
                <a:r>
                  <a:rPr lang="en-US" altLang="zh-CN" sz="1600" dirty="0"/>
                  <a:t>1949</a:t>
                </a:r>
                <a:r>
                  <a:rPr lang="zh-CN" altLang="en-US" sz="1600" dirty="0"/>
                  <a:t>年发表，这就是著名的</a:t>
                </a:r>
                <a:r>
                  <a:rPr lang="zh-CN" altLang="en-US" sz="1600" b="1" dirty="0"/>
                  <a:t>齐夫定律</a:t>
                </a:r>
                <a:r>
                  <a:rPr lang="zh-CN" altLang="en-US" sz="1600" dirty="0"/>
                  <a:t>。中文也是如此，</a:t>
                </a:r>
                <a:r>
                  <a:rPr lang="en-US" altLang="zh-CN" sz="1600" dirty="0"/>
                  <a:t>MSR</a:t>
                </a:r>
                <a:r>
                  <a:rPr lang="zh-CN" altLang="en-US" sz="1600" dirty="0"/>
                  <a:t>语料库（微软亚洲研究院语料库）上的统计结果验证了这一定律，如图</a:t>
                </a:r>
                <a:r>
                  <a:rPr lang="en-US" altLang="zh-CN" sz="1600" dirty="0"/>
                  <a:t>2-1</a:t>
                </a:r>
                <a:r>
                  <a:rPr lang="zh-CN" altLang="en-US" sz="1600" dirty="0"/>
                  <a:t>所示。</a:t>
                </a:r>
                <a:endParaRPr lang="en-US" altLang="zh-CN" sz="1600" dirty="0"/>
              </a:p>
              <a:p>
                <a:pPr>
                  <a:lnSpc>
                    <a:spcPct val="150000"/>
                  </a:lnSpc>
                </a:pPr>
                <a:r>
                  <a:rPr lang="zh-CN" altLang="en-US" sz="1600" dirty="0"/>
                  <a:t>         在图</a:t>
                </a:r>
                <a:r>
                  <a:rPr lang="en-US" altLang="zh-CN" sz="1600" dirty="0"/>
                  <a:t>2-1</a:t>
                </a:r>
                <a:r>
                  <a:rPr lang="zh-CN" altLang="en-US" sz="1600" dirty="0"/>
                  <a:t>中，横坐标是按词频降序排列的前</a:t>
                </a:r>
                <a:r>
                  <a:rPr lang="en-US" altLang="zh-CN" sz="1600" dirty="0"/>
                  <a:t>30</a:t>
                </a:r>
                <a:r>
                  <a:rPr lang="zh-CN" altLang="en-US" sz="1600" dirty="0"/>
                  <a:t>个常用词，纵坐标是相应的词频。</a:t>
                </a:r>
              </a:p>
            </p:txBody>
          </p:sp>
        </mc:Choice>
        <mc:Fallback xmlns="">
          <p:sp>
            <p:nvSpPr>
              <p:cNvPr id="11" name="文本框 10">
                <a:extLst>
                  <a:ext uri="{FF2B5EF4-FFF2-40B4-BE49-F238E27FC236}">
                    <a16:creationId xmlns:a16="http://schemas.microsoft.com/office/drawing/2014/main" id="{25CC598A-C580-457B-8459-A26ECF885132}"/>
                  </a:ext>
                </a:extLst>
              </p:cNvPr>
              <p:cNvSpPr txBox="1">
                <a:spLocks noRot="1" noChangeAspect="1" noMove="1" noResize="1" noEditPoints="1" noAdjustHandles="1" noChangeArrowheads="1" noChangeShapeType="1" noTextEdit="1"/>
              </p:cNvSpPr>
              <p:nvPr/>
            </p:nvSpPr>
            <p:spPr>
              <a:xfrm>
                <a:off x="713065" y="3429000"/>
                <a:ext cx="5939406" cy="2312300"/>
              </a:xfrm>
              <a:prstGeom prst="rect">
                <a:avLst/>
              </a:prstGeom>
              <a:blipFill>
                <a:blip r:embed="rId3"/>
                <a:stretch>
                  <a:fillRect l="-616" b="-1847"/>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EE0568B0-AB13-4423-93F2-FEFA188A3E24}"/>
              </a:ext>
            </a:extLst>
          </p:cNvPr>
          <p:cNvPicPr>
            <a:picLocks noChangeAspect="1"/>
          </p:cNvPicPr>
          <p:nvPr/>
        </p:nvPicPr>
        <p:blipFill>
          <a:blip r:embed="rId4"/>
          <a:stretch>
            <a:fillRect/>
          </a:stretch>
        </p:blipFill>
        <p:spPr>
          <a:xfrm>
            <a:off x="6807959" y="2620790"/>
            <a:ext cx="4746477" cy="3218875"/>
          </a:xfrm>
          <a:prstGeom prst="rect">
            <a:avLst/>
          </a:prstGeom>
        </p:spPr>
      </p:pic>
      <p:sp>
        <p:nvSpPr>
          <p:cNvPr id="19" name="文本框 18">
            <a:extLst>
              <a:ext uri="{FF2B5EF4-FFF2-40B4-BE49-F238E27FC236}">
                <a16:creationId xmlns:a16="http://schemas.microsoft.com/office/drawing/2014/main" id="{31759FD0-4F86-41E5-8DAA-E461F4040B7D}"/>
              </a:ext>
            </a:extLst>
          </p:cNvPr>
          <p:cNvSpPr txBox="1"/>
          <p:nvPr/>
        </p:nvSpPr>
        <p:spPr>
          <a:xfrm>
            <a:off x="7491368" y="5839665"/>
            <a:ext cx="4063067" cy="338554"/>
          </a:xfrm>
          <a:prstGeom prst="rect">
            <a:avLst/>
          </a:prstGeom>
          <a:noFill/>
        </p:spPr>
        <p:txBody>
          <a:bodyPr wrap="square" rtlCol="0">
            <a:spAutoFit/>
          </a:bodyPr>
          <a:lstStyle/>
          <a:p>
            <a:r>
              <a:rPr lang="zh-CN" altLang="en-US" sz="1600" dirty="0"/>
              <a:t>图</a:t>
            </a:r>
            <a:r>
              <a:rPr lang="en-US" altLang="zh-CN" sz="1600" dirty="0"/>
              <a:t>2-1 MSR</a:t>
            </a:r>
            <a:r>
              <a:rPr lang="zh-CN" altLang="en-US" sz="1600" dirty="0"/>
              <a:t>语料库前</a:t>
            </a:r>
            <a:r>
              <a:rPr lang="en-US" altLang="zh-CN" sz="1600" dirty="0"/>
              <a:t>30</a:t>
            </a:r>
            <a:r>
              <a:rPr lang="zh-CN" altLang="en-US" sz="1600" dirty="0"/>
              <a:t>个常用词的词频统计</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词和词典</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EF23EB86-18DC-44D0-B33C-F36DFE693AB1}"/>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什么是词典？</a:t>
            </a:r>
          </a:p>
        </p:txBody>
      </p:sp>
      <p:sp>
        <p:nvSpPr>
          <p:cNvPr id="13" name="矩形 12">
            <a:extLst>
              <a:ext uri="{FF2B5EF4-FFF2-40B4-BE49-F238E27FC236}">
                <a16:creationId xmlns:a16="http://schemas.microsoft.com/office/drawing/2014/main" id="{A85C130B-A6F4-4C33-A234-C947C1F6E496}"/>
              </a:ext>
            </a:extLst>
          </p:cNvPr>
          <p:cNvSpPr/>
          <p:nvPr/>
        </p:nvSpPr>
        <p:spPr>
          <a:xfrm>
            <a:off x="609600" y="1127338"/>
            <a:ext cx="11168558" cy="1531445"/>
          </a:xfrm>
          <a:prstGeom prst="rect">
            <a:avLst/>
          </a:prstGeom>
        </p:spPr>
        <p:txBody>
          <a:bodyPr wrap="square">
            <a:spAutoFit/>
          </a:bodyPr>
          <a:lstStyle/>
          <a:p>
            <a:pPr>
              <a:lnSpc>
                <a:spcPct val="150000"/>
              </a:lnSpc>
            </a:pPr>
            <a:r>
              <a:rPr lang="zh-CN" altLang="en-US" sz="1600" dirty="0"/>
              <a:t>         在</a:t>
            </a:r>
            <a:r>
              <a:rPr lang="en-US" altLang="zh-CN" sz="1600" dirty="0"/>
              <a:t>NLP</a:t>
            </a:r>
            <a:r>
              <a:rPr lang="zh-CN" altLang="en-US" sz="1600" dirty="0"/>
              <a:t>领域中，词典或者词典资源是一个词和</a:t>
            </a:r>
            <a:r>
              <a:rPr lang="en-US" altLang="zh-CN" sz="1600" dirty="0"/>
              <a:t>/</a:t>
            </a:r>
            <a:r>
              <a:rPr lang="zh-CN" altLang="en-US" sz="1600" dirty="0"/>
              <a:t>或者短语及其相关信息的集合，例如：词性和词意定义等相关信息。</a:t>
            </a:r>
            <a:r>
              <a:rPr lang="zh-CN" altLang="en-US" sz="1600" b="0" i="0" dirty="0">
                <a:solidFill>
                  <a:srgbClr val="000000"/>
                </a:solidFill>
                <a:effectLst/>
                <a:latin typeface="PingFang SC"/>
              </a:rPr>
              <a:t>词典资源隶属于文本，并且通过在文本的基础上创建和丰富。</a:t>
            </a:r>
            <a:endParaRPr lang="en-US" altLang="zh-CN" sz="1600" b="0" i="0" dirty="0">
              <a:solidFill>
                <a:srgbClr val="000000"/>
              </a:solidFill>
              <a:effectLst/>
              <a:latin typeface="PingFang SC"/>
            </a:endParaRPr>
          </a:p>
          <a:p>
            <a:pPr>
              <a:lnSpc>
                <a:spcPct val="150000"/>
              </a:lnSpc>
            </a:pPr>
            <a:r>
              <a:rPr lang="zh-CN" altLang="en-US" sz="1600" dirty="0">
                <a:solidFill>
                  <a:srgbClr val="000000"/>
                </a:solidFill>
                <a:latin typeface="PingFang SC"/>
              </a:rPr>
              <a:t>         互联网上有许多公开的中文词典，比如搜狗实验室发布的互联网词库（</a:t>
            </a:r>
            <a:r>
              <a:rPr lang="en-US" altLang="zh-CN" sz="1600" dirty="0" err="1">
                <a:solidFill>
                  <a:srgbClr val="000000"/>
                </a:solidFill>
                <a:latin typeface="PingFang SC"/>
              </a:rPr>
              <a:t>SogouW</a:t>
            </a:r>
            <a:r>
              <a:rPr lang="zh-CN" altLang="en-US" sz="1600" dirty="0">
                <a:solidFill>
                  <a:srgbClr val="000000"/>
                </a:solidFill>
                <a:latin typeface="PingFang SC"/>
              </a:rPr>
              <a:t>，其中有</a:t>
            </a:r>
            <a:r>
              <a:rPr lang="en-US" altLang="zh-CN" sz="1600" dirty="0">
                <a:solidFill>
                  <a:srgbClr val="000000"/>
                </a:solidFill>
                <a:latin typeface="PingFang SC"/>
              </a:rPr>
              <a:t>15</a:t>
            </a:r>
            <a:r>
              <a:rPr lang="zh-CN" altLang="en-US" sz="1600" dirty="0">
                <a:solidFill>
                  <a:srgbClr val="000000"/>
                </a:solidFill>
                <a:latin typeface="PingFang SC"/>
              </a:rPr>
              <a:t>万个词条），清华大学开放中文词库（</a:t>
            </a:r>
            <a:r>
              <a:rPr lang="en-US" altLang="zh-CN" sz="1600" dirty="0">
                <a:solidFill>
                  <a:srgbClr val="000000"/>
                </a:solidFill>
                <a:latin typeface="PingFang SC"/>
              </a:rPr>
              <a:t>THUOCL</a:t>
            </a:r>
            <a:r>
              <a:rPr lang="zh-CN" altLang="en-US" sz="1600" dirty="0">
                <a:solidFill>
                  <a:srgbClr val="000000"/>
                </a:solidFill>
                <a:latin typeface="PingFang SC"/>
              </a:rPr>
              <a:t>），以及</a:t>
            </a:r>
            <a:r>
              <a:rPr lang="en-US" altLang="zh-CN" sz="1600" dirty="0" err="1">
                <a:solidFill>
                  <a:srgbClr val="000000"/>
                </a:solidFill>
                <a:latin typeface="PingFang SC"/>
              </a:rPr>
              <a:t>HanLP</a:t>
            </a:r>
            <a:r>
              <a:rPr lang="zh-CN" altLang="en-US" sz="1600" dirty="0">
                <a:solidFill>
                  <a:srgbClr val="000000"/>
                </a:solidFill>
                <a:latin typeface="PingFang SC"/>
              </a:rPr>
              <a:t>中千万级巨型汉语词库（千万级词条）。</a:t>
            </a:r>
            <a:endParaRPr lang="en-US" altLang="zh-CN" sz="1600" dirty="0"/>
          </a:p>
        </p:txBody>
      </p:sp>
      <p:sp>
        <p:nvSpPr>
          <p:cNvPr id="16" name="文本框 15">
            <a:extLst>
              <a:ext uri="{FF2B5EF4-FFF2-40B4-BE49-F238E27FC236}">
                <a16:creationId xmlns:a16="http://schemas.microsoft.com/office/drawing/2014/main" id="{6C8B9C2E-A95A-454C-81DE-D4F5898138E1}"/>
              </a:ext>
            </a:extLst>
          </p:cNvPr>
          <p:cNvSpPr txBox="1"/>
          <p:nvPr/>
        </p:nvSpPr>
        <p:spPr>
          <a:xfrm>
            <a:off x="609600" y="2781762"/>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err="1"/>
              <a:t>HanLP</a:t>
            </a:r>
            <a:r>
              <a:rPr lang="zh-CN" altLang="en-US" b="1" dirty="0"/>
              <a:t>词典</a:t>
            </a:r>
          </a:p>
        </p:txBody>
      </p:sp>
      <p:sp>
        <p:nvSpPr>
          <p:cNvPr id="11" name="文本框 10">
            <a:extLst>
              <a:ext uri="{FF2B5EF4-FFF2-40B4-BE49-F238E27FC236}">
                <a16:creationId xmlns:a16="http://schemas.microsoft.com/office/drawing/2014/main" id="{524DC6B0-5F48-4073-BDFB-45502C416098}"/>
              </a:ext>
            </a:extLst>
          </p:cNvPr>
          <p:cNvSpPr txBox="1"/>
          <p:nvPr/>
        </p:nvSpPr>
        <p:spPr>
          <a:xfrm>
            <a:off x="609600" y="3313651"/>
            <a:ext cx="11168558" cy="646331"/>
          </a:xfrm>
          <a:prstGeom prst="rect">
            <a:avLst/>
          </a:prstGeom>
          <a:noFill/>
        </p:spPr>
        <p:txBody>
          <a:bodyPr wrap="square" rtlCol="0">
            <a:spAutoFit/>
          </a:bodyPr>
          <a:lstStyle/>
          <a:p>
            <a:r>
              <a:rPr lang="en-US" altLang="zh-CN" dirty="0"/>
              <a:t>         </a:t>
            </a:r>
            <a:r>
              <a:rPr lang="en-US" altLang="zh-CN" dirty="0" err="1"/>
              <a:t>HanLP</a:t>
            </a:r>
            <a:r>
              <a:rPr lang="zh-CN" altLang="en-US" dirty="0"/>
              <a:t>中的词典格式是一种以空格分隔的表格形式，第一列是单词本身，之后每两列分别表示词性与相应的词频，如图</a:t>
            </a:r>
            <a:r>
              <a:rPr lang="en-US" altLang="zh-CN" dirty="0"/>
              <a:t>2-2</a:t>
            </a:r>
            <a:r>
              <a:rPr lang="zh-CN" altLang="en-US" dirty="0"/>
              <a:t>所示。第一行表示“希望”以动词的身份出现了</a:t>
            </a:r>
            <a:r>
              <a:rPr lang="en-US" altLang="zh-CN" dirty="0"/>
              <a:t>386</a:t>
            </a:r>
            <a:r>
              <a:rPr lang="zh-CN" altLang="en-US" dirty="0"/>
              <a:t>次，以名词的身份出现了</a:t>
            </a:r>
            <a:r>
              <a:rPr lang="en-US" altLang="zh-CN" dirty="0"/>
              <a:t>96</a:t>
            </a:r>
            <a:r>
              <a:rPr lang="zh-CN" altLang="en-US" dirty="0"/>
              <a:t>次。</a:t>
            </a:r>
          </a:p>
        </p:txBody>
      </p:sp>
      <p:pic>
        <p:nvPicPr>
          <p:cNvPr id="19" name="图片 18">
            <a:extLst>
              <a:ext uri="{FF2B5EF4-FFF2-40B4-BE49-F238E27FC236}">
                <a16:creationId xmlns:a16="http://schemas.microsoft.com/office/drawing/2014/main" id="{9822BFDD-9FDD-4BEC-AB7B-7D0A8EC78F18}"/>
              </a:ext>
            </a:extLst>
          </p:cNvPr>
          <p:cNvPicPr>
            <a:picLocks noChangeAspect="1"/>
          </p:cNvPicPr>
          <p:nvPr/>
        </p:nvPicPr>
        <p:blipFill>
          <a:blip r:embed="rId3"/>
          <a:stretch>
            <a:fillRect/>
          </a:stretch>
        </p:blipFill>
        <p:spPr>
          <a:xfrm>
            <a:off x="2938462" y="4105396"/>
            <a:ext cx="6315075" cy="1428750"/>
          </a:xfrm>
          <a:prstGeom prst="rect">
            <a:avLst/>
          </a:prstGeom>
        </p:spPr>
      </p:pic>
      <p:sp>
        <p:nvSpPr>
          <p:cNvPr id="24" name="文本框 23">
            <a:extLst>
              <a:ext uri="{FF2B5EF4-FFF2-40B4-BE49-F238E27FC236}">
                <a16:creationId xmlns:a16="http://schemas.microsoft.com/office/drawing/2014/main" id="{0DA33DF9-81B3-4ACE-97EA-3AC8899D3AB5}"/>
              </a:ext>
            </a:extLst>
          </p:cNvPr>
          <p:cNvSpPr txBox="1"/>
          <p:nvPr/>
        </p:nvSpPr>
        <p:spPr>
          <a:xfrm>
            <a:off x="4753760" y="5537522"/>
            <a:ext cx="2684478" cy="338554"/>
          </a:xfrm>
          <a:prstGeom prst="rect">
            <a:avLst/>
          </a:prstGeom>
          <a:noFill/>
        </p:spPr>
        <p:txBody>
          <a:bodyPr wrap="square" rtlCol="0">
            <a:spAutoFit/>
          </a:bodyPr>
          <a:lstStyle/>
          <a:p>
            <a:r>
              <a:rPr lang="zh-CN" altLang="en-US" sz="1600" dirty="0"/>
              <a:t>图</a:t>
            </a:r>
            <a:r>
              <a:rPr lang="en-US" altLang="zh-CN" sz="1600" dirty="0"/>
              <a:t>2-2 </a:t>
            </a:r>
            <a:r>
              <a:rPr lang="en-US" altLang="zh-CN" sz="1600" dirty="0" err="1"/>
              <a:t>HanLP</a:t>
            </a:r>
            <a:r>
              <a:rPr lang="zh-CN" altLang="en-US" sz="1600" dirty="0"/>
              <a:t>中词典格式示例</a:t>
            </a:r>
          </a:p>
        </p:txBody>
      </p:sp>
    </p:spTree>
    <p:extLst>
      <p:ext uri="{BB962C8B-B14F-4D97-AF65-F5344CB8AC3E}">
        <p14:creationId xmlns:p14="http://schemas.microsoft.com/office/powerpoint/2010/main" val="340559833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切分算法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DD35206B-C1ED-4418-88E7-4D4EC93E5F80}"/>
              </a:ext>
            </a:extLst>
          </p:cNvPr>
          <p:cNvSpPr txBox="1"/>
          <p:nvPr/>
        </p:nvSpPr>
        <p:spPr>
          <a:xfrm>
            <a:off x="469776" y="695115"/>
            <a:ext cx="11252447" cy="788806"/>
          </a:xfrm>
          <a:prstGeom prst="rect">
            <a:avLst/>
          </a:prstGeom>
          <a:noFill/>
        </p:spPr>
        <p:txBody>
          <a:bodyPr wrap="square" rtlCol="0">
            <a:spAutoFit/>
          </a:bodyPr>
          <a:lstStyle/>
          <a:p>
            <a:pPr>
              <a:lnSpc>
                <a:spcPct val="150000"/>
              </a:lnSpc>
            </a:pPr>
            <a:r>
              <a:rPr lang="zh-CN" altLang="en-US" sz="1600" dirty="0"/>
              <a:t>         词典确定后，句子可能含有很多词典中的词语。它们可能互相重叠，到底输出哪一个由规则决定。让我们来制定一些规则查词典。常用的规则有正向最长匹配、逆向最长匹配和双向最长匹配，它们都基于完全切分过程。</a:t>
            </a:r>
          </a:p>
        </p:txBody>
      </p:sp>
      <p:sp>
        <p:nvSpPr>
          <p:cNvPr id="10" name="文本框 9">
            <a:extLst>
              <a:ext uri="{FF2B5EF4-FFF2-40B4-BE49-F238E27FC236}">
                <a16:creationId xmlns:a16="http://schemas.microsoft.com/office/drawing/2014/main" id="{EF831078-6FA7-459B-B7FB-CF3E0354D2C5}"/>
              </a:ext>
            </a:extLst>
          </p:cNvPr>
          <p:cNvSpPr txBox="1"/>
          <p:nvPr/>
        </p:nvSpPr>
        <p:spPr>
          <a:xfrm>
            <a:off x="550863" y="1483921"/>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完全切分</a:t>
            </a:r>
          </a:p>
        </p:txBody>
      </p:sp>
      <p:sp>
        <p:nvSpPr>
          <p:cNvPr id="11" name="文本框 10">
            <a:extLst>
              <a:ext uri="{FF2B5EF4-FFF2-40B4-BE49-F238E27FC236}">
                <a16:creationId xmlns:a16="http://schemas.microsoft.com/office/drawing/2014/main" id="{08B8CA5E-028B-49D5-B9E7-1BCE8F069056}"/>
              </a:ext>
            </a:extLst>
          </p:cNvPr>
          <p:cNvSpPr txBox="1"/>
          <p:nvPr/>
        </p:nvSpPr>
        <p:spPr>
          <a:xfrm>
            <a:off x="388690" y="1835923"/>
            <a:ext cx="11252447" cy="1896801"/>
          </a:xfrm>
          <a:prstGeom prst="rect">
            <a:avLst/>
          </a:prstGeom>
          <a:noFill/>
        </p:spPr>
        <p:txBody>
          <a:bodyPr wrap="square" rtlCol="0">
            <a:spAutoFit/>
          </a:bodyPr>
          <a:lstStyle/>
          <a:p>
            <a:pPr>
              <a:lnSpc>
                <a:spcPct val="150000"/>
              </a:lnSpc>
            </a:pPr>
            <a:r>
              <a:rPr lang="zh-CN" altLang="en-US" sz="1600" dirty="0"/>
              <a:t>         完全切分指的是，找出一段文本中的所有单词。这并不是标准意义上的分词，有些人将这个过程误称为分词，其实并不准确。</a:t>
            </a:r>
            <a:endParaRPr lang="en-US" altLang="zh-CN" sz="1600" dirty="0"/>
          </a:p>
          <a:p>
            <a:pPr>
              <a:lnSpc>
                <a:spcPct val="150000"/>
              </a:lnSpc>
            </a:pPr>
            <a:r>
              <a:rPr lang="zh-CN" altLang="en-US" sz="1600" dirty="0"/>
              <a:t>         不考虑效率的话，朴素的完全切分算法其实非常简单。只要遍历文本中的连续序列，查询该序列是否在词典中即可。定义词典为</a:t>
            </a:r>
            <a:r>
              <a:rPr lang="en-US" altLang="zh-CN" sz="1600" dirty="0" err="1"/>
              <a:t>dic</a:t>
            </a:r>
            <a:r>
              <a:rPr lang="zh-CN" altLang="en-US" sz="1600" dirty="0"/>
              <a:t>，文本为</a:t>
            </a:r>
            <a:r>
              <a:rPr lang="en-US" altLang="zh-CN" sz="1600" dirty="0"/>
              <a:t>text</a:t>
            </a:r>
            <a:r>
              <a:rPr lang="zh-CN" altLang="en-US" sz="1600" dirty="0"/>
              <a:t>，当前处理位置为</a:t>
            </a:r>
            <a:r>
              <a:rPr lang="en-US" altLang="zh-CN" sz="1600" dirty="0" err="1"/>
              <a:t>i</a:t>
            </a:r>
            <a:r>
              <a:rPr lang="zh-CN" altLang="en-US" sz="1600" dirty="0"/>
              <a:t>。</a:t>
            </a:r>
            <a:endParaRPr lang="en-US" altLang="zh-CN" sz="1600" dirty="0"/>
          </a:p>
          <a:p>
            <a:pPr>
              <a:lnSpc>
                <a:spcPct val="150000"/>
              </a:lnSpc>
            </a:pPr>
            <a:r>
              <a:rPr lang="zh-CN" altLang="en-US" sz="1600" dirty="0"/>
              <a:t>完全切分算法的“伪码”如下</a:t>
            </a:r>
            <a:r>
              <a:rPr lang="en-US" altLang="zh-CN" sz="1600" dirty="0"/>
              <a:t>:</a:t>
            </a:r>
            <a:endParaRPr lang="zh-CN" altLang="en-US" sz="1600" dirty="0"/>
          </a:p>
        </p:txBody>
      </p:sp>
      <p:pic>
        <p:nvPicPr>
          <p:cNvPr id="5" name="图片 4">
            <a:extLst>
              <a:ext uri="{FF2B5EF4-FFF2-40B4-BE49-F238E27FC236}">
                <a16:creationId xmlns:a16="http://schemas.microsoft.com/office/drawing/2014/main" id="{65D341FE-9AE9-47FD-8F3A-EF7572880440}"/>
              </a:ext>
            </a:extLst>
          </p:cNvPr>
          <p:cNvPicPr>
            <a:picLocks noChangeAspect="1"/>
          </p:cNvPicPr>
          <p:nvPr/>
        </p:nvPicPr>
        <p:blipFill>
          <a:blip r:embed="rId3"/>
          <a:stretch>
            <a:fillRect/>
          </a:stretch>
        </p:blipFill>
        <p:spPr>
          <a:xfrm>
            <a:off x="469776" y="3732724"/>
            <a:ext cx="6148738" cy="2208403"/>
          </a:xfrm>
          <a:prstGeom prst="rect">
            <a:avLst/>
          </a:prstGeom>
        </p:spPr>
      </p:pic>
      <p:sp>
        <p:nvSpPr>
          <p:cNvPr id="12" name="文本框 11">
            <a:extLst>
              <a:ext uri="{FF2B5EF4-FFF2-40B4-BE49-F238E27FC236}">
                <a16:creationId xmlns:a16="http://schemas.microsoft.com/office/drawing/2014/main" id="{D9B4DB01-B695-422B-9A81-737DB9239E9A}"/>
              </a:ext>
            </a:extLst>
          </p:cNvPr>
          <p:cNvSpPr txBox="1"/>
          <p:nvPr/>
        </p:nvSpPr>
        <p:spPr>
          <a:xfrm>
            <a:off x="6953874" y="3422227"/>
            <a:ext cx="876756" cy="338554"/>
          </a:xfrm>
          <a:prstGeom prst="rect">
            <a:avLst/>
          </a:prstGeom>
          <a:noFill/>
        </p:spPr>
        <p:txBody>
          <a:bodyPr wrap="square" rtlCol="0">
            <a:spAutoFit/>
          </a:bodyPr>
          <a:lstStyle/>
          <a:p>
            <a:r>
              <a:rPr lang="zh-CN" altLang="en-US" sz="1600" dirty="0"/>
              <a:t>输出：</a:t>
            </a:r>
          </a:p>
        </p:txBody>
      </p:sp>
      <p:pic>
        <p:nvPicPr>
          <p:cNvPr id="14" name="图片 13">
            <a:extLst>
              <a:ext uri="{FF2B5EF4-FFF2-40B4-BE49-F238E27FC236}">
                <a16:creationId xmlns:a16="http://schemas.microsoft.com/office/drawing/2014/main" id="{898ECD18-DD72-45F5-8617-2786B365D5F7}"/>
              </a:ext>
            </a:extLst>
          </p:cNvPr>
          <p:cNvPicPr>
            <a:picLocks noChangeAspect="1"/>
          </p:cNvPicPr>
          <p:nvPr/>
        </p:nvPicPr>
        <p:blipFill>
          <a:blip r:embed="rId4"/>
          <a:stretch>
            <a:fillRect/>
          </a:stretch>
        </p:blipFill>
        <p:spPr>
          <a:xfrm>
            <a:off x="7021916" y="3732724"/>
            <a:ext cx="4895850" cy="342900"/>
          </a:xfrm>
          <a:prstGeom prst="rect">
            <a:avLst/>
          </a:prstGeom>
        </p:spPr>
      </p:pic>
      <p:sp>
        <p:nvSpPr>
          <p:cNvPr id="18" name="文本框 17">
            <a:extLst>
              <a:ext uri="{FF2B5EF4-FFF2-40B4-BE49-F238E27FC236}">
                <a16:creationId xmlns:a16="http://schemas.microsoft.com/office/drawing/2014/main" id="{831EA68D-4BEB-44BA-B8DC-A8AA4EF33EF5}"/>
              </a:ext>
            </a:extLst>
          </p:cNvPr>
          <p:cNvSpPr txBox="1"/>
          <p:nvPr/>
        </p:nvSpPr>
        <p:spPr>
          <a:xfrm>
            <a:off x="388690" y="6162885"/>
            <a:ext cx="5569009" cy="338554"/>
          </a:xfrm>
          <a:prstGeom prst="rect">
            <a:avLst/>
          </a:prstGeom>
          <a:noFill/>
        </p:spPr>
        <p:txBody>
          <a:bodyPr wrap="square">
            <a:spAutoFit/>
          </a:bodyPr>
          <a:lstStyle/>
          <a:p>
            <a:r>
              <a:rPr lang="zh-CN" altLang="en-US" sz="1600" dirty="0"/>
              <a:t>注：由于词库中含有单字，所以结果中也出现了一些单字。</a:t>
            </a:r>
          </a:p>
        </p:txBody>
      </p:sp>
    </p:spTree>
    <p:extLst>
      <p:ext uri="{BB962C8B-B14F-4D97-AF65-F5344CB8AC3E}">
        <p14:creationId xmlns:p14="http://schemas.microsoft.com/office/powerpoint/2010/main" val="348288062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切分算法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8296195D-E882-4301-986D-578E254226E2}"/>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正向最长匹配</a:t>
            </a:r>
          </a:p>
        </p:txBody>
      </p:sp>
      <p:sp>
        <p:nvSpPr>
          <p:cNvPr id="15" name="文本框 14">
            <a:extLst>
              <a:ext uri="{FF2B5EF4-FFF2-40B4-BE49-F238E27FC236}">
                <a16:creationId xmlns:a16="http://schemas.microsoft.com/office/drawing/2014/main" id="{A736C7C4-2283-4894-A729-0FA7355E5310}"/>
              </a:ext>
            </a:extLst>
          </p:cNvPr>
          <p:cNvSpPr txBox="1"/>
          <p:nvPr/>
        </p:nvSpPr>
        <p:spPr>
          <a:xfrm>
            <a:off x="469776" y="1124341"/>
            <a:ext cx="11252447" cy="2270109"/>
          </a:xfrm>
          <a:prstGeom prst="rect">
            <a:avLst/>
          </a:prstGeom>
          <a:noFill/>
        </p:spPr>
        <p:txBody>
          <a:bodyPr wrap="square" rtlCol="0">
            <a:spAutoFit/>
          </a:bodyPr>
          <a:lstStyle/>
          <a:p>
            <a:pPr>
              <a:lnSpc>
                <a:spcPct val="150000"/>
              </a:lnSpc>
            </a:pPr>
            <a:r>
              <a:rPr lang="zh-CN" altLang="en-US" sz="1600" dirty="0"/>
              <a:t>        上面的输出并不是中文分词，我们更需要那种有意义的词语序列，而不是所有出现在词典中的单词所构成的链表。比如我们希望“北京大学”成为一整个词，而不是“北京＋大学”之类的碎片。为了达到这个目的，需要完善一下我们的规则，考虑到越长的单词表达的意义越丰富，于是我们定义单词越长优先级越高。具体说来，就是在以某个下标为起点递增查词的过程中，优先输出更长的单词，这种规则被称为</a:t>
            </a:r>
            <a:r>
              <a:rPr lang="zh-CN" altLang="en-US" sz="1600" b="1" dirty="0"/>
              <a:t>最长匹配算法</a:t>
            </a:r>
            <a:r>
              <a:rPr lang="zh-CN" altLang="en-US" sz="1600" dirty="0"/>
              <a:t>。该下标的扫描顺序如果从前往后，则称</a:t>
            </a:r>
            <a:r>
              <a:rPr lang="zh-CN" altLang="en-US" sz="1600" b="1" dirty="0"/>
              <a:t>正向最长匹配</a:t>
            </a:r>
            <a:r>
              <a:rPr lang="zh-CN" altLang="en-US" sz="1600" dirty="0"/>
              <a:t>，反之则称</a:t>
            </a:r>
            <a:r>
              <a:rPr lang="zh-CN" altLang="en-US" sz="1600" b="1" dirty="0"/>
              <a:t>逆向最长匹配</a:t>
            </a:r>
            <a:r>
              <a:rPr lang="zh-CN" altLang="en-US" sz="1600" dirty="0"/>
              <a:t>。</a:t>
            </a:r>
            <a:endParaRPr lang="en-US" altLang="zh-CN" sz="1600" dirty="0"/>
          </a:p>
          <a:p>
            <a:pPr>
              <a:lnSpc>
                <a:spcPct val="150000"/>
              </a:lnSpc>
            </a:pPr>
            <a:r>
              <a:rPr lang="zh-CN" altLang="en-US" sz="1600" dirty="0"/>
              <a:t>        正向最长匹配代码描述如下：</a:t>
            </a:r>
          </a:p>
        </p:txBody>
      </p:sp>
      <p:pic>
        <p:nvPicPr>
          <p:cNvPr id="9" name="图片 8">
            <a:extLst>
              <a:ext uri="{FF2B5EF4-FFF2-40B4-BE49-F238E27FC236}">
                <a16:creationId xmlns:a16="http://schemas.microsoft.com/office/drawing/2014/main" id="{9B9FD3F5-A519-47E6-BEFC-DE0705C1EC99}"/>
              </a:ext>
            </a:extLst>
          </p:cNvPr>
          <p:cNvPicPr>
            <a:picLocks noChangeAspect="1"/>
          </p:cNvPicPr>
          <p:nvPr/>
        </p:nvPicPr>
        <p:blipFill>
          <a:blip r:embed="rId3"/>
          <a:stretch>
            <a:fillRect/>
          </a:stretch>
        </p:blipFill>
        <p:spPr>
          <a:xfrm>
            <a:off x="912813" y="3385334"/>
            <a:ext cx="5274342" cy="3018777"/>
          </a:xfrm>
          <a:prstGeom prst="rect">
            <a:avLst/>
          </a:prstGeom>
        </p:spPr>
      </p:pic>
      <p:sp>
        <p:nvSpPr>
          <p:cNvPr id="10" name="文本框 9">
            <a:extLst>
              <a:ext uri="{FF2B5EF4-FFF2-40B4-BE49-F238E27FC236}">
                <a16:creationId xmlns:a16="http://schemas.microsoft.com/office/drawing/2014/main" id="{465C572B-7A03-4089-AADD-D3DF96367E90}"/>
              </a:ext>
            </a:extLst>
          </p:cNvPr>
          <p:cNvSpPr txBox="1"/>
          <p:nvPr/>
        </p:nvSpPr>
        <p:spPr>
          <a:xfrm>
            <a:off x="6627303" y="3061982"/>
            <a:ext cx="1728132" cy="338554"/>
          </a:xfrm>
          <a:prstGeom prst="rect">
            <a:avLst/>
          </a:prstGeom>
          <a:noFill/>
        </p:spPr>
        <p:txBody>
          <a:bodyPr wrap="square" rtlCol="0">
            <a:spAutoFit/>
          </a:bodyPr>
          <a:lstStyle/>
          <a:p>
            <a:r>
              <a:rPr lang="zh-CN" altLang="en-US" sz="1600" dirty="0"/>
              <a:t>输出：</a:t>
            </a:r>
          </a:p>
        </p:txBody>
      </p:sp>
      <p:pic>
        <p:nvPicPr>
          <p:cNvPr id="17" name="图片 16">
            <a:extLst>
              <a:ext uri="{FF2B5EF4-FFF2-40B4-BE49-F238E27FC236}">
                <a16:creationId xmlns:a16="http://schemas.microsoft.com/office/drawing/2014/main" id="{B8929D26-342E-48CA-9723-7FAE3DDE3826}"/>
              </a:ext>
            </a:extLst>
          </p:cNvPr>
          <p:cNvPicPr>
            <a:picLocks noChangeAspect="1"/>
          </p:cNvPicPr>
          <p:nvPr/>
        </p:nvPicPr>
        <p:blipFill>
          <a:blip r:embed="rId4"/>
          <a:stretch>
            <a:fillRect/>
          </a:stretch>
        </p:blipFill>
        <p:spPr>
          <a:xfrm>
            <a:off x="7818596" y="3378939"/>
            <a:ext cx="2200275" cy="504825"/>
          </a:xfrm>
          <a:prstGeom prst="rect">
            <a:avLst/>
          </a:prstGeom>
        </p:spPr>
      </p:pic>
      <p:sp>
        <p:nvSpPr>
          <p:cNvPr id="18" name="文本框 17">
            <a:extLst>
              <a:ext uri="{FF2B5EF4-FFF2-40B4-BE49-F238E27FC236}">
                <a16:creationId xmlns:a16="http://schemas.microsoft.com/office/drawing/2014/main" id="{7B9A6A9A-C0D0-4466-9C2F-681CBBE7273E}"/>
              </a:ext>
            </a:extLst>
          </p:cNvPr>
          <p:cNvSpPr txBox="1"/>
          <p:nvPr/>
        </p:nvSpPr>
        <p:spPr>
          <a:xfrm>
            <a:off x="6627303" y="4177827"/>
            <a:ext cx="5094919" cy="1573636"/>
          </a:xfrm>
          <a:prstGeom prst="rect">
            <a:avLst/>
          </a:prstGeom>
          <a:noFill/>
        </p:spPr>
        <p:txBody>
          <a:bodyPr wrap="square" rtlCol="0">
            <a:spAutoFit/>
          </a:bodyPr>
          <a:lstStyle/>
          <a:p>
            <a:pPr>
              <a:lnSpc>
                <a:spcPct val="150000"/>
              </a:lnSpc>
            </a:pPr>
            <a:r>
              <a:rPr lang="zh-CN" altLang="en-US" dirty="0"/>
              <a:t>       </a:t>
            </a:r>
            <a:r>
              <a:rPr lang="zh-CN" altLang="en-US" sz="1600" dirty="0"/>
              <a:t>从输出可以看到，第一个句子输出符合预期，但第二个句子的输出产生了误差。误差产生的原因在于，正向最长匹配的话，“研究生”的优先级是大于“研究”的。</a:t>
            </a:r>
          </a:p>
        </p:txBody>
      </p:sp>
    </p:spTree>
    <p:extLst>
      <p:ext uri="{BB962C8B-B14F-4D97-AF65-F5344CB8AC3E}">
        <p14:creationId xmlns:p14="http://schemas.microsoft.com/office/powerpoint/2010/main" val="11713869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切分算法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BBA49CBD-167A-4A16-B946-FA00FD460093}"/>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逆向最长匹配</a:t>
            </a:r>
          </a:p>
        </p:txBody>
      </p:sp>
      <p:sp>
        <p:nvSpPr>
          <p:cNvPr id="13" name="矩形 12">
            <a:extLst>
              <a:ext uri="{FF2B5EF4-FFF2-40B4-BE49-F238E27FC236}">
                <a16:creationId xmlns:a16="http://schemas.microsoft.com/office/drawing/2014/main" id="{FDC155EC-4434-4AEE-A051-4A87F4F9019D}"/>
              </a:ext>
            </a:extLst>
          </p:cNvPr>
          <p:cNvSpPr/>
          <p:nvPr/>
        </p:nvSpPr>
        <p:spPr>
          <a:xfrm>
            <a:off x="609600" y="1127338"/>
            <a:ext cx="11168558" cy="1162113"/>
          </a:xfrm>
          <a:prstGeom prst="rect">
            <a:avLst/>
          </a:prstGeom>
        </p:spPr>
        <p:txBody>
          <a:bodyPr wrap="square">
            <a:spAutoFit/>
          </a:bodyPr>
          <a:lstStyle/>
          <a:p>
            <a:pPr>
              <a:lnSpc>
                <a:spcPct val="150000"/>
              </a:lnSpc>
            </a:pPr>
            <a:r>
              <a:rPr lang="zh-CN" altLang="en-US" sz="1600" dirty="0"/>
              <a:t>         为了解决正向最长匹配算法存在的问题，人们提出了逆向最长匹配算法。逆向最长匹配，顾名思义就是在从后往前扫描的过程中，保留最长单词。它与正向匹配的唯一区别在于扫描的方向。</a:t>
            </a:r>
            <a:endParaRPr lang="en-US" altLang="zh-CN" sz="1600" dirty="0"/>
          </a:p>
          <a:p>
            <a:pPr>
              <a:lnSpc>
                <a:spcPct val="150000"/>
              </a:lnSpc>
            </a:pPr>
            <a:r>
              <a:rPr lang="zh-CN" altLang="en-US" sz="1600" dirty="0"/>
              <a:t>逆向最长匹配算法代码描述如下：</a:t>
            </a:r>
            <a:endParaRPr lang="en-US" altLang="zh-CN" sz="1600" dirty="0"/>
          </a:p>
        </p:txBody>
      </p:sp>
      <p:pic>
        <p:nvPicPr>
          <p:cNvPr id="5" name="图片 4">
            <a:extLst>
              <a:ext uri="{FF2B5EF4-FFF2-40B4-BE49-F238E27FC236}">
                <a16:creationId xmlns:a16="http://schemas.microsoft.com/office/drawing/2014/main" id="{EA0FB66B-A3D1-48A3-952C-4E1A8322592A}"/>
              </a:ext>
            </a:extLst>
          </p:cNvPr>
          <p:cNvPicPr>
            <a:picLocks noChangeAspect="1"/>
          </p:cNvPicPr>
          <p:nvPr/>
        </p:nvPicPr>
        <p:blipFill>
          <a:blip r:embed="rId3"/>
          <a:stretch>
            <a:fillRect/>
          </a:stretch>
        </p:blipFill>
        <p:spPr>
          <a:xfrm>
            <a:off x="675662" y="2289451"/>
            <a:ext cx="6010363" cy="3005182"/>
          </a:xfrm>
          <a:prstGeom prst="rect">
            <a:avLst/>
          </a:prstGeom>
        </p:spPr>
      </p:pic>
      <p:sp>
        <p:nvSpPr>
          <p:cNvPr id="9" name="文本框 8">
            <a:extLst>
              <a:ext uri="{FF2B5EF4-FFF2-40B4-BE49-F238E27FC236}">
                <a16:creationId xmlns:a16="http://schemas.microsoft.com/office/drawing/2014/main" id="{A64C874E-3ACF-4EB1-87BE-679DB7D0D089}"/>
              </a:ext>
            </a:extLst>
          </p:cNvPr>
          <p:cNvSpPr txBox="1"/>
          <p:nvPr/>
        </p:nvSpPr>
        <p:spPr>
          <a:xfrm>
            <a:off x="6868486" y="1986322"/>
            <a:ext cx="2265027" cy="338554"/>
          </a:xfrm>
          <a:prstGeom prst="rect">
            <a:avLst/>
          </a:prstGeom>
          <a:noFill/>
        </p:spPr>
        <p:txBody>
          <a:bodyPr wrap="square" rtlCol="0">
            <a:spAutoFit/>
          </a:bodyPr>
          <a:lstStyle/>
          <a:p>
            <a:r>
              <a:rPr lang="zh-CN" altLang="en-US" sz="1600" dirty="0"/>
              <a:t>输出：</a:t>
            </a:r>
          </a:p>
        </p:txBody>
      </p:sp>
      <p:pic>
        <p:nvPicPr>
          <p:cNvPr id="18" name="图片 17">
            <a:extLst>
              <a:ext uri="{FF2B5EF4-FFF2-40B4-BE49-F238E27FC236}">
                <a16:creationId xmlns:a16="http://schemas.microsoft.com/office/drawing/2014/main" id="{49B62CF7-FDC4-44E7-BAB4-B89FF5AB72BD}"/>
              </a:ext>
            </a:extLst>
          </p:cNvPr>
          <p:cNvPicPr>
            <a:picLocks noChangeAspect="1"/>
          </p:cNvPicPr>
          <p:nvPr/>
        </p:nvPicPr>
        <p:blipFill>
          <a:blip r:embed="rId4"/>
          <a:stretch>
            <a:fillRect/>
          </a:stretch>
        </p:blipFill>
        <p:spPr>
          <a:xfrm>
            <a:off x="7957175" y="2324817"/>
            <a:ext cx="2352675" cy="485775"/>
          </a:xfrm>
          <a:prstGeom prst="rect">
            <a:avLst/>
          </a:prstGeom>
        </p:spPr>
      </p:pic>
      <p:sp>
        <p:nvSpPr>
          <p:cNvPr id="19" name="文本框 18">
            <a:extLst>
              <a:ext uri="{FF2B5EF4-FFF2-40B4-BE49-F238E27FC236}">
                <a16:creationId xmlns:a16="http://schemas.microsoft.com/office/drawing/2014/main" id="{5EA8D7D9-A7C1-4914-A8EB-148F3FA2B2DA}"/>
              </a:ext>
            </a:extLst>
          </p:cNvPr>
          <p:cNvSpPr txBox="1"/>
          <p:nvPr/>
        </p:nvSpPr>
        <p:spPr>
          <a:xfrm>
            <a:off x="609600" y="5462705"/>
            <a:ext cx="10268125" cy="788806"/>
          </a:xfrm>
          <a:prstGeom prst="rect">
            <a:avLst/>
          </a:prstGeom>
          <a:noFill/>
        </p:spPr>
        <p:txBody>
          <a:bodyPr wrap="square" rtlCol="0">
            <a:spAutoFit/>
          </a:bodyPr>
          <a:lstStyle/>
          <a:p>
            <a:pPr>
              <a:lnSpc>
                <a:spcPct val="150000"/>
              </a:lnSpc>
            </a:pPr>
            <a:r>
              <a:rPr lang="zh-CN" altLang="en-US" sz="1600" dirty="0"/>
              <a:t>       可以看到“研究生命起源”被正确分词，而“项目的研究”被划分错误。可见，逆向最长匹配解决了正向最长匹配出现的问题，却又带来了新的问题。于是有人提出综合两种规则，期待它们取长补短，称为</a:t>
            </a:r>
            <a:r>
              <a:rPr lang="zh-CN" altLang="en-US" sz="1600" b="1" dirty="0"/>
              <a:t>双向最长匹配</a:t>
            </a:r>
            <a:r>
              <a:rPr lang="zh-CN" altLang="en-US" sz="1600" dirty="0"/>
              <a:t>。</a:t>
            </a:r>
          </a:p>
        </p:txBody>
      </p:sp>
    </p:spTree>
    <p:extLst>
      <p:ext uri="{BB962C8B-B14F-4D97-AF65-F5344CB8AC3E}">
        <p14:creationId xmlns:p14="http://schemas.microsoft.com/office/powerpoint/2010/main" val="369602882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切分算法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3C9C7CD2-2E3D-44BF-AA17-9439FD8B1607}"/>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双向最长匹配</a:t>
            </a:r>
          </a:p>
        </p:txBody>
      </p:sp>
      <p:sp>
        <p:nvSpPr>
          <p:cNvPr id="14" name="矩形 13">
            <a:extLst>
              <a:ext uri="{FF2B5EF4-FFF2-40B4-BE49-F238E27FC236}">
                <a16:creationId xmlns:a16="http://schemas.microsoft.com/office/drawing/2014/main" id="{7DA62244-9575-4F3B-A358-F2E5AA7FA065}"/>
              </a:ext>
            </a:extLst>
          </p:cNvPr>
          <p:cNvSpPr/>
          <p:nvPr/>
        </p:nvSpPr>
        <p:spPr>
          <a:xfrm>
            <a:off x="609600" y="1127338"/>
            <a:ext cx="11168558" cy="423449"/>
          </a:xfrm>
          <a:prstGeom prst="rect">
            <a:avLst/>
          </a:prstGeom>
        </p:spPr>
        <p:txBody>
          <a:bodyPr wrap="square">
            <a:spAutoFit/>
          </a:bodyPr>
          <a:lstStyle/>
          <a:p>
            <a:pPr>
              <a:lnSpc>
                <a:spcPct val="150000"/>
              </a:lnSpc>
            </a:pPr>
            <a:r>
              <a:rPr lang="zh-CN" altLang="en-US" sz="1600" dirty="0"/>
              <a:t>         歧义例子有很多，表</a:t>
            </a:r>
            <a:r>
              <a:rPr lang="en-US" altLang="zh-CN" sz="1600" dirty="0"/>
              <a:t>2-1</a:t>
            </a:r>
            <a:r>
              <a:rPr lang="zh-CN" altLang="en-US" sz="1600" dirty="0"/>
              <a:t>对比了一些有意思的歧义句子，其中加粗的为正确切分。</a:t>
            </a:r>
            <a:endParaRPr lang="en-US" altLang="zh-CN" sz="1600" dirty="0"/>
          </a:p>
        </p:txBody>
      </p:sp>
      <p:pic>
        <p:nvPicPr>
          <p:cNvPr id="9" name="图片 8">
            <a:extLst>
              <a:ext uri="{FF2B5EF4-FFF2-40B4-BE49-F238E27FC236}">
                <a16:creationId xmlns:a16="http://schemas.microsoft.com/office/drawing/2014/main" id="{B3AD8969-0F45-49E2-88D2-082AF1686B47}"/>
              </a:ext>
            </a:extLst>
          </p:cNvPr>
          <p:cNvPicPr>
            <a:picLocks noChangeAspect="1"/>
          </p:cNvPicPr>
          <p:nvPr/>
        </p:nvPicPr>
        <p:blipFill>
          <a:blip r:embed="rId3"/>
          <a:stretch>
            <a:fillRect/>
          </a:stretch>
        </p:blipFill>
        <p:spPr>
          <a:xfrm>
            <a:off x="2112507" y="1910906"/>
            <a:ext cx="7966984" cy="2233114"/>
          </a:xfrm>
          <a:prstGeom prst="rect">
            <a:avLst/>
          </a:prstGeom>
        </p:spPr>
      </p:pic>
      <p:sp>
        <p:nvSpPr>
          <p:cNvPr id="10" name="文本框 9">
            <a:extLst>
              <a:ext uri="{FF2B5EF4-FFF2-40B4-BE49-F238E27FC236}">
                <a16:creationId xmlns:a16="http://schemas.microsoft.com/office/drawing/2014/main" id="{09E08D6A-DBA5-4767-AAF8-1A58F8AE7BA4}"/>
              </a:ext>
            </a:extLst>
          </p:cNvPr>
          <p:cNvSpPr txBox="1"/>
          <p:nvPr/>
        </p:nvSpPr>
        <p:spPr>
          <a:xfrm>
            <a:off x="4455256" y="1595920"/>
            <a:ext cx="3281487" cy="338554"/>
          </a:xfrm>
          <a:prstGeom prst="rect">
            <a:avLst/>
          </a:prstGeom>
          <a:noFill/>
        </p:spPr>
        <p:txBody>
          <a:bodyPr wrap="square" rtlCol="0">
            <a:spAutoFit/>
          </a:bodyPr>
          <a:lstStyle/>
          <a:p>
            <a:r>
              <a:rPr lang="zh-CN" altLang="en-US" sz="1600" dirty="0"/>
              <a:t>表</a:t>
            </a:r>
            <a:r>
              <a:rPr lang="en-US" altLang="zh-CN" sz="1600" dirty="0"/>
              <a:t>2-1 </a:t>
            </a:r>
            <a:r>
              <a:rPr lang="zh-CN" altLang="en-US" sz="1600" dirty="0"/>
              <a:t>正向</a:t>
            </a:r>
            <a:r>
              <a:rPr lang="en-US" altLang="zh-CN" sz="1600" dirty="0"/>
              <a:t>/</a:t>
            </a:r>
            <a:r>
              <a:rPr lang="zh-CN" altLang="en-US" sz="1600" dirty="0"/>
              <a:t>逆向最长匹配歧义对比</a:t>
            </a:r>
          </a:p>
        </p:txBody>
      </p:sp>
      <p:sp>
        <p:nvSpPr>
          <p:cNvPr id="18" name="文本框 17">
            <a:extLst>
              <a:ext uri="{FF2B5EF4-FFF2-40B4-BE49-F238E27FC236}">
                <a16:creationId xmlns:a16="http://schemas.microsoft.com/office/drawing/2014/main" id="{6811A3BD-3BD9-4EF2-AAC3-5CA60D87A03B}"/>
              </a:ext>
            </a:extLst>
          </p:cNvPr>
          <p:cNvSpPr txBox="1"/>
          <p:nvPr/>
        </p:nvSpPr>
        <p:spPr>
          <a:xfrm>
            <a:off x="799512" y="4169046"/>
            <a:ext cx="10852796" cy="2266133"/>
          </a:xfrm>
          <a:prstGeom prst="rect">
            <a:avLst/>
          </a:prstGeom>
          <a:noFill/>
        </p:spPr>
        <p:txBody>
          <a:bodyPr wrap="square">
            <a:spAutoFit/>
          </a:bodyPr>
          <a:lstStyle/>
          <a:p>
            <a:pPr>
              <a:lnSpc>
                <a:spcPct val="150000"/>
              </a:lnSpc>
            </a:pPr>
            <a:r>
              <a:rPr lang="zh-CN" altLang="en-US" sz="1600" dirty="0"/>
              <a:t>         从表2-1中可以看出，有时正向匹配正确（1号），有时逆向匹配更好（2~5号），有时会出现正向和逆向匹配都无法消除歧义的情况（</a:t>
            </a:r>
            <a:r>
              <a:rPr lang="en-US" altLang="zh-CN" sz="1600" dirty="0"/>
              <a:t>6</a:t>
            </a:r>
            <a:r>
              <a:rPr lang="zh-CN" altLang="en-US" sz="1600" dirty="0"/>
              <a:t>号）。</a:t>
            </a:r>
            <a:endParaRPr lang="en-US" altLang="zh-CN" sz="1600" dirty="0"/>
          </a:p>
          <a:p>
            <a:pPr>
              <a:lnSpc>
                <a:spcPct val="150000"/>
              </a:lnSpc>
            </a:pPr>
            <a:r>
              <a:rPr lang="en-US" altLang="zh-CN" sz="1600" dirty="0"/>
              <a:t>         </a:t>
            </a:r>
            <a:r>
              <a:rPr lang="zh-CN" altLang="en-US" sz="1600" dirty="0"/>
              <a:t>双向最长匹配算法的思想就是从两种结果中挑一种更好的作为分词结果。双向最长匹配是一种融合两种匹配方法的复杂规则集，流程如下。</a:t>
            </a:r>
            <a:endParaRPr lang="en-US" altLang="zh-CN" sz="1600" dirty="0"/>
          </a:p>
          <a:p>
            <a:pPr>
              <a:lnSpc>
                <a:spcPct val="150000"/>
              </a:lnSpc>
            </a:pPr>
            <a:r>
              <a:rPr lang="en-US" altLang="zh-CN" sz="1600" dirty="0"/>
              <a:t>         </a:t>
            </a:r>
            <a:r>
              <a:rPr lang="zh-CN" altLang="en-US" sz="1600" dirty="0"/>
              <a:t>（</a:t>
            </a:r>
            <a:r>
              <a:rPr lang="en-US" altLang="zh-CN" sz="1600" dirty="0"/>
              <a:t>1</a:t>
            </a:r>
            <a:r>
              <a:rPr lang="zh-CN" altLang="en-US" sz="1600" dirty="0"/>
              <a:t>）同时执行正向和逆向最长匹配，若两者的词数不同，则返回词数更少的那一个。</a:t>
            </a:r>
            <a:endParaRPr lang="en-US" altLang="zh-CN" sz="1600" dirty="0"/>
          </a:p>
          <a:p>
            <a:pPr>
              <a:lnSpc>
                <a:spcPct val="150000"/>
              </a:lnSpc>
            </a:pPr>
            <a:r>
              <a:rPr lang="en-US" altLang="zh-CN" sz="1600" dirty="0"/>
              <a:t>         </a:t>
            </a:r>
            <a:r>
              <a:rPr lang="zh-CN" altLang="en-US" sz="1600" dirty="0"/>
              <a:t>（</a:t>
            </a:r>
            <a:r>
              <a:rPr lang="en-US" altLang="zh-CN" sz="1600" dirty="0"/>
              <a:t>2</a:t>
            </a:r>
            <a:r>
              <a:rPr lang="zh-CN" altLang="en-US" sz="1600" dirty="0"/>
              <a:t>）否则，返回两者中单字更少的那一个。当单字数也相同时，优先返回逆向最长匹配的结果。</a:t>
            </a:r>
            <a:endParaRPr lang="en-US" altLang="zh-CN" sz="1600" dirty="0"/>
          </a:p>
        </p:txBody>
      </p:sp>
    </p:spTree>
    <p:extLst>
      <p:ext uri="{BB962C8B-B14F-4D97-AF65-F5344CB8AC3E}">
        <p14:creationId xmlns:p14="http://schemas.microsoft.com/office/powerpoint/2010/main" val="294578169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切分算法</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a:extLst>
              <a:ext uri="{FF2B5EF4-FFF2-40B4-BE49-F238E27FC236}">
                <a16:creationId xmlns:a16="http://schemas.microsoft.com/office/drawing/2014/main" id="{A707C50D-1847-4E58-B648-A947577EDA04}"/>
              </a:ext>
            </a:extLst>
          </p:cNvPr>
          <p:cNvSpPr txBox="1"/>
          <p:nvPr/>
        </p:nvSpPr>
        <p:spPr>
          <a:xfrm>
            <a:off x="550863" y="696689"/>
            <a:ext cx="11151779" cy="1531445"/>
          </a:xfrm>
          <a:prstGeom prst="rect">
            <a:avLst/>
          </a:prstGeom>
          <a:noFill/>
        </p:spPr>
        <p:txBody>
          <a:bodyPr wrap="square">
            <a:spAutoFit/>
          </a:bodyPr>
          <a:lstStyle/>
          <a:p>
            <a:pPr>
              <a:lnSpc>
                <a:spcPct val="150000"/>
              </a:lnSpc>
            </a:pPr>
            <a:r>
              <a:rPr lang="zh-CN" altLang="en-US" sz="1600" dirty="0"/>
              <a:t>        上面这种规则的出发点来自语言学上的启发</a:t>
            </a:r>
            <a:r>
              <a:rPr lang="en-US" altLang="zh-CN" sz="1600" dirty="0"/>
              <a:t>——</a:t>
            </a:r>
            <a:r>
              <a:rPr lang="zh-CN" altLang="en-US" sz="1600" dirty="0"/>
              <a:t>汉语中单字词的数量要远远小于非单字词。因此，算法应当尽量减少结果中的单字，保留更多的完整词语，这样的算法也称</a:t>
            </a:r>
            <a:r>
              <a:rPr lang="zh-CN" altLang="en-US" sz="1600" b="1" dirty="0"/>
              <a:t>启发式算法</a:t>
            </a:r>
            <a:r>
              <a:rPr lang="zh-CN" altLang="en-US" sz="1600" dirty="0"/>
              <a:t>。</a:t>
            </a:r>
            <a:endParaRPr lang="en-US" altLang="zh-CN" sz="1600" dirty="0"/>
          </a:p>
          <a:p>
            <a:pPr>
              <a:lnSpc>
                <a:spcPct val="150000"/>
              </a:lnSpc>
            </a:pPr>
            <a:r>
              <a:rPr lang="zh-CN" altLang="en-US" sz="1600" dirty="0"/>
              <a:t>双向最长匹配算法代码描述如下：</a:t>
            </a:r>
            <a:endParaRPr lang="en-US" altLang="zh-CN" sz="1600" dirty="0"/>
          </a:p>
          <a:p>
            <a:pPr>
              <a:lnSpc>
                <a:spcPct val="150000"/>
              </a:lnSpc>
            </a:pPr>
            <a:endParaRPr lang="zh-CN" altLang="en-US" sz="1600" dirty="0"/>
          </a:p>
        </p:txBody>
      </p:sp>
      <p:pic>
        <p:nvPicPr>
          <p:cNvPr id="14" name="图片 13">
            <a:extLst>
              <a:ext uri="{FF2B5EF4-FFF2-40B4-BE49-F238E27FC236}">
                <a16:creationId xmlns:a16="http://schemas.microsoft.com/office/drawing/2014/main" id="{C92918A5-C46C-4A20-B0EC-5494B96461BC}"/>
              </a:ext>
            </a:extLst>
          </p:cNvPr>
          <p:cNvPicPr>
            <a:picLocks noChangeAspect="1"/>
          </p:cNvPicPr>
          <p:nvPr/>
        </p:nvPicPr>
        <p:blipFill>
          <a:blip r:embed="rId3"/>
          <a:stretch>
            <a:fillRect/>
          </a:stretch>
        </p:blipFill>
        <p:spPr>
          <a:xfrm>
            <a:off x="778436" y="2042820"/>
            <a:ext cx="5848866" cy="3204161"/>
          </a:xfrm>
          <a:prstGeom prst="rect">
            <a:avLst/>
          </a:prstGeom>
        </p:spPr>
      </p:pic>
      <p:sp>
        <p:nvSpPr>
          <p:cNvPr id="16" name="文本框 15">
            <a:extLst>
              <a:ext uri="{FF2B5EF4-FFF2-40B4-BE49-F238E27FC236}">
                <a16:creationId xmlns:a16="http://schemas.microsoft.com/office/drawing/2014/main" id="{77F156FA-99EB-458A-A30D-BA01C61F9FA4}"/>
              </a:ext>
            </a:extLst>
          </p:cNvPr>
          <p:cNvSpPr txBox="1"/>
          <p:nvPr/>
        </p:nvSpPr>
        <p:spPr>
          <a:xfrm>
            <a:off x="6627302" y="1488174"/>
            <a:ext cx="1971413" cy="369332"/>
          </a:xfrm>
          <a:prstGeom prst="rect">
            <a:avLst/>
          </a:prstGeom>
          <a:noFill/>
        </p:spPr>
        <p:txBody>
          <a:bodyPr wrap="square" rtlCol="0">
            <a:spAutoFit/>
          </a:bodyPr>
          <a:lstStyle/>
          <a:p>
            <a:r>
              <a:rPr lang="zh-CN" altLang="en-US" sz="1600" dirty="0"/>
              <a:t>输出</a:t>
            </a:r>
            <a:r>
              <a:rPr lang="zh-CN" altLang="en-US" dirty="0"/>
              <a:t>：</a:t>
            </a:r>
          </a:p>
        </p:txBody>
      </p:sp>
      <p:pic>
        <p:nvPicPr>
          <p:cNvPr id="18" name="图片 17">
            <a:extLst>
              <a:ext uri="{FF2B5EF4-FFF2-40B4-BE49-F238E27FC236}">
                <a16:creationId xmlns:a16="http://schemas.microsoft.com/office/drawing/2014/main" id="{361589F3-F2D0-4104-A78F-D0EC6D271C95}"/>
              </a:ext>
            </a:extLst>
          </p:cNvPr>
          <p:cNvPicPr>
            <a:picLocks noChangeAspect="1"/>
          </p:cNvPicPr>
          <p:nvPr/>
        </p:nvPicPr>
        <p:blipFill>
          <a:blip r:embed="rId4"/>
          <a:stretch>
            <a:fillRect/>
          </a:stretch>
        </p:blipFill>
        <p:spPr>
          <a:xfrm>
            <a:off x="7904710" y="2070770"/>
            <a:ext cx="2238095" cy="371429"/>
          </a:xfrm>
          <a:prstGeom prst="rect">
            <a:avLst/>
          </a:prstGeom>
        </p:spPr>
      </p:pic>
    </p:spTree>
    <p:extLst>
      <p:ext uri="{BB962C8B-B14F-4D97-AF65-F5344CB8AC3E}">
        <p14:creationId xmlns:p14="http://schemas.microsoft.com/office/powerpoint/2010/main" val="3473068426"/>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7190</TotalTime>
  <Words>5337</Words>
  <Application>Microsoft Office PowerPoint</Application>
  <PresentationFormat>宽屏</PresentationFormat>
  <Paragraphs>251</Paragraphs>
  <Slides>29</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PingFang SC</vt:lpstr>
      <vt:lpstr>等线</vt:lpstr>
      <vt:lpstr>微软雅黑</vt:lpstr>
      <vt:lpstr>Arial</vt:lpstr>
      <vt:lpstr>Calibri</vt:lpstr>
      <vt:lpstr>Calibri Light</vt:lpstr>
      <vt:lpstr>Cambria Math</vt:lpstr>
      <vt:lpstr>Impact</vt:lpstr>
      <vt:lpstr>Times New Roman</vt:lpstr>
      <vt:lpstr>Wingdings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臧庆福</cp:lastModifiedBy>
  <cp:revision>1106</cp:revision>
  <dcterms:created xsi:type="dcterms:W3CDTF">2015-04-13T12:15:43Z</dcterms:created>
  <dcterms:modified xsi:type="dcterms:W3CDTF">2021-06-08T16:42:43Z</dcterms:modified>
  <cp:category>12sc.taobao.com</cp:category>
  <cp:contentStatus>12sc.taobao.com</cp:contentStatus>
</cp:coreProperties>
</file>