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4" r:id="rId2"/>
    <p:sldId id="270" r:id="rId3"/>
    <p:sldId id="256" r:id="rId4"/>
    <p:sldId id="269" r:id="rId5"/>
    <p:sldId id="361" r:id="rId6"/>
    <p:sldId id="362" r:id="rId7"/>
    <p:sldId id="363" r:id="rId8"/>
    <p:sldId id="364" r:id="rId9"/>
    <p:sldId id="365" r:id="rId10"/>
    <p:sldId id="310" r:id="rId11"/>
    <p:sldId id="298" r:id="rId12"/>
    <p:sldId id="366" r:id="rId13"/>
    <p:sldId id="321" r:id="rId14"/>
    <p:sldId id="339" r:id="rId15"/>
    <p:sldId id="367" r:id="rId16"/>
    <p:sldId id="368" r:id="rId17"/>
    <p:sldId id="334" r:id="rId18"/>
    <p:sldId id="335" r:id="rId19"/>
    <p:sldId id="369" r:id="rId20"/>
    <p:sldId id="370" r:id="rId21"/>
    <p:sldId id="371" r:id="rId22"/>
    <p:sldId id="372" r:id="rId23"/>
    <p:sldId id="273"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799">
          <p15:clr>
            <a:srgbClr val="A4A3A4"/>
          </p15:clr>
        </p15:guide>
        <p15:guide id="4" orient="horz" pos="2546">
          <p15:clr>
            <a:srgbClr val="A4A3A4"/>
          </p15:clr>
        </p15:guide>
        <p15:guide id="5" orient="horz" pos="1956">
          <p15:clr>
            <a:srgbClr val="A4A3A4"/>
          </p15:clr>
        </p15:guide>
        <p15:guide id="6" pos="381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飞飞"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5B9BD5"/>
    <a:srgbClr val="044875"/>
    <a:srgbClr val="28ABA3"/>
    <a:srgbClr val="3A9AD9"/>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1709" autoAdjust="0"/>
  </p:normalViewPr>
  <p:slideViewPr>
    <p:cSldViewPr snapToGrid="0">
      <p:cViewPr varScale="1">
        <p:scale>
          <a:sx n="91" d="100"/>
          <a:sy n="91" d="100"/>
        </p:scale>
        <p:origin x="206" y="77"/>
      </p:cViewPr>
      <p:guideLst>
        <p:guide orient="horz" pos="142"/>
        <p:guide orient="horz" pos="4292"/>
        <p:guide orient="horz" pos="799"/>
        <p:guide orient="horz" pos="2546"/>
        <p:guide orient="horz" pos="1956"/>
        <p:guide pos="381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351E990-507B-4CA6-B899-5B63BDE310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298FCAE2-BACA-4E8E-AA8E-35C031D3047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04AE8DD-BC5B-4157-9922-88DDB98715EB}" type="datetimeFigureOut">
              <a:rPr lang="zh-CN" altLang="en-US"/>
              <a:pPr>
                <a:defRPr/>
              </a:pPr>
              <a:t>2021/6/8</a:t>
            </a:fld>
            <a:endParaRPr lang="zh-CN" altLang="en-US"/>
          </a:p>
        </p:txBody>
      </p:sp>
      <p:sp>
        <p:nvSpPr>
          <p:cNvPr id="4" name="幻灯片图像占位符 3">
            <a:extLst>
              <a:ext uri="{FF2B5EF4-FFF2-40B4-BE49-F238E27FC236}">
                <a16:creationId xmlns:a16="http://schemas.microsoft.com/office/drawing/2014/main" id="{37BF4554-A9F1-4C84-9A38-693F831D3B9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1FEA0B8-F330-4BB6-A41F-DE1C07118F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916F065-A22F-40FD-9FA7-BE9366242DD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2AA35707-FB99-4E83-B876-70046F1D544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6A048C7-FDDF-4F68-89EB-F4C2F152F56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6E5AFD91-2F01-4B67-83F6-BD3E8B8567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C14EBA56-4385-4D65-AFE2-7180D8113F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100" name="灯片编号占位符 3">
            <a:extLst>
              <a:ext uri="{FF2B5EF4-FFF2-40B4-BE49-F238E27FC236}">
                <a16:creationId xmlns:a16="http://schemas.microsoft.com/office/drawing/2014/main" id="{A458BEF7-5E12-418C-B1F9-38BFAC55CD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2FD17A-51B6-4FE2-A534-76D4431CA95B}"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12</a:t>
            </a:fld>
            <a:endParaRPr lang="zh-CN" altLang="en-US"/>
          </a:p>
        </p:txBody>
      </p:sp>
    </p:spTree>
    <p:extLst>
      <p:ext uri="{BB962C8B-B14F-4D97-AF65-F5344CB8AC3E}">
        <p14:creationId xmlns:p14="http://schemas.microsoft.com/office/powerpoint/2010/main" val="209639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14</a:t>
            </a:fld>
            <a:endParaRPr lang="zh-CN" altLang="en-US"/>
          </a:p>
        </p:txBody>
      </p:sp>
    </p:spTree>
    <p:extLst>
      <p:ext uri="{BB962C8B-B14F-4D97-AF65-F5344CB8AC3E}">
        <p14:creationId xmlns:p14="http://schemas.microsoft.com/office/powerpoint/2010/main" val="13386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15</a:t>
            </a:fld>
            <a:endParaRPr lang="zh-CN" altLang="en-US"/>
          </a:p>
        </p:txBody>
      </p:sp>
    </p:spTree>
    <p:extLst>
      <p:ext uri="{BB962C8B-B14F-4D97-AF65-F5344CB8AC3E}">
        <p14:creationId xmlns:p14="http://schemas.microsoft.com/office/powerpoint/2010/main" val="2452918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16</a:t>
            </a:fld>
            <a:endParaRPr lang="zh-CN" altLang="en-US"/>
          </a:p>
        </p:txBody>
      </p:sp>
    </p:spTree>
    <p:extLst>
      <p:ext uri="{BB962C8B-B14F-4D97-AF65-F5344CB8AC3E}">
        <p14:creationId xmlns:p14="http://schemas.microsoft.com/office/powerpoint/2010/main" val="554549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18</a:t>
            </a:fld>
            <a:endParaRPr lang="zh-CN" altLang="en-US"/>
          </a:p>
        </p:txBody>
      </p:sp>
    </p:spTree>
    <p:extLst>
      <p:ext uri="{BB962C8B-B14F-4D97-AF65-F5344CB8AC3E}">
        <p14:creationId xmlns:p14="http://schemas.microsoft.com/office/powerpoint/2010/main" val="2896012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19</a:t>
            </a:fld>
            <a:endParaRPr lang="zh-CN" altLang="en-US"/>
          </a:p>
        </p:txBody>
      </p:sp>
    </p:spTree>
    <p:extLst>
      <p:ext uri="{BB962C8B-B14F-4D97-AF65-F5344CB8AC3E}">
        <p14:creationId xmlns:p14="http://schemas.microsoft.com/office/powerpoint/2010/main" val="2606309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21</a:t>
            </a:fld>
            <a:endParaRPr lang="zh-CN" altLang="en-US"/>
          </a:p>
        </p:txBody>
      </p:sp>
    </p:spTree>
    <p:extLst>
      <p:ext uri="{BB962C8B-B14F-4D97-AF65-F5344CB8AC3E}">
        <p14:creationId xmlns:p14="http://schemas.microsoft.com/office/powerpoint/2010/main" val="122111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22</a:t>
            </a:fld>
            <a:endParaRPr lang="zh-CN" altLang="en-US"/>
          </a:p>
        </p:txBody>
      </p:sp>
    </p:spTree>
    <p:extLst>
      <p:ext uri="{BB962C8B-B14F-4D97-AF65-F5344CB8AC3E}">
        <p14:creationId xmlns:p14="http://schemas.microsoft.com/office/powerpoint/2010/main" val="392572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BAF25A3-9CB0-4647-BBD0-99FACB4C22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AB545D6B-607B-4DF2-9AD6-74F1B07071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8" name="灯片编号占位符 3">
            <a:extLst>
              <a:ext uri="{FF2B5EF4-FFF2-40B4-BE49-F238E27FC236}">
                <a16:creationId xmlns:a16="http://schemas.microsoft.com/office/drawing/2014/main" id="{665450DA-881F-4DFF-806C-1214B91C8C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61E672-CB71-4400-8F29-01D226374C4E}"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5</a:t>
            </a:fld>
            <a:endParaRPr lang="zh-CN" altLang="en-US"/>
          </a:p>
        </p:txBody>
      </p:sp>
    </p:spTree>
    <p:extLst>
      <p:ext uri="{BB962C8B-B14F-4D97-AF65-F5344CB8AC3E}">
        <p14:creationId xmlns:p14="http://schemas.microsoft.com/office/powerpoint/2010/main" val="256189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6</a:t>
            </a:fld>
            <a:endParaRPr lang="zh-CN" altLang="en-US"/>
          </a:p>
        </p:txBody>
      </p:sp>
    </p:spTree>
    <p:extLst>
      <p:ext uri="{BB962C8B-B14F-4D97-AF65-F5344CB8AC3E}">
        <p14:creationId xmlns:p14="http://schemas.microsoft.com/office/powerpoint/2010/main" val="544404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7</a:t>
            </a:fld>
            <a:endParaRPr lang="zh-CN" altLang="en-US"/>
          </a:p>
        </p:txBody>
      </p:sp>
    </p:spTree>
    <p:extLst>
      <p:ext uri="{BB962C8B-B14F-4D97-AF65-F5344CB8AC3E}">
        <p14:creationId xmlns:p14="http://schemas.microsoft.com/office/powerpoint/2010/main" val="200684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8</a:t>
            </a:fld>
            <a:endParaRPr lang="zh-CN" altLang="en-US"/>
          </a:p>
        </p:txBody>
      </p:sp>
    </p:spTree>
    <p:extLst>
      <p:ext uri="{BB962C8B-B14F-4D97-AF65-F5344CB8AC3E}">
        <p14:creationId xmlns:p14="http://schemas.microsoft.com/office/powerpoint/2010/main" val="14513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F6A5646-E6F3-45FE-AE3B-80A15C0F3AF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6E822D96-916B-4C1E-B446-5A5C56D6AB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20" name="灯片编号占位符 3">
            <a:extLst>
              <a:ext uri="{FF2B5EF4-FFF2-40B4-BE49-F238E27FC236}">
                <a16:creationId xmlns:a16="http://schemas.microsoft.com/office/drawing/2014/main" id="{F64172B3-4C58-4455-8B8B-DEADE3DDCD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CA7FCB-F4E7-4A60-999A-DE4F5A8A1951}" type="slidenum">
              <a:rPr lang="zh-CN" altLang="en-US"/>
              <a:pPr/>
              <a:t>9</a:t>
            </a:fld>
            <a:endParaRPr lang="zh-CN" altLang="en-US"/>
          </a:p>
        </p:txBody>
      </p:sp>
    </p:spTree>
    <p:extLst>
      <p:ext uri="{BB962C8B-B14F-4D97-AF65-F5344CB8AC3E}">
        <p14:creationId xmlns:p14="http://schemas.microsoft.com/office/powerpoint/2010/main" val="193852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54EA0FC4-DD5C-4EE4-ABFF-F084A91B5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0BA0A3ED-E1B3-4E82-8635-8925A7D916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CRF </a:t>
            </a:r>
            <a:r>
              <a:rPr lang="zh-CN" altLang="en-US" dirty="0"/>
              <a:t>目的是在文本对应标签的输出空间中，学习到语言的各种结构</a:t>
            </a:r>
            <a:r>
              <a:rPr lang="en-US" altLang="zh-CN" dirty="0"/>
              <a:t>(</a:t>
            </a:r>
            <a:r>
              <a:rPr lang="zh-CN" altLang="en-US" dirty="0"/>
              <a:t>例如：组织名常接在地名的后方</a:t>
            </a:r>
            <a:r>
              <a:rPr lang="en-US" altLang="zh-CN" dirty="0"/>
              <a:t>)</a:t>
            </a:r>
            <a:r>
              <a:rPr lang="zh-CN" altLang="en-US" dirty="0"/>
              <a:t>，以便正确地进行标注，称之为结构化学习。</a:t>
            </a:r>
            <a:r>
              <a:rPr lang="en-US" altLang="zh-CN" dirty="0"/>
              <a:t>LSTM </a:t>
            </a:r>
            <a:r>
              <a:rPr lang="zh-CN" altLang="en-US" dirty="0"/>
              <a:t>用来作特征撷取，</a:t>
            </a:r>
            <a:r>
              <a:rPr lang="en-US" altLang="zh-CN" dirty="0"/>
              <a:t>CRF </a:t>
            </a:r>
            <a:r>
              <a:rPr lang="zh-CN" altLang="en-US" dirty="0"/>
              <a:t>则基于特征计算标签组合的全局最优解。</a:t>
            </a:r>
          </a:p>
        </p:txBody>
      </p:sp>
      <p:sp>
        <p:nvSpPr>
          <p:cNvPr id="14340" name="灯片编号占位符 3">
            <a:extLst>
              <a:ext uri="{FF2B5EF4-FFF2-40B4-BE49-F238E27FC236}">
                <a16:creationId xmlns:a16="http://schemas.microsoft.com/office/drawing/2014/main" id="{527A16C6-81CD-40A0-95D5-458D5BEA51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F0644A-C811-480A-A557-194B4790E1FB}" type="slidenum">
              <a:rPr lang="zh-CN" altLang="en-US"/>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44D7D1-8845-46B7-B407-5F49F35CE259}"/>
              </a:ext>
            </a:extLst>
          </p:cNvPr>
          <p:cNvSpPr>
            <a:spLocks noGrp="1"/>
          </p:cNvSpPr>
          <p:nvPr>
            <p:ph type="dt" sz="half" idx="10"/>
          </p:nvPr>
        </p:nvSpPr>
        <p:spPr/>
        <p:txBody>
          <a:bodyPr/>
          <a:lstStyle>
            <a:lvl1pPr>
              <a:defRPr/>
            </a:lvl1pPr>
          </a:lstStyle>
          <a:p>
            <a:pPr>
              <a:defRPr/>
            </a:pPr>
            <a:fld id="{D91CC8D5-2663-4ED3-B88A-6FDB56B70F75}"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AFB7387F-EDE8-457C-840A-E2D3EF33EC0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7F91A33-153A-4511-90C6-2FCB3FD1B819}"/>
              </a:ext>
            </a:extLst>
          </p:cNvPr>
          <p:cNvSpPr>
            <a:spLocks noGrp="1"/>
          </p:cNvSpPr>
          <p:nvPr>
            <p:ph type="sldNum" sz="quarter" idx="12"/>
          </p:nvPr>
        </p:nvSpPr>
        <p:spPr/>
        <p:txBody>
          <a:bodyPr/>
          <a:lstStyle>
            <a:lvl1pPr>
              <a:defRPr/>
            </a:lvl1pPr>
          </a:lstStyle>
          <a:p>
            <a:fld id="{9A0FF374-2CBA-4547-991D-3C653D80ADD7}" type="slidenum">
              <a:rPr lang="zh-CN" altLang="en-US"/>
              <a:pPr/>
              <a:t>‹#›</a:t>
            </a:fld>
            <a:endParaRPr lang="zh-CN" altLang="en-US"/>
          </a:p>
        </p:txBody>
      </p:sp>
    </p:spTree>
    <p:extLst>
      <p:ext uri="{BB962C8B-B14F-4D97-AF65-F5344CB8AC3E}">
        <p14:creationId xmlns:p14="http://schemas.microsoft.com/office/powerpoint/2010/main" val="3206832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1E4253-8932-4C1A-9100-5A4B084E8C5D}"/>
              </a:ext>
            </a:extLst>
          </p:cNvPr>
          <p:cNvSpPr>
            <a:spLocks noGrp="1"/>
          </p:cNvSpPr>
          <p:nvPr>
            <p:ph type="dt" sz="half" idx="10"/>
          </p:nvPr>
        </p:nvSpPr>
        <p:spPr/>
        <p:txBody>
          <a:bodyPr/>
          <a:lstStyle>
            <a:lvl1pPr>
              <a:defRPr/>
            </a:lvl1pPr>
          </a:lstStyle>
          <a:p>
            <a:pPr>
              <a:defRPr/>
            </a:pPr>
            <a:fld id="{34B6649F-F62B-4EB2-A49B-078BD86DE339}"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38A5A603-CB0B-4E19-B54C-63E1D1765F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52570AE-7E25-4891-A213-A8655EFFDA2B}"/>
              </a:ext>
            </a:extLst>
          </p:cNvPr>
          <p:cNvSpPr>
            <a:spLocks noGrp="1"/>
          </p:cNvSpPr>
          <p:nvPr>
            <p:ph type="sldNum" sz="quarter" idx="12"/>
          </p:nvPr>
        </p:nvSpPr>
        <p:spPr/>
        <p:txBody>
          <a:bodyPr/>
          <a:lstStyle>
            <a:lvl1pPr>
              <a:defRPr/>
            </a:lvl1pPr>
          </a:lstStyle>
          <a:p>
            <a:fld id="{DDD7E8A5-CF8F-43E7-8CF4-D78F5175CBED}" type="slidenum">
              <a:rPr lang="zh-CN" altLang="en-US"/>
              <a:pPr/>
              <a:t>‹#›</a:t>
            </a:fld>
            <a:endParaRPr lang="zh-CN" altLang="en-US"/>
          </a:p>
        </p:txBody>
      </p:sp>
    </p:spTree>
    <p:extLst>
      <p:ext uri="{BB962C8B-B14F-4D97-AF65-F5344CB8AC3E}">
        <p14:creationId xmlns:p14="http://schemas.microsoft.com/office/powerpoint/2010/main" val="368981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525985-9C0D-46D0-B755-6859EEA5AA90}"/>
              </a:ext>
            </a:extLst>
          </p:cNvPr>
          <p:cNvSpPr>
            <a:spLocks noGrp="1"/>
          </p:cNvSpPr>
          <p:nvPr>
            <p:ph type="dt" sz="half" idx="10"/>
          </p:nvPr>
        </p:nvSpPr>
        <p:spPr/>
        <p:txBody>
          <a:bodyPr/>
          <a:lstStyle>
            <a:lvl1pPr>
              <a:defRPr/>
            </a:lvl1pPr>
          </a:lstStyle>
          <a:p>
            <a:pPr>
              <a:defRPr/>
            </a:pPr>
            <a:fld id="{F35B5C11-27E6-49E7-A9C8-C0F71646FB98}"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FCFB2F6E-EB0B-4403-B3A2-8247976829C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DF04D91-E654-4B3B-AD15-AA8A0232C37F}"/>
              </a:ext>
            </a:extLst>
          </p:cNvPr>
          <p:cNvSpPr>
            <a:spLocks noGrp="1"/>
          </p:cNvSpPr>
          <p:nvPr>
            <p:ph type="sldNum" sz="quarter" idx="12"/>
          </p:nvPr>
        </p:nvSpPr>
        <p:spPr/>
        <p:txBody>
          <a:bodyPr/>
          <a:lstStyle>
            <a:lvl1pPr>
              <a:defRPr/>
            </a:lvl1pPr>
          </a:lstStyle>
          <a:p>
            <a:fld id="{38229E46-6A62-40A5-9A85-0ED975AC18B3}" type="slidenum">
              <a:rPr lang="zh-CN" altLang="en-US"/>
              <a:pPr/>
              <a:t>‹#›</a:t>
            </a:fld>
            <a:endParaRPr lang="zh-CN" altLang="en-US"/>
          </a:p>
        </p:txBody>
      </p:sp>
    </p:spTree>
    <p:extLst>
      <p:ext uri="{BB962C8B-B14F-4D97-AF65-F5344CB8AC3E}">
        <p14:creationId xmlns:p14="http://schemas.microsoft.com/office/powerpoint/2010/main" val="144529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24296E-AB61-4195-A028-DC1B5A0AB66D}"/>
              </a:ext>
            </a:extLst>
          </p:cNvPr>
          <p:cNvSpPr>
            <a:spLocks noGrp="1"/>
          </p:cNvSpPr>
          <p:nvPr>
            <p:ph type="dt" sz="half" idx="10"/>
          </p:nvPr>
        </p:nvSpPr>
        <p:spPr/>
        <p:txBody>
          <a:bodyPr/>
          <a:lstStyle>
            <a:lvl1pPr>
              <a:defRPr/>
            </a:lvl1pPr>
          </a:lstStyle>
          <a:p>
            <a:pPr>
              <a:defRPr/>
            </a:pPr>
            <a:fld id="{F914A395-AA15-445E-9B88-FE324B4B5D91}"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41D56FB6-E461-4161-9FCC-87FD9964407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84BAE75-3263-4A03-B9E0-0ADC0CA5FC56}"/>
              </a:ext>
            </a:extLst>
          </p:cNvPr>
          <p:cNvSpPr>
            <a:spLocks noGrp="1"/>
          </p:cNvSpPr>
          <p:nvPr>
            <p:ph type="sldNum" sz="quarter" idx="12"/>
          </p:nvPr>
        </p:nvSpPr>
        <p:spPr/>
        <p:txBody>
          <a:bodyPr/>
          <a:lstStyle>
            <a:lvl1pPr>
              <a:defRPr/>
            </a:lvl1pPr>
          </a:lstStyle>
          <a:p>
            <a:fld id="{8C7B2E00-0E5C-44FF-9DB9-A4FF4529F981}" type="slidenum">
              <a:rPr lang="zh-CN" altLang="en-US"/>
              <a:pPr/>
              <a:t>‹#›</a:t>
            </a:fld>
            <a:endParaRPr lang="zh-CN" altLang="en-US"/>
          </a:p>
        </p:txBody>
      </p:sp>
    </p:spTree>
    <p:extLst>
      <p:ext uri="{BB962C8B-B14F-4D97-AF65-F5344CB8AC3E}">
        <p14:creationId xmlns:p14="http://schemas.microsoft.com/office/powerpoint/2010/main" val="24832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F4C05AC-6948-4A32-89E8-49B929DDA71A}"/>
              </a:ext>
            </a:extLst>
          </p:cNvPr>
          <p:cNvSpPr>
            <a:spLocks noGrp="1"/>
          </p:cNvSpPr>
          <p:nvPr>
            <p:ph type="dt" sz="half" idx="10"/>
          </p:nvPr>
        </p:nvSpPr>
        <p:spPr/>
        <p:txBody>
          <a:bodyPr/>
          <a:lstStyle>
            <a:lvl1pPr>
              <a:defRPr/>
            </a:lvl1pPr>
          </a:lstStyle>
          <a:p>
            <a:pPr>
              <a:defRPr/>
            </a:pPr>
            <a:fld id="{A6CF7B32-8E64-4FC8-945B-33E53085EF5A}"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D8AA114C-BDE7-4426-B675-009B8BED58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560C180-58E2-4788-AEDC-42343CABFB2C}"/>
              </a:ext>
            </a:extLst>
          </p:cNvPr>
          <p:cNvSpPr>
            <a:spLocks noGrp="1"/>
          </p:cNvSpPr>
          <p:nvPr>
            <p:ph type="sldNum" sz="quarter" idx="12"/>
          </p:nvPr>
        </p:nvSpPr>
        <p:spPr/>
        <p:txBody>
          <a:bodyPr/>
          <a:lstStyle>
            <a:lvl1pPr>
              <a:defRPr/>
            </a:lvl1pPr>
          </a:lstStyle>
          <a:p>
            <a:fld id="{4BDA8DD1-A6D1-4762-9B71-298E6D3CCB12}" type="slidenum">
              <a:rPr lang="zh-CN" altLang="en-US"/>
              <a:pPr/>
              <a:t>‹#›</a:t>
            </a:fld>
            <a:endParaRPr lang="zh-CN" altLang="en-US"/>
          </a:p>
        </p:txBody>
      </p:sp>
    </p:spTree>
    <p:extLst>
      <p:ext uri="{BB962C8B-B14F-4D97-AF65-F5344CB8AC3E}">
        <p14:creationId xmlns:p14="http://schemas.microsoft.com/office/powerpoint/2010/main" val="334862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CBB9A340-842C-4B80-8652-B3600302A045}"/>
              </a:ext>
            </a:extLst>
          </p:cNvPr>
          <p:cNvSpPr>
            <a:spLocks noGrp="1"/>
          </p:cNvSpPr>
          <p:nvPr>
            <p:ph type="dt" sz="half" idx="10"/>
          </p:nvPr>
        </p:nvSpPr>
        <p:spPr/>
        <p:txBody>
          <a:bodyPr/>
          <a:lstStyle>
            <a:lvl1pPr>
              <a:defRPr/>
            </a:lvl1pPr>
          </a:lstStyle>
          <a:p>
            <a:pPr>
              <a:defRPr/>
            </a:pPr>
            <a:fld id="{1C92C8D9-EC89-4098-A480-DAEB3C30BEF1}"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5DA270DD-E421-4E45-B52A-2B7C467C791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E522EC1-9627-4988-9D1A-ACE9EB6444AC}"/>
              </a:ext>
            </a:extLst>
          </p:cNvPr>
          <p:cNvSpPr>
            <a:spLocks noGrp="1"/>
          </p:cNvSpPr>
          <p:nvPr>
            <p:ph type="sldNum" sz="quarter" idx="12"/>
          </p:nvPr>
        </p:nvSpPr>
        <p:spPr/>
        <p:txBody>
          <a:bodyPr/>
          <a:lstStyle>
            <a:lvl1pPr>
              <a:defRPr/>
            </a:lvl1pPr>
          </a:lstStyle>
          <a:p>
            <a:fld id="{73558FCB-7B36-449F-9554-B75B4DC7FDD9}" type="slidenum">
              <a:rPr lang="zh-CN" altLang="en-US"/>
              <a:pPr/>
              <a:t>‹#›</a:t>
            </a:fld>
            <a:endParaRPr lang="zh-CN" altLang="en-US"/>
          </a:p>
        </p:txBody>
      </p:sp>
    </p:spTree>
    <p:extLst>
      <p:ext uri="{BB962C8B-B14F-4D97-AF65-F5344CB8AC3E}">
        <p14:creationId xmlns:p14="http://schemas.microsoft.com/office/powerpoint/2010/main" val="188632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B5BC06F-2C73-4368-ABAB-98AE6C6C97FD}"/>
              </a:ext>
            </a:extLst>
          </p:cNvPr>
          <p:cNvSpPr>
            <a:spLocks noGrp="1"/>
          </p:cNvSpPr>
          <p:nvPr>
            <p:ph type="dt" sz="half" idx="10"/>
          </p:nvPr>
        </p:nvSpPr>
        <p:spPr/>
        <p:txBody>
          <a:bodyPr/>
          <a:lstStyle>
            <a:lvl1pPr>
              <a:defRPr/>
            </a:lvl1pPr>
          </a:lstStyle>
          <a:p>
            <a:pPr>
              <a:defRPr/>
            </a:pPr>
            <a:fld id="{0EE47416-3167-4C59-A4EA-CF62536E59AE}" type="datetimeFigureOut">
              <a:rPr lang="zh-CN" altLang="en-US"/>
              <a:pPr>
                <a:defRPr/>
              </a:pPr>
              <a:t>2021/6/8</a:t>
            </a:fld>
            <a:endParaRPr lang="zh-CN" altLang="en-US"/>
          </a:p>
        </p:txBody>
      </p:sp>
      <p:sp>
        <p:nvSpPr>
          <p:cNvPr id="8" name="页脚占位符 4">
            <a:extLst>
              <a:ext uri="{FF2B5EF4-FFF2-40B4-BE49-F238E27FC236}">
                <a16:creationId xmlns:a16="http://schemas.microsoft.com/office/drawing/2014/main" id="{E1C07FB1-AEEE-412C-AD00-F8727232E4D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348C6A38-563B-43A6-BA57-F5052006B758}"/>
              </a:ext>
            </a:extLst>
          </p:cNvPr>
          <p:cNvSpPr>
            <a:spLocks noGrp="1"/>
          </p:cNvSpPr>
          <p:nvPr>
            <p:ph type="sldNum" sz="quarter" idx="12"/>
          </p:nvPr>
        </p:nvSpPr>
        <p:spPr/>
        <p:txBody>
          <a:bodyPr/>
          <a:lstStyle>
            <a:lvl1pPr>
              <a:defRPr/>
            </a:lvl1pPr>
          </a:lstStyle>
          <a:p>
            <a:fld id="{83A8A8BA-E3F5-40F8-82C5-AFC8D021A7BD}" type="slidenum">
              <a:rPr lang="zh-CN" altLang="en-US"/>
              <a:pPr/>
              <a:t>‹#›</a:t>
            </a:fld>
            <a:endParaRPr lang="zh-CN" altLang="en-US"/>
          </a:p>
        </p:txBody>
      </p:sp>
    </p:spTree>
    <p:extLst>
      <p:ext uri="{BB962C8B-B14F-4D97-AF65-F5344CB8AC3E}">
        <p14:creationId xmlns:p14="http://schemas.microsoft.com/office/powerpoint/2010/main" val="25905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E352BBC-5BC0-4CC9-95A7-0BC20D0DEDB7}"/>
              </a:ext>
            </a:extLst>
          </p:cNvPr>
          <p:cNvSpPr>
            <a:spLocks noGrp="1"/>
          </p:cNvSpPr>
          <p:nvPr>
            <p:ph type="dt" sz="half" idx="10"/>
          </p:nvPr>
        </p:nvSpPr>
        <p:spPr/>
        <p:txBody>
          <a:bodyPr/>
          <a:lstStyle>
            <a:lvl1pPr>
              <a:defRPr/>
            </a:lvl1pPr>
          </a:lstStyle>
          <a:p>
            <a:pPr>
              <a:defRPr/>
            </a:pPr>
            <a:fld id="{439C276F-B6BA-42A6-8B7C-FC2057CBDD97}" type="datetimeFigureOut">
              <a:rPr lang="zh-CN" altLang="en-US"/>
              <a:pPr>
                <a:defRPr/>
              </a:pPr>
              <a:t>2021/6/8</a:t>
            </a:fld>
            <a:endParaRPr lang="zh-CN" altLang="en-US"/>
          </a:p>
        </p:txBody>
      </p:sp>
      <p:sp>
        <p:nvSpPr>
          <p:cNvPr id="4" name="页脚占位符 4">
            <a:extLst>
              <a:ext uri="{FF2B5EF4-FFF2-40B4-BE49-F238E27FC236}">
                <a16:creationId xmlns:a16="http://schemas.microsoft.com/office/drawing/2014/main" id="{2AC55F89-55B0-4B73-9FE6-40AD2EC091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616D7A0-6B6B-4270-80ED-1C44C066DF49}"/>
              </a:ext>
            </a:extLst>
          </p:cNvPr>
          <p:cNvSpPr>
            <a:spLocks noGrp="1"/>
          </p:cNvSpPr>
          <p:nvPr>
            <p:ph type="sldNum" sz="quarter" idx="12"/>
          </p:nvPr>
        </p:nvSpPr>
        <p:spPr/>
        <p:txBody>
          <a:bodyPr/>
          <a:lstStyle>
            <a:lvl1pPr>
              <a:defRPr/>
            </a:lvl1pPr>
          </a:lstStyle>
          <a:p>
            <a:fld id="{2BC7DAF3-3E9E-4001-95F5-070500B0001F}" type="slidenum">
              <a:rPr lang="zh-CN" altLang="en-US"/>
              <a:pPr/>
              <a:t>‹#›</a:t>
            </a:fld>
            <a:endParaRPr lang="zh-CN" altLang="en-US"/>
          </a:p>
        </p:txBody>
      </p:sp>
    </p:spTree>
    <p:extLst>
      <p:ext uri="{BB962C8B-B14F-4D97-AF65-F5344CB8AC3E}">
        <p14:creationId xmlns:p14="http://schemas.microsoft.com/office/powerpoint/2010/main" val="89615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432FB3-667D-40B1-8A17-6809697FFBCD}"/>
              </a:ext>
            </a:extLst>
          </p:cNvPr>
          <p:cNvSpPr>
            <a:spLocks noGrp="1"/>
          </p:cNvSpPr>
          <p:nvPr>
            <p:ph type="dt" sz="half" idx="10"/>
          </p:nvPr>
        </p:nvSpPr>
        <p:spPr/>
        <p:txBody>
          <a:bodyPr/>
          <a:lstStyle>
            <a:lvl1pPr>
              <a:defRPr/>
            </a:lvl1pPr>
          </a:lstStyle>
          <a:p>
            <a:pPr>
              <a:defRPr/>
            </a:pPr>
            <a:fld id="{81AEE0BF-2534-4DCA-800D-B6267606675D}" type="datetimeFigureOut">
              <a:rPr lang="zh-CN" altLang="en-US"/>
              <a:pPr>
                <a:defRPr/>
              </a:pPr>
              <a:t>2021/6/8</a:t>
            </a:fld>
            <a:endParaRPr lang="zh-CN" altLang="en-US"/>
          </a:p>
        </p:txBody>
      </p:sp>
      <p:sp>
        <p:nvSpPr>
          <p:cNvPr id="3" name="页脚占位符 4">
            <a:extLst>
              <a:ext uri="{FF2B5EF4-FFF2-40B4-BE49-F238E27FC236}">
                <a16:creationId xmlns:a16="http://schemas.microsoft.com/office/drawing/2014/main" id="{3AF550DA-E86B-4738-A273-70C8181A62C5}"/>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1C533D0-1BF3-4EFF-BAB1-44F2B93B4F81}"/>
              </a:ext>
            </a:extLst>
          </p:cNvPr>
          <p:cNvSpPr>
            <a:spLocks noGrp="1"/>
          </p:cNvSpPr>
          <p:nvPr>
            <p:ph type="sldNum" sz="quarter" idx="12"/>
          </p:nvPr>
        </p:nvSpPr>
        <p:spPr/>
        <p:txBody>
          <a:bodyPr/>
          <a:lstStyle>
            <a:lvl1pPr>
              <a:defRPr/>
            </a:lvl1pPr>
          </a:lstStyle>
          <a:p>
            <a:fld id="{2E79A7CD-FD35-4D9B-89DB-78C2E64041FE}" type="slidenum">
              <a:rPr lang="zh-CN" altLang="en-US"/>
              <a:pPr/>
              <a:t>‹#›</a:t>
            </a:fld>
            <a:endParaRPr lang="zh-CN" altLang="en-US"/>
          </a:p>
        </p:txBody>
      </p:sp>
    </p:spTree>
    <p:extLst>
      <p:ext uri="{BB962C8B-B14F-4D97-AF65-F5344CB8AC3E}">
        <p14:creationId xmlns:p14="http://schemas.microsoft.com/office/powerpoint/2010/main" val="1162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DDA8D78B-2041-4D82-8555-FDC14B2656A9}"/>
              </a:ext>
            </a:extLst>
          </p:cNvPr>
          <p:cNvSpPr>
            <a:spLocks noGrp="1"/>
          </p:cNvSpPr>
          <p:nvPr>
            <p:ph type="dt" sz="half" idx="10"/>
          </p:nvPr>
        </p:nvSpPr>
        <p:spPr/>
        <p:txBody>
          <a:bodyPr/>
          <a:lstStyle>
            <a:lvl1pPr>
              <a:defRPr/>
            </a:lvl1pPr>
          </a:lstStyle>
          <a:p>
            <a:pPr>
              <a:defRPr/>
            </a:pPr>
            <a:fld id="{511B7BE4-AC85-4205-BB0A-221EA7CAFAF4}"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5E7C2E42-C919-467E-8F12-B2CE4A4CAF4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57A495-C2A5-492E-BCF4-0D46D3BE1890}"/>
              </a:ext>
            </a:extLst>
          </p:cNvPr>
          <p:cNvSpPr>
            <a:spLocks noGrp="1"/>
          </p:cNvSpPr>
          <p:nvPr>
            <p:ph type="sldNum" sz="quarter" idx="12"/>
          </p:nvPr>
        </p:nvSpPr>
        <p:spPr/>
        <p:txBody>
          <a:bodyPr/>
          <a:lstStyle>
            <a:lvl1pPr>
              <a:defRPr/>
            </a:lvl1pPr>
          </a:lstStyle>
          <a:p>
            <a:fld id="{BE23B75A-D37C-4276-8EC1-462DE4946CA3}" type="slidenum">
              <a:rPr lang="zh-CN" altLang="en-US"/>
              <a:pPr/>
              <a:t>‹#›</a:t>
            </a:fld>
            <a:endParaRPr lang="zh-CN" altLang="en-US"/>
          </a:p>
        </p:txBody>
      </p:sp>
    </p:spTree>
    <p:extLst>
      <p:ext uri="{BB962C8B-B14F-4D97-AF65-F5344CB8AC3E}">
        <p14:creationId xmlns:p14="http://schemas.microsoft.com/office/powerpoint/2010/main" val="115269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B66D2B5-90E0-4702-889C-13FE2E2700E1}"/>
              </a:ext>
            </a:extLst>
          </p:cNvPr>
          <p:cNvSpPr>
            <a:spLocks noGrp="1"/>
          </p:cNvSpPr>
          <p:nvPr>
            <p:ph type="dt" sz="half" idx="10"/>
          </p:nvPr>
        </p:nvSpPr>
        <p:spPr/>
        <p:txBody>
          <a:bodyPr/>
          <a:lstStyle>
            <a:lvl1pPr>
              <a:defRPr/>
            </a:lvl1pPr>
          </a:lstStyle>
          <a:p>
            <a:pPr>
              <a:defRPr/>
            </a:pPr>
            <a:fld id="{89AC0798-C00D-40B7-9F27-E3476CB176CD}" type="datetimeFigureOut">
              <a:rPr lang="zh-CN" altLang="en-US"/>
              <a:pPr>
                <a:defRPr/>
              </a:pPr>
              <a:t>2021/6/8</a:t>
            </a:fld>
            <a:endParaRPr lang="zh-CN" altLang="en-US"/>
          </a:p>
        </p:txBody>
      </p:sp>
      <p:sp>
        <p:nvSpPr>
          <p:cNvPr id="6" name="页脚占位符 4">
            <a:extLst>
              <a:ext uri="{FF2B5EF4-FFF2-40B4-BE49-F238E27FC236}">
                <a16:creationId xmlns:a16="http://schemas.microsoft.com/office/drawing/2014/main" id="{BEC1BACC-67B4-471D-B17E-B274814665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C22FE83-44FE-46AB-8945-15F036AEA81A}"/>
              </a:ext>
            </a:extLst>
          </p:cNvPr>
          <p:cNvSpPr>
            <a:spLocks noGrp="1"/>
          </p:cNvSpPr>
          <p:nvPr>
            <p:ph type="sldNum" sz="quarter" idx="12"/>
          </p:nvPr>
        </p:nvSpPr>
        <p:spPr/>
        <p:txBody>
          <a:bodyPr/>
          <a:lstStyle>
            <a:lvl1pPr>
              <a:defRPr/>
            </a:lvl1pPr>
          </a:lstStyle>
          <a:p>
            <a:fld id="{A0C051E7-6777-4A7B-9360-034D0544B0FA}" type="slidenum">
              <a:rPr lang="zh-CN" altLang="en-US"/>
              <a:pPr/>
              <a:t>‹#›</a:t>
            </a:fld>
            <a:endParaRPr lang="zh-CN" altLang="en-US"/>
          </a:p>
        </p:txBody>
      </p:sp>
    </p:spTree>
    <p:extLst>
      <p:ext uri="{BB962C8B-B14F-4D97-AF65-F5344CB8AC3E}">
        <p14:creationId xmlns:p14="http://schemas.microsoft.com/office/powerpoint/2010/main" val="89788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BCAAEBA-9848-440B-A94B-B86E90091FE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A67DA60-1BAF-43A3-AB63-B76B6B3FF6A0}"/>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EDFD6B-6A31-42BC-A069-1C682B4A4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41DEA2C-DBFB-4A67-B5C4-AE6BDAE5E4C8}" type="datetimeFigureOut">
              <a:rPr lang="zh-CN" altLang="en-US"/>
              <a:pPr>
                <a:defRPr/>
              </a:pPr>
              <a:t>2021/6/8</a:t>
            </a:fld>
            <a:endParaRPr lang="zh-CN" altLang="en-US"/>
          </a:p>
        </p:txBody>
      </p:sp>
      <p:sp>
        <p:nvSpPr>
          <p:cNvPr id="5" name="页脚占位符 4">
            <a:extLst>
              <a:ext uri="{FF2B5EF4-FFF2-40B4-BE49-F238E27FC236}">
                <a16:creationId xmlns:a16="http://schemas.microsoft.com/office/drawing/2014/main" id="{B0ABD8A2-BC57-4879-92F6-FEA7494D1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DBCC22E6-D94E-4904-B00B-D85D647EA83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17D7D89-B843-4462-9CFF-9FC39238C80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43FD124A-5003-4953-9084-A144332BFF02}"/>
              </a:ext>
            </a:extLst>
          </p:cNvPr>
          <p:cNvSpPr txBox="1"/>
          <p:nvPr/>
        </p:nvSpPr>
        <p:spPr>
          <a:xfrm>
            <a:off x="1318463" y="2933700"/>
            <a:ext cx="9258212" cy="646331"/>
          </a:xfrm>
          <a:prstGeom prst="rect">
            <a:avLst/>
          </a:prstGeom>
          <a:noFill/>
        </p:spPr>
        <p:txBody>
          <a:bodyPr wrap="square">
            <a:spAutoFit/>
          </a:bodyPr>
          <a:lstStyle/>
          <a:p>
            <a:pPr algn="ctr" eaLnBrk="1" fontAlgn="auto" hangingPunct="1">
              <a:spcBef>
                <a:spcPts val="0"/>
              </a:spcBef>
              <a:spcAft>
                <a:spcPts val="0"/>
              </a:spcAft>
              <a:defRPr/>
            </a:pPr>
            <a:r>
              <a:rPr lang="zh-CN" altLang="en-US" sz="3600" b="1" spc="300" dirty="0">
                <a:solidFill>
                  <a:srgbClr val="044875"/>
                </a:solidFill>
                <a:latin typeface="微软雅黑" panose="020B0503020204020204" pitchFamily="34" charset="-122"/>
                <a:ea typeface="微软雅黑" panose="020B0503020204020204" pitchFamily="34" charset="-122"/>
              </a:rPr>
              <a:t>二元语法与中文分词</a:t>
            </a:r>
          </a:p>
        </p:txBody>
      </p:sp>
      <p:grpSp>
        <p:nvGrpSpPr>
          <p:cNvPr id="59" name="组合 58">
            <a:extLst>
              <a:ext uri="{FF2B5EF4-FFF2-40B4-BE49-F238E27FC236}">
                <a16:creationId xmlns:a16="http://schemas.microsoft.com/office/drawing/2014/main" id="{4ADB37D8-7CA1-44D4-A521-7776E4CC6528}"/>
              </a:ext>
            </a:extLst>
          </p:cNvPr>
          <p:cNvGrpSpPr>
            <a:grpSpLocks/>
          </p:cNvGrpSpPr>
          <p:nvPr/>
        </p:nvGrpSpPr>
        <p:grpSpPr bwMode="auto">
          <a:xfrm>
            <a:off x="3917950" y="3686175"/>
            <a:ext cx="3846513" cy="361950"/>
            <a:chOff x="4154888" y="3453573"/>
            <a:chExt cx="3846874" cy="361046"/>
          </a:xfrm>
        </p:grpSpPr>
        <p:cxnSp>
          <p:nvCxnSpPr>
            <p:cNvPr id="21" name="直接连接符 20">
              <a:extLst>
                <a:ext uri="{FF2B5EF4-FFF2-40B4-BE49-F238E27FC236}">
                  <a16:creationId xmlns:a16="http://schemas.microsoft.com/office/drawing/2014/main" id="{E13C3E2E-C566-4620-A29E-EBB4A569C601}"/>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D03C6320-85FA-4756-AB08-93D3C4F43F51}"/>
                </a:ext>
              </a:extLst>
            </p:cNvPr>
            <p:cNvSpPr/>
            <p:nvPr/>
          </p:nvSpPr>
          <p:spPr>
            <a:xfrm flipV="1">
              <a:off x="5872724" y="3459907"/>
              <a:ext cx="411202"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a:extLst>
              <a:ext uri="{FF2B5EF4-FFF2-40B4-BE49-F238E27FC236}">
                <a16:creationId xmlns:a16="http://schemas.microsoft.com/office/drawing/2014/main" id="{70FF1EE3-8A51-40CE-B8FB-289984543C07}"/>
              </a:ext>
            </a:extLst>
          </p:cNvPr>
          <p:cNvSpPr/>
          <p:nvPr/>
        </p:nvSpPr>
        <p:spPr>
          <a:xfrm>
            <a:off x="1125538" y="1587500"/>
            <a:ext cx="9644062" cy="4176713"/>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a:extLst>
              <a:ext uri="{FF2B5EF4-FFF2-40B4-BE49-F238E27FC236}">
                <a16:creationId xmlns:a16="http://schemas.microsoft.com/office/drawing/2014/main" id="{1221C8C0-1CA9-4237-AB16-B5AA063BA113}"/>
              </a:ext>
            </a:extLst>
          </p:cNvPr>
          <p:cNvGrpSpPr>
            <a:grpSpLocks/>
          </p:cNvGrpSpPr>
          <p:nvPr/>
        </p:nvGrpSpPr>
        <p:grpSpPr bwMode="auto">
          <a:xfrm>
            <a:off x="10264775" y="5203825"/>
            <a:ext cx="1109663" cy="1130300"/>
            <a:chOff x="2666985" y="682103"/>
            <a:chExt cx="1109138" cy="1131217"/>
          </a:xfrm>
        </p:grpSpPr>
        <p:sp>
          <p:nvSpPr>
            <p:cNvPr id="40" name="矩形 39">
              <a:extLst>
                <a:ext uri="{FF2B5EF4-FFF2-40B4-BE49-F238E27FC236}">
                  <a16:creationId xmlns:a16="http://schemas.microsoft.com/office/drawing/2014/main" id="{97F19CAD-C1FC-4A46-AA9D-235FADF07F4F}"/>
                </a:ext>
              </a:extLst>
            </p:cNvPr>
            <p:cNvSpPr/>
            <p:nvPr/>
          </p:nvSpPr>
          <p:spPr>
            <a:xfrm>
              <a:off x="2841527" y="858459"/>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EFB3F032-D4F9-492B-AA77-209F1F52D849}"/>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a:extLst>
                <a:ext uri="{FF2B5EF4-FFF2-40B4-BE49-F238E27FC236}">
                  <a16:creationId xmlns:a16="http://schemas.microsoft.com/office/drawing/2014/main" id="{E1FE4580-460F-4CD1-B017-A32306D5F41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a:extLst>
              <a:ext uri="{FF2B5EF4-FFF2-40B4-BE49-F238E27FC236}">
                <a16:creationId xmlns:a16="http://schemas.microsoft.com/office/drawing/2014/main" id="{F8DA6EC8-3AD8-486B-A7A0-1AC789B8C95C}"/>
              </a:ext>
            </a:extLst>
          </p:cNvPr>
          <p:cNvGrpSpPr>
            <a:grpSpLocks/>
          </p:cNvGrpSpPr>
          <p:nvPr/>
        </p:nvGrpSpPr>
        <p:grpSpPr bwMode="auto">
          <a:xfrm>
            <a:off x="566738" y="1014413"/>
            <a:ext cx="1109662" cy="1131887"/>
            <a:chOff x="2666985" y="682103"/>
            <a:chExt cx="1109138" cy="1131217"/>
          </a:xfrm>
        </p:grpSpPr>
        <p:sp>
          <p:nvSpPr>
            <p:cNvPr id="45" name="矩形 44">
              <a:extLst>
                <a:ext uri="{FF2B5EF4-FFF2-40B4-BE49-F238E27FC236}">
                  <a16:creationId xmlns:a16="http://schemas.microsoft.com/office/drawing/2014/main" id="{352075F3-9D22-43CC-AC7B-30FF540ABA40}"/>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a:extLst>
                <a:ext uri="{FF2B5EF4-FFF2-40B4-BE49-F238E27FC236}">
                  <a16:creationId xmlns:a16="http://schemas.microsoft.com/office/drawing/2014/main" id="{61BF8794-0D16-4B86-BF16-524233F2490A}"/>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a:extLst>
                <a:ext uri="{FF2B5EF4-FFF2-40B4-BE49-F238E27FC236}">
                  <a16:creationId xmlns:a16="http://schemas.microsoft.com/office/drawing/2014/main" id="{08448963-5121-4E51-B55C-25BF1CD198AC}"/>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a:extLst>
              <a:ext uri="{FF2B5EF4-FFF2-40B4-BE49-F238E27FC236}">
                <a16:creationId xmlns:a16="http://schemas.microsoft.com/office/drawing/2014/main" id="{07255945-8A76-4D9E-B673-3B3C67CEB13C}"/>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a:extLst>
              <a:ext uri="{FF2B5EF4-FFF2-40B4-BE49-F238E27FC236}">
                <a16:creationId xmlns:a16="http://schemas.microsoft.com/office/drawing/2014/main" id="{8853A6DF-C889-4F87-80F4-4AD0B2118283}"/>
              </a:ext>
            </a:extLst>
          </p:cNvPr>
          <p:cNvSpPr/>
          <p:nvPr/>
        </p:nvSpPr>
        <p:spPr>
          <a:xfrm>
            <a:off x="10437813" y="6521450"/>
            <a:ext cx="1754187" cy="3365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90ACAF23-534E-4254-8E14-005A102E199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a:extLst>
              <a:ext uri="{FF2B5EF4-FFF2-40B4-BE49-F238E27FC236}">
                <a16:creationId xmlns:a16="http://schemas.microsoft.com/office/drawing/2014/main" id="{9D3DD575-2FF0-4A3F-A72B-9AF5C9C3F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81013"/>
            <a:ext cx="23749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par>
                          <p:cTn id="30" fill="hold" nodeType="afterGroup">
                            <p:stCondLst>
                              <p:cond delay="20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nodeType="afterGroup">
                            <p:stCondLst>
                              <p:cond delay="2900"/>
                            </p:stCondLst>
                            <p:childTnLst>
                              <p:par>
                                <p:cTn id="37" presetID="22" presetClass="entr" presetSubtype="1"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up)">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6302244" y="3618706"/>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中文分词语料库</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499766" cy="585788"/>
            <a:chOff x="551544" y="82976"/>
            <a:chExt cx="349846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中文分词语料库</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4" name="矩形 3">
            <a:extLst>
              <a:ext uri="{FF2B5EF4-FFF2-40B4-BE49-F238E27FC236}">
                <a16:creationId xmlns:a16="http://schemas.microsoft.com/office/drawing/2014/main" id="{1404A504-33D5-4C16-A693-F9437C974B74}"/>
              </a:ext>
            </a:extLst>
          </p:cNvPr>
          <p:cNvSpPr/>
          <p:nvPr/>
        </p:nvSpPr>
        <p:spPr>
          <a:xfrm>
            <a:off x="471488" y="922519"/>
            <a:ext cx="10551646" cy="788806"/>
          </a:xfrm>
          <a:prstGeom prst="rect">
            <a:avLst/>
          </a:prstGeom>
        </p:spPr>
        <p:txBody>
          <a:bodyPr wrap="square">
            <a:spAutoFit/>
          </a:bodyPr>
          <a:lstStyle/>
          <a:p>
            <a:pPr>
              <a:lnSpc>
                <a:spcPct val="150000"/>
              </a:lnSpc>
            </a:pPr>
            <a:r>
              <a:rPr lang="zh-CN" altLang="en-US" sz="1600" dirty="0">
                <a:solidFill>
                  <a:srgbClr val="24292E"/>
                </a:solidFill>
                <a:latin typeface="-apple-system"/>
              </a:rPr>
              <a:t>语言模型只是一个函数的骨架，函数的参数需要在语料库上统计才能得到。为了满足实际工程需要，一个质量高、分量足的语料库必不可少。以下是常用的语料库：</a:t>
            </a:r>
            <a:endParaRPr lang="zh-CN" altLang="en-US" sz="1600" dirty="0"/>
          </a:p>
        </p:txBody>
      </p:sp>
      <p:sp>
        <p:nvSpPr>
          <p:cNvPr id="10" name="矩形 9">
            <a:extLst>
              <a:ext uri="{FF2B5EF4-FFF2-40B4-BE49-F238E27FC236}">
                <a16:creationId xmlns:a16="http://schemas.microsoft.com/office/drawing/2014/main" id="{1A104746-A181-43F1-9D51-C5AE6B76C7FF}"/>
              </a:ext>
            </a:extLst>
          </p:cNvPr>
          <p:cNvSpPr/>
          <p:nvPr/>
        </p:nvSpPr>
        <p:spPr>
          <a:xfrm>
            <a:off x="550863" y="1932513"/>
            <a:ext cx="6096000" cy="1527469"/>
          </a:xfrm>
          <a:prstGeom prst="rect">
            <a:avLst/>
          </a:prstGeom>
        </p:spPr>
        <p:txBody>
          <a:bodyPr>
            <a:spAutoFit/>
          </a:bodyPr>
          <a:lstStyle/>
          <a:p>
            <a:pPr>
              <a:lnSpc>
                <a:spcPct val="150000"/>
              </a:lnSpc>
              <a:buFont typeface="Arial" panose="020B0604020202020204" pitchFamily="34" charset="0"/>
              <a:buChar char="•"/>
            </a:pPr>
            <a:r>
              <a:rPr lang="en-US" altLang="zh-CN" sz="1600" dirty="0">
                <a:solidFill>
                  <a:srgbClr val="24292E"/>
                </a:solidFill>
                <a:latin typeface="-apple-system"/>
              </a:rPr>
              <a:t>《</a:t>
            </a:r>
            <a:r>
              <a:rPr lang="zh-CN" altLang="en-US" sz="1600" dirty="0">
                <a:solidFill>
                  <a:srgbClr val="24292E"/>
                </a:solidFill>
                <a:latin typeface="-apple-system"/>
              </a:rPr>
              <a:t>人民日报</a:t>
            </a:r>
            <a:r>
              <a:rPr lang="en-US" altLang="zh-CN" sz="1600" dirty="0">
                <a:solidFill>
                  <a:srgbClr val="24292E"/>
                </a:solidFill>
                <a:latin typeface="-apple-system"/>
              </a:rPr>
              <a:t>》</a:t>
            </a:r>
            <a:r>
              <a:rPr lang="zh-CN" altLang="en-US" sz="1600" dirty="0">
                <a:solidFill>
                  <a:srgbClr val="24292E"/>
                </a:solidFill>
                <a:latin typeface="-apple-system"/>
              </a:rPr>
              <a:t>语料库 </a:t>
            </a:r>
            <a:r>
              <a:rPr lang="en-US" altLang="zh-CN" sz="1600" dirty="0">
                <a:solidFill>
                  <a:srgbClr val="24292E"/>
                </a:solidFill>
                <a:latin typeface="-apple-system"/>
              </a:rPr>
              <a:t>PKU</a:t>
            </a:r>
          </a:p>
          <a:p>
            <a:pPr>
              <a:lnSpc>
                <a:spcPct val="150000"/>
              </a:lnSpc>
              <a:buFont typeface="Arial" panose="020B0604020202020204" pitchFamily="34" charset="0"/>
              <a:buChar char="•"/>
            </a:pPr>
            <a:r>
              <a:rPr lang="zh-CN" altLang="en-US" sz="1600" dirty="0">
                <a:solidFill>
                  <a:srgbClr val="24292E"/>
                </a:solidFill>
                <a:latin typeface="-apple-system"/>
              </a:rPr>
              <a:t> 微软亚洲研究院语料库 </a:t>
            </a:r>
            <a:r>
              <a:rPr lang="en-US" altLang="zh-CN" sz="1600" dirty="0">
                <a:solidFill>
                  <a:srgbClr val="24292E"/>
                </a:solidFill>
                <a:latin typeface="-apple-system"/>
              </a:rPr>
              <a:t>MSR</a:t>
            </a:r>
          </a:p>
          <a:p>
            <a:pPr>
              <a:lnSpc>
                <a:spcPct val="150000"/>
              </a:lnSpc>
              <a:buFont typeface="Arial" panose="020B0604020202020204" pitchFamily="34" charset="0"/>
              <a:buChar char="•"/>
            </a:pPr>
            <a:r>
              <a:rPr lang="zh-CN" altLang="en-US" sz="1600" dirty="0">
                <a:solidFill>
                  <a:srgbClr val="24292E"/>
                </a:solidFill>
                <a:latin typeface="-apple-system"/>
              </a:rPr>
              <a:t> 香港城市大学 </a:t>
            </a:r>
            <a:r>
              <a:rPr lang="en-US" altLang="zh-CN" sz="1600" dirty="0">
                <a:solidFill>
                  <a:srgbClr val="24292E"/>
                </a:solidFill>
                <a:latin typeface="-apple-system"/>
              </a:rPr>
              <a:t>CITYU(</a:t>
            </a:r>
            <a:r>
              <a:rPr lang="zh-CN" altLang="en-US" sz="1600" dirty="0">
                <a:solidFill>
                  <a:srgbClr val="24292E"/>
                </a:solidFill>
                <a:latin typeface="-apple-system"/>
              </a:rPr>
              <a:t>繁体</a:t>
            </a:r>
            <a:r>
              <a:rPr lang="en-US" altLang="zh-CN" sz="1600" dirty="0">
                <a:solidFill>
                  <a:srgbClr val="24292E"/>
                </a:solidFill>
                <a:latin typeface="-apple-system"/>
              </a:rPr>
              <a:t>)</a:t>
            </a:r>
          </a:p>
          <a:p>
            <a:pPr>
              <a:lnSpc>
                <a:spcPct val="150000"/>
              </a:lnSpc>
              <a:buFont typeface="Arial" panose="020B0604020202020204" pitchFamily="34" charset="0"/>
              <a:buChar char="•"/>
            </a:pPr>
            <a:r>
              <a:rPr lang="zh-CN" altLang="en-US" sz="1600" dirty="0">
                <a:solidFill>
                  <a:srgbClr val="24292E"/>
                </a:solidFill>
                <a:latin typeface="-apple-system"/>
              </a:rPr>
              <a:t> 台湾中央研究院 </a:t>
            </a:r>
            <a:r>
              <a:rPr lang="en-US" altLang="zh-CN" sz="1600" dirty="0">
                <a:solidFill>
                  <a:srgbClr val="24292E"/>
                </a:solidFill>
                <a:latin typeface="-apple-system"/>
              </a:rPr>
              <a:t>AS(</a:t>
            </a:r>
            <a:r>
              <a:rPr lang="zh-CN" altLang="en-US" sz="1600" dirty="0">
                <a:solidFill>
                  <a:srgbClr val="24292E"/>
                </a:solidFill>
                <a:latin typeface="-apple-system"/>
              </a:rPr>
              <a:t>繁体</a:t>
            </a:r>
            <a:r>
              <a:rPr lang="en-US" altLang="zh-CN" sz="1600" dirty="0">
                <a:solidFill>
                  <a:srgbClr val="24292E"/>
                </a:solidFill>
                <a:latin typeface="-apple-system"/>
              </a:rPr>
              <a:t>)</a:t>
            </a:r>
            <a:endParaRPr lang="en-US" altLang="zh-CN" sz="1600" b="0" i="0" dirty="0">
              <a:solidFill>
                <a:srgbClr val="24292E"/>
              </a:solidFill>
              <a:effectLst/>
              <a:latin typeface="-apple-system"/>
            </a:endParaRPr>
          </a:p>
        </p:txBody>
      </p:sp>
      <p:graphicFrame>
        <p:nvGraphicFramePr>
          <p:cNvPr id="11" name="表格 10">
            <a:extLst>
              <a:ext uri="{FF2B5EF4-FFF2-40B4-BE49-F238E27FC236}">
                <a16:creationId xmlns:a16="http://schemas.microsoft.com/office/drawing/2014/main" id="{0E7BF0C2-A230-4C9C-947D-35B325523755}"/>
              </a:ext>
            </a:extLst>
          </p:cNvPr>
          <p:cNvGraphicFramePr>
            <a:graphicFrameLocks noGrp="1"/>
          </p:cNvGraphicFramePr>
          <p:nvPr>
            <p:extLst>
              <p:ext uri="{D42A27DB-BD31-4B8C-83A1-F6EECF244321}">
                <p14:modId xmlns:p14="http://schemas.microsoft.com/office/powerpoint/2010/main" val="3591201404"/>
              </p:ext>
            </p:extLst>
          </p:nvPr>
        </p:nvGraphicFramePr>
        <p:xfrm>
          <a:off x="5443134" y="2032793"/>
          <a:ext cx="5580000" cy="1828800"/>
        </p:xfrm>
        <a:graphic>
          <a:graphicData uri="http://schemas.openxmlformats.org/drawingml/2006/table">
            <a:tbl>
              <a:tblPr>
                <a:tableStyleId>{0505E3EF-67EA-436B-97B2-0124C06EBD24}</a:tableStyleId>
              </a:tblPr>
              <a:tblGrid>
                <a:gridCol w="1116000">
                  <a:extLst>
                    <a:ext uri="{9D8B030D-6E8A-4147-A177-3AD203B41FA5}">
                      <a16:colId xmlns:a16="http://schemas.microsoft.com/office/drawing/2014/main" val="81864559"/>
                    </a:ext>
                  </a:extLst>
                </a:gridCol>
                <a:gridCol w="1116000">
                  <a:extLst>
                    <a:ext uri="{9D8B030D-6E8A-4147-A177-3AD203B41FA5}">
                      <a16:colId xmlns:a16="http://schemas.microsoft.com/office/drawing/2014/main" val="4286461966"/>
                    </a:ext>
                  </a:extLst>
                </a:gridCol>
                <a:gridCol w="1116000">
                  <a:extLst>
                    <a:ext uri="{9D8B030D-6E8A-4147-A177-3AD203B41FA5}">
                      <a16:colId xmlns:a16="http://schemas.microsoft.com/office/drawing/2014/main" val="601062855"/>
                    </a:ext>
                  </a:extLst>
                </a:gridCol>
                <a:gridCol w="1116000">
                  <a:extLst>
                    <a:ext uri="{9D8B030D-6E8A-4147-A177-3AD203B41FA5}">
                      <a16:colId xmlns:a16="http://schemas.microsoft.com/office/drawing/2014/main" val="409815529"/>
                    </a:ext>
                  </a:extLst>
                </a:gridCol>
                <a:gridCol w="1116000">
                  <a:extLst>
                    <a:ext uri="{9D8B030D-6E8A-4147-A177-3AD203B41FA5}">
                      <a16:colId xmlns:a16="http://schemas.microsoft.com/office/drawing/2014/main" val="4106755204"/>
                    </a:ext>
                  </a:extLst>
                </a:gridCol>
              </a:tblGrid>
              <a:tr h="0">
                <a:tc>
                  <a:txBody>
                    <a:bodyPr/>
                    <a:lstStyle/>
                    <a:p>
                      <a:pPr algn="ctr"/>
                      <a:r>
                        <a:rPr lang="zh-CN" altLang="en-US">
                          <a:effectLst/>
                        </a:rPr>
                        <a:t>语料库</a:t>
                      </a:r>
                      <a:endParaRPr lang="zh-CN" altLang="en-US" b="1">
                        <a:effectLst/>
                      </a:endParaRPr>
                    </a:p>
                  </a:txBody>
                  <a:tcPr marL="99060" marR="99060" anchor="ctr"/>
                </a:tc>
                <a:tc>
                  <a:txBody>
                    <a:bodyPr/>
                    <a:lstStyle/>
                    <a:p>
                      <a:pPr algn="ctr"/>
                      <a:r>
                        <a:rPr lang="zh-CN" altLang="en-US" dirty="0">
                          <a:effectLst/>
                        </a:rPr>
                        <a:t>字符数</a:t>
                      </a:r>
                      <a:endParaRPr lang="zh-CN" altLang="en-US" b="1" dirty="0">
                        <a:effectLst/>
                      </a:endParaRPr>
                    </a:p>
                  </a:txBody>
                  <a:tcPr marL="99060" marR="99060" anchor="ctr"/>
                </a:tc>
                <a:tc>
                  <a:txBody>
                    <a:bodyPr/>
                    <a:lstStyle/>
                    <a:p>
                      <a:pPr algn="ctr"/>
                      <a:r>
                        <a:rPr lang="zh-CN" altLang="en-US">
                          <a:effectLst/>
                        </a:rPr>
                        <a:t>词语种数</a:t>
                      </a:r>
                      <a:endParaRPr lang="zh-CN" altLang="en-US" b="1">
                        <a:effectLst/>
                      </a:endParaRPr>
                    </a:p>
                  </a:txBody>
                  <a:tcPr marL="99060" marR="99060" anchor="ctr"/>
                </a:tc>
                <a:tc>
                  <a:txBody>
                    <a:bodyPr/>
                    <a:lstStyle/>
                    <a:p>
                      <a:pPr algn="ctr"/>
                      <a:r>
                        <a:rPr lang="zh-CN" altLang="en-US">
                          <a:effectLst/>
                        </a:rPr>
                        <a:t>总词频</a:t>
                      </a:r>
                      <a:endParaRPr lang="zh-CN" altLang="en-US" b="1">
                        <a:effectLst/>
                      </a:endParaRPr>
                    </a:p>
                  </a:txBody>
                  <a:tcPr marL="99060" marR="99060" anchor="ctr"/>
                </a:tc>
                <a:tc>
                  <a:txBody>
                    <a:bodyPr/>
                    <a:lstStyle/>
                    <a:p>
                      <a:pPr algn="ctr"/>
                      <a:r>
                        <a:rPr lang="zh-CN" altLang="en-US">
                          <a:effectLst/>
                        </a:rPr>
                        <a:t>平均词长</a:t>
                      </a:r>
                      <a:endParaRPr lang="zh-CN" altLang="en-US" b="1">
                        <a:effectLst/>
                      </a:endParaRPr>
                    </a:p>
                  </a:txBody>
                  <a:tcPr marL="99060" marR="99060" anchor="ctr"/>
                </a:tc>
                <a:extLst>
                  <a:ext uri="{0D108BD9-81ED-4DB2-BD59-A6C34878D82A}">
                    <a16:rowId xmlns:a16="http://schemas.microsoft.com/office/drawing/2014/main" val="3447176062"/>
                  </a:ext>
                </a:extLst>
              </a:tr>
              <a:tr h="0">
                <a:tc>
                  <a:txBody>
                    <a:bodyPr/>
                    <a:lstStyle/>
                    <a:p>
                      <a:pPr algn="ctr"/>
                      <a:r>
                        <a:rPr lang="en-US" dirty="0">
                          <a:effectLst/>
                        </a:rPr>
                        <a:t>PKU</a:t>
                      </a:r>
                    </a:p>
                  </a:txBody>
                  <a:tcPr marL="99060" marR="99060" anchor="ctr"/>
                </a:tc>
                <a:tc>
                  <a:txBody>
                    <a:bodyPr/>
                    <a:lstStyle/>
                    <a:p>
                      <a:pPr algn="ctr"/>
                      <a:r>
                        <a:rPr lang="en-US" altLang="zh-CN" dirty="0">
                          <a:effectLst/>
                        </a:rPr>
                        <a:t>183</a:t>
                      </a:r>
                      <a:r>
                        <a:rPr lang="zh-CN" altLang="en-US" dirty="0">
                          <a:effectLst/>
                        </a:rPr>
                        <a:t>万</a:t>
                      </a:r>
                    </a:p>
                  </a:txBody>
                  <a:tcPr marL="99060" marR="99060" anchor="ctr"/>
                </a:tc>
                <a:tc>
                  <a:txBody>
                    <a:bodyPr/>
                    <a:lstStyle/>
                    <a:p>
                      <a:pPr algn="ctr"/>
                      <a:r>
                        <a:rPr lang="en-US" altLang="zh-CN" dirty="0">
                          <a:effectLst/>
                        </a:rPr>
                        <a:t>6</a:t>
                      </a:r>
                      <a:r>
                        <a:rPr lang="zh-CN" altLang="en-US" dirty="0">
                          <a:effectLst/>
                        </a:rPr>
                        <a:t>万</a:t>
                      </a:r>
                    </a:p>
                  </a:txBody>
                  <a:tcPr marL="99060" marR="99060" anchor="ctr"/>
                </a:tc>
                <a:tc>
                  <a:txBody>
                    <a:bodyPr/>
                    <a:lstStyle/>
                    <a:p>
                      <a:pPr algn="ctr"/>
                      <a:r>
                        <a:rPr lang="en-US" altLang="zh-CN" dirty="0">
                          <a:effectLst/>
                        </a:rPr>
                        <a:t>111</a:t>
                      </a:r>
                      <a:r>
                        <a:rPr lang="zh-CN" altLang="en-US">
                          <a:effectLst/>
                        </a:rPr>
                        <a:t>万</a:t>
                      </a:r>
                    </a:p>
                  </a:txBody>
                  <a:tcPr marL="99060" marR="99060" anchor="ctr"/>
                </a:tc>
                <a:tc>
                  <a:txBody>
                    <a:bodyPr/>
                    <a:lstStyle/>
                    <a:p>
                      <a:pPr algn="ctr"/>
                      <a:r>
                        <a:rPr lang="en-US" altLang="zh-CN" dirty="0">
                          <a:effectLst/>
                        </a:rPr>
                        <a:t>1.6</a:t>
                      </a:r>
                    </a:p>
                  </a:txBody>
                  <a:tcPr marL="99060" marR="99060" anchor="ctr"/>
                </a:tc>
                <a:extLst>
                  <a:ext uri="{0D108BD9-81ED-4DB2-BD59-A6C34878D82A}">
                    <a16:rowId xmlns:a16="http://schemas.microsoft.com/office/drawing/2014/main" val="260408259"/>
                  </a:ext>
                </a:extLst>
              </a:tr>
              <a:tr h="0">
                <a:tc>
                  <a:txBody>
                    <a:bodyPr/>
                    <a:lstStyle/>
                    <a:p>
                      <a:pPr algn="ctr"/>
                      <a:r>
                        <a:rPr lang="en-US" dirty="0">
                          <a:effectLst/>
                        </a:rPr>
                        <a:t>MSR</a:t>
                      </a:r>
                    </a:p>
                  </a:txBody>
                  <a:tcPr marL="99060" marR="99060" anchor="ctr"/>
                </a:tc>
                <a:tc>
                  <a:txBody>
                    <a:bodyPr/>
                    <a:lstStyle/>
                    <a:p>
                      <a:pPr algn="ctr"/>
                      <a:r>
                        <a:rPr lang="en-US" altLang="zh-CN" dirty="0">
                          <a:effectLst/>
                        </a:rPr>
                        <a:t>405</a:t>
                      </a:r>
                      <a:r>
                        <a:rPr lang="zh-CN" altLang="en-US">
                          <a:effectLst/>
                        </a:rPr>
                        <a:t>万</a:t>
                      </a:r>
                    </a:p>
                  </a:txBody>
                  <a:tcPr marL="99060" marR="99060" anchor="ctr"/>
                </a:tc>
                <a:tc>
                  <a:txBody>
                    <a:bodyPr/>
                    <a:lstStyle/>
                    <a:p>
                      <a:pPr algn="ctr"/>
                      <a:r>
                        <a:rPr lang="en-US" altLang="zh-CN" dirty="0">
                          <a:effectLst/>
                        </a:rPr>
                        <a:t>9</a:t>
                      </a:r>
                      <a:r>
                        <a:rPr lang="zh-CN" altLang="en-US">
                          <a:effectLst/>
                        </a:rPr>
                        <a:t>万</a:t>
                      </a:r>
                    </a:p>
                  </a:txBody>
                  <a:tcPr marL="99060" marR="99060" anchor="ctr"/>
                </a:tc>
                <a:tc>
                  <a:txBody>
                    <a:bodyPr/>
                    <a:lstStyle/>
                    <a:p>
                      <a:pPr algn="ctr"/>
                      <a:r>
                        <a:rPr lang="en-US" altLang="zh-CN" dirty="0">
                          <a:effectLst/>
                        </a:rPr>
                        <a:t>237</a:t>
                      </a:r>
                      <a:r>
                        <a:rPr lang="zh-CN" altLang="en-US">
                          <a:effectLst/>
                        </a:rPr>
                        <a:t>万</a:t>
                      </a:r>
                    </a:p>
                  </a:txBody>
                  <a:tcPr marL="99060" marR="99060" anchor="ctr"/>
                </a:tc>
                <a:tc>
                  <a:txBody>
                    <a:bodyPr/>
                    <a:lstStyle/>
                    <a:p>
                      <a:pPr algn="ctr"/>
                      <a:r>
                        <a:rPr lang="en-US" altLang="zh-CN" dirty="0">
                          <a:effectLst/>
                        </a:rPr>
                        <a:t>1.7</a:t>
                      </a:r>
                    </a:p>
                  </a:txBody>
                  <a:tcPr marL="99060" marR="99060" anchor="ctr"/>
                </a:tc>
                <a:extLst>
                  <a:ext uri="{0D108BD9-81ED-4DB2-BD59-A6C34878D82A}">
                    <a16:rowId xmlns:a16="http://schemas.microsoft.com/office/drawing/2014/main" val="3176336970"/>
                  </a:ext>
                </a:extLst>
              </a:tr>
              <a:tr h="0">
                <a:tc>
                  <a:txBody>
                    <a:bodyPr/>
                    <a:lstStyle/>
                    <a:p>
                      <a:pPr algn="ctr"/>
                      <a:r>
                        <a:rPr lang="en-US" dirty="0">
                          <a:effectLst/>
                        </a:rPr>
                        <a:t>AS</a:t>
                      </a:r>
                    </a:p>
                  </a:txBody>
                  <a:tcPr marL="99060" marR="99060" anchor="ctr"/>
                </a:tc>
                <a:tc>
                  <a:txBody>
                    <a:bodyPr/>
                    <a:lstStyle/>
                    <a:p>
                      <a:pPr algn="ctr"/>
                      <a:r>
                        <a:rPr lang="en-US" altLang="zh-CN" dirty="0">
                          <a:effectLst/>
                        </a:rPr>
                        <a:t>837</a:t>
                      </a:r>
                      <a:r>
                        <a:rPr lang="zh-CN" altLang="en-US">
                          <a:effectLst/>
                        </a:rPr>
                        <a:t>万</a:t>
                      </a:r>
                    </a:p>
                  </a:txBody>
                  <a:tcPr marL="99060" marR="99060" anchor="ctr"/>
                </a:tc>
                <a:tc>
                  <a:txBody>
                    <a:bodyPr/>
                    <a:lstStyle/>
                    <a:p>
                      <a:pPr algn="ctr"/>
                      <a:r>
                        <a:rPr lang="en-US" altLang="zh-CN" dirty="0">
                          <a:effectLst/>
                        </a:rPr>
                        <a:t>14</a:t>
                      </a:r>
                      <a:r>
                        <a:rPr lang="zh-CN" altLang="en-US">
                          <a:effectLst/>
                        </a:rPr>
                        <a:t>万</a:t>
                      </a:r>
                    </a:p>
                  </a:txBody>
                  <a:tcPr marL="99060" marR="99060" anchor="ctr"/>
                </a:tc>
                <a:tc>
                  <a:txBody>
                    <a:bodyPr/>
                    <a:lstStyle/>
                    <a:p>
                      <a:pPr algn="ctr"/>
                      <a:r>
                        <a:rPr lang="en-US" altLang="zh-CN" dirty="0">
                          <a:effectLst/>
                        </a:rPr>
                        <a:t>545</a:t>
                      </a:r>
                      <a:r>
                        <a:rPr lang="zh-CN" altLang="en-US">
                          <a:effectLst/>
                        </a:rPr>
                        <a:t>万</a:t>
                      </a:r>
                    </a:p>
                  </a:txBody>
                  <a:tcPr marL="99060" marR="99060" anchor="ctr"/>
                </a:tc>
                <a:tc>
                  <a:txBody>
                    <a:bodyPr/>
                    <a:lstStyle/>
                    <a:p>
                      <a:pPr algn="ctr"/>
                      <a:r>
                        <a:rPr lang="en-US" altLang="zh-CN" dirty="0">
                          <a:effectLst/>
                        </a:rPr>
                        <a:t>1.5</a:t>
                      </a:r>
                    </a:p>
                  </a:txBody>
                  <a:tcPr marL="99060" marR="99060" anchor="ctr"/>
                </a:tc>
                <a:extLst>
                  <a:ext uri="{0D108BD9-81ED-4DB2-BD59-A6C34878D82A}">
                    <a16:rowId xmlns:a16="http://schemas.microsoft.com/office/drawing/2014/main" val="2121498507"/>
                  </a:ext>
                </a:extLst>
              </a:tr>
              <a:tr h="0">
                <a:tc>
                  <a:txBody>
                    <a:bodyPr/>
                    <a:lstStyle/>
                    <a:p>
                      <a:pPr algn="ctr"/>
                      <a:r>
                        <a:rPr lang="en-US" dirty="0">
                          <a:effectLst/>
                        </a:rPr>
                        <a:t>CITYU</a:t>
                      </a:r>
                    </a:p>
                  </a:txBody>
                  <a:tcPr marL="99060" marR="99060" anchor="ctr"/>
                </a:tc>
                <a:tc>
                  <a:txBody>
                    <a:bodyPr/>
                    <a:lstStyle/>
                    <a:p>
                      <a:pPr algn="ctr"/>
                      <a:r>
                        <a:rPr lang="en-US" altLang="zh-CN" dirty="0">
                          <a:effectLst/>
                        </a:rPr>
                        <a:t>240</a:t>
                      </a:r>
                      <a:r>
                        <a:rPr lang="zh-CN" altLang="en-US">
                          <a:effectLst/>
                        </a:rPr>
                        <a:t>万</a:t>
                      </a:r>
                    </a:p>
                  </a:txBody>
                  <a:tcPr marL="99060" marR="99060" anchor="ctr"/>
                </a:tc>
                <a:tc>
                  <a:txBody>
                    <a:bodyPr/>
                    <a:lstStyle/>
                    <a:p>
                      <a:pPr algn="ctr"/>
                      <a:r>
                        <a:rPr lang="en-US" altLang="zh-CN" dirty="0">
                          <a:effectLst/>
                        </a:rPr>
                        <a:t>7</a:t>
                      </a:r>
                      <a:r>
                        <a:rPr lang="zh-CN" altLang="en-US" dirty="0">
                          <a:effectLst/>
                        </a:rPr>
                        <a:t>万</a:t>
                      </a:r>
                    </a:p>
                  </a:txBody>
                  <a:tcPr marL="99060" marR="99060" anchor="ctr"/>
                </a:tc>
                <a:tc>
                  <a:txBody>
                    <a:bodyPr/>
                    <a:lstStyle/>
                    <a:p>
                      <a:pPr algn="ctr"/>
                      <a:r>
                        <a:rPr lang="en-US" altLang="zh-CN" dirty="0">
                          <a:effectLst/>
                        </a:rPr>
                        <a:t>146</a:t>
                      </a:r>
                      <a:r>
                        <a:rPr lang="zh-CN" altLang="en-US" dirty="0">
                          <a:effectLst/>
                        </a:rPr>
                        <a:t>万</a:t>
                      </a:r>
                    </a:p>
                  </a:txBody>
                  <a:tcPr marL="99060" marR="99060" anchor="ctr"/>
                </a:tc>
                <a:tc>
                  <a:txBody>
                    <a:bodyPr/>
                    <a:lstStyle/>
                    <a:p>
                      <a:pPr algn="ctr"/>
                      <a:r>
                        <a:rPr lang="en-US" altLang="zh-CN" dirty="0">
                          <a:effectLst/>
                        </a:rPr>
                        <a:t>1.7</a:t>
                      </a:r>
                    </a:p>
                  </a:txBody>
                  <a:tcPr marL="99060" marR="99060" anchor="ctr"/>
                </a:tc>
                <a:extLst>
                  <a:ext uri="{0D108BD9-81ED-4DB2-BD59-A6C34878D82A}">
                    <a16:rowId xmlns:a16="http://schemas.microsoft.com/office/drawing/2014/main" val="1998471092"/>
                  </a:ext>
                </a:extLst>
              </a:tr>
            </a:tbl>
          </a:graphicData>
        </a:graphic>
      </p:graphicFrame>
      <p:graphicFrame>
        <p:nvGraphicFramePr>
          <p:cNvPr id="17" name="表格 16">
            <a:extLst>
              <a:ext uri="{FF2B5EF4-FFF2-40B4-BE49-F238E27FC236}">
                <a16:creationId xmlns:a16="http://schemas.microsoft.com/office/drawing/2014/main" id="{84163A77-EF80-4729-AEBC-3FD700F9E8C0}"/>
              </a:ext>
            </a:extLst>
          </p:cNvPr>
          <p:cNvGraphicFramePr>
            <a:graphicFrameLocks noGrp="1"/>
          </p:cNvGraphicFramePr>
          <p:nvPr>
            <p:extLst>
              <p:ext uri="{D42A27DB-BD31-4B8C-83A1-F6EECF244321}">
                <p14:modId xmlns:p14="http://schemas.microsoft.com/office/powerpoint/2010/main" val="169244933"/>
              </p:ext>
            </p:extLst>
          </p:nvPr>
        </p:nvGraphicFramePr>
        <p:xfrm>
          <a:off x="1985472" y="4619517"/>
          <a:ext cx="5580000" cy="1828800"/>
        </p:xfrm>
        <a:graphic>
          <a:graphicData uri="http://schemas.openxmlformats.org/drawingml/2006/table">
            <a:tbl>
              <a:tblPr>
                <a:tableStyleId>{0505E3EF-67EA-436B-97B2-0124C06EBD24}</a:tableStyleId>
              </a:tblPr>
              <a:tblGrid>
                <a:gridCol w="1116000">
                  <a:extLst>
                    <a:ext uri="{9D8B030D-6E8A-4147-A177-3AD203B41FA5}">
                      <a16:colId xmlns:a16="http://schemas.microsoft.com/office/drawing/2014/main" val="81864559"/>
                    </a:ext>
                  </a:extLst>
                </a:gridCol>
                <a:gridCol w="1116000">
                  <a:extLst>
                    <a:ext uri="{9D8B030D-6E8A-4147-A177-3AD203B41FA5}">
                      <a16:colId xmlns:a16="http://schemas.microsoft.com/office/drawing/2014/main" val="4286461966"/>
                    </a:ext>
                  </a:extLst>
                </a:gridCol>
                <a:gridCol w="1116000">
                  <a:extLst>
                    <a:ext uri="{9D8B030D-6E8A-4147-A177-3AD203B41FA5}">
                      <a16:colId xmlns:a16="http://schemas.microsoft.com/office/drawing/2014/main" val="601062855"/>
                    </a:ext>
                  </a:extLst>
                </a:gridCol>
                <a:gridCol w="1116000">
                  <a:extLst>
                    <a:ext uri="{9D8B030D-6E8A-4147-A177-3AD203B41FA5}">
                      <a16:colId xmlns:a16="http://schemas.microsoft.com/office/drawing/2014/main" val="409815529"/>
                    </a:ext>
                  </a:extLst>
                </a:gridCol>
                <a:gridCol w="1116000">
                  <a:extLst>
                    <a:ext uri="{9D8B030D-6E8A-4147-A177-3AD203B41FA5}">
                      <a16:colId xmlns:a16="http://schemas.microsoft.com/office/drawing/2014/main" val="4106755204"/>
                    </a:ext>
                  </a:extLst>
                </a:gridCol>
              </a:tblGrid>
              <a:tr h="0">
                <a:tc>
                  <a:txBody>
                    <a:bodyPr/>
                    <a:lstStyle/>
                    <a:p>
                      <a:pPr algn="ctr"/>
                      <a:r>
                        <a:rPr lang="zh-CN" altLang="en-US">
                          <a:effectLst/>
                        </a:rPr>
                        <a:t>语料库</a:t>
                      </a:r>
                      <a:endParaRPr lang="zh-CN" altLang="en-US" b="1">
                        <a:effectLst/>
                      </a:endParaRPr>
                    </a:p>
                  </a:txBody>
                  <a:tcPr marL="99060" marR="99060" anchor="ctr"/>
                </a:tc>
                <a:tc>
                  <a:txBody>
                    <a:bodyPr/>
                    <a:lstStyle/>
                    <a:p>
                      <a:pPr algn="ctr"/>
                      <a:r>
                        <a:rPr lang="zh-CN" altLang="en-US" dirty="0">
                          <a:effectLst/>
                        </a:rPr>
                        <a:t>字符数</a:t>
                      </a:r>
                      <a:endParaRPr lang="zh-CN" altLang="en-US" b="1" dirty="0">
                        <a:effectLst/>
                      </a:endParaRPr>
                    </a:p>
                  </a:txBody>
                  <a:tcPr marL="99060" marR="99060" anchor="ctr"/>
                </a:tc>
                <a:tc>
                  <a:txBody>
                    <a:bodyPr/>
                    <a:lstStyle/>
                    <a:p>
                      <a:pPr algn="ctr"/>
                      <a:r>
                        <a:rPr lang="zh-CN" altLang="en-US" dirty="0">
                          <a:effectLst/>
                        </a:rPr>
                        <a:t>词语种数</a:t>
                      </a:r>
                      <a:endParaRPr lang="zh-CN" altLang="en-US" b="1" dirty="0">
                        <a:effectLst/>
                      </a:endParaRPr>
                    </a:p>
                  </a:txBody>
                  <a:tcPr marL="99060" marR="99060" anchor="ctr"/>
                </a:tc>
                <a:tc>
                  <a:txBody>
                    <a:bodyPr/>
                    <a:lstStyle/>
                    <a:p>
                      <a:pPr algn="ctr"/>
                      <a:r>
                        <a:rPr lang="zh-CN" altLang="en-US">
                          <a:effectLst/>
                        </a:rPr>
                        <a:t>总词频</a:t>
                      </a:r>
                      <a:endParaRPr lang="zh-CN" altLang="en-US" b="1">
                        <a:effectLst/>
                      </a:endParaRPr>
                    </a:p>
                  </a:txBody>
                  <a:tcPr marL="99060" marR="99060" anchor="ctr"/>
                </a:tc>
                <a:tc>
                  <a:txBody>
                    <a:bodyPr/>
                    <a:lstStyle/>
                    <a:p>
                      <a:pPr algn="ctr"/>
                      <a:r>
                        <a:rPr lang="zh-CN" altLang="en-US" dirty="0">
                          <a:effectLst/>
                        </a:rPr>
                        <a:t>平均词长</a:t>
                      </a:r>
                      <a:endParaRPr lang="zh-CN" altLang="en-US" b="1" dirty="0">
                        <a:effectLst/>
                      </a:endParaRPr>
                    </a:p>
                  </a:txBody>
                  <a:tcPr marL="99060" marR="99060" anchor="ctr"/>
                </a:tc>
                <a:extLst>
                  <a:ext uri="{0D108BD9-81ED-4DB2-BD59-A6C34878D82A}">
                    <a16:rowId xmlns:a16="http://schemas.microsoft.com/office/drawing/2014/main" val="3447176062"/>
                  </a:ext>
                </a:extLst>
              </a:tr>
              <a:tr h="0">
                <a:tc>
                  <a:txBody>
                    <a:bodyPr/>
                    <a:lstStyle/>
                    <a:p>
                      <a:pPr algn="ctr"/>
                      <a:r>
                        <a:rPr lang="en-US" dirty="0">
                          <a:effectLst/>
                        </a:rPr>
                        <a:t>PKU</a:t>
                      </a:r>
                    </a:p>
                  </a:txBody>
                  <a:tcPr marL="99060" marR="99060" anchor="ctr"/>
                </a:tc>
                <a:tc>
                  <a:txBody>
                    <a:bodyPr/>
                    <a:lstStyle/>
                    <a:p>
                      <a:pPr algn="ctr"/>
                      <a:r>
                        <a:rPr lang="en-US" altLang="zh-CN" dirty="0">
                          <a:effectLst/>
                        </a:rPr>
                        <a:t>17</a:t>
                      </a:r>
                      <a:r>
                        <a:rPr lang="zh-CN" altLang="en-US" dirty="0">
                          <a:effectLst/>
                        </a:rPr>
                        <a:t>万</a:t>
                      </a:r>
                    </a:p>
                  </a:txBody>
                  <a:tcPr marL="99060" marR="99060" anchor="ctr"/>
                </a:tc>
                <a:tc>
                  <a:txBody>
                    <a:bodyPr/>
                    <a:lstStyle/>
                    <a:p>
                      <a:pPr algn="ctr"/>
                      <a:r>
                        <a:rPr lang="en-US" altLang="zh-CN" dirty="0">
                          <a:effectLst/>
                        </a:rPr>
                        <a:t>1</a:t>
                      </a:r>
                      <a:r>
                        <a:rPr lang="zh-CN" altLang="en-US" dirty="0">
                          <a:effectLst/>
                        </a:rPr>
                        <a:t>万</a:t>
                      </a:r>
                    </a:p>
                  </a:txBody>
                  <a:tcPr marL="99060" marR="99060" anchor="ctr"/>
                </a:tc>
                <a:tc>
                  <a:txBody>
                    <a:bodyPr/>
                    <a:lstStyle/>
                    <a:p>
                      <a:pPr algn="ctr"/>
                      <a:r>
                        <a:rPr lang="en-US" altLang="zh-CN" dirty="0">
                          <a:effectLst/>
                        </a:rPr>
                        <a:t>10</a:t>
                      </a:r>
                      <a:r>
                        <a:rPr lang="zh-CN" altLang="en-US" dirty="0">
                          <a:effectLst/>
                        </a:rPr>
                        <a:t>万</a:t>
                      </a:r>
                    </a:p>
                  </a:txBody>
                  <a:tcPr marL="99060" marR="99060" anchor="ctr"/>
                </a:tc>
                <a:tc>
                  <a:txBody>
                    <a:bodyPr/>
                    <a:lstStyle/>
                    <a:p>
                      <a:pPr algn="ctr"/>
                      <a:r>
                        <a:rPr lang="en-US" altLang="zh-CN" dirty="0">
                          <a:effectLst/>
                        </a:rPr>
                        <a:t>1.7</a:t>
                      </a:r>
                    </a:p>
                  </a:txBody>
                  <a:tcPr marL="99060" marR="99060" anchor="ctr"/>
                </a:tc>
                <a:extLst>
                  <a:ext uri="{0D108BD9-81ED-4DB2-BD59-A6C34878D82A}">
                    <a16:rowId xmlns:a16="http://schemas.microsoft.com/office/drawing/2014/main" val="260408259"/>
                  </a:ext>
                </a:extLst>
              </a:tr>
              <a:tr h="0">
                <a:tc>
                  <a:txBody>
                    <a:bodyPr/>
                    <a:lstStyle/>
                    <a:p>
                      <a:pPr algn="ctr"/>
                      <a:r>
                        <a:rPr lang="en-US" dirty="0">
                          <a:effectLst/>
                        </a:rPr>
                        <a:t>MSR</a:t>
                      </a:r>
                    </a:p>
                  </a:txBody>
                  <a:tcPr marL="99060" marR="99060" anchor="ctr"/>
                </a:tc>
                <a:tc>
                  <a:txBody>
                    <a:bodyPr/>
                    <a:lstStyle/>
                    <a:p>
                      <a:pPr algn="ctr"/>
                      <a:r>
                        <a:rPr lang="en-US" altLang="zh-CN" dirty="0">
                          <a:effectLst/>
                        </a:rPr>
                        <a:t>18</a:t>
                      </a:r>
                      <a:r>
                        <a:rPr lang="zh-CN" altLang="en-US" dirty="0">
                          <a:effectLst/>
                        </a:rPr>
                        <a:t>万</a:t>
                      </a:r>
                    </a:p>
                  </a:txBody>
                  <a:tcPr marL="99060" marR="99060" anchor="ctr"/>
                </a:tc>
                <a:tc>
                  <a:txBody>
                    <a:bodyPr/>
                    <a:lstStyle/>
                    <a:p>
                      <a:pPr algn="ctr"/>
                      <a:r>
                        <a:rPr lang="en-US" altLang="zh-CN" dirty="0">
                          <a:effectLst/>
                        </a:rPr>
                        <a:t>1</a:t>
                      </a:r>
                      <a:r>
                        <a:rPr lang="zh-CN" altLang="en-US" dirty="0">
                          <a:effectLst/>
                        </a:rPr>
                        <a:t>万</a:t>
                      </a:r>
                    </a:p>
                  </a:txBody>
                  <a:tcPr marL="99060" marR="99060" anchor="ctr"/>
                </a:tc>
                <a:tc>
                  <a:txBody>
                    <a:bodyPr/>
                    <a:lstStyle/>
                    <a:p>
                      <a:pPr algn="ctr"/>
                      <a:r>
                        <a:rPr lang="en-US" altLang="zh-CN" dirty="0">
                          <a:effectLst/>
                        </a:rPr>
                        <a:t>11</a:t>
                      </a:r>
                      <a:r>
                        <a:rPr lang="zh-CN" altLang="en-US" dirty="0">
                          <a:effectLst/>
                        </a:rPr>
                        <a:t>万</a:t>
                      </a:r>
                    </a:p>
                  </a:txBody>
                  <a:tcPr marL="99060" marR="99060" anchor="ctr"/>
                </a:tc>
                <a:tc>
                  <a:txBody>
                    <a:bodyPr/>
                    <a:lstStyle/>
                    <a:p>
                      <a:pPr algn="ctr"/>
                      <a:r>
                        <a:rPr lang="en-US" altLang="zh-CN" dirty="0">
                          <a:effectLst/>
                        </a:rPr>
                        <a:t>1.7</a:t>
                      </a:r>
                    </a:p>
                  </a:txBody>
                  <a:tcPr marL="99060" marR="99060" anchor="ctr"/>
                </a:tc>
                <a:extLst>
                  <a:ext uri="{0D108BD9-81ED-4DB2-BD59-A6C34878D82A}">
                    <a16:rowId xmlns:a16="http://schemas.microsoft.com/office/drawing/2014/main" val="3176336970"/>
                  </a:ext>
                </a:extLst>
              </a:tr>
              <a:tr h="0">
                <a:tc>
                  <a:txBody>
                    <a:bodyPr/>
                    <a:lstStyle/>
                    <a:p>
                      <a:pPr algn="ctr"/>
                      <a:r>
                        <a:rPr lang="en-US" dirty="0">
                          <a:effectLst/>
                        </a:rPr>
                        <a:t>AS</a:t>
                      </a:r>
                    </a:p>
                  </a:txBody>
                  <a:tcPr marL="99060" marR="99060" anchor="ctr"/>
                </a:tc>
                <a:tc>
                  <a:txBody>
                    <a:bodyPr/>
                    <a:lstStyle/>
                    <a:p>
                      <a:pPr algn="ctr"/>
                      <a:r>
                        <a:rPr lang="en-US" altLang="zh-CN" dirty="0">
                          <a:effectLst/>
                        </a:rPr>
                        <a:t>20</a:t>
                      </a:r>
                      <a:r>
                        <a:rPr lang="zh-CN" altLang="en-US" dirty="0">
                          <a:effectLst/>
                        </a:rPr>
                        <a:t>万</a:t>
                      </a:r>
                    </a:p>
                  </a:txBody>
                  <a:tcPr marL="99060" marR="99060" anchor="ctr"/>
                </a:tc>
                <a:tc>
                  <a:txBody>
                    <a:bodyPr/>
                    <a:lstStyle/>
                    <a:p>
                      <a:pPr algn="ctr"/>
                      <a:r>
                        <a:rPr lang="en-US" altLang="zh-CN" dirty="0">
                          <a:effectLst/>
                        </a:rPr>
                        <a:t>2</a:t>
                      </a:r>
                      <a:r>
                        <a:rPr lang="zh-CN" altLang="en-US" dirty="0">
                          <a:effectLst/>
                        </a:rPr>
                        <a:t>万</a:t>
                      </a:r>
                    </a:p>
                  </a:txBody>
                  <a:tcPr marL="99060" marR="99060" anchor="ctr"/>
                </a:tc>
                <a:tc>
                  <a:txBody>
                    <a:bodyPr/>
                    <a:lstStyle/>
                    <a:p>
                      <a:pPr algn="ctr"/>
                      <a:r>
                        <a:rPr lang="en-US" altLang="zh-CN" dirty="0">
                          <a:effectLst/>
                        </a:rPr>
                        <a:t>12</a:t>
                      </a:r>
                      <a:r>
                        <a:rPr lang="zh-CN" altLang="en-US" dirty="0">
                          <a:effectLst/>
                        </a:rPr>
                        <a:t>万</a:t>
                      </a:r>
                    </a:p>
                  </a:txBody>
                  <a:tcPr marL="99060" marR="99060" anchor="ctr"/>
                </a:tc>
                <a:tc>
                  <a:txBody>
                    <a:bodyPr/>
                    <a:lstStyle/>
                    <a:p>
                      <a:pPr algn="ctr"/>
                      <a:r>
                        <a:rPr lang="en-US" altLang="zh-CN" dirty="0">
                          <a:effectLst/>
                        </a:rPr>
                        <a:t>1.6</a:t>
                      </a:r>
                    </a:p>
                  </a:txBody>
                  <a:tcPr marL="99060" marR="99060" anchor="ctr"/>
                </a:tc>
                <a:extLst>
                  <a:ext uri="{0D108BD9-81ED-4DB2-BD59-A6C34878D82A}">
                    <a16:rowId xmlns:a16="http://schemas.microsoft.com/office/drawing/2014/main" val="2121498507"/>
                  </a:ext>
                </a:extLst>
              </a:tr>
              <a:tr h="0">
                <a:tc>
                  <a:txBody>
                    <a:bodyPr/>
                    <a:lstStyle/>
                    <a:p>
                      <a:pPr algn="ctr"/>
                      <a:r>
                        <a:rPr lang="en-US" dirty="0">
                          <a:effectLst/>
                        </a:rPr>
                        <a:t>CITYU</a:t>
                      </a:r>
                    </a:p>
                  </a:txBody>
                  <a:tcPr marL="99060" marR="99060" anchor="ctr"/>
                </a:tc>
                <a:tc>
                  <a:txBody>
                    <a:bodyPr/>
                    <a:lstStyle/>
                    <a:p>
                      <a:pPr algn="ctr"/>
                      <a:r>
                        <a:rPr lang="en-US" altLang="zh-CN" dirty="0">
                          <a:effectLst/>
                        </a:rPr>
                        <a:t>7</a:t>
                      </a:r>
                      <a:r>
                        <a:rPr lang="zh-CN" altLang="en-US" dirty="0">
                          <a:effectLst/>
                        </a:rPr>
                        <a:t>万</a:t>
                      </a:r>
                    </a:p>
                  </a:txBody>
                  <a:tcPr marL="99060" marR="99060" anchor="ctr"/>
                </a:tc>
                <a:tc>
                  <a:txBody>
                    <a:bodyPr/>
                    <a:lstStyle/>
                    <a:p>
                      <a:pPr algn="ctr"/>
                      <a:r>
                        <a:rPr lang="en-US" altLang="zh-CN" dirty="0">
                          <a:effectLst/>
                        </a:rPr>
                        <a:t>1</a:t>
                      </a:r>
                      <a:r>
                        <a:rPr lang="zh-CN" altLang="en-US" dirty="0">
                          <a:effectLst/>
                        </a:rPr>
                        <a:t>万</a:t>
                      </a:r>
                    </a:p>
                  </a:txBody>
                  <a:tcPr marL="99060" marR="99060" anchor="ctr"/>
                </a:tc>
                <a:tc>
                  <a:txBody>
                    <a:bodyPr/>
                    <a:lstStyle/>
                    <a:p>
                      <a:pPr algn="ctr"/>
                      <a:r>
                        <a:rPr lang="en-US" altLang="zh-CN" dirty="0">
                          <a:effectLst/>
                        </a:rPr>
                        <a:t>4</a:t>
                      </a:r>
                      <a:r>
                        <a:rPr lang="zh-CN" altLang="en-US" dirty="0">
                          <a:effectLst/>
                        </a:rPr>
                        <a:t>万</a:t>
                      </a:r>
                    </a:p>
                  </a:txBody>
                  <a:tcPr marL="99060" marR="99060" anchor="ctr"/>
                </a:tc>
                <a:tc>
                  <a:txBody>
                    <a:bodyPr/>
                    <a:lstStyle/>
                    <a:p>
                      <a:pPr algn="ctr"/>
                      <a:r>
                        <a:rPr lang="en-US" altLang="zh-CN" dirty="0">
                          <a:effectLst/>
                        </a:rPr>
                        <a:t>1.7</a:t>
                      </a:r>
                    </a:p>
                  </a:txBody>
                  <a:tcPr marL="99060" marR="99060" anchor="ctr"/>
                </a:tc>
                <a:extLst>
                  <a:ext uri="{0D108BD9-81ED-4DB2-BD59-A6C34878D82A}">
                    <a16:rowId xmlns:a16="http://schemas.microsoft.com/office/drawing/2014/main" val="1998471092"/>
                  </a:ext>
                </a:extLst>
              </a:tr>
            </a:tbl>
          </a:graphicData>
        </a:graphic>
      </p:graphicFrame>
      <p:graphicFrame>
        <p:nvGraphicFramePr>
          <p:cNvPr id="12" name="表格 11">
            <a:extLst>
              <a:ext uri="{FF2B5EF4-FFF2-40B4-BE49-F238E27FC236}">
                <a16:creationId xmlns:a16="http://schemas.microsoft.com/office/drawing/2014/main" id="{50774890-5EE9-4AF3-AFCF-C3E821D316D3}"/>
              </a:ext>
            </a:extLst>
          </p:cNvPr>
          <p:cNvGraphicFramePr>
            <a:graphicFrameLocks noGrp="1"/>
          </p:cNvGraphicFramePr>
          <p:nvPr>
            <p:extLst>
              <p:ext uri="{D42A27DB-BD31-4B8C-83A1-F6EECF244321}">
                <p14:modId xmlns:p14="http://schemas.microsoft.com/office/powerpoint/2010/main" val="372713847"/>
              </p:ext>
            </p:extLst>
          </p:nvPr>
        </p:nvGraphicFramePr>
        <p:xfrm>
          <a:off x="7565472" y="4619517"/>
          <a:ext cx="1276524" cy="1828800"/>
        </p:xfrm>
        <a:graphic>
          <a:graphicData uri="http://schemas.openxmlformats.org/drawingml/2006/table">
            <a:tbl>
              <a:tblPr firstRow="1" bandRow="1">
                <a:tableStyleId>{0505E3EF-67EA-436B-97B2-0124C06EBD24}</a:tableStyleId>
              </a:tblPr>
              <a:tblGrid>
                <a:gridCol w="1276524">
                  <a:extLst>
                    <a:ext uri="{9D8B030D-6E8A-4147-A177-3AD203B41FA5}">
                      <a16:colId xmlns:a16="http://schemas.microsoft.com/office/drawing/2014/main" val="356190531"/>
                    </a:ext>
                  </a:extLst>
                </a:gridCol>
              </a:tblGrid>
              <a:tr h="365760">
                <a:tc>
                  <a:txBody>
                    <a:bodyPr/>
                    <a:lstStyle/>
                    <a:p>
                      <a:pPr algn="ctr"/>
                      <a:r>
                        <a:rPr lang="en-US" altLang="zh-CN" b="0" dirty="0"/>
                        <a:t>OOV</a:t>
                      </a:r>
                      <a:endParaRPr lang="zh-CN" altLang="en-US" b="0" dirty="0"/>
                    </a:p>
                  </a:txBody>
                  <a:tcPr/>
                </a:tc>
                <a:extLst>
                  <a:ext uri="{0D108BD9-81ED-4DB2-BD59-A6C34878D82A}">
                    <a16:rowId xmlns:a16="http://schemas.microsoft.com/office/drawing/2014/main" val="2621314569"/>
                  </a:ext>
                </a:extLst>
              </a:tr>
              <a:tr h="365760">
                <a:tc>
                  <a:txBody>
                    <a:bodyPr/>
                    <a:lstStyle/>
                    <a:p>
                      <a:pPr algn="ctr"/>
                      <a:r>
                        <a:rPr lang="en-US" altLang="zh-CN" dirty="0"/>
                        <a:t>5.57%</a:t>
                      </a:r>
                      <a:endParaRPr lang="zh-CN" altLang="en-US" dirty="0"/>
                    </a:p>
                  </a:txBody>
                  <a:tcPr/>
                </a:tc>
                <a:extLst>
                  <a:ext uri="{0D108BD9-81ED-4DB2-BD59-A6C34878D82A}">
                    <a16:rowId xmlns:a16="http://schemas.microsoft.com/office/drawing/2014/main" val="3386969759"/>
                  </a:ext>
                </a:extLst>
              </a:tr>
              <a:tr h="365760">
                <a:tc>
                  <a:txBody>
                    <a:bodyPr/>
                    <a:lstStyle/>
                    <a:p>
                      <a:pPr algn="ctr"/>
                      <a:r>
                        <a:rPr lang="en-US" altLang="zh-CN" dirty="0"/>
                        <a:t>2.65%</a:t>
                      </a:r>
                      <a:endParaRPr lang="zh-CN" altLang="en-US" dirty="0"/>
                    </a:p>
                  </a:txBody>
                  <a:tcPr/>
                </a:tc>
                <a:extLst>
                  <a:ext uri="{0D108BD9-81ED-4DB2-BD59-A6C34878D82A}">
                    <a16:rowId xmlns:a16="http://schemas.microsoft.com/office/drawing/2014/main" val="3495892825"/>
                  </a:ext>
                </a:extLst>
              </a:tr>
              <a:tr h="365760">
                <a:tc>
                  <a:txBody>
                    <a:bodyPr/>
                    <a:lstStyle/>
                    <a:p>
                      <a:pPr algn="ctr"/>
                      <a:r>
                        <a:rPr lang="en-US" altLang="zh-CN" dirty="0"/>
                        <a:t>4.33%</a:t>
                      </a:r>
                      <a:endParaRPr lang="zh-CN" altLang="en-US" dirty="0"/>
                    </a:p>
                  </a:txBody>
                  <a:tcPr/>
                </a:tc>
                <a:extLst>
                  <a:ext uri="{0D108BD9-81ED-4DB2-BD59-A6C34878D82A}">
                    <a16:rowId xmlns:a16="http://schemas.microsoft.com/office/drawing/2014/main" val="1283615434"/>
                  </a:ext>
                </a:extLst>
              </a:tr>
              <a:tr h="365760">
                <a:tc>
                  <a:txBody>
                    <a:bodyPr/>
                    <a:lstStyle/>
                    <a:p>
                      <a:pPr algn="ctr"/>
                      <a:r>
                        <a:rPr lang="en-US" altLang="zh-CN" dirty="0"/>
                        <a:t>7.40%</a:t>
                      </a:r>
                      <a:endParaRPr lang="zh-CN" altLang="en-US" dirty="0"/>
                    </a:p>
                  </a:txBody>
                  <a:tcPr/>
                </a:tc>
                <a:extLst>
                  <a:ext uri="{0D108BD9-81ED-4DB2-BD59-A6C34878D82A}">
                    <a16:rowId xmlns:a16="http://schemas.microsoft.com/office/drawing/2014/main" val="4169391696"/>
                  </a:ext>
                </a:extLst>
              </a:tr>
            </a:tbl>
          </a:graphicData>
        </a:graphic>
      </p:graphicFrame>
      <p:sp>
        <p:nvSpPr>
          <p:cNvPr id="14" name="文本框 13">
            <a:extLst>
              <a:ext uri="{FF2B5EF4-FFF2-40B4-BE49-F238E27FC236}">
                <a16:creationId xmlns:a16="http://schemas.microsoft.com/office/drawing/2014/main" id="{0DAB9E61-2BDB-4D5C-BB5A-E518D2F3B50D}"/>
              </a:ext>
            </a:extLst>
          </p:cNvPr>
          <p:cNvSpPr txBox="1"/>
          <p:nvPr/>
        </p:nvSpPr>
        <p:spPr>
          <a:xfrm>
            <a:off x="6946085" y="1586515"/>
            <a:ext cx="2776756" cy="307777"/>
          </a:xfrm>
          <a:prstGeom prst="rect">
            <a:avLst/>
          </a:prstGeom>
          <a:noFill/>
        </p:spPr>
        <p:txBody>
          <a:bodyPr wrap="square" rtlCol="0">
            <a:spAutoFit/>
          </a:bodyPr>
          <a:lstStyle/>
          <a:p>
            <a:r>
              <a:rPr lang="zh-CN" altLang="en-US" sz="1400" dirty="0"/>
              <a:t>表</a:t>
            </a:r>
            <a:r>
              <a:rPr lang="en-US" altLang="zh-CN" sz="1400" dirty="0"/>
              <a:t>1 </a:t>
            </a:r>
            <a:r>
              <a:rPr lang="zh-CN" altLang="en-US" sz="1400" dirty="0"/>
              <a:t>中文分词语料库训练集统计</a:t>
            </a:r>
          </a:p>
        </p:txBody>
      </p:sp>
      <p:sp>
        <p:nvSpPr>
          <p:cNvPr id="21" name="文本框 20">
            <a:extLst>
              <a:ext uri="{FF2B5EF4-FFF2-40B4-BE49-F238E27FC236}">
                <a16:creationId xmlns:a16="http://schemas.microsoft.com/office/drawing/2014/main" id="{FC159A8C-0126-4D0E-A351-A57440CEFE63}"/>
              </a:ext>
            </a:extLst>
          </p:cNvPr>
          <p:cNvSpPr txBox="1"/>
          <p:nvPr/>
        </p:nvSpPr>
        <p:spPr>
          <a:xfrm>
            <a:off x="3865928" y="4163418"/>
            <a:ext cx="2878822" cy="307777"/>
          </a:xfrm>
          <a:prstGeom prst="rect">
            <a:avLst/>
          </a:prstGeom>
          <a:noFill/>
        </p:spPr>
        <p:txBody>
          <a:bodyPr wrap="square" rtlCol="0">
            <a:spAutoFit/>
          </a:bodyPr>
          <a:lstStyle/>
          <a:p>
            <a:r>
              <a:rPr lang="zh-CN" altLang="en-US" sz="1400" dirty="0"/>
              <a:t>表</a:t>
            </a:r>
            <a:r>
              <a:rPr lang="en-US" altLang="zh-CN" sz="1400" dirty="0"/>
              <a:t>2 </a:t>
            </a:r>
            <a:r>
              <a:rPr lang="zh-CN" altLang="en-US" sz="1400" dirty="0"/>
              <a:t>中文分词语料库测试集统计</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499766" cy="585788"/>
            <a:chOff x="551544" y="82976"/>
            <a:chExt cx="3498466"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58170" y="100050"/>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中文分词语料库</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0" name="Rectangle 2">
            <a:extLst>
              <a:ext uri="{FF2B5EF4-FFF2-40B4-BE49-F238E27FC236}">
                <a16:creationId xmlns:a16="http://schemas.microsoft.com/office/drawing/2014/main" id="{94481C47-38DC-4C5F-8999-FF19E5071FCA}"/>
              </a:ext>
            </a:extLst>
          </p:cNvPr>
          <p:cNvSpPr>
            <a:spLocks noChangeArrowheads="1"/>
          </p:cNvSpPr>
          <p:nvPr/>
        </p:nvSpPr>
        <p:spPr bwMode="auto">
          <a:xfrm>
            <a:off x="471488"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5" name="矩形 4">
            <a:extLst>
              <a:ext uri="{FF2B5EF4-FFF2-40B4-BE49-F238E27FC236}">
                <a16:creationId xmlns:a16="http://schemas.microsoft.com/office/drawing/2014/main" id="{AEEB130A-5B90-484F-AD0B-96121E1D336A}"/>
              </a:ext>
            </a:extLst>
          </p:cNvPr>
          <p:cNvSpPr/>
          <p:nvPr/>
        </p:nvSpPr>
        <p:spPr>
          <a:xfrm>
            <a:off x="757565" y="925305"/>
            <a:ext cx="8545825" cy="1896801"/>
          </a:xfrm>
          <a:prstGeom prst="rect">
            <a:avLst/>
          </a:prstGeom>
        </p:spPr>
        <p:txBody>
          <a:bodyPr wrap="square">
            <a:spAutoFit/>
          </a:bodyPr>
          <a:lstStyle/>
          <a:p>
            <a:pPr>
              <a:lnSpc>
                <a:spcPct val="150000"/>
              </a:lnSpc>
            </a:pPr>
            <a:r>
              <a:rPr lang="zh-CN" altLang="en-US" sz="1600" dirty="0">
                <a:solidFill>
                  <a:srgbClr val="24292E"/>
                </a:solidFill>
                <a:latin typeface="-apple-system"/>
              </a:rPr>
              <a:t>本书采用</a:t>
            </a:r>
            <a:r>
              <a:rPr lang="en-US" altLang="zh-CN" sz="1600" dirty="0">
                <a:solidFill>
                  <a:srgbClr val="24292E"/>
                </a:solidFill>
                <a:latin typeface="-apple-system"/>
              </a:rPr>
              <a:t>MSR</a:t>
            </a:r>
            <a:r>
              <a:rPr lang="zh-CN" altLang="en-US" sz="1600" dirty="0">
                <a:solidFill>
                  <a:srgbClr val="24292E"/>
                </a:solidFill>
                <a:latin typeface="-apple-system"/>
              </a:rPr>
              <a:t>作为分词语料的首选，有以下原因：</a:t>
            </a:r>
          </a:p>
          <a:p>
            <a:pPr>
              <a:lnSpc>
                <a:spcPct val="150000"/>
              </a:lnSpc>
              <a:buFont typeface="Arial" panose="020B0604020202020204" pitchFamily="34" charset="0"/>
              <a:buChar char="•"/>
            </a:pPr>
            <a:r>
              <a:rPr lang="zh-CN" altLang="en-US" sz="1600" dirty="0">
                <a:solidFill>
                  <a:srgbClr val="24292E"/>
                </a:solidFill>
                <a:latin typeface="-apple-system"/>
              </a:rPr>
              <a:t>标注一致性上</a:t>
            </a:r>
            <a:r>
              <a:rPr lang="en-US" altLang="zh-CN" sz="1600" dirty="0">
                <a:solidFill>
                  <a:srgbClr val="24292E"/>
                </a:solidFill>
                <a:latin typeface="-apple-system"/>
              </a:rPr>
              <a:t>MSR</a:t>
            </a:r>
            <a:r>
              <a:rPr lang="zh-CN" altLang="en-US" sz="1600" dirty="0">
                <a:solidFill>
                  <a:srgbClr val="24292E"/>
                </a:solidFill>
                <a:latin typeface="-apple-system"/>
              </a:rPr>
              <a:t>要优于</a:t>
            </a:r>
            <a:r>
              <a:rPr lang="en-US" altLang="zh-CN" sz="1600" dirty="0">
                <a:solidFill>
                  <a:srgbClr val="24292E"/>
                </a:solidFill>
                <a:latin typeface="-apple-system"/>
              </a:rPr>
              <a:t>PKU</a:t>
            </a:r>
            <a:r>
              <a:rPr lang="zh-CN" altLang="en-US" sz="1600" dirty="0">
                <a:solidFill>
                  <a:srgbClr val="24292E"/>
                </a:solidFill>
                <a:latin typeface="-apple-system"/>
              </a:rPr>
              <a:t>。</a:t>
            </a:r>
          </a:p>
          <a:p>
            <a:pPr>
              <a:lnSpc>
                <a:spcPct val="150000"/>
              </a:lnSpc>
              <a:buFont typeface="Arial" panose="020B0604020202020204" pitchFamily="34" charset="0"/>
              <a:buChar char="•"/>
            </a:pPr>
            <a:r>
              <a:rPr lang="zh-CN" altLang="en-US" sz="1600" dirty="0">
                <a:solidFill>
                  <a:srgbClr val="24292E"/>
                </a:solidFill>
                <a:latin typeface="-apple-system"/>
              </a:rPr>
              <a:t>切分颗粒度上</a:t>
            </a:r>
            <a:r>
              <a:rPr lang="en-US" altLang="zh-CN" sz="1600" dirty="0">
                <a:solidFill>
                  <a:srgbClr val="24292E"/>
                </a:solidFill>
                <a:latin typeface="-apple-system"/>
              </a:rPr>
              <a:t>MSR</a:t>
            </a:r>
            <a:r>
              <a:rPr lang="zh-CN" altLang="en-US" sz="1600" dirty="0">
                <a:solidFill>
                  <a:srgbClr val="24292E"/>
                </a:solidFill>
                <a:latin typeface="-apple-system"/>
              </a:rPr>
              <a:t>要优于</a:t>
            </a:r>
            <a:r>
              <a:rPr lang="en-US" altLang="zh-CN" sz="1600" dirty="0">
                <a:solidFill>
                  <a:srgbClr val="24292E"/>
                </a:solidFill>
                <a:latin typeface="-apple-system"/>
              </a:rPr>
              <a:t>PKU</a:t>
            </a:r>
            <a:r>
              <a:rPr lang="zh-CN" altLang="en-US" sz="1600" dirty="0">
                <a:solidFill>
                  <a:srgbClr val="24292E"/>
                </a:solidFill>
                <a:latin typeface="-apple-system"/>
              </a:rPr>
              <a:t>，</a:t>
            </a:r>
            <a:r>
              <a:rPr lang="en-US" altLang="zh-CN" sz="1600" dirty="0">
                <a:solidFill>
                  <a:srgbClr val="24292E"/>
                </a:solidFill>
                <a:latin typeface="-apple-system"/>
              </a:rPr>
              <a:t>MSR</a:t>
            </a:r>
            <a:r>
              <a:rPr lang="zh-CN" altLang="en-US" sz="1600" dirty="0">
                <a:solidFill>
                  <a:srgbClr val="24292E"/>
                </a:solidFill>
                <a:latin typeface="-apple-system"/>
              </a:rPr>
              <a:t>的机构名称不予切分，而</a:t>
            </a:r>
            <a:r>
              <a:rPr lang="en-US" altLang="zh-CN" sz="1600" dirty="0">
                <a:solidFill>
                  <a:srgbClr val="24292E"/>
                </a:solidFill>
                <a:latin typeface="-apple-system"/>
              </a:rPr>
              <a:t>PKU</a:t>
            </a:r>
            <a:r>
              <a:rPr lang="zh-CN" altLang="en-US" sz="1600" dirty="0">
                <a:solidFill>
                  <a:srgbClr val="24292E"/>
                </a:solidFill>
                <a:latin typeface="-apple-system"/>
              </a:rPr>
              <a:t>拆开。</a:t>
            </a:r>
          </a:p>
          <a:p>
            <a:pPr>
              <a:lnSpc>
                <a:spcPct val="150000"/>
              </a:lnSpc>
              <a:buFont typeface="Arial" panose="020B0604020202020204" pitchFamily="34" charset="0"/>
              <a:buChar char="•"/>
            </a:pPr>
            <a:r>
              <a:rPr lang="en-US" altLang="zh-CN" sz="1600" dirty="0">
                <a:solidFill>
                  <a:srgbClr val="24292E"/>
                </a:solidFill>
                <a:latin typeface="-apple-system"/>
              </a:rPr>
              <a:t>MSR</a:t>
            </a:r>
            <a:r>
              <a:rPr lang="zh-CN" altLang="en-US" sz="1600" dirty="0">
                <a:solidFill>
                  <a:srgbClr val="24292E"/>
                </a:solidFill>
                <a:latin typeface="-apple-system"/>
              </a:rPr>
              <a:t>中姓名作为一个整体，更符合习惯。</a:t>
            </a:r>
          </a:p>
          <a:p>
            <a:pPr>
              <a:lnSpc>
                <a:spcPct val="150000"/>
              </a:lnSpc>
              <a:buFont typeface="Arial" panose="020B0604020202020204" pitchFamily="34" charset="0"/>
              <a:buChar char="•"/>
            </a:pPr>
            <a:r>
              <a:rPr lang="en-US" altLang="zh-CN" sz="1600" dirty="0">
                <a:solidFill>
                  <a:srgbClr val="24292E"/>
                </a:solidFill>
                <a:latin typeface="-apple-system"/>
              </a:rPr>
              <a:t>MSR</a:t>
            </a:r>
            <a:r>
              <a:rPr lang="zh-CN" altLang="en-US" sz="1600" dirty="0">
                <a:solidFill>
                  <a:srgbClr val="24292E"/>
                </a:solidFill>
                <a:latin typeface="-apple-system"/>
              </a:rPr>
              <a:t>量级是</a:t>
            </a:r>
            <a:r>
              <a:rPr lang="en-US" altLang="zh-CN" sz="1600" dirty="0">
                <a:solidFill>
                  <a:srgbClr val="24292E"/>
                </a:solidFill>
                <a:latin typeface="-apple-system"/>
              </a:rPr>
              <a:t>PKU</a:t>
            </a:r>
            <a:r>
              <a:rPr lang="zh-CN" altLang="en-US" sz="1600" dirty="0">
                <a:solidFill>
                  <a:srgbClr val="24292E"/>
                </a:solidFill>
                <a:latin typeface="-apple-system"/>
              </a:rPr>
              <a:t>的两倍。</a:t>
            </a:r>
            <a:endParaRPr lang="zh-CN" altLang="en-US" sz="1600" b="0" i="0" dirty="0">
              <a:solidFill>
                <a:srgbClr val="24292E"/>
              </a:solidFill>
              <a:effectLst/>
              <a:latin typeface="-apple-system"/>
            </a:endParaRPr>
          </a:p>
        </p:txBody>
      </p:sp>
    </p:spTree>
    <p:extLst>
      <p:ext uri="{BB962C8B-B14F-4D97-AF65-F5344CB8AC3E}">
        <p14:creationId xmlns:p14="http://schemas.microsoft.com/office/powerpoint/2010/main" val="26196861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3</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3916392" y="3617913"/>
            <a:ext cx="77637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训练与预测</a:t>
            </a:r>
          </a:p>
        </p:txBody>
      </p:sp>
    </p:spTree>
    <p:extLst>
      <p:ext uri="{BB962C8B-B14F-4D97-AF65-F5344CB8AC3E}">
        <p14:creationId xmlns:p14="http://schemas.microsoft.com/office/powerpoint/2010/main" val="3312587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训练与预测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a:extLst>
              <a:ext uri="{FF2B5EF4-FFF2-40B4-BE49-F238E27FC236}">
                <a16:creationId xmlns:a16="http://schemas.microsoft.com/office/drawing/2014/main" id="{9D49F1E4-8797-49CF-8116-8C8E6CE51F77}"/>
              </a:ext>
            </a:extLst>
          </p:cNvPr>
          <p:cNvSpPr/>
          <p:nvPr/>
        </p:nvSpPr>
        <p:spPr>
          <a:xfrm>
            <a:off x="489357" y="736505"/>
            <a:ext cx="9317372" cy="419474"/>
          </a:xfrm>
          <a:prstGeom prst="rect">
            <a:avLst/>
          </a:prstGeom>
        </p:spPr>
        <p:txBody>
          <a:bodyPr wrap="square">
            <a:spAutoFit/>
          </a:bodyPr>
          <a:lstStyle/>
          <a:p>
            <a:pPr>
              <a:lnSpc>
                <a:spcPct val="150000"/>
              </a:lnSpc>
            </a:pPr>
            <a:r>
              <a:rPr lang="zh-CN" altLang="en-US" sz="1600" dirty="0">
                <a:solidFill>
                  <a:srgbClr val="24292E"/>
                </a:solidFill>
                <a:latin typeface="-apple-system"/>
              </a:rPr>
              <a:t>训练指的是，给定样本集（</a:t>
            </a:r>
            <a:r>
              <a:rPr lang="en-US" altLang="zh-CN" sz="1600" dirty="0">
                <a:solidFill>
                  <a:srgbClr val="24292E"/>
                </a:solidFill>
                <a:latin typeface="-apple-system"/>
              </a:rPr>
              <a:t>dataset</a:t>
            </a:r>
            <a:r>
              <a:rPr lang="zh-CN" altLang="en-US" sz="1600" dirty="0">
                <a:solidFill>
                  <a:srgbClr val="24292E"/>
                </a:solidFill>
                <a:latin typeface="-apple-system"/>
              </a:rPr>
              <a:t>，训练所用的样本集称为训练集）估计模型参数的过程。</a:t>
            </a:r>
            <a:endParaRPr lang="zh-CN" altLang="en-US" sz="1600" dirty="0"/>
          </a:p>
        </p:txBody>
      </p:sp>
      <p:sp>
        <p:nvSpPr>
          <p:cNvPr id="13" name="矩形 12">
            <a:extLst>
              <a:ext uri="{FF2B5EF4-FFF2-40B4-BE49-F238E27FC236}">
                <a16:creationId xmlns:a16="http://schemas.microsoft.com/office/drawing/2014/main" id="{9543DC51-DCC3-42D1-BA59-2819351CCF32}"/>
              </a:ext>
            </a:extLst>
          </p:cNvPr>
          <p:cNvSpPr/>
          <p:nvPr/>
        </p:nvSpPr>
        <p:spPr>
          <a:xfrm>
            <a:off x="489357" y="1609414"/>
            <a:ext cx="10206605" cy="788806"/>
          </a:xfrm>
          <a:prstGeom prst="rect">
            <a:avLst/>
          </a:prstGeom>
        </p:spPr>
        <p:txBody>
          <a:bodyPr wrap="square">
            <a:spAutoFit/>
          </a:bodyPr>
          <a:lstStyle/>
          <a:p>
            <a:pPr>
              <a:lnSpc>
                <a:spcPct val="150000"/>
              </a:lnSpc>
            </a:pPr>
            <a:r>
              <a:rPr lang="zh-CN" altLang="en-US" sz="1600" dirty="0">
                <a:solidFill>
                  <a:srgbClr val="24292E"/>
                </a:solidFill>
                <a:latin typeface="-apple-system"/>
              </a:rPr>
              <a:t>对于本章的二元语法模型，训练指的是统计二元语法频次以及一元语法频次，有了频次，通过极大似然估计以及平滑策略，我们就可以估计任意句子的概率分布，即得到了语言模型。这里以二元语法为例，步骤如下：</a:t>
            </a:r>
            <a:endParaRPr lang="zh-CN" altLang="en-US" sz="1600" dirty="0"/>
          </a:p>
        </p:txBody>
      </p:sp>
      <p:sp>
        <p:nvSpPr>
          <p:cNvPr id="11" name="矩形 10">
            <a:extLst>
              <a:ext uri="{FF2B5EF4-FFF2-40B4-BE49-F238E27FC236}">
                <a16:creationId xmlns:a16="http://schemas.microsoft.com/office/drawing/2014/main" id="{6057049E-A2CC-4CDF-808E-D956F7501653}"/>
              </a:ext>
            </a:extLst>
          </p:cNvPr>
          <p:cNvSpPr/>
          <p:nvPr/>
        </p:nvSpPr>
        <p:spPr>
          <a:xfrm>
            <a:off x="489357" y="2490738"/>
            <a:ext cx="6096000" cy="788806"/>
          </a:xfrm>
          <a:prstGeom prst="rect">
            <a:avLst/>
          </a:prstGeom>
        </p:spPr>
        <p:txBody>
          <a:bodyPr>
            <a:spAutoFit/>
          </a:bodyPr>
          <a:lstStyle/>
          <a:p>
            <a:pPr>
              <a:lnSpc>
                <a:spcPct val="150000"/>
              </a:lnSpc>
              <a:buFont typeface="Arial" panose="020B0604020202020204" pitchFamily="34" charset="0"/>
              <a:buChar char="•"/>
            </a:pPr>
            <a:r>
              <a:rPr lang="zh-CN" altLang="en-US" sz="1600" dirty="0">
                <a:solidFill>
                  <a:srgbClr val="24292E"/>
                </a:solidFill>
                <a:latin typeface="-apple-system"/>
              </a:rPr>
              <a:t>加载语料库文件并进行词频统计。</a:t>
            </a:r>
          </a:p>
          <a:p>
            <a:pPr>
              <a:lnSpc>
                <a:spcPct val="150000"/>
              </a:lnSpc>
              <a:buFont typeface="Arial" panose="020B0604020202020204" pitchFamily="34" charset="0"/>
              <a:buChar char="•"/>
            </a:pPr>
            <a:r>
              <a:rPr lang="zh-CN" altLang="en-US" sz="1600" dirty="0">
                <a:solidFill>
                  <a:srgbClr val="24292E"/>
                </a:solidFill>
                <a:latin typeface="-apple-system"/>
              </a:rPr>
              <a:t>对词频文件生成</a:t>
            </a:r>
            <a:r>
              <a:rPr lang="zh-CN" altLang="en-US" sz="1600" b="1" dirty="0">
                <a:solidFill>
                  <a:srgbClr val="24292E"/>
                </a:solidFill>
                <a:latin typeface="-apple-system"/>
              </a:rPr>
              <a:t>词网</a:t>
            </a:r>
            <a:endParaRPr lang="zh-CN" altLang="en-US" sz="1600" b="0" i="0" dirty="0">
              <a:solidFill>
                <a:srgbClr val="24292E"/>
              </a:solidFill>
              <a:effectLst/>
              <a:latin typeface="-apple-system"/>
            </a:endParaRPr>
          </a:p>
        </p:txBody>
      </p:sp>
      <p:sp>
        <p:nvSpPr>
          <p:cNvPr id="12" name="矩形 11">
            <a:extLst>
              <a:ext uri="{FF2B5EF4-FFF2-40B4-BE49-F238E27FC236}">
                <a16:creationId xmlns:a16="http://schemas.microsoft.com/office/drawing/2014/main" id="{90A56604-AC7E-4A2A-BB01-A7C9592087E4}"/>
              </a:ext>
            </a:extLst>
          </p:cNvPr>
          <p:cNvSpPr/>
          <p:nvPr/>
        </p:nvSpPr>
        <p:spPr>
          <a:xfrm>
            <a:off x="489357" y="3338604"/>
            <a:ext cx="10819003" cy="788806"/>
          </a:xfrm>
          <a:prstGeom prst="rect">
            <a:avLst/>
          </a:prstGeom>
        </p:spPr>
        <p:txBody>
          <a:bodyPr wrap="square">
            <a:spAutoFit/>
          </a:bodyPr>
          <a:lstStyle/>
          <a:p>
            <a:pPr>
              <a:lnSpc>
                <a:spcPct val="150000"/>
              </a:lnSpc>
            </a:pPr>
            <a:r>
              <a:rPr lang="zh-CN" altLang="en-US" sz="1600" dirty="0">
                <a:solidFill>
                  <a:srgbClr val="24292E"/>
                </a:solidFill>
                <a:latin typeface="-apple-system"/>
              </a:rPr>
              <a:t>词网指的是句子中所有一元语法构成的网状结构，是</a:t>
            </a:r>
            <a:r>
              <a:rPr lang="en-US" altLang="zh-CN" sz="1600" dirty="0">
                <a:solidFill>
                  <a:srgbClr val="24292E"/>
                </a:solidFill>
                <a:latin typeface="-apple-system"/>
              </a:rPr>
              <a:t>HanLP</a:t>
            </a:r>
            <a:r>
              <a:rPr lang="zh-CN" altLang="en-US" sz="1600" dirty="0">
                <a:solidFill>
                  <a:srgbClr val="24292E"/>
                </a:solidFill>
                <a:latin typeface="-apple-system"/>
              </a:rPr>
              <a:t>工程上的概念。比如“商品和服务”这个句子，我们将句子中所有单词找出来，起始位置</a:t>
            </a:r>
            <a:r>
              <a:rPr lang="en-US" altLang="zh-CN" sz="1600" dirty="0">
                <a:solidFill>
                  <a:srgbClr val="24292E"/>
                </a:solidFill>
                <a:latin typeface="-apple-system"/>
              </a:rPr>
              <a:t>(offset)</a:t>
            </a:r>
            <a:r>
              <a:rPr lang="zh-CN" altLang="en-US" sz="1600" dirty="0">
                <a:solidFill>
                  <a:srgbClr val="24292E"/>
                </a:solidFill>
                <a:latin typeface="-apple-system"/>
              </a:rPr>
              <a:t>相同的单词写作一行：</a:t>
            </a:r>
            <a:endParaRPr lang="zh-CN" altLang="en-US" sz="1600" dirty="0"/>
          </a:p>
        </p:txBody>
      </p:sp>
      <p:sp>
        <p:nvSpPr>
          <p:cNvPr id="14" name="矩形 13">
            <a:extLst>
              <a:ext uri="{FF2B5EF4-FFF2-40B4-BE49-F238E27FC236}">
                <a16:creationId xmlns:a16="http://schemas.microsoft.com/office/drawing/2014/main" id="{16AE0CE7-E9CC-459E-8611-1A9D5C55E360}"/>
              </a:ext>
            </a:extLst>
          </p:cNvPr>
          <p:cNvSpPr/>
          <p:nvPr/>
        </p:nvSpPr>
        <p:spPr>
          <a:xfrm>
            <a:off x="4204933" y="4321369"/>
            <a:ext cx="4953047" cy="1846659"/>
          </a:xfrm>
          <a:prstGeom prst="rect">
            <a:avLst/>
          </a:prstGeom>
          <a:solidFill>
            <a:schemeClr val="bg2"/>
          </a:solidFill>
        </p:spPr>
        <p:txBody>
          <a:bodyPr wrap="square">
            <a:spAutoFit/>
          </a:bodyPr>
          <a:lstStyle/>
          <a:p>
            <a:r>
              <a:rPr lang="en-US" altLang="zh-CN" sz="1600" dirty="0"/>
              <a:t>0:[ ]</a:t>
            </a:r>
          </a:p>
          <a:p>
            <a:r>
              <a:rPr lang="en-US" altLang="zh-CN" sz="1600" dirty="0"/>
              <a:t>1:[</a:t>
            </a:r>
            <a:r>
              <a:rPr lang="zh-CN" altLang="en-US" sz="1600" dirty="0"/>
              <a:t>商品</a:t>
            </a:r>
            <a:r>
              <a:rPr lang="en-US" altLang="zh-CN" sz="1600" dirty="0"/>
              <a:t>]</a:t>
            </a:r>
          </a:p>
          <a:p>
            <a:r>
              <a:rPr lang="en-US" altLang="zh-CN" sz="1600" dirty="0"/>
              <a:t>2:[]</a:t>
            </a:r>
          </a:p>
          <a:p>
            <a:r>
              <a:rPr lang="en-US" altLang="zh-CN" sz="1600" dirty="0"/>
              <a:t>3:[</a:t>
            </a:r>
            <a:r>
              <a:rPr lang="zh-CN" altLang="en-US" sz="1600" dirty="0"/>
              <a:t>和</a:t>
            </a:r>
            <a:r>
              <a:rPr lang="en-US" altLang="zh-CN" sz="1600" dirty="0"/>
              <a:t>,</a:t>
            </a:r>
            <a:r>
              <a:rPr lang="zh-CN" altLang="en-US" sz="1600" dirty="0"/>
              <a:t>和服</a:t>
            </a:r>
            <a:r>
              <a:rPr lang="en-US" altLang="zh-CN" sz="1600" dirty="0"/>
              <a:t>]</a:t>
            </a:r>
          </a:p>
          <a:p>
            <a:r>
              <a:rPr lang="en-US" altLang="zh-CN" sz="1600" dirty="0"/>
              <a:t>4:[</a:t>
            </a:r>
            <a:r>
              <a:rPr lang="zh-CN" altLang="en-US" sz="1600" dirty="0"/>
              <a:t>服务</a:t>
            </a:r>
            <a:r>
              <a:rPr lang="en-US" altLang="zh-CN" sz="1600" dirty="0"/>
              <a:t>]</a:t>
            </a:r>
          </a:p>
          <a:p>
            <a:r>
              <a:rPr lang="en-US" altLang="zh-CN" sz="1600" dirty="0"/>
              <a:t>5:[</a:t>
            </a:r>
            <a:r>
              <a:rPr lang="zh-CN" altLang="en-US" sz="1600" dirty="0"/>
              <a:t>务</a:t>
            </a:r>
            <a:r>
              <a:rPr lang="en-US" altLang="zh-CN" sz="1600" dirty="0"/>
              <a:t>]</a:t>
            </a:r>
          </a:p>
          <a:p>
            <a:r>
              <a:rPr lang="en-US" altLang="zh-CN" sz="1600" dirty="0"/>
              <a:t>6:[ ]</a:t>
            </a:r>
          </a:p>
        </p:txBody>
      </p:sp>
      <p:sp>
        <p:nvSpPr>
          <p:cNvPr id="17" name="矩形 16">
            <a:extLst>
              <a:ext uri="{FF2B5EF4-FFF2-40B4-BE49-F238E27FC236}">
                <a16:creationId xmlns:a16="http://schemas.microsoft.com/office/drawing/2014/main" id="{8A1F95DC-6CC4-442C-8CBE-8647AF641844}"/>
              </a:ext>
            </a:extLst>
          </p:cNvPr>
          <p:cNvSpPr/>
          <p:nvPr/>
        </p:nvSpPr>
        <p:spPr>
          <a:xfrm>
            <a:off x="489357" y="1133425"/>
            <a:ext cx="9317372" cy="419474"/>
          </a:xfrm>
          <a:prstGeom prst="rect">
            <a:avLst/>
          </a:prstGeom>
        </p:spPr>
        <p:txBody>
          <a:bodyPr wrap="square">
            <a:spAutoFit/>
          </a:bodyPr>
          <a:lstStyle/>
          <a:p>
            <a:pPr>
              <a:lnSpc>
                <a:spcPct val="150000"/>
              </a:lnSpc>
            </a:pPr>
            <a:r>
              <a:rPr lang="zh-CN" altLang="en-US" sz="1600" dirty="0">
                <a:solidFill>
                  <a:srgbClr val="24292E"/>
                </a:solidFill>
                <a:latin typeface="-apple-system"/>
              </a:rPr>
              <a:t>预测指的是，利用模型对样本（句子）进行推断的过程。</a:t>
            </a:r>
            <a:endParaRPr lang="zh-CN" altLang="en-US" sz="1600" dirty="0"/>
          </a:p>
        </p:txBody>
      </p:sp>
    </p:spTree>
    <p:extLst>
      <p:ext uri="{BB962C8B-B14F-4D97-AF65-F5344CB8AC3E}">
        <p14:creationId xmlns:p14="http://schemas.microsoft.com/office/powerpoint/2010/main" val="15262227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训练与预测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E0E85D94-04CA-4350-9DD0-E416432BD97D}"/>
              </a:ext>
            </a:extLst>
          </p:cNvPr>
          <p:cNvSpPr/>
          <p:nvPr/>
        </p:nvSpPr>
        <p:spPr>
          <a:xfrm>
            <a:off x="367714" y="581743"/>
            <a:ext cx="10439399" cy="788806"/>
          </a:xfrm>
          <a:prstGeom prst="rect">
            <a:avLst/>
          </a:prstGeom>
        </p:spPr>
        <p:txBody>
          <a:bodyPr wrap="square">
            <a:spAutoFit/>
          </a:bodyPr>
          <a:lstStyle/>
          <a:p>
            <a:pPr>
              <a:lnSpc>
                <a:spcPct val="150000"/>
              </a:lnSpc>
            </a:pPr>
            <a:r>
              <a:rPr lang="zh-CN" altLang="en-US" sz="1600" dirty="0">
                <a:solidFill>
                  <a:srgbClr val="24292E"/>
                </a:solidFill>
                <a:latin typeface="-apple-system"/>
              </a:rPr>
              <a:t>其中收尾</a:t>
            </a:r>
            <a:r>
              <a:rPr lang="en-US" altLang="zh-CN" sz="1600" dirty="0">
                <a:solidFill>
                  <a:srgbClr val="24292E"/>
                </a:solidFill>
                <a:latin typeface="-apple-system"/>
              </a:rPr>
              <a:t>(</a:t>
            </a:r>
            <a:r>
              <a:rPr lang="zh-CN" altLang="en-US" sz="1600" dirty="0">
                <a:solidFill>
                  <a:srgbClr val="24292E"/>
                </a:solidFill>
                <a:latin typeface="-apple-system"/>
              </a:rPr>
              <a:t>行</a:t>
            </a:r>
            <a:r>
              <a:rPr lang="en-US" altLang="zh-CN" sz="1600" dirty="0">
                <a:solidFill>
                  <a:srgbClr val="24292E"/>
                </a:solidFill>
                <a:latin typeface="-apple-system"/>
              </a:rPr>
              <a:t>0</a:t>
            </a:r>
            <a:r>
              <a:rPr lang="zh-CN" altLang="en-US" sz="1600" dirty="0">
                <a:solidFill>
                  <a:srgbClr val="24292E"/>
                </a:solidFill>
                <a:latin typeface="-apple-system"/>
              </a:rPr>
              <a:t>和行</a:t>
            </a:r>
            <a:r>
              <a:rPr lang="en-US" altLang="zh-CN" sz="1600" dirty="0">
                <a:solidFill>
                  <a:srgbClr val="24292E"/>
                </a:solidFill>
                <a:latin typeface="-apple-system"/>
              </a:rPr>
              <a:t>6)</a:t>
            </a:r>
            <a:r>
              <a:rPr lang="zh-CN" altLang="en-US" sz="1600" dirty="0">
                <a:solidFill>
                  <a:srgbClr val="24292E"/>
                </a:solidFill>
                <a:latin typeface="-apple-system"/>
              </a:rPr>
              <a:t>分别对应起始和末尾。词网必须保证从起点出发的所有路径都会连通到钟点房。</a:t>
            </a:r>
          </a:p>
          <a:p>
            <a:pPr>
              <a:lnSpc>
                <a:spcPct val="150000"/>
              </a:lnSpc>
            </a:pPr>
            <a:r>
              <a:rPr lang="zh-CN" altLang="en-US" sz="1600" dirty="0">
                <a:solidFill>
                  <a:srgbClr val="24292E"/>
                </a:solidFill>
                <a:latin typeface="-apple-system"/>
              </a:rPr>
              <a:t>词网有一个极佳的</a:t>
            </a:r>
            <a:r>
              <a:rPr lang="zh-CN" altLang="en-US" sz="1600" b="1" dirty="0">
                <a:solidFill>
                  <a:srgbClr val="24292E"/>
                </a:solidFill>
                <a:latin typeface="-apple-system"/>
              </a:rPr>
              <a:t>性质</a:t>
            </a:r>
            <a:r>
              <a:rPr lang="zh-CN" altLang="en-US" sz="1600" dirty="0">
                <a:solidFill>
                  <a:srgbClr val="24292E"/>
                </a:solidFill>
                <a:latin typeface="-apple-system"/>
              </a:rPr>
              <a:t>：那就是第 </a:t>
            </a:r>
            <a:r>
              <a:rPr lang="en-US" altLang="zh-CN" sz="1600" dirty="0">
                <a:solidFill>
                  <a:srgbClr val="24292E"/>
                </a:solidFill>
                <a:latin typeface="-apple-system"/>
              </a:rPr>
              <a:t>i </a:t>
            </a:r>
            <a:r>
              <a:rPr lang="zh-CN" altLang="en-US" sz="1600" dirty="0">
                <a:solidFill>
                  <a:srgbClr val="24292E"/>
                </a:solidFill>
                <a:latin typeface="-apple-system"/>
              </a:rPr>
              <a:t>行的词语 </a:t>
            </a:r>
            <a:r>
              <a:rPr lang="en-US" altLang="zh-CN" sz="1600" dirty="0">
                <a:solidFill>
                  <a:srgbClr val="24292E"/>
                </a:solidFill>
                <a:latin typeface="-apple-system"/>
              </a:rPr>
              <a:t>w </a:t>
            </a:r>
            <a:r>
              <a:rPr lang="zh-CN" altLang="en-US" sz="1600" dirty="0">
                <a:solidFill>
                  <a:srgbClr val="24292E"/>
                </a:solidFill>
                <a:latin typeface="-apple-system"/>
              </a:rPr>
              <a:t>与第 </a:t>
            </a:r>
            <a:r>
              <a:rPr lang="en-US" altLang="zh-CN" sz="1600" dirty="0">
                <a:solidFill>
                  <a:srgbClr val="24292E"/>
                </a:solidFill>
                <a:latin typeface="-apple-system"/>
              </a:rPr>
              <a:t>i+len(w) </a:t>
            </a:r>
            <a:r>
              <a:rPr lang="zh-CN" altLang="en-US" sz="1600" dirty="0">
                <a:solidFill>
                  <a:srgbClr val="24292E"/>
                </a:solidFill>
                <a:latin typeface="-apple-system"/>
              </a:rPr>
              <a:t>行的所有词语相连都能构成二元语法。</a:t>
            </a:r>
            <a:endParaRPr lang="zh-CN" altLang="en-US" sz="1600" b="0" i="0" dirty="0">
              <a:solidFill>
                <a:srgbClr val="24292E"/>
              </a:solidFill>
              <a:effectLst/>
              <a:latin typeface="-apple-system"/>
            </a:endParaRPr>
          </a:p>
        </p:txBody>
      </p:sp>
      <p:pic>
        <p:nvPicPr>
          <p:cNvPr id="5" name="图片 4">
            <a:extLst>
              <a:ext uri="{FF2B5EF4-FFF2-40B4-BE49-F238E27FC236}">
                <a16:creationId xmlns:a16="http://schemas.microsoft.com/office/drawing/2014/main" id="{D5440DFC-9532-4D4C-8681-0FE20E8F88D0}"/>
              </a:ext>
            </a:extLst>
          </p:cNvPr>
          <p:cNvPicPr>
            <a:picLocks noChangeAspect="1"/>
          </p:cNvPicPr>
          <p:nvPr/>
        </p:nvPicPr>
        <p:blipFill>
          <a:blip r:embed="rId3"/>
          <a:stretch>
            <a:fillRect/>
          </a:stretch>
        </p:blipFill>
        <p:spPr>
          <a:xfrm>
            <a:off x="2412487" y="1410013"/>
            <a:ext cx="7493722" cy="2728253"/>
          </a:xfrm>
          <a:prstGeom prst="rect">
            <a:avLst/>
          </a:prstGeom>
        </p:spPr>
      </p:pic>
      <p:sp>
        <p:nvSpPr>
          <p:cNvPr id="9" name="文本框 8">
            <a:extLst>
              <a:ext uri="{FF2B5EF4-FFF2-40B4-BE49-F238E27FC236}">
                <a16:creationId xmlns:a16="http://schemas.microsoft.com/office/drawing/2014/main" id="{3B89F478-4559-456D-B2EA-B4FD4EF95916}"/>
              </a:ext>
            </a:extLst>
          </p:cNvPr>
          <p:cNvSpPr txBox="1"/>
          <p:nvPr/>
        </p:nvSpPr>
        <p:spPr>
          <a:xfrm>
            <a:off x="5008572" y="4278038"/>
            <a:ext cx="1157681" cy="338554"/>
          </a:xfrm>
          <a:prstGeom prst="rect">
            <a:avLst/>
          </a:prstGeom>
          <a:noFill/>
        </p:spPr>
        <p:txBody>
          <a:bodyPr wrap="square" rtlCol="0">
            <a:spAutoFit/>
          </a:bodyPr>
          <a:lstStyle/>
          <a:p>
            <a:r>
              <a:rPr lang="zh-CN" altLang="en-US" sz="1600" dirty="0"/>
              <a:t>图</a:t>
            </a:r>
            <a:r>
              <a:rPr lang="en-US" altLang="zh-CN" sz="1600" dirty="0"/>
              <a:t>1 </a:t>
            </a:r>
            <a:r>
              <a:rPr lang="zh-CN" altLang="en-US" sz="1600" dirty="0"/>
              <a:t>词图</a:t>
            </a:r>
          </a:p>
        </p:txBody>
      </p:sp>
      <p:sp>
        <p:nvSpPr>
          <p:cNvPr id="15" name="矩形 14">
            <a:extLst>
              <a:ext uri="{FF2B5EF4-FFF2-40B4-BE49-F238E27FC236}">
                <a16:creationId xmlns:a16="http://schemas.microsoft.com/office/drawing/2014/main" id="{85E71F44-72CE-4837-9BD6-E51FA1CE6D18}"/>
              </a:ext>
            </a:extLst>
          </p:cNvPr>
          <p:cNvSpPr/>
          <p:nvPr/>
        </p:nvSpPr>
        <p:spPr>
          <a:xfrm>
            <a:off x="550863" y="4616592"/>
            <a:ext cx="2111475" cy="419474"/>
          </a:xfrm>
          <a:prstGeom prst="rect">
            <a:avLst/>
          </a:prstGeom>
        </p:spPr>
        <p:txBody>
          <a:bodyPr wrap="none">
            <a:spAutoFit/>
          </a:bodyPr>
          <a:lstStyle/>
          <a:p>
            <a:pPr>
              <a:lnSpc>
                <a:spcPct val="150000"/>
              </a:lnSpc>
              <a:buFont typeface="Arial" panose="020B0604020202020204" pitchFamily="34" charset="0"/>
              <a:buChar char="•"/>
            </a:pPr>
            <a:r>
              <a:rPr lang="zh-CN" altLang="en-US" sz="1600" dirty="0"/>
              <a:t>词图上的</a:t>
            </a:r>
            <a:r>
              <a:rPr lang="zh-CN" altLang="en-US" sz="1600" b="1" dirty="0"/>
              <a:t>维特比算法</a:t>
            </a:r>
            <a:endParaRPr lang="zh-CN" altLang="en-US" sz="1600" dirty="0">
              <a:solidFill>
                <a:srgbClr val="24292E"/>
              </a:solidFill>
              <a:latin typeface="-apple-system"/>
            </a:endParaRPr>
          </a:p>
        </p:txBody>
      </p:sp>
      <p:sp>
        <p:nvSpPr>
          <p:cNvPr id="16" name="矩形 15">
            <a:extLst>
              <a:ext uri="{FF2B5EF4-FFF2-40B4-BE49-F238E27FC236}">
                <a16:creationId xmlns:a16="http://schemas.microsoft.com/office/drawing/2014/main" id="{1E87A934-5E89-4CA9-A7F1-5D93BA4CC3AF}"/>
              </a:ext>
            </a:extLst>
          </p:cNvPr>
          <p:cNvSpPr/>
          <p:nvPr/>
        </p:nvSpPr>
        <p:spPr>
          <a:xfrm>
            <a:off x="458584" y="5130446"/>
            <a:ext cx="11090274" cy="1158138"/>
          </a:xfrm>
          <a:prstGeom prst="rect">
            <a:avLst/>
          </a:prstGeom>
        </p:spPr>
        <p:txBody>
          <a:bodyPr wrap="square">
            <a:spAutoFit/>
          </a:bodyPr>
          <a:lstStyle/>
          <a:p>
            <a:pPr>
              <a:lnSpc>
                <a:spcPct val="150000"/>
              </a:lnSpc>
            </a:pPr>
            <a:r>
              <a:rPr lang="zh-CN" altLang="en-US" sz="1600" dirty="0">
                <a:solidFill>
                  <a:srgbClr val="24292E"/>
                </a:solidFill>
                <a:latin typeface="-apple-system"/>
              </a:rPr>
              <a:t>上述词图每条边以二元语法的概率作为距离，那么中文分词任务转换为有向无环图上的最长路径问题。再通过将浮点数乘法转化为负对数之间的加法，相应的最长路径转化为负对数的最短路径。使用维特比算法求解。</a:t>
            </a:r>
            <a:r>
              <a:rPr lang="zh-CN" altLang="en-US" sz="1600" dirty="0"/>
              <a:t>这里仅作一下简述，详细过程参考书本</a:t>
            </a:r>
            <a:r>
              <a:rPr lang="en-US" altLang="zh-CN" sz="1600" dirty="0"/>
              <a:t>3.4.4</a:t>
            </a:r>
            <a:r>
              <a:rPr lang="zh-CN" altLang="en-US" sz="1600" dirty="0"/>
              <a:t>。</a:t>
            </a:r>
          </a:p>
        </p:txBody>
      </p:sp>
    </p:spTree>
    <p:extLst>
      <p:ext uri="{BB962C8B-B14F-4D97-AF65-F5344CB8AC3E}">
        <p14:creationId xmlns:p14="http://schemas.microsoft.com/office/powerpoint/2010/main" val="18147571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550863" y="82550"/>
            <a:ext cx="3508156" cy="585788"/>
            <a:chOff x="551544" y="82976"/>
            <a:chExt cx="3506852" cy="58477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66556" y="142552"/>
              <a:ext cx="3291840" cy="46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044875"/>
                  </a:solidFill>
                  <a:latin typeface="微软雅黑" panose="020B0503020204020204" pitchFamily="34" charset="-122"/>
                  <a:ea typeface="微软雅黑" panose="020B0503020204020204" pitchFamily="34" charset="-122"/>
                </a:rPr>
                <a:t> 训练与预测</a:t>
              </a:r>
            </a:p>
          </p:txBody>
        </p:sp>
        <p:sp>
          <p:nvSpPr>
            <p:cNvPr id="6" name="文本框 5">
              <a:extLst>
                <a:ext uri="{FF2B5EF4-FFF2-40B4-BE49-F238E27FC236}">
                  <a16:creationId xmlns:a16="http://schemas.microsoft.com/office/drawing/2014/main" id="{A8BE755E-1864-4C66-B622-665AC80DA633}"/>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a:extLst>
              <a:ext uri="{FF2B5EF4-FFF2-40B4-BE49-F238E27FC236}">
                <a16:creationId xmlns:a16="http://schemas.microsoft.com/office/drawing/2014/main" id="{6CB462E5-10C5-4A54-9E63-EDDCC5EDED11}"/>
              </a:ext>
            </a:extLst>
          </p:cNvPr>
          <p:cNvSpPr txBox="1"/>
          <p:nvPr/>
        </p:nvSpPr>
        <p:spPr>
          <a:xfrm>
            <a:off x="453005" y="792122"/>
            <a:ext cx="1426129" cy="338554"/>
          </a:xfrm>
          <a:prstGeom prst="rect">
            <a:avLst/>
          </a:prstGeom>
          <a:noFill/>
        </p:spPr>
        <p:txBody>
          <a:bodyPr wrap="square" rtlCol="0">
            <a:spAutoFit/>
          </a:bodyPr>
          <a:lstStyle/>
          <a:p>
            <a:r>
              <a:rPr lang="zh-CN" altLang="en-US" sz="1600" dirty="0"/>
              <a:t>分词结果为：</a:t>
            </a:r>
          </a:p>
        </p:txBody>
      </p:sp>
      <p:sp>
        <p:nvSpPr>
          <p:cNvPr id="11" name="矩形 10">
            <a:extLst>
              <a:ext uri="{FF2B5EF4-FFF2-40B4-BE49-F238E27FC236}">
                <a16:creationId xmlns:a16="http://schemas.microsoft.com/office/drawing/2014/main" id="{D5637E45-5873-43A8-8D85-574ECD767A36}"/>
              </a:ext>
            </a:extLst>
          </p:cNvPr>
          <p:cNvSpPr/>
          <p:nvPr/>
        </p:nvSpPr>
        <p:spPr>
          <a:xfrm>
            <a:off x="477108" y="1200427"/>
            <a:ext cx="1438214" cy="338554"/>
          </a:xfrm>
          <a:prstGeom prst="rect">
            <a:avLst/>
          </a:prstGeom>
        </p:spPr>
        <p:txBody>
          <a:bodyPr wrap="none">
            <a:spAutoFit/>
          </a:bodyPr>
          <a:lstStyle/>
          <a:p>
            <a:r>
              <a:rPr lang="zh-CN" altLang="en-US" sz="1600" dirty="0"/>
              <a:t>[商品</a:t>
            </a:r>
            <a:r>
              <a:rPr lang="en-US" altLang="zh-CN" sz="1600" dirty="0"/>
              <a:t>,</a:t>
            </a:r>
            <a:r>
              <a:rPr lang="zh-CN" altLang="en-US" sz="1600" dirty="0"/>
              <a:t>和</a:t>
            </a:r>
            <a:r>
              <a:rPr lang="en-US" altLang="zh-CN" sz="1600" dirty="0"/>
              <a:t>,</a:t>
            </a:r>
            <a:r>
              <a:rPr lang="zh-CN" altLang="en-US" sz="1600" dirty="0"/>
              <a:t>服务]</a:t>
            </a:r>
          </a:p>
        </p:txBody>
      </p:sp>
      <p:sp>
        <p:nvSpPr>
          <p:cNvPr id="12" name="文本框 11">
            <a:extLst>
              <a:ext uri="{FF2B5EF4-FFF2-40B4-BE49-F238E27FC236}">
                <a16:creationId xmlns:a16="http://schemas.microsoft.com/office/drawing/2014/main" id="{56B86608-FF82-4E13-AC1B-42BAD4EFAAFB}"/>
              </a:ext>
            </a:extLst>
          </p:cNvPr>
          <p:cNvSpPr txBox="1"/>
          <p:nvPr/>
        </p:nvSpPr>
        <p:spPr>
          <a:xfrm>
            <a:off x="453005" y="1639511"/>
            <a:ext cx="10972800" cy="788806"/>
          </a:xfrm>
          <a:prstGeom prst="rect">
            <a:avLst/>
          </a:prstGeom>
          <a:noFill/>
        </p:spPr>
        <p:txBody>
          <a:bodyPr wrap="square" rtlCol="0">
            <a:spAutoFit/>
          </a:bodyPr>
          <a:lstStyle/>
          <a:p>
            <a:pPr>
              <a:lnSpc>
                <a:spcPct val="150000"/>
              </a:lnSpc>
            </a:pPr>
            <a:r>
              <a:rPr lang="zh-CN" altLang="en-US" sz="1600" dirty="0"/>
              <a:t>也许读者认为这没有什么稀奇的，毕竟模型已经在语料库中见过 “商品”“和”“服务”这个样本了。为此，输入一个新样本句子“货币和服务”，得到结果如下：</a:t>
            </a:r>
          </a:p>
        </p:txBody>
      </p:sp>
      <p:sp>
        <p:nvSpPr>
          <p:cNvPr id="17" name="矩形 16">
            <a:extLst>
              <a:ext uri="{FF2B5EF4-FFF2-40B4-BE49-F238E27FC236}">
                <a16:creationId xmlns:a16="http://schemas.microsoft.com/office/drawing/2014/main" id="{741B41F0-5F92-403B-A214-F4D172A7E678}"/>
              </a:ext>
            </a:extLst>
          </p:cNvPr>
          <p:cNvSpPr/>
          <p:nvPr/>
        </p:nvSpPr>
        <p:spPr>
          <a:xfrm>
            <a:off x="503339" y="2513901"/>
            <a:ext cx="1438214" cy="338554"/>
          </a:xfrm>
          <a:prstGeom prst="rect">
            <a:avLst/>
          </a:prstGeom>
        </p:spPr>
        <p:txBody>
          <a:bodyPr wrap="none">
            <a:spAutoFit/>
          </a:bodyPr>
          <a:lstStyle/>
          <a:p>
            <a:r>
              <a:rPr lang="zh-CN" altLang="en-US" sz="1600" dirty="0"/>
              <a:t>[货币</a:t>
            </a:r>
            <a:r>
              <a:rPr lang="en-US" altLang="zh-CN" sz="1600" dirty="0"/>
              <a:t>,</a:t>
            </a:r>
            <a:r>
              <a:rPr lang="zh-CN" altLang="en-US" sz="1600" dirty="0"/>
              <a:t>和</a:t>
            </a:r>
            <a:r>
              <a:rPr lang="en-US" altLang="zh-CN" sz="1600" dirty="0"/>
              <a:t>,</a:t>
            </a:r>
            <a:r>
              <a:rPr lang="zh-CN" altLang="en-US" sz="1600" dirty="0"/>
              <a:t>服务]</a:t>
            </a:r>
          </a:p>
        </p:txBody>
      </p:sp>
      <p:sp>
        <p:nvSpPr>
          <p:cNvPr id="13" name="矩形 12">
            <a:extLst>
              <a:ext uri="{FF2B5EF4-FFF2-40B4-BE49-F238E27FC236}">
                <a16:creationId xmlns:a16="http://schemas.microsoft.com/office/drawing/2014/main" id="{2E4C3BD4-03FA-40FB-AAD0-6AE1C9BCC66C}"/>
              </a:ext>
            </a:extLst>
          </p:cNvPr>
          <p:cNvSpPr/>
          <p:nvPr/>
        </p:nvSpPr>
        <p:spPr>
          <a:xfrm>
            <a:off x="453005" y="2989222"/>
            <a:ext cx="8120544" cy="338554"/>
          </a:xfrm>
          <a:prstGeom prst="rect">
            <a:avLst/>
          </a:prstGeom>
        </p:spPr>
        <p:txBody>
          <a:bodyPr wrap="square">
            <a:spAutoFit/>
          </a:bodyPr>
          <a:lstStyle/>
          <a:p>
            <a:r>
              <a:rPr lang="zh-CN" altLang="en-US" sz="1600" dirty="0">
                <a:solidFill>
                  <a:srgbClr val="24292E"/>
                </a:solidFill>
                <a:latin typeface="-apple-system"/>
              </a:rPr>
              <a:t>结果正确，可见我们的二元语法模型具备一定的泛化能力。</a:t>
            </a:r>
            <a:endParaRPr lang="zh-CN" altLang="en-US" sz="1600" dirty="0"/>
          </a:p>
        </p:txBody>
      </p:sp>
    </p:spTree>
    <p:extLst>
      <p:ext uri="{BB962C8B-B14F-4D97-AF65-F5344CB8AC3E}">
        <p14:creationId xmlns:p14="http://schemas.microsoft.com/office/powerpoint/2010/main" val="37356315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1500" dirty="0">
                <a:solidFill>
                  <a:prstClr val="white"/>
                </a:solidFill>
                <a:latin typeface="Impact" panose="020B0806030902050204" pitchFamily="34" charset="0"/>
              </a:rPr>
              <a:t>4</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HanLP</a:t>
            </a: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分词与用户词典的集成</a:t>
            </a:r>
          </a:p>
        </p:txBody>
      </p:sp>
    </p:spTree>
    <p:extLst>
      <p:ext uri="{BB962C8B-B14F-4D97-AF65-F5344CB8AC3E}">
        <p14:creationId xmlns:p14="http://schemas.microsoft.com/office/powerpoint/2010/main" val="50976989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450195" y="79373"/>
            <a:ext cx="6074897" cy="1413731"/>
            <a:chOff x="483167" y="79805"/>
            <a:chExt cx="3715579" cy="1411287"/>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906906" y="108492"/>
              <a:ext cx="3291840" cy="13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分词与用户词典的集成</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79805"/>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71E77E61-8BCE-4D7F-A634-506D28D03364}"/>
              </a:ext>
            </a:extLst>
          </p:cNvPr>
          <p:cNvSpPr/>
          <p:nvPr/>
        </p:nvSpPr>
        <p:spPr>
          <a:xfrm>
            <a:off x="456048" y="790816"/>
            <a:ext cx="10214994" cy="788806"/>
          </a:xfrm>
          <a:prstGeom prst="rect">
            <a:avLst/>
          </a:prstGeom>
        </p:spPr>
        <p:txBody>
          <a:bodyPr wrap="square">
            <a:spAutoFit/>
          </a:bodyPr>
          <a:lstStyle/>
          <a:p>
            <a:pPr>
              <a:lnSpc>
                <a:spcPct val="150000"/>
              </a:lnSpc>
            </a:pPr>
            <a:r>
              <a:rPr lang="zh-CN" altLang="en-US" sz="1600" dirty="0">
                <a:solidFill>
                  <a:srgbClr val="24292E"/>
                </a:solidFill>
                <a:latin typeface="-apple-system"/>
              </a:rPr>
              <a:t>词典往往廉价易得，资源丰富，利用统计模型的消歧能力，辅以用户词典处理新词，是提高分词器准确率的有效方式。</a:t>
            </a:r>
            <a:r>
              <a:rPr lang="en-US" altLang="zh-CN" sz="1600" dirty="0">
                <a:solidFill>
                  <a:srgbClr val="24292E"/>
                </a:solidFill>
                <a:latin typeface="-apple-system"/>
              </a:rPr>
              <a:t>HanLP</a:t>
            </a:r>
            <a:r>
              <a:rPr lang="zh-CN" altLang="en-US" sz="1600" dirty="0">
                <a:solidFill>
                  <a:srgbClr val="24292E"/>
                </a:solidFill>
                <a:latin typeface="-apple-system"/>
              </a:rPr>
              <a:t>支持 </a:t>
            </a:r>
            <a:r>
              <a:rPr lang="en-US" altLang="zh-CN" sz="1600" dirty="0">
                <a:solidFill>
                  <a:srgbClr val="24292E"/>
                </a:solidFill>
                <a:latin typeface="-apple-system"/>
              </a:rPr>
              <a:t>2 </a:t>
            </a:r>
            <a:r>
              <a:rPr lang="zh-CN" altLang="en-US" sz="1600" dirty="0">
                <a:solidFill>
                  <a:srgbClr val="24292E"/>
                </a:solidFill>
                <a:latin typeface="-apple-system"/>
              </a:rPr>
              <a:t>档用户词典优先级：</a:t>
            </a:r>
            <a:endParaRPr lang="zh-CN" altLang="en-US" sz="1600" dirty="0"/>
          </a:p>
        </p:txBody>
      </p:sp>
      <p:sp>
        <p:nvSpPr>
          <p:cNvPr id="9" name="矩形 8">
            <a:extLst>
              <a:ext uri="{FF2B5EF4-FFF2-40B4-BE49-F238E27FC236}">
                <a16:creationId xmlns:a16="http://schemas.microsoft.com/office/drawing/2014/main" id="{983FA139-3AC4-404D-817D-F52EC55801F4}"/>
              </a:ext>
            </a:extLst>
          </p:cNvPr>
          <p:cNvSpPr/>
          <p:nvPr/>
        </p:nvSpPr>
        <p:spPr>
          <a:xfrm>
            <a:off x="450195" y="1793383"/>
            <a:ext cx="9795967" cy="119904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a:t>低优先级</a:t>
            </a:r>
            <a:r>
              <a:rPr lang="zh-CN" altLang="en-US" sz="1600" dirty="0"/>
              <a:t>：分词器首先在不考虑用户词典的情况下由统计模型预测分词结果，最后将该结果按照用户词典合并。默认低优先级。</a:t>
            </a:r>
          </a:p>
          <a:p>
            <a:pPr marL="285750" indent="-285750">
              <a:lnSpc>
                <a:spcPct val="150000"/>
              </a:lnSpc>
              <a:buFont typeface="Arial" panose="020B0604020202020204" pitchFamily="34" charset="0"/>
              <a:buChar char="•"/>
            </a:pPr>
            <a:r>
              <a:rPr lang="zh-CN" altLang="en-US" sz="1600" b="1" dirty="0"/>
              <a:t>高优先级</a:t>
            </a:r>
            <a:r>
              <a:rPr lang="zh-CN" altLang="en-US" sz="1600" dirty="0"/>
              <a:t>：分词器优先考虑用户词典，但具体实现由分词器子类自行决定。</a:t>
            </a:r>
          </a:p>
        </p:txBody>
      </p:sp>
    </p:spTree>
    <p:extLst>
      <p:ext uri="{BB962C8B-B14F-4D97-AF65-F5344CB8AC3E}">
        <p14:creationId xmlns:p14="http://schemas.microsoft.com/office/powerpoint/2010/main" val="35317072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450195" y="89044"/>
            <a:ext cx="5991693" cy="1417575"/>
            <a:chOff x="483167" y="-18581"/>
            <a:chExt cx="3664689" cy="1415125"/>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856016" y="13944"/>
              <a:ext cx="3291840" cy="13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a:t>
              </a:r>
              <a:r>
                <a:rPr lang="en-US" altLang="zh-CN" dirty="0">
                  <a:solidFill>
                    <a:srgbClr val="044875"/>
                  </a:solidFill>
                  <a:latin typeface="微软雅黑" panose="020B0503020204020204" pitchFamily="34" charset="-122"/>
                  <a:ea typeface="微软雅黑" panose="020B0503020204020204" pitchFamily="34" charset="-122"/>
                </a:rPr>
                <a:t>HanLP</a:t>
              </a:r>
              <a:r>
                <a:rPr lang="zh-CN" altLang="en-US" dirty="0">
                  <a:solidFill>
                    <a:srgbClr val="044875"/>
                  </a:solidFill>
                  <a:latin typeface="微软雅黑" panose="020B0503020204020204" pitchFamily="34" charset="-122"/>
                  <a:ea typeface="微软雅黑" panose="020B0503020204020204" pitchFamily="34" charset="-122"/>
                </a:rPr>
                <a:t>分词与用户词典的集成</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18581"/>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3A1CFADB-47B9-4A98-824B-3283253074EA}"/>
              </a:ext>
            </a:extLst>
          </p:cNvPr>
          <p:cNvSpPr/>
          <p:nvPr/>
        </p:nvSpPr>
        <p:spPr>
          <a:xfrm>
            <a:off x="450195" y="786270"/>
            <a:ext cx="2146742" cy="338554"/>
          </a:xfrm>
          <a:prstGeom prst="rect">
            <a:avLst/>
          </a:prstGeom>
        </p:spPr>
        <p:txBody>
          <a:bodyPr wrap="none">
            <a:spAutoFit/>
          </a:bodyPr>
          <a:lstStyle/>
          <a:p>
            <a:r>
              <a:rPr lang="en-US" altLang="zh-CN" sz="1600" dirty="0"/>
              <a:t>HanLP</a:t>
            </a:r>
            <a:r>
              <a:rPr lang="zh-CN" altLang="en-US" sz="1600" dirty="0"/>
              <a:t>分词器简洁版：</a:t>
            </a:r>
          </a:p>
        </p:txBody>
      </p:sp>
      <p:sp>
        <p:nvSpPr>
          <p:cNvPr id="10" name="矩形 9">
            <a:extLst>
              <a:ext uri="{FF2B5EF4-FFF2-40B4-BE49-F238E27FC236}">
                <a16:creationId xmlns:a16="http://schemas.microsoft.com/office/drawing/2014/main" id="{B23A3F51-9AB5-4CDC-BC31-4C5E4468C673}"/>
              </a:ext>
            </a:extLst>
          </p:cNvPr>
          <p:cNvSpPr/>
          <p:nvPr/>
        </p:nvSpPr>
        <p:spPr>
          <a:xfrm>
            <a:off x="450195" y="1137706"/>
            <a:ext cx="10304477"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1600" dirty="0">
                <a:latin typeface="Times New Roman" panose="02020603050405020304" pitchFamily="18" charset="0"/>
              </a:rPr>
              <a:t>from pyhanlp import *</a:t>
            </a:r>
          </a:p>
          <a:p>
            <a:endParaRPr lang="en-US" altLang="zh-CN" sz="1600" dirty="0">
              <a:latin typeface="Times New Roman" panose="02020603050405020304" pitchFamily="18" charset="0"/>
            </a:endParaRPr>
          </a:p>
          <a:p>
            <a:r>
              <a:rPr lang="en-US" altLang="zh-CN" sz="1600" dirty="0">
                <a:latin typeface="Times New Roman" panose="02020603050405020304" pitchFamily="18" charset="0"/>
              </a:rPr>
              <a:t>ViterbiSegment = SafeJClass('com.hankcs.hanlp.seg.Viterbi.ViterbiSegment')</a:t>
            </a:r>
          </a:p>
          <a:p>
            <a:endParaRPr lang="en-US" altLang="zh-CN" sz="1600" dirty="0">
              <a:latin typeface="Times New Roman" panose="02020603050405020304" pitchFamily="18" charset="0"/>
            </a:endParaRPr>
          </a:p>
          <a:p>
            <a:r>
              <a:rPr lang="en-US" altLang="zh-CN" sz="1600" dirty="0">
                <a:latin typeface="Times New Roman" panose="02020603050405020304" pitchFamily="18" charset="0"/>
              </a:rPr>
              <a:t>segment = ViterbiSegment()</a:t>
            </a:r>
          </a:p>
          <a:p>
            <a:r>
              <a:rPr lang="en-US" altLang="zh-CN" sz="1600" dirty="0">
                <a:latin typeface="Times New Roman" panose="02020603050405020304" pitchFamily="18" charset="0"/>
              </a:rPr>
              <a:t>sentence = "</a:t>
            </a:r>
            <a:r>
              <a:rPr lang="zh-CN" altLang="en-US" sz="1600" dirty="0">
                <a:latin typeface="Times New Roman" panose="02020603050405020304" pitchFamily="18" charset="0"/>
              </a:rPr>
              <a:t>社会摇摆简称社会摇</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segment.enableCustomDictionary(False)</a:t>
            </a:r>
          </a:p>
          <a:p>
            <a:r>
              <a:rPr lang="en-US" altLang="zh-CN" sz="1600" dirty="0">
                <a:latin typeface="Times New Roman" panose="02020603050405020304" pitchFamily="18" charset="0"/>
              </a:rPr>
              <a:t>print("</a:t>
            </a:r>
            <a:r>
              <a:rPr lang="zh-CN" altLang="en-US" sz="1600" dirty="0">
                <a:latin typeface="Times New Roman" panose="02020603050405020304" pitchFamily="18" charset="0"/>
              </a:rPr>
              <a:t>不挂载词典：</a:t>
            </a:r>
            <a:r>
              <a:rPr lang="en-US" altLang="zh-CN" sz="1600" dirty="0">
                <a:latin typeface="Times New Roman" panose="02020603050405020304" pitchFamily="18" charset="0"/>
              </a:rPr>
              <a:t>", segment.seg(sentence))</a:t>
            </a:r>
          </a:p>
          <a:p>
            <a:r>
              <a:rPr lang="en-US" altLang="zh-CN" sz="1600" dirty="0">
                <a:latin typeface="Times New Roman" panose="02020603050405020304" pitchFamily="18" charset="0"/>
              </a:rPr>
              <a:t>CustomDictionary.insert("</a:t>
            </a:r>
            <a:r>
              <a:rPr lang="zh-CN" altLang="en-US" sz="1600" dirty="0">
                <a:latin typeface="Times New Roman" panose="02020603050405020304" pitchFamily="18" charset="0"/>
              </a:rPr>
              <a:t>社会摇</a:t>
            </a:r>
            <a:r>
              <a:rPr lang="en-US" altLang="zh-CN" sz="1600" dirty="0">
                <a:latin typeface="Times New Roman" panose="02020603050405020304" pitchFamily="18" charset="0"/>
              </a:rPr>
              <a:t>", "nz 100")</a:t>
            </a:r>
          </a:p>
          <a:p>
            <a:r>
              <a:rPr lang="en-US" altLang="zh-CN" sz="1600" dirty="0">
                <a:latin typeface="Times New Roman" panose="02020603050405020304" pitchFamily="18" charset="0"/>
              </a:rPr>
              <a:t>segment.enableCustomDictionary(True)</a:t>
            </a:r>
          </a:p>
          <a:p>
            <a:r>
              <a:rPr lang="en-US" altLang="zh-CN" sz="1600" dirty="0">
                <a:latin typeface="Times New Roman" panose="02020603050405020304" pitchFamily="18" charset="0"/>
              </a:rPr>
              <a:t>print("</a:t>
            </a:r>
            <a:r>
              <a:rPr lang="zh-CN" altLang="en-US" sz="1600" dirty="0">
                <a:latin typeface="Times New Roman" panose="02020603050405020304" pitchFamily="18" charset="0"/>
              </a:rPr>
              <a:t>低优先级词典：</a:t>
            </a:r>
            <a:r>
              <a:rPr lang="en-US" altLang="zh-CN" sz="1600" dirty="0">
                <a:latin typeface="Times New Roman" panose="02020603050405020304" pitchFamily="18" charset="0"/>
              </a:rPr>
              <a:t>", segment.seg(sentence))</a:t>
            </a:r>
          </a:p>
          <a:p>
            <a:r>
              <a:rPr lang="en-US" altLang="zh-CN" sz="1600" dirty="0">
                <a:latin typeface="Times New Roman" panose="02020603050405020304" pitchFamily="18" charset="0"/>
              </a:rPr>
              <a:t>segment.enableCustomDictionaryForcing(True)</a:t>
            </a:r>
          </a:p>
          <a:p>
            <a:r>
              <a:rPr lang="en-US" altLang="zh-CN" sz="1600" dirty="0">
                <a:latin typeface="Times New Roman" panose="02020603050405020304" pitchFamily="18" charset="0"/>
              </a:rPr>
              <a:t>print("</a:t>
            </a:r>
            <a:r>
              <a:rPr lang="zh-CN" altLang="en-US" sz="1600" dirty="0">
                <a:latin typeface="Times New Roman" panose="02020603050405020304" pitchFamily="18" charset="0"/>
              </a:rPr>
              <a:t>高优先级词典：</a:t>
            </a:r>
            <a:r>
              <a:rPr lang="en-US" altLang="zh-CN" sz="1600" dirty="0">
                <a:latin typeface="Times New Roman" panose="02020603050405020304" pitchFamily="18" charset="0"/>
              </a:rPr>
              <a:t>", segment.seg(sentence))</a:t>
            </a:r>
          </a:p>
        </p:txBody>
      </p:sp>
      <p:sp>
        <p:nvSpPr>
          <p:cNvPr id="11" name="矩形 10">
            <a:extLst>
              <a:ext uri="{FF2B5EF4-FFF2-40B4-BE49-F238E27FC236}">
                <a16:creationId xmlns:a16="http://schemas.microsoft.com/office/drawing/2014/main" id="{C056C35C-48F7-4A93-A475-2BF3316B1663}"/>
              </a:ext>
            </a:extLst>
          </p:cNvPr>
          <p:cNvSpPr/>
          <p:nvPr/>
        </p:nvSpPr>
        <p:spPr>
          <a:xfrm>
            <a:off x="450195" y="4557354"/>
            <a:ext cx="800219" cy="338554"/>
          </a:xfrm>
          <a:prstGeom prst="rect">
            <a:avLst/>
          </a:prstGeom>
        </p:spPr>
        <p:txBody>
          <a:bodyPr wrap="none">
            <a:spAutoFit/>
          </a:bodyPr>
          <a:lstStyle/>
          <a:p>
            <a:r>
              <a:rPr lang="zh-CN" altLang="en-US" sz="1600" dirty="0">
                <a:solidFill>
                  <a:srgbClr val="24292E"/>
                </a:solidFill>
                <a:latin typeface="-apple-system"/>
              </a:rPr>
              <a:t>输出：</a:t>
            </a:r>
            <a:endParaRPr lang="zh-CN" altLang="en-US" sz="1600" dirty="0"/>
          </a:p>
        </p:txBody>
      </p:sp>
      <p:sp>
        <p:nvSpPr>
          <p:cNvPr id="12" name="矩形 11">
            <a:extLst>
              <a:ext uri="{FF2B5EF4-FFF2-40B4-BE49-F238E27FC236}">
                <a16:creationId xmlns:a16="http://schemas.microsoft.com/office/drawing/2014/main" id="{38BCD4F2-8F76-400D-AE8B-C273C6353276}"/>
              </a:ext>
            </a:extLst>
          </p:cNvPr>
          <p:cNvSpPr/>
          <p:nvPr/>
        </p:nvSpPr>
        <p:spPr>
          <a:xfrm>
            <a:off x="472580" y="5022347"/>
            <a:ext cx="6096000" cy="115813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nSpc>
                <a:spcPct val="150000"/>
              </a:lnSpc>
            </a:pPr>
            <a:r>
              <a:rPr lang="zh-CN" altLang="en-US" sz="1600" dirty="0"/>
              <a:t>不挂载词典： </a:t>
            </a:r>
            <a:r>
              <a:rPr lang="en-US" altLang="zh-CN" sz="1600" dirty="0"/>
              <a:t>[</a:t>
            </a:r>
            <a:r>
              <a:rPr lang="zh-CN" altLang="en-US" sz="1600" dirty="0"/>
              <a:t>社会</a:t>
            </a:r>
            <a:r>
              <a:rPr lang="en-US" altLang="zh-CN" sz="1600" dirty="0"/>
              <a:t>/n, </a:t>
            </a:r>
            <a:r>
              <a:rPr lang="zh-CN" altLang="en-US" sz="1600" dirty="0"/>
              <a:t>摇摆</a:t>
            </a:r>
            <a:r>
              <a:rPr lang="en-US" altLang="zh-CN" sz="1600" dirty="0"/>
              <a:t>/v, </a:t>
            </a:r>
            <a:r>
              <a:rPr lang="zh-CN" altLang="en-US" sz="1600" dirty="0"/>
              <a:t>简称</a:t>
            </a:r>
            <a:r>
              <a:rPr lang="en-US" altLang="zh-CN" sz="1600" dirty="0"/>
              <a:t>/v, </a:t>
            </a:r>
            <a:r>
              <a:rPr lang="zh-CN" altLang="en-US" sz="1600" dirty="0"/>
              <a:t>社会</a:t>
            </a:r>
            <a:r>
              <a:rPr lang="en-US" altLang="zh-CN" sz="1600" dirty="0"/>
              <a:t>/n, </a:t>
            </a:r>
            <a:r>
              <a:rPr lang="zh-CN" altLang="en-US" sz="1600" dirty="0"/>
              <a:t>摇</a:t>
            </a:r>
            <a:r>
              <a:rPr lang="en-US" altLang="zh-CN" sz="1600" dirty="0"/>
              <a:t>/v]</a:t>
            </a:r>
          </a:p>
          <a:p>
            <a:pPr>
              <a:lnSpc>
                <a:spcPct val="150000"/>
              </a:lnSpc>
            </a:pPr>
            <a:r>
              <a:rPr lang="zh-CN" altLang="en-US" sz="1600" dirty="0"/>
              <a:t>低优先级词典： </a:t>
            </a:r>
            <a:r>
              <a:rPr lang="en-US" altLang="zh-CN" sz="1600" dirty="0"/>
              <a:t>[</a:t>
            </a:r>
            <a:r>
              <a:rPr lang="zh-CN" altLang="en-US" sz="1600" dirty="0"/>
              <a:t>社会</a:t>
            </a:r>
            <a:r>
              <a:rPr lang="en-US" altLang="zh-CN" sz="1600" dirty="0"/>
              <a:t>/n, </a:t>
            </a:r>
            <a:r>
              <a:rPr lang="zh-CN" altLang="en-US" sz="1600" dirty="0"/>
              <a:t>摇摆</a:t>
            </a:r>
            <a:r>
              <a:rPr lang="en-US" altLang="zh-CN" sz="1600" dirty="0"/>
              <a:t>/v, </a:t>
            </a:r>
            <a:r>
              <a:rPr lang="zh-CN" altLang="en-US" sz="1600" dirty="0"/>
              <a:t>简称</a:t>
            </a:r>
            <a:r>
              <a:rPr lang="en-US" altLang="zh-CN" sz="1600" dirty="0"/>
              <a:t>/v, </a:t>
            </a:r>
            <a:r>
              <a:rPr lang="zh-CN" altLang="en-US" sz="1600" dirty="0"/>
              <a:t>社会摇</a:t>
            </a:r>
            <a:r>
              <a:rPr lang="en-US" altLang="zh-CN" sz="1600" dirty="0"/>
              <a:t>/nz]</a:t>
            </a:r>
          </a:p>
          <a:p>
            <a:pPr>
              <a:lnSpc>
                <a:spcPct val="150000"/>
              </a:lnSpc>
            </a:pPr>
            <a:r>
              <a:rPr lang="zh-CN" altLang="en-US" sz="1600" dirty="0"/>
              <a:t>高优先级词典： </a:t>
            </a:r>
            <a:r>
              <a:rPr lang="en-US" altLang="zh-CN" sz="1600" dirty="0"/>
              <a:t>[</a:t>
            </a:r>
            <a:r>
              <a:rPr lang="zh-CN" altLang="en-US" sz="1600" dirty="0"/>
              <a:t>社会摇</a:t>
            </a:r>
            <a:r>
              <a:rPr lang="en-US" altLang="zh-CN" sz="1600" dirty="0"/>
              <a:t>/nz, </a:t>
            </a:r>
            <a:r>
              <a:rPr lang="zh-CN" altLang="en-US" sz="1600" dirty="0"/>
              <a:t>摆</a:t>
            </a:r>
            <a:r>
              <a:rPr lang="en-US" altLang="zh-CN" sz="1600" dirty="0"/>
              <a:t>/v, </a:t>
            </a:r>
            <a:r>
              <a:rPr lang="zh-CN" altLang="en-US" sz="1600" dirty="0"/>
              <a:t>简称</a:t>
            </a:r>
            <a:r>
              <a:rPr lang="en-US" altLang="zh-CN" sz="1600" dirty="0"/>
              <a:t>/v, </a:t>
            </a:r>
            <a:r>
              <a:rPr lang="zh-CN" altLang="en-US" sz="1600" dirty="0"/>
              <a:t>社会摇</a:t>
            </a:r>
            <a:r>
              <a:rPr lang="en-US" altLang="zh-CN" sz="1600" dirty="0"/>
              <a:t>/nz]</a:t>
            </a:r>
          </a:p>
        </p:txBody>
      </p:sp>
      <p:sp>
        <p:nvSpPr>
          <p:cNvPr id="13" name="矩形 12">
            <a:extLst>
              <a:ext uri="{FF2B5EF4-FFF2-40B4-BE49-F238E27FC236}">
                <a16:creationId xmlns:a16="http://schemas.microsoft.com/office/drawing/2014/main" id="{7E0861BB-5923-42DA-9356-DA4CE6A1E282}"/>
              </a:ext>
            </a:extLst>
          </p:cNvPr>
          <p:cNvSpPr/>
          <p:nvPr/>
        </p:nvSpPr>
        <p:spPr>
          <a:xfrm>
            <a:off x="6952376" y="4975642"/>
            <a:ext cx="4976769" cy="1158138"/>
          </a:xfrm>
          <a:prstGeom prst="rect">
            <a:avLst/>
          </a:prstGeom>
        </p:spPr>
        <p:txBody>
          <a:bodyPr wrap="square">
            <a:spAutoFit/>
          </a:bodyPr>
          <a:lstStyle/>
          <a:p>
            <a:pPr>
              <a:lnSpc>
                <a:spcPct val="150000"/>
              </a:lnSpc>
            </a:pPr>
            <a:r>
              <a:rPr lang="zh-CN" altLang="en-US" sz="1600" dirty="0">
                <a:solidFill>
                  <a:srgbClr val="24292E"/>
                </a:solidFill>
                <a:latin typeface="-apple-system"/>
              </a:rPr>
              <a:t>可见，用户词典的高优先级未必是件好事，</a:t>
            </a:r>
            <a:r>
              <a:rPr lang="en-US" altLang="zh-CN" sz="1600" dirty="0">
                <a:solidFill>
                  <a:srgbClr val="24292E"/>
                </a:solidFill>
                <a:latin typeface="-apple-system"/>
              </a:rPr>
              <a:t>HanLP</a:t>
            </a:r>
            <a:r>
              <a:rPr lang="zh-CN" altLang="en-US" sz="1600" dirty="0">
                <a:solidFill>
                  <a:srgbClr val="24292E"/>
                </a:solidFill>
                <a:latin typeface="-apple-system"/>
              </a:rPr>
              <a:t>中的用户词典默认低优先级，做项目时请读者在理解上述说明的情况下根据实际需求自行开启高优先级。</a:t>
            </a:r>
            <a:endParaRPr lang="zh-CN" altLang="en-US" sz="1600" dirty="0"/>
          </a:p>
        </p:txBody>
      </p:sp>
    </p:spTree>
    <p:extLst>
      <p:ext uri="{BB962C8B-B14F-4D97-AF65-F5344CB8AC3E}">
        <p14:creationId xmlns:p14="http://schemas.microsoft.com/office/powerpoint/2010/main" val="16547468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C38CC0-98F9-49CF-A28C-7DCFCB71B500}"/>
              </a:ext>
            </a:extLst>
          </p:cNvPr>
          <p:cNvSpPr/>
          <p:nvPr/>
        </p:nvSpPr>
        <p:spPr>
          <a:xfrm>
            <a:off x="0" y="-58738"/>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F71400F6-5E6D-4C17-9CC8-5E2A93A1FB67}"/>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A225AC64-B085-4242-982D-49A965C03576}"/>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86A03C82-2B0E-4A62-88DE-20D6AF559FD7}"/>
              </a:ext>
            </a:extLst>
          </p:cNvPr>
          <p:cNvSpPr txBox="1"/>
          <p:nvPr/>
        </p:nvSpPr>
        <p:spPr>
          <a:xfrm>
            <a:off x="2751138" y="430213"/>
            <a:ext cx="6689725" cy="923925"/>
          </a:xfrm>
          <a:prstGeom prst="rect">
            <a:avLst/>
          </a:prstGeom>
          <a:noFill/>
        </p:spPr>
        <p:txBody>
          <a:bodyPr>
            <a:spAutoFit/>
          </a:bodyPr>
          <a:lstStyle/>
          <a:p>
            <a:pPr algn="ctr" eaLnBrk="1" fontAlgn="auto" hangingPunct="1">
              <a:spcBef>
                <a:spcPts val="0"/>
              </a:spcBef>
              <a:spcAft>
                <a:spcPts val="0"/>
              </a:spcAft>
              <a:defRPr/>
            </a:pPr>
            <a:r>
              <a:rPr lang="zh-CN" altLang="en-US" sz="5400" dirty="0">
                <a:solidFill>
                  <a:srgbClr val="044875"/>
                </a:solidFill>
                <a:latin typeface="+mj-lt"/>
                <a:ea typeface="+mn-ea"/>
              </a:rPr>
              <a:t>目录</a:t>
            </a:r>
          </a:p>
        </p:txBody>
      </p:sp>
      <p:grpSp>
        <p:nvGrpSpPr>
          <p:cNvPr id="5126" name="组合 162">
            <a:extLst>
              <a:ext uri="{FF2B5EF4-FFF2-40B4-BE49-F238E27FC236}">
                <a16:creationId xmlns:a16="http://schemas.microsoft.com/office/drawing/2014/main" id="{0FF24243-82B8-4834-8F2A-7F502BF27A47}"/>
              </a:ext>
            </a:extLst>
          </p:cNvPr>
          <p:cNvGrpSpPr>
            <a:grpSpLocks/>
          </p:cNvGrpSpPr>
          <p:nvPr/>
        </p:nvGrpSpPr>
        <p:grpSpPr bwMode="auto">
          <a:xfrm>
            <a:off x="3465513" y="1277938"/>
            <a:ext cx="5260975" cy="376237"/>
            <a:chOff x="3455443" y="1512024"/>
            <a:chExt cx="5263600" cy="375186"/>
          </a:xfrm>
        </p:grpSpPr>
        <p:sp>
          <p:nvSpPr>
            <p:cNvPr id="155" name="文本框 154">
              <a:extLst>
                <a:ext uri="{FF2B5EF4-FFF2-40B4-BE49-F238E27FC236}">
                  <a16:creationId xmlns:a16="http://schemas.microsoft.com/office/drawing/2014/main" id="{C5913E71-7FB6-4EF2-B148-7B236257D3FD}"/>
                </a:ext>
              </a:extLst>
            </p:cNvPr>
            <p:cNvSpPr txBox="1"/>
            <p:nvPr/>
          </p:nvSpPr>
          <p:spPr>
            <a:xfrm>
              <a:off x="3455443" y="1518356"/>
              <a:ext cx="5263600" cy="368854"/>
            </a:xfrm>
            <a:prstGeom prst="rect">
              <a:avLst/>
            </a:prstGeom>
            <a:noFill/>
          </p:spPr>
          <p:txBody>
            <a:bodyPr>
              <a:spAutoFit/>
            </a:bodyPr>
            <a:lstStyle/>
            <a:p>
              <a:pPr algn="ctr" eaLnBrk="1" fontAlgn="auto" hangingPunct="1">
                <a:spcBef>
                  <a:spcPts val="0"/>
                </a:spcBef>
                <a:spcAft>
                  <a:spcPts val="0"/>
                </a:spcAft>
                <a:defRPr/>
              </a:pPr>
              <a:endParaRPr lang="zh-CN" altLang="en-US" dirty="0">
                <a:solidFill>
                  <a:srgbClr val="044875"/>
                </a:solidFill>
                <a:latin typeface="+mj-lt"/>
                <a:ea typeface="+mn-ea"/>
              </a:endParaRPr>
            </a:p>
          </p:txBody>
        </p:sp>
        <p:cxnSp>
          <p:nvCxnSpPr>
            <p:cNvPr id="157" name="直接连接符 156">
              <a:extLst>
                <a:ext uri="{FF2B5EF4-FFF2-40B4-BE49-F238E27FC236}">
                  <a16:creationId xmlns:a16="http://schemas.microsoft.com/office/drawing/2014/main" id="{8F4E955B-A25A-4C06-8178-2E68A9A42FAF}"/>
                </a:ext>
              </a:extLst>
            </p:cNvPr>
            <p:cNvCxnSpPr/>
            <p:nvPr/>
          </p:nvCxnSpPr>
          <p:spPr>
            <a:xfrm flipV="1">
              <a:off x="3700040" y="1512024"/>
              <a:ext cx="4774406"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grpSp>
        <p:nvGrpSpPr>
          <p:cNvPr id="5127" name="组合 34">
            <a:extLst>
              <a:ext uri="{FF2B5EF4-FFF2-40B4-BE49-F238E27FC236}">
                <a16:creationId xmlns:a16="http://schemas.microsoft.com/office/drawing/2014/main" id="{845103BD-52EA-46AF-83F8-FC7E9A2773D2}"/>
              </a:ext>
            </a:extLst>
          </p:cNvPr>
          <p:cNvGrpSpPr>
            <a:grpSpLocks/>
          </p:cNvGrpSpPr>
          <p:nvPr/>
        </p:nvGrpSpPr>
        <p:grpSpPr bwMode="auto">
          <a:xfrm>
            <a:off x="3295956" y="1639888"/>
            <a:ext cx="5531911" cy="712787"/>
            <a:chOff x="6298049" y="1397569"/>
            <a:chExt cx="4842391" cy="712882"/>
          </a:xfrm>
        </p:grpSpPr>
        <p:sp>
          <p:nvSpPr>
            <p:cNvPr id="36" name="Freeform 74">
              <a:extLst>
                <a:ext uri="{FF2B5EF4-FFF2-40B4-BE49-F238E27FC236}">
                  <a16:creationId xmlns:a16="http://schemas.microsoft.com/office/drawing/2014/main" id="{4A19864E-0812-4ECD-9D63-667E366F4AB4}"/>
                </a:ext>
              </a:extLst>
            </p:cNvPr>
            <p:cNvSpPr>
              <a:spLocks noEditPoints="1"/>
            </p:cNvSpPr>
            <p:nvPr/>
          </p:nvSpPr>
          <p:spPr bwMode="auto">
            <a:xfrm>
              <a:off x="7321760" y="1592857"/>
              <a:ext cx="538044" cy="350885"/>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165" name="文本框 20">
              <a:extLst>
                <a:ext uri="{FF2B5EF4-FFF2-40B4-BE49-F238E27FC236}">
                  <a16:creationId xmlns:a16="http://schemas.microsoft.com/office/drawing/2014/main" id="{CC9D306E-3F5D-4A01-A06B-25401959FDA9}"/>
                </a:ext>
              </a:extLst>
            </p:cNvPr>
            <p:cNvSpPr txBox="1">
              <a:spLocks noChangeArrowheads="1"/>
            </p:cNvSpPr>
            <p:nvPr/>
          </p:nvSpPr>
          <p:spPr bwMode="auto">
            <a:xfrm>
              <a:off x="8181210" y="1506484"/>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语言模型</a:t>
              </a:r>
            </a:p>
          </p:txBody>
        </p:sp>
        <p:sp>
          <p:nvSpPr>
            <p:cNvPr id="38" name="矩形 37">
              <a:extLst>
                <a:ext uri="{FF2B5EF4-FFF2-40B4-BE49-F238E27FC236}">
                  <a16:creationId xmlns:a16="http://schemas.microsoft.com/office/drawing/2014/main" id="{DAA51EED-BC15-4133-A5FF-D64F6C52AAFF}"/>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9" name="直接连接符 38">
              <a:extLst>
                <a:ext uri="{FF2B5EF4-FFF2-40B4-BE49-F238E27FC236}">
                  <a16:creationId xmlns:a16="http://schemas.microsoft.com/office/drawing/2014/main" id="{A2004F9A-16B4-4AAD-BD08-78B59C90C31F}"/>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8" name="组合 68">
              <a:extLst>
                <a:ext uri="{FF2B5EF4-FFF2-40B4-BE49-F238E27FC236}">
                  <a16:creationId xmlns:a16="http://schemas.microsoft.com/office/drawing/2014/main" id="{E8B36F73-197A-4040-80D3-EB7A4EB22AAD}"/>
                </a:ext>
              </a:extLst>
            </p:cNvPr>
            <p:cNvGrpSpPr>
              <a:grpSpLocks/>
            </p:cNvGrpSpPr>
            <p:nvPr/>
          </p:nvGrpSpPr>
          <p:grpSpPr bwMode="auto">
            <a:xfrm>
              <a:off x="6298049" y="1397569"/>
              <a:ext cx="919239" cy="712882"/>
              <a:chOff x="6191369" y="1397569"/>
              <a:chExt cx="919239" cy="712882"/>
            </a:xfrm>
          </p:grpSpPr>
          <p:sp>
            <p:nvSpPr>
              <p:cNvPr id="41" name="矩形 40">
                <a:extLst>
                  <a:ext uri="{FF2B5EF4-FFF2-40B4-BE49-F238E27FC236}">
                    <a16:creationId xmlns:a16="http://schemas.microsoft.com/office/drawing/2014/main" id="{A9F417B0-A780-4299-8DAB-3D3B8046755A}"/>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70" name="文本框 18">
                <a:extLst>
                  <a:ext uri="{FF2B5EF4-FFF2-40B4-BE49-F238E27FC236}">
                    <a16:creationId xmlns:a16="http://schemas.microsoft.com/office/drawing/2014/main" id="{B97D7695-D180-44C0-A479-36A2BF4F9A1A}"/>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5128" name="组合 42">
            <a:extLst>
              <a:ext uri="{FF2B5EF4-FFF2-40B4-BE49-F238E27FC236}">
                <a16:creationId xmlns:a16="http://schemas.microsoft.com/office/drawing/2014/main" id="{250C725D-5B55-4767-B759-27C6B6FC94DA}"/>
              </a:ext>
            </a:extLst>
          </p:cNvPr>
          <p:cNvGrpSpPr>
            <a:grpSpLocks/>
          </p:cNvGrpSpPr>
          <p:nvPr/>
        </p:nvGrpSpPr>
        <p:grpSpPr bwMode="auto">
          <a:xfrm>
            <a:off x="3295956" y="3595682"/>
            <a:ext cx="5802313" cy="819156"/>
            <a:chOff x="309691" y="3938645"/>
            <a:chExt cx="5099368" cy="712882"/>
          </a:xfrm>
        </p:grpSpPr>
        <p:grpSp>
          <p:nvGrpSpPr>
            <p:cNvPr id="5156" name="组合 79">
              <a:extLst>
                <a:ext uri="{FF2B5EF4-FFF2-40B4-BE49-F238E27FC236}">
                  <a16:creationId xmlns:a16="http://schemas.microsoft.com/office/drawing/2014/main" id="{6DB00EAC-7562-4422-B022-7AF382659650}"/>
                </a:ext>
              </a:extLst>
            </p:cNvPr>
            <p:cNvGrpSpPr>
              <a:grpSpLocks/>
            </p:cNvGrpSpPr>
            <p:nvPr/>
          </p:nvGrpSpPr>
          <p:grpSpPr bwMode="auto">
            <a:xfrm>
              <a:off x="309691" y="3938645"/>
              <a:ext cx="5099368" cy="712882"/>
              <a:chOff x="6298049" y="1397569"/>
              <a:chExt cx="5099368" cy="712882"/>
            </a:xfrm>
          </p:grpSpPr>
          <p:sp>
            <p:nvSpPr>
              <p:cNvPr id="5158" name="文本框 81">
                <a:extLst>
                  <a:ext uri="{FF2B5EF4-FFF2-40B4-BE49-F238E27FC236}">
                    <a16:creationId xmlns:a16="http://schemas.microsoft.com/office/drawing/2014/main" id="{F04CEA78-17C8-420B-9BFE-B18C47BF3A1E}"/>
                  </a:ext>
                </a:extLst>
              </p:cNvPr>
              <p:cNvSpPr txBox="1">
                <a:spLocks noChangeArrowheads="1"/>
              </p:cNvSpPr>
              <p:nvPr/>
            </p:nvSpPr>
            <p:spPr bwMode="auto">
              <a:xfrm>
                <a:off x="7588401" y="1561015"/>
                <a:ext cx="3809016" cy="3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训练与预测</a:t>
                </a:r>
              </a:p>
            </p:txBody>
          </p:sp>
          <p:sp>
            <p:nvSpPr>
              <p:cNvPr id="47" name="矩形 46">
                <a:extLst>
                  <a:ext uri="{FF2B5EF4-FFF2-40B4-BE49-F238E27FC236}">
                    <a16:creationId xmlns:a16="http://schemas.microsoft.com/office/drawing/2014/main" id="{9813C067-7481-413D-A3B3-FE026B9897CC}"/>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48" name="直接连接符 47">
                <a:extLst>
                  <a:ext uri="{FF2B5EF4-FFF2-40B4-BE49-F238E27FC236}">
                    <a16:creationId xmlns:a16="http://schemas.microsoft.com/office/drawing/2014/main" id="{E988D281-9EE9-4EAD-9AF6-DE35C36AC1D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61" name="组合 84">
                <a:extLst>
                  <a:ext uri="{FF2B5EF4-FFF2-40B4-BE49-F238E27FC236}">
                    <a16:creationId xmlns:a16="http://schemas.microsoft.com/office/drawing/2014/main" id="{6B7017AF-F8D5-4052-A5CD-A0422A1BBF52}"/>
                  </a:ext>
                </a:extLst>
              </p:cNvPr>
              <p:cNvGrpSpPr>
                <a:grpSpLocks/>
              </p:cNvGrpSpPr>
              <p:nvPr/>
            </p:nvGrpSpPr>
            <p:grpSpPr bwMode="auto">
              <a:xfrm>
                <a:off x="6298049" y="1397569"/>
                <a:ext cx="919239" cy="712882"/>
                <a:chOff x="6191369" y="1397569"/>
                <a:chExt cx="919239" cy="712882"/>
              </a:xfrm>
            </p:grpSpPr>
            <p:sp>
              <p:nvSpPr>
                <p:cNvPr id="50" name="矩形 49">
                  <a:extLst>
                    <a:ext uri="{FF2B5EF4-FFF2-40B4-BE49-F238E27FC236}">
                      <a16:creationId xmlns:a16="http://schemas.microsoft.com/office/drawing/2014/main" id="{0C625F9C-3952-4482-AE99-FE3EDD07EDEA}"/>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63" name="文本框 86">
                  <a:extLst>
                    <a:ext uri="{FF2B5EF4-FFF2-40B4-BE49-F238E27FC236}">
                      <a16:creationId xmlns:a16="http://schemas.microsoft.com/office/drawing/2014/main" id="{06DEAAB2-647A-4D17-9A78-5FA2DEA3AB58}"/>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45" name="Freeform 71">
              <a:extLst>
                <a:ext uri="{FF2B5EF4-FFF2-40B4-BE49-F238E27FC236}">
                  <a16:creationId xmlns:a16="http://schemas.microsoft.com/office/drawing/2014/main" id="{571E4CBE-2EBD-4E04-BD1F-AC468D993D1A}"/>
                </a:ext>
              </a:extLst>
            </p:cNvPr>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0" name="组合 60">
            <a:extLst>
              <a:ext uri="{FF2B5EF4-FFF2-40B4-BE49-F238E27FC236}">
                <a16:creationId xmlns:a16="http://schemas.microsoft.com/office/drawing/2014/main" id="{34DB506F-BB31-4F98-B534-C9D853C0C095}"/>
              </a:ext>
            </a:extLst>
          </p:cNvPr>
          <p:cNvGrpSpPr>
            <a:grpSpLocks/>
          </p:cNvGrpSpPr>
          <p:nvPr/>
        </p:nvGrpSpPr>
        <p:grpSpPr bwMode="auto">
          <a:xfrm>
            <a:off x="3295956" y="2609850"/>
            <a:ext cx="5533724" cy="712788"/>
            <a:chOff x="309691" y="2998271"/>
            <a:chExt cx="4842391" cy="712882"/>
          </a:xfrm>
        </p:grpSpPr>
        <p:grpSp>
          <p:nvGrpSpPr>
            <p:cNvPr id="5140" name="组合 71">
              <a:extLst>
                <a:ext uri="{FF2B5EF4-FFF2-40B4-BE49-F238E27FC236}">
                  <a16:creationId xmlns:a16="http://schemas.microsoft.com/office/drawing/2014/main" id="{C70498F4-201F-4745-8E0D-91272F51E713}"/>
                </a:ext>
              </a:extLst>
            </p:cNvPr>
            <p:cNvGrpSpPr>
              <a:grpSpLocks/>
            </p:cNvGrpSpPr>
            <p:nvPr/>
          </p:nvGrpSpPr>
          <p:grpSpPr bwMode="auto">
            <a:xfrm>
              <a:off x="309691" y="2998271"/>
              <a:ext cx="4842391" cy="712882"/>
              <a:chOff x="6298049" y="1397569"/>
              <a:chExt cx="4842391" cy="712882"/>
            </a:xfrm>
          </p:grpSpPr>
          <p:sp>
            <p:nvSpPr>
              <p:cNvPr id="5142" name="文本框 73">
                <a:extLst>
                  <a:ext uri="{FF2B5EF4-FFF2-40B4-BE49-F238E27FC236}">
                    <a16:creationId xmlns:a16="http://schemas.microsoft.com/office/drawing/2014/main" id="{37D738E1-60DD-4994-A2EA-87EC7FAD0635}"/>
                  </a:ext>
                </a:extLst>
              </p:cNvPr>
              <p:cNvSpPr txBox="1">
                <a:spLocks noChangeArrowheads="1"/>
              </p:cNvSpPr>
              <p:nvPr/>
            </p:nvSpPr>
            <p:spPr bwMode="auto">
              <a:xfrm>
                <a:off x="8001059" y="1500305"/>
                <a:ext cx="3080656"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中文分词语料库</a:t>
                </a:r>
              </a:p>
            </p:txBody>
          </p:sp>
          <p:sp>
            <p:nvSpPr>
              <p:cNvPr id="65" name="矩形 64">
                <a:extLst>
                  <a:ext uri="{FF2B5EF4-FFF2-40B4-BE49-F238E27FC236}">
                    <a16:creationId xmlns:a16="http://schemas.microsoft.com/office/drawing/2014/main" id="{200C0E04-6875-4F04-AEBC-C220644EDF80}"/>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a:extLst>
                  <a:ext uri="{FF2B5EF4-FFF2-40B4-BE49-F238E27FC236}">
                    <a16:creationId xmlns:a16="http://schemas.microsoft.com/office/drawing/2014/main" id="{9889E1D8-3A2B-4E7B-960E-C1C9281D260C}"/>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45" name="组合 76">
                <a:extLst>
                  <a:ext uri="{FF2B5EF4-FFF2-40B4-BE49-F238E27FC236}">
                    <a16:creationId xmlns:a16="http://schemas.microsoft.com/office/drawing/2014/main" id="{8C7AD783-FA5E-4057-8E76-CD337107E337}"/>
                  </a:ext>
                </a:extLst>
              </p:cNvPr>
              <p:cNvGrpSpPr>
                <a:grpSpLocks/>
              </p:cNvGrpSpPr>
              <p:nvPr/>
            </p:nvGrpSpPr>
            <p:grpSpPr bwMode="auto">
              <a:xfrm>
                <a:off x="6298049" y="1397569"/>
                <a:ext cx="919239" cy="712882"/>
                <a:chOff x="6191369" y="1397569"/>
                <a:chExt cx="919239" cy="712882"/>
              </a:xfrm>
            </p:grpSpPr>
            <p:sp>
              <p:nvSpPr>
                <p:cNvPr id="69" name="矩形 68">
                  <a:extLst>
                    <a:ext uri="{FF2B5EF4-FFF2-40B4-BE49-F238E27FC236}">
                      <a16:creationId xmlns:a16="http://schemas.microsoft.com/office/drawing/2014/main" id="{6FA91EB8-5D91-417C-93B8-9757DC766616}"/>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7" name="文本框 78">
                  <a:extLst>
                    <a:ext uri="{FF2B5EF4-FFF2-40B4-BE49-F238E27FC236}">
                      <a16:creationId xmlns:a16="http://schemas.microsoft.com/office/drawing/2014/main" id="{41F08A3F-6597-4790-8658-E6772A98E783}"/>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63" name="Freeform 30">
              <a:extLst>
                <a:ext uri="{FF2B5EF4-FFF2-40B4-BE49-F238E27FC236}">
                  <a16:creationId xmlns:a16="http://schemas.microsoft.com/office/drawing/2014/main" id="{5D958BE3-E871-418E-B14A-03489F54E924}"/>
                </a:ext>
              </a:extLst>
            </p:cNvPr>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5131" name="组合 71">
            <a:extLst>
              <a:ext uri="{FF2B5EF4-FFF2-40B4-BE49-F238E27FC236}">
                <a16:creationId xmlns:a16="http://schemas.microsoft.com/office/drawing/2014/main" id="{0C5F0375-66DE-42C5-B020-6990B5252FD6}"/>
              </a:ext>
            </a:extLst>
          </p:cNvPr>
          <p:cNvGrpSpPr>
            <a:grpSpLocks/>
          </p:cNvGrpSpPr>
          <p:nvPr/>
        </p:nvGrpSpPr>
        <p:grpSpPr bwMode="auto">
          <a:xfrm>
            <a:off x="3297543" y="4581525"/>
            <a:ext cx="5532137" cy="712788"/>
            <a:chOff x="6535248" y="3340628"/>
            <a:chExt cx="4842391" cy="712882"/>
          </a:xfrm>
        </p:grpSpPr>
        <p:grpSp>
          <p:nvGrpSpPr>
            <p:cNvPr id="5132" name="组合 115">
              <a:extLst>
                <a:ext uri="{FF2B5EF4-FFF2-40B4-BE49-F238E27FC236}">
                  <a16:creationId xmlns:a16="http://schemas.microsoft.com/office/drawing/2014/main" id="{763AA091-E57C-433E-91D9-BAE3635D5FF7}"/>
                </a:ext>
              </a:extLst>
            </p:cNvPr>
            <p:cNvGrpSpPr>
              <a:grpSpLocks/>
            </p:cNvGrpSpPr>
            <p:nvPr/>
          </p:nvGrpSpPr>
          <p:grpSpPr bwMode="auto">
            <a:xfrm>
              <a:off x="6535248" y="3340628"/>
              <a:ext cx="4842391" cy="712882"/>
              <a:chOff x="6298049" y="1397569"/>
              <a:chExt cx="4842391" cy="712882"/>
            </a:xfrm>
          </p:grpSpPr>
          <p:sp>
            <p:nvSpPr>
              <p:cNvPr id="5134" name="文本框 133">
                <a:extLst>
                  <a:ext uri="{FF2B5EF4-FFF2-40B4-BE49-F238E27FC236}">
                    <a16:creationId xmlns:a16="http://schemas.microsoft.com/office/drawing/2014/main" id="{8183AC5F-0416-4778-9BE3-C9740C188AF2}"/>
                  </a:ext>
                </a:extLst>
              </p:cNvPr>
              <p:cNvSpPr txBox="1">
                <a:spLocks noChangeArrowheads="1"/>
              </p:cNvSpPr>
              <p:nvPr/>
            </p:nvSpPr>
            <p:spPr bwMode="auto">
              <a:xfrm>
                <a:off x="8045499" y="1506484"/>
                <a:ext cx="309335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dirty="0">
                    <a:solidFill>
                      <a:srgbClr val="044875"/>
                    </a:solidFill>
                    <a:latin typeface="微软雅黑" panose="020B0503020204020204" pitchFamily="34" charset="-122"/>
                    <a:ea typeface="微软雅黑" panose="020B0503020204020204" pitchFamily="34" charset="-122"/>
                  </a:rPr>
                  <a:t>HanLP</a:t>
                </a:r>
                <a:r>
                  <a:rPr lang="zh-CN" altLang="en-US" sz="2000" dirty="0">
                    <a:solidFill>
                      <a:srgbClr val="044875"/>
                    </a:solidFill>
                    <a:latin typeface="微软雅黑" panose="020B0503020204020204" pitchFamily="34" charset="-122"/>
                    <a:ea typeface="微软雅黑" panose="020B0503020204020204" pitchFamily="34" charset="-122"/>
                  </a:rPr>
                  <a:t>分词与用户词典的集成</a:t>
                </a:r>
              </a:p>
            </p:txBody>
          </p:sp>
          <p:sp>
            <p:nvSpPr>
              <p:cNvPr id="76" name="矩形 75">
                <a:extLst>
                  <a:ext uri="{FF2B5EF4-FFF2-40B4-BE49-F238E27FC236}">
                    <a16:creationId xmlns:a16="http://schemas.microsoft.com/office/drawing/2014/main" id="{0126DC02-BFDE-45B4-8B19-C40CD48E9D4B}"/>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7" name="直接连接符 76">
                <a:extLst>
                  <a:ext uri="{FF2B5EF4-FFF2-40B4-BE49-F238E27FC236}">
                    <a16:creationId xmlns:a16="http://schemas.microsoft.com/office/drawing/2014/main" id="{0B993ECE-1B95-41BF-9C4C-D4832DC3E77A}"/>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137" name="组合 136">
                <a:extLst>
                  <a:ext uri="{FF2B5EF4-FFF2-40B4-BE49-F238E27FC236}">
                    <a16:creationId xmlns:a16="http://schemas.microsoft.com/office/drawing/2014/main" id="{5C2D56FB-EE0D-4ECA-833B-211B43A7B8F9}"/>
                  </a:ext>
                </a:extLst>
              </p:cNvPr>
              <p:cNvGrpSpPr>
                <a:grpSpLocks/>
              </p:cNvGrpSpPr>
              <p:nvPr/>
            </p:nvGrpSpPr>
            <p:grpSpPr bwMode="auto">
              <a:xfrm>
                <a:off x="6298049" y="1397569"/>
                <a:ext cx="919239" cy="712882"/>
                <a:chOff x="6191369" y="1397569"/>
                <a:chExt cx="919239" cy="712882"/>
              </a:xfrm>
            </p:grpSpPr>
            <p:sp>
              <p:nvSpPr>
                <p:cNvPr id="79" name="矩形 78">
                  <a:extLst>
                    <a:ext uri="{FF2B5EF4-FFF2-40B4-BE49-F238E27FC236}">
                      <a16:creationId xmlns:a16="http://schemas.microsoft.com/office/drawing/2014/main" id="{2FA3465B-31CA-43E7-B568-DF87718B097D}"/>
                    </a:ext>
                  </a:extLst>
                </p:cNvPr>
                <p:cNvSpPr/>
                <p:nvPr/>
              </p:nvSpPr>
              <p:spPr>
                <a:xfrm>
                  <a:off x="6294534" y="1397569"/>
                  <a:ext cx="71263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9" name="文本框 138">
                  <a:extLst>
                    <a:ext uri="{FF2B5EF4-FFF2-40B4-BE49-F238E27FC236}">
                      <a16:creationId xmlns:a16="http://schemas.microsoft.com/office/drawing/2014/main" id="{FB13269E-6F3F-4212-B6F5-AB53B15A4437}"/>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74" name="Freeform 59">
              <a:extLst>
                <a:ext uri="{FF2B5EF4-FFF2-40B4-BE49-F238E27FC236}">
                  <a16:creationId xmlns:a16="http://schemas.microsoft.com/office/drawing/2014/main" id="{F6F4A89A-6583-4A06-A729-7B7DF6D72A51}"/>
                </a:ext>
              </a:extLst>
            </p:cNvPr>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pic>
        <p:nvPicPr>
          <p:cNvPr id="6" name="图形 5" descr="条形图演示文稿">
            <a:extLst>
              <a:ext uri="{FF2B5EF4-FFF2-40B4-BE49-F238E27FC236}">
                <a16:creationId xmlns:a16="http://schemas.microsoft.com/office/drawing/2014/main" id="{37DC14A0-8111-48C3-A776-3F02C348FE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6617" y="5506555"/>
            <a:ext cx="602331" cy="602331"/>
          </a:xfrm>
          <a:prstGeom prst="rect">
            <a:avLst/>
          </a:prstGeom>
        </p:spPr>
      </p:pic>
      <p:grpSp>
        <p:nvGrpSpPr>
          <p:cNvPr id="46" name="组合 34">
            <a:extLst>
              <a:ext uri="{FF2B5EF4-FFF2-40B4-BE49-F238E27FC236}">
                <a16:creationId xmlns:a16="http://schemas.microsoft.com/office/drawing/2014/main" id="{CEAD6A93-017C-4CDE-881E-FBC132D93254}"/>
              </a:ext>
            </a:extLst>
          </p:cNvPr>
          <p:cNvGrpSpPr>
            <a:grpSpLocks/>
          </p:cNvGrpSpPr>
          <p:nvPr/>
        </p:nvGrpSpPr>
        <p:grpSpPr bwMode="auto">
          <a:xfrm>
            <a:off x="3295956" y="5470930"/>
            <a:ext cx="5531911" cy="712787"/>
            <a:chOff x="6298049" y="1397569"/>
            <a:chExt cx="4842391" cy="712882"/>
          </a:xfrm>
        </p:grpSpPr>
        <p:sp>
          <p:nvSpPr>
            <p:cNvPr id="51" name="文本框 20">
              <a:extLst>
                <a:ext uri="{FF2B5EF4-FFF2-40B4-BE49-F238E27FC236}">
                  <a16:creationId xmlns:a16="http://schemas.microsoft.com/office/drawing/2014/main" id="{D73E03E4-0BA0-4617-BAB4-8EF3BE41BFA0}"/>
                </a:ext>
              </a:extLst>
            </p:cNvPr>
            <p:cNvSpPr txBox="1">
              <a:spLocks noChangeArrowheads="1"/>
            </p:cNvSpPr>
            <p:nvPr/>
          </p:nvSpPr>
          <p:spPr bwMode="auto">
            <a:xfrm>
              <a:off x="8181210" y="1506484"/>
              <a:ext cx="2864874" cy="4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solidFill>
                    <a:srgbClr val="044875"/>
                  </a:solidFill>
                  <a:latin typeface="微软雅黑" panose="020B0503020204020204" pitchFamily="34" charset="-122"/>
                  <a:ea typeface="微软雅黑" panose="020B0503020204020204" pitchFamily="34" charset="-122"/>
                </a:rPr>
                <a:t>二元语法与词典分词比较</a:t>
              </a:r>
            </a:p>
          </p:txBody>
        </p:sp>
        <p:sp>
          <p:nvSpPr>
            <p:cNvPr id="52" name="矩形 51">
              <a:extLst>
                <a:ext uri="{FF2B5EF4-FFF2-40B4-BE49-F238E27FC236}">
                  <a16:creationId xmlns:a16="http://schemas.microsoft.com/office/drawing/2014/main" id="{B6068DCC-F26C-4B7C-B378-E66462B46CED}"/>
                </a:ext>
              </a:extLst>
            </p:cNvPr>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3" name="直接连接符 52">
              <a:extLst>
                <a:ext uri="{FF2B5EF4-FFF2-40B4-BE49-F238E27FC236}">
                  <a16:creationId xmlns:a16="http://schemas.microsoft.com/office/drawing/2014/main" id="{27C3AE2E-C734-4FAE-96FB-0E7E3C151123}"/>
                </a:ext>
              </a:extLst>
            </p:cNvPr>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54" name="组合 68">
              <a:extLst>
                <a:ext uri="{FF2B5EF4-FFF2-40B4-BE49-F238E27FC236}">
                  <a16:creationId xmlns:a16="http://schemas.microsoft.com/office/drawing/2014/main" id="{C1A058C0-9473-49AA-AA53-2FED0FA72B9D}"/>
                </a:ext>
              </a:extLst>
            </p:cNvPr>
            <p:cNvGrpSpPr>
              <a:grpSpLocks/>
            </p:cNvGrpSpPr>
            <p:nvPr/>
          </p:nvGrpSpPr>
          <p:grpSpPr bwMode="auto">
            <a:xfrm>
              <a:off x="6298049" y="1397569"/>
              <a:ext cx="919239" cy="712882"/>
              <a:chOff x="6191369" y="1397569"/>
              <a:chExt cx="919239" cy="712882"/>
            </a:xfrm>
          </p:grpSpPr>
          <p:sp>
            <p:nvSpPr>
              <p:cNvPr id="55" name="矩形 54">
                <a:extLst>
                  <a:ext uri="{FF2B5EF4-FFF2-40B4-BE49-F238E27FC236}">
                    <a16:creationId xmlns:a16="http://schemas.microsoft.com/office/drawing/2014/main" id="{9E2A29F8-A2F2-4F12-87A0-4F8D6C58684D}"/>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文本框 18">
                <a:extLst>
                  <a:ext uri="{FF2B5EF4-FFF2-40B4-BE49-F238E27FC236}">
                    <a16:creationId xmlns:a16="http://schemas.microsoft.com/office/drawing/2014/main" id="{CE1215F5-C80F-4BCA-922D-1EB006A167FC}"/>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A6EB31D-EE85-4EE0-ADF3-3EDF5B847B5F}"/>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D3EF7C2-CEE1-452F-BE56-B7D5ED3F7CE2}"/>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2" name="文本框 7">
            <a:extLst>
              <a:ext uri="{FF2B5EF4-FFF2-40B4-BE49-F238E27FC236}">
                <a16:creationId xmlns:a16="http://schemas.microsoft.com/office/drawing/2014/main" id="{1C81021A-A3D3-4EC1-8678-C188B0ACDE88}"/>
              </a:ext>
            </a:extLst>
          </p:cNvPr>
          <p:cNvSpPr txBox="1">
            <a:spLocks noChangeArrowheads="1"/>
          </p:cNvSpPr>
          <p:nvPr/>
        </p:nvSpPr>
        <p:spPr bwMode="auto">
          <a:xfrm>
            <a:off x="958850" y="2014538"/>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5</a:t>
            </a:r>
            <a:endParaRPr kumimoji="0" lang="zh-CN" altLang="en-US" sz="115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2293" name="文本框 8">
            <a:extLst>
              <a:ext uri="{FF2B5EF4-FFF2-40B4-BE49-F238E27FC236}">
                <a16:creationId xmlns:a16="http://schemas.microsoft.com/office/drawing/2014/main" id="{09FB0760-DCA8-4FA6-9872-1C33D539770B}"/>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第</a:t>
            </a:r>
          </a:p>
        </p:txBody>
      </p:sp>
      <p:sp>
        <p:nvSpPr>
          <p:cNvPr id="10" name="矩形 9">
            <a:extLst>
              <a:ext uri="{FF2B5EF4-FFF2-40B4-BE49-F238E27FC236}">
                <a16:creationId xmlns:a16="http://schemas.microsoft.com/office/drawing/2014/main" id="{F99BA51B-1DA7-49F3-BDCB-ED25C459DB9E}"/>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295" name="文本框 10">
            <a:extLst>
              <a:ext uri="{FF2B5EF4-FFF2-40B4-BE49-F238E27FC236}">
                <a16:creationId xmlns:a16="http://schemas.microsoft.com/office/drawing/2014/main" id="{7C840E12-A87F-4449-85C0-1D87B1128ED0}"/>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44875"/>
                </a:solidFill>
                <a:effectLst/>
                <a:uLnTx/>
                <a:uFillTx/>
                <a:latin typeface="微软雅黑" panose="020B0503020204020204" pitchFamily="34" charset="-122"/>
                <a:ea typeface="微软雅黑" panose="020B0503020204020204" pitchFamily="34" charset="-122"/>
                <a:cs typeface="+mn-cs"/>
              </a:rPr>
              <a:t>部分</a:t>
            </a:r>
          </a:p>
        </p:txBody>
      </p:sp>
      <p:sp>
        <p:nvSpPr>
          <p:cNvPr id="12296" name="文本框 11">
            <a:extLst>
              <a:ext uri="{FF2B5EF4-FFF2-40B4-BE49-F238E27FC236}">
                <a16:creationId xmlns:a16="http://schemas.microsoft.com/office/drawing/2014/main" id="{DF8864B7-7026-4B02-A1DD-EA10E545D964}"/>
              </a:ext>
            </a:extLst>
          </p:cNvPr>
          <p:cNvSpPr txBox="1">
            <a:spLocks noChangeArrowheads="1"/>
          </p:cNvSpPr>
          <p:nvPr/>
        </p:nvSpPr>
        <p:spPr bwMode="auto">
          <a:xfrm>
            <a:off x="2722563" y="3617913"/>
            <a:ext cx="9693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二元语法与词典分析比较</a:t>
            </a:r>
          </a:p>
        </p:txBody>
      </p:sp>
    </p:spTree>
    <p:extLst>
      <p:ext uri="{BB962C8B-B14F-4D97-AF65-F5344CB8AC3E}">
        <p14:creationId xmlns:p14="http://schemas.microsoft.com/office/powerpoint/2010/main" val="143399550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2EF0C4-6C80-4245-833E-229DCB0F1D6D}"/>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827E60E4-5BDB-4B03-82F1-5C5A7516E58B}"/>
              </a:ext>
            </a:extLst>
          </p:cNvPr>
          <p:cNvSpPr/>
          <p:nvPr/>
        </p:nvSpPr>
        <p:spPr>
          <a:xfrm>
            <a:off x="6568580" y="254000"/>
            <a:ext cx="562342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17" name="组合 3">
            <a:extLst>
              <a:ext uri="{FF2B5EF4-FFF2-40B4-BE49-F238E27FC236}">
                <a16:creationId xmlns:a16="http://schemas.microsoft.com/office/drawing/2014/main" id="{4604018B-5155-4439-8EC8-569A9F496A86}"/>
              </a:ext>
            </a:extLst>
          </p:cNvPr>
          <p:cNvGrpSpPr>
            <a:grpSpLocks/>
          </p:cNvGrpSpPr>
          <p:nvPr/>
        </p:nvGrpSpPr>
        <p:grpSpPr bwMode="auto">
          <a:xfrm>
            <a:off x="450195" y="89898"/>
            <a:ext cx="5882637" cy="971512"/>
            <a:chOff x="483167" y="-17728"/>
            <a:chExt cx="3597987" cy="969833"/>
          </a:xfrm>
        </p:grpSpPr>
        <p:sp>
          <p:nvSpPr>
            <p:cNvPr id="13328" name="文本框 4">
              <a:extLst>
                <a:ext uri="{FF2B5EF4-FFF2-40B4-BE49-F238E27FC236}">
                  <a16:creationId xmlns:a16="http://schemas.microsoft.com/office/drawing/2014/main" id="{46653190-AED0-4772-8B3A-7FC54E034EE3}"/>
                </a:ext>
              </a:extLst>
            </p:cNvPr>
            <p:cNvSpPr txBox="1">
              <a:spLocks noChangeArrowheads="1"/>
            </p:cNvSpPr>
            <p:nvPr/>
          </p:nvSpPr>
          <p:spPr bwMode="auto">
            <a:xfrm>
              <a:off x="789314" y="-353"/>
              <a:ext cx="3291840" cy="95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 二元语法与词典分词比较</a:t>
              </a:r>
            </a:p>
            <a:p>
              <a:pPr algn="ctr" eaLnBrk="1" hangingPunct="1">
                <a:lnSpc>
                  <a:spcPct val="100000"/>
                </a:lnSpc>
                <a:spcBef>
                  <a:spcPct val="0"/>
                </a:spcBef>
                <a:buFontTx/>
                <a:buNone/>
              </a:pP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8BE755E-1864-4C66-B622-665AC80DA633}"/>
                </a:ext>
              </a:extLst>
            </p:cNvPr>
            <p:cNvSpPr txBox="1"/>
            <p:nvPr/>
          </p:nvSpPr>
          <p:spPr>
            <a:xfrm>
              <a:off x="483167" y="-17728"/>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1CF7C1D6-3F1D-41B1-AC57-80D87F4A441D}"/>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9A44990C-FBA2-4929-90B5-9BBAF7D3D121}"/>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13FF315A-E4EB-4803-8292-3A78596186A3}"/>
              </a:ext>
            </a:extLst>
          </p:cNvPr>
          <p:cNvSpPr/>
          <p:nvPr/>
        </p:nvSpPr>
        <p:spPr>
          <a:xfrm>
            <a:off x="450195" y="886958"/>
            <a:ext cx="10668000" cy="338554"/>
          </a:xfrm>
          <a:prstGeom prst="rect">
            <a:avLst/>
          </a:prstGeom>
        </p:spPr>
        <p:txBody>
          <a:bodyPr wrap="square">
            <a:spAutoFit/>
          </a:bodyPr>
          <a:lstStyle/>
          <a:p>
            <a:r>
              <a:rPr lang="zh-CN" altLang="en-US" sz="1600" dirty="0">
                <a:solidFill>
                  <a:srgbClr val="24292E"/>
                </a:solidFill>
                <a:latin typeface="-apple-system"/>
              </a:rPr>
              <a:t>按照</a:t>
            </a:r>
            <a:r>
              <a:rPr lang="en-US" altLang="zh-CN" sz="1600" dirty="0">
                <a:solidFill>
                  <a:srgbClr val="24292E"/>
                </a:solidFill>
                <a:latin typeface="-apple-system"/>
              </a:rPr>
              <a:t>NLP</a:t>
            </a:r>
            <a:r>
              <a:rPr lang="zh-CN" altLang="en-US" sz="1600" dirty="0">
                <a:solidFill>
                  <a:srgbClr val="24292E"/>
                </a:solidFill>
                <a:latin typeface="-apple-system"/>
              </a:rPr>
              <a:t>任务的一般流程，我们已经完成了语料标注和模型训练，现在来比较一下二元语法和词典分词的评测：</a:t>
            </a:r>
            <a:endParaRPr lang="zh-CN" altLang="en-US" sz="1600" dirty="0"/>
          </a:p>
        </p:txBody>
      </p:sp>
      <p:graphicFrame>
        <p:nvGraphicFramePr>
          <p:cNvPr id="9" name="表格 8">
            <a:extLst>
              <a:ext uri="{FF2B5EF4-FFF2-40B4-BE49-F238E27FC236}">
                <a16:creationId xmlns:a16="http://schemas.microsoft.com/office/drawing/2014/main" id="{D73F7463-3DCB-4164-A1B7-2897C9255FD9}"/>
              </a:ext>
            </a:extLst>
          </p:cNvPr>
          <p:cNvGraphicFramePr>
            <a:graphicFrameLocks noGrp="1"/>
          </p:cNvGraphicFramePr>
          <p:nvPr>
            <p:extLst>
              <p:ext uri="{D42A27DB-BD31-4B8C-83A1-F6EECF244321}">
                <p14:modId xmlns:p14="http://schemas.microsoft.com/office/powerpoint/2010/main" val="136146503"/>
              </p:ext>
            </p:extLst>
          </p:nvPr>
        </p:nvGraphicFramePr>
        <p:xfrm>
          <a:off x="729143" y="2367820"/>
          <a:ext cx="10515600" cy="1005840"/>
        </p:xfrm>
        <a:graphic>
          <a:graphicData uri="http://schemas.openxmlformats.org/drawingml/2006/table">
            <a:tbl>
              <a:tblPr>
                <a:tableStyleId>{D7AC3CCA-C797-4891-BE02-D94E43425B78}</a:tableStyleId>
              </a:tblPr>
              <a:tblGrid>
                <a:gridCol w="1752600">
                  <a:extLst>
                    <a:ext uri="{9D8B030D-6E8A-4147-A177-3AD203B41FA5}">
                      <a16:colId xmlns:a16="http://schemas.microsoft.com/office/drawing/2014/main" val="1024292694"/>
                    </a:ext>
                  </a:extLst>
                </a:gridCol>
                <a:gridCol w="1752600">
                  <a:extLst>
                    <a:ext uri="{9D8B030D-6E8A-4147-A177-3AD203B41FA5}">
                      <a16:colId xmlns:a16="http://schemas.microsoft.com/office/drawing/2014/main" val="3059495777"/>
                    </a:ext>
                  </a:extLst>
                </a:gridCol>
                <a:gridCol w="1752600">
                  <a:extLst>
                    <a:ext uri="{9D8B030D-6E8A-4147-A177-3AD203B41FA5}">
                      <a16:colId xmlns:a16="http://schemas.microsoft.com/office/drawing/2014/main" val="3080771143"/>
                    </a:ext>
                  </a:extLst>
                </a:gridCol>
                <a:gridCol w="1752600">
                  <a:extLst>
                    <a:ext uri="{9D8B030D-6E8A-4147-A177-3AD203B41FA5}">
                      <a16:colId xmlns:a16="http://schemas.microsoft.com/office/drawing/2014/main" val="3888174345"/>
                    </a:ext>
                  </a:extLst>
                </a:gridCol>
                <a:gridCol w="1752600">
                  <a:extLst>
                    <a:ext uri="{9D8B030D-6E8A-4147-A177-3AD203B41FA5}">
                      <a16:colId xmlns:a16="http://schemas.microsoft.com/office/drawing/2014/main" val="3834736531"/>
                    </a:ext>
                  </a:extLst>
                </a:gridCol>
                <a:gridCol w="1752600">
                  <a:extLst>
                    <a:ext uri="{9D8B030D-6E8A-4147-A177-3AD203B41FA5}">
                      <a16:colId xmlns:a16="http://schemas.microsoft.com/office/drawing/2014/main" val="1531165851"/>
                    </a:ext>
                  </a:extLst>
                </a:gridCol>
              </a:tblGrid>
              <a:tr h="0">
                <a:tc>
                  <a:txBody>
                    <a:bodyPr/>
                    <a:lstStyle/>
                    <a:p>
                      <a:pPr algn="ctr"/>
                      <a:r>
                        <a:rPr lang="zh-CN" altLang="en-US" sz="1600">
                          <a:effectLst/>
                        </a:rPr>
                        <a:t>算法</a:t>
                      </a:r>
                      <a:endParaRPr lang="zh-CN" altLang="en-US" sz="1600" b="1">
                        <a:effectLst/>
                      </a:endParaRPr>
                    </a:p>
                  </a:txBody>
                  <a:tcPr marL="99060" marR="99060" anchor="ctr"/>
                </a:tc>
                <a:tc>
                  <a:txBody>
                    <a:bodyPr/>
                    <a:lstStyle/>
                    <a:p>
                      <a:pPr algn="ctr"/>
                      <a:r>
                        <a:rPr lang="en-US" sz="1600">
                          <a:effectLst/>
                        </a:rPr>
                        <a:t>P</a:t>
                      </a:r>
                      <a:endParaRPr lang="en-US" sz="1600" b="1">
                        <a:effectLst/>
                      </a:endParaRPr>
                    </a:p>
                  </a:txBody>
                  <a:tcPr marL="99060" marR="99060" anchor="ctr"/>
                </a:tc>
                <a:tc>
                  <a:txBody>
                    <a:bodyPr/>
                    <a:lstStyle/>
                    <a:p>
                      <a:pPr algn="ctr"/>
                      <a:r>
                        <a:rPr lang="en-US" sz="1600">
                          <a:effectLst/>
                        </a:rPr>
                        <a:t>R</a:t>
                      </a:r>
                      <a:endParaRPr lang="en-US" sz="1600" b="1">
                        <a:effectLst/>
                      </a:endParaRPr>
                    </a:p>
                  </a:txBody>
                  <a:tcPr marL="99060" marR="99060" anchor="ctr"/>
                </a:tc>
                <a:tc>
                  <a:txBody>
                    <a:bodyPr/>
                    <a:lstStyle/>
                    <a:p>
                      <a:pPr algn="ctr"/>
                      <a:r>
                        <a:rPr lang="en-US" sz="1600">
                          <a:effectLst/>
                        </a:rPr>
                        <a:t>F1</a:t>
                      </a:r>
                      <a:endParaRPr lang="en-US" sz="1600" b="1">
                        <a:effectLst/>
                      </a:endParaRPr>
                    </a:p>
                  </a:txBody>
                  <a:tcPr marL="99060" marR="99060" anchor="ctr"/>
                </a:tc>
                <a:tc>
                  <a:txBody>
                    <a:bodyPr/>
                    <a:lstStyle/>
                    <a:p>
                      <a:pPr algn="ctr"/>
                      <a:r>
                        <a:rPr lang="en-US" sz="1600">
                          <a:effectLst/>
                        </a:rPr>
                        <a:t>R(oov)</a:t>
                      </a:r>
                      <a:endParaRPr lang="en-US" sz="1600" b="1">
                        <a:effectLst/>
                      </a:endParaRPr>
                    </a:p>
                  </a:txBody>
                  <a:tcPr marL="99060" marR="99060" anchor="ctr"/>
                </a:tc>
                <a:tc>
                  <a:txBody>
                    <a:bodyPr/>
                    <a:lstStyle/>
                    <a:p>
                      <a:pPr algn="ctr"/>
                      <a:r>
                        <a:rPr lang="en-US" sz="1600">
                          <a:effectLst/>
                        </a:rPr>
                        <a:t>R(IV)</a:t>
                      </a:r>
                      <a:endParaRPr lang="en-US" sz="1600" b="1">
                        <a:effectLst/>
                      </a:endParaRPr>
                    </a:p>
                  </a:txBody>
                  <a:tcPr marL="99060" marR="99060" anchor="ctr"/>
                </a:tc>
                <a:extLst>
                  <a:ext uri="{0D108BD9-81ED-4DB2-BD59-A6C34878D82A}">
                    <a16:rowId xmlns:a16="http://schemas.microsoft.com/office/drawing/2014/main" val="949363400"/>
                  </a:ext>
                </a:extLst>
              </a:tr>
              <a:tr h="0">
                <a:tc>
                  <a:txBody>
                    <a:bodyPr/>
                    <a:lstStyle/>
                    <a:p>
                      <a:pPr algn="ctr"/>
                      <a:r>
                        <a:rPr lang="zh-CN" altLang="en-US" sz="1600">
                          <a:effectLst/>
                        </a:rPr>
                        <a:t>最长匹配</a:t>
                      </a:r>
                    </a:p>
                  </a:txBody>
                  <a:tcPr marL="99060" marR="99060" anchor="ctr"/>
                </a:tc>
                <a:tc>
                  <a:txBody>
                    <a:bodyPr/>
                    <a:lstStyle/>
                    <a:p>
                      <a:pPr algn="ctr"/>
                      <a:r>
                        <a:rPr lang="en-US" altLang="zh-CN" sz="1600">
                          <a:effectLst/>
                        </a:rPr>
                        <a:t>89.41</a:t>
                      </a:r>
                    </a:p>
                  </a:txBody>
                  <a:tcPr marL="99060" marR="99060" anchor="ctr"/>
                </a:tc>
                <a:tc>
                  <a:txBody>
                    <a:bodyPr/>
                    <a:lstStyle/>
                    <a:p>
                      <a:pPr algn="ctr"/>
                      <a:r>
                        <a:rPr lang="en-US" altLang="zh-CN" sz="1600">
                          <a:effectLst/>
                        </a:rPr>
                        <a:t>94.64</a:t>
                      </a:r>
                    </a:p>
                  </a:txBody>
                  <a:tcPr marL="99060" marR="99060" anchor="ctr"/>
                </a:tc>
                <a:tc>
                  <a:txBody>
                    <a:bodyPr/>
                    <a:lstStyle/>
                    <a:p>
                      <a:pPr algn="ctr"/>
                      <a:r>
                        <a:rPr lang="en-US" altLang="zh-CN" sz="1600">
                          <a:effectLst/>
                        </a:rPr>
                        <a:t>91.95</a:t>
                      </a:r>
                    </a:p>
                  </a:txBody>
                  <a:tcPr marL="99060" marR="99060" anchor="ctr"/>
                </a:tc>
                <a:tc>
                  <a:txBody>
                    <a:bodyPr/>
                    <a:lstStyle/>
                    <a:p>
                      <a:pPr algn="ctr"/>
                      <a:r>
                        <a:rPr lang="en-US" altLang="zh-CN" sz="1600">
                          <a:effectLst/>
                        </a:rPr>
                        <a:t>2.58</a:t>
                      </a:r>
                    </a:p>
                  </a:txBody>
                  <a:tcPr marL="99060" marR="99060" anchor="ctr"/>
                </a:tc>
                <a:tc>
                  <a:txBody>
                    <a:bodyPr/>
                    <a:lstStyle/>
                    <a:p>
                      <a:pPr algn="ctr"/>
                      <a:r>
                        <a:rPr lang="en-US" altLang="zh-CN" sz="1600">
                          <a:effectLst/>
                        </a:rPr>
                        <a:t>97.14</a:t>
                      </a:r>
                    </a:p>
                  </a:txBody>
                  <a:tcPr marL="99060" marR="99060" anchor="ctr"/>
                </a:tc>
                <a:extLst>
                  <a:ext uri="{0D108BD9-81ED-4DB2-BD59-A6C34878D82A}">
                    <a16:rowId xmlns:a16="http://schemas.microsoft.com/office/drawing/2014/main" val="2575485687"/>
                  </a:ext>
                </a:extLst>
              </a:tr>
              <a:tr h="0">
                <a:tc>
                  <a:txBody>
                    <a:bodyPr/>
                    <a:lstStyle/>
                    <a:p>
                      <a:pPr algn="ctr"/>
                      <a:r>
                        <a:rPr lang="zh-CN" altLang="en-US" sz="1600">
                          <a:effectLst/>
                        </a:rPr>
                        <a:t>二元语法</a:t>
                      </a:r>
                    </a:p>
                  </a:txBody>
                  <a:tcPr marL="99060" marR="99060" anchor="ctr"/>
                </a:tc>
                <a:tc>
                  <a:txBody>
                    <a:bodyPr/>
                    <a:lstStyle/>
                    <a:p>
                      <a:pPr algn="ctr"/>
                      <a:r>
                        <a:rPr lang="en-US" altLang="zh-CN" sz="1600">
                          <a:effectLst/>
                        </a:rPr>
                        <a:t>92.38</a:t>
                      </a:r>
                    </a:p>
                  </a:txBody>
                  <a:tcPr marL="99060" marR="99060" anchor="ctr"/>
                </a:tc>
                <a:tc>
                  <a:txBody>
                    <a:bodyPr/>
                    <a:lstStyle/>
                    <a:p>
                      <a:pPr algn="ctr"/>
                      <a:r>
                        <a:rPr lang="en-US" altLang="zh-CN" sz="1600" dirty="0">
                          <a:effectLst/>
                        </a:rPr>
                        <a:t>96.70</a:t>
                      </a:r>
                    </a:p>
                  </a:txBody>
                  <a:tcPr marL="99060" marR="99060" anchor="ctr"/>
                </a:tc>
                <a:tc>
                  <a:txBody>
                    <a:bodyPr/>
                    <a:lstStyle/>
                    <a:p>
                      <a:pPr algn="ctr"/>
                      <a:r>
                        <a:rPr lang="en-US" altLang="zh-CN" sz="1600">
                          <a:effectLst/>
                        </a:rPr>
                        <a:t>94.49</a:t>
                      </a:r>
                    </a:p>
                  </a:txBody>
                  <a:tcPr marL="99060" marR="99060" anchor="ctr"/>
                </a:tc>
                <a:tc>
                  <a:txBody>
                    <a:bodyPr/>
                    <a:lstStyle/>
                    <a:p>
                      <a:pPr algn="ctr"/>
                      <a:r>
                        <a:rPr lang="en-US" altLang="zh-CN" sz="1600">
                          <a:effectLst/>
                        </a:rPr>
                        <a:t>2.58</a:t>
                      </a:r>
                    </a:p>
                  </a:txBody>
                  <a:tcPr marL="99060" marR="99060" anchor="ctr"/>
                </a:tc>
                <a:tc>
                  <a:txBody>
                    <a:bodyPr/>
                    <a:lstStyle/>
                    <a:p>
                      <a:pPr algn="ctr"/>
                      <a:r>
                        <a:rPr lang="en-US" altLang="zh-CN" sz="1600" dirty="0">
                          <a:effectLst/>
                        </a:rPr>
                        <a:t>99.26</a:t>
                      </a:r>
                    </a:p>
                  </a:txBody>
                  <a:tcPr marL="99060" marR="99060" anchor="ctr"/>
                </a:tc>
                <a:extLst>
                  <a:ext uri="{0D108BD9-81ED-4DB2-BD59-A6C34878D82A}">
                    <a16:rowId xmlns:a16="http://schemas.microsoft.com/office/drawing/2014/main" val="1418552765"/>
                  </a:ext>
                </a:extLst>
              </a:tr>
            </a:tbl>
          </a:graphicData>
        </a:graphic>
      </p:graphicFrame>
      <p:sp>
        <p:nvSpPr>
          <p:cNvPr id="16" name="文本框 15">
            <a:extLst>
              <a:ext uri="{FF2B5EF4-FFF2-40B4-BE49-F238E27FC236}">
                <a16:creationId xmlns:a16="http://schemas.microsoft.com/office/drawing/2014/main" id="{60E9DE6A-1FA9-4526-B0E6-51F4EF0F16C5}"/>
              </a:ext>
            </a:extLst>
          </p:cNvPr>
          <p:cNvSpPr txBox="1"/>
          <p:nvPr/>
        </p:nvSpPr>
        <p:spPr>
          <a:xfrm>
            <a:off x="3235341" y="1670273"/>
            <a:ext cx="5097708" cy="338554"/>
          </a:xfrm>
          <a:prstGeom prst="rect">
            <a:avLst/>
          </a:prstGeom>
          <a:noFill/>
        </p:spPr>
        <p:txBody>
          <a:bodyPr wrap="square" rtlCol="0">
            <a:spAutoFit/>
          </a:bodyPr>
          <a:lstStyle/>
          <a:p>
            <a:r>
              <a:rPr lang="zh-CN" altLang="en-US" sz="1600" dirty="0"/>
              <a:t>表</a:t>
            </a:r>
            <a:r>
              <a:rPr lang="en-US" altLang="zh-CN" sz="1600" dirty="0"/>
              <a:t>3 </a:t>
            </a:r>
            <a:r>
              <a:rPr lang="zh-CN" altLang="en-US" sz="1600" dirty="0"/>
              <a:t>中文分词算法在</a:t>
            </a:r>
            <a:r>
              <a:rPr lang="en-US" altLang="zh-CN" sz="1600" dirty="0">
                <a:latin typeface="Times New Roman" panose="02020603050405020304" pitchFamily="18" charset="0"/>
                <a:cs typeface="Times New Roman" panose="02020603050405020304" pitchFamily="18" charset="0"/>
              </a:rPr>
              <a:t>MSR</a:t>
            </a:r>
            <a:r>
              <a:rPr lang="zh-CN" altLang="en-US" sz="1600" dirty="0"/>
              <a:t>语料库上的标准化评测结果</a:t>
            </a:r>
          </a:p>
        </p:txBody>
      </p:sp>
      <p:sp>
        <p:nvSpPr>
          <p:cNvPr id="17" name="矩形 16">
            <a:extLst>
              <a:ext uri="{FF2B5EF4-FFF2-40B4-BE49-F238E27FC236}">
                <a16:creationId xmlns:a16="http://schemas.microsoft.com/office/drawing/2014/main" id="{0E48D854-47AA-4E1B-AD2B-BC56B7614148}"/>
              </a:ext>
            </a:extLst>
          </p:cNvPr>
          <p:cNvSpPr/>
          <p:nvPr/>
        </p:nvSpPr>
        <p:spPr>
          <a:xfrm>
            <a:off x="452641" y="3738340"/>
            <a:ext cx="10863059" cy="788806"/>
          </a:xfrm>
          <a:prstGeom prst="rect">
            <a:avLst/>
          </a:prstGeom>
        </p:spPr>
        <p:txBody>
          <a:bodyPr wrap="square">
            <a:spAutoFit/>
          </a:bodyPr>
          <a:lstStyle/>
          <a:p>
            <a:pPr>
              <a:lnSpc>
                <a:spcPct val="150000"/>
              </a:lnSpc>
            </a:pPr>
            <a:r>
              <a:rPr lang="zh-CN" altLang="en-US" sz="1600" dirty="0">
                <a:solidFill>
                  <a:srgbClr val="24292E"/>
                </a:solidFill>
                <a:latin typeface="-apple-system"/>
              </a:rPr>
              <a:t>相较于词典分词，二元语法在精确度、召回率及</a:t>
            </a:r>
            <a:r>
              <a:rPr lang="en-US" altLang="zh-CN" sz="1600" dirty="0">
                <a:solidFill>
                  <a:srgbClr val="24292E"/>
                </a:solidFill>
                <a:latin typeface="-apple-system"/>
              </a:rPr>
              <a:t>IV</a:t>
            </a:r>
            <a:r>
              <a:rPr lang="zh-CN" altLang="en-US" sz="1600" dirty="0">
                <a:solidFill>
                  <a:srgbClr val="24292E"/>
                </a:solidFill>
                <a:latin typeface="-apple-system"/>
              </a:rPr>
              <a:t>召回率上全面胜出，最终</a:t>
            </a:r>
            <a:r>
              <a:rPr lang="en-US" altLang="zh-CN" sz="1600" dirty="0">
                <a:solidFill>
                  <a:srgbClr val="24292E"/>
                </a:solidFill>
                <a:latin typeface="-apple-system"/>
              </a:rPr>
              <a:t>F1</a:t>
            </a:r>
            <a:r>
              <a:rPr lang="zh-CN" altLang="en-US" sz="1600" dirty="0">
                <a:solidFill>
                  <a:srgbClr val="24292E"/>
                </a:solidFill>
                <a:latin typeface="-apple-system"/>
              </a:rPr>
              <a:t>值提高了 </a:t>
            </a:r>
            <a:r>
              <a:rPr lang="en-US" altLang="zh-CN" sz="1600" dirty="0">
                <a:solidFill>
                  <a:srgbClr val="24292E"/>
                </a:solidFill>
                <a:latin typeface="-apple-system"/>
              </a:rPr>
              <a:t>2.54%</a:t>
            </a:r>
            <a:r>
              <a:rPr lang="zh-CN" altLang="en-US" sz="1600" dirty="0">
                <a:solidFill>
                  <a:srgbClr val="24292E"/>
                </a:solidFill>
                <a:latin typeface="-apple-system"/>
              </a:rPr>
              <a:t>，成绩的提高主要受惠于消歧能力的提高。然而 </a:t>
            </a:r>
            <a:r>
              <a:rPr lang="en-US" altLang="zh-CN" sz="1600" dirty="0">
                <a:solidFill>
                  <a:srgbClr val="24292E"/>
                </a:solidFill>
                <a:latin typeface="-apple-system"/>
              </a:rPr>
              <a:t>OOV </a:t>
            </a:r>
            <a:r>
              <a:rPr lang="zh-CN" altLang="en-US" sz="1600" dirty="0">
                <a:solidFill>
                  <a:srgbClr val="24292E"/>
                </a:solidFill>
                <a:latin typeface="-apple-system"/>
              </a:rPr>
              <a:t>召回依然是 </a:t>
            </a:r>
            <a:r>
              <a:rPr lang="en-US" altLang="zh-CN" sz="1600" dirty="0">
                <a:solidFill>
                  <a:srgbClr val="24292E"/>
                </a:solidFill>
                <a:latin typeface="-apple-system"/>
              </a:rPr>
              <a:t>n </a:t>
            </a:r>
            <a:r>
              <a:rPr lang="zh-CN" altLang="en-US" sz="1600" dirty="0">
                <a:solidFill>
                  <a:srgbClr val="24292E"/>
                </a:solidFill>
                <a:latin typeface="-apple-system"/>
              </a:rPr>
              <a:t>元语法模型的硬伤，我们需要更强大的统计模型。</a:t>
            </a:r>
            <a:endParaRPr lang="zh-CN" altLang="en-US" sz="1600" dirty="0"/>
          </a:p>
        </p:txBody>
      </p:sp>
    </p:spTree>
    <p:extLst>
      <p:ext uri="{BB962C8B-B14F-4D97-AF65-F5344CB8AC3E}">
        <p14:creationId xmlns:p14="http://schemas.microsoft.com/office/powerpoint/2010/main" val="27374211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2894202" y="254000"/>
            <a:ext cx="9297798"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704555" y="110999"/>
            <a:ext cx="2094691"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总结</a:t>
            </a:r>
          </a:p>
        </p:txBody>
      </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49F24C8F-357D-42AC-99F8-226EEEF8915D}"/>
              </a:ext>
            </a:extLst>
          </p:cNvPr>
          <p:cNvSpPr/>
          <p:nvPr/>
        </p:nvSpPr>
        <p:spPr>
          <a:xfrm>
            <a:off x="530253" y="1025365"/>
            <a:ext cx="10971053" cy="226613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t>本章中我们使用极大似然法估计了二元语法模型的参数，捕捉了词语二元接续的统计知识。</a:t>
            </a:r>
            <a:endParaRPr lang="en-US" altLang="zh-CN" sz="1600" dirty="0"/>
          </a:p>
          <a:p>
            <a:pPr marL="285750" indent="-285750">
              <a:lnSpc>
                <a:spcPct val="150000"/>
              </a:lnSpc>
              <a:buFont typeface="Arial" panose="020B0604020202020204" pitchFamily="34" charset="0"/>
              <a:buChar char="•"/>
            </a:pPr>
            <a:r>
              <a:rPr lang="zh-CN" altLang="en-US" sz="1600" dirty="0"/>
              <a:t>统计方法中，数据稀疏是永恒的问题，为此我们尝试了平滑策略。为了搜索最大概率的分词序列，我们将中文分词转化为有向无环图上的最短路问题。为了高效求解词网上的最短路，我们采用了维特比算法。</a:t>
            </a:r>
            <a:endParaRPr lang="en-US" altLang="zh-CN" sz="1600" dirty="0"/>
          </a:p>
          <a:p>
            <a:pPr marL="285750" indent="-285750">
              <a:lnSpc>
                <a:spcPct val="150000"/>
              </a:lnSpc>
              <a:buFont typeface="Arial" panose="020B0604020202020204" pitchFamily="34" charset="0"/>
              <a:buChar char="•"/>
            </a:pPr>
            <a:r>
              <a:rPr lang="zh-CN" altLang="en-US" sz="1600" dirty="0"/>
              <a:t>相较于词典分词，二元语法分词器在</a:t>
            </a:r>
            <a:r>
              <a:rPr lang="en-US" altLang="zh-CN" sz="1600" dirty="0"/>
              <a:t>MSR</a:t>
            </a:r>
            <a:r>
              <a:rPr lang="zh-CN" altLang="en-US" sz="1600" dirty="0"/>
              <a:t>语料库上</a:t>
            </a:r>
            <a:r>
              <a:rPr lang="en-US" altLang="zh-CN" sz="1600" dirty="0"/>
              <a:t>F</a:t>
            </a:r>
            <a:r>
              <a:rPr lang="zh-CN" altLang="en-US" sz="1600" dirty="0"/>
              <a:t>值提高了</a:t>
            </a:r>
            <a:r>
              <a:rPr lang="en-US" altLang="zh-CN" sz="1600" dirty="0"/>
              <a:t>2.54%</a:t>
            </a:r>
            <a:r>
              <a:rPr lang="zh-CN" altLang="en-US" sz="1600" dirty="0"/>
              <a:t>。通过误差分析，二元语法分词暴露了一些问题。为了解决问题，我们了解到词典不是万能的，并学习了模型调整。</a:t>
            </a:r>
            <a:endParaRPr lang="en-US" altLang="zh-CN" sz="1600" dirty="0"/>
          </a:p>
          <a:p>
            <a:pPr marL="285750" indent="-285750">
              <a:lnSpc>
                <a:spcPct val="150000"/>
              </a:lnSpc>
              <a:buFont typeface="Arial" panose="020B0604020202020204" pitchFamily="34" charset="0"/>
              <a:buChar char="•"/>
            </a:pPr>
            <a:r>
              <a:rPr lang="en-US" altLang="zh-CN" sz="1600" dirty="0"/>
              <a:t>OOV</a:t>
            </a:r>
            <a:r>
              <a:rPr lang="zh-CN" altLang="en-US" sz="1600" dirty="0"/>
              <a:t>召回依然是</a:t>
            </a:r>
            <a:r>
              <a:rPr lang="en-US" altLang="zh-CN" sz="1600" dirty="0"/>
              <a:t>n</a:t>
            </a:r>
            <a:r>
              <a:rPr lang="zh-CN" altLang="en-US" sz="1600" dirty="0"/>
              <a:t>元语法模型的硬伤，我们需要更强大的统计模型。</a:t>
            </a:r>
          </a:p>
        </p:txBody>
      </p:sp>
    </p:spTree>
    <p:extLst>
      <p:ext uri="{BB962C8B-B14F-4D97-AF65-F5344CB8AC3E}">
        <p14:creationId xmlns:p14="http://schemas.microsoft.com/office/powerpoint/2010/main" val="29462613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8BA1C570-44A0-4A86-AF0A-3BFA46860F94}"/>
              </a:ext>
            </a:extLst>
          </p:cNvPr>
          <p:cNvSpPr txBox="1"/>
          <p:nvPr/>
        </p:nvSpPr>
        <p:spPr>
          <a:xfrm>
            <a:off x="2527300" y="2563813"/>
            <a:ext cx="7912100"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a:t>
            </a:r>
          </a:p>
        </p:txBody>
      </p:sp>
      <p:grpSp>
        <p:nvGrpSpPr>
          <p:cNvPr id="26" name="组合 25">
            <a:extLst>
              <a:ext uri="{FF2B5EF4-FFF2-40B4-BE49-F238E27FC236}">
                <a16:creationId xmlns:a16="http://schemas.microsoft.com/office/drawing/2014/main" id="{F8F5B11A-60F3-45C1-83EA-BBCA2238843F}"/>
              </a:ext>
            </a:extLst>
          </p:cNvPr>
          <p:cNvGrpSpPr>
            <a:grpSpLocks/>
          </p:cNvGrpSpPr>
          <p:nvPr/>
        </p:nvGrpSpPr>
        <p:grpSpPr bwMode="auto">
          <a:xfrm>
            <a:off x="4154488" y="3452813"/>
            <a:ext cx="3846512" cy="361950"/>
            <a:chOff x="4154888" y="3453573"/>
            <a:chExt cx="3846874" cy="361046"/>
          </a:xfrm>
        </p:grpSpPr>
        <p:cxnSp>
          <p:nvCxnSpPr>
            <p:cNvPr id="27" name="直接连接符 26">
              <a:extLst>
                <a:ext uri="{FF2B5EF4-FFF2-40B4-BE49-F238E27FC236}">
                  <a16:creationId xmlns:a16="http://schemas.microsoft.com/office/drawing/2014/main" id="{B26D5184-73CF-4B98-AD2D-38AD50A225D0}"/>
                </a:ext>
              </a:extLst>
            </p:cNvPr>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a:extLst>
                <a:ext uri="{FF2B5EF4-FFF2-40B4-BE49-F238E27FC236}">
                  <a16:creationId xmlns:a16="http://schemas.microsoft.com/office/drawing/2014/main" id="{06B5FC93-3041-4388-8AA3-886165CA0876}"/>
                </a:ext>
              </a:extLst>
            </p:cNvPr>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a:extLst>
              <a:ext uri="{FF2B5EF4-FFF2-40B4-BE49-F238E27FC236}">
                <a16:creationId xmlns:a16="http://schemas.microsoft.com/office/drawing/2014/main" id="{61455DB5-A101-47DF-AF62-EE09AE9C7544}"/>
              </a:ext>
            </a:extLst>
          </p:cNvPr>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a:extLst>
              <a:ext uri="{FF2B5EF4-FFF2-40B4-BE49-F238E27FC236}">
                <a16:creationId xmlns:a16="http://schemas.microsoft.com/office/drawing/2014/main" id="{4D047F37-5F7C-4CFC-BC43-5402628E4D76}"/>
              </a:ext>
            </a:extLst>
          </p:cNvPr>
          <p:cNvGrpSpPr>
            <a:grpSpLocks/>
          </p:cNvGrpSpPr>
          <p:nvPr/>
        </p:nvGrpSpPr>
        <p:grpSpPr bwMode="auto">
          <a:xfrm>
            <a:off x="10290175" y="4325938"/>
            <a:ext cx="1109663" cy="1130300"/>
            <a:chOff x="2666985" y="682103"/>
            <a:chExt cx="1109138" cy="1131217"/>
          </a:xfrm>
        </p:grpSpPr>
        <p:sp>
          <p:nvSpPr>
            <p:cNvPr id="35" name="矩形 34">
              <a:extLst>
                <a:ext uri="{FF2B5EF4-FFF2-40B4-BE49-F238E27FC236}">
                  <a16:creationId xmlns:a16="http://schemas.microsoft.com/office/drawing/2014/main" id="{F5156642-2D1F-40F8-BAC6-FEC674A87129}"/>
                </a:ext>
              </a:extLst>
            </p:cNvPr>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a:extLst>
                <a:ext uri="{FF2B5EF4-FFF2-40B4-BE49-F238E27FC236}">
                  <a16:creationId xmlns:a16="http://schemas.microsoft.com/office/drawing/2014/main" id="{E2832894-F548-424D-BE98-30107B4EB42B}"/>
                </a:ext>
              </a:extLst>
            </p:cNvPr>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a:extLst>
                <a:ext uri="{FF2B5EF4-FFF2-40B4-BE49-F238E27FC236}">
                  <a16:creationId xmlns:a16="http://schemas.microsoft.com/office/drawing/2014/main" id="{0E81CCAD-7EC4-47F5-8A5F-C21A9869ED4A}"/>
                </a:ext>
              </a:extLst>
            </p:cNvPr>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a:extLst>
              <a:ext uri="{FF2B5EF4-FFF2-40B4-BE49-F238E27FC236}">
                <a16:creationId xmlns:a16="http://schemas.microsoft.com/office/drawing/2014/main" id="{F3F25E4D-A80D-4A20-906F-F68BD08499D4}"/>
              </a:ext>
            </a:extLst>
          </p:cNvPr>
          <p:cNvGrpSpPr>
            <a:grpSpLocks/>
          </p:cNvGrpSpPr>
          <p:nvPr/>
        </p:nvGrpSpPr>
        <p:grpSpPr bwMode="auto">
          <a:xfrm>
            <a:off x="792163" y="1462088"/>
            <a:ext cx="1109662" cy="1131887"/>
            <a:chOff x="2666985" y="682103"/>
            <a:chExt cx="1109138" cy="1131217"/>
          </a:xfrm>
        </p:grpSpPr>
        <p:sp>
          <p:nvSpPr>
            <p:cNvPr id="39" name="矩形 38">
              <a:extLst>
                <a:ext uri="{FF2B5EF4-FFF2-40B4-BE49-F238E27FC236}">
                  <a16:creationId xmlns:a16="http://schemas.microsoft.com/office/drawing/2014/main" id="{F3804B48-56FE-4221-A2BC-523ADD987C48}"/>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a:extLst>
                <a:ext uri="{FF2B5EF4-FFF2-40B4-BE49-F238E27FC236}">
                  <a16:creationId xmlns:a16="http://schemas.microsoft.com/office/drawing/2014/main" id="{79AB3772-DFE4-4335-A670-72B86619D497}"/>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a:extLst>
                <a:ext uri="{FF2B5EF4-FFF2-40B4-BE49-F238E27FC236}">
                  <a16:creationId xmlns:a16="http://schemas.microsoft.com/office/drawing/2014/main" id="{03813C3E-041A-4735-AE39-193C049A62FB}"/>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a:extLst>
              <a:ext uri="{FF2B5EF4-FFF2-40B4-BE49-F238E27FC236}">
                <a16:creationId xmlns:a16="http://schemas.microsoft.com/office/drawing/2014/main" id="{0CF177BF-78F0-48A9-AAB6-F77CF66B8F29}"/>
              </a:ext>
            </a:extLst>
          </p:cNvPr>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a:extLst>
              <a:ext uri="{FF2B5EF4-FFF2-40B4-BE49-F238E27FC236}">
                <a16:creationId xmlns:a16="http://schemas.microsoft.com/office/drawing/2014/main" id="{C01F0B3B-803B-42A6-A69D-0A965C85842A}"/>
              </a:ext>
            </a:extLst>
          </p:cNvPr>
          <p:cNvSpPr/>
          <p:nvPr/>
        </p:nvSpPr>
        <p:spPr>
          <a:xfrm>
            <a:off x="10439400" y="6523038"/>
            <a:ext cx="17526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a:extLst>
              <a:ext uri="{FF2B5EF4-FFF2-40B4-BE49-F238E27FC236}">
                <a16:creationId xmlns:a16="http://schemas.microsoft.com/office/drawing/2014/main" id="{36A835AA-15E8-416F-8FA6-F31EEAB4F670}"/>
              </a:ext>
            </a:extLst>
          </p:cNvPr>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文本框 26">
            <a:extLst>
              <a:ext uri="{FF2B5EF4-FFF2-40B4-BE49-F238E27FC236}">
                <a16:creationId xmlns:a16="http://schemas.microsoft.com/office/drawing/2014/main" id="{E653F01A-DAD4-4BF1-A7F1-E25E7C5D0A7B}"/>
              </a:ext>
            </a:extLst>
          </p:cNvPr>
          <p:cNvSpPr txBox="1">
            <a:spLocks noChangeArrowheads="1"/>
          </p:cNvSpPr>
          <p:nvPr/>
        </p:nvSpPr>
        <p:spPr bwMode="auto">
          <a:xfrm>
            <a:off x="6861175" y="3927475"/>
            <a:ext cx="3403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时间：</a:t>
            </a:r>
            <a:r>
              <a:rPr lang="en-US" altLang="zh-CN" dirty="0">
                <a:solidFill>
                  <a:srgbClr val="044875"/>
                </a:solidFill>
                <a:latin typeface="微软雅黑" panose="020B0503020204020204" pitchFamily="34" charset="-122"/>
                <a:ea typeface="微软雅黑" panose="020B0503020204020204" pitchFamily="34" charset="-122"/>
              </a:rPr>
              <a:t>2021.xx.xx</a:t>
            </a:r>
            <a:endParaRPr lang="zh-CN" altLang="en-US" dirty="0">
              <a:solidFill>
                <a:srgbClr val="044875"/>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par>
                          <p:cTn id="14" fill="hold" nodeType="afterGroup">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par>
                                <p:cTn id="18" presetID="53" presetClass="entr" presetSubtype="16"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53" presetClass="entr" presetSubtype="16" fill="hold" grpId="0" nodeType="with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up)">
                                      <p:cBhvr>
                                        <p:cTn id="35" dur="500"/>
                                        <p:tgtEl>
                                          <p:spTgt spid="2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DFDD61B-8CD3-43E9-842D-1598BEC993A1}"/>
              </a:ext>
            </a:extLst>
          </p:cNvPr>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a:extLst>
              <a:ext uri="{FF2B5EF4-FFF2-40B4-BE49-F238E27FC236}">
                <a16:creationId xmlns:a16="http://schemas.microsoft.com/office/drawing/2014/main" id="{7EF8FDF9-7C7E-4700-8DD9-0958355C1AB3}"/>
              </a:ext>
            </a:extLst>
          </p:cNvPr>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2" name="文本框 7">
            <a:extLst>
              <a:ext uri="{FF2B5EF4-FFF2-40B4-BE49-F238E27FC236}">
                <a16:creationId xmlns:a16="http://schemas.microsoft.com/office/drawing/2014/main" id="{7C7DDE9F-3433-49CF-A3C3-DC0023ABC908}"/>
              </a:ext>
            </a:extLst>
          </p:cNvPr>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7173" name="文本框 8">
            <a:extLst>
              <a:ext uri="{FF2B5EF4-FFF2-40B4-BE49-F238E27FC236}">
                <a16:creationId xmlns:a16="http://schemas.microsoft.com/office/drawing/2014/main" id="{2E7F6297-38F7-42EC-9094-C88A82931724}"/>
              </a:ext>
            </a:extLst>
          </p:cNvPr>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a:extLst>
              <a:ext uri="{FF2B5EF4-FFF2-40B4-BE49-F238E27FC236}">
                <a16:creationId xmlns:a16="http://schemas.microsoft.com/office/drawing/2014/main" id="{E002CE8C-FA6B-41BC-A65B-7DB4E2B7091D}"/>
              </a:ext>
            </a:extLst>
          </p:cNvPr>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75" name="文本框 10">
            <a:extLst>
              <a:ext uri="{FF2B5EF4-FFF2-40B4-BE49-F238E27FC236}">
                <a16:creationId xmlns:a16="http://schemas.microsoft.com/office/drawing/2014/main" id="{21E53041-8D23-4505-926F-40FC522EAF16}"/>
              </a:ext>
            </a:extLst>
          </p:cNvPr>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7176" name="文本框 11">
            <a:extLst>
              <a:ext uri="{FF2B5EF4-FFF2-40B4-BE49-F238E27FC236}">
                <a16:creationId xmlns:a16="http://schemas.microsoft.com/office/drawing/2014/main" id="{EB630FA2-8205-4102-9BB1-A31FB38E61F2}"/>
              </a:ext>
            </a:extLst>
          </p:cNvPr>
          <p:cNvSpPr txBox="1">
            <a:spLocks noChangeArrowheads="1"/>
          </p:cNvSpPr>
          <p:nvPr/>
        </p:nvSpPr>
        <p:spPr bwMode="auto">
          <a:xfrm>
            <a:off x="6688138" y="3617913"/>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语言模型</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a:extLst>
              <a:ext uri="{FF2B5EF4-FFF2-40B4-BE49-F238E27FC236}">
                <a16:creationId xmlns:a16="http://schemas.microsoft.com/office/drawing/2014/main" id="{2B990CB2-413A-4133-A347-0162F0ADFFCA}"/>
              </a:ext>
            </a:extLst>
          </p:cNvPr>
          <p:cNvSpPr/>
          <p:nvPr/>
        </p:nvSpPr>
        <p:spPr>
          <a:xfrm>
            <a:off x="397079" y="806477"/>
            <a:ext cx="11397842" cy="2266133"/>
          </a:xfrm>
          <a:prstGeom prst="rect">
            <a:avLst/>
          </a:prstGeom>
        </p:spPr>
        <p:txBody>
          <a:bodyPr wrap="square">
            <a:spAutoFit/>
          </a:bodyPr>
          <a:lstStyle/>
          <a:p>
            <a:pPr>
              <a:lnSpc>
                <a:spcPct val="150000"/>
              </a:lnSpc>
            </a:pPr>
            <a:r>
              <a:rPr lang="zh-CN" altLang="en-US" sz="1600" dirty="0">
                <a:solidFill>
                  <a:srgbClr val="24292E"/>
                </a:solidFill>
                <a:latin typeface="-apple-system"/>
              </a:rPr>
              <a:t>上一章中我们实现了快而不准的词典分词，词典分词无法消歧。给定两种分词结果“商品 和服 务”以及“商品 和 服务”，词典分词不知道哪种更加合理。</a:t>
            </a:r>
            <a:endParaRPr lang="en-US" altLang="zh-CN" sz="1600" dirty="0">
              <a:solidFill>
                <a:srgbClr val="24292E"/>
              </a:solidFill>
              <a:latin typeface="-apple-system"/>
            </a:endParaRPr>
          </a:p>
          <a:p>
            <a:pPr>
              <a:lnSpc>
                <a:spcPct val="150000"/>
              </a:lnSpc>
            </a:pPr>
            <a:endParaRPr lang="zh-CN" altLang="en-US" sz="1600" dirty="0">
              <a:solidFill>
                <a:srgbClr val="24292E"/>
              </a:solidFill>
              <a:latin typeface="-apple-system"/>
            </a:endParaRPr>
          </a:p>
          <a:p>
            <a:pPr>
              <a:lnSpc>
                <a:spcPct val="150000"/>
              </a:lnSpc>
            </a:pPr>
            <a:r>
              <a:rPr lang="zh-CN" altLang="en-US" sz="1600" dirty="0">
                <a:solidFill>
                  <a:srgbClr val="24292E"/>
                </a:solidFill>
                <a:latin typeface="-apple-system"/>
              </a:rPr>
              <a:t>我们人类却知道第二种更加合理，只因为我们从小到大接触的都是第二种分词，出现的次数多，所以我们判定第二种是正确地选择。这就是利用了</a:t>
            </a:r>
            <a:r>
              <a:rPr lang="zh-CN" altLang="en-US" sz="1600" b="1" dirty="0">
                <a:solidFill>
                  <a:srgbClr val="24292E"/>
                </a:solidFill>
                <a:latin typeface="-apple-system"/>
              </a:rPr>
              <a:t>统计自然语言处理</a:t>
            </a:r>
            <a:r>
              <a:rPr lang="zh-CN" altLang="en-US" sz="1600" dirty="0">
                <a:solidFill>
                  <a:srgbClr val="24292E"/>
                </a:solidFill>
                <a:latin typeface="-apple-system"/>
              </a:rPr>
              <a:t>。统计自然语言处理的核心话题之一，就是如何利用统计手法对语言建模，这一章讲的就是二元语法的统计语言模型。</a:t>
            </a:r>
            <a:endParaRPr lang="zh-CN" altLang="en-US" sz="1600" b="0" i="0" dirty="0">
              <a:solidFill>
                <a:srgbClr val="24292E"/>
              </a:solidFill>
              <a:effectLst/>
              <a:latin typeface="-apple-system"/>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A83F7A33-15E1-4C6A-98C6-0387783A79F2}"/>
              </a:ext>
            </a:extLst>
          </p:cNvPr>
          <p:cNvSpPr txBox="1"/>
          <p:nvPr/>
        </p:nvSpPr>
        <p:spPr>
          <a:xfrm>
            <a:off x="550863" y="839788"/>
            <a:ext cx="2217504" cy="369332"/>
          </a:xfrm>
          <a:prstGeom prst="rect">
            <a:avLst/>
          </a:prstGeom>
          <a:noFill/>
        </p:spPr>
        <p:txBody>
          <a:bodyPr wrap="square" rtlCol="0">
            <a:spAutoFit/>
          </a:bodyPr>
          <a:lstStyle/>
          <a:p>
            <a:r>
              <a:rPr lang="en-US" altLang="zh-CN" b="1" dirty="0"/>
              <a:t>1.</a:t>
            </a:r>
            <a:r>
              <a:rPr lang="zh-CN" altLang="en-US" b="1" dirty="0"/>
              <a:t>什么是语言模型</a:t>
            </a:r>
          </a:p>
        </p:txBody>
      </p:sp>
      <p:sp>
        <p:nvSpPr>
          <p:cNvPr id="5" name="矩形 4">
            <a:extLst>
              <a:ext uri="{FF2B5EF4-FFF2-40B4-BE49-F238E27FC236}">
                <a16:creationId xmlns:a16="http://schemas.microsoft.com/office/drawing/2014/main" id="{4ED2A3C0-FA99-47DC-AE3D-9DCC8281C0C5}"/>
              </a:ext>
            </a:extLst>
          </p:cNvPr>
          <p:cNvSpPr/>
          <p:nvPr/>
        </p:nvSpPr>
        <p:spPr>
          <a:xfrm>
            <a:off x="483750" y="1380570"/>
            <a:ext cx="10740719" cy="788806"/>
          </a:xfrm>
          <a:prstGeom prst="rect">
            <a:avLst/>
          </a:prstGeom>
        </p:spPr>
        <p:txBody>
          <a:bodyPr wrap="square">
            <a:spAutoFit/>
          </a:bodyPr>
          <a:lstStyle/>
          <a:p>
            <a:pPr>
              <a:lnSpc>
                <a:spcPct val="150000"/>
              </a:lnSpc>
            </a:pPr>
            <a:r>
              <a:rPr lang="zh-CN" altLang="en-US" sz="1600" b="1" dirty="0"/>
              <a:t>模型</a:t>
            </a:r>
            <a:r>
              <a:rPr lang="zh-CN" altLang="en-US" sz="1600" dirty="0"/>
              <a:t>指的是对事物的数学抽象，那么</a:t>
            </a:r>
            <a:r>
              <a:rPr lang="zh-CN" altLang="en-US" sz="1600" b="1" dirty="0"/>
              <a:t>语言模型</a:t>
            </a:r>
            <a:r>
              <a:rPr lang="zh-CN" altLang="en-US" sz="1600" dirty="0"/>
              <a:t>指的就是对语言现象的数学抽象。准确的讲，给定一个句子 </a:t>
            </a:r>
            <a:r>
              <a:rPr lang="en-US" altLang="zh-CN" sz="1600" dirty="0"/>
              <a:t>w</a:t>
            </a:r>
            <a:r>
              <a:rPr lang="zh-CN" altLang="en-US" sz="1600" dirty="0"/>
              <a:t>，语言模型就是计算句子的出现概率 </a:t>
            </a:r>
            <a:r>
              <a:rPr lang="en-US" altLang="zh-CN" sz="1600" dirty="0"/>
              <a:t>p(w) </a:t>
            </a:r>
            <a:r>
              <a:rPr lang="zh-CN" altLang="en-US" sz="1600" dirty="0"/>
              <a:t>的模型，而统计的对象就是人工标注而成的语料库。</a:t>
            </a:r>
          </a:p>
        </p:txBody>
      </p:sp>
      <p:sp>
        <p:nvSpPr>
          <p:cNvPr id="9" name="矩形 8">
            <a:extLst>
              <a:ext uri="{FF2B5EF4-FFF2-40B4-BE49-F238E27FC236}">
                <a16:creationId xmlns:a16="http://schemas.microsoft.com/office/drawing/2014/main" id="{E76B6A4E-AF98-4261-AC00-C0D0C1083032}"/>
              </a:ext>
            </a:extLst>
          </p:cNvPr>
          <p:cNvSpPr/>
          <p:nvPr/>
        </p:nvSpPr>
        <p:spPr>
          <a:xfrm>
            <a:off x="483750" y="2210337"/>
            <a:ext cx="2852063" cy="338554"/>
          </a:xfrm>
          <a:prstGeom prst="rect">
            <a:avLst/>
          </a:prstGeom>
        </p:spPr>
        <p:txBody>
          <a:bodyPr wrap="none">
            <a:spAutoFit/>
          </a:bodyPr>
          <a:lstStyle/>
          <a:p>
            <a:r>
              <a:rPr lang="zh-CN" altLang="en-US" sz="1600" dirty="0">
                <a:solidFill>
                  <a:srgbClr val="24292E"/>
                </a:solidFill>
                <a:latin typeface="-apple-system"/>
              </a:rPr>
              <a:t>假设构建如下的小型语料库：</a:t>
            </a:r>
            <a:endParaRPr lang="zh-CN" altLang="en-US" sz="1600" dirty="0"/>
          </a:p>
        </p:txBody>
      </p:sp>
      <p:sp>
        <p:nvSpPr>
          <p:cNvPr id="11" name="矩形 10">
            <a:extLst>
              <a:ext uri="{FF2B5EF4-FFF2-40B4-BE49-F238E27FC236}">
                <a16:creationId xmlns:a16="http://schemas.microsoft.com/office/drawing/2014/main" id="{9FEE3B79-CC9D-4C52-905E-7D05161959A2}"/>
              </a:ext>
            </a:extLst>
          </p:cNvPr>
          <p:cNvSpPr/>
          <p:nvPr/>
        </p:nvSpPr>
        <p:spPr>
          <a:xfrm>
            <a:off x="550863" y="2776366"/>
            <a:ext cx="6096000" cy="923330"/>
          </a:xfrm>
          <a:prstGeom prst="rect">
            <a:avLst/>
          </a:prstGeom>
          <a:solidFill>
            <a:schemeClr val="bg2">
              <a:lumMod val="90000"/>
            </a:schemeClr>
          </a:solidFill>
        </p:spPr>
        <p:txBody>
          <a:bodyPr>
            <a:spAutoFit/>
          </a:bodyPr>
          <a:lstStyle/>
          <a:p>
            <a:pPr algn="ctr"/>
            <a:r>
              <a:rPr lang="zh-CN" altLang="en-US" dirty="0"/>
              <a:t>商品 和 服务</a:t>
            </a:r>
          </a:p>
          <a:p>
            <a:pPr algn="ctr"/>
            <a:r>
              <a:rPr lang="zh-CN" altLang="en-US" dirty="0"/>
              <a:t>商品 和服 物美价廉</a:t>
            </a:r>
          </a:p>
          <a:p>
            <a:pPr algn="ctr"/>
            <a:r>
              <a:rPr lang="zh-CN" altLang="en-US" dirty="0"/>
              <a:t>服务 和 货币</a:t>
            </a:r>
          </a:p>
        </p:txBody>
      </p:sp>
      <p:sp>
        <p:nvSpPr>
          <p:cNvPr id="12" name="矩形 11">
            <a:extLst>
              <a:ext uri="{FF2B5EF4-FFF2-40B4-BE49-F238E27FC236}">
                <a16:creationId xmlns:a16="http://schemas.microsoft.com/office/drawing/2014/main" id="{132BBB51-55A5-4A2B-9FFF-0457F8445200}"/>
              </a:ext>
            </a:extLst>
          </p:cNvPr>
          <p:cNvSpPr/>
          <p:nvPr/>
        </p:nvSpPr>
        <p:spPr>
          <a:xfrm>
            <a:off x="483750" y="3918663"/>
            <a:ext cx="4621778" cy="338554"/>
          </a:xfrm>
          <a:prstGeom prst="rect">
            <a:avLst/>
          </a:prstGeom>
        </p:spPr>
        <p:txBody>
          <a:bodyPr wrap="none">
            <a:spAutoFit/>
          </a:bodyPr>
          <a:lstStyle/>
          <a:p>
            <a:r>
              <a:rPr lang="zh-CN" altLang="en-US" sz="1600" dirty="0">
                <a:solidFill>
                  <a:srgbClr val="24292E"/>
                </a:solidFill>
                <a:latin typeface="-apple-system"/>
              </a:rPr>
              <a:t>每个句子出现的概率都是 </a:t>
            </a:r>
            <a:r>
              <a:rPr lang="en-US" altLang="zh-CN" sz="1600" dirty="0">
                <a:solidFill>
                  <a:srgbClr val="24292E"/>
                </a:solidFill>
                <a:latin typeface="-apple-system"/>
              </a:rPr>
              <a:t>1/3</a:t>
            </a:r>
            <a:r>
              <a:rPr lang="zh-CN" altLang="en-US" sz="1600" dirty="0">
                <a:solidFill>
                  <a:srgbClr val="24292E"/>
                </a:solidFill>
                <a:latin typeface="-apple-system"/>
              </a:rPr>
              <a:t>，这就是语言模型。</a:t>
            </a:r>
            <a:endParaRPr lang="zh-CN" altLang="en-US" sz="1600" dirty="0"/>
          </a:p>
        </p:txBody>
      </p:sp>
      <p:sp>
        <p:nvSpPr>
          <p:cNvPr id="13" name="矩形 12">
            <a:extLst>
              <a:ext uri="{FF2B5EF4-FFF2-40B4-BE49-F238E27FC236}">
                <a16:creationId xmlns:a16="http://schemas.microsoft.com/office/drawing/2014/main" id="{21D0E8D0-8356-4AF2-8026-D8AC4CA804B0}"/>
              </a:ext>
            </a:extLst>
          </p:cNvPr>
          <p:cNvSpPr/>
          <p:nvPr/>
        </p:nvSpPr>
        <p:spPr>
          <a:xfrm>
            <a:off x="483749" y="4486949"/>
            <a:ext cx="11126613" cy="788806"/>
          </a:xfrm>
          <a:prstGeom prst="rect">
            <a:avLst/>
          </a:prstGeom>
        </p:spPr>
        <p:txBody>
          <a:bodyPr wrap="square">
            <a:spAutoFit/>
          </a:bodyPr>
          <a:lstStyle/>
          <a:p>
            <a:pPr>
              <a:lnSpc>
                <a:spcPct val="150000"/>
              </a:lnSpc>
            </a:pPr>
            <a:r>
              <a:rPr lang="zh-CN" altLang="en-US" sz="1600" dirty="0">
                <a:solidFill>
                  <a:srgbClr val="24292E"/>
                </a:solidFill>
                <a:latin typeface="-apple-system"/>
              </a:rPr>
              <a:t>然而 </a:t>
            </a:r>
            <a:r>
              <a:rPr lang="en-US" altLang="zh-CN" sz="1600" dirty="0">
                <a:solidFill>
                  <a:srgbClr val="24292E"/>
                </a:solidFill>
                <a:latin typeface="-apple-system"/>
              </a:rPr>
              <a:t>p(w) </a:t>
            </a:r>
            <a:r>
              <a:rPr lang="zh-CN" altLang="en-US" sz="1600" dirty="0">
                <a:solidFill>
                  <a:srgbClr val="24292E"/>
                </a:solidFill>
                <a:latin typeface="-apple-system"/>
              </a:rPr>
              <a:t>的计算非常难：句子数量无穷无尽，无法枚举。即便是大型语料库，也只能“枚举”有限的数百万个句子。实际遇到的句子大部分都在语料库之外，意味着它们的概率都被当作</a:t>
            </a:r>
            <a:r>
              <a:rPr lang="en-US" altLang="zh-CN" sz="1600" dirty="0">
                <a:solidFill>
                  <a:srgbClr val="24292E"/>
                </a:solidFill>
                <a:latin typeface="-apple-system"/>
              </a:rPr>
              <a:t>0</a:t>
            </a:r>
            <a:r>
              <a:rPr lang="zh-CN" altLang="en-US" sz="1600" dirty="0">
                <a:solidFill>
                  <a:srgbClr val="24292E"/>
                </a:solidFill>
                <a:latin typeface="-apple-system"/>
              </a:rPr>
              <a:t>，这种现象被称为</a:t>
            </a:r>
            <a:r>
              <a:rPr lang="zh-CN" altLang="en-US" sz="1600" b="1" dirty="0">
                <a:solidFill>
                  <a:srgbClr val="24292E"/>
                </a:solidFill>
                <a:latin typeface="-apple-system"/>
              </a:rPr>
              <a:t>数据稀疏</a:t>
            </a:r>
            <a:r>
              <a:rPr lang="zh-CN" altLang="en-US" sz="1600" dirty="0">
                <a:solidFill>
                  <a:srgbClr val="24292E"/>
                </a:solidFill>
                <a:latin typeface="-apple-system"/>
              </a:rPr>
              <a:t>。</a:t>
            </a:r>
            <a:endParaRPr lang="zh-CN" altLang="en-US" sz="1600" dirty="0"/>
          </a:p>
        </p:txBody>
      </p:sp>
    </p:spTree>
    <p:extLst>
      <p:ext uri="{BB962C8B-B14F-4D97-AF65-F5344CB8AC3E}">
        <p14:creationId xmlns:p14="http://schemas.microsoft.com/office/powerpoint/2010/main" val="16515978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a:extLst>
              <a:ext uri="{FF2B5EF4-FFF2-40B4-BE49-F238E27FC236}">
                <a16:creationId xmlns:a16="http://schemas.microsoft.com/office/drawing/2014/main" id="{E5494DD9-11BB-4020-88CB-F21238496012}"/>
              </a:ext>
            </a:extLst>
          </p:cNvPr>
          <p:cNvPicPr>
            <a:picLocks noChangeAspect="1"/>
          </p:cNvPicPr>
          <p:nvPr/>
        </p:nvPicPr>
        <p:blipFill>
          <a:blip r:embed="rId3"/>
          <a:stretch>
            <a:fillRect/>
          </a:stretch>
        </p:blipFill>
        <p:spPr>
          <a:xfrm>
            <a:off x="984119" y="696689"/>
            <a:ext cx="10039539" cy="3563072"/>
          </a:xfrm>
          <a:prstGeom prst="rect">
            <a:avLst/>
          </a:prstGeom>
        </p:spPr>
      </p:pic>
      <p:sp>
        <p:nvSpPr>
          <p:cNvPr id="5" name="矩形 4">
            <a:extLst>
              <a:ext uri="{FF2B5EF4-FFF2-40B4-BE49-F238E27FC236}">
                <a16:creationId xmlns:a16="http://schemas.microsoft.com/office/drawing/2014/main" id="{7A0570F1-4003-44AF-B1CA-2BEFDF40EC28}"/>
              </a:ext>
            </a:extLst>
          </p:cNvPr>
          <p:cNvSpPr/>
          <p:nvPr/>
        </p:nvSpPr>
        <p:spPr>
          <a:xfrm>
            <a:off x="553470" y="4412145"/>
            <a:ext cx="9163588" cy="338554"/>
          </a:xfrm>
          <a:prstGeom prst="rect">
            <a:avLst/>
          </a:prstGeom>
        </p:spPr>
        <p:txBody>
          <a:bodyPr wrap="square">
            <a:spAutoFit/>
          </a:bodyPr>
          <a:lstStyle/>
          <a:p>
            <a:r>
              <a:rPr lang="zh-CN" altLang="en-US" sz="1600" dirty="0"/>
              <a:t>然而随着句子长度的增大，语言模型会遇到如下两个问题。</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0C401FA2-8AA4-4F52-AED5-F1C939D548CD}"/>
                  </a:ext>
                </a:extLst>
              </p:cNvPr>
              <p:cNvSpPr/>
              <p:nvPr/>
            </p:nvSpPr>
            <p:spPr>
              <a:xfrm>
                <a:off x="682303" y="4903083"/>
                <a:ext cx="9820713" cy="78880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a:solidFill>
                      <a:srgbClr val="24292E"/>
                    </a:solidFill>
                    <a:latin typeface="-apple-system"/>
                  </a:rPr>
                  <a:t>数据稀疏</a:t>
                </a:r>
                <a:r>
                  <a:rPr lang="zh-CN" altLang="en-US" sz="1600" dirty="0">
                    <a:solidFill>
                      <a:srgbClr val="24292E"/>
                    </a:solidFill>
                    <a:latin typeface="-apple-system"/>
                  </a:rPr>
                  <a:t>，指的是长度越大的句子越难出现，可能统计不到频次，导致 </a:t>
                </a:r>
                <a14:m>
                  <m:oMath xmlns:m="http://schemas.openxmlformats.org/officeDocument/2006/math">
                    <m:r>
                      <a:rPr lang="en-US" altLang="zh-CN" sz="1600" b="0" i="1" smtClean="0">
                        <a:solidFill>
                          <a:srgbClr val="24292E"/>
                        </a:solidFill>
                        <a:latin typeface="Cambria Math" panose="02040503050406030204" pitchFamily="18" charset="0"/>
                      </a:rPr>
                      <m:t>𝑝</m:t>
                    </m:r>
                    <m:d>
                      <m:dPr>
                        <m:ctrlPr>
                          <a:rPr lang="en-US" altLang="zh-CN" sz="1600" b="0" i="1" smtClean="0">
                            <a:solidFill>
                              <a:srgbClr val="24292E"/>
                            </a:solidFill>
                            <a:latin typeface="Cambria Math" panose="02040503050406030204" pitchFamily="18" charset="0"/>
                          </a:rPr>
                        </m:ctrlPr>
                      </m:dPr>
                      <m:e>
                        <m:sSub>
                          <m:sSubPr>
                            <m:ctrlPr>
                              <a:rPr lang="en-US" altLang="zh-CN" sz="1600" b="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𝑤</m:t>
                            </m:r>
                          </m:e>
                          <m:sub>
                            <m:r>
                              <a:rPr lang="en-US" altLang="zh-CN" sz="1600" b="0" i="1" smtClean="0">
                                <a:solidFill>
                                  <a:srgbClr val="24292E"/>
                                </a:solidFill>
                                <a:latin typeface="Cambria Math" panose="02040503050406030204" pitchFamily="18" charset="0"/>
                              </a:rPr>
                              <m:t>𝑘</m:t>
                            </m:r>
                          </m:sub>
                        </m:sSub>
                      </m:e>
                      <m:e>
                        <m:sSub>
                          <m:sSubPr>
                            <m:ctrlPr>
                              <a:rPr lang="en-US" altLang="zh-CN" sz="1600" b="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𝑤</m:t>
                            </m:r>
                          </m:e>
                          <m:sub>
                            <m:r>
                              <a:rPr lang="en-US" altLang="zh-CN" sz="1600" b="0" i="1" smtClean="0">
                                <a:solidFill>
                                  <a:srgbClr val="24292E"/>
                                </a:solidFill>
                                <a:latin typeface="Cambria Math" panose="02040503050406030204" pitchFamily="18" charset="0"/>
                              </a:rPr>
                              <m:t>1</m:t>
                            </m:r>
                          </m:sub>
                        </m:sSub>
                        <m:sSub>
                          <m:sSubPr>
                            <m:ctrlPr>
                              <a:rPr lang="en-US" altLang="zh-CN" sz="1600" b="0" i="1" smtClean="0">
                                <a:solidFill>
                                  <a:srgbClr val="24292E"/>
                                </a:solidFill>
                                <a:latin typeface="Cambria Math" panose="02040503050406030204" pitchFamily="18" charset="0"/>
                              </a:rPr>
                            </m:ctrlPr>
                          </m:sSubPr>
                          <m:e>
                            <m:r>
                              <a:rPr lang="en-US" altLang="zh-CN" sz="1600" b="0" i="1" smtClean="0">
                                <a:solidFill>
                                  <a:srgbClr val="24292E"/>
                                </a:solidFill>
                                <a:latin typeface="Cambria Math" panose="02040503050406030204" pitchFamily="18" charset="0"/>
                              </a:rPr>
                              <m:t>𝑤</m:t>
                            </m:r>
                          </m:e>
                          <m:sub>
                            <m:r>
                              <a:rPr lang="en-US" altLang="zh-CN" sz="1600" b="0" i="1" smtClean="0">
                                <a:solidFill>
                                  <a:srgbClr val="24292E"/>
                                </a:solidFill>
                                <a:latin typeface="Cambria Math" panose="02040503050406030204" pitchFamily="18" charset="0"/>
                              </a:rPr>
                              <m:t>2</m:t>
                            </m:r>
                          </m:sub>
                        </m:sSub>
                        <m:r>
                          <a:rPr lang="en-US" altLang="zh-CN" sz="1600" b="0" i="1" smtClean="0">
                            <a:solidFill>
                              <a:srgbClr val="24292E"/>
                            </a:solidFill>
                            <a:latin typeface="Cambria Math" panose="02040503050406030204" pitchFamily="18" charset="0"/>
                            <a:ea typeface="Cambria Math" panose="02040503050406030204" pitchFamily="18" charset="0"/>
                          </a:rPr>
                          <m:t>⋯</m:t>
                        </m:r>
                        <m:sSub>
                          <m:sSubPr>
                            <m:ctrlPr>
                              <a:rPr lang="en-US" altLang="zh-CN" sz="1600" b="0" i="1" smtClean="0">
                                <a:solidFill>
                                  <a:srgbClr val="24292E"/>
                                </a:solidFill>
                                <a:latin typeface="Cambria Math" panose="02040503050406030204" pitchFamily="18" charset="0"/>
                                <a:ea typeface="Cambria Math" panose="02040503050406030204" pitchFamily="18" charset="0"/>
                              </a:rPr>
                            </m:ctrlPr>
                          </m:sSubPr>
                          <m:e>
                            <m:r>
                              <a:rPr lang="en-US" altLang="zh-CN" sz="1600" b="0" i="1" smtClean="0">
                                <a:solidFill>
                                  <a:srgbClr val="24292E"/>
                                </a:solidFill>
                                <a:latin typeface="Cambria Math" panose="02040503050406030204" pitchFamily="18" charset="0"/>
                                <a:ea typeface="Cambria Math" panose="02040503050406030204" pitchFamily="18" charset="0"/>
                              </a:rPr>
                              <m:t>𝑤</m:t>
                            </m:r>
                          </m:e>
                          <m:sub>
                            <m:r>
                              <a:rPr lang="en-US" altLang="zh-CN" sz="1600" b="0" i="1" smtClean="0">
                                <a:solidFill>
                                  <a:srgbClr val="24292E"/>
                                </a:solidFill>
                                <a:latin typeface="Cambria Math" panose="02040503050406030204" pitchFamily="18" charset="0"/>
                                <a:ea typeface="Cambria Math" panose="02040503050406030204" pitchFamily="18" charset="0"/>
                              </a:rPr>
                              <m:t>𝑘</m:t>
                            </m:r>
                            <m:r>
                              <a:rPr lang="en-US" altLang="zh-CN" sz="1600" b="0" i="1" smtClean="0">
                                <a:solidFill>
                                  <a:srgbClr val="24292E"/>
                                </a:solidFill>
                                <a:latin typeface="Cambria Math" panose="02040503050406030204" pitchFamily="18" charset="0"/>
                                <a:ea typeface="Cambria Math" panose="02040503050406030204" pitchFamily="18" charset="0"/>
                              </a:rPr>
                              <m:t>−1</m:t>
                            </m:r>
                          </m:sub>
                        </m:sSub>
                      </m:e>
                    </m:d>
                    <m:r>
                      <a:rPr lang="en-US" altLang="zh-CN" sz="1600" b="0" i="1" smtClean="0">
                        <a:solidFill>
                          <a:srgbClr val="24292E"/>
                        </a:solidFill>
                        <a:latin typeface="Cambria Math" panose="02040503050406030204" pitchFamily="18" charset="0"/>
                      </a:rPr>
                      <m:t>=0</m:t>
                    </m:r>
                    <m:r>
                      <a:rPr lang="zh-CN" altLang="en-US" sz="1600" i="1">
                        <a:solidFill>
                          <a:srgbClr val="24292E"/>
                        </a:solidFill>
                        <a:latin typeface="Cambria Math" panose="02040503050406030204" pitchFamily="18" charset="0"/>
                      </a:rPr>
                      <m:t>；</m:t>
                    </m:r>
                  </m:oMath>
                </a14:m>
                <a:endParaRPr lang="en-US" altLang="zh-CN" sz="1600" b="0" dirty="0">
                  <a:solidFill>
                    <a:srgbClr val="24292E"/>
                  </a:solidFill>
                  <a:latin typeface="-apple-system"/>
                </a:endParaRPr>
              </a:p>
              <a:p>
                <a:pPr marL="285750" indent="-285750">
                  <a:lnSpc>
                    <a:spcPct val="150000"/>
                  </a:lnSpc>
                  <a:buFont typeface="Arial" panose="020B0604020202020204" pitchFamily="34" charset="0"/>
                  <a:buChar char="•"/>
                </a:pPr>
                <a:r>
                  <a:rPr lang="zh-CN" altLang="en-US" sz="1600" b="1" dirty="0"/>
                  <a:t>计算代价大</a:t>
                </a:r>
                <a:r>
                  <a:rPr lang="zh-CN" altLang="en-US" sz="1600" dirty="0"/>
                  <a:t>，</a:t>
                </a:r>
                <a:r>
                  <a:rPr lang="en-US" altLang="zh-CN" sz="1600" dirty="0"/>
                  <a:t>k </a:t>
                </a:r>
                <a:r>
                  <a:rPr lang="zh-CN" altLang="en-US" sz="1600" dirty="0"/>
                  <a:t>越大，需要存储的 </a:t>
                </a:r>
                <a:r>
                  <a:rPr lang="en-US" altLang="zh-CN" sz="1600" dirty="0"/>
                  <a:t>p </a:t>
                </a:r>
                <a:r>
                  <a:rPr lang="zh-CN" altLang="en-US" sz="1600" dirty="0"/>
                  <a:t>就越多，即便用上字典树索引，依然代价不菲。</a:t>
                </a:r>
              </a:p>
            </p:txBody>
          </p:sp>
        </mc:Choice>
        <mc:Fallback>
          <p:sp>
            <p:nvSpPr>
              <p:cNvPr id="9" name="矩形 8">
                <a:extLst>
                  <a:ext uri="{FF2B5EF4-FFF2-40B4-BE49-F238E27FC236}">
                    <a16:creationId xmlns:a16="http://schemas.microsoft.com/office/drawing/2014/main" id="{0C401FA2-8AA4-4F52-AED5-F1C939D548CD}"/>
                  </a:ext>
                </a:extLst>
              </p:cNvPr>
              <p:cNvSpPr>
                <a:spLocks noRot="1" noChangeAspect="1" noMove="1" noResize="1" noEditPoints="1" noAdjustHandles="1" noChangeArrowheads="1" noChangeShapeType="1" noTextEdit="1"/>
              </p:cNvSpPr>
              <p:nvPr/>
            </p:nvSpPr>
            <p:spPr>
              <a:xfrm>
                <a:off x="682303" y="4903083"/>
                <a:ext cx="9820713" cy="788806"/>
              </a:xfrm>
              <a:prstGeom prst="rect">
                <a:avLst/>
              </a:prstGeom>
              <a:blipFill>
                <a:blip r:embed="rId4"/>
                <a:stretch>
                  <a:fillRect l="-248" b="-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97122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a:extLst>
              <a:ext uri="{FF2B5EF4-FFF2-40B4-BE49-F238E27FC236}">
                <a16:creationId xmlns:a16="http://schemas.microsoft.com/office/drawing/2014/main" id="{8DDC7941-8646-43D0-B5F3-3420210D00CF}"/>
              </a:ext>
            </a:extLst>
          </p:cNvPr>
          <p:cNvSpPr txBox="1"/>
          <p:nvPr/>
        </p:nvSpPr>
        <p:spPr>
          <a:xfrm>
            <a:off x="550862" y="839788"/>
            <a:ext cx="2796345" cy="369332"/>
          </a:xfrm>
          <a:prstGeom prst="rect">
            <a:avLst/>
          </a:prstGeom>
          <a:noFill/>
        </p:spPr>
        <p:txBody>
          <a:bodyPr wrap="square" rtlCol="0">
            <a:spAutoFit/>
          </a:bodyPr>
          <a:lstStyle/>
          <a:p>
            <a:r>
              <a:rPr lang="en-US" altLang="zh-CN" b="1" dirty="0"/>
              <a:t>2.</a:t>
            </a:r>
            <a:r>
              <a:rPr lang="zh-CN" altLang="en-US" b="1" dirty="0"/>
              <a:t>马尔可夫链与二元语法</a:t>
            </a:r>
          </a:p>
        </p:txBody>
      </p:sp>
      <p:sp>
        <p:nvSpPr>
          <p:cNvPr id="4" name="矩形 3">
            <a:extLst>
              <a:ext uri="{FF2B5EF4-FFF2-40B4-BE49-F238E27FC236}">
                <a16:creationId xmlns:a16="http://schemas.microsoft.com/office/drawing/2014/main" id="{C69F0C19-E44B-4F89-9FC2-D233FCFA2911}"/>
              </a:ext>
            </a:extLst>
          </p:cNvPr>
          <p:cNvSpPr/>
          <p:nvPr/>
        </p:nvSpPr>
        <p:spPr>
          <a:xfrm>
            <a:off x="380301" y="1229568"/>
            <a:ext cx="10970004" cy="788806"/>
          </a:xfrm>
          <a:prstGeom prst="rect">
            <a:avLst/>
          </a:prstGeom>
        </p:spPr>
        <p:txBody>
          <a:bodyPr wrap="square">
            <a:spAutoFit/>
          </a:bodyPr>
          <a:lstStyle/>
          <a:p>
            <a:pPr>
              <a:lnSpc>
                <a:spcPct val="150000"/>
              </a:lnSpc>
            </a:pPr>
            <a:r>
              <a:rPr lang="zh-CN" altLang="en-US" sz="1600" dirty="0">
                <a:solidFill>
                  <a:srgbClr val="24292E"/>
                </a:solidFill>
                <a:latin typeface="-apple-system"/>
              </a:rPr>
              <a:t>为了解决以上两个问题，需要使用</a:t>
            </a:r>
            <a:r>
              <a:rPr lang="zh-CN" altLang="en-US" sz="1600" b="1" dirty="0">
                <a:solidFill>
                  <a:srgbClr val="24292E"/>
                </a:solidFill>
                <a:latin typeface="-apple-system"/>
              </a:rPr>
              <a:t>马尔可夫假设</a:t>
            </a:r>
            <a:r>
              <a:rPr lang="zh-CN" altLang="en-US" sz="1600" dirty="0">
                <a:solidFill>
                  <a:srgbClr val="24292E"/>
                </a:solidFill>
                <a:latin typeface="-apple-system"/>
              </a:rPr>
              <a:t>来简化语言模型，给定时间线上有一串事件顺序发生，假设每个事件的发生概率只取决于前一个事件，那么这串事件构成的因果链被称作</a:t>
            </a:r>
            <a:r>
              <a:rPr lang="zh-CN" altLang="en-US" sz="1600" b="1" dirty="0">
                <a:solidFill>
                  <a:srgbClr val="24292E"/>
                </a:solidFill>
                <a:latin typeface="-apple-system"/>
              </a:rPr>
              <a:t>马尔可夫链</a:t>
            </a:r>
            <a:r>
              <a:rPr lang="zh-CN" altLang="en-US" sz="1600" dirty="0">
                <a:solidFill>
                  <a:srgbClr val="24292E"/>
                </a:solidFill>
                <a:latin typeface="-apple-system"/>
              </a:rPr>
              <a:t>。</a:t>
            </a:r>
            <a:endParaRPr lang="zh-CN" altLang="en-US" sz="1600" dirty="0"/>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E56F5BEF-93B0-4E11-AA45-FAD61EAD495C}"/>
                  </a:ext>
                </a:extLst>
              </p:cNvPr>
              <p:cNvSpPr/>
              <p:nvPr/>
            </p:nvSpPr>
            <p:spPr>
              <a:xfrm>
                <a:off x="380300" y="2117586"/>
                <a:ext cx="10793835" cy="338554"/>
              </a:xfrm>
              <a:prstGeom prst="rect">
                <a:avLst/>
              </a:prstGeom>
            </p:spPr>
            <p:txBody>
              <a:bodyPr wrap="square">
                <a:spAutoFit/>
              </a:bodyPr>
              <a:lstStyle/>
              <a:p>
                <a:r>
                  <a:rPr lang="zh-CN" altLang="en-US" sz="1600" dirty="0">
                    <a:solidFill>
                      <a:srgbClr val="24292E"/>
                    </a:solidFill>
                    <a:latin typeface="-apple-system"/>
                  </a:rPr>
                  <a:t>在语言模型中，第 </a:t>
                </a:r>
                <a:r>
                  <a:rPr lang="en-US" altLang="zh-CN" sz="1600" dirty="0">
                    <a:solidFill>
                      <a:srgbClr val="24292E"/>
                    </a:solidFill>
                    <a:latin typeface="-apple-system"/>
                  </a:rPr>
                  <a:t>t </a:t>
                </a:r>
                <a:r>
                  <a:rPr lang="zh-CN" altLang="en-US" sz="1600" dirty="0">
                    <a:solidFill>
                      <a:srgbClr val="24292E"/>
                    </a:solidFill>
                    <a:latin typeface="-apple-system"/>
                  </a:rPr>
                  <a:t>个事件指的是 </a:t>
                </a:r>
                <a14:m>
                  <m:oMath xmlns:m="http://schemas.openxmlformats.org/officeDocument/2006/math">
                    <m:sSub>
                      <m:sSubPr>
                        <m:ctrlPr>
                          <a:rPr lang="en-US" altLang="zh-CN" sz="1600" i="1" dirty="0" smtClean="0">
                            <a:solidFill>
                              <a:srgbClr val="24292E"/>
                            </a:solidFill>
                            <a:latin typeface="Cambria Math" panose="02040503050406030204" pitchFamily="18" charset="0"/>
                          </a:rPr>
                        </m:ctrlPr>
                      </m:sSubPr>
                      <m:e>
                        <m:r>
                          <a:rPr lang="en-US" altLang="zh-CN" sz="1600" b="0" i="1" dirty="0" smtClean="0">
                            <a:solidFill>
                              <a:srgbClr val="24292E"/>
                            </a:solidFill>
                            <a:latin typeface="Cambria Math" panose="02040503050406030204" pitchFamily="18" charset="0"/>
                          </a:rPr>
                          <m:t>𝑤</m:t>
                        </m:r>
                      </m:e>
                      <m:sub>
                        <m:r>
                          <a:rPr lang="en-US" altLang="zh-CN" sz="1600" b="0" i="1" dirty="0" smtClean="0">
                            <a:solidFill>
                              <a:srgbClr val="24292E"/>
                            </a:solidFill>
                            <a:latin typeface="Cambria Math" panose="02040503050406030204" pitchFamily="18" charset="0"/>
                          </a:rPr>
                          <m:t>𝑡</m:t>
                        </m:r>
                      </m:sub>
                    </m:sSub>
                  </m:oMath>
                </a14:m>
                <a:r>
                  <a:rPr lang="en-US" altLang="zh-CN" sz="1600" dirty="0">
                    <a:solidFill>
                      <a:srgbClr val="24292E"/>
                    </a:solidFill>
                    <a:latin typeface="-apple-system"/>
                  </a:rPr>
                  <a:t> </a:t>
                </a:r>
                <a:r>
                  <a:rPr lang="zh-CN" altLang="en-US" sz="1600" dirty="0">
                    <a:solidFill>
                      <a:srgbClr val="24292E"/>
                    </a:solidFill>
                    <a:latin typeface="-apple-system"/>
                  </a:rPr>
                  <a:t>作为第 </a:t>
                </a:r>
                <a:r>
                  <a:rPr lang="en-US" altLang="zh-CN" sz="1600" dirty="0">
                    <a:solidFill>
                      <a:srgbClr val="24292E"/>
                    </a:solidFill>
                    <a:latin typeface="-apple-system"/>
                  </a:rPr>
                  <a:t>t </a:t>
                </a:r>
                <a:r>
                  <a:rPr lang="zh-CN" altLang="en-US" sz="1600" dirty="0">
                    <a:solidFill>
                      <a:srgbClr val="24292E"/>
                    </a:solidFill>
                    <a:latin typeface="-apple-system"/>
                  </a:rPr>
                  <a:t>个单词出现。也就是说，每个单词出现的概率只取决于前一个单词：</a:t>
                </a:r>
                <a:endParaRPr lang="zh-CN" altLang="en-US" sz="1600" dirty="0"/>
              </a:p>
            </p:txBody>
          </p:sp>
        </mc:Choice>
        <mc:Fallback>
          <p:sp>
            <p:nvSpPr>
              <p:cNvPr id="5" name="矩形 4">
                <a:extLst>
                  <a:ext uri="{FF2B5EF4-FFF2-40B4-BE49-F238E27FC236}">
                    <a16:creationId xmlns:a16="http://schemas.microsoft.com/office/drawing/2014/main" id="{E56F5BEF-93B0-4E11-AA45-FAD61EAD495C}"/>
                  </a:ext>
                </a:extLst>
              </p:cNvPr>
              <p:cNvSpPr>
                <a:spLocks noRot="1" noChangeAspect="1" noMove="1" noResize="1" noEditPoints="1" noAdjustHandles="1" noChangeArrowheads="1" noChangeShapeType="1" noTextEdit="1"/>
              </p:cNvSpPr>
              <p:nvPr/>
            </p:nvSpPr>
            <p:spPr>
              <a:xfrm>
                <a:off x="380300" y="2117586"/>
                <a:ext cx="10793835" cy="338554"/>
              </a:xfrm>
              <a:prstGeom prst="rect">
                <a:avLst/>
              </a:prstGeom>
              <a:blipFill>
                <a:blip r:embed="rId3"/>
                <a:stretch>
                  <a:fillRect l="-282" t="-8929" b="-232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91C9AF98-7A60-405A-87DC-D52A2972E8CF}"/>
                  </a:ext>
                </a:extLst>
              </p:cNvPr>
              <p:cNvSpPr/>
              <p:nvPr/>
            </p:nvSpPr>
            <p:spPr>
              <a:xfrm>
                <a:off x="4452719" y="2640327"/>
                <a:ext cx="357745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24292E"/>
                          </a:solidFill>
                          <a:latin typeface="Cambria Math" panose="02040503050406030204" pitchFamily="18" charset="0"/>
                        </a:rPr>
                        <m:t>𝑝</m:t>
                      </m:r>
                      <m:d>
                        <m:dPr>
                          <m:ctrlPr>
                            <a:rPr lang="en-US" altLang="zh-CN" i="1">
                              <a:solidFill>
                                <a:srgbClr val="24292E"/>
                              </a:solidFill>
                              <a:latin typeface="Cambria Math" panose="02040503050406030204" pitchFamily="18" charset="0"/>
                            </a:rPr>
                          </m:ctrlPr>
                        </m:dPr>
                        <m:e>
                          <m:sSub>
                            <m:sSubPr>
                              <m:ctrlPr>
                                <a:rPr lang="en-US" altLang="zh-CN" i="1">
                                  <a:solidFill>
                                    <a:srgbClr val="24292E"/>
                                  </a:solidFill>
                                  <a:latin typeface="Cambria Math" panose="02040503050406030204" pitchFamily="18" charset="0"/>
                                </a:rPr>
                              </m:ctrlPr>
                            </m:sSubPr>
                            <m:e>
                              <m:r>
                                <a:rPr lang="en-US" altLang="zh-CN" i="1">
                                  <a:solidFill>
                                    <a:srgbClr val="24292E"/>
                                  </a:solidFill>
                                  <a:latin typeface="Cambria Math" panose="02040503050406030204" pitchFamily="18" charset="0"/>
                                </a:rPr>
                                <m:t>𝑤</m:t>
                              </m:r>
                            </m:e>
                            <m:sub>
                              <m:r>
                                <a:rPr lang="en-US" altLang="zh-CN" b="0" i="1" smtClean="0">
                                  <a:solidFill>
                                    <a:srgbClr val="24292E"/>
                                  </a:solidFill>
                                  <a:latin typeface="Cambria Math" panose="02040503050406030204" pitchFamily="18" charset="0"/>
                                </a:rPr>
                                <m:t>𝑡</m:t>
                              </m:r>
                            </m:sub>
                          </m:sSub>
                        </m:e>
                        <m:e>
                          <m:sSub>
                            <m:sSubPr>
                              <m:ctrlPr>
                                <a:rPr lang="en-US" altLang="zh-CN" i="1">
                                  <a:solidFill>
                                    <a:srgbClr val="24292E"/>
                                  </a:solidFill>
                                  <a:latin typeface="Cambria Math" panose="02040503050406030204" pitchFamily="18" charset="0"/>
                                </a:rPr>
                              </m:ctrlPr>
                            </m:sSubPr>
                            <m:e>
                              <m:r>
                                <a:rPr lang="en-US" altLang="zh-CN" i="1">
                                  <a:solidFill>
                                    <a:srgbClr val="24292E"/>
                                  </a:solidFill>
                                  <a:latin typeface="Cambria Math" panose="02040503050406030204" pitchFamily="18" charset="0"/>
                                </a:rPr>
                                <m:t>𝑤</m:t>
                              </m:r>
                            </m:e>
                            <m:sub>
                              <m:r>
                                <a:rPr lang="en-US" altLang="zh-CN" b="0" i="1" smtClean="0">
                                  <a:solidFill>
                                    <a:srgbClr val="24292E"/>
                                  </a:solidFill>
                                  <a:latin typeface="Cambria Math" panose="02040503050406030204" pitchFamily="18" charset="0"/>
                                </a:rPr>
                                <m:t>0</m:t>
                              </m:r>
                            </m:sub>
                          </m:sSub>
                          <m:sSub>
                            <m:sSubPr>
                              <m:ctrlPr>
                                <a:rPr lang="en-US" altLang="zh-CN" i="1">
                                  <a:solidFill>
                                    <a:srgbClr val="24292E"/>
                                  </a:solidFill>
                                  <a:latin typeface="Cambria Math" panose="02040503050406030204" pitchFamily="18" charset="0"/>
                                </a:rPr>
                              </m:ctrlPr>
                            </m:sSubPr>
                            <m:e>
                              <m:r>
                                <a:rPr lang="en-US" altLang="zh-CN" i="1">
                                  <a:solidFill>
                                    <a:srgbClr val="24292E"/>
                                  </a:solidFill>
                                  <a:latin typeface="Cambria Math" panose="02040503050406030204" pitchFamily="18" charset="0"/>
                                </a:rPr>
                                <m:t>𝑤</m:t>
                              </m:r>
                            </m:e>
                            <m:sub>
                              <m:r>
                                <a:rPr lang="en-US" altLang="zh-CN" b="0" i="1" smtClean="0">
                                  <a:solidFill>
                                    <a:srgbClr val="24292E"/>
                                  </a:solidFill>
                                  <a:latin typeface="Cambria Math" panose="02040503050406030204" pitchFamily="18" charset="0"/>
                                </a:rPr>
                                <m:t>1</m:t>
                              </m:r>
                            </m:sub>
                          </m:sSub>
                          <m:r>
                            <a:rPr lang="en-US" altLang="zh-CN" i="1">
                              <a:solidFill>
                                <a:srgbClr val="24292E"/>
                              </a:solidFill>
                              <a:latin typeface="Cambria Math" panose="02040503050406030204" pitchFamily="18" charset="0"/>
                              <a:ea typeface="Cambria Math" panose="02040503050406030204" pitchFamily="18" charset="0"/>
                            </a:rPr>
                            <m:t>⋯</m:t>
                          </m:r>
                          <m:sSub>
                            <m:sSubPr>
                              <m:ctrlPr>
                                <a:rPr lang="en-US" altLang="zh-CN" i="1">
                                  <a:solidFill>
                                    <a:srgbClr val="24292E"/>
                                  </a:solidFill>
                                  <a:latin typeface="Cambria Math" panose="02040503050406030204" pitchFamily="18" charset="0"/>
                                  <a:ea typeface="Cambria Math" panose="02040503050406030204" pitchFamily="18" charset="0"/>
                                </a:rPr>
                              </m:ctrlPr>
                            </m:sSubPr>
                            <m:e>
                              <m:r>
                                <a:rPr lang="en-US" altLang="zh-CN" i="1">
                                  <a:solidFill>
                                    <a:srgbClr val="24292E"/>
                                  </a:solidFill>
                                  <a:latin typeface="Cambria Math" panose="02040503050406030204" pitchFamily="18" charset="0"/>
                                  <a:ea typeface="Cambria Math" panose="02040503050406030204" pitchFamily="18" charset="0"/>
                                </a:rPr>
                                <m:t>𝑤</m:t>
                              </m:r>
                            </m:e>
                            <m:sub>
                              <m:r>
                                <a:rPr lang="en-US" altLang="zh-CN" b="0" i="1" smtClean="0">
                                  <a:solidFill>
                                    <a:srgbClr val="24292E"/>
                                  </a:solidFill>
                                  <a:latin typeface="Cambria Math" panose="02040503050406030204" pitchFamily="18" charset="0"/>
                                  <a:ea typeface="Cambria Math" panose="02040503050406030204" pitchFamily="18" charset="0"/>
                                </a:rPr>
                                <m:t>𝑡</m:t>
                              </m:r>
                              <m:r>
                                <a:rPr lang="en-US" altLang="zh-CN" b="0" i="1" smtClean="0">
                                  <a:solidFill>
                                    <a:srgbClr val="24292E"/>
                                  </a:solidFill>
                                  <a:latin typeface="Cambria Math" panose="02040503050406030204" pitchFamily="18" charset="0"/>
                                  <a:ea typeface="Cambria Math" panose="02040503050406030204" pitchFamily="18" charset="0"/>
                                </a:rPr>
                                <m:t>−1</m:t>
                              </m:r>
                            </m:sub>
                          </m:sSub>
                        </m:e>
                      </m:d>
                      <m:r>
                        <a:rPr lang="en-US" altLang="zh-CN" i="1">
                          <a:solidFill>
                            <a:srgbClr val="24292E"/>
                          </a:solidFill>
                          <a:latin typeface="Cambria Math" panose="02040503050406030204" pitchFamily="18" charset="0"/>
                        </a:rPr>
                        <m:t>=</m:t>
                      </m:r>
                      <m:r>
                        <a:rPr lang="en-US" altLang="zh-CN" i="1">
                          <a:solidFill>
                            <a:srgbClr val="24292E"/>
                          </a:solidFill>
                          <a:latin typeface="Cambria Math" panose="02040503050406030204" pitchFamily="18" charset="0"/>
                        </a:rPr>
                        <m:t>𝑝</m:t>
                      </m:r>
                      <m:d>
                        <m:dPr>
                          <m:ctrlPr>
                            <a:rPr lang="en-US" altLang="zh-CN" i="1">
                              <a:solidFill>
                                <a:srgbClr val="24292E"/>
                              </a:solidFill>
                              <a:latin typeface="Cambria Math" panose="02040503050406030204" pitchFamily="18" charset="0"/>
                            </a:rPr>
                          </m:ctrlPr>
                        </m:dPr>
                        <m:e>
                          <m:sSub>
                            <m:sSubPr>
                              <m:ctrlPr>
                                <a:rPr lang="en-US" altLang="zh-CN" i="1">
                                  <a:solidFill>
                                    <a:srgbClr val="24292E"/>
                                  </a:solidFill>
                                  <a:latin typeface="Cambria Math" panose="02040503050406030204" pitchFamily="18" charset="0"/>
                                </a:rPr>
                              </m:ctrlPr>
                            </m:sSubPr>
                            <m:e>
                              <m:r>
                                <a:rPr lang="en-US" altLang="zh-CN" i="1">
                                  <a:solidFill>
                                    <a:srgbClr val="24292E"/>
                                  </a:solidFill>
                                  <a:latin typeface="Cambria Math" panose="02040503050406030204" pitchFamily="18" charset="0"/>
                                </a:rPr>
                                <m:t>𝑤</m:t>
                              </m:r>
                            </m:e>
                            <m:sub>
                              <m:r>
                                <a:rPr lang="en-US" altLang="zh-CN" i="1">
                                  <a:solidFill>
                                    <a:srgbClr val="24292E"/>
                                  </a:solidFill>
                                  <a:latin typeface="Cambria Math" panose="02040503050406030204" pitchFamily="18" charset="0"/>
                                </a:rPr>
                                <m:t>𝑡</m:t>
                              </m:r>
                            </m:sub>
                          </m:sSub>
                        </m:e>
                        <m:e>
                          <m:sSub>
                            <m:sSubPr>
                              <m:ctrlPr>
                                <a:rPr lang="en-US" altLang="zh-CN" i="1">
                                  <a:solidFill>
                                    <a:srgbClr val="24292E"/>
                                  </a:solidFill>
                                  <a:latin typeface="Cambria Math" panose="02040503050406030204" pitchFamily="18" charset="0"/>
                                  <a:ea typeface="Cambria Math" panose="02040503050406030204" pitchFamily="18" charset="0"/>
                                </a:rPr>
                              </m:ctrlPr>
                            </m:sSubPr>
                            <m:e>
                              <m:r>
                                <a:rPr lang="en-US" altLang="zh-CN" i="1">
                                  <a:solidFill>
                                    <a:srgbClr val="24292E"/>
                                  </a:solidFill>
                                  <a:latin typeface="Cambria Math" panose="02040503050406030204" pitchFamily="18" charset="0"/>
                                  <a:ea typeface="Cambria Math" panose="02040503050406030204" pitchFamily="18" charset="0"/>
                                </a:rPr>
                                <m:t>𝑤</m:t>
                              </m:r>
                            </m:e>
                            <m:sub>
                              <m:r>
                                <a:rPr lang="en-US" altLang="zh-CN" i="1">
                                  <a:solidFill>
                                    <a:srgbClr val="24292E"/>
                                  </a:solidFill>
                                  <a:latin typeface="Cambria Math" panose="02040503050406030204" pitchFamily="18" charset="0"/>
                                  <a:ea typeface="Cambria Math" panose="02040503050406030204" pitchFamily="18" charset="0"/>
                                </a:rPr>
                                <m:t>𝑡</m:t>
                              </m:r>
                              <m:r>
                                <a:rPr lang="en-US" altLang="zh-CN" i="1">
                                  <a:solidFill>
                                    <a:srgbClr val="24292E"/>
                                  </a:solidFill>
                                  <a:latin typeface="Cambria Math" panose="02040503050406030204" pitchFamily="18" charset="0"/>
                                  <a:ea typeface="Cambria Math" panose="02040503050406030204" pitchFamily="18" charset="0"/>
                                </a:rPr>
                                <m:t>−1</m:t>
                              </m:r>
                            </m:sub>
                          </m:sSub>
                        </m:e>
                      </m:d>
                    </m:oMath>
                  </m:oMathPara>
                </a14:m>
                <a:endParaRPr lang="zh-CN" altLang="en-US" dirty="0"/>
              </a:p>
            </p:txBody>
          </p:sp>
        </mc:Choice>
        <mc:Fallback>
          <p:sp>
            <p:nvSpPr>
              <p:cNvPr id="9" name="矩形 8">
                <a:extLst>
                  <a:ext uri="{FF2B5EF4-FFF2-40B4-BE49-F238E27FC236}">
                    <a16:creationId xmlns:a16="http://schemas.microsoft.com/office/drawing/2014/main" id="{91C9AF98-7A60-405A-87DC-D52A2972E8CF}"/>
                  </a:ext>
                </a:extLst>
              </p:cNvPr>
              <p:cNvSpPr>
                <a:spLocks noRot="1" noChangeAspect="1" noMove="1" noResize="1" noEditPoints="1" noAdjustHandles="1" noChangeArrowheads="1" noChangeShapeType="1" noTextEdit="1"/>
              </p:cNvSpPr>
              <p:nvPr/>
            </p:nvSpPr>
            <p:spPr>
              <a:xfrm>
                <a:off x="4452719" y="2640327"/>
                <a:ext cx="3577453" cy="369332"/>
              </a:xfrm>
              <a:prstGeom prst="rect">
                <a:avLst/>
              </a:prstGeom>
              <a:blipFill>
                <a:blip r:embed="rId4"/>
                <a:stretch>
                  <a:fillRect b="-6557"/>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AEE18D67-E8F1-418E-9B3C-4C33CA61E1E6}"/>
              </a:ext>
            </a:extLst>
          </p:cNvPr>
          <p:cNvSpPr/>
          <p:nvPr/>
        </p:nvSpPr>
        <p:spPr>
          <a:xfrm>
            <a:off x="380300" y="3314956"/>
            <a:ext cx="10894504" cy="338554"/>
          </a:xfrm>
          <a:prstGeom prst="rect">
            <a:avLst/>
          </a:prstGeom>
        </p:spPr>
        <p:txBody>
          <a:bodyPr wrap="square">
            <a:spAutoFit/>
          </a:bodyPr>
          <a:lstStyle/>
          <a:p>
            <a:r>
              <a:rPr lang="zh-CN" altLang="en-US" sz="1600" dirty="0">
                <a:solidFill>
                  <a:srgbClr val="24292E"/>
                </a:solidFill>
                <a:latin typeface="-apple-system"/>
              </a:rPr>
              <a:t>基于此假设，式子一下子变短了不少，此时的语言模型称为</a:t>
            </a:r>
            <a:r>
              <a:rPr lang="zh-CN" altLang="en-US" sz="1600" b="1" dirty="0">
                <a:solidFill>
                  <a:srgbClr val="24292E"/>
                </a:solidFill>
                <a:latin typeface="-apple-system"/>
              </a:rPr>
              <a:t>二元语法</a:t>
            </a:r>
            <a:r>
              <a:rPr lang="en-US" altLang="zh-CN" sz="1600" dirty="0">
                <a:solidFill>
                  <a:srgbClr val="24292E"/>
                </a:solidFill>
                <a:latin typeface="-apple-system"/>
              </a:rPr>
              <a:t>(bigram)</a:t>
            </a:r>
            <a:r>
              <a:rPr lang="zh-CN" altLang="en-US" sz="1600" dirty="0">
                <a:solidFill>
                  <a:srgbClr val="24292E"/>
                </a:solidFill>
                <a:latin typeface="-apple-system"/>
              </a:rPr>
              <a:t>模型：</a:t>
            </a:r>
            <a:endParaRPr lang="zh-CN" altLang="en-US" sz="1600" dirty="0"/>
          </a:p>
        </p:txBody>
      </p:sp>
      <p:pic>
        <p:nvPicPr>
          <p:cNvPr id="15" name="图片 14">
            <a:extLst>
              <a:ext uri="{FF2B5EF4-FFF2-40B4-BE49-F238E27FC236}">
                <a16:creationId xmlns:a16="http://schemas.microsoft.com/office/drawing/2014/main" id="{A44C106A-E889-4B20-A8E2-2721D681B75A}"/>
              </a:ext>
            </a:extLst>
          </p:cNvPr>
          <p:cNvPicPr>
            <a:picLocks noChangeAspect="1"/>
          </p:cNvPicPr>
          <p:nvPr/>
        </p:nvPicPr>
        <p:blipFill>
          <a:blip r:embed="rId5"/>
          <a:stretch>
            <a:fillRect/>
          </a:stretch>
        </p:blipFill>
        <p:spPr>
          <a:xfrm>
            <a:off x="3347207" y="3828567"/>
            <a:ext cx="5608914" cy="1489565"/>
          </a:xfrm>
          <a:prstGeom prst="rect">
            <a:avLst/>
          </a:prstGeom>
        </p:spPr>
      </p:pic>
      <p:sp>
        <p:nvSpPr>
          <p:cNvPr id="16" name="矩形 15">
            <a:extLst>
              <a:ext uri="{FF2B5EF4-FFF2-40B4-BE49-F238E27FC236}">
                <a16:creationId xmlns:a16="http://schemas.microsoft.com/office/drawing/2014/main" id="{941FEBD0-C892-415E-93FC-4D60EA4D1218}"/>
              </a:ext>
            </a:extLst>
          </p:cNvPr>
          <p:cNvSpPr/>
          <p:nvPr/>
        </p:nvSpPr>
        <p:spPr>
          <a:xfrm>
            <a:off x="380299" y="5472807"/>
            <a:ext cx="11246841" cy="788806"/>
          </a:xfrm>
          <a:prstGeom prst="rect">
            <a:avLst/>
          </a:prstGeom>
        </p:spPr>
        <p:txBody>
          <a:bodyPr wrap="square">
            <a:spAutoFit/>
          </a:bodyPr>
          <a:lstStyle/>
          <a:p>
            <a:pPr>
              <a:lnSpc>
                <a:spcPct val="150000"/>
              </a:lnSpc>
            </a:pPr>
            <a:r>
              <a:rPr lang="zh-CN" altLang="en-US" sz="1600" dirty="0"/>
              <a:t>由于语料库中二元连续的重复程度要高于整个句子的重要程度，所以缓解了数据稀疏的问题，另外二元连续的总数量远远小于句子的数量，存储和查询也得到了解决。</a:t>
            </a:r>
          </a:p>
        </p:txBody>
      </p:sp>
    </p:spTree>
    <p:extLst>
      <p:ext uri="{BB962C8B-B14F-4D97-AF65-F5344CB8AC3E}">
        <p14:creationId xmlns:p14="http://schemas.microsoft.com/office/powerpoint/2010/main" val="2369300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A83F7A33-15E1-4C6A-98C6-0387783A79F2}"/>
              </a:ext>
            </a:extLst>
          </p:cNvPr>
          <p:cNvSpPr txBox="1"/>
          <p:nvPr/>
        </p:nvSpPr>
        <p:spPr>
          <a:xfrm>
            <a:off x="550863" y="839788"/>
            <a:ext cx="2217504" cy="369332"/>
          </a:xfrm>
          <a:prstGeom prst="rect">
            <a:avLst/>
          </a:prstGeom>
          <a:noFill/>
        </p:spPr>
        <p:txBody>
          <a:bodyPr wrap="square" rtlCol="0">
            <a:spAutoFit/>
          </a:bodyPr>
          <a:lstStyle/>
          <a:p>
            <a:r>
              <a:rPr lang="en-US" altLang="zh-CN" b="1" dirty="0"/>
              <a:t>3.n</a:t>
            </a:r>
            <a:r>
              <a:rPr lang="zh-CN" altLang="en-US" b="1" dirty="0"/>
              <a:t>元语法</a:t>
            </a:r>
          </a:p>
        </p:txBody>
      </p:sp>
      <p:sp>
        <p:nvSpPr>
          <p:cNvPr id="10" name="矩形 9">
            <a:extLst>
              <a:ext uri="{FF2B5EF4-FFF2-40B4-BE49-F238E27FC236}">
                <a16:creationId xmlns:a16="http://schemas.microsoft.com/office/drawing/2014/main" id="{16F2D415-8FFA-4A0D-B735-4C7051554814}"/>
              </a:ext>
            </a:extLst>
          </p:cNvPr>
          <p:cNvSpPr/>
          <p:nvPr/>
        </p:nvSpPr>
        <p:spPr>
          <a:xfrm>
            <a:off x="304800" y="1362956"/>
            <a:ext cx="10902892" cy="338554"/>
          </a:xfrm>
          <a:prstGeom prst="rect">
            <a:avLst/>
          </a:prstGeom>
        </p:spPr>
        <p:txBody>
          <a:bodyPr wrap="square">
            <a:spAutoFit/>
          </a:bodyPr>
          <a:lstStyle/>
          <a:p>
            <a:r>
              <a:rPr lang="zh-CN" altLang="en-US" sz="1600" dirty="0"/>
              <a:t>利用类似的思路，可以得到</a:t>
            </a:r>
            <a:r>
              <a:rPr lang="en-US" altLang="zh-CN" sz="1600" b="1" dirty="0"/>
              <a:t>n</a:t>
            </a:r>
            <a:r>
              <a:rPr lang="zh-CN" altLang="en-US" sz="1600" b="1" dirty="0"/>
              <a:t>元语法</a:t>
            </a:r>
            <a:r>
              <a:rPr lang="en-US" altLang="zh-CN" sz="1600" dirty="0"/>
              <a:t>(n-gram)</a:t>
            </a:r>
            <a:r>
              <a:rPr lang="zh-CN" altLang="en-US" sz="1600" dirty="0"/>
              <a:t>的定义：每个单词的概率仅取决于该单词之前的 </a:t>
            </a:r>
            <a:r>
              <a:rPr lang="en-US" altLang="zh-CN" sz="1600" dirty="0"/>
              <a:t>n-1 </a:t>
            </a:r>
            <a:r>
              <a:rPr lang="zh-CN" altLang="en-US" sz="1600" dirty="0"/>
              <a:t>个单词：</a:t>
            </a:r>
          </a:p>
        </p:txBody>
      </p:sp>
      <p:pic>
        <p:nvPicPr>
          <p:cNvPr id="14" name="图片 13">
            <a:extLst>
              <a:ext uri="{FF2B5EF4-FFF2-40B4-BE49-F238E27FC236}">
                <a16:creationId xmlns:a16="http://schemas.microsoft.com/office/drawing/2014/main" id="{99B5BF61-C2F3-4E19-91A7-D0DCB0C212EC}"/>
              </a:ext>
            </a:extLst>
          </p:cNvPr>
          <p:cNvPicPr>
            <a:picLocks noChangeAspect="1"/>
          </p:cNvPicPr>
          <p:nvPr/>
        </p:nvPicPr>
        <p:blipFill>
          <a:blip r:embed="rId3"/>
          <a:stretch>
            <a:fillRect/>
          </a:stretch>
        </p:blipFill>
        <p:spPr>
          <a:xfrm>
            <a:off x="3538362" y="1855346"/>
            <a:ext cx="4462638" cy="952819"/>
          </a:xfrm>
          <a:prstGeom prst="rect">
            <a:avLst/>
          </a:prstGeom>
        </p:spPr>
      </p:pic>
      <p:sp>
        <p:nvSpPr>
          <p:cNvPr id="15" name="矩形 14">
            <a:extLst>
              <a:ext uri="{FF2B5EF4-FFF2-40B4-BE49-F238E27FC236}">
                <a16:creationId xmlns:a16="http://schemas.microsoft.com/office/drawing/2014/main" id="{C4ACDD54-6FDA-434B-BDF1-9A4FE463D715}"/>
              </a:ext>
            </a:extLst>
          </p:cNvPr>
          <p:cNvSpPr/>
          <p:nvPr/>
        </p:nvSpPr>
        <p:spPr>
          <a:xfrm>
            <a:off x="363523" y="2967335"/>
            <a:ext cx="11112616" cy="788806"/>
          </a:xfrm>
          <a:prstGeom prst="rect">
            <a:avLst/>
          </a:prstGeom>
        </p:spPr>
        <p:txBody>
          <a:bodyPr wrap="square">
            <a:spAutoFit/>
          </a:bodyPr>
          <a:lstStyle/>
          <a:p>
            <a:pPr>
              <a:lnSpc>
                <a:spcPct val="150000"/>
              </a:lnSpc>
            </a:pPr>
            <a:r>
              <a:rPr lang="zh-CN" altLang="en-US" sz="1600" dirty="0"/>
              <a:t>特别地，当 </a:t>
            </a:r>
            <a:r>
              <a:rPr lang="en-US" altLang="zh-CN" sz="1600" dirty="0"/>
              <a:t>n=1 </a:t>
            </a:r>
            <a:r>
              <a:rPr lang="zh-CN" altLang="en-US" sz="1600" dirty="0"/>
              <a:t>时的 </a:t>
            </a:r>
            <a:r>
              <a:rPr lang="en-US" altLang="zh-CN" sz="1600" dirty="0"/>
              <a:t>n </a:t>
            </a:r>
            <a:r>
              <a:rPr lang="zh-CN" altLang="en-US" sz="1600" dirty="0"/>
              <a:t>元语法称为</a:t>
            </a:r>
            <a:r>
              <a:rPr lang="zh-CN" altLang="en-US" sz="1600" b="1" dirty="0"/>
              <a:t>一元语法 </a:t>
            </a:r>
            <a:r>
              <a:rPr lang="en-US" altLang="zh-CN" sz="1600" dirty="0"/>
              <a:t>( unigram);</a:t>
            </a:r>
            <a:r>
              <a:rPr lang="zh-CN" altLang="en-US" sz="1600" dirty="0"/>
              <a:t>当 </a:t>
            </a:r>
            <a:r>
              <a:rPr lang="en-US" altLang="zh-CN" sz="1600" dirty="0"/>
              <a:t>n=3 </a:t>
            </a:r>
            <a:r>
              <a:rPr lang="zh-CN" altLang="en-US" sz="1600" dirty="0"/>
              <a:t>时的 </a:t>
            </a:r>
            <a:r>
              <a:rPr lang="en-US" altLang="zh-CN" sz="1600" dirty="0"/>
              <a:t>n </a:t>
            </a:r>
            <a:r>
              <a:rPr lang="zh-CN" altLang="en-US" sz="1600" dirty="0"/>
              <a:t>元语法称为</a:t>
            </a:r>
            <a:r>
              <a:rPr lang="zh-CN" altLang="en-US" sz="1600" b="1" dirty="0"/>
              <a:t>三元语法</a:t>
            </a:r>
            <a:r>
              <a:rPr lang="en-US" altLang="zh-CN" sz="1600" dirty="0"/>
              <a:t>(trigram); n≥4</a:t>
            </a:r>
            <a:r>
              <a:rPr lang="zh-CN" altLang="en-US" sz="1600" dirty="0"/>
              <a:t>时数据稀疏和计算代价又变得显著起来，实际工程中几乎不使用。</a:t>
            </a:r>
          </a:p>
        </p:txBody>
      </p:sp>
      <p:sp>
        <p:nvSpPr>
          <p:cNvPr id="16" name="文本框 15">
            <a:extLst>
              <a:ext uri="{FF2B5EF4-FFF2-40B4-BE49-F238E27FC236}">
                <a16:creationId xmlns:a16="http://schemas.microsoft.com/office/drawing/2014/main" id="{366C4498-B2CF-4575-A6FC-9AB54B8960CF}"/>
              </a:ext>
            </a:extLst>
          </p:cNvPr>
          <p:cNvSpPr txBox="1"/>
          <p:nvPr/>
        </p:nvSpPr>
        <p:spPr>
          <a:xfrm>
            <a:off x="304800" y="3926048"/>
            <a:ext cx="11196506" cy="788806"/>
          </a:xfrm>
          <a:prstGeom prst="rect">
            <a:avLst/>
          </a:prstGeom>
          <a:noFill/>
        </p:spPr>
        <p:txBody>
          <a:bodyPr wrap="square" rtlCol="0">
            <a:spAutoFit/>
          </a:bodyPr>
          <a:lstStyle/>
          <a:p>
            <a:pPr>
              <a:lnSpc>
                <a:spcPct val="150000"/>
              </a:lnSpc>
            </a:pPr>
            <a:r>
              <a:rPr lang="zh-CN" altLang="en-US" sz="1600" dirty="0"/>
              <a:t>另外，深度学习带了一种递归神经网络语言模型（</a:t>
            </a:r>
            <a:r>
              <a:rPr lang="en-US" altLang="zh-CN" sz="1600" dirty="0"/>
              <a:t>RNN Language Model</a:t>
            </a:r>
            <a:r>
              <a:rPr lang="zh-CN" altLang="en-US" sz="1600" dirty="0"/>
              <a:t>），理论上可以记忆无限个单词，可以看作“无穷元语法”（∞</a:t>
            </a:r>
            <a:r>
              <a:rPr lang="en-US" altLang="zh-CN" sz="1600" dirty="0"/>
              <a:t>-gram</a:t>
            </a:r>
            <a:r>
              <a:rPr lang="zh-CN" altLang="en-US" sz="1600" dirty="0"/>
              <a:t>）</a:t>
            </a:r>
          </a:p>
        </p:txBody>
      </p:sp>
    </p:spTree>
    <p:extLst>
      <p:ext uri="{BB962C8B-B14F-4D97-AF65-F5344CB8AC3E}">
        <p14:creationId xmlns:p14="http://schemas.microsoft.com/office/powerpoint/2010/main" val="8865768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4290BA-A63B-4E7E-A884-FF738CE7909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00B0ADF-8D41-46B4-A138-8D6F8BA97D27}"/>
              </a:ext>
            </a:extLst>
          </p:cNvPr>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96" name="组合 3">
            <a:extLst>
              <a:ext uri="{FF2B5EF4-FFF2-40B4-BE49-F238E27FC236}">
                <a16:creationId xmlns:a16="http://schemas.microsoft.com/office/drawing/2014/main" id="{857EADDF-9E81-4807-B36F-5E74649BE350}"/>
              </a:ext>
            </a:extLst>
          </p:cNvPr>
          <p:cNvGrpSpPr>
            <a:grpSpLocks/>
          </p:cNvGrpSpPr>
          <p:nvPr/>
        </p:nvGrpSpPr>
        <p:grpSpPr bwMode="auto">
          <a:xfrm>
            <a:off x="550863" y="82550"/>
            <a:ext cx="3541712" cy="585788"/>
            <a:chOff x="551544" y="82976"/>
            <a:chExt cx="3540396" cy="584775"/>
          </a:xfrm>
        </p:grpSpPr>
        <p:sp>
          <p:nvSpPr>
            <p:cNvPr id="8201" name="文本框 4">
              <a:extLst>
                <a:ext uri="{FF2B5EF4-FFF2-40B4-BE49-F238E27FC236}">
                  <a16:creationId xmlns:a16="http://schemas.microsoft.com/office/drawing/2014/main" id="{E952F96E-D67D-4B29-A047-E1E6709177A9}"/>
                </a:ext>
              </a:extLst>
            </p:cNvPr>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语言模型</a:t>
              </a:r>
            </a:p>
          </p:txBody>
        </p:sp>
        <p:sp>
          <p:nvSpPr>
            <p:cNvPr id="6" name="文本框 5">
              <a:extLst>
                <a:ext uri="{FF2B5EF4-FFF2-40B4-BE49-F238E27FC236}">
                  <a16:creationId xmlns:a16="http://schemas.microsoft.com/office/drawing/2014/main" id="{A62A2E5B-7130-48DE-AE2F-9BEFF8073CA1}"/>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a:extLst>
              <a:ext uri="{FF2B5EF4-FFF2-40B4-BE49-F238E27FC236}">
                <a16:creationId xmlns:a16="http://schemas.microsoft.com/office/drawing/2014/main" id="{D090BA98-08F7-479C-A3F7-F5D7EF5238D4}"/>
              </a:ext>
            </a:extLst>
          </p:cNvPr>
          <p:cNvSpPr/>
          <p:nvPr/>
        </p:nvSpPr>
        <p:spPr>
          <a:xfrm>
            <a:off x="10439400" y="6621463"/>
            <a:ext cx="17526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33C5B642-8FBB-4B34-B5BE-22B42B585F38}"/>
              </a:ext>
            </a:extLst>
          </p:cNvPr>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A83F7A33-15E1-4C6A-98C6-0387783A79F2}"/>
              </a:ext>
            </a:extLst>
          </p:cNvPr>
          <p:cNvSpPr txBox="1"/>
          <p:nvPr/>
        </p:nvSpPr>
        <p:spPr>
          <a:xfrm>
            <a:off x="550862" y="839788"/>
            <a:ext cx="3259137" cy="369332"/>
          </a:xfrm>
          <a:prstGeom prst="rect">
            <a:avLst/>
          </a:prstGeom>
          <a:noFill/>
        </p:spPr>
        <p:txBody>
          <a:bodyPr wrap="square" rtlCol="0">
            <a:spAutoFit/>
          </a:bodyPr>
          <a:lstStyle/>
          <a:p>
            <a:r>
              <a:rPr lang="en-US" altLang="zh-CN" b="1" dirty="0"/>
              <a:t>4.</a:t>
            </a:r>
            <a:r>
              <a:rPr lang="zh-CN" altLang="en-US" b="1" dirty="0"/>
              <a:t>数据稀疏与平滑策略</a:t>
            </a:r>
          </a:p>
        </p:txBody>
      </p:sp>
      <p:sp>
        <p:nvSpPr>
          <p:cNvPr id="5" name="矩形 4">
            <a:extLst>
              <a:ext uri="{FF2B5EF4-FFF2-40B4-BE49-F238E27FC236}">
                <a16:creationId xmlns:a16="http://schemas.microsoft.com/office/drawing/2014/main" id="{9A1E6922-809E-4934-8375-E638B5A431FD}"/>
              </a:ext>
            </a:extLst>
          </p:cNvPr>
          <p:cNvSpPr/>
          <p:nvPr/>
        </p:nvSpPr>
        <p:spPr>
          <a:xfrm>
            <a:off x="304800" y="1340802"/>
            <a:ext cx="11414620" cy="788806"/>
          </a:xfrm>
          <a:prstGeom prst="rect">
            <a:avLst/>
          </a:prstGeom>
        </p:spPr>
        <p:txBody>
          <a:bodyPr wrap="square">
            <a:spAutoFit/>
          </a:bodyPr>
          <a:lstStyle/>
          <a:p>
            <a:pPr>
              <a:lnSpc>
                <a:spcPct val="150000"/>
              </a:lnSpc>
            </a:pPr>
            <a:r>
              <a:rPr lang="zh-CN" altLang="en-US" sz="1600" dirty="0">
                <a:solidFill>
                  <a:srgbClr val="24292E"/>
                </a:solidFill>
                <a:latin typeface="-apple-system"/>
              </a:rPr>
              <a:t>对于 </a:t>
            </a:r>
            <a:r>
              <a:rPr lang="en-US" altLang="zh-CN" sz="1600" dirty="0">
                <a:solidFill>
                  <a:srgbClr val="24292E"/>
                </a:solidFill>
                <a:latin typeface="-apple-system"/>
              </a:rPr>
              <a:t>n </a:t>
            </a:r>
            <a:r>
              <a:rPr lang="zh-CN" altLang="en-US" sz="1600" dirty="0">
                <a:solidFill>
                  <a:srgbClr val="24292E"/>
                </a:solidFill>
                <a:latin typeface="-apple-system"/>
              </a:rPr>
              <a:t>元语法模型，</a:t>
            </a:r>
            <a:r>
              <a:rPr lang="en-US" altLang="zh-CN" sz="1600" dirty="0">
                <a:solidFill>
                  <a:srgbClr val="24292E"/>
                </a:solidFill>
                <a:latin typeface="-apple-system"/>
              </a:rPr>
              <a:t>n </a:t>
            </a:r>
            <a:r>
              <a:rPr lang="zh-CN" altLang="en-US" sz="1600" dirty="0">
                <a:solidFill>
                  <a:srgbClr val="24292E"/>
                </a:solidFill>
                <a:latin typeface="-apple-system"/>
              </a:rPr>
              <a:t>越大，数据稀疏问题越严峻。一个自然而然的解决方案就是利用低阶 </a:t>
            </a:r>
            <a:r>
              <a:rPr lang="en-US" altLang="zh-CN" sz="1600" dirty="0">
                <a:solidFill>
                  <a:srgbClr val="24292E"/>
                </a:solidFill>
                <a:latin typeface="-apple-system"/>
              </a:rPr>
              <a:t>n </a:t>
            </a:r>
            <a:r>
              <a:rPr lang="zh-CN" altLang="en-US" sz="1600" dirty="0">
                <a:solidFill>
                  <a:srgbClr val="24292E"/>
                </a:solidFill>
                <a:latin typeface="-apple-system"/>
              </a:rPr>
              <a:t>元语法平滑高阶 </a:t>
            </a:r>
            <a:r>
              <a:rPr lang="en-US" altLang="zh-CN" sz="1600" dirty="0">
                <a:solidFill>
                  <a:srgbClr val="24292E"/>
                </a:solidFill>
                <a:latin typeface="-apple-system"/>
              </a:rPr>
              <a:t>n </a:t>
            </a:r>
            <a:r>
              <a:rPr lang="zh-CN" altLang="en-US" sz="1600" dirty="0">
                <a:solidFill>
                  <a:srgbClr val="24292E"/>
                </a:solidFill>
                <a:latin typeface="-apple-system"/>
              </a:rPr>
              <a:t>元语法，所谓</a:t>
            </a:r>
            <a:r>
              <a:rPr lang="zh-CN" altLang="en-US" sz="1600" b="1" dirty="0">
                <a:solidFill>
                  <a:srgbClr val="24292E"/>
                </a:solidFill>
                <a:latin typeface="-apple-system"/>
              </a:rPr>
              <a:t>平滑</a:t>
            </a:r>
            <a:r>
              <a:rPr lang="zh-CN" altLang="en-US" sz="1600" dirty="0">
                <a:solidFill>
                  <a:srgbClr val="24292E"/>
                </a:solidFill>
                <a:latin typeface="-apple-system"/>
              </a:rPr>
              <a:t>，就是字面上的意思：使 </a:t>
            </a:r>
            <a:r>
              <a:rPr lang="en-US" altLang="zh-CN" sz="1600" dirty="0">
                <a:solidFill>
                  <a:srgbClr val="24292E"/>
                </a:solidFill>
                <a:latin typeface="-apple-system"/>
              </a:rPr>
              <a:t>n </a:t>
            </a:r>
            <a:r>
              <a:rPr lang="zh-CN" altLang="en-US" sz="1600" dirty="0">
                <a:solidFill>
                  <a:srgbClr val="24292E"/>
                </a:solidFill>
                <a:latin typeface="-apple-system"/>
              </a:rPr>
              <a:t>元语法频次的折线平滑为曲线。最简单的一种是线性插值法，它定义新的二元语法概率为：</a:t>
            </a:r>
            <a:endParaRPr lang="zh-CN" altLang="en-US" sz="1600" dirty="0"/>
          </a:p>
        </p:txBody>
      </p:sp>
      <p:pic>
        <p:nvPicPr>
          <p:cNvPr id="9" name="图片 8">
            <a:extLst>
              <a:ext uri="{FF2B5EF4-FFF2-40B4-BE49-F238E27FC236}">
                <a16:creationId xmlns:a16="http://schemas.microsoft.com/office/drawing/2014/main" id="{0F0CB295-1530-4555-A633-D39F07396B7B}"/>
              </a:ext>
            </a:extLst>
          </p:cNvPr>
          <p:cNvPicPr>
            <a:picLocks noChangeAspect="1"/>
          </p:cNvPicPr>
          <p:nvPr/>
        </p:nvPicPr>
        <p:blipFill>
          <a:blip r:embed="rId3"/>
          <a:stretch>
            <a:fillRect/>
          </a:stretch>
        </p:blipFill>
        <p:spPr>
          <a:xfrm>
            <a:off x="3529538" y="2261290"/>
            <a:ext cx="5295682" cy="481882"/>
          </a:xfrm>
          <a:prstGeom prst="rect">
            <a:avLst/>
          </a:prstGeom>
        </p:spPr>
      </p:pic>
      <p:sp>
        <p:nvSpPr>
          <p:cNvPr id="11" name="矩形 10">
            <a:extLst>
              <a:ext uri="{FF2B5EF4-FFF2-40B4-BE49-F238E27FC236}">
                <a16:creationId xmlns:a16="http://schemas.microsoft.com/office/drawing/2014/main" id="{AF25A53D-78D4-4696-A3D0-81FBB93E6996}"/>
              </a:ext>
            </a:extLst>
          </p:cNvPr>
          <p:cNvSpPr/>
          <p:nvPr/>
        </p:nvSpPr>
        <p:spPr>
          <a:xfrm>
            <a:off x="315132" y="2874854"/>
            <a:ext cx="3126177" cy="338554"/>
          </a:xfrm>
          <a:prstGeom prst="rect">
            <a:avLst/>
          </a:prstGeom>
        </p:spPr>
        <p:txBody>
          <a:bodyPr wrap="none">
            <a:spAutoFit/>
          </a:bodyPr>
          <a:lstStyle/>
          <a:p>
            <a:r>
              <a:rPr lang="zh-CN" altLang="en-US" sz="1600" dirty="0">
                <a:solidFill>
                  <a:srgbClr val="24292E"/>
                </a:solidFill>
                <a:latin typeface="-apple-system"/>
              </a:rPr>
              <a:t>其中，</a:t>
            </a:r>
            <a:r>
              <a:rPr lang="en-US" altLang="zh-CN" sz="1600" dirty="0">
                <a:solidFill>
                  <a:srgbClr val="24292E"/>
                </a:solidFill>
                <a:latin typeface="-apple-system"/>
              </a:rPr>
              <a:t>λ∈(0,1)</a:t>
            </a:r>
            <a:r>
              <a:rPr lang="zh-CN" altLang="en-US" sz="1600" dirty="0">
                <a:solidFill>
                  <a:srgbClr val="24292E"/>
                </a:solidFill>
                <a:latin typeface="-apple-system"/>
              </a:rPr>
              <a:t>为常数平滑因子。</a:t>
            </a:r>
            <a:endParaRPr lang="zh-CN" altLang="en-US" sz="1600" dirty="0"/>
          </a:p>
        </p:txBody>
      </p:sp>
      <p:sp>
        <p:nvSpPr>
          <p:cNvPr id="12" name="矩形 11">
            <a:extLst>
              <a:ext uri="{FF2B5EF4-FFF2-40B4-BE49-F238E27FC236}">
                <a16:creationId xmlns:a16="http://schemas.microsoft.com/office/drawing/2014/main" id="{09A47598-E1EB-47C3-8B38-F20C05A5616D}"/>
              </a:ext>
            </a:extLst>
          </p:cNvPr>
          <p:cNvSpPr/>
          <p:nvPr/>
        </p:nvSpPr>
        <p:spPr>
          <a:xfrm>
            <a:off x="304800" y="3330364"/>
            <a:ext cx="4493538" cy="338554"/>
          </a:xfrm>
          <a:prstGeom prst="rect">
            <a:avLst/>
          </a:prstGeom>
        </p:spPr>
        <p:txBody>
          <a:bodyPr wrap="none">
            <a:spAutoFit/>
          </a:bodyPr>
          <a:lstStyle/>
          <a:p>
            <a:r>
              <a:rPr lang="zh-CN" altLang="en-US" sz="1600" dirty="0">
                <a:solidFill>
                  <a:srgbClr val="24292E"/>
                </a:solidFill>
                <a:latin typeface="-apple-system"/>
              </a:rPr>
              <a:t>类似地，一元语法也可以通过线性插值来平滑：</a:t>
            </a:r>
            <a:endParaRPr lang="zh-CN" altLang="en-US" sz="1600" dirty="0"/>
          </a:p>
        </p:txBody>
      </p:sp>
      <p:pic>
        <p:nvPicPr>
          <p:cNvPr id="17" name="图片 16">
            <a:extLst>
              <a:ext uri="{FF2B5EF4-FFF2-40B4-BE49-F238E27FC236}">
                <a16:creationId xmlns:a16="http://schemas.microsoft.com/office/drawing/2014/main" id="{0CB6DD27-F604-4AD3-94A5-5B929132F985}"/>
              </a:ext>
            </a:extLst>
          </p:cNvPr>
          <p:cNvPicPr>
            <a:picLocks noChangeAspect="1"/>
          </p:cNvPicPr>
          <p:nvPr/>
        </p:nvPicPr>
        <p:blipFill>
          <a:blip r:embed="rId4"/>
          <a:stretch>
            <a:fillRect/>
          </a:stretch>
        </p:blipFill>
        <p:spPr>
          <a:xfrm>
            <a:off x="4181693" y="3728268"/>
            <a:ext cx="3660833" cy="636033"/>
          </a:xfrm>
          <a:prstGeom prst="rect">
            <a:avLst/>
          </a:prstGeom>
        </p:spPr>
      </p:pic>
      <p:sp>
        <p:nvSpPr>
          <p:cNvPr id="18" name="矩形 17">
            <a:extLst>
              <a:ext uri="{FF2B5EF4-FFF2-40B4-BE49-F238E27FC236}">
                <a16:creationId xmlns:a16="http://schemas.microsoft.com/office/drawing/2014/main" id="{D4772D92-AE5D-4DA0-AF3C-62373B95FFFE}"/>
              </a:ext>
            </a:extLst>
          </p:cNvPr>
          <p:cNvSpPr/>
          <p:nvPr/>
        </p:nvSpPr>
        <p:spPr>
          <a:xfrm>
            <a:off x="415319" y="4712821"/>
            <a:ext cx="2621230" cy="338554"/>
          </a:xfrm>
          <a:prstGeom prst="rect">
            <a:avLst/>
          </a:prstGeom>
        </p:spPr>
        <p:txBody>
          <a:bodyPr wrap="none">
            <a:spAutoFit/>
          </a:bodyPr>
          <a:lstStyle/>
          <a:p>
            <a:r>
              <a:rPr lang="zh-CN" altLang="en-US" sz="1600" dirty="0">
                <a:solidFill>
                  <a:srgbClr val="24292E"/>
                </a:solidFill>
                <a:latin typeface="-apple-system"/>
              </a:rPr>
              <a:t>其中，</a:t>
            </a:r>
            <a:r>
              <a:rPr lang="en-US" altLang="zh-CN" sz="1600" dirty="0">
                <a:solidFill>
                  <a:srgbClr val="24292E"/>
                </a:solidFill>
                <a:latin typeface="-apple-system"/>
              </a:rPr>
              <a:t>N </a:t>
            </a:r>
            <a:r>
              <a:rPr lang="zh-CN" altLang="en-US" sz="1600" dirty="0">
                <a:solidFill>
                  <a:srgbClr val="24292E"/>
                </a:solidFill>
                <a:latin typeface="-apple-system"/>
              </a:rPr>
              <a:t>是语料库总词频。</a:t>
            </a:r>
            <a:endParaRPr lang="zh-CN" altLang="en-US" sz="1600" dirty="0"/>
          </a:p>
        </p:txBody>
      </p:sp>
    </p:spTree>
    <p:extLst>
      <p:ext uri="{BB962C8B-B14F-4D97-AF65-F5344CB8AC3E}">
        <p14:creationId xmlns:p14="http://schemas.microsoft.com/office/powerpoint/2010/main" val="3601353651"/>
      </p:ext>
    </p:extLst>
  </p:cSld>
  <p:clrMapOvr>
    <a:masterClrMapping/>
  </p:clrMapOvr>
  <p:transition spd="slow">
    <p:push dir="u"/>
  </p:transition>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w="9">
          <a:solidFill>
            <a:schemeClr val="bg2"/>
          </a:solidFill>
          <a:miter lim="800000"/>
          <a:headEnd/>
          <a:tailEnd/>
        </a:ln>
      </a:spPr>
      <a:bodyPr/>
      <a:lstStyle>
        <a:defPPr algn="l">
          <a:lnSpc>
            <a:spcPct val="100000"/>
          </a:lnSpc>
          <a:spcBef>
            <a:spcPct val="0"/>
          </a:spcBef>
          <a:buFontTx/>
          <a:buNone/>
          <a:defRPr sz="1800" dirty="0">
            <a:latin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5914</TotalTime>
  <Words>2574</Words>
  <Application>Microsoft Office PowerPoint</Application>
  <PresentationFormat>宽屏</PresentationFormat>
  <Paragraphs>254</Paragraphs>
  <Slides>23</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-apple-system</vt:lpstr>
      <vt:lpstr>等线</vt:lpstr>
      <vt:lpstr>宋体</vt:lpstr>
      <vt:lpstr>微软雅黑</vt:lpstr>
      <vt:lpstr>Arial</vt:lpstr>
      <vt:lpstr>Calibri</vt:lpstr>
      <vt:lpstr>Calibri Light</vt:lpstr>
      <vt:lpstr>Cambria Math</vt:lpstr>
      <vt:lpstr>Impact</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叶 金金</cp:lastModifiedBy>
  <cp:revision>831</cp:revision>
  <dcterms:created xsi:type="dcterms:W3CDTF">2015-04-13T12:15:43Z</dcterms:created>
  <dcterms:modified xsi:type="dcterms:W3CDTF">2021-06-08T09:40:29Z</dcterms:modified>
  <cp:category>12sc.taobao.com</cp:category>
  <cp:contentStatus>12sc.taobao.com</cp:contentStatus>
</cp:coreProperties>
</file>