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4" r:id="rId2"/>
    <p:sldId id="270" r:id="rId3"/>
    <p:sldId id="360" r:id="rId4"/>
    <p:sldId id="269" r:id="rId5"/>
    <p:sldId id="361" r:id="rId6"/>
    <p:sldId id="318" r:id="rId7"/>
    <p:sldId id="342" r:id="rId8"/>
    <p:sldId id="343" r:id="rId9"/>
    <p:sldId id="362" r:id="rId10"/>
    <p:sldId id="317" r:id="rId11"/>
    <p:sldId id="344" r:id="rId12"/>
    <p:sldId id="345" r:id="rId13"/>
    <p:sldId id="298" r:id="rId14"/>
    <p:sldId id="340" r:id="rId15"/>
    <p:sldId id="341" r:id="rId16"/>
    <p:sldId id="363" r:id="rId17"/>
    <p:sldId id="364" r:id="rId18"/>
    <p:sldId id="339" r:id="rId19"/>
    <p:sldId id="346" r:id="rId20"/>
    <p:sldId id="365" r:id="rId21"/>
    <p:sldId id="366" r:id="rId22"/>
    <p:sldId id="348" r:id="rId23"/>
    <p:sldId id="367" r:id="rId24"/>
    <p:sldId id="335" r:id="rId25"/>
    <p:sldId id="368" r:id="rId26"/>
    <p:sldId id="369" r:id="rId27"/>
    <p:sldId id="357" r:id="rId28"/>
    <p:sldId id="273" r:id="rId2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799">
          <p15:clr>
            <a:srgbClr val="A4A3A4"/>
          </p15:clr>
        </p15:guide>
        <p15:guide id="4" orient="horz" pos="2546">
          <p15:clr>
            <a:srgbClr val="A4A3A4"/>
          </p15:clr>
        </p15:guide>
        <p15:guide id="5" orient="horz" pos="1956">
          <p15:clr>
            <a:srgbClr val="A4A3A4"/>
          </p15:clr>
        </p15:guide>
        <p15:guide id="6" pos="381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飞飞"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0E6"/>
    <a:srgbClr val="ED7D31"/>
    <a:srgbClr val="5B9BD5"/>
    <a:srgbClr val="044875"/>
    <a:srgbClr val="28ABA3"/>
    <a:srgbClr val="3A9AD9"/>
    <a:srgbClr val="0072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1709" autoAdjust="0"/>
  </p:normalViewPr>
  <p:slideViewPr>
    <p:cSldViewPr snapToGrid="0">
      <p:cViewPr varScale="1">
        <p:scale>
          <a:sx n="114" d="100"/>
          <a:sy n="114" d="100"/>
        </p:scale>
        <p:origin x="468" y="108"/>
      </p:cViewPr>
      <p:guideLst>
        <p:guide orient="horz" pos="142"/>
        <p:guide orient="horz" pos="4292"/>
        <p:guide orient="horz" pos="799"/>
        <p:guide orient="horz" pos="2546"/>
        <p:guide orient="horz" pos="1956"/>
        <p:guide pos="3817"/>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351E990-507B-4CA6-B899-5B63BDE310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298FCAE2-BACA-4E8E-AA8E-35C031D3047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04AE8DD-BC5B-4157-9922-88DDB98715EB}" type="datetimeFigureOut">
              <a:rPr lang="zh-CN" altLang="en-US"/>
              <a:pPr>
                <a:defRPr/>
              </a:pPr>
              <a:t>2021/7/17</a:t>
            </a:fld>
            <a:endParaRPr lang="zh-CN" altLang="en-US"/>
          </a:p>
        </p:txBody>
      </p:sp>
      <p:sp>
        <p:nvSpPr>
          <p:cNvPr id="4" name="幻灯片图像占位符 3">
            <a:extLst>
              <a:ext uri="{FF2B5EF4-FFF2-40B4-BE49-F238E27FC236}">
                <a16:creationId xmlns:a16="http://schemas.microsoft.com/office/drawing/2014/main" id="{37BF4554-A9F1-4C84-9A38-693F831D3B9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1FEA0B8-F330-4BB6-A41F-DE1C07118F7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1916F065-A22F-40FD-9FA7-BE9366242DD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2AA35707-FB99-4E83-B876-70046F1D544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6A048C7-FDDF-4F68-89EB-F4C2F152F56C}"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6E5AFD91-2F01-4B67-83F6-BD3E8B8567A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id="{C14EBA56-4385-4D65-AFE2-7180D8113F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100" name="灯片编号占位符 3">
            <a:extLst>
              <a:ext uri="{FF2B5EF4-FFF2-40B4-BE49-F238E27FC236}">
                <a16:creationId xmlns:a16="http://schemas.microsoft.com/office/drawing/2014/main" id="{A458BEF7-5E12-418C-B1F9-38BFAC55CD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22FD17A-51B6-4FE2-A534-76D4431CA95B}"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10</a:t>
            </a:fld>
            <a:endParaRPr lang="zh-CN" altLang="en-US"/>
          </a:p>
        </p:txBody>
      </p:sp>
    </p:spTree>
    <p:extLst>
      <p:ext uri="{BB962C8B-B14F-4D97-AF65-F5344CB8AC3E}">
        <p14:creationId xmlns:p14="http://schemas.microsoft.com/office/powerpoint/2010/main" val="1811700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11</a:t>
            </a:fld>
            <a:endParaRPr lang="zh-CN" altLang="en-US"/>
          </a:p>
        </p:txBody>
      </p:sp>
    </p:spTree>
    <p:extLst>
      <p:ext uri="{BB962C8B-B14F-4D97-AF65-F5344CB8AC3E}">
        <p14:creationId xmlns:p14="http://schemas.microsoft.com/office/powerpoint/2010/main" val="3722628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12</a:t>
            </a:fld>
            <a:endParaRPr lang="zh-CN" altLang="en-US"/>
          </a:p>
        </p:txBody>
      </p:sp>
    </p:spTree>
    <p:extLst>
      <p:ext uri="{BB962C8B-B14F-4D97-AF65-F5344CB8AC3E}">
        <p14:creationId xmlns:p14="http://schemas.microsoft.com/office/powerpoint/2010/main" val="1132205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14</a:t>
            </a:fld>
            <a:endParaRPr lang="zh-CN" altLang="en-US"/>
          </a:p>
        </p:txBody>
      </p:sp>
    </p:spTree>
    <p:extLst>
      <p:ext uri="{BB962C8B-B14F-4D97-AF65-F5344CB8AC3E}">
        <p14:creationId xmlns:p14="http://schemas.microsoft.com/office/powerpoint/2010/main" val="253851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15</a:t>
            </a:fld>
            <a:endParaRPr lang="zh-CN" altLang="en-US"/>
          </a:p>
        </p:txBody>
      </p:sp>
    </p:spTree>
    <p:extLst>
      <p:ext uri="{BB962C8B-B14F-4D97-AF65-F5344CB8AC3E}">
        <p14:creationId xmlns:p14="http://schemas.microsoft.com/office/powerpoint/2010/main" val="2212574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16</a:t>
            </a:fld>
            <a:endParaRPr lang="zh-CN" altLang="en-US"/>
          </a:p>
        </p:txBody>
      </p:sp>
    </p:spTree>
    <p:extLst>
      <p:ext uri="{BB962C8B-B14F-4D97-AF65-F5344CB8AC3E}">
        <p14:creationId xmlns:p14="http://schemas.microsoft.com/office/powerpoint/2010/main" val="2119737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17</a:t>
            </a:fld>
            <a:endParaRPr lang="zh-CN" altLang="en-US"/>
          </a:p>
        </p:txBody>
      </p:sp>
    </p:spTree>
    <p:extLst>
      <p:ext uri="{BB962C8B-B14F-4D97-AF65-F5344CB8AC3E}">
        <p14:creationId xmlns:p14="http://schemas.microsoft.com/office/powerpoint/2010/main" val="637766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18</a:t>
            </a:fld>
            <a:endParaRPr lang="zh-CN" altLang="en-US"/>
          </a:p>
        </p:txBody>
      </p:sp>
    </p:spTree>
    <p:extLst>
      <p:ext uri="{BB962C8B-B14F-4D97-AF65-F5344CB8AC3E}">
        <p14:creationId xmlns:p14="http://schemas.microsoft.com/office/powerpoint/2010/main" val="13386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19</a:t>
            </a:fld>
            <a:endParaRPr lang="zh-CN" altLang="en-US"/>
          </a:p>
        </p:txBody>
      </p:sp>
    </p:spTree>
    <p:extLst>
      <p:ext uri="{BB962C8B-B14F-4D97-AF65-F5344CB8AC3E}">
        <p14:creationId xmlns:p14="http://schemas.microsoft.com/office/powerpoint/2010/main" val="1469173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BAF25A3-9CB0-4647-BBD0-99FACB4C22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AB545D6B-607B-4DF2-9AD6-74F1B07071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148" name="灯片编号占位符 3">
            <a:extLst>
              <a:ext uri="{FF2B5EF4-FFF2-40B4-BE49-F238E27FC236}">
                <a16:creationId xmlns:a16="http://schemas.microsoft.com/office/drawing/2014/main" id="{665450DA-881F-4DFF-806C-1214B91C8C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61E672-CB71-4400-8F29-01D226374C4E}"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20</a:t>
            </a:fld>
            <a:endParaRPr lang="zh-CN" altLang="en-US"/>
          </a:p>
        </p:txBody>
      </p:sp>
    </p:spTree>
    <p:extLst>
      <p:ext uri="{BB962C8B-B14F-4D97-AF65-F5344CB8AC3E}">
        <p14:creationId xmlns:p14="http://schemas.microsoft.com/office/powerpoint/2010/main" val="2850255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21</a:t>
            </a:fld>
            <a:endParaRPr lang="zh-CN" altLang="en-US"/>
          </a:p>
        </p:txBody>
      </p:sp>
    </p:spTree>
    <p:extLst>
      <p:ext uri="{BB962C8B-B14F-4D97-AF65-F5344CB8AC3E}">
        <p14:creationId xmlns:p14="http://schemas.microsoft.com/office/powerpoint/2010/main" val="1836455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22</a:t>
            </a:fld>
            <a:endParaRPr lang="zh-CN" altLang="en-US"/>
          </a:p>
        </p:txBody>
      </p:sp>
    </p:spTree>
    <p:extLst>
      <p:ext uri="{BB962C8B-B14F-4D97-AF65-F5344CB8AC3E}">
        <p14:creationId xmlns:p14="http://schemas.microsoft.com/office/powerpoint/2010/main" val="1902719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23</a:t>
            </a:fld>
            <a:endParaRPr lang="zh-CN" altLang="en-US"/>
          </a:p>
        </p:txBody>
      </p:sp>
    </p:spTree>
    <p:extLst>
      <p:ext uri="{BB962C8B-B14F-4D97-AF65-F5344CB8AC3E}">
        <p14:creationId xmlns:p14="http://schemas.microsoft.com/office/powerpoint/2010/main" val="459985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24</a:t>
            </a:fld>
            <a:endParaRPr lang="zh-CN" altLang="en-US"/>
          </a:p>
        </p:txBody>
      </p:sp>
    </p:spTree>
    <p:extLst>
      <p:ext uri="{BB962C8B-B14F-4D97-AF65-F5344CB8AC3E}">
        <p14:creationId xmlns:p14="http://schemas.microsoft.com/office/powerpoint/2010/main" val="2896012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25</a:t>
            </a:fld>
            <a:endParaRPr lang="zh-CN" altLang="en-US"/>
          </a:p>
        </p:txBody>
      </p:sp>
    </p:spTree>
    <p:extLst>
      <p:ext uri="{BB962C8B-B14F-4D97-AF65-F5344CB8AC3E}">
        <p14:creationId xmlns:p14="http://schemas.microsoft.com/office/powerpoint/2010/main" val="1875597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26</a:t>
            </a:fld>
            <a:endParaRPr lang="zh-CN" altLang="en-US"/>
          </a:p>
        </p:txBody>
      </p:sp>
    </p:spTree>
    <p:extLst>
      <p:ext uri="{BB962C8B-B14F-4D97-AF65-F5344CB8AC3E}">
        <p14:creationId xmlns:p14="http://schemas.microsoft.com/office/powerpoint/2010/main" val="1146451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27</a:t>
            </a:fld>
            <a:endParaRPr lang="zh-CN" altLang="en-US"/>
          </a:p>
        </p:txBody>
      </p:sp>
    </p:spTree>
    <p:extLst>
      <p:ext uri="{BB962C8B-B14F-4D97-AF65-F5344CB8AC3E}">
        <p14:creationId xmlns:p14="http://schemas.microsoft.com/office/powerpoint/2010/main" val="2893336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3</a:t>
            </a:fld>
            <a:endParaRPr lang="zh-CN" altLang="en-US"/>
          </a:p>
        </p:txBody>
      </p:sp>
    </p:spTree>
    <p:extLst>
      <p:ext uri="{BB962C8B-B14F-4D97-AF65-F5344CB8AC3E}">
        <p14:creationId xmlns:p14="http://schemas.microsoft.com/office/powerpoint/2010/main" val="3888215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5</a:t>
            </a:fld>
            <a:endParaRPr lang="zh-CN" altLang="en-US"/>
          </a:p>
        </p:txBody>
      </p:sp>
    </p:spTree>
    <p:extLst>
      <p:ext uri="{BB962C8B-B14F-4D97-AF65-F5344CB8AC3E}">
        <p14:creationId xmlns:p14="http://schemas.microsoft.com/office/powerpoint/2010/main" val="3005616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6</a:t>
            </a:fld>
            <a:endParaRPr lang="zh-CN" altLang="en-US"/>
          </a:p>
        </p:txBody>
      </p:sp>
    </p:spTree>
    <p:extLst>
      <p:ext uri="{BB962C8B-B14F-4D97-AF65-F5344CB8AC3E}">
        <p14:creationId xmlns:p14="http://schemas.microsoft.com/office/powerpoint/2010/main" val="1626546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7</a:t>
            </a:fld>
            <a:endParaRPr lang="zh-CN" altLang="en-US"/>
          </a:p>
        </p:txBody>
      </p:sp>
    </p:spTree>
    <p:extLst>
      <p:ext uri="{BB962C8B-B14F-4D97-AF65-F5344CB8AC3E}">
        <p14:creationId xmlns:p14="http://schemas.microsoft.com/office/powerpoint/2010/main" val="3014595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8</a:t>
            </a:fld>
            <a:endParaRPr lang="zh-CN" altLang="en-US"/>
          </a:p>
        </p:txBody>
      </p:sp>
    </p:spTree>
    <p:extLst>
      <p:ext uri="{BB962C8B-B14F-4D97-AF65-F5344CB8AC3E}">
        <p14:creationId xmlns:p14="http://schemas.microsoft.com/office/powerpoint/2010/main" val="2267341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9</a:t>
            </a:fld>
            <a:endParaRPr lang="zh-CN" altLang="en-US"/>
          </a:p>
        </p:txBody>
      </p:sp>
    </p:spTree>
    <p:extLst>
      <p:ext uri="{BB962C8B-B14F-4D97-AF65-F5344CB8AC3E}">
        <p14:creationId xmlns:p14="http://schemas.microsoft.com/office/powerpoint/2010/main" val="868991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44D7D1-8845-46B7-B407-5F49F35CE259}"/>
              </a:ext>
            </a:extLst>
          </p:cNvPr>
          <p:cNvSpPr>
            <a:spLocks noGrp="1"/>
          </p:cNvSpPr>
          <p:nvPr>
            <p:ph type="dt" sz="half" idx="10"/>
          </p:nvPr>
        </p:nvSpPr>
        <p:spPr/>
        <p:txBody>
          <a:bodyPr/>
          <a:lstStyle>
            <a:lvl1pPr>
              <a:defRPr/>
            </a:lvl1pPr>
          </a:lstStyle>
          <a:p>
            <a:pPr>
              <a:defRPr/>
            </a:pPr>
            <a:fld id="{D91CC8D5-2663-4ED3-B88A-6FDB56B70F75}" type="datetimeFigureOut">
              <a:rPr lang="zh-CN" altLang="en-US"/>
              <a:pPr>
                <a:defRPr/>
              </a:pPr>
              <a:t>2021/7/17</a:t>
            </a:fld>
            <a:endParaRPr lang="zh-CN" altLang="en-US"/>
          </a:p>
        </p:txBody>
      </p:sp>
      <p:sp>
        <p:nvSpPr>
          <p:cNvPr id="5" name="页脚占位符 4">
            <a:extLst>
              <a:ext uri="{FF2B5EF4-FFF2-40B4-BE49-F238E27FC236}">
                <a16:creationId xmlns:a16="http://schemas.microsoft.com/office/drawing/2014/main" id="{AFB7387F-EDE8-457C-840A-E2D3EF33EC0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7F91A33-153A-4511-90C6-2FCB3FD1B819}"/>
              </a:ext>
            </a:extLst>
          </p:cNvPr>
          <p:cNvSpPr>
            <a:spLocks noGrp="1"/>
          </p:cNvSpPr>
          <p:nvPr>
            <p:ph type="sldNum" sz="quarter" idx="12"/>
          </p:nvPr>
        </p:nvSpPr>
        <p:spPr/>
        <p:txBody>
          <a:bodyPr/>
          <a:lstStyle>
            <a:lvl1pPr>
              <a:defRPr/>
            </a:lvl1pPr>
          </a:lstStyle>
          <a:p>
            <a:fld id="{9A0FF374-2CBA-4547-991D-3C653D80ADD7}" type="slidenum">
              <a:rPr lang="zh-CN" altLang="en-US"/>
              <a:pPr/>
              <a:t>‹#›</a:t>
            </a:fld>
            <a:endParaRPr lang="zh-CN" altLang="en-US"/>
          </a:p>
        </p:txBody>
      </p:sp>
    </p:spTree>
    <p:extLst>
      <p:ext uri="{BB962C8B-B14F-4D97-AF65-F5344CB8AC3E}">
        <p14:creationId xmlns:p14="http://schemas.microsoft.com/office/powerpoint/2010/main" val="320683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1E4253-8932-4C1A-9100-5A4B084E8C5D}"/>
              </a:ext>
            </a:extLst>
          </p:cNvPr>
          <p:cNvSpPr>
            <a:spLocks noGrp="1"/>
          </p:cNvSpPr>
          <p:nvPr>
            <p:ph type="dt" sz="half" idx="10"/>
          </p:nvPr>
        </p:nvSpPr>
        <p:spPr/>
        <p:txBody>
          <a:bodyPr/>
          <a:lstStyle>
            <a:lvl1pPr>
              <a:defRPr/>
            </a:lvl1pPr>
          </a:lstStyle>
          <a:p>
            <a:pPr>
              <a:defRPr/>
            </a:pPr>
            <a:fld id="{34B6649F-F62B-4EB2-A49B-078BD86DE339}" type="datetimeFigureOut">
              <a:rPr lang="zh-CN" altLang="en-US"/>
              <a:pPr>
                <a:defRPr/>
              </a:pPr>
              <a:t>2021/7/17</a:t>
            </a:fld>
            <a:endParaRPr lang="zh-CN" altLang="en-US"/>
          </a:p>
        </p:txBody>
      </p:sp>
      <p:sp>
        <p:nvSpPr>
          <p:cNvPr id="5" name="页脚占位符 4">
            <a:extLst>
              <a:ext uri="{FF2B5EF4-FFF2-40B4-BE49-F238E27FC236}">
                <a16:creationId xmlns:a16="http://schemas.microsoft.com/office/drawing/2014/main" id="{38A5A603-CB0B-4E19-B54C-63E1D1765F8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52570AE-7E25-4891-A213-A8655EFFDA2B}"/>
              </a:ext>
            </a:extLst>
          </p:cNvPr>
          <p:cNvSpPr>
            <a:spLocks noGrp="1"/>
          </p:cNvSpPr>
          <p:nvPr>
            <p:ph type="sldNum" sz="quarter" idx="12"/>
          </p:nvPr>
        </p:nvSpPr>
        <p:spPr/>
        <p:txBody>
          <a:bodyPr/>
          <a:lstStyle>
            <a:lvl1pPr>
              <a:defRPr/>
            </a:lvl1pPr>
          </a:lstStyle>
          <a:p>
            <a:fld id="{DDD7E8A5-CF8F-43E7-8CF4-D78F5175CBED}" type="slidenum">
              <a:rPr lang="zh-CN" altLang="en-US"/>
              <a:pPr/>
              <a:t>‹#›</a:t>
            </a:fld>
            <a:endParaRPr lang="zh-CN" altLang="en-US"/>
          </a:p>
        </p:txBody>
      </p:sp>
    </p:spTree>
    <p:extLst>
      <p:ext uri="{BB962C8B-B14F-4D97-AF65-F5344CB8AC3E}">
        <p14:creationId xmlns:p14="http://schemas.microsoft.com/office/powerpoint/2010/main" val="368981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525985-9C0D-46D0-B755-6859EEA5AA90}"/>
              </a:ext>
            </a:extLst>
          </p:cNvPr>
          <p:cNvSpPr>
            <a:spLocks noGrp="1"/>
          </p:cNvSpPr>
          <p:nvPr>
            <p:ph type="dt" sz="half" idx="10"/>
          </p:nvPr>
        </p:nvSpPr>
        <p:spPr/>
        <p:txBody>
          <a:bodyPr/>
          <a:lstStyle>
            <a:lvl1pPr>
              <a:defRPr/>
            </a:lvl1pPr>
          </a:lstStyle>
          <a:p>
            <a:pPr>
              <a:defRPr/>
            </a:pPr>
            <a:fld id="{F35B5C11-27E6-49E7-A9C8-C0F71646FB98}" type="datetimeFigureOut">
              <a:rPr lang="zh-CN" altLang="en-US"/>
              <a:pPr>
                <a:defRPr/>
              </a:pPr>
              <a:t>2021/7/17</a:t>
            </a:fld>
            <a:endParaRPr lang="zh-CN" altLang="en-US"/>
          </a:p>
        </p:txBody>
      </p:sp>
      <p:sp>
        <p:nvSpPr>
          <p:cNvPr id="5" name="页脚占位符 4">
            <a:extLst>
              <a:ext uri="{FF2B5EF4-FFF2-40B4-BE49-F238E27FC236}">
                <a16:creationId xmlns:a16="http://schemas.microsoft.com/office/drawing/2014/main" id="{FCFB2F6E-EB0B-4403-B3A2-8247976829C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DF04D91-E654-4B3B-AD15-AA8A0232C37F}"/>
              </a:ext>
            </a:extLst>
          </p:cNvPr>
          <p:cNvSpPr>
            <a:spLocks noGrp="1"/>
          </p:cNvSpPr>
          <p:nvPr>
            <p:ph type="sldNum" sz="quarter" idx="12"/>
          </p:nvPr>
        </p:nvSpPr>
        <p:spPr/>
        <p:txBody>
          <a:bodyPr/>
          <a:lstStyle>
            <a:lvl1pPr>
              <a:defRPr/>
            </a:lvl1pPr>
          </a:lstStyle>
          <a:p>
            <a:fld id="{38229E46-6A62-40A5-9A85-0ED975AC18B3}" type="slidenum">
              <a:rPr lang="zh-CN" altLang="en-US"/>
              <a:pPr/>
              <a:t>‹#›</a:t>
            </a:fld>
            <a:endParaRPr lang="zh-CN" altLang="en-US"/>
          </a:p>
        </p:txBody>
      </p:sp>
    </p:spTree>
    <p:extLst>
      <p:ext uri="{BB962C8B-B14F-4D97-AF65-F5344CB8AC3E}">
        <p14:creationId xmlns:p14="http://schemas.microsoft.com/office/powerpoint/2010/main" val="144529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24296E-AB61-4195-A028-DC1B5A0AB66D}"/>
              </a:ext>
            </a:extLst>
          </p:cNvPr>
          <p:cNvSpPr>
            <a:spLocks noGrp="1"/>
          </p:cNvSpPr>
          <p:nvPr>
            <p:ph type="dt" sz="half" idx="10"/>
          </p:nvPr>
        </p:nvSpPr>
        <p:spPr/>
        <p:txBody>
          <a:bodyPr/>
          <a:lstStyle>
            <a:lvl1pPr>
              <a:defRPr/>
            </a:lvl1pPr>
          </a:lstStyle>
          <a:p>
            <a:pPr>
              <a:defRPr/>
            </a:pPr>
            <a:fld id="{F914A395-AA15-445E-9B88-FE324B4B5D91}" type="datetimeFigureOut">
              <a:rPr lang="zh-CN" altLang="en-US"/>
              <a:pPr>
                <a:defRPr/>
              </a:pPr>
              <a:t>2021/7/17</a:t>
            </a:fld>
            <a:endParaRPr lang="zh-CN" altLang="en-US"/>
          </a:p>
        </p:txBody>
      </p:sp>
      <p:sp>
        <p:nvSpPr>
          <p:cNvPr id="5" name="页脚占位符 4">
            <a:extLst>
              <a:ext uri="{FF2B5EF4-FFF2-40B4-BE49-F238E27FC236}">
                <a16:creationId xmlns:a16="http://schemas.microsoft.com/office/drawing/2014/main" id="{41D56FB6-E461-4161-9FCC-87FD9964407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84BAE75-3263-4A03-B9E0-0ADC0CA5FC56}"/>
              </a:ext>
            </a:extLst>
          </p:cNvPr>
          <p:cNvSpPr>
            <a:spLocks noGrp="1"/>
          </p:cNvSpPr>
          <p:nvPr>
            <p:ph type="sldNum" sz="quarter" idx="12"/>
          </p:nvPr>
        </p:nvSpPr>
        <p:spPr/>
        <p:txBody>
          <a:bodyPr/>
          <a:lstStyle>
            <a:lvl1pPr>
              <a:defRPr/>
            </a:lvl1pPr>
          </a:lstStyle>
          <a:p>
            <a:fld id="{8C7B2E00-0E5C-44FF-9DB9-A4FF4529F981}" type="slidenum">
              <a:rPr lang="zh-CN" altLang="en-US"/>
              <a:pPr/>
              <a:t>‹#›</a:t>
            </a:fld>
            <a:endParaRPr lang="zh-CN" altLang="en-US"/>
          </a:p>
        </p:txBody>
      </p:sp>
    </p:spTree>
    <p:extLst>
      <p:ext uri="{BB962C8B-B14F-4D97-AF65-F5344CB8AC3E}">
        <p14:creationId xmlns:p14="http://schemas.microsoft.com/office/powerpoint/2010/main" val="248329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4C05AC-6948-4A32-89E8-49B929DDA71A}"/>
              </a:ext>
            </a:extLst>
          </p:cNvPr>
          <p:cNvSpPr>
            <a:spLocks noGrp="1"/>
          </p:cNvSpPr>
          <p:nvPr>
            <p:ph type="dt" sz="half" idx="10"/>
          </p:nvPr>
        </p:nvSpPr>
        <p:spPr/>
        <p:txBody>
          <a:bodyPr/>
          <a:lstStyle>
            <a:lvl1pPr>
              <a:defRPr/>
            </a:lvl1pPr>
          </a:lstStyle>
          <a:p>
            <a:pPr>
              <a:defRPr/>
            </a:pPr>
            <a:fld id="{A6CF7B32-8E64-4FC8-945B-33E53085EF5A}" type="datetimeFigureOut">
              <a:rPr lang="zh-CN" altLang="en-US"/>
              <a:pPr>
                <a:defRPr/>
              </a:pPr>
              <a:t>2021/7/17</a:t>
            </a:fld>
            <a:endParaRPr lang="zh-CN" altLang="en-US"/>
          </a:p>
        </p:txBody>
      </p:sp>
      <p:sp>
        <p:nvSpPr>
          <p:cNvPr id="5" name="页脚占位符 4">
            <a:extLst>
              <a:ext uri="{FF2B5EF4-FFF2-40B4-BE49-F238E27FC236}">
                <a16:creationId xmlns:a16="http://schemas.microsoft.com/office/drawing/2014/main" id="{D8AA114C-BDE7-4426-B675-009B8BED582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560C180-58E2-4788-AEDC-42343CABFB2C}"/>
              </a:ext>
            </a:extLst>
          </p:cNvPr>
          <p:cNvSpPr>
            <a:spLocks noGrp="1"/>
          </p:cNvSpPr>
          <p:nvPr>
            <p:ph type="sldNum" sz="quarter" idx="12"/>
          </p:nvPr>
        </p:nvSpPr>
        <p:spPr/>
        <p:txBody>
          <a:bodyPr/>
          <a:lstStyle>
            <a:lvl1pPr>
              <a:defRPr/>
            </a:lvl1pPr>
          </a:lstStyle>
          <a:p>
            <a:fld id="{4BDA8DD1-A6D1-4762-9B71-298E6D3CCB12}" type="slidenum">
              <a:rPr lang="zh-CN" altLang="en-US"/>
              <a:pPr/>
              <a:t>‹#›</a:t>
            </a:fld>
            <a:endParaRPr lang="zh-CN" altLang="en-US"/>
          </a:p>
        </p:txBody>
      </p:sp>
    </p:spTree>
    <p:extLst>
      <p:ext uri="{BB962C8B-B14F-4D97-AF65-F5344CB8AC3E}">
        <p14:creationId xmlns:p14="http://schemas.microsoft.com/office/powerpoint/2010/main" val="334862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CBB9A340-842C-4B80-8652-B3600302A045}"/>
              </a:ext>
            </a:extLst>
          </p:cNvPr>
          <p:cNvSpPr>
            <a:spLocks noGrp="1"/>
          </p:cNvSpPr>
          <p:nvPr>
            <p:ph type="dt" sz="half" idx="10"/>
          </p:nvPr>
        </p:nvSpPr>
        <p:spPr/>
        <p:txBody>
          <a:bodyPr/>
          <a:lstStyle>
            <a:lvl1pPr>
              <a:defRPr/>
            </a:lvl1pPr>
          </a:lstStyle>
          <a:p>
            <a:pPr>
              <a:defRPr/>
            </a:pPr>
            <a:fld id="{1C92C8D9-EC89-4098-A480-DAEB3C30BEF1}" type="datetimeFigureOut">
              <a:rPr lang="zh-CN" altLang="en-US"/>
              <a:pPr>
                <a:defRPr/>
              </a:pPr>
              <a:t>2021/7/17</a:t>
            </a:fld>
            <a:endParaRPr lang="zh-CN" altLang="en-US"/>
          </a:p>
        </p:txBody>
      </p:sp>
      <p:sp>
        <p:nvSpPr>
          <p:cNvPr id="6" name="页脚占位符 4">
            <a:extLst>
              <a:ext uri="{FF2B5EF4-FFF2-40B4-BE49-F238E27FC236}">
                <a16:creationId xmlns:a16="http://schemas.microsoft.com/office/drawing/2014/main" id="{5DA270DD-E421-4E45-B52A-2B7C467C791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E522EC1-9627-4988-9D1A-ACE9EB6444AC}"/>
              </a:ext>
            </a:extLst>
          </p:cNvPr>
          <p:cNvSpPr>
            <a:spLocks noGrp="1"/>
          </p:cNvSpPr>
          <p:nvPr>
            <p:ph type="sldNum" sz="quarter" idx="12"/>
          </p:nvPr>
        </p:nvSpPr>
        <p:spPr/>
        <p:txBody>
          <a:bodyPr/>
          <a:lstStyle>
            <a:lvl1pPr>
              <a:defRPr/>
            </a:lvl1pPr>
          </a:lstStyle>
          <a:p>
            <a:fld id="{73558FCB-7B36-449F-9554-B75B4DC7FDD9}" type="slidenum">
              <a:rPr lang="zh-CN" altLang="en-US"/>
              <a:pPr/>
              <a:t>‹#›</a:t>
            </a:fld>
            <a:endParaRPr lang="zh-CN" altLang="en-US"/>
          </a:p>
        </p:txBody>
      </p:sp>
    </p:spTree>
    <p:extLst>
      <p:ext uri="{BB962C8B-B14F-4D97-AF65-F5344CB8AC3E}">
        <p14:creationId xmlns:p14="http://schemas.microsoft.com/office/powerpoint/2010/main" val="188632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B5BC06F-2C73-4368-ABAB-98AE6C6C97FD}"/>
              </a:ext>
            </a:extLst>
          </p:cNvPr>
          <p:cNvSpPr>
            <a:spLocks noGrp="1"/>
          </p:cNvSpPr>
          <p:nvPr>
            <p:ph type="dt" sz="half" idx="10"/>
          </p:nvPr>
        </p:nvSpPr>
        <p:spPr/>
        <p:txBody>
          <a:bodyPr/>
          <a:lstStyle>
            <a:lvl1pPr>
              <a:defRPr/>
            </a:lvl1pPr>
          </a:lstStyle>
          <a:p>
            <a:pPr>
              <a:defRPr/>
            </a:pPr>
            <a:fld id="{0EE47416-3167-4C59-A4EA-CF62536E59AE}" type="datetimeFigureOut">
              <a:rPr lang="zh-CN" altLang="en-US"/>
              <a:pPr>
                <a:defRPr/>
              </a:pPr>
              <a:t>2021/7/17</a:t>
            </a:fld>
            <a:endParaRPr lang="zh-CN" altLang="en-US"/>
          </a:p>
        </p:txBody>
      </p:sp>
      <p:sp>
        <p:nvSpPr>
          <p:cNvPr id="8" name="页脚占位符 4">
            <a:extLst>
              <a:ext uri="{FF2B5EF4-FFF2-40B4-BE49-F238E27FC236}">
                <a16:creationId xmlns:a16="http://schemas.microsoft.com/office/drawing/2014/main" id="{E1C07FB1-AEEE-412C-AD00-F8727232E4D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348C6A38-563B-43A6-BA57-F5052006B758}"/>
              </a:ext>
            </a:extLst>
          </p:cNvPr>
          <p:cNvSpPr>
            <a:spLocks noGrp="1"/>
          </p:cNvSpPr>
          <p:nvPr>
            <p:ph type="sldNum" sz="quarter" idx="12"/>
          </p:nvPr>
        </p:nvSpPr>
        <p:spPr/>
        <p:txBody>
          <a:bodyPr/>
          <a:lstStyle>
            <a:lvl1pPr>
              <a:defRPr/>
            </a:lvl1pPr>
          </a:lstStyle>
          <a:p>
            <a:fld id="{83A8A8BA-E3F5-40F8-82C5-AFC8D021A7BD}" type="slidenum">
              <a:rPr lang="zh-CN" altLang="en-US"/>
              <a:pPr/>
              <a:t>‹#›</a:t>
            </a:fld>
            <a:endParaRPr lang="zh-CN" altLang="en-US"/>
          </a:p>
        </p:txBody>
      </p:sp>
    </p:spTree>
    <p:extLst>
      <p:ext uri="{BB962C8B-B14F-4D97-AF65-F5344CB8AC3E}">
        <p14:creationId xmlns:p14="http://schemas.microsoft.com/office/powerpoint/2010/main" val="25905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E352BBC-5BC0-4CC9-95A7-0BC20D0DEDB7}"/>
              </a:ext>
            </a:extLst>
          </p:cNvPr>
          <p:cNvSpPr>
            <a:spLocks noGrp="1"/>
          </p:cNvSpPr>
          <p:nvPr>
            <p:ph type="dt" sz="half" idx="10"/>
          </p:nvPr>
        </p:nvSpPr>
        <p:spPr/>
        <p:txBody>
          <a:bodyPr/>
          <a:lstStyle>
            <a:lvl1pPr>
              <a:defRPr/>
            </a:lvl1pPr>
          </a:lstStyle>
          <a:p>
            <a:pPr>
              <a:defRPr/>
            </a:pPr>
            <a:fld id="{439C276F-B6BA-42A6-8B7C-FC2057CBDD97}" type="datetimeFigureOut">
              <a:rPr lang="zh-CN" altLang="en-US"/>
              <a:pPr>
                <a:defRPr/>
              </a:pPr>
              <a:t>2021/7/17</a:t>
            </a:fld>
            <a:endParaRPr lang="zh-CN" altLang="en-US"/>
          </a:p>
        </p:txBody>
      </p:sp>
      <p:sp>
        <p:nvSpPr>
          <p:cNvPr id="4" name="页脚占位符 4">
            <a:extLst>
              <a:ext uri="{FF2B5EF4-FFF2-40B4-BE49-F238E27FC236}">
                <a16:creationId xmlns:a16="http://schemas.microsoft.com/office/drawing/2014/main" id="{2AC55F89-55B0-4B73-9FE6-40AD2EC091E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616D7A0-6B6B-4270-80ED-1C44C066DF49}"/>
              </a:ext>
            </a:extLst>
          </p:cNvPr>
          <p:cNvSpPr>
            <a:spLocks noGrp="1"/>
          </p:cNvSpPr>
          <p:nvPr>
            <p:ph type="sldNum" sz="quarter" idx="12"/>
          </p:nvPr>
        </p:nvSpPr>
        <p:spPr/>
        <p:txBody>
          <a:bodyPr/>
          <a:lstStyle>
            <a:lvl1pPr>
              <a:defRPr/>
            </a:lvl1pPr>
          </a:lstStyle>
          <a:p>
            <a:fld id="{2BC7DAF3-3E9E-4001-95F5-070500B0001F}" type="slidenum">
              <a:rPr lang="zh-CN" altLang="en-US"/>
              <a:pPr/>
              <a:t>‹#›</a:t>
            </a:fld>
            <a:endParaRPr lang="zh-CN" altLang="en-US"/>
          </a:p>
        </p:txBody>
      </p:sp>
    </p:spTree>
    <p:extLst>
      <p:ext uri="{BB962C8B-B14F-4D97-AF65-F5344CB8AC3E}">
        <p14:creationId xmlns:p14="http://schemas.microsoft.com/office/powerpoint/2010/main" val="89615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8432FB3-667D-40B1-8A17-6809697FFBCD}"/>
              </a:ext>
            </a:extLst>
          </p:cNvPr>
          <p:cNvSpPr>
            <a:spLocks noGrp="1"/>
          </p:cNvSpPr>
          <p:nvPr>
            <p:ph type="dt" sz="half" idx="10"/>
          </p:nvPr>
        </p:nvSpPr>
        <p:spPr/>
        <p:txBody>
          <a:bodyPr/>
          <a:lstStyle>
            <a:lvl1pPr>
              <a:defRPr/>
            </a:lvl1pPr>
          </a:lstStyle>
          <a:p>
            <a:pPr>
              <a:defRPr/>
            </a:pPr>
            <a:fld id="{81AEE0BF-2534-4DCA-800D-B6267606675D}" type="datetimeFigureOut">
              <a:rPr lang="zh-CN" altLang="en-US"/>
              <a:pPr>
                <a:defRPr/>
              </a:pPr>
              <a:t>2021/7/17</a:t>
            </a:fld>
            <a:endParaRPr lang="zh-CN" altLang="en-US"/>
          </a:p>
        </p:txBody>
      </p:sp>
      <p:sp>
        <p:nvSpPr>
          <p:cNvPr id="3" name="页脚占位符 4">
            <a:extLst>
              <a:ext uri="{FF2B5EF4-FFF2-40B4-BE49-F238E27FC236}">
                <a16:creationId xmlns:a16="http://schemas.microsoft.com/office/drawing/2014/main" id="{3AF550DA-E86B-4738-A273-70C8181A62C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11C533D0-1BF3-4EFF-BAB1-44F2B93B4F81}"/>
              </a:ext>
            </a:extLst>
          </p:cNvPr>
          <p:cNvSpPr>
            <a:spLocks noGrp="1"/>
          </p:cNvSpPr>
          <p:nvPr>
            <p:ph type="sldNum" sz="quarter" idx="12"/>
          </p:nvPr>
        </p:nvSpPr>
        <p:spPr/>
        <p:txBody>
          <a:bodyPr/>
          <a:lstStyle>
            <a:lvl1pPr>
              <a:defRPr/>
            </a:lvl1pPr>
          </a:lstStyle>
          <a:p>
            <a:fld id="{2E79A7CD-FD35-4D9B-89DB-78C2E64041FE}" type="slidenum">
              <a:rPr lang="zh-CN" altLang="en-US"/>
              <a:pPr/>
              <a:t>‹#›</a:t>
            </a:fld>
            <a:endParaRPr lang="zh-CN" altLang="en-US"/>
          </a:p>
        </p:txBody>
      </p:sp>
    </p:spTree>
    <p:extLst>
      <p:ext uri="{BB962C8B-B14F-4D97-AF65-F5344CB8AC3E}">
        <p14:creationId xmlns:p14="http://schemas.microsoft.com/office/powerpoint/2010/main" val="11622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DDA8D78B-2041-4D82-8555-FDC14B2656A9}"/>
              </a:ext>
            </a:extLst>
          </p:cNvPr>
          <p:cNvSpPr>
            <a:spLocks noGrp="1"/>
          </p:cNvSpPr>
          <p:nvPr>
            <p:ph type="dt" sz="half" idx="10"/>
          </p:nvPr>
        </p:nvSpPr>
        <p:spPr/>
        <p:txBody>
          <a:bodyPr/>
          <a:lstStyle>
            <a:lvl1pPr>
              <a:defRPr/>
            </a:lvl1pPr>
          </a:lstStyle>
          <a:p>
            <a:pPr>
              <a:defRPr/>
            </a:pPr>
            <a:fld id="{511B7BE4-AC85-4205-BB0A-221EA7CAFAF4}" type="datetimeFigureOut">
              <a:rPr lang="zh-CN" altLang="en-US"/>
              <a:pPr>
                <a:defRPr/>
              </a:pPr>
              <a:t>2021/7/17</a:t>
            </a:fld>
            <a:endParaRPr lang="zh-CN" altLang="en-US"/>
          </a:p>
        </p:txBody>
      </p:sp>
      <p:sp>
        <p:nvSpPr>
          <p:cNvPr id="6" name="页脚占位符 4">
            <a:extLst>
              <a:ext uri="{FF2B5EF4-FFF2-40B4-BE49-F238E27FC236}">
                <a16:creationId xmlns:a16="http://schemas.microsoft.com/office/drawing/2014/main" id="{5E7C2E42-C919-467E-8F12-B2CE4A4CAF4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E57A495-C2A5-492E-BCF4-0D46D3BE1890}"/>
              </a:ext>
            </a:extLst>
          </p:cNvPr>
          <p:cNvSpPr>
            <a:spLocks noGrp="1"/>
          </p:cNvSpPr>
          <p:nvPr>
            <p:ph type="sldNum" sz="quarter" idx="12"/>
          </p:nvPr>
        </p:nvSpPr>
        <p:spPr/>
        <p:txBody>
          <a:bodyPr/>
          <a:lstStyle>
            <a:lvl1pPr>
              <a:defRPr/>
            </a:lvl1pPr>
          </a:lstStyle>
          <a:p>
            <a:fld id="{BE23B75A-D37C-4276-8EC1-462DE4946CA3}" type="slidenum">
              <a:rPr lang="zh-CN" altLang="en-US"/>
              <a:pPr/>
              <a:t>‹#›</a:t>
            </a:fld>
            <a:endParaRPr lang="zh-CN" altLang="en-US"/>
          </a:p>
        </p:txBody>
      </p:sp>
    </p:spTree>
    <p:extLst>
      <p:ext uri="{BB962C8B-B14F-4D97-AF65-F5344CB8AC3E}">
        <p14:creationId xmlns:p14="http://schemas.microsoft.com/office/powerpoint/2010/main" val="115269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B66D2B5-90E0-4702-889C-13FE2E2700E1}"/>
              </a:ext>
            </a:extLst>
          </p:cNvPr>
          <p:cNvSpPr>
            <a:spLocks noGrp="1"/>
          </p:cNvSpPr>
          <p:nvPr>
            <p:ph type="dt" sz="half" idx="10"/>
          </p:nvPr>
        </p:nvSpPr>
        <p:spPr/>
        <p:txBody>
          <a:bodyPr/>
          <a:lstStyle>
            <a:lvl1pPr>
              <a:defRPr/>
            </a:lvl1pPr>
          </a:lstStyle>
          <a:p>
            <a:pPr>
              <a:defRPr/>
            </a:pPr>
            <a:fld id="{89AC0798-C00D-40B7-9F27-E3476CB176CD}" type="datetimeFigureOut">
              <a:rPr lang="zh-CN" altLang="en-US"/>
              <a:pPr>
                <a:defRPr/>
              </a:pPr>
              <a:t>2021/7/17</a:t>
            </a:fld>
            <a:endParaRPr lang="zh-CN" altLang="en-US"/>
          </a:p>
        </p:txBody>
      </p:sp>
      <p:sp>
        <p:nvSpPr>
          <p:cNvPr id="6" name="页脚占位符 4">
            <a:extLst>
              <a:ext uri="{FF2B5EF4-FFF2-40B4-BE49-F238E27FC236}">
                <a16:creationId xmlns:a16="http://schemas.microsoft.com/office/drawing/2014/main" id="{BEC1BACC-67B4-471D-B17E-B2748146659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C22FE83-44FE-46AB-8945-15F036AEA81A}"/>
              </a:ext>
            </a:extLst>
          </p:cNvPr>
          <p:cNvSpPr>
            <a:spLocks noGrp="1"/>
          </p:cNvSpPr>
          <p:nvPr>
            <p:ph type="sldNum" sz="quarter" idx="12"/>
          </p:nvPr>
        </p:nvSpPr>
        <p:spPr/>
        <p:txBody>
          <a:bodyPr/>
          <a:lstStyle>
            <a:lvl1pPr>
              <a:defRPr/>
            </a:lvl1pPr>
          </a:lstStyle>
          <a:p>
            <a:fld id="{A0C051E7-6777-4A7B-9360-034D0544B0FA}" type="slidenum">
              <a:rPr lang="zh-CN" altLang="en-US"/>
              <a:pPr/>
              <a:t>‹#›</a:t>
            </a:fld>
            <a:endParaRPr lang="zh-CN" altLang="en-US"/>
          </a:p>
        </p:txBody>
      </p:sp>
    </p:spTree>
    <p:extLst>
      <p:ext uri="{BB962C8B-B14F-4D97-AF65-F5344CB8AC3E}">
        <p14:creationId xmlns:p14="http://schemas.microsoft.com/office/powerpoint/2010/main" val="89788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BCAAEBA-9848-440B-A94B-B86E90091FE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A67DA60-1BAF-43A3-AB63-B76B6B3FF6A0}"/>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EDFD6B-6A31-42BC-A069-1C682B4A4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41DEA2C-DBFB-4A67-B5C4-AE6BDAE5E4C8}" type="datetimeFigureOut">
              <a:rPr lang="zh-CN" altLang="en-US"/>
              <a:pPr>
                <a:defRPr/>
              </a:pPr>
              <a:t>2021/7/17</a:t>
            </a:fld>
            <a:endParaRPr lang="zh-CN" altLang="en-US"/>
          </a:p>
        </p:txBody>
      </p:sp>
      <p:sp>
        <p:nvSpPr>
          <p:cNvPr id="5" name="页脚占位符 4">
            <a:extLst>
              <a:ext uri="{FF2B5EF4-FFF2-40B4-BE49-F238E27FC236}">
                <a16:creationId xmlns:a16="http://schemas.microsoft.com/office/drawing/2014/main" id="{B0ABD8A2-BC57-4879-92F6-FEA7494D1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DBCC22E6-D94E-4904-B00B-D85D647EA83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17D7D89-B843-4462-9CFF-9FC39238C80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43FD124A-5003-4953-9084-A144332BFF02}"/>
              </a:ext>
            </a:extLst>
          </p:cNvPr>
          <p:cNvSpPr txBox="1"/>
          <p:nvPr/>
        </p:nvSpPr>
        <p:spPr>
          <a:xfrm>
            <a:off x="1397000" y="2357438"/>
            <a:ext cx="9258212" cy="1200329"/>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HanLP: Han Language Processing</a:t>
            </a:r>
          </a:p>
          <a:p>
            <a:pPr algn="ctr" eaLnBrk="1" fontAlgn="auto" hangingPunct="1">
              <a:spcBef>
                <a:spcPts val="0"/>
              </a:spcBef>
              <a:spcAft>
                <a:spcPts val="0"/>
              </a:spcAft>
              <a:defRPr/>
            </a:pPr>
            <a:r>
              <a:rPr lang="zh-CN" altLang="en-US" sz="3600" b="1" spc="300" dirty="0">
                <a:solidFill>
                  <a:srgbClr val="044875"/>
                </a:solidFill>
                <a:latin typeface="微软雅黑" panose="020B0503020204020204" pitchFamily="34" charset="-122"/>
                <a:ea typeface="微软雅黑" panose="020B0503020204020204" pitchFamily="34" charset="-122"/>
              </a:rPr>
              <a:t>与</a:t>
            </a:r>
            <a:r>
              <a:rPr lang="en-US" altLang="zh-CN" sz="3600" b="1" spc="300" dirty="0">
                <a:solidFill>
                  <a:srgbClr val="044875"/>
                </a:solidFill>
                <a:latin typeface="微软雅黑" panose="020B0503020204020204" pitchFamily="34" charset="-122"/>
                <a:ea typeface="微软雅黑" panose="020B0503020204020204" pitchFamily="34" charset="-122"/>
              </a:rPr>
              <a:t>《</a:t>
            </a:r>
            <a:r>
              <a:rPr lang="zh-CN" altLang="en-US" sz="3600" b="1" spc="300" dirty="0">
                <a:solidFill>
                  <a:srgbClr val="044875"/>
                </a:solidFill>
                <a:latin typeface="微软雅黑" panose="020B0503020204020204" pitchFamily="34" charset="-122"/>
                <a:ea typeface="微软雅黑" panose="020B0503020204020204" pitchFamily="34" charset="-122"/>
              </a:rPr>
              <a:t>自然语言处理入门</a:t>
            </a:r>
            <a:r>
              <a:rPr lang="en-US" altLang="zh-CN" sz="3600" b="1" spc="300" dirty="0">
                <a:solidFill>
                  <a:srgbClr val="044875"/>
                </a:solidFill>
                <a:latin typeface="微软雅黑" panose="020B0503020204020204" pitchFamily="34" charset="-122"/>
                <a:ea typeface="微软雅黑" panose="020B0503020204020204" pitchFamily="34" charset="-122"/>
              </a:rPr>
              <a:t>》</a:t>
            </a:r>
            <a:endParaRPr lang="zh-CN" altLang="en-US" sz="3600" b="1" spc="300" dirty="0">
              <a:solidFill>
                <a:srgbClr val="044875"/>
              </a:solidFill>
              <a:latin typeface="微软雅黑" panose="020B0503020204020204" pitchFamily="34" charset="-122"/>
              <a:ea typeface="微软雅黑" panose="020B0503020204020204" pitchFamily="34" charset="-122"/>
            </a:endParaRPr>
          </a:p>
        </p:txBody>
      </p:sp>
      <p:grpSp>
        <p:nvGrpSpPr>
          <p:cNvPr id="59" name="组合 58">
            <a:extLst>
              <a:ext uri="{FF2B5EF4-FFF2-40B4-BE49-F238E27FC236}">
                <a16:creationId xmlns:a16="http://schemas.microsoft.com/office/drawing/2014/main" id="{4ADB37D8-7CA1-44D4-A521-7776E4CC6528}"/>
              </a:ext>
            </a:extLst>
          </p:cNvPr>
          <p:cNvGrpSpPr>
            <a:grpSpLocks/>
          </p:cNvGrpSpPr>
          <p:nvPr/>
        </p:nvGrpSpPr>
        <p:grpSpPr bwMode="auto">
          <a:xfrm>
            <a:off x="3917950" y="3686175"/>
            <a:ext cx="3846513" cy="361950"/>
            <a:chOff x="4154888" y="3453573"/>
            <a:chExt cx="3846874" cy="361046"/>
          </a:xfrm>
        </p:grpSpPr>
        <p:cxnSp>
          <p:nvCxnSpPr>
            <p:cNvPr id="21" name="直接连接符 20">
              <a:extLst>
                <a:ext uri="{FF2B5EF4-FFF2-40B4-BE49-F238E27FC236}">
                  <a16:creationId xmlns:a16="http://schemas.microsoft.com/office/drawing/2014/main" id="{E13C3E2E-C566-4620-A29E-EBB4A569C601}"/>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D03C6320-85FA-4756-AB08-93D3C4F43F51}"/>
                </a:ext>
              </a:extLst>
            </p:cNvPr>
            <p:cNvSpPr/>
            <p:nvPr/>
          </p:nvSpPr>
          <p:spPr>
            <a:xfrm flipV="1">
              <a:off x="5872724" y="3459907"/>
              <a:ext cx="411202"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矩形 8">
            <a:extLst>
              <a:ext uri="{FF2B5EF4-FFF2-40B4-BE49-F238E27FC236}">
                <a16:creationId xmlns:a16="http://schemas.microsoft.com/office/drawing/2014/main" id="{70FF1EE3-8A51-40CE-B8FB-289984543C07}"/>
              </a:ext>
            </a:extLst>
          </p:cNvPr>
          <p:cNvSpPr/>
          <p:nvPr/>
        </p:nvSpPr>
        <p:spPr>
          <a:xfrm>
            <a:off x="1125538" y="1587500"/>
            <a:ext cx="9644062" cy="417671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a:extLst>
              <a:ext uri="{FF2B5EF4-FFF2-40B4-BE49-F238E27FC236}">
                <a16:creationId xmlns:a16="http://schemas.microsoft.com/office/drawing/2014/main" id="{1221C8C0-1CA9-4237-AB16-B5AA063BA113}"/>
              </a:ext>
            </a:extLst>
          </p:cNvPr>
          <p:cNvGrpSpPr>
            <a:grpSpLocks/>
          </p:cNvGrpSpPr>
          <p:nvPr/>
        </p:nvGrpSpPr>
        <p:grpSpPr bwMode="auto">
          <a:xfrm>
            <a:off x="10264775" y="5203825"/>
            <a:ext cx="1109663" cy="1130300"/>
            <a:chOff x="2666985" y="682103"/>
            <a:chExt cx="1109138" cy="1131217"/>
          </a:xfrm>
        </p:grpSpPr>
        <p:sp>
          <p:nvSpPr>
            <p:cNvPr id="40" name="矩形 39">
              <a:extLst>
                <a:ext uri="{FF2B5EF4-FFF2-40B4-BE49-F238E27FC236}">
                  <a16:creationId xmlns:a16="http://schemas.microsoft.com/office/drawing/2014/main" id="{97F19CAD-C1FC-4A46-AA9D-235FADF07F4F}"/>
                </a:ext>
              </a:extLst>
            </p:cNvPr>
            <p:cNvSpPr/>
            <p:nvPr/>
          </p:nvSpPr>
          <p:spPr>
            <a:xfrm>
              <a:off x="2841527" y="858459"/>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EFB3F032-D4F9-492B-AA77-209F1F52D849}"/>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a:extLst>
                <a:ext uri="{FF2B5EF4-FFF2-40B4-BE49-F238E27FC236}">
                  <a16:creationId xmlns:a16="http://schemas.microsoft.com/office/drawing/2014/main" id="{E1FE4580-460F-4CD1-B017-A32306D5F41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a:extLst>
              <a:ext uri="{FF2B5EF4-FFF2-40B4-BE49-F238E27FC236}">
                <a16:creationId xmlns:a16="http://schemas.microsoft.com/office/drawing/2014/main" id="{F8DA6EC8-3AD8-486B-A7A0-1AC789B8C95C}"/>
              </a:ext>
            </a:extLst>
          </p:cNvPr>
          <p:cNvGrpSpPr>
            <a:grpSpLocks/>
          </p:cNvGrpSpPr>
          <p:nvPr/>
        </p:nvGrpSpPr>
        <p:grpSpPr bwMode="auto">
          <a:xfrm>
            <a:off x="566738" y="1014413"/>
            <a:ext cx="1109662" cy="1131887"/>
            <a:chOff x="2666985" y="682103"/>
            <a:chExt cx="1109138" cy="1131217"/>
          </a:xfrm>
        </p:grpSpPr>
        <p:sp>
          <p:nvSpPr>
            <p:cNvPr id="45" name="矩形 44">
              <a:extLst>
                <a:ext uri="{FF2B5EF4-FFF2-40B4-BE49-F238E27FC236}">
                  <a16:creationId xmlns:a16="http://schemas.microsoft.com/office/drawing/2014/main" id="{352075F3-9D22-43CC-AC7B-30FF540ABA40}"/>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a:extLst>
                <a:ext uri="{FF2B5EF4-FFF2-40B4-BE49-F238E27FC236}">
                  <a16:creationId xmlns:a16="http://schemas.microsoft.com/office/drawing/2014/main" id="{61BF8794-0D16-4B86-BF16-524233F2490A}"/>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a:extLst>
                <a:ext uri="{FF2B5EF4-FFF2-40B4-BE49-F238E27FC236}">
                  <a16:creationId xmlns:a16="http://schemas.microsoft.com/office/drawing/2014/main" id="{08448963-5121-4E51-B55C-25BF1CD198AC}"/>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a:extLst>
              <a:ext uri="{FF2B5EF4-FFF2-40B4-BE49-F238E27FC236}">
                <a16:creationId xmlns:a16="http://schemas.microsoft.com/office/drawing/2014/main" id="{07255945-8A76-4D9E-B673-3B3C67CEB13C}"/>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a:extLst>
              <a:ext uri="{FF2B5EF4-FFF2-40B4-BE49-F238E27FC236}">
                <a16:creationId xmlns:a16="http://schemas.microsoft.com/office/drawing/2014/main" id="{8853A6DF-C889-4F87-80F4-4AD0B2118283}"/>
              </a:ext>
            </a:extLst>
          </p:cNvPr>
          <p:cNvSpPr/>
          <p:nvPr/>
        </p:nvSpPr>
        <p:spPr>
          <a:xfrm>
            <a:off x="10437813" y="6521450"/>
            <a:ext cx="1754187" cy="3365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a:extLst>
              <a:ext uri="{FF2B5EF4-FFF2-40B4-BE49-F238E27FC236}">
                <a16:creationId xmlns:a16="http://schemas.microsoft.com/office/drawing/2014/main" id="{90ACAF23-534E-4254-8E14-005A102E199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 name="图片 1">
            <a:extLst>
              <a:ext uri="{FF2B5EF4-FFF2-40B4-BE49-F238E27FC236}">
                <a16:creationId xmlns:a16="http://schemas.microsoft.com/office/drawing/2014/main" id="{9D3DD575-2FF0-4A3F-A72B-9AF5C9C3F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481013"/>
            <a:ext cx="23749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237BAEB1-B0C6-481A-983E-35291FA62FB0}"/>
              </a:ext>
            </a:extLst>
          </p:cNvPr>
          <p:cNvSpPr txBox="1"/>
          <p:nvPr/>
        </p:nvSpPr>
        <p:spPr>
          <a:xfrm>
            <a:off x="2120418" y="4057630"/>
            <a:ext cx="7852740" cy="646331"/>
          </a:xfrm>
          <a:prstGeom prst="rect">
            <a:avLst/>
          </a:prstGeom>
          <a:noFill/>
        </p:spPr>
        <p:txBody>
          <a:bodyPr wrap="square" rtlCol="0">
            <a:spAutoFit/>
          </a:bodyPr>
          <a:lstStyle/>
          <a:p>
            <a:r>
              <a:rPr lang="zh-CN" altLang="en-US" sz="3600" b="1" spc="300" dirty="0">
                <a:solidFill>
                  <a:srgbClr val="044875"/>
                </a:solidFill>
                <a:latin typeface="微软雅黑" panose="020B0503020204020204" pitchFamily="34" charset="-122"/>
                <a:ea typeface="微软雅黑" panose="020B0503020204020204" pitchFamily="34" charset="-122"/>
              </a:rPr>
              <a:t>第四章 隐马尔可夫模型与序列标注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childTnLst>
                          </p:cTn>
                        </p:par>
                        <p:par>
                          <p:cTn id="30" fill="hold" nodeType="afterGroup">
                            <p:stCondLst>
                              <p:cond delay="20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nodeType="afterGroup">
                            <p:stCondLst>
                              <p:cond delay="4350"/>
                            </p:stCondLst>
                            <p:childTnLst>
                              <p:par>
                                <p:cTn id="37" presetID="22" presetClass="entr" presetSubtype="1"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par>
                          <p:cTn id="40" fill="hold">
                            <p:stCondLst>
                              <p:cond delay="4850"/>
                            </p:stCondLst>
                            <p:childTnLst>
                              <p:par>
                                <p:cTn id="41" presetID="53" presetClass="entr" presetSubtype="16"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隐马尔可夫模型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FDC155EC-4434-4AEE-A051-4A87F4F9019D}"/>
                  </a:ext>
                </a:extLst>
              </p:cNvPr>
              <p:cNvSpPr/>
              <p:nvPr/>
            </p:nvSpPr>
            <p:spPr>
              <a:xfrm>
                <a:off x="609600" y="635027"/>
                <a:ext cx="11168558" cy="1896801"/>
              </a:xfrm>
              <a:prstGeom prst="rect">
                <a:avLst/>
              </a:prstGeom>
            </p:spPr>
            <p:txBody>
              <a:bodyPr wrap="square">
                <a:spAutoFit/>
              </a:bodyPr>
              <a:lstStyle/>
              <a:p>
                <a:pPr>
                  <a:lnSpc>
                    <a:spcPct val="150000"/>
                  </a:lnSpc>
                </a:pPr>
                <a:r>
                  <a:rPr lang="zh-CN" altLang="en-US" sz="1600" dirty="0"/>
                  <a:t>         隐马尔可夫模型</a:t>
                </a:r>
                <a:r>
                  <a:rPr lang="en-US" altLang="zh-CN" sz="1600" dirty="0"/>
                  <a:t>( Hidden Markov Model, HMM)</a:t>
                </a:r>
                <a:r>
                  <a:rPr lang="zh-CN" altLang="en-US" sz="1600" dirty="0"/>
                  <a:t>是描述两个时序序列联合分布 </a:t>
                </a:r>
                <a14:m>
                  <m:oMath xmlns:m="http://schemas.openxmlformats.org/officeDocument/2006/math">
                    <m:r>
                      <a:rPr lang="en-US" altLang="zh-CN" sz="1600" b="1" i="1" smtClean="0">
                        <a:latin typeface="Cambria Math" panose="02040503050406030204" pitchFamily="18" charset="0"/>
                      </a:rPr>
                      <m:t>𝒑</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𝒙</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𝒚</m:t>
                    </m:r>
                    <m:r>
                      <a:rPr lang="en-US" altLang="zh-CN" sz="1600" b="1" i="1" smtClean="0">
                        <a:latin typeface="Cambria Math" panose="02040503050406030204" pitchFamily="18" charset="0"/>
                      </a:rPr>
                      <m:t>)</m:t>
                    </m:r>
                  </m:oMath>
                </a14:m>
                <a:r>
                  <a:rPr lang="zh-CN" altLang="en-US" sz="1600" dirty="0"/>
                  <a:t>的概率模型</a:t>
                </a:r>
                <a:r>
                  <a:rPr lang="en-US" altLang="zh-CN" sz="1600" dirty="0"/>
                  <a:t>:</a:t>
                </a:r>
                <a14:m>
                  <m:oMath xmlns:m="http://schemas.openxmlformats.org/officeDocument/2006/math">
                    <m:r>
                      <a:rPr lang="en-US" altLang="zh-CN" sz="1600" b="1" i="1" smtClean="0">
                        <a:latin typeface="Cambria Math" panose="02040503050406030204" pitchFamily="18" charset="0"/>
                      </a:rPr>
                      <m:t>𝒙</m:t>
                    </m:r>
                  </m:oMath>
                </a14:m>
                <a:r>
                  <a:rPr lang="en-US" altLang="zh-CN" sz="1600" dirty="0"/>
                  <a:t> </a:t>
                </a:r>
                <a:r>
                  <a:rPr lang="zh-CN" altLang="en-US" sz="1600" dirty="0"/>
                  <a:t>序列外界可见</a:t>
                </a:r>
                <a:r>
                  <a:rPr lang="en-US" altLang="zh-CN" sz="1600" dirty="0"/>
                  <a:t>(</a:t>
                </a:r>
                <a:r>
                  <a:rPr lang="zh-CN" altLang="en-US" sz="1600" dirty="0"/>
                  <a:t>外界指的是观测者</a:t>
                </a:r>
                <a:r>
                  <a:rPr lang="en-US" altLang="zh-CN" sz="1600" dirty="0"/>
                  <a:t>)</a:t>
                </a:r>
                <a:r>
                  <a:rPr lang="zh-CN" altLang="en-US" sz="1600" dirty="0"/>
                  <a:t>，称为观测序列</a:t>
                </a:r>
                <a:r>
                  <a:rPr lang="en-US" altLang="zh-CN" sz="1600" dirty="0"/>
                  <a:t>(observation sequence);</a:t>
                </a:r>
                <a:r>
                  <a:rPr lang="en-US" altLang="zh-CN" sz="1600" b="1" dirty="0"/>
                  <a:t> </a:t>
                </a:r>
                <a14:m>
                  <m:oMath xmlns:m="http://schemas.openxmlformats.org/officeDocument/2006/math">
                    <m:r>
                      <a:rPr lang="en-US" altLang="zh-CN" sz="1600" b="1" i="1" smtClean="0">
                        <a:latin typeface="Cambria Math" panose="02040503050406030204" pitchFamily="18" charset="0"/>
                      </a:rPr>
                      <m:t>𝒚</m:t>
                    </m:r>
                  </m:oMath>
                </a14:m>
                <a:r>
                  <a:rPr lang="zh-CN" altLang="en-US" sz="1600" dirty="0"/>
                  <a:t>序列外界不可见，称为状态序列</a:t>
                </a:r>
                <a:r>
                  <a:rPr lang="en-US" altLang="zh-CN" sz="1600" dirty="0"/>
                  <a:t>(state sequence)</a:t>
                </a:r>
                <a:r>
                  <a:rPr lang="zh-CN" altLang="en-US" sz="1600" dirty="0"/>
                  <a:t>。比如观测</a:t>
                </a:r>
                <a14:m>
                  <m:oMath xmlns:m="http://schemas.openxmlformats.org/officeDocument/2006/math">
                    <m:r>
                      <a:rPr lang="en-US" altLang="zh-CN" sz="1600" b="1" i="1">
                        <a:latin typeface="Cambria Math" panose="02040503050406030204" pitchFamily="18" charset="0"/>
                      </a:rPr>
                      <m:t>𝒙</m:t>
                    </m:r>
                  </m:oMath>
                </a14:m>
                <a:r>
                  <a:rPr lang="zh-CN" altLang="en-US" sz="1600" dirty="0"/>
                  <a:t>为单词，状态 </a:t>
                </a:r>
                <a14:m>
                  <m:oMath xmlns:m="http://schemas.openxmlformats.org/officeDocument/2006/math">
                    <m:r>
                      <a:rPr lang="en-US" altLang="zh-CN" sz="1600" b="1" i="1" smtClean="0">
                        <a:latin typeface="Cambria Math" panose="02040503050406030204" pitchFamily="18" charset="0"/>
                      </a:rPr>
                      <m:t>𝒚</m:t>
                    </m:r>
                  </m:oMath>
                </a14:m>
                <a:r>
                  <a:rPr lang="zh-CN" altLang="en-US" sz="1600" dirty="0"/>
                  <a:t>为词性，我们需要根据单词序列去猜测它们的词性。隐马尔可夫模型之所以称为“隐”，是因为从外界来看，状 态序列</a:t>
                </a:r>
                <a:r>
                  <a:rPr lang="en-US" altLang="zh-CN" sz="1600" dirty="0"/>
                  <a:t>(</a:t>
                </a:r>
                <a:r>
                  <a:rPr lang="zh-CN" altLang="en-US" sz="1600" dirty="0"/>
                  <a:t>例如词性</a:t>
                </a:r>
                <a:r>
                  <a:rPr lang="en-US" altLang="zh-CN" sz="1600" dirty="0"/>
                  <a:t>)</a:t>
                </a:r>
                <a:r>
                  <a:rPr lang="zh-CN" altLang="en-US" sz="1600" dirty="0"/>
                  <a:t>隐藏不可见，是待求的因变量。从这个角度来讲，人们也称状态为隐状态</a:t>
                </a:r>
                <a:r>
                  <a:rPr lang="en-US" altLang="zh-CN" sz="1600" dirty="0"/>
                  <a:t>(hidden state),</a:t>
                </a:r>
                <a:r>
                  <a:rPr lang="zh-CN" altLang="en-US" sz="1600" dirty="0"/>
                  <a:t>而称观测为显状态</a:t>
                </a:r>
                <a:r>
                  <a:rPr lang="en-US" altLang="zh-CN" sz="1600" dirty="0"/>
                  <a:t>( visible state)</a:t>
                </a:r>
                <a:r>
                  <a:rPr lang="zh-CN" altLang="en-US" sz="1600" dirty="0"/>
                  <a:t>。隐马尔可夫模型之所以称为“马尔可夫模型”，”是因为它满足马尔可夫假设。</a:t>
                </a:r>
                <a:endParaRPr lang="en-US" altLang="zh-CN" sz="1600" dirty="0"/>
              </a:p>
            </p:txBody>
          </p:sp>
        </mc:Choice>
        <mc:Fallback xmlns="">
          <p:sp>
            <p:nvSpPr>
              <p:cNvPr id="13" name="矩形 12">
                <a:extLst>
                  <a:ext uri="{FF2B5EF4-FFF2-40B4-BE49-F238E27FC236}">
                    <a16:creationId xmlns:a16="http://schemas.microsoft.com/office/drawing/2014/main" id="{FDC155EC-4434-4AEE-A051-4A87F4F9019D}"/>
                  </a:ext>
                </a:extLst>
              </p:cNvPr>
              <p:cNvSpPr>
                <a:spLocks noRot="1" noChangeAspect="1" noMove="1" noResize="1" noEditPoints="1" noAdjustHandles="1" noChangeArrowheads="1" noChangeShapeType="1" noTextEdit="1"/>
              </p:cNvSpPr>
              <p:nvPr/>
            </p:nvSpPr>
            <p:spPr>
              <a:xfrm>
                <a:off x="609600" y="635027"/>
                <a:ext cx="11168558" cy="1896801"/>
              </a:xfrm>
              <a:prstGeom prst="rect">
                <a:avLst/>
              </a:prstGeom>
              <a:blipFill>
                <a:blip r:embed="rId3"/>
                <a:stretch>
                  <a:fillRect l="-273" r="-218" b="-3537"/>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6E62DF29-F349-4874-A1C4-947CBD689A3F}"/>
              </a:ext>
            </a:extLst>
          </p:cNvPr>
          <p:cNvSpPr txBox="1"/>
          <p:nvPr/>
        </p:nvSpPr>
        <p:spPr>
          <a:xfrm>
            <a:off x="516936" y="2528489"/>
            <a:ext cx="4155732"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从马尔可夫假设到隐马尔可夫模型</a:t>
            </a:r>
          </a:p>
        </p:txBody>
      </p:sp>
      <p:sp>
        <p:nvSpPr>
          <p:cNvPr id="12" name="文本框 11">
            <a:extLst>
              <a:ext uri="{FF2B5EF4-FFF2-40B4-BE49-F238E27FC236}">
                <a16:creationId xmlns:a16="http://schemas.microsoft.com/office/drawing/2014/main" id="{78051D5B-1F50-43A6-9363-B15CA7E33CF4}"/>
              </a:ext>
            </a:extLst>
          </p:cNvPr>
          <p:cNvSpPr txBox="1"/>
          <p:nvPr/>
        </p:nvSpPr>
        <p:spPr>
          <a:xfrm>
            <a:off x="550862" y="2897821"/>
            <a:ext cx="11227295" cy="681084"/>
          </a:xfrm>
          <a:prstGeom prst="rect">
            <a:avLst/>
          </a:prstGeom>
          <a:noFill/>
        </p:spPr>
        <p:txBody>
          <a:bodyPr wrap="square">
            <a:spAutoFit/>
          </a:bodyPr>
          <a:lstStyle/>
          <a:p>
            <a:pPr>
              <a:lnSpc>
                <a:spcPct val="125000"/>
              </a:lnSpc>
            </a:pPr>
            <a:r>
              <a:rPr lang="zh-CN" altLang="en-US" sz="1600" b="1" dirty="0"/>
              <a:t>         马尔可夫假设</a:t>
            </a:r>
            <a:r>
              <a:rPr lang="zh-CN" altLang="en-US" sz="1600" dirty="0"/>
              <a:t>即每个事件的发生概率只取决于前一个事件。</a:t>
            </a:r>
            <a:r>
              <a:rPr lang="zh-CN" altLang="en-US" sz="1600" b="1" dirty="0"/>
              <a:t>马尔可夫链</a:t>
            </a:r>
            <a:r>
              <a:rPr lang="zh-CN" altLang="en-US" sz="1600" dirty="0"/>
              <a:t>即将满足马尔可夫假设的连续多个事件串联起来，就构成了马尔可夫链。如果把事件具象为单词，那么</a:t>
            </a:r>
            <a:r>
              <a:rPr lang="zh-CN" altLang="en-US" sz="1600" b="1" dirty="0"/>
              <a:t>马尔可夫模型</a:t>
            </a:r>
            <a:r>
              <a:rPr lang="zh-CN" altLang="en-US" sz="1600" dirty="0"/>
              <a:t>就具象为二元语法模型。</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EE8DDA4-BF7C-4393-9D03-B8E040746FA4}"/>
                  </a:ext>
                </a:extLst>
              </p:cNvPr>
              <p:cNvSpPr txBox="1"/>
              <p:nvPr/>
            </p:nvSpPr>
            <p:spPr>
              <a:xfrm>
                <a:off x="550862" y="3521112"/>
                <a:ext cx="11126983" cy="988860"/>
              </a:xfrm>
              <a:prstGeom prst="rect">
                <a:avLst/>
              </a:prstGeom>
              <a:noFill/>
            </p:spPr>
            <p:txBody>
              <a:bodyPr wrap="square">
                <a:spAutoFit/>
              </a:bodyPr>
              <a:lstStyle/>
              <a:p>
                <a:pPr>
                  <a:lnSpc>
                    <a:spcPct val="125000"/>
                  </a:lnSpc>
                </a:pPr>
                <a:r>
                  <a:rPr lang="zh-CN" altLang="en-US" sz="1600" b="1" dirty="0"/>
                  <a:t>       隐马尔可夫模型</a:t>
                </a:r>
                <a:r>
                  <a:rPr lang="zh-CN" altLang="en-US" sz="1600" dirty="0"/>
                  <a:t>可以理解为它的马尔可夫假设作用于状态序列。这里包含两个假设：①当前状态 </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sub>
                    </m:sSub>
                  </m:oMath>
                </a14:m>
                <a:r>
                  <a:rPr lang="zh-CN" altLang="en-US" sz="1600" dirty="0"/>
                  <a:t>仅仅依赖于前一个状态</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r>
                          <a:rPr lang="en-US" altLang="zh-CN" sz="1600" b="0" i="1" smtClean="0">
                            <a:latin typeface="Cambria Math" panose="02040503050406030204" pitchFamily="18" charset="0"/>
                          </a:rPr>
                          <m:t>−1</m:t>
                        </m:r>
                      </m:sub>
                    </m:sSub>
                    <m:r>
                      <a:rPr lang="en-US" altLang="zh-CN" sz="1600" i="1">
                        <a:latin typeface="Cambria Math" panose="02040503050406030204" pitchFamily="18" charset="0"/>
                      </a:rPr>
                      <m:t> </m:t>
                    </m:r>
                  </m:oMath>
                </a14:m>
                <a:r>
                  <a:rPr lang="zh-CN" altLang="en-US" sz="1600" dirty="0"/>
                  <a:t>， 连续多个状态构成隐马尔可夫链 </a:t>
                </a:r>
                <a14:m>
                  <m:oMath xmlns:m="http://schemas.openxmlformats.org/officeDocument/2006/math">
                    <m:r>
                      <a:rPr lang="en-US" altLang="zh-CN" sz="1600" b="0" i="1" smtClean="0">
                        <a:latin typeface="Cambria Math" panose="02040503050406030204" pitchFamily="18" charset="0"/>
                      </a:rPr>
                      <m:t>𝑦</m:t>
                    </m:r>
                  </m:oMath>
                </a14:m>
                <a:r>
                  <a:rPr lang="zh-CN" altLang="en-US" sz="1600" dirty="0"/>
                  <a:t>。②任意时刻的观测 </a:t>
                </a:r>
                <a14:m>
                  <m:oMath xmlns:m="http://schemas.openxmlformats.org/officeDocument/2006/math">
                    <m:r>
                      <a:rPr lang="en-US" altLang="zh-CN" sz="1600" b="0" i="1" smtClean="0">
                        <a:latin typeface="Cambria Math" panose="02040503050406030204" pitchFamily="18" charset="0"/>
                      </a:rPr>
                      <m:t>𝑥</m:t>
                    </m:r>
                  </m:oMath>
                </a14:m>
                <a:r>
                  <a:rPr lang="en-US" altLang="zh-CN" sz="1600" dirty="0"/>
                  <a:t> </a:t>
                </a:r>
                <a:r>
                  <a:rPr lang="zh-CN" altLang="en-US" sz="1600" dirty="0"/>
                  <a:t>只依赖于该时刻的状态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 </m:t>
                    </m:r>
                  </m:oMath>
                </a14:m>
                <a:r>
                  <a:rPr lang="zh-CN" altLang="en-US" sz="1600" dirty="0"/>
                  <a:t>，与其他时刻的状态或观测独立无关。如果用箭头表示事件的依赖关系</a:t>
                </a:r>
                <a:r>
                  <a:rPr lang="en-US" altLang="zh-CN" sz="1600" dirty="0"/>
                  <a:t>(</a:t>
                </a:r>
                <a:r>
                  <a:rPr lang="zh-CN" altLang="en-US" sz="1600" dirty="0"/>
                  <a:t>箭头终点是结果，依赖于起点的因缘</a:t>
                </a:r>
                <a:r>
                  <a:rPr lang="en-US" altLang="zh-CN" sz="1600" dirty="0"/>
                  <a:t>)</a:t>
                </a:r>
                <a:r>
                  <a:rPr lang="zh-CN" altLang="en-US" sz="1600" dirty="0"/>
                  <a:t>，则隐马尔可夫模型可以表示为下图所示</a:t>
                </a:r>
              </a:p>
            </p:txBody>
          </p:sp>
        </mc:Choice>
        <mc:Fallback xmlns="">
          <p:sp>
            <p:nvSpPr>
              <p:cNvPr id="14" name="文本框 13">
                <a:extLst>
                  <a:ext uri="{FF2B5EF4-FFF2-40B4-BE49-F238E27FC236}">
                    <a16:creationId xmlns:a16="http://schemas.microsoft.com/office/drawing/2014/main" id="{DEE8DDA4-BF7C-4393-9D03-B8E040746FA4}"/>
                  </a:ext>
                </a:extLst>
              </p:cNvPr>
              <p:cNvSpPr txBox="1">
                <a:spLocks noRot="1" noChangeAspect="1" noMove="1" noResize="1" noEditPoints="1" noAdjustHandles="1" noChangeArrowheads="1" noChangeShapeType="1" noTextEdit="1"/>
              </p:cNvSpPr>
              <p:nvPr/>
            </p:nvSpPr>
            <p:spPr>
              <a:xfrm>
                <a:off x="550862" y="3521112"/>
                <a:ext cx="11126983" cy="988860"/>
              </a:xfrm>
              <a:prstGeom prst="rect">
                <a:avLst/>
              </a:prstGeom>
              <a:blipFill>
                <a:blip r:embed="rId4"/>
                <a:stretch>
                  <a:fillRect l="-274" b="-8025"/>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BFABA4A3-F33F-4149-9AFE-C1B5F29FC069}"/>
              </a:ext>
            </a:extLst>
          </p:cNvPr>
          <p:cNvPicPr>
            <a:picLocks noChangeAspect="1"/>
          </p:cNvPicPr>
          <p:nvPr/>
        </p:nvPicPr>
        <p:blipFill>
          <a:blip r:embed="rId5"/>
          <a:stretch>
            <a:fillRect/>
          </a:stretch>
        </p:blipFill>
        <p:spPr>
          <a:xfrm>
            <a:off x="4490471" y="4509972"/>
            <a:ext cx="3083401" cy="1713001"/>
          </a:xfrm>
          <a:prstGeom prst="rect">
            <a:avLst/>
          </a:prstGeom>
        </p:spPr>
      </p:pic>
      <p:sp>
        <p:nvSpPr>
          <p:cNvPr id="11" name="文本框 10">
            <a:extLst>
              <a:ext uri="{FF2B5EF4-FFF2-40B4-BE49-F238E27FC236}">
                <a16:creationId xmlns:a16="http://schemas.microsoft.com/office/drawing/2014/main" id="{A7536773-3154-4F1C-BE02-423AB3DC8893}"/>
              </a:ext>
            </a:extLst>
          </p:cNvPr>
          <p:cNvSpPr txBox="1"/>
          <p:nvPr/>
        </p:nvSpPr>
        <p:spPr>
          <a:xfrm>
            <a:off x="3487024" y="6282909"/>
            <a:ext cx="5217952" cy="338554"/>
          </a:xfrm>
          <a:prstGeom prst="rect">
            <a:avLst/>
          </a:prstGeom>
          <a:noFill/>
        </p:spPr>
        <p:txBody>
          <a:bodyPr wrap="square" rtlCol="0">
            <a:spAutoFit/>
          </a:bodyPr>
          <a:lstStyle/>
          <a:p>
            <a:r>
              <a:rPr lang="zh-CN" altLang="en-US" sz="1600" dirty="0"/>
              <a:t>图</a:t>
            </a:r>
            <a:r>
              <a:rPr lang="en-US" altLang="zh-CN" sz="1600" dirty="0"/>
              <a:t>4-7 </a:t>
            </a:r>
            <a:r>
              <a:rPr lang="zh-CN" altLang="en-US" sz="1600" dirty="0"/>
              <a:t>隐马尔可夫模型状态序列与观测序列的依赖关系</a:t>
            </a:r>
          </a:p>
        </p:txBody>
      </p:sp>
    </p:spTree>
    <p:extLst>
      <p:ext uri="{BB962C8B-B14F-4D97-AF65-F5344CB8AC3E}">
        <p14:creationId xmlns:p14="http://schemas.microsoft.com/office/powerpoint/2010/main" val="369602882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隐马尔可夫模型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id="{3C9C7CD2-2E3D-44BF-AA17-9439FD8B1607}"/>
              </a:ext>
            </a:extLst>
          </p:cNvPr>
          <p:cNvSpPr txBox="1"/>
          <p:nvPr/>
        </p:nvSpPr>
        <p:spPr>
          <a:xfrm>
            <a:off x="550863" y="133104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初始状态概率向量</a:t>
            </a:r>
          </a:p>
        </p:txBody>
      </p:sp>
      <p:sp>
        <p:nvSpPr>
          <p:cNvPr id="15" name="文本框 14">
            <a:extLst>
              <a:ext uri="{FF2B5EF4-FFF2-40B4-BE49-F238E27FC236}">
                <a16:creationId xmlns:a16="http://schemas.microsoft.com/office/drawing/2014/main" id="{0E94F2DB-B0FF-405E-927F-E4021CC2E16A}"/>
              </a:ext>
            </a:extLst>
          </p:cNvPr>
          <p:cNvSpPr txBox="1"/>
          <p:nvPr/>
        </p:nvSpPr>
        <p:spPr>
          <a:xfrm>
            <a:off x="550863" y="663378"/>
            <a:ext cx="11314651" cy="681084"/>
          </a:xfrm>
          <a:prstGeom prst="rect">
            <a:avLst/>
          </a:prstGeom>
          <a:noFill/>
        </p:spPr>
        <p:txBody>
          <a:bodyPr wrap="square">
            <a:spAutoFit/>
          </a:bodyPr>
          <a:lstStyle/>
          <a:p>
            <a:pPr>
              <a:lnSpc>
                <a:spcPct val="125000"/>
              </a:lnSpc>
            </a:pPr>
            <a:r>
              <a:rPr lang="zh-CN" altLang="en-US" sz="1600" dirty="0"/>
              <a:t>      状态与观测之间的依赖关系确定之后，隐马尔可夫模型利用三个要素来模拟时序序列的发生过程</a:t>
            </a:r>
            <a:r>
              <a:rPr lang="en-US" altLang="zh-CN" sz="1600" dirty="0"/>
              <a:t>----</a:t>
            </a:r>
            <a:r>
              <a:rPr lang="zh-CN" altLang="en-US" sz="1600" dirty="0"/>
              <a:t>即</a:t>
            </a:r>
            <a:r>
              <a:rPr lang="zh-CN" altLang="en-US" sz="1600" b="1" dirty="0"/>
              <a:t>初始状态概率向量、状态转移概率矩阵和发射概率矩阵。</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B0A4652-59DF-4A7E-9323-9C1345125E2E}"/>
                  </a:ext>
                </a:extLst>
              </p:cNvPr>
              <p:cNvSpPr txBox="1"/>
              <p:nvPr/>
            </p:nvSpPr>
            <p:spPr>
              <a:xfrm>
                <a:off x="458598" y="1673746"/>
                <a:ext cx="11151765" cy="1044197"/>
              </a:xfrm>
              <a:prstGeom prst="rect">
                <a:avLst/>
              </a:prstGeom>
              <a:noFill/>
            </p:spPr>
            <p:txBody>
              <a:bodyPr wrap="square">
                <a:spAutoFit/>
              </a:bodyPr>
              <a:lstStyle/>
              <a:p>
                <a:pPr>
                  <a:lnSpc>
                    <a:spcPct val="125000"/>
                  </a:lnSpc>
                </a:pPr>
                <a:r>
                  <a:rPr lang="zh-CN" altLang="en-US" dirty="0"/>
                  <a:t>      </a:t>
                </a:r>
                <a:r>
                  <a:rPr lang="zh-CN" altLang="en-US" sz="1600" dirty="0"/>
                  <a:t>系统启动时进入的第一个状态 </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1</m:t>
                        </m:r>
                      </m:sub>
                    </m:sSub>
                  </m:oMath>
                </a14:m>
                <a:r>
                  <a:rPr lang="zh-CN" altLang="en-US" sz="1600" dirty="0"/>
                  <a:t>称为初始状态，假设 </a:t>
                </a:r>
                <a14:m>
                  <m:oMath xmlns:m="http://schemas.openxmlformats.org/officeDocument/2006/math">
                    <m:r>
                      <a:rPr lang="en-US" altLang="zh-CN" sz="1600" b="0" i="1" smtClean="0">
                        <a:latin typeface="Cambria Math" panose="02040503050406030204" pitchFamily="18" charset="0"/>
                      </a:rPr>
                      <m:t>𝑦</m:t>
                    </m:r>
                  </m:oMath>
                </a14:m>
                <a:r>
                  <a:rPr lang="zh-CN" altLang="en-US" sz="1600" dirty="0"/>
                  <a:t>有 </a:t>
                </a:r>
                <a:r>
                  <a:rPr lang="en-US" altLang="zh-CN" sz="1600" dirty="0"/>
                  <a:t>N </a:t>
                </a:r>
                <a:r>
                  <a:rPr lang="zh-CN" altLang="en-US" sz="1600" dirty="0"/>
                  <a:t>种可能的取值，那么</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1</m:t>
                        </m:r>
                      </m:sub>
                    </m:sSub>
                  </m:oMath>
                </a14:m>
                <a:r>
                  <a:rPr lang="zh-CN" altLang="en-US" sz="1600" dirty="0"/>
                  <a:t>就是一个独立的离散型随机变量，由 </a:t>
                </a:r>
                <a14:m>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1</m:t>
                            </m:r>
                          </m:sub>
                        </m:sSub>
                      </m:e>
                      <m:e>
                        <m:r>
                          <a:rPr lang="zh-CN" altLang="en-US" sz="1600" b="0" i="1" smtClean="0">
                            <a:latin typeface="Cambria Math" panose="02040503050406030204" pitchFamily="18" charset="0"/>
                          </a:rPr>
                          <m:t>𝜋</m:t>
                        </m:r>
                      </m:e>
                    </m:d>
                  </m:oMath>
                </a14:m>
                <a:r>
                  <a:rPr lang="zh-CN" altLang="en-US" sz="1600" dirty="0"/>
                  <a:t>描述。其中</a:t>
                </a:r>
                <a14:m>
                  <m:oMath xmlns:m="http://schemas.openxmlformats.org/officeDocument/2006/math">
                    <m:r>
                      <a:rPr lang="zh-CN" altLang="en-US" sz="1600" i="1" smtClean="0">
                        <a:latin typeface="Cambria Math" panose="02040503050406030204" pitchFamily="18" charset="0"/>
                      </a:rPr>
                      <m:t>𝜋</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 </m:t>
                        </m:r>
                        <m:sSub>
                          <m:sSubPr>
                            <m:ctrlPr>
                              <a:rPr lang="en-US" altLang="zh-CN" sz="1600" b="0" i="1" smtClean="0">
                                <a:latin typeface="Cambria Math" panose="02040503050406030204" pitchFamily="18" charset="0"/>
                              </a:rPr>
                            </m:ctrlPr>
                          </m:sSubPr>
                          <m:e>
                            <m:r>
                              <a:rPr lang="zh-CN" altLang="en-US" sz="1600" i="1">
                                <a:latin typeface="Cambria Math" panose="02040503050406030204" pitchFamily="18" charset="0"/>
                              </a:rPr>
                              <m:t>𝜋</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 ,…,</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𝜋</m:t>
                            </m:r>
                          </m:e>
                          <m:sub>
                            <m:r>
                              <a:rPr lang="en-US" altLang="zh-CN" sz="1600" b="0" i="1" smtClean="0">
                                <a:latin typeface="Cambria Math" panose="02040503050406030204" pitchFamily="18" charset="0"/>
                              </a:rPr>
                              <m:t>𝑁</m:t>
                            </m:r>
                          </m:sub>
                        </m:sSub>
                        <m:r>
                          <a:rPr lang="en-US" altLang="zh-CN" sz="1600" b="0" i="1" smtClean="0">
                            <a:latin typeface="Cambria Math" panose="02040503050406030204" pitchFamily="18" charset="0"/>
                          </a:rPr>
                          <m:t>)</m:t>
                        </m:r>
                      </m:e>
                      <m:sup>
                        <m:r>
                          <a:rPr lang="en-US" altLang="zh-CN" sz="1600" b="0" i="1" smtClean="0">
                            <a:latin typeface="Cambria Math" panose="02040503050406030204" pitchFamily="18" charset="0"/>
                          </a:rPr>
                          <m:t>𝑇</m:t>
                        </m:r>
                      </m:sup>
                    </m:sSup>
                    <m:r>
                      <a:rPr lang="zh-CN" altLang="en-US" sz="1600" i="1">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0</m:t>
                        </m:r>
                        <m:r>
                          <a:rPr lang="en-US" altLang="zh-CN" sz="1600" i="1" smtClean="0">
                            <a:latin typeface="Cambria Math" panose="02040503050406030204" pitchFamily="18" charset="0"/>
                            <a:ea typeface="Cambria Math" panose="02040503050406030204" pitchFamily="18" charset="0"/>
                          </a:rPr>
                          <m:t>≤</m:t>
                        </m:r>
                        <m:r>
                          <a:rPr lang="zh-CN" altLang="en-US" sz="1600" i="1">
                            <a:latin typeface="Cambria Math" panose="02040503050406030204" pitchFamily="18" charset="0"/>
                          </a:rPr>
                          <m:t>𝜋</m:t>
                        </m:r>
                      </m:e>
                      <m:sub>
                        <m:r>
                          <a:rPr lang="en-US" altLang="zh-CN" sz="1600" b="0" i="1" smtClean="0">
                            <a:latin typeface="Cambria Math" panose="02040503050406030204" pitchFamily="18" charset="0"/>
                          </a:rPr>
                          <m:t>𝑖</m:t>
                        </m:r>
                      </m:sub>
                    </m:sSub>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1</m:t>
                    </m:r>
                    <m:r>
                      <a:rPr lang="en-US" altLang="zh-CN" sz="1600" i="1">
                        <a:latin typeface="Cambria Math" panose="02040503050406030204" pitchFamily="18" charset="0"/>
                      </a:rPr>
                      <m:t> </m:t>
                    </m:r>
                    <m:r>
                      <a:rPr lang="zh-CN" altLang="en-US" sz="1600" i="1" smtClean="0">
                        <a:latin typeface="Cambria Math" panose="02040503050406030204" pitchFamily="18" charset="0"/>
                      </a:rPr>
                      <m:t>，</m:t>
                    </m:r>
                    <m:nary>
                      <m:naryPr>
                        <m:chr m:val="∑"/>
                        <m:ctrlPr>
                          <a:rPr lang="zh-CN" altLang="en-US"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𝑁</m:t>
                        </m:r>
                      </m:sup>
                      <m:e>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𝜋</m:t>
                            </m:r>
                          </m:e>
                          <m:sub>
                            <m:r>
                              <a:rPr lang="en-US" altLang="zh-CN" sz="1600" b="0" i="1" smtClean="0">
                                <a:latin typeface="Cambria Math" panose="02040503050406030204" pitchFamily="18" charset="0"/>
                              </a:rPr>
                              <m:t>𝑖</m:t>
                            </m:r>
                          </m:sub>
                        </m:sSub>
                      </m:e>
                    </m:nary>
                    <m:r>
                      <a:rPr lang="en-US" altLang="zh-CN" sz="1600" b="0" i="1" smtClean="0">
                        <a:latin typeface="Cambria Math" panose="02040503050406030204" pitchFamily="18" charset="0"/>
                      </a:rPr>
                      <m:t>=1</m:t>
                    </m:r>
                  </m:oMath>
                </a14:m>
                <a:r>
                  <a:rPr lang="zh-CN" altLang="en-US" sz="1600" dirty="0"/>
                  <a:t>，是概率分布的参数向量，称为</a:t>
                </a:r>
                <a:r>
                  <a:rPr lang="zh-CN" altLang="en-US" sz="1600" b="1" dirty="0"/>
                  <a:t>初始状态概率向量</a:t>
                </a:r>
                <a:r>
                  <a:rPr lang="zh-CN" altLang="en-US" sz="1600" dirty="0"/>
                  <a:t>。示意图可用图</a:t>
                </a:r>
                <a:r>
                  <a:rPr lang="en-US" altLang="zh-CN" sz="1600" dirty="0"/>
                  <a:t>4-8</a:t>
                </a:r>
                <a:r>
                  <a:rPr lang="zh-CN" altLang="en-US" sz="1600" dirty="0"/>
                  <a:t>表示。</a:t>
                </a:r>
              </a:p>
            </p:txBody>
          </p:sp>
        </mc:Choice>
        <mc:Fallback xmlns="">
          <p:sp>
            <p:nvSpPr>
              <p:cNvPr id="17" name="文本框 16">
                <a:extLst>
                  <a:ext uri="{FF2B5EF4-FFF2-40B4-BE49-F238E27FC236}">
                    <a16:creationId xmlns:a16="http://schemas.microsoft.com/office/drawing/2014/main" id="{8B0A4652-59DF-4A7E-9323-9C1345125E2E}"/>
                  </a:ext>
                </a:extLst>
              </p:cNvPr>
              <p:cNvSpPr txBox="1">
                <a:spLocks noRot="1" noChangeAspect="1" noMove="1" noResize="1" noEditPoints="1" noAdjustHandles="1" noChangeArrowheads="1" noChangeShapeType="1" noTextEdit="1"/>
              </p:cNvSpPr>
              <p:nvPr/>
            </p:nvSpPr>
            <p:spPr>
              <a:xfrm>
                <a:off x="458598" y="1673746"/>
                <a:ext cx="11151765" cy="1044197"/>
              </a:xfrm>
              <a:prstGeom prst="rect">
                <a:avLst/>
              </a:prstGeom>
              <a:blipFill>
                <a:blip r:embed="rId3"/>
                <a:stretch>
                  <a:fillRect l="-273" b="-25731"/>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884DEDF7-7367-45F2-B202-8DE5A3CED898}"/>
              </a:ext>
            </a:extLst>
          </p:cNvPr>
          <p:cNvPicPr>
            <a:picLocks noChangeAspect="1"/>
          </p:cNvPicPr>
          <p:nvPr/>
        </p:nvPicPr>
        <p:blipFill>
          <a:blip r:embed="rId4"/>
          <a:stretch>
            <a:fillRect/>
          </a:stretch>
        </p:blipFill>
        <p:spPr>
          <a:xfrm>
            <a:off x="3597530" y="2666409"/>
            <a:ext cx="4422345" cy="2237814"/>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A288F7D-0B51-4138-A09D-E0FF1F54F37D}"/>
                  </a:ext>
                </a:extLst>
              </p:cNvPr>
              <p:cNvSpPr txBox="1"/>
              <p:nvPr/>
            </p:nvSpPr>
            <p:spPr>
              <a:xfrm>
                <a:off x="304801" y="4917664"/>
                <a:ext cx="11439786" cy="338554"/>
              </a:xfrm>
              <a:prstGeom prst="rect">
                <a:avLst/>
              </a:prstGeom>
              <a:noFill/>
            </p:spPr>
            <p:txBody>
              <a:bodyPr wrap="square">
                <a:spAutoFit/>
              </a:bodyPr>
              <a:lstStyle/>
              <a:p>
                <a:r>
                  <a:rPr lang="zh-CN" altLang="en-US" sz="1600" dirty="0"/>
                  <a:t>       给定 </a:t>
                </a:r>
                <a14:m>
                  <m:oMath xmlns:m="http://schemas.openxmlformats.org/officeDocument/2006/math">
                    <m:r>
                      <a:rPr lang="zh-CN" altLang="en-US" sz="1600" i="1" smtClean="0">
                        <a:latin typeface="Cambria Math" panose="02040503050406030204" pitchFamily="18" charset="0"/>
                      </a:rPr>
                      <m:t>𝜋</m:t>
                    </m:r>
                  </m:oMath>
                </a14:m>
                <a:r>
                  <a:rPr lang="en-US" altLang="zh-CN" sz="1600" dirty="0"/>
                  <a:t> </a:t>
                </a:r>
                <a:r>
                  <a:rPr lang="zh-CN" altLang="en-US" sz="1600" dirty="0"/>
                  <a:t>，初始状态 </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1</m:t>
                        </m:r>
                      </m:sub>
                    </m:sSub>
                  </m:oMath>
                </a14:m>
                <a:r>
                  <a:rPr lang="zh-CN" altLang="en-US" sz="1600" dirty="0"/>
                  <a:t>的取值分布就确定了，比如中文分词问题采用</a:t>
                </a:r>
                <a:r>
                  <a:rPr lang="en-US" altLang="zh-CN" sz="1600" dirty="0"/>
                  <a:t>{B,M,E,S}</a:t>
                </a:r>
                <a:r>
                  <a:rPr lang="zh-CN" altLang="en-US" sz="1600" dirty="0"/>
                  <a:t>标注集时，概率</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1</m:t>
                        </m:r>
                      </m:sub>
                    </m:sSub>
                  </m:oMath>
                </a14:m>
                <a:r>
                  <a:rPr lang="zh-CN" altLang="en-US" sz="1600" dirty="0"/>
                  <a:t>所有可能的取值如下：</a:t>
                </a:r>
                <a:endParaRPr lang="en-US" altLang="zh-CN" sz="1600" dirty="0"/>
              </a:p>
            </p:txBody>
          </p:sp>
        </mc:Choice>
        <mc:Fallback xmlns="">
          <p:sp>
            <p:nvSpPr>
              <p:cNvPr id="21" name="文本框 20">
                <a:extLst>
                  <a:ext uri="{FF2B5EF4-FFF2-40B4-BE49-F238E27FC236}">
                    <a16:creationId xmlns:a16="http://schemas.microsoft.com/office/drawing/2014/main" id="{5A288F7D-0B51-4138-A09D-E0FF1F54F37D}"/>
                  </a:ext>
                </a:extLst>
              </p:cNvPr>
              <p:cNvSpPr txBox="1">
                <a:spLocks noRot="1" noChangeAspect="1" noMove="1" noResize="1" noEditPoints="1" noAdjustHandles="1" noChangeArrowheads="1" noChangeShapeType="1" noTextEdit="1"/>
              </p:cNvSpPr>
              <p:nvPr/>
            </p:nvSpPr>
            <p:spPr>
              <a:xfrm>
                <a:off x="304801" y="4917664"/>
                <a:ext cx="11439786" cy="338554"/>
              </a:xfrm>
              <a:prstGeom prst="rect">
                <a:avLst/>
              </a:prstGeom>
              <a:blipFill>
                <a:blip r:embed="rId5"/>
                <a:stretch>
                  <a:fillRect t="-9091" b="-2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2EDDA26-0279-45BF-9E76-EA56F694B891}"/>
                  </a:ext>
                </a:extLst>
              </p:cNvPr>
              <p:cNvSpPr txBox="1"/>
              <p:nvPr/>
            </p:nvSpPr>
            <p:spPr>
              <a:xfrm>
                <a:off x="5169354" y="5180229"/>
                <a:ext cx="1710680" cy="1077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1</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𝐵</m:t>
                          </m:r>
                        </m:e>
                      </m:d>
                      <m:r>
                        <a:rPr lang="en-US" altLang="zh-CN" sz="1600" b="0" i="1" smtClean="0">
                          <a:latin typeface="Cambria Math" panose="02040503050406030204" pitchFamily="18" charset="0"/>
                        </a:rPr>
                        <m:t>=0.7</m:t>
                      </m:r>
                    </m:oMath>
                  </m:oMathPara>
                </a14:m>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1</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𝑀</m:t>
                          </m:r>
                        </m:e>
                      </m:d>
                      <m:r>
                        <a:rPr lang="en-US" altLang="zh-CN" sz="1600" b="0" i="1" smtClean="0">
                          <a:latin typeface="Cambria Math" panose="02040503050406030204" pitchFamily="18" charset="0"/>
                        </a:rPr>
                        <m:t>=0</m:t>
                      </m:r>
                    </m:oMath>
                  </m:oMathPara>
                </a14:m>
                <a:endParaRPr lang="zh-CN" altLang="en-US"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1</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𝐸</m:t>
                          </m:r>
                        </m:e>
                      </m:d>
                      <m:r>
                        <a:rPr lang="en-US" altLang="zh-CN" sz="1600" b="0" i="1" smtClean="0">
                          <a:latin typeface="Cambria Math" panose="02040503050406030204" pitchFamily="18" charset="0"/>
                        </a:rPr>
                        <m:t>=0</m:t>
                      </m:r>
                    </m:oMath>
                  </m:oMathPara>
                </a14:m>
                <a:endParaRPr lang="zh-CN" altLang="en-US"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1</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𝑆</m:t>
                          </m:r>
                        </m:e>
                      </m:d>
                      <m:r>
                        <a:rPr lang="en-US" altLang="zh-CN" sz="1600" b="0" i="1" smtClean="0">
                          <a:latin typeface="Cambria Math" panose="02040503050406030204" pitchFamily="18" charset="0"/>
                        </a:rPr>
                        <m:t>=0.3</m:t>
                      </m:r>
                    </m:oMath>
                  </m:oMathPara>
                </a14:m>
                <a:endParaRPr lang="zh-CN" altLang="en-US" sz="1600" dirty="0"/>
              </a:p>
            </p:txBody>
          </p:sp>
        </mc:Choice>
        <mc:Fallback xmlns="">
          <p:sp>
            <p:nvSpPr>
              <p:cNvPr id="19" name="文本框 18">
                <a:extLst>
                  <a:ext uri="{FF2B5EF4-FFF2-40B4-BE49-F238E27FC236}">
                    <a16:creationId xmlns:a16="http://schemas.microsoft.com/office/drawing/2014/main" id="{F2EDDA26-0279-45BF-9E76-EA56F694B891}"/>
                  </a:ext>
                </a:extLst>
              </p:cNvPr>
              <p:cNvSpPr txBox="1">
                <a:spLocks noRot="1" noChangeAspect="1" noMove="1" noResize="1" noEditPoints="1" noAdjustHandles="1" noChangeArrowheads="1" noChangeShapeType="1" noTextEdit="1"/>
              </p:cNvSpPr>
              <p:nvPr/>
            </p:nvSpPr>
            <p:spPr>
              <a:xfrm>
                <a:off x="5169354" y="5180229"/>
                <a:ext cx="1710680" cy="1077218"/>
              </a:xfrm>
              <a:prstGeom prst="rect">
                <a:avLst/>
              </a:prstGeom>
              <a:blipFill>
                <a:blip r:embed="rId6"/>
                <a:stretch>
                  <a:fillRect b="-5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0AF13BAF-5BA8-4513-BB0F-0FCBA8A08447}"/>
                  </a:ext>
                </a:extLst>
              </p:cNvPr>
              <p:cNvSpPr txBox="1"/>
              <p:nvPr/>
            </p:nvSpPr>
            <p:spPr>
              <a:xfrm>
                <a:off x="609600" y="6194622"/>
                <a:ext cx="11375471" cy="338554"/>
              </a:xfrm>
              <a:prstGeom prst="rect">
                <a:avLst/>
              </a:prstGeom>
              <a:noFill/>
            </p:spPr>
            <p:txBody>
              <a:bodyPr wrap="square">
                <a:spAutoFit/>
              </a:bodyPr>
              <a:lstStyle/>
              <a:p>
                <a:r>
                  <a:rPr lang="zh-CN" altLang="en-US" sz="1600" dirty="0"/>
                  <a:t>那么此时隐马尔可夫模型的初始状态概率向量为</a:t>
                </a:r>
                <a14:m>
                  <m:oMath xmlns:m="http://schemas.openxmlformats.org/officeDocument/2006/math">
                    <m:r>
                      <a:rPr lang="zh-CN" altLang="en-US" sz="1600" i="1" smtClean="0">
                        <a:latin typeface="Cambria Math" panose="02040503050406030204" pitchFamily="18" charset="0"/>
                      </a:rPr>
                      <m:t>𝜋</m:t>
                    </m:r>
                  </m:oMath>
                </a14:m>
                <a:r>
                  <a:rPr lang="en-US" altLang="zh-CN" sz="1600" dirty="0"/>
                  <a:t>=[0.7</a:t>
                </a:r>
                <a:r>
                  <a:rPr lang="zh-CN" altLang="en-US" sz="1600" dirty="0"/>
                  <a:t>，</a:t>
                </a:r>
                <a:r>
                  <a:rPr lang="en-US" altLang="zh-CN" sz="1600" dirty="0"/>
                  <a:t>0</a:t>
                </a:r>
                <a:r>
                  <a:rPr lang="zh-CN" altLang="en-US" sz="1600" dirty="0"/>
                  <a:t>，</a:t>
                </a:r>
                <a:r>
                  <a:rPr lang="en-US" altLang="zh-CN" sz="1600" dirty="0"/>
                  <a:t>0</a:t>
                </a:r>
                <a:r>
                  <a:rPr lang="zh-CN" altLang="en-US" sz="1600" dirty="0"/>
                  <a:t>，</a:t>
                </a:r>
                <a:r>
                  <a:rPr lang="en-US" altLang="zh-CN" sz="1600" dirty="0"/>
                  <a:t>0.3]</a:t>
                </a:r>
                <a:r>
                  <a:rPr lang="zh-CN" altLang="en-US" sz="1600" dirty="0"/>
                  <a:t>，注意，句子第一个词是单字的可能性要小一些。</a:t>
                </a:r>
              </a:p>
            </p:txBody>
          </p:sp>
        </mc:Choice>
        <mc:Fallback xmlns="">
          <p:sp>
            <p:nvSpPr>
              <p:cNvPr id="24" name="文本框 23">
                <a:extLst>
                  <a:ext uri="{FF2B5EF4-FFF2-40B4-BE49-F238E27FC236}">
                    <a16:creationId xmlns:a16="http://schemas.microsoft.com/office/drawing/2014/main" id="{0AF13BAF-5BA8-4513-BB0F-0FCBA8A08447}"/>
                  </a:ext>
                </a:extLst>
              </p:cNvPr>
              <p:cNvSpPr txBox="1">
                <a:spLocks noRot="1" noChangeAspect="1" noMove="1" noResize="1" noEditPoints="1" noAdjustHandles="1" noChangeArrowheads="1" noChangeShapeType="1" noTextEdit="1"/>
              </p:cNvSpPr>
              <p:nvPr/>
            </p:nvSpPr>
            <p:spPr>
              <a:xfrm>
                <a:off x="609600" y="6194622"/>
                <a:ext cx="11375471" cy="338554"/>
              </a:xfrm>
              <a:prstGeom prst="rect">
                <a:avLst/>
              </a:prstGeom>
              <a:blipFill>
                <a:blip r:embed="rId7"/>
                <a:stretch>
                  <a:fillRect l="-268" t="-8929" b="-232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578169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隐马尔可夫模型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id="{9BB55544-CAF5-4E08-AD7D-06FC2AC837CC}"/>
              </a:ext>
            </a:extLst>
          </p:cNvPr>
          <p:cNvSpPr txBox="1"/>
          <p:nvPr/>
        </p:nvSpPr>
        <p:spPr>
          <a:xfrm>
            <a:off x="550863" y="635027"/>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状态转移矩阵</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50D0F8B-71DF-46F5-B3CF-2022D7B90E6C}"/>
                  </a:ext>
                </a:extLst>
              </p:cNvPr>
              <p:cNvSpPr txBox="1"/>
              <p:nvPr/>
            </p:nvSpPr>
            <p:spPr>
              <a:xfrm>
                <a:off x="550863" y="1004359"/>
                <a:ext cx="11378282" cy="1087221"/>
              </a:xfrm>
              <a:prstGeom prst="rect">
                <a:avLst/>
              </a:prstGeom>
              <a:noFill/>
            </p:spPr>
            <p:txBody>
              <a:bodyPr wrap="square">
                <a:spAutoFit/>
              </a:bodyPr>
              <a:lstStyle/>
              <a:p>
                <a:pPr>
                  <a:lnSpc>
                    <a:spcPct val="125000"/>
                  </a:lnSpc>
                </a:pPr>
                <a:r>
                  <a:rPr lang="zh-CN" altLang="en-US" sz="1600" dirty="0"/>
                  <a:t>       根据马尔可夫假设，</a:t>
                </a:r>
                <a:r>
                  <a:rPr lang="en-US" altLang="zh-CN" sz="1600" dirty="0"/>
                  <a:t>t+1 </a:t>
                </a:r>
                <a:r>
                  <a:rPr lang="zh-CN" altLang="en-US" sz="1600" dirty="0"/>
                  <a:t>时的状态仅仅取决于 </a:t>
                </a:r>
                <a:r>
                  <a:rPr lang="en-US" altLang="zh-CN" sz="1600" dirty="0"/>
                  <a:t>t </a:t>
                </a:r>
                <a:r>
                  <a:rPr lang="zh-CN" altLang="en-US" sz="1600" dirty="0"/>
                  <a:t>时的状态，共有 </a:t>
                </a:r>
                <a:r>
                  <a:rPr lang="en-US" altLang="zh-CN" sz="1600" dirty="0"/>
                  <a:t>N </a:t>
                </a:r>
                <a:r>
                  <a:rPr lang="zh-CN" altLang="en-US" sz="1600" dirty="0"/>
                  <a:t>种状态，那么从状态 </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𝑖</m:t>
                        </m:r>
                      </m:sub>
                    </m:sSub>
                  </m:oMath>
                </a14:m>
                <a:r>
                  <a:rPr lang="zh-CN" altLang="en-US" sz="1600" dirty="0"/>
                  <a:t>到状态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𝑆</m:t>
                        </m:r>
                      </m:e>
                      <m:sub>
                        <m:r>
                          <a:rPr lang="en-US" altLang="zh-CN" sz="1600" b="0" i="1" smtClean="0">
                            <a:latin typeface="Cambria Math" panose="02040503050406030204" pitchFamily="18" charset="0"/>
                          </a:rPr>
                          <m:t>𝑗</m:t>
                        </m:r>
                      </m:sub>
                    </m:sSub>
                  </m:oMath>
                </a14:m>
                <a:r>
                  <a:rPr lang="zh-CN" altLang="en-US" sz="1600" dirty="0"/>
                  <a:t>的概率就构成了一个 </a:t>
                </a:r>
                <a:r>
                  <a:rPr lang="en-US" altLang="zh-CN" sz="1600" dirty="0"/>
                  <a:t>N*N </a:t>
                </a:r>
                <a:r>
                  <a:rPr lang="zh-CN" altLang="en-US" sz="1600" dirty="0"/>
                  <a:t>的方阵，称为</a:t>
                </a:r>
                <a:r>
                  <a:rPr lang="zh-CN" altLang="en-US" sz="1600" b="1" dirty="0"/>
                  <a:t>状态转移矩阵 </a:t>
                </a:r>
                <a:r>
                  <a:rPr lang="en-US" altLang="zh-CN" sz="1600" b="1" dirty="0"/>
                  <a:t>A</a:t>
                </a:r>
                <a:r>
                  <a:rPr lang="zh-CN" altLang="en-US" sz="1600" dirty="0"/>
                  <a:t>：</a:t>
                </a:r>
                <a:endParaRPr lang="en-US" altLang="zh-CN" sz="1600" dirty="0"/>
              </a:p>
              <a:p>
                <a:pPr>
                  <a:lnSpc>
                    <a:spcPct val="125000"/>
                  </a:lnSpc>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𝐴</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𝑗</m:t>
                                  </m:r>
                                </m:sub>
                              </m:sSub>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𝑆</m:t>
                                  </m:r>
                                </m:e>
                                <m:sub>
                                  <m:r>
                                    <a:rPr lang="en-US" altLang="zh-CN" sz="1600" b="0" i="1" smtClean="0">
                                      <a:latin typeface="Cambria Math" panose="02040503050406030204" pitchFamily="18" charset="0"/>
                                    </a:rPr>
                                    <m:t>𝑖</m:t>
                                  </m:r>
                                </m:sub>
                              </m:sSub>
                            </m:e>
                          </m:d>
                          <m:r>
                            <a:rPr lang="en-US" altLang="zh-CN" sz="1600" b="0" i="1" smtClean="0">
                              <a:latin typeface="Cambria Math" panose="02040503050406030204" pitchFamily="18" charset="0"/>
                            </a:rPr>
                            <m:t>]</m:t>
                          </m:r>
                        </m:e>
                        <m:sub>
                          <m:r>
                            <a:rPr lang="en-US" altLang="zh-CN" sz="1600" b="0" i="1" smtClean="0">
                              <a:latin typeface="Cambria Math" panose="02040503050406030204" pitchFamily="18" charset="0"/>
                            </a:rPr>
                            <m:t>𝑁</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𝑁</m:t>
                          </m:r>
                        </m:sub>
                      </m:sSub>
                    </m:oMath>
                  </m:oMathPara>
                </a14:m>
                <a:endParaRPr lang="zh-CN" altLang="en-US" sz="1600" dirty="0"/>
              </a:p>
            </p:txBody>
          </p:sp>
        </mc:Choice>
        <mc:Fallback xmlns="">
          <p:sp>
            <p:nvSpPr>
              <p:cNvPr id="11" name="文本框 10">
                <a:extLst>
                  <a:ext uri="{FF2B5EF4-FFF2-40B4-BE49-F238E27FC236}">
                    <a16:creationId xmlns:a16="http://schemas.microsoft.com/office/drawing/2014/main" id="{F50D0F8B-71DF-46F5-B3CF-2022D7B90E6C}"/>
                  </a:ext>
                </a:extLst>
              </p:cNvPr>
              <p:cNvSpPr txBox="1">
                <a:spLocks noRot="1" noChangeAspect="1" noMove="1" noResize="1" noEditPoints="1" noAdjustHandles="1" noChangeArrowheads="1" noChangeShapeType="1" noTextEdit="1"/>
              </p:cNvSpPr>
              <p:nvPr/>
            </p:nvSpPr>
            <p:spPr>
              <a:xfrm>
                <a:off x="550863" y="1004359"/>
                <a:ext cx="11378282" cy="1087221"/>
              </a:xfrm>
              <a:prstGeom prst="rect">
                <a:avLst/>
              </a:prstGeom>
              <a:blipFill>
                <a:blip r:embed="rId3"/>
                <a:stretch>
                  <a:fillRect l="-2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3C53C75-05B4-4457-B8DE-3EC5EA407A41}"/>
                  </a:ext>
                </a:extLst>
              </p:cNvPr>
              <p:cNvSpPr txBox="1"/>
              <p:nvPr/>
            </p:nvSpPr>
            <p:spPr>
              <a:xfrm>
                <a:off x="550863" y="2122358"/>
                <a:ext cx="11378281" cy="338554"/>
              </a:xfrm>
              <a:prstGeom prst="rect">
                <a:avLst/>
              </a:prstGeom>
              <a:noFill/>
            </p:spPr>
            <p:txBody>
              <a:bodyPr wrap="square">
                <a:spAutoFit/>
              </a:bodyPr>
              <a:lstStyle/>
              <a:p>
                <a:r>
                  <a:rPr lang="zh-CN" altLang="en-US" sz="1600" dirty="0"/>
                  <a:t>其中下标 </a:t>
                </a:r>
                <a14:m>
                  <m:oMath xmlns:m="http://schemas.openxmlformats.org/officeDocument/2006/math">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oMath>
                </a14:m>
                <a:r>
                  <a:rPr lang="zh-CN" altLang="en-US" sz="1600" dirty="0"/>
                  <a:t>分别表示状态的第</a:t>
                </a:r>
                <a14:m>
                  <m:oMath xmlns:m="http://schemas.openxmlformats.org/officeDocument/2006/math">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oMath>
                </a14:m>
                <a:r>
                  <a:rPr lang="zh-CN" altLang="en-US" sz="1600" dirty="0"/>
                  <a:t>种取值。将状态转移概率矩阵的作用范围添加到示意图上，得到图</a:t>
                </a:r>
                <a:r>
                  <a:rPr lang="en-US" altLang="zh-CN" sz="1600" dirty="0"/>
                  <a:t>4-9</a:t>
                </a:r>
                <a:r>
                  <a:rPr lang="zh-CN" altLang="en-US" sz="1600" dirty="0"/>
                  <a:t>。</a:t>
                </a:r>
                <a:endParaRPr lang="en-US" altLang="zh-CN" sz="1600" dirty="0"/>
              </a:p>
            </p:txBody>
          </p:sp>
        </mc:Choice>
        <mc:Fallback xmlns="">
          <p:sp>
            <p:nvSpPr>
              <p:cNvPr id="17" name="文本框 16">
                <a:extLst>
                  <a:ext uri="{FF2B5EF4-FFF2-40B4-BE49-F238E27FC236}">
                    <a16:creationId xmlns:a16="http://schemas.microsoft.com/office/drawing/2014/main" id="{23C53C75-05B4-4457-B8DE-3EC5EA407A41}"/>
                  </a:ext>
                </a:extLst>
              </p:cNvPr>
              <p:cNvSpPr txBox="1">
                <a:spLocks noRot="1" noChangeAspect="1" noMove="1" noResize="1" noEditPoints="1" noAdjustHandles="1" noChangeArrowheads="1" noChangeShapeType="1" noTextEdit="1"/>
              </p:cNvSpPr>
              <p:nvPr/>
            </p:nvSpPr>
            <p:spPr>
              <a:xfrm>
                <a:off x="550863" y="2122358"/>
                <a:ext cx="11378281" cy="338554"/>
              </a:xfrm>
              <a:prstGeom prst="rect">
                <a:avLst/>
              </a:prstGeom>
              <a:blipFill>
                <a:blip r:embed="rId4"/>
                <a:stretch>
                  <a:fillRect l="-268" t="-8929" b="-23214"/>
                </a:stretch>
              </a:blipFill>
            </p:spPr>
            <p:txBody>
              <a:bodyPr/>
              <a:lstStyle/>
              <a:p>
                <a:r>
                  <a:rPr lang="zh-CN" altLang="en-US">
                    <a:noFill/>
                  </a:rPr>
                  <a:t> </a:t>
                </a:r>
              </a:p>
            </p:txBody>
          </p:sp>
        </mc:Fallback>
      </mc:AlternateContent>
      <p:pic>
        <p:nvPicPr>
          <p:cNvPr id="19" name="图片 18">
            <a:extLst>
              <a:ext uri="{FF2B5EF4-FFF2-40B4-BE49-F238E27FC236}">
                <a16:creationId xmlns:a16="http://schemas.microsoft.com/office/drawing/2014/main" id="{05589601-6219-45B3-B638-397257C7940A}"/>
              </a:ext>
            </a:extLst>
          </p:cNvPr>
          <p:cNvPicPr>
            <a:picLocks noChangeAspect="1"/>
          </p:cNvPicPr>
          <p:nvPr/>
        </p:nvPicPr>
        <p:blipFill>
          <a:blip r:embed="rId5"/>
          <a:stretch>
            <a:fillRect/>
          </a:stretch>
        </p:blipFill>
        <p:spPr>
          <a:xfrm>
            <a:off x="3556036" y="2443906"/>
            <a:ext cx="5079928" cy="2578102"/>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BD3AB75-24C0-45CE-AA5D-C535DA146E3D}"/>
                  </a:ext>
                </a:extLst>
              </p:cNvPr>
              <p:cNvSpPr txBox="1"/>
              <p:nvPr/>
            </p:nvSpPr>
            <p:spPr>
              <a:xfrm>
                <a:off x="550863" y="5136746"/>
                <a:ext cx="11378280" cy="988860"/>
              </a:xfrm>
              <a:prstGeom prst="rect">
                <a:avLst/>
              </a:prstGeom>
              <a:noFill/>
            </p:spPr>
            <p:txBody>
              <a:bodyPr wrap="square">
                <a:spAutoFit/>
              </a:bodyPr>
              <a:lstStyle/>
              <a:p>
                <a:pPr>
                  <a:lnSpc>
                    <a:spcPct val="125000"/>
                  </a:lnSpc>
                </a:pPr>
                <a:r>
                  <a:rPr lang="zh-CN" altLang="en-US" sz="1600" dirty="0"/>
                  <a:t>         状态转移概率的存在有其实际意义，在中文分词中，标签 </a:t>
                </a:r>
                <a:r>
                  <a:rPr lang="en-US" altLang="zh-CN" sz="1600" dirty="0"/>
                  <a:t>B </a:t>
                </a:r>
                <a:r>
                  <a:rPr lang="zh-CN" altLang="en-US" sz="1600" dirty="0"/>
                  <a:t>的后面不可能是 </a:t>
                </a:r>
                <a:r>
                  <a:rPr lang="en-US" altLang="zh-CN" sz="1600" dirty="0"/>
                  <a:t>S</a:t>
                </a:r>
                <a:r>
                  <a:rPr lang="zh-CN" altLang="en-US" sz="1600" dirty="0"/>
                  <a:t>，于是就有 </a:t>
                </a:r>
                <a14:m>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𝑆</m:t>
                        </m:r>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b="0" i="1" smtClean="0">
                            <a:latin typeface="Cambria Math" panose="02040503050406030204" pitchFamily="18" charset="0"/>
                          </a:rPr>
                          <m:t>𝐵</m:t>
                        </m:r>
                      </m:e>
                    </m:d>
                    <m:r>
                      <a:rPr lang="en-US" altLang="zh-CN" sz="1600" b="0" i="1" smtClean="0">
                        <a:latin typeface="Cambria Math" panose="02040503050406030204" pitchFamily="18" charset="0"/>
                      </a:rPr>
                      <m:t> </m:t>
                    </m:r>
                  </m:oMath>
                </a14:m>
                <a:r>
                  <a:rPr lang="en-US" altLang="zh-CN" sz="1600" dirty="0"/>
                  <a:t>= 0</a:t>
                </a:r>
                <a:r>
                  <a:rPr lang="zh-CN" altLang="en-US" sz="1600" dirty="0"/>
                  <a:t>。同样，词性标注中的“形容词</a:t>
                </a:r>
                <a:r>
                  <a:rPr lang="en-US" altLang="zh-CN" sz="1600" dirty="0"/>
                  <a:t>-&gt;</a:t>
                </a:r>
                <a:r>
                  <a:rPr lang="zh-CN" altLang="en-US" sz="1600" dirty="0"/>
                  <a:t>名词”“副词</a:t>
                </a:r>
                <a:r>
                  <a:rPr lang="en-US" altLang="zh-CN" sz="1600" dirty="0"/>
                  <a:t>-&gt;</a:t>
                </a:r>
                <a:r>
                  <a:rPr lang="zh-CN" altLang="en-US" sz="1600" dirty="0"/>
                  <a:t>动词”也可通过状态转移概率来模拟，这些概率分布参数不需要手动设置，而是通过语料库上的统计自动学习。</a:t>
                </a:r>
              </a:p>
            </p:txBody>
          </p:sp>
        </mc:Choice>
        <mc:Fallback xmlns="">
          <p:sp>
            <p:nvSpPr>
              <p:cNvPr id="23" name="文本框 22">
                <a:extLst>
                  <a:ext uri="{FF2B5EF4-FFF2-40B4-BE49-F238E27FC236}">
                    <a16:creationId xmlns:a16="http://schemas.microsoft.com/office/drawing/2014/main" id="{8BD3AB75-24C0-45CE-AA5D-C535DA146E3D}"/>
                  </a:ext>
                </a:extLst>
              </p:cNvPr>
              <p:cNvSpPr txBox="1">
                <a:spLocks noRot="1" noChangeAspect="1" noMove="1" noResize="1" noEditPoints="1" noAdjustHandles="1" noChangeArrowheads="1" noChangeShapeType="1" noTextEdit="1"/>
              </p:cNvSpPr>
              <p:nvPr/>
            </p:nvSpPr>
            <p:spPr>
              <a:xfrm>
                <a:off x="550863" y="5136746"/>
                <a:ext cx="11378280" cy="988860"/>
              </a:xfrm>
              <a:prstGeom prst="rect">
                <a:avLst/>
              </a:prstGeom>
              <a:blipFill>
                <a:blip r:embed="rId6"/>
                <a:stretch>
                  <a:fillRect l="-268" b="-61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306842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41712" cy="585788"/>
            <a:chOff x="551544" y="82976"/>
            <a:chExt cx="3540396"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隐马尔可夫模型</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8E5B3EDE-9CD3-4577-AF9A-5B05B1A85A27}"/>
              </a:ext>
            </a:extLst>
          </p:cNvPr>
          <p:cNvSpPr txBox="1"/>
          <p:nvPr/>
        </p:nvSpPr>
        <p:spPr>
          <a:xfrm>
            <a:off x="550863" y="635027"/>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发射概率矩阵</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1D7E25E-14EE-4891-85F0-EA4E6D4B7AFB}"/>
                  </a:ext>
                </a:extLst>
              </p:cNvPr>
              <p:cNvSpPr txBox="1"/>
              <p:nvPr/>
            </p:nvSpPr>
            <p:spPr>
              <a:xfrm>
                <a:off x="550862" y="1004359"/>
                <a:ext cx="11252447" cy="681084"/>
              </a:xfrm>
              <a:prstGeom prst="rect">
                <a:avLst/>
              </a:prstGeom>
              <a:noFill/>
            </p:spPr>
            <p:txBody>
              <a:bodyPr wrap="square">
                <a:spAutoFit/>
              </a:bodyPr>
              <a:lstStyle/>
              <a:p>
                <a:pPr>
                  <a:lnSpc>
                    <a:spcPct val="125000"/>
                  </a:lnSpc>
                </a:pPr>
                <a:r>
                  <a:rPr lang="zh-CN" altLang="en-US" sz="1600" dirty="0"/>
                  <a:t>       假设观测</a:t>
                </a:r>
                <a14:m>
                  <m:oMath xmlns:m="http://schemas.openxmlformats.org/officeDocument/2006/math">
                    <m:r>
                      <a:rPr lang="en-US" altLang="zh-CN" sz="1600" b="0" i="1" smtClean="0">
                        <a:latin typeface="Cambria Math" panose="02040503050406030204" pitchFamily="18" charset="0"/>
                      </a:rPr>
                      <m:t>𝑥</m:t>
                    </m:r>
                  </m:oMath>
                </a14:m>
                <a:r>
                  <a:rPr lang="zh-CN" altLang="en-US" sz="1600" dirty="0"/>
                  <a:t>一共有</a:t>
                </a:r>
                <a14:m>
                  <m:oMath xmlns:m="http://schemas.openxmlformats.org/officeDocument/2006/math">
                    <m:r>
                      <a:rPr lang="en-US" altLang="zh-CN" sz="1600" b="0" i="1" smtClean="0">
                        <a:latin typeface="Cambria Math" panose="02040503050406030204" pitchFamily="18" charset="0"/>
                      </a:rPr>
                      <m:t>𝑀</m:t>
                    </m:r>
                  </m:oMath>
                </a14:m>
                <a:r>
                  <a:rPr lang="zh-CN" altLang="en-US" sz="1600" dirty="0"/>
                  <a:t>种可能的取值，即</a:t>
                </a:r>
                <a14:m>
                  <m:oMath xmlns:m="http://schemas.openxmlformats.org/officeDocument/2006/math">
                    <m:r>
                      <a:rPr lang="en-US" altLang="zh-CN" sz="1600" i="1">
                        <a:latin typeface="Cambria Math" panose="02040503050406030204" pitchFamily="18" charset="0"/>
                      </a:rPr>
                      <m:t>𝑥</m:t>
                    </m:r>
                    <m:r>
                      <a:rPr lang="en-US" altLang="zh-CN" sz="1600" i="1" smtClean="0">
                        <a:latin typeface="Cambria Math" panose="02040503050406030204" pitchFamily="18" charset="0"/>
                        <a:ea typeface="Cambria Math" panose="02040503050406030204" pitchFamily="18" charset="0"/>
                      </a:rPr>
                      <m:t>∈</m:t>
                    </m:r>
                    <m:d>
                      <m:dPr>
                        <m:begChr m:val="{"/>
                        <m:endChr m:val="}"/>
                        <m:ctrlPr>
                          <a:rPr lang="en-US" altLang="zh-CN" sz="1600" b="0" i="1" smtClean="0">
                            <a:latin typeface="Cambria Math" panose="02040503050406030204" pitchFamily="18" charset="0"/>
                            <a:ea typeface="Cambria Math" panose="02040503050406030204" pitchFamily="18" charset="0"/>
                          </a:rPr>
                        </m:ctrlPr>
                      </m:dPr>
                      <m:e>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𝑜</m:t>
                            </m:r>
                          </m:e>
                          <m:sub>
                            <m:r>
                              <a:rPr lang="en-US" altLang="zh-CN" sz="1600" b="0" i="1" smtClean="0">
                                <a:latin typeface="Cambria Math" panose="02040503050406030204" pitchFamily="18" charset="0"/>
                                <a:ea typeface="Cambria Math" panose="02040503050406030204" pitchFamily="18" charset="0"/>
                              </a:rPr>
                              <m:t>1</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𝑜</m:t>
                            </m:r>
                          </m:e>
                          <m:sub>
                            <m:r>
                              <a:rPr lang="en-US" altLang="zh-CN" sz="1600" b="0" i="1" smtClean="0">
                                <a:latin typeface="Cambria Math" panose="02040503050406030204" pitchFamily="18" charset="0"/>
                                <a:ea typeface="Cambria Math" panose="02040503050406030204" pitchFamily="18" charset="0"/>
                              </a:rPr>
                              <m:t>𝑀</m:t>
                            </m:r>
                          </m:sub>
                        </m:sSub>
                      </m:e>
                    </m:d>
                  </m:oMath>
                </a14:m>
                <a:r>
                  <a:rPr lang="zh-CN" altLang="en-US" sz="1600" dirty="0"/>
                  <a:t>，则</a:t>
                </a:r>
                <a14:m>
                  <m:oMath xmlns:m="http://schemas.openxmlformats.org/officeDocument/2006/math">
                    <m:r>
                      <a:rPr lang="en-US" altLang="zh-CN" sz="1600" i="1">
                        <a:latin typeface="Cambria Math" panose="02040503050406030204" pitchFamily="18" charset="0"/>
                      </a:rPr>
                      <m:t>𝑥</m:t>
                    </m:r>
                  </m:oMath>
                </a14:m>
                <a:r>
                  <a:rPr lang="zh-CN" altLang="en-US" sz="1600" dirty="0"/>
                  <a:t>的概率分布参数向量维度为</a:t>
                </a:r>
                <a14:m>
                  <m:oMath xmlns:m="http://schemas.openxmlformats.org/officeDocument/2006/math">
                    <m:r>
                      <a:rPr lang="en-US" altLang="zh-CN" sz="1600" i="1">
                        <a:latin typeface="Cambria Math" panose="02040503050406030204" pitchFamily="18" charset="0"/>
                      </a:rPr>
                      <m:t>𝑀</m:t>
                    </m:r>
                    <m:r>
                      <a:rPr lang="en-US" altLang="zh-CN" sz="1600" i="1">
                        <a:latin typeface="Cambria Math" panose="02040503050406030204" pitchFamily="18" charset="0"/>
                      </a:rPr>
                      <m:t> </m:t>
                    </m:r>
                  </m:oMath>
                </a14:m>
                <a:r>
                  <a:rPr lang="zh-CN" altLang="en-US" sz="1600" dirty="0"/>
                  <a:t>。由于</a:t>
                </a:r>
                <a14:m>
                  <m:oMath xmlns:m="http://schemas.openxmlformats.org/officeDocument/2006/math">
                    <m:r>
                      <a:rPr lang="en-US" altLang="zh-CN" sz="1600" b="0" i="1" smtClean="0">
                        <a:latin typeface="Cambria Math" panose="02040503050406030204" pitchFamily="18" charset="0"/>
                      </a:rPr>
                      <m:t>𝑦</m:t>
                    </m:r>
                  </m:oMath>
                </a14:m>
                <a:r>
                  <a:rPr lang="zh-CN" altLang="en-US" sz="1600" dirty="0"/>
                  <a:t>共有 </a:t>
                </a:r>
                <a14:m>
                  <m:oMath xmlns:m="http://schemas.openxmlformats.org/officeDocument/2006/math">
                    <m:r>
                      <a:rPr lang="en-US" altLang="zh-CN" sz="1600" b="0" i="1" smtClean="0">
                        <a:latin typeface="Cambria Math" panose="02040503050406030204" pitchFamily="18" charset="0"/>
                      </a:rPr>
                      <m:t>𝑁</m:t>
                    </m:r>
                  </m:oMath>
                </a14:m>
                <a:r>
                  <a:rPr lang="en-US" altLang="zh-CN" sz="1600" dirty="0"/>
                  <a:t> </a:t>
                </a:r>
                <a:r>
                  <a:rPr lang="zh-CN" altLang="en-US" sz="1600" dirty="0"/>
                  <a:t>种，所以这些参数向量构成了</a:t>
                </a:r>
                <a14:m>
                  <m:oMath xmlns:m="http://schemas.openxmlformats.org/officeDocument/2006/math">
                    <m:r>
                      <a:rPr lang="en-US" altLang="zh-CN" sz="1600" b="0" i="1" dirty="0" smtClean="0">
                        <a:latin typeface="Cambria Math" panose="02040503050406030204" pitchFamily="18" charset="0"/>
                        <a:ea typeface="Cambria Math" panose="02040503050406030204" pitchFamily="18" charset="0"/>
                      </a:rPr>
                      <m:t>𝑁</m:t>
                    </m:r>
                    <m:r>
                      <a:rPr lang="en-US" altLang="zh-CN" sz="1600" i="1" dirty="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rPr>
                      <m:t>𝑀</m:t>
                    </m:r>
                  </m:oMath>
                </a14:m>
                <a:r>
                  <a:rPr lang="zh-CN" altLang="en-US" sz="1600" dirty="0"/>
                  <a:t> 的矩阵，称为</a:t>
                </a:r>
                <a:r>
                  <a:rPr lang="zh-CN" altLang="en-US" sz="1600" b="1" dirty="0"/>
                  <a:t>发射概率矩阵</a:t>
                </a:r>
                <a14:m>
                  <m:oMath xmlns:m="http://schemas.openxmlformats.org/officeDocument/2006/math">
                    <m:r>
                      <a:rPr lang="en-US" altLang="zh-CN" sz="1600" b="1" i="1">
                        <a:latin typeface="Cambria Math" panose="02040503050406030204" pitchFamily="18" charset="0"/>
                      </a:rPr>
                      <m:t> </m:t>
                    </m:r>
                    <m:r>
                      <a:rPr lang="en-US" altLang="zh-CN" sz="1600" b="1" i="1" smtClean="0">
                        <a:latin typeface="Cambria Math" panose="02040503050406030204" pitchFamily="18" charset="0"/>
                      </a:rPr>
                      <m:t>𝑩</m:t>
                    </m:r>
                  </m:oMath>
                </a14:m>
                <a:r>
                  <a:rPr lang="zh-CN" altLang="en-US" sz="1600" dirty="0"/>
                  <a:t>。</a:t>
                </a:r>
              </a:p>
            </p:txBody>
          </p:sp>
        </mc:Choice>
        <mc:Fallback xmlns="">
          <p:sp>
            <p:nvSpPr>
              <p:cNvPr id="15" name="文本框 14">
                <a:extLst>
                  <a:ext uri="{FF2B5EF4-FFF2-40B4-BE49-F238E27FC236}">
                    <a16:creationId xmlns:a16="http://schemas.microsoft.com/office/drawing/2014/main" id="{C1D7E25E-14EE-4891-85F0-EA4E6D4B7AFB}"/>
                  </a:ext>
                </a:extLst>
              </p:cNvPr>
              <p:cNvSpPr txBox="1">
                <a:spLocks noRot="1" noChangeAspect="1" noMove="1" noResize="1" noEditPoints="1" noAdjustHandles="1" noChangeArrowheads="1" noChangeShapeType="1" noTextEdit="1"/>
              </p:cNvSpPr>
              <p:nvPr/>
            </p:nvSpPr>
            <p:spPr>
              <a:xfrm>
                <a:off x="550862" y="1004359"/>
                <a:ext cx="11252447" cy="681084"/>
              </a:xfrm>
              <a:prstGeom prst="rect">
                <a:avLst/>
              </a:prstGeom>
              <a:blipFill>
                <a:blip r:embed="rId3"/>
                <a:stretch>
                  <a:fillRect l="-271" b="-99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D847E62B-1418-4DF7-A60A-2FC348A0CF9A}"/>
                  </a:ext>
                </a:extLst>
              </p:cNvPr>
              <p:cNvSpPr txBox="1"/>
              <p:nvPr/>
            </p:nvSpPr>
            <p:spPr>
              <a:xfrm>
                <a:off x="2820798" y="1625164"/>
                <a:ext cx="6094602" cy="491160"/>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𝐵</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𝑝</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𝑡</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𝑜</m:t>
                                  </m:r>
                                </m:e>
                                <m:sub>
                                  <m:r>
                                    <a:rPr lang="en-US" altLang="zh-CN" sz="1800" b="0" i="1" smtClean="0">
                                      <a:latin typeface="Cambria Math" panose="02040503050406030204" pitchFamily="18" charset="0"/>
                                    </a:rPr>
                                    <m:t>𝑖</m:t>
                                  </m:r>
                                </m:sub>
                              </m:sSub>
                            </m:e>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𝑡</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𝑠</m:t>
                                  </m:r>
                                </m:e>
                                <m:sub>
                                  <m:r>
                                    <a:rPr lang="en-US" altLang="zh-CN" sz="1800" b="0" i="1" smtClean="0">
                                      <a:latin typeface="Cambria Math" panose="02040503050406030204" pitchFamily="18" charset="0"/>
                                    </a:rPr>
                                    <m:t>𝑗</m:t>
                                  </m:r>
                                </m:sub>
                              </m:sSub>
                            </m:e>
                          </m:d>
                          <m:r>
                            <a:rPr lang="en-US" altLang="zh-CN" sz="1800" b="0" i="1" smtClean="0">
                              <a:latin typeface="Cambria Math" panose="02040503050406030204" pitchFamily="18" charset="0"/>
                            </a:rPr>
                            <m:t>]</m:t>
                          </m:r>
                        </m:e>
                        <m:sub>
                          <m:r>
                            <a:rPr lang="en-US" altLang="zh-CN" sz="1800" b="0" i="1" smtClean="0">
                              <a:latin typeface="Cambria Math" panose="02040503050406030204" pitchFamily="18" charset="0"/>
                            </a:rPr>
                            <m:t>𝑁</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𝑀</m:t>
                          </m:r>
                        </m:sub>
                      </m:sSub>
                    </m:oMath>
                  </m:oMathPara>
                </a14:m>
                <a:endParaRPr lang="zh-CN" altLang="en-US" sz="1800" dirty="0"/>
              </a:p>
            </p:txBody>
          </p:sp>
        </mc:Choice>
        <mc:Fallback xmlns="">
          <p:sp>
            <p:nvSpPr>
              <p:cNvPr id="17" name="文本框 16">
                <a:extLst>
                  <a:ext uri="{FF2B5EF4-FFF2-40B4-BE49-F238E27FC236}">
                    <a16:creationId xmlns:a16="http://schemas.microsoft.com/office/drawing/2014/main" id="{D847E62B-1418-4DF7-A60A-2FC348A0CF9A}"/>
                  </a:ext>
                </a:extLst>
              </p:cNvPr>
              <p:cNvSpPr txBox="1">
                <a:spLocks noRot="1" noChangeAspect="1" noMove="1" noResize="1" noEditPoints="1" noAdjustHandles="1" noChangeArrowheads="1" noChangeShapeType="1" noTextEdit="1"/>
              </p:cNvSpPr>
              <p:nvPr/>
            </p:nvSpPr>
            <p:spPr>
              <a:xfrm>
                <a:off x="2820798" y="1625164"/>
                <a:ext cx="6094602" cy="49116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D66DD85-9257-4875-A8A2-B19892339A93}"/>
                  </a:ext>
                </a:extLst>
              </p:cNvPr>
              <p:cNvSpPr txBox="1"/>
              <p:nvPr/>
            </p:nvSpPr>
            <p:spPr>
              <a:xfrm>
                <a:off x="609600" y="2116324"/>
                <a:ext cx="11193709" cy="338554"/>
              </a:xfrm>
              <a:prstGeom prst="rect">
                <a:avLst/>
              </a:prstGeom>
              <a:noFill/>
            </p:spPr>
            <p:txBody>
              <a:bodyPr wrap="square">
                <a:spAutoFit/>
              </a:bodyPr>
              <a:lstStyle/>
              <a:p>
                <a:r>
                  <a:rPr lang="zh-CN" altLang="en-US" sz="1600" dirty="0"/>
                  <a:t>    其中，第 </a:t>
                </a:r>
                <a14:m>
                  <m:oMath xmlns:m="http://schemas.openxmlformats.org/officeDocument/2006/math">
                    <m:r>
                      <a:rPr lang="en-US" altLang="zh-CN" sz="1600" b="0" i="1" smtClean="0">
                        <a:latin typeface="Cambria Math" panose="02040503050406030204" pitchFamily="18" charset="0"/>
                      </a:rPr>
                      <m:t>𝑖</m:t>
                    </m:r>
                  </m:oMath>
                </a14:m>
                <a:r>
                  <a:rPr lang="zh-CN" altLang="en-US" sz="1600" dirty="0"/>
                  <a:t>行 </a:t>
                </a:r>
                <a14:m>
                  <m:oMath xmlns:m="http://schemas.openxmlformats.org/officeDocument/2006/math">
                    <m:r>
                      <a:rPr lang="en-US" altLang="zh-CN" sz="1600" b="0" i="1" smtClean="0">
                        <a:latin typeface="Cambria Math" panose="02040503050406030204" pitchFamily="18" charset="0"/>
                      </a:rPr>
                      <m:t>𝑗</m:t>
                    </m:r>
                  </m:oMath>
                </a14:m>
                <a:r>
                  <a:rPr lang="en-US" altLang="zh-CN" sz="1600" dirty="0"/>
                  <a:t> </a:t>
                </a:r>
                <a:r>
                  <a:rPr lang="zh-CN" altLang="en-US" sz="1600" dirty="0"/>
                  <a:t>列的元素下标 </a:t>
                </a:r>
                <a14:m>
                  <m:oMath xmlns:m="http://schemas.openxmlformats.org/officeDocument/2006/math">
                    <m:r>
                      <a:rPr lang="en-US" altLang="zh-CN" sz="1600" b="0" i="1" smtClean="0">
                        <a:latin typeface="Cambria Math" panose="02040503050406030204" pitchFamily="18" charset="0"/>
                      </a:rPr>
                      <m:t>𝑖</m:t>
                    </m:r>
                  </m:oMath>
                </a14:m>
                <a:r>
                  <a:rPr lang="zh-CN" altLang="en-US" sz="1600" dirty="0"/>
                  <a:t>和 </a:t>
                </a:r>
                <a14:m>
                  <m:oMath xmlns:m="http://schemas.openxmlformats.org/officeDocument/2006/math">
                    <m:r>
                      <a:rPr lang="en-US" altLang="zh-CN" sz="1600" b="0" i="1" smtClean="0">
                        <a:latin typeface="Cambria Math" panose="02040503050406030204" pitchFamily="18" charset="0"/>
                      </a:rPr>
                      <m:t>𝑗</m:t>
                    </m:r>
                  </m:oMath>
                </a14:m>
                <a:r>
                  <a:rPr lang="en-US" altLang="zh-CN" sz="1600" dirty="0"/>
                  <a:t> </a:t>
                </a:r>
                <a:r>
                  <a:rPr lang="zh-CN" altLang="en-US" sz="1600" dirty="0"/>
                  <a:t>分别代表观测和状态的第 </a:t>
                </a:r>
                <a14:m>
                  <m:oMath xmlns:m="http://schemas.openxmlformats.org/officeDocument/2006/math">
                    <m:r>
                      <a:rPr lang="en-US" altLang="zh-CN" sz="1600" b="0" i="1" smtClean="0">
                        <a:latin typeface="Cambria Math" panose="02040503050406030204" pitchFamily="18" charset="0"/>
                      </a:rPr>
                      <m:t>𝑖</m:t>
                    </m:r>
                  </m:oMath>
                </a14:m>
                <a:r>
                  <a:rPr lang="en-US" altLang="zh-CN" sz="1600" dirty="0"/>
                  <a:t> </a:t>
                </a:r>
                <a:r>
                  <a:rPr lang="zh-CN" altLang="en-US" sz="1600" dirty="0"/>
                  <a:t>种和第 </a:t>
                </a:r>
                <a14:m>
                  <m:oMath xmlns:m="http://schemas.openxmlformats.org/officeDocument/2006/math">
                    <m:r>
                      <a:rPr lang="en-US" altLang="zh-CN" sz="1600" b="0" i="1" smtClean="0">
                        <a:latin typeface="Cambria Math" panose="02040503050406030204" pitchFamily="18" charset="0"/>
                      </a:rPr>
                      <m:t>𝑗</m:t>
                    </m:r>
                  </m:oMath>
                </a14:m>
                <a:r>
                  <a:rPr lang="en-US" altLang="zh-CN" sz="1600" dirty="0"/>
                  <a:t> </a:t>
                </a:r>
                <a:r>
                  <a:rPr lang="zh-CN" altLang="en-US" sz="1600" dirty="0"/>
                  <a:t>种取值。</a:t>
                </a:r>
              </a:p>
            </p:txBody>
          </p:sp>
        </mc:Choice>
        <mc:Fallback xmlns="">
          <p:sp>
            <p:nvSpPr>
              <p:cNvPr id="19" name="文本框 18">
                <a:extLst>
                  <a:ext uri="{FF2B5EF4-FFF2-40B4-BE49-F238E27FC236}">
                    <a16:creationId xmlns:a16="http://schemas.microsoft.com/office/drawing/2014/main" id="{CD66DD85-9257-4875-A8A2-B19892339A93}"/>
                  </a:ext>
                </a:extLst>
              </p:cNvPr>
              <p:cNvSpPr txBox="1">
                <a:spLocks noRot="1" noChangeAspect="1" noMove="1" noResize="1" noEditPoints="1" noAdjustHandles="1" noChangeArrowheads="1" noChangeShapeType="1" noTextEdit="1"/>
              </p:cNvSpPr>
              <p:nvPr/>
            </p:nvSpPr>
            <p:spPr>
              <a:xfrm>
                <a:off x="609600" y="2116324"/>
                <a:ext cx="11193709" cy="338554"/>
              </a:xfrm>
              <a:prstGeom prst="rect">
                <a:avLst/>
              </a:prstGeom>
              <a:blipFill>
                <a:blip r:embed="rId5"/>
                <a:stretch>
                  <a:fillRect t="-8929" b="-17857"/>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A7D122FF-B062-4735-AEE5-C70ABA8A47A3}"/>
              </a:ext>
            </a:extLst>
          </p:cNvPr>
          <p:cNvSpPr txBox="1"/>
          <p:nvPr/>
        </p:nvSpPr>
        <p:spPr>
          <a:xfrm>
            <a:off x="609599" y="2413963"/>
            <a:ext cx="7729057" cy="338554"/>
          </a:xfrm>
          <a:prstGeom prst="rect">
            <a:avLst/>
          </a:prstGeom>
          <a:noFill/>
        </p:spPr>
        <p:txBody>
          <a:bodyPr wrap="square">
            <a:spAutoFit/>
          </a:bodyPr>
          <a:lstStyle/>
          <a:p>
            <a:r>
              <a:rPr lang="zh-CN" altLang="en-US" sz="1600" dirty="0"/>
              <a:t>   将发射概率矩阵B的作用范围添加到示意图上，得到图4-10。</a:t>
            </a:r>
          </a:p>
        </p:txBody>
      </p:sp>
      <p:pic>
        <p:nvPicPr>
          <p:cNvPr id="20" name="图片 19">
            <a:extLst>
              <a:ext uri="{FF2B5EF4-FFF2-40B4-BE49-F238E27FC236}">
                <a16:creationId xmlns:a16="http://schemas.microsoft.com/office/drawing/2014/main" id="{C5AECE1F-68CA-4EAA-A075-AC603901417E}"/>
              </a:ext>
            </a:extLst>
          </p:cNvPr>
          <p:cNvPicPr>
            <a:picLocks noChangeAspect="1"/>
          </p:cNvPicPr>
          <p:nvPr/>
        </p:nvPicPr>
        <p:blipFill>
          <a:blip r:embed="rId6"/>
          <a:stretch>
            <a:fillRect/>
          </a:stretch>
        </p:blipFill>
        <p:spPr>
          <a:xfrm>
            <a:off x="3642045" y="2752517"/>
            <a:ext cx="4907909" cy="2490581"/>
          </a:xfrm>
          <a:prstGeom prst="rect">
            <a:avLst/>
          </a:prstGeom>
        </p:spPr>
      </p:pic>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D4E9BC8-F4D6-492F-9CDF-045F62A9C721}"/>
                  </a:ext>
                </a:extLst>
              </p:cNvPr>
              <p:cNvSpPr txBox="1"/>
              <p:nvPr/>
            </p:nvSpPr>
            <p:spPr>
              <a:xfrm>
                <a:off x="411061" y="5340214"/>
                <a:ext cx="11392246" cy="681084"/>
              </a:xfrm>
              <a:prstGeom prst="rect">
                <a:avLst/>
              </a:prstGeom>
              <a:noFill/>
            </p:spPr>
            <p:txBody>
              <a:bodyPr wrap="square">
                <a:spAutoFit/>
              </a:bodyPr>
              <a:lstStyle/>
              <a:p>
                <a:pPr>
                  <a:lnSpc>
                    <a:spcPct val="125000"/>
                  </a:lnSpc>
                </a:pPr>
                <a:r>
                  <a:rPr lang="zh-CN" altLang="en-US" sz="1600" dirty="0"/>
                  <a:t>         初始状态概率向量、状态转移概率矩阵与发射概率矩阵被称为隐马尔可夫模型的三元组</a:t>
                </a:r>
                <a14:m>
                  <m:oMath xmlns:m="http://schemas.openxmlformats.org/officeDocument/2006/math">
                    <m:r>
                      <a:rPr lang="zh-CN" altLang="en-US" sz="1600" i="1" smtClean="0">
                        <a:latin typeface="Cambria Math" panose="02040503050406030204" pitchFamily="18" charset="0"/>
                      </a:rPr>
                      <m:t>𝜆</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𝐵</m:t>
                    </m:r>
                    <m:r>
                      <a:rPr lang="en-US" altLang="zh-CN" sz="1600" b="0" i="1" smtClean="0">
                        <a:latin typeface="Cambria Math" panose="02040503050406030204" pitchFamily="18" charset="0"/>
                      </a:rPr>
                      <m:t>)</m:t>
                    </m:r>
                  </m:oMath>
                </a14:m>
                <a:r>
                  <a:rPr lang="zh-CN" altLang="en-US" sz="1600" dirty="0"/>
                  <a:t>，只要三元组确定了，隐马尔可夫模型就确定了。</a:t>
                </a:r>
              </a:p>
            </p:txBody>
          </p:sp>
        </mc:Choice>
        <mc:Fallback xmlns="">
          <p:sp>
            <p:nvSpPr>
              <p:cNvPr id="25" name="文本框 24">
                <a:extLst>
                  <a:ext uri="{FF2B5EF4-FFF2-40B4-BE49-F238E27FC236}">
                    <a16:creationId xmlns:a16="http://schemas.microsoft.com/office/drawing/2014/main" id="{FD4E9BC8-F4D6-492F-9CDF-045F62A9C721}"/>
                  </a:ext>
                </a:extLst>
              </p:cNvPr>
              <p:cNvSpPr txBox="1">
                <a:spLocks noRot="1" noChangeAspect="1" noMove="1" noResize="1" noEditPoints="1" noAdjustHandles="1" noChangeArrowheads="1" noChangeShapeType="1" noTextEdit="1"/>
              </p:cNvSpPr>
              <p:nvPr/>
            </p:nvSpPr>
            <p:spPr>
              <a:xfrm>
                <a:off x="411061" y="5340214"/>
                <a:ext cx="11392246" cy="681084"/>
              </a:xfrm>
              <a:prstGeom prst="rect">
                <a:avLst/>
              </a:prstGeom>
              <a:blipFill>
                <a:blip r:embed="rId7"/>
                <a:stretch>
                  <a:fillRect l="-268" b="-8929"/>
                </a:stretch>
              </a:blipFill>
            </p:spPr>
            <p:txBody>
              <a:bodyPr/>
              <a:lstStyle/>
              <a:p>
                <a:r>
                  <a:rPr lang="zh-CN" altLang="en-US">
                    <a:noFill/>
                  </a:rPr>
                  <a:t> </a:t>
                </a:r>
              </a:p>
            </p:txBody>
          </p:sp>
        </mc:Fallback>
      </mc:AlternateContent>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41712" cy="585788"/>
            <a:chOff x="551544" y="82976"/>
            <a:chExt cx="3540396"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10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None/>
              </a:pPr>
              <a:r>
                <a:rPr lang="zh-CN" altLang="en-US" dirty="0">
                  <a:solidFill>
                    <a:srgbClr val="044875"/>
                  </a:solidFill>
                  <a:latin typeface="微软雅黑" panose="020B0503020204020204" pitchFamily="34" charset="-122"/>
                  <a:ea typeface="微软雅黑" panose="020B0503020204020204" pitchFamily="34" charset="-122"/>
                </a:rPr>
                <a:t>隐马尔可夫模型</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文本框 9">
            <a:extLst>
              <a:ext uri="{FF2B5EF4-FFF2-40B4-BE49-F238E27FC236}">
                <a16:creationId xmlns:a16="http://schemas.microsoft.com/office/drawing/2014/main" id="{B0E2ED95-13E6-4CC9-AD7E-8DDB04A61C23}"/>
              </a:ext>
            </a:extLst>
          </p:cNvPr>
          <p:cNvSpPr txBox="1"/>
          <p:nvPr/>
        </p:nvSpPr>
        <p:spPr>
          <a:xfrm>
            <a:off x="609599" y="662472"/>
            <a:ext cx="4021124"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i="0" dirty="0">
                <a:solidFill>
                  <a:srgbClr val="24292E"/>
                </a:solidFill>
                <a:effectLst/>
                <a:latin typeface="-apple-system"/>
              </a:rPr>
              <a:t>隐马尔可夫模型的三个基本用法</a:t>
            </a:r>
            <a:endParaRPr lang="zh-CN" altLang="en-US" b="1" dirty="0"/>
          </a:p>
        </p:txBody>
      </p:sp>
      <p:sp>
        <p:nvSpPr>
          <p:cNvPr id="15" name="文本框 14">
            <a:extLst>
              <a:ext uri="{FF2B5EF4-FFF2-40B4-BE49-F238E27FC236}">
                <a16:creationId xmlns:a16="http://schemas.microsoft.com/office/drawing/2014/main" id="{2C7B800A-10E5-4DFE-BFBD-88B3B9B1D18C}"/>
              </a:ext>
            </a:extLst>
          </p:cNvPr>
          <p:cNvSpPr txBox="1"/>
          <p:nvPr/>
        </p:nvSpPr>
        <p:spPr>
          <a:xfrm>
            <a:off x="609598" y="965395"/>
            <a:ext cx="11327935" cy="338554"/>
          </a:xfrm>
          <a:prstGeom prst="rect">
            <a:avLst/>
          </a:prstGeom>
          <a:noFill/>
        </p:spPr>
        <p:txBody>
          <a:bodyPr wrap="square">
            <a:spAutoFit/>
          </a:bodyPr>
          <a:lstStyle/>
          <a:p>
            <a:r>
              <a:rPr lang="zh-CN" altLang="en-US" sz="1600" dirty="0"/>
              <a:t>隐马尔可夫模型的作用并不仅限于预测标注序列，它一共解决如下三个问题。</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EC275ADC-BE84-41C0-AC62-C4FAA706E85C}"/>
                  </a:ext>
                </a:extLst>
              </p:cNvPr>
              <p:cNvSpPr txBox="1"/>
              <p:nvPr/>
            </p:nvSpPr>
            <p:spPr>
              <a:xfrm>
                <a:off x="609598" y="1400276"/>
                <a:ext cx="11327934" cy="1015278"/>
              </a:xfrm>
              <a:prstGeom prst="rect">
                <a:avLst/>
              </a:prstGeom>
              <a:noFill/>
            </p:spPr>
            <p:txBody>
              <a:bodyPr wrap="square">
                <a:spAutoFit/>
              </a:bodyPr>
              <a:lstStyle/>
              <a:p>
                <a:pPr>
                  <a:lnSpc>
                    <a:spcPct val="125000"/>
                  </a:lnSpc>
                </a:pPr>
                <a:r>
                  <a:rPr lang="zh-CN" altLang="en-US" sz="1600" b="1" dirty="0"/>
                  <a:t>（</a:t>
                </a:r>
                <a:r>
                  <a:rPr lang="en-US" altLang="zh-CN" sz="1600" b="1" dirty="0"/>
                  <a:t>1</a:t>
                </a:r>
                <a:r>
                  <a:rPr lang="zh-CN" altLang="en-US" sz="1600" b="1" dirty="0"/>
                  <a:t>）样本生成问题：</a:t>
                </a:r>
                <a:r>
                  <a:rPr lang="zh-CN" altLang="en-US" sz="1600" dirty="0"/>
                  <a:t>给定模型</a:t>
                </a:r>
                <a14:m>
                  <m:oMath xmlns:m="http://schemas.openxmlformats.org/officeDocument/2006/math">
                    <m:r>
                      <a:rPr lang="zh-CN" altLang="en-US" sz="1600" i="1" smtClean="0">
                        <a:latin typeface="Cambria Math" panose="02040503050406030204" pitchFamily="18" charset="0"/>
                      </a:rPr>
                      <m:t>𝜆</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𝐵</m:t>
                    </m:r>
                    <m:r>
                      <a:rPr lang="en-US" altLang="zh-CN" sz="1600" b="0" i="1" smtClean="0">
                        <a:latin typeface="Cambria Math" panose="02040503050406030204" pitchFamily="18" charset="0"/>
                      </a:rPr>
                      <m:t>) </m:t>
                    </m:r>
                  </m:oMath>
                </a14:m>
                <a:r>
                  <a:rPr lang="zh-CN" altLang="en-US" sz="1600" dirty="0"/>
                  <a:t>，生成满足模型约束的样本，即系列观测序列及其对应的状态序列</a:t>
                </a:r>
                <a14:m>
                  <m:oMath xmlns:m="http://schemas.openxmlformats.org/officeDocument/2006/math">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𝑦</m:t>
                        </m:r>
                      </m:e>
                      <m: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oMath>
                </a14:m>
                <a:r>
                  <a:rPr lang="zh-CN" altLang="en-US" sz="1600" dirty="0"/>
                  <a:t>。</a:t>
                </a:r>
                <a:endParaRPr lang="en-US" altLang="zh-CN" sz="1600" dirty="0"/>
              </a:p>
              <a:p>
                <a:pPr>
                  <a:lnSpc>
                    <a:spcPct val="125000"/>
                  </a:lnSpc>
                </a:pPr>
                <a:r>
                  <a:rPr lang="zh-CN" altLang="en-US" sz="1600" b="1" dirty="0"/>
                  <a:t>（</a:t>
                </a:r>
                <a:r>
                  <a:rPr lang="en-US" altLang="zh-CN" sz="1600" b="1" dirty="0"/>
                  <a:t>2</a:t>
                </a:r>
                <a:r>
                  <a:rPr lang="zh-CN" altLang="en-US" sz="1600" b="1" dirty="0"/>
                  <a:t>）模型训练问题：</a:t>
                </a:r>
                <a:r>
                  <a:rPr lang="zh-CN" altLang="en-US" sz="1600" dirty="0"/>
                  <a:t>给定训练集</a:t>
                </a:r>
                <a14:m>
                  <m:oMath xmlns:m="http://schemas.openxmlformats.org/officeDocument/2006/math">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𝑦</m:t>
                        </m:r>
                      </m:e>
                      <m:sup>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up>
                    </m:sSup>
                    <m:r>
                      <a:rPr lang="en-US" altLang="zh-CN" sz="1600" i="1">
                        <a:latin typeface="Cambria Math" panose="02040503050406030204" pitchFamily="18" charset="0"/>
                      </a:rPr>
                      <m:t>)} </m:t>
                    </m:r>
                  </m:oMath>
                </a14:m>
                <a:r>
                  <a:rPr lang="zh-CN" altLang="en-US" sz="1600" dirty="0"/>
                  <a:t>，估计模型参数</a:t>
                </a:r>
                <a14:m>
                  <m:oMath xmlns:m="http://schemas.openxmlformats.org/officeDocument/2006/math">
                    <m:r>
                      <a:rPr lang="zh-CN" altLang="en-US" sz="1600" i="1" smtClean="0">
                        <a:latin typeface="Cambria Math" panose="02040503050406030204" pitchFamily="18" charset="0"/>
                      </a:rPr>
                      <m:t>𝜆</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𝐵</m:t>
                    </m:r>
                    <m:r>
                      <a:rPr lang="en-US" altLang="zh-CN" sz="1600" b="0" i="1" smtClean="0">
                        <a:latin typeface="Cambria Math" panose="02040503050406030204" pitchFamily="18" charset="0"/>
                      </a:rPr>
                      <m:t>) </m:t>
                    </m:r>
                  </m:oMath>
                </a14:m>
                <a:r>
                  <a:rPr lang="zh-CN" altLang="en-US" sz="1600" b="1" dirty="0"/>
                  <a:t>。</a:t>
                </a:r>
                <a:endParaRPr lang="en-US" altLang="zh-CN" sz="1600" b="1" dirty="0"/>
              </a:p>
              <a:p>
                <a:pPr>
                  <a:lnSpc>
                    <a:spcPct val="125000"/>
                  </a:lnSpc>
                </a:pPr>
                <a:r>
                  <a:rPr lang="zh-CN" altLang="en-US" sz="1600" b="1" dirty="0"/>
                  <a:t>（</a:t>
                </a:r>
                <a:r>
                  <a:rPr lang="en-US" altLang="zh-CN" sz="1600" b="1" dirty="0"/>
                  <a:t>3</a:t>
                </a:r>
                <a:r>
                  <a:rPr lang="zh-CN" altLang="en-US" sz="1600" b="1" dirty="0"/>
                  <a:t>）序列预测问题：</a:t>
                </a:r>
                <a:r>
                  <a:rPr lang="zh-CN" altLang="en-US" sz="1600" dirty="0"/>
                  <a:t>已知模型参数</a:t>
                </a:r>
                <a14:m>
                  <m:oMath xmlns:m="http://schemas.openxmlformats.org/officeDocument/2006/math">
                    <m:r>
                      <a:rPr lang="zh-CN" altLang="en-US" sz="1600" i="1" smtClean="0">
                        <a:latin typeface="Cambria Math" panose="02040503050406030204" pitchFamily="18" charset="0"/>
                      </a:rPr>
                      <m:t>𝜆</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𝐵</m:t>
                    </m:r>
                    <m:r>
                      <a:rPr lang="en-US" altLang="zh-CN" sz="1600" b="0" i="1" smtClean="0">
                        <a:latin typeface="Cambria Math" panose="02040503050406030204" pitchFamily="18" charset="0"/>
                      </a:rPr>
                      <m:t>) </m:t>
                    </m:r>
                  </m:oMath>
                </a14:m>
                <a:r>
                  <a:rPr lang="zh-CN" altLang="en-US" sz="1600" dirty="0"/>
                  <a:t>，给定观测序列</a:t>
                </a:r>
                <a14:m>
                  <m:oMath xmlns:m="http://schemas.openxmlformats.org/officeDocument/2006/math">
                    <m:r>
                      <a:rPr lang="en-US" altLang="zh-CN" sz="1600" b="0" i="1" smtClean="0">
                        <a:latin typeface="Cambria Math" panose="02040503050406030204" pitchFamily="18" charset="0"/>
                      </a:rPr>
                      <m:t>𝑥</m:t>
                    </m:r>
                  </m:oMath>
                </a14:m>
                <a:r>
                  <a:rPr lang="zh-CN" altLang="en-US" sz="1600" dirty="0"/>
                  <a:t>，求最可能的状态序列</a:t>
                </a:r>
                <a14:m>
                  <m:oMath xmlns:m="http://schemas.openxmlformats.org/officeDocument/2006/math">
                    <m:r>
                      <a:rPr lang="en-US" altLang="zh-CN" sz="1600" b="0" i="1" smtClean="0">
                        <a:latin typeface="Cambria Math" panose="02040503050406030204" pitchFamily="18" charset="0"/>
                      </a:rPr>
                      <m:t>𝑦</m:t>
                    </m:r>
                  </m:oMath>
                </a14:m>
                <a:r>
                  <a:rPr lang="zh-CN" altLang="en-US" sz="1600" dirty="0"/>
                  <a:t>。</a:t>
                </a:r>
              </a:p>
            </p:txBody>
          </p:sp>
        </mc:Choice>
        <mc:Fallback xmlns="">
          <p:sp>
            <p:nvSpPr>
              <p:cNvPr id="17" name="文本框 16">
                <a:extLst>
                  <a:ext uri="{FF2B5EF4-FFF2-40B4-BE49-F238E27FC236}">
                    <a16:creationId xmlns:a16="http://schemas.microsoft.com/office/drawing/2014/main" id="{EC275ADC-BE84-41C0-AC62-C4FAA706E85C}"/>
                  </a:ext>
                </a:extLst>
              </p:cNvPr>
              <p:cNvSpPr txBox="1">
                <a:spLocks noRot="1" noChangeAspect="1" noMove="1" noResize="1" noEditPoints="1" noAdjustHandles="1" noChangeArrowheads="1" noChangeShapeType="1" noTextEdit="1"/>
              </p:cNvSpPr>
              <p:nvPr/>
            </p:nvSpPr>
            <p:spPr>
              <a:xfrm>
                <a:off x="609598" y="1400276"/>
                <a:ext cx="11327934" cy="1015278"/>
              </a:xfrm>
              <a:prstGeom prst="rect">
                <a:avLst/>
              </a:prstGeom>
              <a:blipFill>
                <a:blip r:embed="rId3"/>
                <a:stretch>
                  <a:fillRect l="-269" b="-7831"/>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79C94B97-0812-4E10-AF8A-64EDC86B84C4}"/>
              </a:ext>
            </a:extLst>
          </p:cNvPr>
          <p:cNvSpPr txBox="1"/>
          <p:nvPr/>
        </p:nvSpPr>
        <p:spPr>
          <a:xfrm>
            <a:off x="469782" y="2692433"/>
            <a:ext cx="11266415" cy="988860"/>
          </a:xfrm>
          <a:prstGeom prst="rect">
            <a:avLst/>
          </a:prstGeom>
          <a:noFill/>
        </p:spPr>
        <p:txBody>
          <a:bodyPr wrap="square">
            <a:spAutoFit/>
          </a:bodyPr>
          <a:lstStyle/>
          <a:p>
            <a:pPr>
              <a:lnSpc>
                <a:spcPct val="125000"/>
              </a:lnSpc>
            </a:pPr>
            <a:r>
              <a:rPr lang="zh-CN" altLang="en-US" sz="1600" dirty="0"/>
              <a:t>       前两个问题是模式识别的问题：①根据隐马尔科夫模型得到一个可观察状态序列的概率</a:t>
            </a:r>
            <a:r>
              <a:rPr lang="en-US" altLang="zh-CN" sz="1600" dirty="0"/>
              <a:t>(</a:t>
            </a:r>
            <a:r>
              <a:rPr lang="zh-CN" altLang="en-US" sz="1600" dirty="0"/>
              <a:t>评价</a:t>
            </a:r>
            <a:r>
              <a:rPr lang="en-US" altLang="zh-CN" sz="1600" dirty="0"/>
              <a:t>)</a:t>
            </a:r>
            <a:r>
              <a:rPr lang="zh-CN" altLang="en-US" sz="1600" dirty="0"/>
              <a:t>；②找到一个隐藏状态的序列使得这个序列产生一个可观察状态序列的概率最大</a:t>
            </a:r>
            <a:r>
              <a:rPr lang="en-US" altLang="zh-CN" sz="1600" dirty="0"/>
              <a:t>(</a:t>
            </a:r>
            <a:r>
              <a:rPr lang="zh-CN" altLang="en-US" sz="1600" dirty="0"/>
              <a:t>解码</a:t>
            </a:r>
            <a:r>
              <a:rPr lang="en-US" altLang="zh-CN" sz="1600" dirty="0"/>
              <a:t>)</a:t>
            </a:r>
            <a:r>
              <a:rPr lang="zh-CN" altLang="en-US" sz="1600" dirty="0"/>
              <a:t>。第三个问题就是根据一个可以观察到的状态序列集产生一个隐马尔科夫模型（学习）。</a:t>
            </a:r>
          </a:p>
        </p:txBody>
      </p:sp>
    </p:spTree>
    <p:extLst>
      <p:ext uri="{BB962C8B-B14F-4D97-AF65-F5344CB8AC3E}">
        <p14:creationId xmlns:p14="http://schemas.microsoft.com/office/powerpoint/2010/main" val="151158354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721292" y="254000"/>
            <a:ext cx="647070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5346598" cy="585788"/>
            <a:chOff x="551544" y="82976"/>
            <a:chExt cx="534461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099" y="111278"/>
              <a:ext cx="509605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隐马尔可夫模型的样本生成</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4" name="文本框 13">
            <a:extLst>
              <a:ext uri="{FF2B5EF4-FFF2-40B4-BE49-F238E27FC236}">
                <a16:creationId xmlns:a16="http://schemas.microsoft.com/office/drawing/2014/main" id="{DDB1E80A-2FF1-4EC9-AF42-41EA0B7DF3B5}"/>
              </a:ext>
            </a:extLst>
          </p:cNvPr>
          <p:cNvSpPr txBox="1"/>
          <p:nvPr/>
        </p:nvSpPr>
        <p:spPr>
          <a:xfrm>
            <a:off x="609599" y="662472"/>
            <a:ext cx="4021124"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solidFill>
                  <a:srgbClr val="24292E"/>
                </a:solidFill>
                <a:latin typeface="-apple-system"/>
              </a:rPr>
              <a:t>案例</a:t>
            </a:r>
            <a:r>
              <a:rPr lang="en-US" altLang="zh-CN" b="1" dirty="0">
                <a:solidFill>
                  <a:srgbClr val="24292E"/>
                </a:solidFill>
                <a:latin typeface="-apple-system"/>
              </a:rPr>
              <a:t>——</a:t>
            </a:r>
            <a:r>
              <a:rPr lang="zh-CN" altLang="en-US" b="1" dirty="0">
                <a:solidFill>
                  <a:srgbClr val="24292E"/>
                </a:solidFill>
                <a:latin typeface="-apple-system"/>
              </a:rPr>
              <a:t>医疗诊断</a:t>
            </a:r>
            <a:endParaRPr lang="zh-CN" altLang="en-US" b="1" dirty="0"/>
          </a:p>
        </p:txBody>
      </p:sp>
      <p:sp>
        <p:nvSpPr>
          <p:cNvPr id="17" name="文本框 16">
            <a:extLst>
              <a:ext uri="{FF2B5EF4-FFF2-40B4-BE49-F238E27FC236}">
                <a16:creationId xmlns:a16="http://schemas.microsoft.com/office/drawing/2014/main" id="{81F47420-E208-4C5B-8FFA-13AB96C92B9A}"/>
              </a:ext>
            </a:extLst>
          </p:cNvPr>
          <p:cNvSpPr txBox="1"/>
          <p:nvPr/>
        </p:nvSpPr>
        <p:spPr>
          <a:xfrm>
            <a:off x="609599" y="976205"/>
            <a:ext cx="11227267" cy="2223942"/>
          </a:xfrm>
          <a:prstGeom prst="rect">
            <a:avLst/>
          </a:prstGeom>
          <a:noFill/>
        </p:spPr>
        <p:txBody>
          <a:bodyPr wrap="square">
            <a:spAutoFit/>
          </a:bodyPr>
          <a:lstStyle/>
          <a:p>
            <a:pPr>
              <a:lnSpc>
                <a:spcPct val="125000"/>
              </a:lnSpc>
            </a:pPr>
            <a:r>
              <a:rPr lang="zh-CN" altLang="en-US" sz="1600" dirty="0"/>
              <a:t>设想如下案例:某医院招标开发“智能”医疗诊断系统，用来辅助感冒诊断。</a:t>
            </a:r>
            <a:endParaRPr lang="en-US" altLang="zh-CN" sz="1600" dirty="0"/>
          </a:p>
          <a:p>
            <a:pPr>
              <a:lnSpc>
                <a:spcPct val="125000"/>
              </a:lnSpc>
            </a:pPr>
            <a:r>
              <a:rPr lang="zh-CN" altLang="en-US" sz="1600" dirty="0"/>
              <a:t>已知：①来诊者只有两种状态：健康或发烧。</a:t>
            </a:r>
            <a:endParaRPr lang="en-US" altLang="zh-CN" sz="1600" dirty="0"/>
          </a:p>
          <a:p>
            <a:pPr>
              <a:lnSpc>
                <a:spcPct val="125000"/>
              </a:lnSpc>
            </a:pPr>
            <a:r>
              <a:rPr lang="zh-CN" altLang="en-US" sz="1600" dirty="0"/>
              <a:t>             ②来诊者不确定自己到底是哪种状态，只能回答感觉头晕、体寒或正常。</a:t>
            </a:r>
            <a:endParaRPr lang="en-US" altLang="zh-CN" sz="1600" dirty="0"/>
          </a:p>
          <a:p>
            <a:pPr>
              <a:lnSpc>
                <a:spcPct val="125000"/>
              </a:lnSpc>
            </a:pPr>
            <a:r>
              <a:rPr lang="en-US" altLang="zh-CN" sz="1600" dirty="0"/>
              <a:t>             </a:t>
            </a:r>
            <a:r>
              <a:rPr lang="zh-CN" altLang="en-US" sz="1600" dirty="0"/>
              <a:t>③感冒只与病人前一天的状态有关。</a:t>
            </a:r>
            <a:endParaRPr lang="en-US" altLang="zh-CN" sz="1600" dirty="0"/>
          </a:p>
          <a:p>
            <a:pPr>
              <a:lnSpc>
                <a:spcPct val="125000"/>
              </a:lnSpc>
            </a:pPr>
            <a:r>
              <a:rPr lang="en-US" altLang="zh-CN" sz="1600" dirty="0"/>
              <a:t>             </a:t>
            </a:r>
            <a:r>
              <a:rPr lang="zh-CN" altLang="en-US" sz="1600" dirty="0"/>
              <a:t>④当天的病情决定当天的身体感觉。</a:t>
            </a:r>
            <a:endParaRPr lang="en-US" altLang="zh-CN" sz="1600" dirty="0"/>
          </a:p>
          <a:p>
            <a:pPr>
              <a:lnSpc>
                <a:spcPct val="125000"/>
              </a:lnSpc>
            </a:pPr>
            <a:r>
              <a:rPr lang="zh-CN" altLang="en-US" sz="1600" dirty="0"/>
              <a:t>有位来诊者的病历卡上完整地记录了最近</a:t>
            </a:r>
            <a:r>
              <a:rPr lang="en-US" altLang="zh-CN" sz="1600" dirty="0"/>
              <a:t>T</a:t>
            </a:r>
            <a:r>
              <a:rPr lang="zh-CN" altLang="en-US" sz="1600" dirty="0"/>
              <a:t>天的身体感受（头晕、体寒或正常</a:t>
            </a:r>
            <a:r>
              <a:rPr lang="en-US" altLang="zh-CN" sz="1600" dirty="0"/>
              <a:t>)</a:t>
            </a:r>
            <a:r>
              <a:rPr lang="zh-CN" altLang="en-US" sz="1600" dirty="0"/>
              <a:t>，请预测这</a:t>
            </a:r>
            <a:r>
              <a:rPr lang="en-US" altLang="zh-CN" sz="1600" dirty="0"/>
              <a:t>T</a:t>
            </a:r>
            <a:r>
              <a:rPr lang="zh-CN" altLang="en-US" sz="1600" dirty="0"/>
              <a:t>天的身体状态（健康或发烧</a:t>
            </a:r>
            <a:r>
              <a:rPr lang="en-US" altLang="zh-CN" sz="1600" dirty="0"/>
              <a:t>)</a:t>
            </a:r>
            <a:r>
              <a:rPr lang="zh-CN" altLang="en-US" sz="1600" dirty="0"/>
              <a:t>。</a:t>
            </a:r>
            <a:endParaRPr lang="en-US" altLang="zh-CN" sz="1600" dirty="0"/>
          </a:p>
          <a:p>
            <a:pPr>
              <a:lnSpc>
                <a:spcPct val="125000"/>
              </a:lnSpc>
            </a:pPr>
            <a:r>
              <a:rPr lang="zh-CN" altLang="en-US" sz="1600" dirty="0"/>
              <a:t>感冒发病的规律如图</a:t>
            </a:r>
            <a:r>
              <a:rPr lang="en-US" altLang="zh-CN" sz="1600" dirty="0"/>
              <a:t>4-11</a:t>
            </a:r>
            <a:r>
              <a:rPr lang="zh-CN" altLang="en-US" sz="1600" dirty="0"/>
              <a:t>所示。</a:t>
            </a:r>
            <a:endParaRPr lang="en-US" altLang="zh-CN" sz="1600" dirty="0"/>
          </a:p>
        </p:txBody>
      </p:sp>
      <p:pic>
        <p:nvPicPr>
          <p:cNvPr id="9" name="图片 8">
            <a:extLst>
              <a:ext uri="{FF2B5EF4-FFF2-40B4-BE49-F238E27FC236}">
                <a16:creationId xmlns:a16="http://schemas.microsoft.com/office/drawing/2014/main" id="{681288C7-D777-476D-A77B-D8EF68B91BC2}"/>
              </a:ext>
            </a:extLst>
          </p:cNvPr>
          <p:cNvPicPr>
            <a:picLocks noChangeAspect="1"/>
          </p:cNvPicPr>
          <p:nvPr/>
        </p:nvPicPr>
        <p:blipFill>
          <a:blip r:embed="rId3"/>
          <a:stretch>
            <a:fillRect/>
          </a:stretch>
        </p:blipFill>
        <p:spPr>
          <a:xfrm>
            <a:off x="4227826" y="3056963"/>
            <a:ext cx="3339269" cy="2724768"/>
          </a:xfrm>
          <a:prstGeom prst="rect">
            <a:avLst/>
          </a:prstGeom>
        </p:spPr>
      </p:pic>
      <p:sp>
        <p:nvSpPr>
          <p:cNvPr id="21" name="文本框 20">
            <a:extLst>
              <a:ext uri="{FF2B5EF4-FFF2-40B4-BE49-F238E27FC236}">
                <a16:creationId xmlns:a16="http://schemas.microsoft.com/office/drawing/2014/main" id="{A84E5768-B5E4-4E99-AA44-39A47AAC352E}"/>
              </a:ext>
            </a:extLst>
          </p:cNvPr>
          <p:cNvSpPr txBox="1"/>
          <p:nvPr/>
        </p:nvSpPr>
        <p:spPr>
          <a:xfrm>
            <a:off x="481625" y="5746895"/>
            <a:ext cx="11363979" cy="992836"/>
          </a:xfrm>
          <a:prstGeom prst="rect">
            <a:avLst/>
          </a:prstGeom>
          <a:noFill/>
        </p:spPr>
        <p:txBody>
          <a:bodyPr wrap="square">
            <a:spAutoFit/>
          </a:bodyPr>
          <a:lstStyle/>
          <a:p>
            <a:pPr>
              <a:lnSpc>
                <a:spcPct val="120000"/>
              </a:lnSpc>
            </a:pPr>
            <a:r>
              <a:rPr lang="zh-CN" altLang="en-US" sz="1600" dirty="0"/>
              <a:t>        这个案例其实描述了一个隐马尔可夫模型，并且参数已经给定（参见图4-11)。其中，虚线对应初始状态概率向量，实线对应状态转移概率矩阵，加粗实线对应发射概率矩阵。由于医院禁止隐私数据外泄，所以只能利用算法生成样本。代码实现详见书中</a:t>
            </a:r>
            <a:r>
              <a:rPr lang="en-US" altLang="zh-CN" sz="1600" dirty="0"/>
              <a:t>P135.</a:t>
            </a:r>
            <a:endParaRPr lang="zh-CN" altLang="en-US" sz="1600" dirty="0"/>
          </a:p>
        </p:txBody>
      </p:sp>
    </p:spTree>
    <p:extLst>
      <p:ext uri="{BB962C8B-B14F-4D97-AF65-F5344CB8AC3E}">
        <p14:creationId xmlns:p14="http://schemas.microsoft.com/office/powerpoint/2010/main" val="234217125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721292" y="254000"/>
            <a:ext cx="647070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5346598" cy="585788"/>
            <a:chOff x="551544" y="82976"/>
            <a:chExt cx="534461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099" y="111278"/>
              <a:ext cx="509605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隐马尔可夫模型的样本生成</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0" name="文本框 9">
            <a:extLst>
              <a:ext uri="{FF2B5EF4-FFF2-40B4-BE49-F238E27FC236}">
                <a16:creationId xmlns:a16="http://schemas.microsoft.com/office/drawing/2014/main" id="{AE1B694B-5E88-47E5-BE9E-CEF0335DE4CD}"/>
              </a:ext>
            </a:extLst>
          </p:cNvPr>
          <p:cNvSpPr txBox="1"/>
          <p:nvPr/>
        </p:nvSpPr>
        <p:spPr>
          <a:xfrm>
            <a:off x="609599" y="662472"/>
            <a:ext cx="4021124"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solidFill>
                  <a:srgbClr val="24292E"/>
                </a:solidFill>
                <a:latin typeface="-apple-system"/>
              </a:rPr>
              <a:t>样本生成算法</a:t>
            </a:r>
            <a:endParaRPr lang="zh-CN" altLang="en-US" b="1"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4DF636A-F8E0-420D-BD6D-52AFFC59ACB8}"/>
                  </a:ext>
                </a:extLst>
              </p:cNvPr>
              <p:cNvSpPr txBox="1"/>
              <p:nvPr/>
            </p:nvSpPr>
            <p:spPr>
              <a:xfrm>
                <a:off x="609598" y="1031804"/>
                <a:ext cx="11110913" cy="2527743"/>
              </a:xfrm>
              <a:prstGeom prst="rect">
                <a:avLst/>
              </a:prstGeom>
              <a:noFill/>
            </p:spPr>
            <p:txBody>
              <a:bodyPr wrap="square">
                <a:spAutoFit/>
              </a:bodyPr>
              <a:lstStyle/>
              <a:p>
                <a:pPr>
                  <a:lnSpc>
                    <a:spcPct val="125000"/>
                  </a:lnSpc>
                </a:pPr>
                <a:r>
                  <a:rPr lang="zh-CN" altLang="en-US" sz="1600" dirty="0"/>
                  <a:t>考虑长T的样本序列，它的生成过程就是沿着隐马尔可夫链走T步。</a:t>
                </a:r>
                <a:endParaRPr lang="en-US" altLang="zh-CN" sz="1600" dirty="0"/>
              </a:p>
              <a:p>
                <a:pPr>
                  <a:lnSpc>
                    <a:spcPct val="125000"/>
                  </a:lnSpc>
                </a:pPr>
                <a:r>
                  <a:rPr lang="zh-CN" altLang="en-US" sz="1600" dirty="0"/>
                  <a:t>         (1) 根据初始状态概率向量采样第一个时刻的状态</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sub>
                    </m:sSub>
                  </m:oMath>
                </a14:m>
                <a:r>
                  <a:rPr lang="zh-CN" altLang="en-US" sz="1600" dirty="0"/>
                  <a:t>，即</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1</m:t>
                        </m:r>
                      </m:sub>
                    </m:sSub>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𝜋</m:t>
                    </m:r>
                    <m:r>
                      <a:rPr lang="en-US" altLang="zh-CN" sz="1600" i="1">
                        <a:latin typeface="Cambria Math" panose="02040503050406030204" pitchFamily="18" charset="0"/>
                      </a:rPr>
                      <m:t> </m:t>
                    </m:r>
                  </m:oMath>
                </a14:m>
                <a:r>
                  <a:rPr lang="zh-CN" altLang="en-US" sz="1600" dirty="0"/>
                  <a:t>。</a:t>
                </a:r>
                <a:endParaRPr lang="en-US" altLang="zh-CN" sz="1600" dirty="0"/>
              </a:p>
              <a:p>
                <a:pPr>
                  <a:lnSpc>
                    <a:spcPct val="125000"/>
                  </a:lnSpc>
                </a:pPr>
                <a:r>
                  <a:rPr lang="zh-CN" altLang="en-US" sz="1600" dirty="0"/>
                  <a:t>         (2) </a:t>
                </a:r>
                <a:r>
                  <a:rPr lang="en-US" altLang="zh-CN" sz="1600" dirty="0"/>
                  <a:t> </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sub>
                    </m:sSub>
                  </m:oMath>
                </a14:m>
                <a:r>
                  <a:rPr lang="zh-CN" altLang="en-US" sz="1600" dirty="0"/>
                  <a:t>采样结束得到</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sub>
                    </m:sSub>
                  </m:oMath>
                </a14:m>
                <a:r>
                  <a:rPr lang="zh-CN" altLang="en-US" sz="1600" dirty="0"/>
                  <a:t>后，根据状态转移概率矩阵第</a:t>
                </a:r>
                <a14:m>
                  <m:oMath xmlns:m="http://schemas.openxmlformats.org/officeDocument/2006/math">
                    <m:r>
                      <a:rPr lang="en-US" altLang="zh-CN" sz="1600" b="0" i="1" smtClean="0">
                        <a:latin typeface="Cambria Math" panose="02040503050406030204" pitchFamily="18" charset="0"/>
                      </a:rPr>
                      <m:t>𝑖</m:t>
                    </m:r>
                  </m:oMath>
                </a14:m>
                <a:r>
                  <a:rPr lang="zh-CN" altLang="en-US" sz="1600" dirty="0"/>
                  <a:t>行的概率向量</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𝑖</m:t>
                        </m:r>
                      </m:sub>
                    </m:sSub>
                    <m:r>
                      <a:rPr lang="zh-CN" altLang="en-US" sz="1600" i="1" smtClean="0">
                        <a:latin typeface="Cambria Math" panose="02040503050406030204" pitchFamily="18" charset="0"/>
                      </a:rPr>
                      <m:t>，</m:t>
                    </m:r>
                  </m:oMath>
                </a14:m>
                <a:r>
                  <a:rPr lang="zh-CN" altLang="en-US" sz="1600" dirty="0"/>
                  <a:t>采样下一时刻的状态</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Sub>
                    <m:r>
                      <a:rPr lang="en-US" altLang="zh-CN" sz="1600" i="1">
                        <a:latin typeface="Cambria Math" panose="02040503050406030204" pitchFamily="18" charset="0"/>
                      </a:rPr>
                      <m:t> </m:t>
                    </m:r>
                  </m:oMath>
                </a14:m>
                <a:r>
                  <a:rPr lang="zh-CN" altLang="en-US" sz="1600" dirty="0"/>
                  <a:t>，即</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r>
                          <a:rPr lang="en-US" altLang="zh-CN" sz="1600" i="1">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𝑖</m:t>
                        </m:r>
                      </m:sub>
                    </m:sSub>
                  </m:oMath>
                </a14:m>
                <a:r>
                  <a:rPr lang="zh-CN" altLang="en-US" sz="1600" dirty="0"/>
                  <a:t>;</a:t>
                </a:r>
                <a:endParaRPr lang="en-US" altLang="zh-CN" sz="1600" dirty="0"/>
              </a:p>
              <a:p>
                <a:pPr>
                  <a:lnSpc>
                    <a:spcPct val="125000"/>
                  </a:lnSpc>
                </a:pPr>
                <a:r>
                  <a:rPr lang="zh-CN" altLang="en-US" sz="1600" dirty="0"/>
                  <a:t>         (3) 对每个</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sub>
                    </m:sSub>
                  </m:oMath>
                </a14:m>
                <a:r>
                  <a:rPr lang="zh-CN" altLang="en-US" sz="1600" dirty="0"/>
                  <a:t>,，根据发射概率矩阵的第</a:t>
                </a:r>
                <a14:m>
                  <m:oMath xmlns:m="http://schemas.openxmlformats.org/officeDocument/2006/math">
                    <m:r>
                      <a:rPr lang="en-US" altLang="zh-CN" sz="1600" b="0" i="1" smtClean="0">
                        <a:latin typeface="Cambria Math" panose="02040503050406030204" pitchFamily="18" charset="0"/>
                      </a:rPr>
                      <m:t>𝑖</m:t>
                    </m:r>
                  </m:oMath>
                </a14:m>
                <a:r>
                  <a:rPr lang="zh-CN" altLang="en-US" sz="1600" dirty="0"/>
                  <a:t>行</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𝐵</m:t>
                        </m:r>
                      </m:e>
                      <m:sub>
                        <m:r>
                          <a:rPr lang="en-US" altLang="zh-CN" sz="1600" i="1">
                            <a:latin typeface="Cambria Math" panose="02040503050406030204" pitchFamily="18" charset="0"/>
                          </a:rPr>
                          <m:t>𝑖</m:t>
                        </m:r>
                      </m:sub>
                    </m:sSub>
                  </m:oMath>
                </a14:m>
                <a:r>
                  <a:rPr lang="zh-CN" altLang="en-US" sz="1600" dirty="0"/>
                  <a:t>采样</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 </m:t>
                    </m:r>
                  </m:oMath>
                </a14:m>
                <a:r>
                  <a:rPr lang="zh-CN" altLang="en-US" sz="1600" dirty="0"/>
                  <a:t>，即</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𝑡</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𝐵</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oMath>
                </a14:m>
                <a:r>
                  <a:rPr lang="zh-CN" altLang="en-US" sz="1600" dirty="0"/>
                  <a:t>。</a:t>
                </a:r>
                <a:endParaRPr lang="en-US" altLang="zh-CN" sz="1600" dirty="0"/>
              </a:p>
              <a:p>
                <a:pPr>
                  <a:lnSpc>
                    <a:spcPct val="125000"/>
                  </a:lnSpc>
                </a:pPr>
                <a:r>
                  <a:rPr lang="zh-CN" altLang="en-US" sz="1600" dirty="0"/>
                  <a:t>         (4) 重复步骤(2)共计T-1次，重复步骤(3)共计T次，输出序列</a:t>
                </a:r>
                <a14:m>
                  <m:oMath xmlns:m="http://schemas.openxmlformats.org/officeDocument/2006/math">
                    <m:r>
                      <a:rPr lang="en-US" altLang="zh-CN" sz="1600" b="0" i="1" smtClean="0">
                        <a:latin typeface="Cambria Math" panose="02040503050406030204" pitchFamily="18" charset="0"/>
                      </a:rPr>
                      <m:t>𝑥</m:t>
                    </m:r>
                  </m:oMath>
                </a14:m>
                <a:r>
                  <a:rPr lang="zh-CN" altLang="en-US" sz="1600" dirty="0"/>
                  <a:t>与</a:t>
                </a:r>
                <a14:m>
                  <m:oMath xmlns:m="http://schemas.openxmlformats.org/officeDocument/2006/math">
                    <m:r>
                      <a:rPr lang="en-US" altLang="zh-CN" sz="1600" b="0" i="1" smtClean="0">
                        <a:latin typeface="Cambria Math" panose="02040503050406030204" pitchFamily="18" charset="0"/>
                      </a:rPr>
                      <m:t>𝑦</m:t>
                    </m:r>
                    <m:r>
                      <a:rPr lang="en-US" altLang="zh-CN" sz="1600" i="1">
                        <a:latin typeface="Cambria Math" panose="02040503050406030204" pitchFamily="18" charset="0"/>
                      </a:rPr>
                      <m:t> </m:t>
                    </m:r>
                  </m:oMath>
                </a14:m>
                <a:r>
                  <a:rPr lang="zh-CN" altLang="en-US" sz="1600" dirty="0"/>
                  <a:t>。</a:t>
                </a:r>
                <a:endParaRPr lang="en-US" altLang="zh-CN" sz="1600" dirty="0"/>
              </a:p>
              <a:p>
                <a:pPr>
                  <a:lnSpc>
                    <a:spcPct val="125000"/>
                  </a:lnSpc>
                </a:pPr>
                <a:r>
                  <a:rPr lang="zh-CN" altLang="en-US" sz="1600" dirty="0"/>
                  <a:t>以上为样本生成的步骤。上述算法已经封装在</a:t>
                </a:r>
                <a:r>
                  <a:rPr lang="en-US" altLang="zh-CN" sz="1600" dirty="0" err="1"/>
                  <a:t>HanLP</a:t>
                </a:r>
                <a:r>
                  <a:rPr lang="zh-CN" altLang="en-US" sz="1600" dirty="0"/>
                  <a:t>中（详见书中</a:t>
                </a:r>
                <a:r>
                  <a:rPr lang="en-US" altLang="zh-CN" sz="1600" dirty="0"/>
                  <a:t>P137</a:t>
                </a:r>
                <a:r>
                  <a:rPr lang="zh-CN" altLang="en-US" sz="1600" dirty="0"/>
                  <a:t>）。</a:t>
                </a:r>
                <a:endParaRPr lang="en-US" altLang="zh-CN" sz="1600" dirty="0"/>
              </a:p>
              <a:p>
                <a:pPr>
                  <a:lnSpc>
                    <a:spcPct val="125000"/>
                  </a:lnSpc>
                </a:pPr>
                <a:endParaRPr lang="en-US" altLang="zh-CN" sz="1600" dirty="0"/>
              </a:p>
              <a:p>
                <a:pPr>
                  <a:lnSpc>
                    <a:spcPct val="125000"/>
                  </a:lnSpc>
                </a:pPr>
                <a:r>
                  <a:rPr lang="zh-CN" altLang="en-US" sz="1600" dirty="0"/>
                  <a:t>可通过训练模型来验证生成算法是否正确，训练算法将会于下一节讲解。</a:t>
                </a:r>
              </a:p>
            </p:txBody>
          </p:sp>
        </mc:Choice>
        <mc:Fallback xmlns="">
          <p:sp>
            <p:nvSpPr>
              <p:cNvPr id="12" name="文本框 11">
                <a:extLst>
                  <a:ext uri="{FF2B5EF4-FFF2-40B4-BE49-F238E27FC236}">
                    <a16:creationId xmlns:a16="http://schemas.microsoft.com/office/drawing/2014/main" id="{34DF636A-F8E0-420D-BD6D-52AFFC59ACB8}"/>
                  </a:ext>
                </a:extLst>
              </p:cNvPr>
              <p:cNvSpPr txBox="1">
                <a:spLocks noRot="1" noChangeAspect="1" noMove="1" noResize="1" noEditPoints="1" noAdjustHandles="1" noChangeArrowheads="1" noChangeShapeType="1" noTextEdit="1"/>
              </p:cNvSpPr>
              <p:nvPr/>
            </p:nvSpPr>
            <p:spPr>
              <a:xfrm>
                <a:off x="609598" y="1031804"/>
                <a:ext cx="11110913" cy="2527743"/>
              </a:xfrm>
              <a:prstGeom prst="rect">
                <a:avLst/>
              </a:prstGeom>
              <a:blipFill>
                <a:blip r:embed="rId3"/>
                <a:stretch>
                  <a:fillRect l="-274" b="-16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952878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941116" y="254000"/>
            <a:ext cx="725088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4583199" cy="585788"/>
            <a:chOff x="551544" y="82976"/>
            <a:chExt cx="4581497"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099" y="111278"/>
              <a:ext cx="4332942"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隐马尔可夫模型的训练</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0" name="文本框 9">
            <a:extLst>
              <a:ext uri="{FF2B5EF4-FFF2-40B4-BE49-F238E27FC236}">
                <a16:creationId xmlns:a16="http://schemas.microsoft.com/office/drawing/2014/main" id="{D27D80B0-8637-4C49-8A57-66A71578480F}"/>
              </a:ext>
            </a:extLst>
          </p:cNvPr>
          <p:cNvSpPr txBox="1"/>
          <p:nvPr/>
        </p:nvSpPr>
        <p:spPr>
          <a:xfrm>
            <a:off x="609599" y="662472"/>
            <a:ext cx="4021124"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solidFill>
                  <a:srgbClr val="24292E"/>
                </a:solidFill>
                <a:latin typeface="-apple-system"/>
              </a:rPr>
              <a:t>转移概率矩阵的估计</a:t>
            </a:r>
            <a:endParaRPr lang="zh-CN" altLang="en-US" b="1" dirty="0"/>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C6421369-7A75-4105-A7C8-A2688CD0960E}"/>
                  </a:ext>
                </a:extLst>
              </p:cNvPr>
              <p:cNvSpPr txBox="1"/>
              <p:nvPr/>
            </p:nvSpPr>
            <p:spPr>
              <a:xfrm>
                <a:off x="550863" y="1031804"/>
                <a:ext cx="11260836" cy="740780"/>
              </a:xfrm>
              <a:prstGeom prst="rect">
                <a:avLst/>
              </a:prstGeom>
              <a:noFill/>
            </p:spPr>
            <p:txBody>
              <a:bodyPr wrap="square">
                <a:spAutoFit/>
              </a:bodyPr>
              <a:lstStyle/>
              <a:p>
                <a:pPr>
                  <a:lnSpc>
                    <a:spcPct val="125000"/>
                  </a:lnSpc>
                </a:pPr>
                <a:r>
                  <a:rPr lang="zh-CN" altLang="en-US" sz="1600" dirty="0"/>
                  <a:t>      记样本序列在时刻</a:t>
                </a:r>
                <a14:m>
                  <m:oMath xmlns:m="http://schemas.openxmlformats.org/officeDocument/2006/math">
                    <m:r>
                      <a:rPr lang="en-US" altLang="zh-CN" sz="1600" b="0" i="1" smtClean="0">
                        <a:latin typeface="Cambria Math" panose="02040503050406030204" pitchFamily="18" charset="0"/>
                      </a:rPr>
                      <m:t>𝑡</m:t>
                    </m:r>
                  </m:oMath>
                </a14:m>
                <a:r>
                  <a:rPr lang="zh-CN" altLang="en-US" sz="1600" dirty="0"/>
                  <a:t>处于状态</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sub>
                    </m:sSub>
                  </m:oMath>
                </a14:m>
                <a:r>
                  <a:rPr lang="zh-CN" altLang="en-US" sz="1600" dirty="0"/>
                  <a:t>，时刻</a:t>
                </a:r>
                <a14:m>
                  <m:oMath xmlns:m="http://schemas.openxmlformats.org/officeDocument/2006/math">
                    <m:r>
                      <a:rPr lang="en-US" altLang="zh-CN" sz="1600" i="1">
                        <a:latin typeface="Cambria Math" panose="02040503050406030204" pitchFamily="18" charset="0"/>
                      </a:rPr>
                      <m:t>𝑡</m:t>
                    </m:r>
                    <m:r>
                      <a:rPr lang="en-US" altLang="zh-CN" sz="1600" b="0" i="1" smtClean="0">
                        <a:latin typeface="Cambria Math" panose="02040503050406030204" pitchFamily="18" charset="0"/>
                      </a:rPr>
                      <m:t>+1</m:t>
                    </m:r>
                  </m:oMath>
                </a14:m>
                <a:r>
                  <a:rPr lang="zh-CN" altLang="en-US" sz="1600" dirty="0"/>
                  <a:t>转移到状态</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b="0" i="1" smtClean="0">
                            <a:latin typeface="Cambria Math" panose="02040503050406030204" pitchFamily="18" charset="0"/>
                          </a:rPr>
                          <m:t>𝑗</m:t>
                        </m:r>
                      </m:sub>
                    </m:sSub>
                  </m:oMath>
                </a14:m>
                <a:r>
                  <a:rPr lang="zh-CN" altLang="en-US" sz="1600" dirty="0"/>
                  <a:t> ,。统计这样的转移频次计入矩阵元素</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oMath>
                </a14:m>
                <a:r>
                  <a:rPr lang="zh-CN" altLang="en-US" sz="1600" dirty="0"/>
                  <a:t>，则根据极大似然估计，从</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𝑖</m:t>
                        </m:r>
                      </m:sub>
                    </m:sSub>
                  </m:oMath>
                </a14:m>
                <a:r>
                  <a:rPr lang="zh-CN" altLang="en-US" sz="1600" dirty="0"/>
                  <a:t>到</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𝑗</m:t>
                        </m:r>
                      </m:sub>
                    </m:sSub>
                  </m:oMath>
                </a14:m>
                <a:r>
                  <a:rPr lang="zh-CN" altLang="en-US" sz="1600" dirty="0"/>
                  <a:t>的转移概率</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i="1">
                            <a:latin typeface="Cambria Math" panose="02040503050406030204" pitchFamily="18" charset="0"/>
                          </a:rPr>
                          <m:t>𝑗</m:t>
                        </m:r>
                      </m:sub>
                    </m:sSub>
                  </m:oMath>
                </a14:m>
                <a:r>
                  <a:rPr lang="zh-CN" altLang="en-US" sz="1600" dirty="0"/>
                  <a:t> ，可估计为矩阵第i行频次的归一化（该公式的实现详见书中</a:t>
                </a:r>
                <a:r>
                  <a:rPr lang="en-US" altLang="zh-CN" sz="1600" dirty="0"/>
                  <a:t>P139</a:t>
                </a:r>
                <a:r>
                  <a:rPr lang="zh-CN" altLang="en-US" sz="1600" dirty="0"/>
                  <a:t>）:</a:t>
                </a:r>
              </a:p>
            </p:txBody>
          </p:sp>
        </mc:Choice>
        <mc:Fallback>
          <p:sp>
            <p:nvSpPr>
              <p:cNvPr id="12" name="文本框 11">
                <a:extLst>
                  <a:ext uri="{FF2B5EF4-FFF2-40B4-BE49-F238E27FC236}">
                    <a16:creationId xmlns:a16="http://schemas.microsoft.com/office/drawing/2014/main" id="{C6421369-7A75-4105-A7C8-A2688CD0960E}"/>
                  </a:ext>
                </a:extLst>
              </p:cNvPr>
              <p:cNvSpPr txBox="1">
                <a:spLocks noRot="1" noChangeAspect="1" noMove="1" noResize="1" noEditPoints="1" noAdjustHandles="1" noChangeArrowheads="1" noChangeShapeType="1" noTextEdit="1"/>
              </p:cNvSpPr>
              <p:nvPr/>
            </p:nvSpPr>
            <p:spPr>
              <a:xfrm>
                <a:off x="550863" y="1031804"/>
                <a:ext cx="11260836" cy="740780"/>
              </a:xfrm>
              <a:prstGeom prst="rect">
                <a:avLst/>
              </a:prstGeom>
              <a:blipFill>
                <a:blip r:embed="rId3"/>
                <a:stretch>
                  <a:fillRect l="-271" b="-7377"/>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2A26D96-A168-45DE-98EE-EA647A2FA0E6}"/>
              </a:ext>
            </a:extLst>
          </p:cNvPr>
          <p:cNvPicPr>
            <a:picLocks noChangeAspect="1"/>
          </p:cNvPicPr>
          <p:nvPr/>
        </p:nvPicPr>
        <p:blipFill>
          <a:blip r:embed="rId4"/>
          <a:stretch>
            <a:fillRect/>
          </a:stretch>
        </p:blipFill>
        <p:spPr>
          <a:xfrm>
            <a:off x="3895310" y="1774132"/>
            <a:ext cx="3948397" cy="867326"/>
          </a:xfrm>
          <a:prstGeom prst="rect">
            <a:avLst/>
          </a:prstGeom>
        </p:spPr>
      </p:pic>
      <p:sp>
        <p:nvSpPr>
          <p:cNvPr id="16" name="文本框 15">
            <a:extLst>
              <a:ext uri="{FF2B5EF4-FFF2-40B4-BE49-F238E27FC236}">
                <a16:creationId xmlns:a16="http://schemas.microsoft.com/office/drawing/2014/main" id="{B9C2CFBB-033A-4DEB-8C38-DFFA98F30F0D}"/>
              </a:ext>
            </a:extLst>
          </p:cNvPr>
          <p:cNvSpPr txBox="1"/>
          <p:nvPr/>
        </p:nvSpPr>
        <p:spPr>
          <a:xfrm>
            <a:off x="609599" y="2689228"/>
            <a:ext cx="4021124"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初始状态概率向量的估计</a:t>
            </a:r>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85B4DFC4-320E-47D0-8C40-FDB4ED865E29}"/>
                  </a:ext>
                </a:extLst>
              </p:cNvPr>
              <p:cNvSpPr txBox="1"/>
              <p:nvPr/>
            </p:nvSpPr>
            <p:spPr>
              <a:xfrm>
                <a:off x="626376" y="3044550"/>
                <a:ext cx="11093043" cy="992836"/>
              </a:xfrm>
              <a:prstGeom prst="rect">
                <a:avLst/>
              </a:prstGeom>
              <a:noFill/>
            </p:spPr>
            <p:txBody>
              <a:bodyPr wrap="square">
                <a:spAutoFit/>
              </a:bodyPr>
              <a:lstStyle/>
              <a:p>
                <a:pPr>
                  <a:lnSpc>
                    <a:spcPct val="125000"/>
                  </a:lnSpc>
                </a:pPr>
                <a:r>
                  <a:rPr lang="zh-CN" altLang="en-US" sz="1600" dirty="0"/>
                  <a:t>        初始状态其实可以看作状态转移的一种特例，即</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1</m:t>
                        </m:r>
                      </m:sub>
                    </m:sSub>
                  </m:oMath>
                </a14:m>
                <a:r>
                  <a:rPr lang="zh-CN" altLang="en-US" sz="1600" dirty="0"/>
                  <a:t>是由BOS转移而来。所以从BOS到</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1</m:t>
                        </m:r>
                      </m:sub>
                    </m:sSub>
                  </m:oMath>
                </a14:m>
                <a:r>
                  <a:rPr lang="zh-CN" altLang="en-US" sz="1600" dirty="0"/>
                  <a:t>的转移频次只有一行，即统计</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1</m:t>
                        </m:r>
                      </m:sub>
                    </m:sSub>
                  </m:oMath>
                </a14:m>
                <a:r>
                  <a:rPr lang="zh-CN" altLang="en-US" sz="1600" dirty="0"/>
                  <a:t>的所有取值的频次记作向量</a:t>
                </a:r>
                <a14:m>
                  <m:oMath xmlns:m="http://schemas.openxmlformats.org/officeDocument/2006/math">
                    <m:r>
                      <a:rPr lang="en-US" altLang="zh-CN" sz="1600" b="0" i="1" smtClean="0">
                        <a:latin typeface="Cambria Math" panose="02040503050406030204" pitchFamily="18" charset="0"/>
                      </a:rPr>
                      <m:t>𝑐</m:t>
                    </m:r>
                  </m:oMath>
                </a14:m>
                <a:r>
                  <a:rPr lang="zh-CN" altLang="en-US" sz="1600" dirty="0"/>
                  <a:t>，然后用类似的方法归一化（该公式的实现详见书中</a:t>
                </a:r>
                <a:r>
                  <a:rPr lang="en-US" altLang="zh-CN" sz="1600" dirty="0"/>
                  <a:t>P139</a:t>
                </a:r>
                <a:r>
                  <a:rPr lang="zh-CN" altLang="en-US" sz="1600" dirty="0"/>
                  <a:t>） :</a:t>
                </a:r>
                <a:endParaRPr lang="en-US" altLang="zh-CN" sz="1600" dirty="0"/>
              </a:p>
              <a:p>
                <a:pPr>
                  <a:lnSpc>
                    <a:spcPct val="125000"/>
                  </a:lnSpc>
                </a:pPr>
                <a:endParaRPr lang="zh-CN" altLang="en-US" sz="1600" dirty="0"/>
              </a:p>
            </p:txBody>
          </p:sp>
        </mc:Choice>
        <mc:Fallback>
          <p:sp>
            <p:nvSpPr>
              <p:cNvPr id="18" name="文本框 17">
                <a:extLst>
                  <a:ext uri="{FF2B5EF4-FFF2-40B4-BE49-F238E27FC236}">
                    <a16:creationId xmlns:a16="http://schemas.microsoft.com/office/drawing/2014/main" id="{85B4DFC4-320E-47D0-8C40-FDB4ED865E29}"/>
                  </a:ext>
                </a:extLst>
              </p:cNvPr>
              <p:cNvSpPr txBox="1">
                <a:spLocks noRot="1" noChangeAspect="1" noMove="1" noResize="1" noEditPoints="1" noAdjustHandles="1" noChangeArrowheads="1" noChangeShapeType="1" noTextEdit="1"/>
              </p:cNvSpPr>
              <p:nvPr/>
            </p:nvSpPr>
            <p:spPr>
              <a:xfrm>
                <a:off x="626376" y="3044550"/>
                <a:ext cx="11093043" cy="992836"/>
              </a:xfrm>
              <a:prstGeom prst="rect">
                <a:avLst/>
              </a:prstGeom>
              <a:blipFill>
                <a:blip r:embed="rId5"/>
                <a:stretch>
                  <a:fillRect l="-330"/>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03B5A3CC-2E60-4FED-ADF5-CE8FBBB8035A}"/>
              </a:ext>
            </a:extLst>
          </p:cNvPr>
          <p:cNvPicPr>
            <a:picLocks noChangeAspect="1"/>
          </p:cNvPicPr>
          <p:nvPr/>
        </p:nvPicPr>
        <p:blipFill>
          <a:blip r:embed="rId6"/>
          <a:stretch>
            <a:fillRect/>
          </a:stretch>
        </p:blipFill>
        <p:spPr>
          <a:xfrm>
            <a:off x="4395940" y="3734004"/>
            <a:ext cx="3400120" cy="765244"/>
          </a:xfrm>
          <a:prstGeom prst="rect">
            <a:avLst/>
          </a:prstGeom>
        </p:spPr>
      </p:pic>
      <p:sp>
        <p:nvSpPr>
          <p:cNvPr id="21" name="文本框 20">
            <a:extLst>
              <a:ext uri="{FF2B5EF4-FFF2-40B4-BE49-F238E27FC236}">
                <a16:creationId xmlns:a16="http://schemas.microsoft.com/office/drawing/2014/main" id="{BE8AFAD3-8846-47BF-A985-D17EF40130C1}"/>
              </a:ext>
            </a:extLst>
          </p:cNvPr>
          <p:cNvSpPr txBox="1"/>
          <p:nvPr/>
        </p:nvSpPr>
        <p:spPr>
          <a:xfrm>
            <a:off x="609599" y="4504507"/>
            <a:ext cx="4021124"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发射概率矩阵的估计</a:t>
            </a:r>
          </a:p>
        </p:txBody>
      </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B59FBB11-199A-4C1E-A732-516882FC7BB5}"/>
                  </a:ext>
                </a:extLst>
              </p:cNvPr>
              <p:cNvSpPr txBox="1"/>
              <p:nvPr/>
            </p:nvSpPr>
            <p:spPr>
              <a:xfrm>
                <a:off x="609598" y="4876242"/>
                <a:ext cx="11093043" cy="604589"/>
              </a:xfrm>
              <a:prstGeom prst="rect">
                <a:avLst/>
              </a:prstGeom>
              <a:noFill/>
            </p:spPr>
            <p:txBody>
              <a:bodyPr wrap="square">
                <a:spAutoFit/>
              </a:bodyPr>
              <a:lstStyle/>
              <a:p>
                <a:r>
                  <a:rPr lang="zh-CN" altLang="en-US" sz="1600" dirty="0"/>
                  <a:t>      统计样本中状态为</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sub>
                    </m:sSub>
                  </m:oMath>
                </a14:m>
                <a:r>
                  <a:rPr lang="zh-CN" altLang="en-US" sz="1600" dirty="0"/>
                  <a:t>,且观测为</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𝑜</m:t>
                        </m:r>
                      </m:e>
                      <m:sub>
                        <m:r>
                          <a:rPr lang="en-US" altLang="zh-CN" sz="1600" i="1">
                            <a:latin typeface="Cambria Math" panose="02040503050406030204" pitchFamily="18" charset="0"/>
                          </a:rPr>
                          <m:t>𝑗</m:t>
                        </m:r>
                      </m:sub>
                    </m:sSub>
                  </m:oMath>
                </a14:m>
                <a:r>
                  <a:rPr lang="zh-CN" altLang="en-US" sz="1600" dirty="0"/>
                  <a:t>,的频次，计入矩阵元素</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𝐵</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i="1">
                            <a:latin typeface="Cambria Math" panose="02040503050406030204" pitchFamily="18" charset="0"/>
                          </a:rPr>
                          <m:t>𝑗</m:t>
                        </m:r>
                      </m:sub>
                    </m:sSub>
                  </m:oMath>
                </a14:m>
                <a:r>
                  <a:rPr lang="zh-CN" altLang="en-US" sz="1600" dirty="0"/>
                  <a:t> ，则状态</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b="0" i="1" smtClean="0">
                            <a:latin typeface="Cambria Math" panose="02040503050406030204" pitchFamily="18" charset="0"/>
                          </a:rPr>
                          <m:t>𝑖</m:t>
                        </m:r>
                      </m:sub>
                    </m:sSub>
                  </m:oMath>
                </a14:m>
                <a:r>
                  <a:rPr lang="zh-CN" altLang="en-US" sz="1600" dirty="0"/>
                  <a:t>发射观测</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𝑜</m:t>
                        </m:r>
                      </m:e>
                      <m:sub>
                        <m:r>
                          <a:rPr lang="en-US" altLang="zh-CN" sz="1600" i="1">
                            <a:latin typeface="Cambria Math" panose="02040503050406030204" pitchFamily="18" charset="0"/>
                          </a:rPr>
                          <m:t>𝑗</m:t>
                        </m:r>
                      </m:sub>
                    </m:sSub>
                  </m:oMath>
                </a14:m>
                <a:r>
                  <a:rPr lang="zh-CN" altLang="en-US" sz="1600" dirty="0"/>
                  <a:t>的概率估计为（该公式的实现详见书中</a:t>
                </a:r>
                <a:r>
                  <a:rPr lang="en-US" altLang="zh-CN" sz="1600" dirty="0"/>
                  <a:t>P139</a:t>
                </a:r>
                <a:r>
                  <a:rPr lang="zh-CN" altLang="en-US" sz="1600" dirty="0"/>
                  <a:t>） :</a:t>
                </a:r>
              </a:p>
            </p:txBody>
          </p:sp>
        </mc:Choice>
        <mc:Fallback>
          <p:sp>
            <p:nvSpPr>
              <p:cNvPr id="23" name="文本框 22">
                <a:extLst>
                  <a:ext uri="{FF2B5EF4-FFF2-40B4-BE49-F238E27FC236}">
                    <a16:creationId xmlns:a16="http://schemas.microsoft.com/office/drawing/2014/main" id="{B59FBB11-199A-4C1E-A732-516882FC7BB5}"/>
                  </a:ext>
                </a:extLst>
              </p:cNvPr>
              <p:cNvSpPr txBox="1">
                <a:spLocks noRot="1" noChangeAspect="1" noMove="1" noResize="1" noEditPoints="1" noAdjustHandles="1" noChangeArrowheads="1" noChangeShapeType="1" noTextEdit="1"/>
              </p:cNvSpPr>
              <p:nvPr/>
            </p:nvSpPr>
            <p:spPr>
              <a:xfrm>
                <a:off x="609598" y="4876242"/>
                <a:ext cx="11093043" cy="604589"/>
              </a:xfrm>
              <a:prstGeom prst="rect">
                <a:avLst/>
              </a:prstGeom>
              <a:blipFill>
                <a:blip r:embed="rId7"/>
                <a:stretch>
                  <a:fillRect l="-275" t="-5051" b="-13131"/>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5BCC9F7D-A364-443B-B5DB-7BE055DAD390}"/>
              </a:ext>
            </a:extLst>
          </p:cNvPr>
          <p:cNvPicPr>
            <a:picLocks noChangeAspect="1"/>
          </p:cNvPicPr>
          <p:nvPr/>
        </p:nvPicPr>
        <p:blipFill>
          <a:blip r:embed="rId8"/>
          <a:stretch>
            <a:fillRect/>
          </a:stretch>
        </p:blipFill>
        <p:spPr>
          <a:xfrm>
            <a:off x="3742745" y="5248992"/>
            <a:ext cx="4100962" cy="668095"/>
          </a:xfrm>
          <a:prstGeom prst="rect">
            <a:avLst/>
          </a:prstGeom>
        </p:spPr>
      </p:pic>
    </p:spTree>
    <p:extLst>
      <p:ext uri="{BB962C8B-B14F-4D97-AF65-F5344CB8AC3E}">
        <p14:creationId xmlns:p14="http://schemas.microsoft.com/office/powerpoint/2010/main" val="359902103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790114" y="254000"/>
            <a:ext cx="740188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4">
            <a:extLst>
              <a:ext uri="{FF2B5EF4-FFF2-40B4-BE49-F238E27FC236}">
                <a16:creationId xmlns:a16="http://schemas.microsoft.com/office/drawing/2014/main" id="{B03B554E-A43C-45E1-98E0-72A54E6B29A4}"/>
              </a:ext>
            </a:extLst>
          </p:cNvPr>
          <p:cNvSpPr txBox="1">
            <a:spLocks noChangeArrowheads="1"/>
          </p:cNvSpPr>
          <p:nvPr/>
        </p:nvSpPr>
        <p:spPr bwMode="auto">
          <a:xfrm>
            <a:off x="799510" y="110901"/>
            <a:ext cx="42926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隐马尔可夫模型的训练</a:t>
            </a:r>
          </a:p>
        </p:txBody>
      </p:sp>
      <p:sp>
        <p:nvSpPr>
          <p:cNvPr id="12" name="文本框 11">
            <a:extLst>
              <a:ext uri="{FF2B5EF4-FFF2-40B4-BE49-F238E27FC236}">
                <a16:creationId xmlns:a16="http://schemas.microsoft.com/office/drawing/2014/main" id="{A8481B05-F9BC-4EA8-88B3-7DB34130F39A}"/>
              </a:ext>
            </a:extLst>
          </p:cNvPr>
          <p:cNvSpPr txBox="1"/>
          <p:nvPr/>
        </p:nvSpPr>
        <p:spPr>
          <a:xfrm>
            <a:off x="609599" y="662472"/>
            <a:ext cx="4021124"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solidFill>
                  <a:srgbClr val="24292E"/>
                </a:solidFill>
                <a:latin typeface="-apple-system"/>
              </a:rPr>
              <a:t>隐马尔可夫的训练</a:t>
            </a:r>
            <a:endParaRPr lang="zh-CN" altLang="en-US" b="1" dirty="0"/>
          </a:p>
        </p:txBody>
      </p:sp>
      <p:sp>
        <p:nvSpPr>
          <p:cNvPr id="4" name="文本框 3">
            <a:extLst>
              <a:ext uri="{FF2B5EF4-FFF2-40B4-BE49-F238E27FC236}">
                <a16:creationId xmlns:a16="http://schemas.microsoft.com/office/drawing/2014/main" id="{916E9298-937C-4219-A4F2-C8BC7AE87636}"/>
              </a:ext>
            </a:extLst>
          </p:cNvPr>
          <p:cNvSpPr txBox="1"/>
          <p:nvPr/>
        </p:nvSpPr>
        <p:spPr>
          <a:xfrm>
            <a:off x="679508" y="1166070"/>
            <a:ext cx="11014745" cy="338554"/>
          </a:xfrm>
          <a:prstGeom prst="rect">
            <a:avLst/>
          </a:prstGeom>
          <a:noFill/>
        </p:spPr>
        <p:txBody>
          <a:bodyPr wrap="square" rtlCol="0">
            <a:spAutoFit/>
          </a:bodyPr>
          <a:lstStyle/>
          <a:p>
            <a:r>
              <a:rPr lang="zh-CN" altLang="en-US" sz="1600" b="0" i="0" dirty="0">
                <a:solidFill>
                  <a:srgbClr val="24292E"/>
                </a:solidFill>
                <a:effectLst/>
                <a:latin typeface="-apple-system"/>
              </a:rPr>
              <a:t>样本生成后，利用生成的数据对隐马尔可夫模型进行训练，完整的训练过程同时调用了这三个方法（代码祥见）。</a:t>
            </a:r>
            <a:endParaRPr lang="zh-CN" altLang="en-US" sz="1600" dirty="0"/>
          </a:p>
        </p:txBody>
      </p:sp>
      <p:pic>
        <p:nvPicPr>
          <p:cNvPr id="9" name="图片 8">
            <a:extLst>
              <a:ext uri="{FF2B5EF4-FFF2-40B4-BE49-F238E27FC236}">
                <a16:creationId xmlns:a16="http://schemas.microsoft.com/office/drawing/2014/main" id="{63B436BA-AA78-4CE9-9058-B864A1271529}"/>
              </a:ext>
            </a:extLst>
          </p:cNvPr>
          <p:cNvPicPr>
            <a:picLocks noChangeAspect="1"/>
          </p:cNvPicPr>
          <p:nvPr/>
        </p:nvPicPr>
        <p:blipFill>
          <a:blip r:embed="rId3"/>
          <a:stretch>
            <a:fillRect/>
          </a:stretch>
        </p:blipFill>
        <p:spPr>
          <a:xfrm>
            <a:off x="3249906" y="1538340"/>
            <a:ext cx="5692188" cy="3942208"/>
          </a:xfrm>
          <a:prstGeom prst="rect">
            <a:avLst/>
          </a:prstGeom>
        </p:spPr>
      </p:pic>
      <p:sp>
        <p:nvSpPr>
          <p:cNvPr id="18" name="文本框 17">
            <a:extLst>
              <a:ext uri="{FF2B5EF4-FFF2-40B4-BE49-F238E27FC236}">
                <a16:creationId xmlns:a16="http://schemas.microsoft.com/office/drawing/2014/main" id="{91423141-344E-483B-BB67-1EEFF9CC2928}"/>
              </a:ext>
            </a:extLst>
          </p:cNvPr>
          <p:cNvSpPr txBox="1"/>
          <p:nvPr/>
        </p:nvSpPr>
        <p:spPr>
          <a:xfrm>
            <a:off x="486561" y="5608964"/>
            <a:ext cx="11207692" cy="681084"/>
          </a:xfrm>
          <a:prstGeom prst="rect">
            <a:avLst/>
          </a:prstGeom>
          <a:noFill/>
        </p:spPr>
        <p:txBody>
          <a:bodyPr wrap="square">
            <a:spAutoFit/>
          </a:bodyPr>
          <a:lstStyle/>
          <a:p>
            <a:pPr>
              <a:lnSpc>
                <a:spcPct val="125000"/>
              </a:lnSpc>
            </a:pPr>
            <a:r>
              <a:rPr lang="zh-CN" altLang="en-US" sz="1600" dirty="0"/>
              <a:t>      按照测试驱动的开发范式，可进行如下实验:利用给定的隐马尔可夫模型Р生成十万个样本，在这十万个样本上训练新模型</a:t>
            </a:r>
            <a:r>
              <a:rPr lang="en-US" altLang="zh-CN" sz="1600" dirty="0"/>
              <a:t>Q</a:t>
            </a:r>
            <a:r>
              <a:rPr lang="zh-CN" altLang="en-US" sz="1600" dirty="0"/>
              <a:t>，比较新旧模型参数是否一致。</a:t>
            </a:r>
          </a:p>
        </p:txBody>
      </p:sp>
    </p:spTree>
    <p:extLst>
      <p:ext uri="{BB962C8B-B14F-4D97-AF65-F5344CB8AC3E}">
        <p14:creationId xmlns:p14="http://schemas.microsoft.com/office/powerpoint/2010/main" val="152622270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907560" y="254000"/>
            <a:ext cx="728444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4608366" cy="585788"/>
            <a:chOff x="551544" y="82976"/>
            <a:chExt cx="4606654"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100" y="111278"/>
              <a:ext cx="4358098"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隐马尔可夫模型的预测</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17877"/>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a:extLst>
              <a:ext uri="{FF2B5EF4-FFF2-40B4-BE49-F238E27FC236}">
                <a16:creationId xmlns:a16="http://schemas.microsoft.com/office/drawing/2014/main" id="{D7BFEA7F-D479-4B17-9096-F6488EA03A5E}"/>
              </a:ext>
            </a:extLst>
          </p:cNvPr>
          <p:cNvSpPr txBox="1"/>
          <p:nvPr/>
        </p:nvSpPr>
        <p:spPr>
          <a:xfrm>
            <a:off x="254466" y="663573"/>
            <a:ext cx="285785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概率计算的前向算法</a:t>
            </a: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4FB67B92-39EB-4FB7-96CC-69859A3820B2}"/>
                  </a:ext>
                </a:extLst>
              </p:cNvPr>
              <p:cNvSpPr txBox="1"/>
              <p:nvPr/>
            </p:nvSpPr>
            <p:spPr>
              <a:xfrm>
                <a:off x="550862" y="1032905"/>
                <a:ext cx="11386671" cy="1015663"/>
              </a:xfrm>
              <a:prstGeom prst="rect">
                <a:avLst/>
              </a:prstGeom>
              <a:noFill/>
            </p:spPr>
            <p:txBody>
              <a:bodyPr wrap="square">
                <a:spAutoFit/>
              </a:bodyPr>
              <a:lstStyle/>
              <a:p>
                <a:pPr>
                  <a:lnSpc>
                    <a:spcPct val="125000"/>
                  </a:lnSpc>
                </a:pPr>
                <a:r>
                  <a:rPr lang="zh-CN" altLang="en-US" sz="1600" b="0" i="0" dirty="0">
                    <a:solidFill>
                      <a:srgbClr val="24292E"/>
                    </a:solidFill>
                    <a:effectLst/>
                    <a:latin typeface="-apple-system"/>
                  </a:rPr>
                  <a:t>        给定观测序列 </a:t>
                </a:r>
                <a14:m>
                  <m:oMath xmlns:m="http://schemas.openxmlformats.org/officeDocument/2006/math">
                    <m:r>
                      <a:rPr lang="en-US" altLang="zh-CN" sz="1600" b="0" i="1" smtClean="0">
                        <a:solidFill>
                          <a:srgbClr val="24292E"/>
                        </a:solidFill>
                        <a:effectLst/>
                        <a:latin typeface="Cambria Math" panose="02040503050406030204" pitchFamily="18" charset="0"/>
                      </a:rPr>
                      <m:t>𝑥</m:t>
                    </m:r>
                  </m:oMath>
                </a14:m>
                <a:r>
                  <a:rPr lang="zh-CN" altLang="en-US" sz="1600" b="0" i="0" dirty="0">
                    <a:solidFill>
                      <a:srgbClr val="24292E"/>
                    </a:solidFill>
                    <a:effectLst/>
                    <a:latin typeface="-apple-system"/>
                  </a:rPr>
                  <a:t>和一个状态序列 </a:t>
                </a:r>
                <a14:m>
                  <m:oMath xmlns:m="http://schemas.openxmlformats.org/officeDocument/2006/math">
                    <m:r>
                      <a:rPr lang="en-US" altLang="zh-CN" sz="1600" b="0" i="1" smtClean="0">
                        <a:solidFill>
                          <a:srgbClr val="24292E"/>
                        </a:solidFill>
                        <a:effectLst/>
                        <a:latin typeface="Cambria Math" panose="02040503050406030204" pitchFamily="18" charset="0"/>
                      </a:rPr>
                      <m:t>𝑦</m:t>
                    </m:r>
                  </m:oMath>
                </a14:m>
                <a:r>
                  <a:rPr lang="zh-CN" altLang="en-US" sz="1600" b="0" i="0" dirty="0">
                    <a:solidFill>
                      <a:srgbClr val="24292E"/>
                    </a:solidFill>
                    <a:effectLst/>
                    <a:latin typeface="-apple-system"/>
                  </a:rPr>
                  <a:t>，就可以估计两者的联合概率</a:t>
                </a:r>
                <a14:m>
                  <m:oMath xmlns:m="http://schemas.openxmlformats.org/officeDocument/2006/math">
                    <m:r>
                      <a:rPr lang="en-US" altLang="zh-CN" sz="1600" b="0" i="1" smtClean="0">
                        <a:solidFill>
                          <a:srgbClr val="24292E"/>
                        </a:solidFill>
                        <a:effectLst/>
                        <a:latin typeface="Cambria Math" panose="02040503050406030204" pitchFamily="18" charset="0"/>
                      </a:rPr>
                      <m:t>𝑝</m:t>
                    </m:r>
                    <m:r>
                      <a:rPr lang="en-US" altLang="zh-CN" sz="1600" b="0" i="1" smtClean="0">
                        <a:solidFill>
                          <a:srgbClr val="24292E"/>
                        </a:solidFill>
                        <a:effectLst/>
                        <a:latin typeface="Cambria Math" panose="02040503050406030204" pitchFamily="18" charset="0"/>
                      </a:rPr>
                      <m:t>(</m:t>
                    </m:r>
                    <m:r>
                      <a:rPr lang="en-US" altLang="zh-CN" sz="1600" b="0" i="1" smtClean="0">
                        <a:solidFill>
                          <a:srgbClr val="24292E"/>
                        </a:solidFill>
                        <a:effectLst/>
                        <a:latin typeface="Cambria Math" panose="02040503050406030204" pitchFamily="18" charset="0"/>
                      </a:rPr>
                      <m:t>𝑥</m:t>
                    </m:r>
                    <m:r>
                      <a:rPr lang="en-US" altLang="zh-CN" sz="1600" b="0" i="1" smtClean="0">
                        <a:solidFill>
                          <a:srgbClr val="24292E"/>
                        </a:solidFill>
                        <a:effectLst/>
                        <a:latin typeface="Cambria Math" panose="02040503050406030204" pitchFamily="18" charset="0"/>
                      </a:rPr>
                      <m:t>,</m:t>
                    </m:r>
                    <m:r>
                      <a:rPr lang="en-US" altLang="zh-CN" sz="1600" b="0" i="1" smtClean="0">
                        <a:solidFill>
                          <a:srgbClr val="24292E"/>
                        </a:solidFill>
                        <a:effectLst/>
                        <a:latin typeface="Cambria Math" panose="02040503050406030204" pitchFamily="18" charset="0"/>
                      </a:rPr>
                      <m:t>𝑦</m:t>
                    </m:r>
                    <m:r>
                      <a:rPr lang="en-US" altLang="zh-CN" sz="1600" b="0" i="1" smtClean="0">
                        <a:solidFill>
                          <a:srgbClr val="24292E"/>
                        </a:solidFill>
                        <a:effectLst/>
                        <a:latin typeface="Cambria Math" panose="02040503050406030204" pitchFamily="18" charset="0"/>
                      </a:rPr>
                      <m:t>)</m:t>
                    </m:r>
                  </m:oMath>
                </a14:m>
                <a:r>
                  <a:rPr lang="zh-CN" altLang="en-US" sz="1600" b="0" i="0" dirty="0">
                    <a:solidFill>
                      <a:srgbClr val="24292E"/>
                    </a:solidFill>
                    <a:effectLst/>
                    <a:latin typeface="-apple-system"/>
                  </a:rPr>
                  <a:t>，联合概率就是一种结果的概率，在这些结果当中找到最大的联合概率就是找到最有可能的结果预测。</a:t>
                </a:r>
                <a:r>
                  <a:rPr lang="zh-CN" altLang="en-US" sz="1600" dirty="0">
                    <a:solidFill>
                      <a:srgbClr val="24292E"/>
                    </a:solidFill>
                    <a:latin typeface="-apple-system"/>
                  </a:rPr>
                  <a:t>联合概率：</a:t>
                </a:r>
                <a:endParaRPr lang="en-US" altLang="zh-CN" sz="1600" dirty="0">
                  <a:solidFill>
                    <a:srgbClr val="24292E"/>
                  </a:solidFill>
                  <a:latin typeface="-apple-system"/>
                </a:endParaRPr>
              </a:p>
              <a:p>
                <a:pPr>
                  <a:lnSpc>
                    <a:spcPct val="125000"/>
                  </a:lnSpc>
                </a:pPr>
                <a14:m>
                  <m:oMathPara xmlns:m="http://schemas.openxmlformats.org/officeDocument/2006/math">
                    <m:oMathParaPr>
                      <m:jc m:val="centerGroup"/>
                    </m:oMathParaPr>
                    <m:oMath xmlns:m="http://schemas.openxmlformats.org/officeDocument/2006/math">
                      <m:r>
                        <a:rPr lang="en-US" altLang="zh-CN" sz="1600" b="0" i="1" smtClean="0">
                          <a:solidFill>
                            <a:srgbClr val="24292E"/>
                          </a:solidFill>
                          <a:latin typeface="Cambria Math" panose="02040503050406030204" pitchFamily="18" charset="0"/>
                        </a:rPr>
                        <m:t>𝑝</m:t>
                      </m:r>
                      <m:d>
                        <m:dPr>
                          <m:ctrlPr>
                            <a:rPr lang="en-US" altLang="zh-CN" sz="1600" b="0" i="1" smtClean="0">
                              <a:solidFill>
                                <a:srgbClr val="24292E"/>
                              </a:solidFill>
                              <a:latin typeface="Cambria Math" panose="02040503050406030204" pitchFamily="18" charset="0"/>
                            </a:rPr>
                          </m:ctrlPr>
                        </m:dPr>
                        <m:e>
                          <m:r>
                            <a:rPr lang="en-US" altLang="zh-CN" sz="1600" b="0" i="1" smtClean="0">
                              <a:solidFill>
                                <a:srgbClr val="24292E"/>
                              </a:solidFill>
                              <a:latin typeface="Cambria Math" panose="02040503050406030204" pitchFamily="18" charset="0"/>
                            </a:rPr>
                            <m:t>𝑥</m:t>
                          </m:r>
                          <m:r>
                            <a:rPr lang="en-US" altLang="zh-CN" sz="1600" b="0" i="1" smtClean="0">
                              <a:solidFill>
                                <a:srgbClr val="24292E"/>
                              </a:solidFill>
                              <a:latin typeface="Cambria Math" panose="02040503050406030204" pitchFamily="18" charset="0"/>
                            </a:rPr>
                            <m:t>,</m:t>
                          </m:r>
                          <m:r>
                            <a:rPr lang="en-US" altLang="zh-CN" sz="1600" b="0" i="1" smtClean="0">
                              <a:solidFill>
                                <a:srgbClr val="24292E"/>
                              </a:solidFill>
                              <a:latin typeface="Cambria Math" panose="02040503050406030204" pitchFamily="18" charset="0"/>
                            </a:rPr>
                            <m:t>𝑦</m:t>
                          </m:r>
                        </m:e>
                      </m:d>
                      <m:r>
                        <a:rPr lang="en-US" altLang="zh-CN" sz="1600" b="0" i="1" smtClean="0">
                          <a:solidFill>
                            <a:srgbClr val="24292E"/>
                          </a:solidFill>
                          <a:latin typeface="Cambria Math" panose="02040503050406030204" pitchFamily="18" charset="0"/>
                        </a:rPr>
                        <m:t>=</m:t>
                      </m:r>
                      <m:r>
                        <a:rPr lang="en-US" altLang="zh-CN" sz="1600" b="0" i="1" smtClean="0">
                          <a:solidFill>
                            <a:srgbClr val="24292E"/>
                          </a:solidFill>
                          <a:latin typeface="Cambria Math" panose="02040503050406030204" pitchFamily="18" charset="0"/>
                        </a:rPr>
                        <m:t>𝑝</m:t>
                      </m:r>
                      <m:d>
                        <m:dPr>
                          <m:ctrlPr>
                            <a:rPr lang="en-US" altLang="zh-CN" sz="1600" b="0" i="1" smtClean="0">
                              <a:solidFill>
                                <a:srgbClr val="24292E"/>
                              </a:solidFill>
                              <a:latin typeface="Cambria Math" panose="02040503050406030204" pitchFamily="18" charset="0"/>
                            </a:rPr>
                          </m:ctrlPr>
                        </m:dPr>
                        <m:e>
                          <m:r>
                            <a:rPr lang="en-US" altLang="zh-CN" sz="1600" b="0" i="1" smtClean="0">
                              <a:solidFill>
                                <a:srgbClr val="24292E"/>
                              </a:solidFill>
                              <a:latin typeface="Cambria Math" panose="02040503050406030204" pitchFamily="18" charset="0"/>
                            </a:rPr>
                            <m:t>𝑦</m:t>
                          </m:r>
                        </m:e>
                      </m:d>
                      <m:r>
                        <a:rPr lang="en-US" altLang="zh-CN" sz="1600" b="0" i="1" smtClean="0">
                          <a:solidFill>
                            <a:srgbClr val="24292E"/>
                          </a:solidFill>
                          <a:latin typeface="Cambria Math" panose="02040503050406030204" pitchFamily="18" charset="0"/>
                        </a:rPr>
                        <m:t>𝑝</m:t>
                      </m:r>
                      <m:d>
                        <m:dPr>
                          <m:ctrlPr>
                            <a:rPr lang="en-US" altLang="zh-CN" sz="1600" b="0" i="1" smtClean="0">
                              <a:solidFill>
                                <a:srgbClr val="24292E"/>
                              </a:solidFill>
                              <a:latin typeface="Cambria Math" panose="02040503050406030204" pitchFamily="18" charset="0"/>
                            </a:rPr>
                          </m:ctrlPr>
                        </m:dPr>
                        <m:e>
                          <m:r>
                            <a:rPr lang="en-US" altLang="zh-CN" sz="1600" b="0" i="1" smtClean="0">
                              <a:solidFill>
                                <a:srgbClr val="24292E"/>
                              </a:solidFill>
                              <a:latin typeface="Cambria Math" panose="02040503050406030204" pitchFamily="18" charset="0"/>
                            </a:rPr>
                            <m:t>𝑥</m:t>
                          </m:r>
                        </m:e>
                        <m:e>
                          <m:r>
                            <a:rPr lang="en-US" altLang="zh-CN" sz="1600" b="0" i="1" smtClean="0">
                              <a:solidFill>
                                <a:srgbClr val="24292E"/>
                              </a:solidFill>
                              <a:latin typeface="Cambria Math" panose="02040503050406030204" pitchFamily="18" charset="0"/>
                            </a:rPr>
                            <m:t>𝑦</m:t>
                          </m:r>
                        </m:e>
                      </m:d>
                    </m:oMath>
                  </m:oMathPara>
                </a14:m>
                <a:endParaRPr lang="zh-CN" altLang="en-US" sz="1600" dirty="0"/>
              </a:p>
            </p:txBody>
          </p:sp>
        </mc:Choice>
        <mc:Fallback>
          <p:sp>
            <p:nvSpPr>
              <p:cNvPr id="14" name="文本框 13">
                <a:extLst>
                  <a:ext uri="{FF2B5EF4-FFF2-40B4-BE49-F238E27FC236}">
                    <a16:creationId xmlns:a16="http://schemas.microsoft.com/office/drawing/2014/main" id="{4FB67B92-39EB-4FB7-96CC-69859A3820B2}"/>
                  </a:ext>
                </a:extLst>
              </p:cNvPr>
              <p:cNvSpPr txBox="1">
                <a:spLocks noRot="1" noChangeAspect="1" noMove="1" noResize="1" noEditPoints="1" noAdjustHandles="1" noChangeArrowheads="1" noChangeShapeType="1" noTextEdit="1"/>
              </p:cNvSpPr>
              <p:nvPr/>
            </p:nvSpPr>
            <p:spPr>
              <a:xfrm>
                <a:off x="550862" y="1032905"/>
                <a:ext cx="11386671" cy="1015663"/>
              </a:xfrm>
              <a:prstGeom prst="rect">
                <a:avLst/>
              </a:prstGeom>
              <a:blipFill>
                <a:blip r:embed="rId3"/>
                <a:stretch>
                  <a:fillRect l="-2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B58E737B-6B46-4B8D-BB28-BAC04FCFDE83}"/>
                  </a:ext>
                </a:extLst>
              </p:cNvPr>
              <p:cNvSpPr txBox="1"/>
              <p:nvPr/>
            </p:nvSpPr>
            <p:spPr>
              <a:xfrm>
                <a:off x="609600" y="1996702"/>
                <a:ext cx="11093042" cy="584775"/>
              </a:xfrm>
              <a:prstGeom prst="rect">
                <a:avLst/>
              </a:prstGeom>
              <a:noFill/>
            </p:spPr>
            <p:txBody>
              <a:bodyPr wrap="square">
                <a:spAutoFit/>
              </a:bodyPr>
              <a:lstStyle/>
              <a:p>
                <a:r>
                  <a:rPr lang="zh-CN" altLang="en-US" sz="1600" b="0" i="0" dirty="0">
                    <a:solidFill>
                      <a:srgbClr val="24292E"/>
                    </a:solidFill>
                    <a:effectLst/>
                    <a:latin typeface="-apple-system"/>
                  </a:rPr>
                  <a:t>顺着隐马尔可夫链走，首先 </a:t>
                </a:r>
                <a14:m>
                  <m:oMath xmlns:m="http://schemas.openxmlformats.org/officeDocument/2006/math">
                    <m:r>
                      <a:rPr lang="en-US" altLang="zh-CN" sz="1600" b="0" i="1" smtClean="0">
                        <a:solidFill>
                          <a:srgbClr val="24292E"/>
                        </a:solidFill>
                        <a:effectLst/>
                        <a:latin typeface="Cambria Math" panose="02040503050406030204" pitchFamily="18" charset="0"/>
                      </a:rPr>
                      <m:t>𝑡</m:t>
                    </m:r>
                    <m:r>
                      <a:rPr lang="en-US" altLang="zh-CN" sz="1600" b="0" i="1" smtClean="0">
                        <a:solidFill>
                          <a:srgbClr val="24292E"/>
                        </a:solidFill>
                        <a:effectLst/>
                        <a:latin typeface="Cambria Math" panose="02040503050406030204" pitchFamily="18" charset="0"/>
                      </a:rPr>
                      <m:t>=1</m:t>
                    </m:r>
                  </m:oMath>
                </a14:m>
                <a:r>
                  <a:rPr lang="zh-CN" altLang="en-US" sz="1600" b="0" i="0" dirty="0">
                    <a:solidFill>
                      <a:srgbClr val="24292E"/>
                    </a:solidFill>
                    <a:effectLst/>
                    <a:latin typeface="-apple-system"/>
                  </a:rPr>
                  <a:t>时初始状态没有前驱状态，发生概率由 </a:t>
                </a:r>
                <a14:m>
                  <m:oMath xmlns:m="http://schemas.openxmlformats.org/officeDocument/2006/math">
                    <m:r>
                      <a:rPr lang="zh-CN" altLang="en-US" sz="1600" b="0" i="1" smtClean="0">
                        <a:solidFill>
                          <a:srgbClr val="24292E"/>
                        </a:solidFill>
                        <a:effectLst/>
                        <a:latin typeface="Cambria Math" panose="02040503050406030204" pitchFamily="18" charset="0"/>
                      </a:rPr>
                      <m:t>𝜋</m:t>
                    </m:r>
                  </m:oMath>
                </a14:m>
                <a:r>
                  <a:rPr lang="en-US" altLang="zh-CN" sz="1600" b="0" i="0" dirty="0">
                    <a:solidFill>
                      <a:srgbClr val="24292E"/>
                    </a:solidFill>
                    <a:effectLst/>
                    <a:latin typeface="-apple-system"/>
                  </a:rPr>
                  <a:t> </a:t>
                </a:r>
                <a:r>
                  <a:rPr lang="zh-CN" altLang="en-US" sz="1600" b="0" i="0" dirty="0">
                    <a:solidFill>
                      <a:srgbClr val="24292E"/>
                    </a:solidFill>
                    <a:effectLst/>
                    <a:latin typeface="-apple-system"/>
                  </a:rPr>
                  <a:t>决定：</a:t>
                </a:r>
                <a:endParaRPr lang="en-US" altLang="zh-CN" sz="1600" b="0" i="0" dirty="0">
                  <a:solidFill>
                    <a:srgbClr val="24292E"/>
                  </a:solidFill>
                  <a:effectLst/>
                  <a:latin typeface="-apple-system"/>
                </a:endParaRPr>
              </a:p>
              <a:p>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sub>
                          </m:sSub>
                        </m:e>
                      </m:d>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zh-CN" altLang="en-US" sz="1600" b="0" i="1" smtClean="0">
                              <a:latin typeface="Cambria Math" panose="02040503050406030204" pitchFamily="18" charset="0"/>
                            </a:rPr>
                            <m:t>𝜋</m:t>
                          </m:r>
                        </m:e>
                        <m:sub>
                          <m:r>
                            <a:rPr lang="en-US" altLang="zh-CN" sz="1600" b="0" i="1" smtClean="0">
                              <a:latin typeface="Cambria Math" panose="02040503050406030204" pitchFamily="18" charset="0"/>
                            </a:rPr>
                            <m:t>𝑖</m:t>
                          </m:r>
                        </m:sub>
                      </m:sSub>
                    </m:oMath>
                  </m:oMathPara>
                </a14:m>
                <a:endParaRPr lang="zh-CN" altLang="en-US" sz="1600" dirty="0"/>
              </a:p>
            </p:txBody>
          </p:sp>
        </mc:Choice>
        <mc:Fallback>
          <p:sp>
            <p:nvSpPr>
              <p:cNvPr id="17" name="文本框 16">
                <a:extLst>
                  <a:ext uri="{FF2B5EF4-FFF2-40B4-BE49-F238E27FC236}">
                    <a16:creationId xmlns:a16="http://schemas.microsoft.com/office/drawing/2014/main" id="{B58E737B-6B46-4B8D-BB28-BAC04FCFDE83}"/>
                  </a:ext>
                </a:extLst>
              </p:cNvPr>
              <p:cNvSpPr txBox="1">
                <a:spLocks noRot="1" noChangeAspect="1" noMove="1" noResize="1" noEditPoints="1" noAdjustHandles="1" noChangeArrowheads="1" noChangeShapeType="1" noTextEdit="1"/>
              </p:cNvSpPr>
              <p:nvPr/>
            </p:nvSpPr>
            <p:spPr>
              <a:xfrm>
                <a:off x="609600" y="1996702"/>
                <a:ext cx="11093042" cy="584775"/>
              </a:xfrm>
              <a:prstGeom prst="rect">
                <a:avLst/>
              </a:prstGeom>
              <a:blipFill>
                <a:blip r:embed="rId4"/>
                <a:stretch>
                  <a:fillRect l="-275" t="-5263" b="-2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A385684F-0D57-4217-8625-39D81C7FC085}"/>
                  </a:ext>
                </a:extLst>
              </p:cNvPr>
              <p:cNvSpPr txBox="1"/>
              <p:nvPr/>
            </p:nvSpPr>
            <p:spPr>
              <a:xfrm>
                <a:off x="609600" y="2646377"/>
                <a:ext cx="9994084" cy="338554"/>
              </a:xfrm>
              <a:prstGeom prst="rect">
                <a:avLst/>
              </a:prstGeom>
              <a:noFill/>
            </p:spPr>
            <p:txBody>
              <a:bodyPr wrap="square">
                <a:spAutoFit/>
              </a:bodyPr>
              <a:lstStyle/>
              <a:p>
                <a:r>
                  <a:rPr lang="zh-CN" altLang="en-US" sz="1600" b="0" i="0" dirty="0">
                    <a:solidFill>
                      <a:srgbClr val="24292E"/>
                    </a:solidFill>
                    <a:effectLst/>
                    <a:latin typeface="-apple-system"/>
                  </a:rPr>
                  <a:t>接着对 </a:t>
                </a:r>
                <a14:m>
                  <m:oMath xmlns:m="http://schemas.openxmlformats.org/officeDocument/2006/math">
                    <m:r>
                      <a:rPr lang="en-US" altLang="zh-CN" sz="1600" b="0" i="1" smtClean="0">
                        <a:solidFill>
                          <a:srgbClr val="24292E"/>
                        </a:solidFill>
                        <a:effectLst/>
                        <a:latin typeface="Cambria Math" panose="02040503050406030204" pitchFamily="18" charset="0"/>
                      </a:rPr>
                      <m:t>𝑡</m:t>
                    </m:r>
                    <m:r>
                      <a:rPr lang="en-US" altLang="zh-CN" sz="1600" b="0" i="1" smtClean="0">
                        <a:solidFill>
                          <a:srgbClr val="24292E"/>
                        </a:solidFill>
                        <a:effectLst/>
                        <a:latin typeface="Cambria Math" panose="02040503050406030204" pitchFamily="18" charset="0"/>
                        <a:ea typeface="Cambria Math" panose="02040503050406030204" pitchFamily="18" charset="0"/>
                      </a:rPr>
                      <m:t>≥2</m:t>
                    </m:r>
                  </m:oMath>
                </a14:m>
                <a:r>
                  <a:rPr lang="zh-CN" altLang="en-US" sz="1600" b="0" i="0" dirty="0">
                    <a:solidFill>
                      <a:srgbClr val="24292E"/>
                    </a:solidFill>
                    <a:effectLst/>
                    <a:latin typeface="-apple-system"/>
                  </a:rPr>
                  <a:t>，状态 </a:t>
                </a:r>
                <a14:m>
                  <m:oMath xmlns:m="http://schemas.openxmlformats.org/officeDocument/2006/math">
                    <m:sSub>
                      <m:sSubPr>
                        <m:ctrlPr>
                          <a:rPr lang="en-US" altLang="zh-CN" sz="1600" b="0" i="1" smtClean="0">
                            <a:solidFill>
                              <a:srgbClr val="24292E"/>
                            </a:solidFill>
                            <a:effectLst/>
                            <a:latin typeface="Cambria Math" panose="02040503050406030204" pitchFamily="18" charset="0"/>
                          </a:rPr>
                        </m:ctrlPr>
                      </m:sSubPr>
                      <m:e>
                        <m:r>
                          <a:rPr lang="en-US" altLang="zh-CN" sz="1600" b="0" i="1" smtClean="0">
                            <a:solidFill>
                              <a:srgbClr val="24292E"/>
                            </a:solidFill>
                            <a:effectLst/>
                            <a:latin typeface="Cambria Math" panose="02040503050406030204" pitchFamily="18" charset="0"/>
                          </a:rPr>
                          <m:t>𝑦</m:t>
                        </m:r>
                      </m:e>
                      <m:sub>
                        <m:r>
                          <a:rPr lang="en-US" altLang="zh-CN" sz="1600" b="0" i="1" smtClean="0">
                            <a:solidFill>
                              <a:srgbClr val="24292E"/>
                            </a:solidFill>
                            <a:effectLst/>
                            <a:latin typeface="Cambria Math" panose="02040503050406030204" pitchFamily="18" charset="0"/>
                          </a:rPr>
                          <m:t>𝑡</m:t>
                        </m:r>
                      </m:sub>
                    </m:sSub>
                  </m:oMath>
                </a14:m>
                <a:r>
                  <a:rPr lang="zh-CN" altLang="en-US" sz="1600" b="0" i="0" dirty="0">
                    <a:solidFill>
                      <a:srgbClr val="24292E"/>
                    </a:solidFill>
                    <a:effectLst/>
                    <a:latin typeface="-apple-system"/>
                  </a:rPr>
                  <a:t>由前驱状态</a:t>
                </a:r>
                <a14:m>
                  <m:oMath xmlns:m="http://schemas.openxmlformats.org/officeDocument/2006/math">
                    <m:sSub>
                      <m:sSubPr>
                        <m:ctrlPr>
                          <a:rPr lang="en-US" altLang="zh-CN" sz="1600" i="1">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𝑦</m:t>
                        </m:r>
                      </m:e>
                      <m:sub>
                        <m:r>
                          <a:rPr lang="en-US" altLang="zh-CN" sz="1600" i="1">
                            <a:solidFill>
                              <a:srgbClr val="24292E"/>
                            </a:solidFill>
                            <a:latin typeface="Cambria Math" panose="02040503050406030204" pitchFamily="18" charset="0"/>
                          </a:rPr>
                          <m:t>𝑡</m:t>
                        </m:r>
                        <m:r>
                          <a:rPr lang="en-US" altLang="zh-CN" sz="1600" b="0" i="1" smtClean="0">
                            <a:solidFill>
                              <a:srgbClr val="24292E"/>
                            </a:solidFill>
                            <a:latin typeface="Cambria Math" panose="02040503050406030204" pitchFamily="18" charset="0"/>
                          </a:rPr>
                          <m:t>−1</m:t>
                        </m:r>
                      </m:sub>
                    </m:sSub>
                  </m:oMath>
                </a14:m>
                <a:r>
                  <a:rPr lang="zh-CN" altLang="en-US" sz="1600" b="0" i="0" dirty="0">
                    <a:solidFill>
                      <a:srgbClr val="24292E"/>
                    </a:solidFill>
                    <a:effectLst/>
                    <a:latin typeface="-apple-system"/>
                  </a:rPr>
                  <a:t>转移而来，转移矩阵由矩阵 </a:t>
                </a:r>
                <a14:m>
                  <m:oMath xmlns:m="http://schemas.openxmlformats.org/officeDocument/2006/math">
                    <m:r>
                      <a:rPr lang="en-US" altLang="zh-CN" sz="1600" b="0" i="1" smtClean="0">
                        <a:solidFill>
                          <a:srgbClr val="24292E"/>
                        </a:solidFill>
                        <a:effectLst/>
                        <a:latin typeface="Cambria Math" panose="02040503050406030204" pitchFamily="18" charset="0"/>
                      </a:rPr>
                      <m:t>𝐴</m:t>
                    </m:r>
                  </m:oMath>
                </a14:m>
                <a:r>
                  <a:rPr lang="zh-CN" altLang="en-US" sz="1600" b="0" i="0" dirty="0">
                    <a:solidFill>
                      <a:srgbClr val="24292E"/>
                    </a:solidFill>
                    <a:effectLst/>
                    <a:latin typeface="-apple-system"/>
                  </a:rPr>
                  <a:t>决定：</a:t>
                </a:r>
                <a:endParaRPr lang="zh-CN" altLang="en-US" sz="1600" dirty="0"/>
              </a:p>
            </p:txBody>
          </p:sp>
        </mc:Choice>
        <mc:Fallback>
          <p:sp>
            <p:nvSpPr>
              <p:cNvPr id="19" name="文本框 18">
                <a:extLst>
                  <a:ext uri="{FF2B5EF4-FFF2-40B4-BE49-F238E27FC236}">
                    <a16:creationId xmlns:a16="http://schemas.microsoft.com/office/drawing/2014/main" id="{A385684F-0D57-4217-8625-39D81C7FC085}"/>
                  </a:ext>
                </a:extLst>
              </p:cNvPr>
              <p:cNvSpPr txBox="1">
                <a:spLocks noRot="1" noChangeAspect="1" noMove="1" noResize="1" noEditPoints="1" noAdjustHandles="1" noChangeArrowheads="1" noChangeShapeType="1" noTextEdit="1"/>
              </p:cNvSpPr>
              <p:nvPr/>
            </p:nvSpPr>
            <p:spPr>
              <a:xfrm>
                <a:off x="609600" y="2646377"/>
                <a:ext cx="9994084" cy="338554"/>
              </a:xfrm>
              <a:prstGeom prst="rect">
                <a:avLst/>
              </a:prstGeom>
              <a:blipFill>
                <a:blip r:embed="rId5"/>
                <a:stretch>
                  <a:fillRect l="-305" t="-8929" b="-178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B2E2F81-06DD-4D87-B609-62F4D264D996}"/>
                  </a:ext>
                </a:extLst>
              </p:cNvPr>
              <p:cNvSpPr txBox="1"/>
              <p:nvPr/>
            </p:nvSpPr>
            <p:spPr>
              <a:xfrm>
                <a:off x="670436" y="2906748"/>
                <a:ext cx="10970702" cy="379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𝑝</m:t>
                      </m:r>
                      <m:d>
                        <m:dPr>
                          <m:ctrlPr>
                            <a:rPr lang="zh-CN" altLang="en-US" sz="1600" b="0" i="1" dirty="0"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b="0" i="1" smtClean="0">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b="0" i="1" smtClean="0">
                                  <a:latin typeface="Cambria Math" panose="02040503050406030204" pitchFamily="18" charset="0"/>
                                </a:rPr>
                                <m:t>𝑗</m:t>
                              </m:r>
                            </m:sub>
                          </m:sSub>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r>
                                <a:rPr lang="en-US" altLang="zh-CN" sz="1600" b="0" i="1" smtClean="0">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b="0" i="1" smtClean="0">
                                  <a:latin typeface="Cambria Math" panose="02040503050406030204" pitchFamily="18" charset="0"/>
                                </a:rPr>
                                <m:t>𝑖</m:t>
                              </m:r>
                            </m:sub>
                          </m:sSub>
                        </m:e>
                      </m:d>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oMath>
                  </m:oMathPara>
                </a14:m>
                <a:endParaRPr lang="zh-CN" altLang="en-US" sz="1600" dirty="0"/>
              </a:p>
            </p:txBody>
          </p:sp>
        </mc:Choice>
        <mc:Fallback>
          <p:sp>
            <p:nvSpPr>
              <p:cNvPr id="21" name="文本框 20">
                <a:extLst>
                  <a:ext uri="{FF2B5EF4-FFF2-40B4-BE49-F238E27FC236}">
                    <a16:creationId xmlns:a16="http://schemas.microsoft.com/office/drawing/2014/main" id="{5B2E2F81-06DD-4D87-B609-62F4D264D996}"/>
                  </a:ext>
                </a:extLst>
              </p:cNvPr>
              <p:cNvSpPr txBox="1">
                <a:spLocks noRot="1" noChangeAspect="1" noMove="1" noResize="1" noEditPoints="1" noAdjustHandles="1" noChangeArrowheads="1" noChangeShapeType="1" noTextEdit="1"/>
              </p:cNvSpPr>
              <p:nvPr/>
            </p:nvSpPr>
            <p:spPr>
              <a:xfrm>
                <a:off x="670436" y="2906748"/>
                <a:ext cx="10970702" cy="379656"/>
              </a:xfrm>
              <a:prstGeom prst="rect">
                <a:avLst/>
              </a:prstGeom>
              <a:blipFill>
                <a:blip r:embed="rId6"/>
                <a:stretch>
                  <a:fillRect b="-64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87CE5C6D-9DDD-4D1A-A393-893905161767}"/>
                  </a:ext>
                </a:extLst>
              </p:cNvPr>
              <p:cNvSpPr txBox="1"/>
              <p:nvPr/>
            </p:nvSpPr>
            <p:spPr>
              <a:xfrm>
                <a:off x="550862" y="3270381"/>
                <a:ext cx="11319560" cy="1061701"/>
              </a:xfrm>
              <a:prstGeom prst="rect">
                <a:avLst/>
              </a:prstGeom>
              <a:noFill/>
            </p:spPr>
            <p:txBody>
              <a:bodyPr wrap="square">
                <a:spAutoFit/>
              </a:bodyPr>
              <a:lstStyle/>
              <a:p>
                <a:r>
                  <a:rPr lang="zh-CN" altLang="en-US" sz="1600" dirty="0"/>
                  <a:t>所以状态序列的概率为上面式子的乘积</a:t>
                </a:r>
                <a:r>
                  <a:rPr lang="zh-CN" altLang="en-US" dirty="0"/>
                  <a:t>：</a:t>
                </a:r>
                <a:endParaRPr lang="en-US" altLang="zh-CN" dirty="0"/>
              </a:p>
              <a:p>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𝑦</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𝑇</m:t>
                              </m:r>
                            </m:sub>
                          </m:sSub>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𝑝</m:t>
                      </m:r>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1</m:t>
                          </m:r>
                        </m:sub>
                      </m:sSub>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=2</m:t>
                          </m:r>
                        </m:sub>
                        <m:sup>
                          <m:r>
                            <a:rPr lang="en-US" altLang="zh-CN" sz="1600" b="0" i="1" smtClean="0">
                              <a:latin typeface="Cambria Math" panose="02040503050406030204" pitchFamily="18" charset="0"/>
                            </a:rPr>
                            <m:t>𝑇</m:t>
                          </m:r>
                        </m:sup>
                        <m:e>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sub>
                              </m:sSub>
                            </m:e>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Sub>
                            </m:e>
                          </m:d>
                        </m:e>
                      </m:nary>
                    </m:oMath>
                  </m:oMathPara>
                </a14:m>
                <a:endParaRPr lang="zh-CN" altLang="en-US" sz="1600" dirty="0"/>
              </a:p>
            </p:txBody>
          </p:sp>
        </mc:Choice>
        <mc:Fallback>
          <p:sp>
            <p:nvSpPr>
              <p:cNvPr id="23" name="文本框 22">
                <a:extLst>
                  <a:ext uri="{FF2B5EF4-FFF2-40B4-BE49-F238E27FC236}">
                    <a16:creationId xmlns:a16="http://schemas.microsoft.com/office/drawing/2014/main" id="{87CE5C6D-9DDD-4D1A-A393-893905161767}"/>
                  </a:ext>
                </a:extLst>
              </p:cNvPr>
              <p:cNvSpPr txBox="1">
                <a:spLocks noRot="1" noChangeAspect="1" noMove="1" noResize="1" noEditPoints="1" noAdjustHandles="1" noChangeArrowheads="1" noChangeShapeType="1" noTextEdit="1"/>
              </p:cNvSpPr>
              <p:nvPr/>
            </p:nvSpPr>
            <p:spPr>
              <a:xfrm>
                <a:off x="550862" y="3270381"/>
                <a:ext cx="11319560" cy="1061701"/>
              </a:xfrm>
              <a:prstGeom prst="rect">
                <a:avLst/>
              </a:prstGeom>
              <a:blipFill>
                <a:blip r:embed="rId7"/>
                <a:stretch>
                  <a:fillRect l="-269" t="-4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4F720E21-88F7-43D5-88F1-B67E93F43C5A}"/>
                  </a:ext>
                </a:extLst>
              </p:cNvPr>
              <p:cNvSpPr txBox="1"/>
              <p:nvPr/>
            </p:nvSpPr>
            <p:spPr>
              <a:xfrm>
                <a:off x="480270" y="4334363"/>
                <a:ext cx="10970702" cy="642035"/>
              </a:xfrm>
              <a:prstGeom prst="rect">
                <a:avLst/>
              </a:prstGeom>
              <a:noFill/>
            </p:spPr>
            <p:txBody>
              <a:bodyPr wrap="square">
                <a:spAutoFit/>
              </a:bodyPr>
              <a:lstStyle/>
              <a:p>
                <a:r>
                  <a:rPr lang="zh-CN" altLang="en-US" sz="1600" dirty="0"/>
                  <a:t>最后，对于每个</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b="0" i="1" smtClean="0">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 </m:t>
                    </m:r>
                  </m:oMath>
                </a14:m>
                <a:r>
                  <a:rPr lang="zh-CN" altLang="en-US" sz="1600" dirty="0"/>
                  <a:t>，都会“发射”一个</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𝑜</m:t>
                        </m:r>
                      </m:e>
                      <m:sub>
                        <m:r>
                          <a:rPr lang="en-US" altLang="zh-CN" sz="1600" i="1">
                            <a:latin typeface="Cambria Math" panose="02040503050406030204" pitchFamily="18" charset="0"/>
                          </a:rPr>
                          <m:t>𝑗</m:t>
                        </m:r>
                      </m:sub>
                    </m:sSub>
                    <m:r>
                      <a:rPr lang="en-US" altLang="zh-CN" sz="1600" i="1">
                        <a:latin typeface="Cambria Math" panose="02040503050406030204" pitchFamily="18" charset="0"/>
                      </a:rPr>
                      <m:t> </m:t>
                    </m:r>
                  </m:oMath>
                </a14:m>
                <a:r>
                  <a:rPr lang="zh-CN" altLang="en-US" sz="1600" dirty="0"/>
                  <a:t>，其发射概率由矩阵</a:t>
                </a:r>
                <a14:m>
                  <m:oMath xmlns:m="http://schemas.openxmlformats.org/officeDocument/2006/math">
                    <m:r>
                      <a:rPr lang="en-US" altLang="zh-CN" sz="1600" b="0" i="1" smtClean="0">
                        <a:latin typeface="Cambria Math" panose="02040503050406030204" pitchFamily="18" charset="0"/>
                      </a:rPr>
                      <m:t>𝐵</m:t>
                    </m:r>
                  </m:oMath>
                </a14:m>
                <a:r>
                  <a:rPr lang="zh-CN" altLang="en-US" sz="1600" dirty="0"/>
                  <a:t>决定，即:</a:t>
                </a:r>
                <a:endParaRPr lang="en-US" altLang="zh-CN" sz="1600" dirty="0"/>
              </a:p>
              <a:p>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𝑝</m:t>
                      </m:r>
                      <m:d>
                        <m:dPr>
                          <m:ctrlPr>
                            <a:rPr lang="zh-CN" altLang="en-US" sz="1600" i="1" dirty="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𝑜</m:t>
                              </m:r>
                            </m:e>
                            <m:sub>
                              <m:r>
                                <a:rPr lang="en-US" altLang="zh-CN" sz="1600" i="1">
                                  <a:latin typeface="Cambria Math" panose="02040503050406030204" pitchFamily="18" charset="0"/>
                                </a:rPr>
                                <m:t>𝑗</m:t>
                              </m:r>
                            </m:sub>
                          </m:sSub>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b="0" i="1" smtClean="0">
                                  <a:latin typeface="Cambria Math" panose="02040503050406030204" pitchFamily="18" charset="0"/>
                                </a:rPr>
                                <m:t>𝑖</m:t>
                              </m:r>
                            </m:sub>
                          </m:sSub>
                        </m:e>
                      </m:d>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𝐵</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oMath>
                  </m:oMathPara>
                </a14:m>
                <a:endParaRPr lang="zh-CN" altLang="en-US" sz="1600" dirty="0"/>
              </a:p>
            </p:txBody>
          </p:sp>
        </mc:Choice>
        <mc:Fallback>
          <p:sp>
            <p:nvSpPr>
              <p:cNvPr id="25" name="文本框 24">
                <a:extLst>
                  <a:ext uri="{FF2B5EF4-FFF2-40B4-BE49-F238E27FC236}">
                    <a16:creationId xmlns:a16="http://schemas.microsoft.com/office/drawing/2014/main" id="{4F720E21-88F7-43D5-88F1-B67E93F43C5A}"/>
                  </a:ext>
                </a:extLst>
              </p:cNvPr>
              <p:cNvSpPr txBox="1">
                <a:spLocks noRot="1" noChangeAspect="1" noMove="1" noResize="1" noEditPoints="1" noAdjustHandles="1" noChangeArrowheads="1" noChangeShapeType="1" noTextEdit="1"/>
              </p:cNvSpPr>
              <p:nvPr/>
            </p:nvSpPr>
            <p:spPr>
              <a:xfrm>
                <a:off x="480270" y="4334363"/>
                <a:ext cx="10970702" cy="642035"/>
              </a:xfrm>
              <a:prstGeom prst="rect">
                <a:avLst/>
              </a:prstGeom>
              <a:blipFill>
                <a:blip r:embed="rId8"/>
                <a:stretch>
                  <a:fillRect l="-334" t="-4762" b="-38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AB8BE3F6-BF0E-4D2B-A803-4A23858F3E33}"/>
                  </a:ext>
                </a:extLst>
              </p:cNvPr>
              <p:cNvSpPr txBox="1"/>
              <p:nvPr/>
            </p:nvSpPr>
            <p:spPr>
              <a:xfrm>
                <a:off x="421546" y="4969267"/>
                <a:ext cx="11029426" cy="589585"/>
              </a:xfrm>
              <a:prstGeom prst="rect">
                <a:avLst/>
              </a:prstGeom>
              <a:noFill/>
            </p:spPr>
            <p:txBody>
              <a:bodyPr wrap="square">
                <a:spAutoFit/>
              </a:bodyPr>
              <a:lstStyle/>
              <a:p>
                <a:r>
                  <a:rPr lang="zh-CN" altLang="en-US" sz="1600" dirty="0"/>
                  <a:t>那么给定长</a:t>
                </a:r>
                <a14:m>
                  <m:oMath xmlns:m="http://schemas.openxmlformats.org/officeDocument/2006/math">
                    <m:r>
                      <a:rPr lang="en-US" altLang="zh-CN" sz="1600" b="0" i="1" smtClean="0">
                        <a:latin typeface="Cambria Math" panose="02040503050406030204" pitchFamily="18" charset="0"/>
                      </a:rPr>
                      <m:t>𝑇</m:t>
                    </m:r>
                  </m:oMath>
                </a14:m>
                <a:r>
                  <a:rPr lang="zh-CN" altLang="en-US" sz="1600" dirty="0"/>
                  <a:t>的状态序列</a:t>
                </a:r>
                <a14:m>
                  <m:oMath xmlns:m="http://schemas.openxmlformats.org/officeDocument/2006/math">
                    <m:r>
                      <a:rPr lang="en-US" altLang="zh-CN" sz="1600" b="0" i="1" smtClean="0">
                        <a:latin typeface="Cambria Math" panose="02040503050406030204" pitchFamily="18" charset="0"/>
                      </a:rPr>
                      <m:t>𝑦</m:t>
                    </m:r>
                  </m:oMath>
                </a14:m>
                <a:r>
                  <a:rPr lang="zh-CN" altLang="en-US" sz="1600" dirty="0"/>
                  <a:t>，对应</a:t>
                </a:r>
                <a14:m>
                  <m:oMath xmlns:m="http://schemas.openxmlformats.org/officeDocument/2006/math">
                    <m:r>
                      <a:rPr lang="en-US" altLang="zh-CN" sz="1600" b="0" i="1" smtClean="0">
                        <a:latin typeface="Cambria Math" panose="02040503050406030204" pitchFamily="18" charset="0"/>
                      </a:rPr>
                      <m:t>𝑥</m:t>
                    </m:r>
                  </m:oMath>
                </a14:m>
                <a:r>
                  <a:rPr lang="zh-CN" altLang="en-US" sz="1600" dirty="0"/>
                  <a:t>的概率就是上式的累积形式:</a:t>
                </a:r>
                <a:endParaRPr lang="en-US" altLang="zh-CN" sz="1600" dirty="0"/>
              </a:p>
              <a:p>
                <a:pPr algn="ctr"/>
                <a14:m>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e>
                        <m:r>
                          <a:rPr lang="en-US" altLang="zh-CN" sz="1600" b="0" i="1" smtClean="0">
                            <a:latin typeface="Cambria Math" panose="02040503050406030204" pitchFamily="18" charset="0"/>
                          </a:rPr>
                          <m:t>𝑦</m:t>
                        </m:r>
                      </m:e>
                    </m:d>
                    <m:r>
                      <a:rPr lang="en-US" altLang="zh-CN" sz="1600" b="0" i="1" smtClean="0">
                        <a:latin typeface="Cambria Math" panose="02040503050406030204" pitchFamily="18" charset="0"/>
                      </a:rPr>
                      <m:t>=</m:t>
                    </m:r>
                  </m:oMath>
                </a14:m>
                <a:r>
                  <a:rPr lang="en-US" altLang="zh-CN" sz="1600" dirty="0"/>
                  <a:t> </a:t>
                </a:r>
                <a14:m>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b="0" i="1" smtClean="0">
                            <a:latin typeface="Cambria Math" panose="02040503050406030204" pitchFamily="18" charset="0"/>
                          </a:rPr>
                          <m:t>1</m:t>
                        </m:r>
                      </m:sub>
                      <m:sup>
                        <m:r>
                          <a:rPr lang="en-US" altLang="zh-CN" sz="1600" i="1">
                            <a:latin typeface="Cambria Math" panose="02040503050406030204" pitchFamily="18" charset="0"/>
                          </a:rPr>
                          <m:t>𝑇</m:t>
                        </m:r>
                      </m:sup>
                      <m:e>
                        <m:r>
                          <a:rPr lang="en-US" altLang="zh-CN" sz="1600" i="1">
                            <a:latin typeface="Cambria Math" panose="02040503050406030204" pitchFamily="18" charset="0"/>
                          </a:rPr>
                          <m:t>𝑝</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𝑡</m:t>
                                </m:r>
                              </m:sub>
                            </m:sSub>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sub>
                            </m:sSub>
                          </m:e>
                        </m:d>
                      </m:e>
                    </m:nary>
                  </m:oMath>
                </a14:m>
                <a:endParaRPr lang="zh-CN" altLang="en-US" sz="1600" dirty="0"/>
              </a:p>
            </p:txBody>
          </p:sp>
        </mc:Choice>
        <mc:Fallback>
          <p:sp>
            <p:nvSpPr>
              <p:cNvPr id="27" name="文本框 26">
                <a:extLst>
                  <a:ext uri="{FF2B5EF4-FFF2-40B4-BE49-F238E27FC236}">
                    <a16:creationId xmlns:a16="http://schemas.microsoft.com/office/drawing/2014/main" id="{AB8BE3F6-BF0E-4D2B-A803-4A23858F3E33}"/>
                  </a:ext>
                </a:extLst>
              </p:cNvPr>
              <p:cNvSpPr txBox="1">
                <a:spLocks noRot="1" noChangeAspect="1" noMove="1" noResize="1" noEditPoints="1" noAdjustHandles="1" noChangeArrowheads="1" noChangeShapeType="1" noTextEdit="1"/>
              </p:cNvSpPr>
              <p:nvPr/>
            </p:nvSpPr>
            <p:spPr>
              <a:xfrm>
                <a:off x="421546" y="4969267"/>
                <a:ext cx="11029426" cy="589585"/>
              </a:xfrm>
              <a:prstGeom prst="rect">
                <a:avLst/>
              </a:prstGeom>
              <a:blipFill>
                <a:blip r:embed="rId9"/>
                <a:stretch>
                  <a:fillRect l="-276" t="-20619" b="-96907"/>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5648287D-5EFA-40A4-8882-9E8065F07298}"/>
              </a:ext>
            </a:extLst>
          </p:cNvPr>
          <p:cNvSpPr txBox="1"/>
          <p:nvPr/>
        </p:nvSpPr>
        <p:spPr>
          <a:xfrm>
            <a:off x="421546" y="5544381"/>
            <a:ext cx="6094602" cy="338554"/>
          </a:xfrm>
          <a:prstGeom prst="rect">
            <a:avLst/>
          </a:prstGeom>
          <a:noFill/>
        </p:spPr>
        <p:txBody>
          <a:bodyPr wrap="square">
            <a:spAutoFit/>
          </a:bodyPr>
          <a:lstStyle/>
          <a:p>
            <a:r>
              <a:rPr lang="zh-CN" altLang="en-US" sz="1600" dirty="0"/>
              <a:t>上式乘上式(4.3)，得到显隐状态序列的联合概率:</a:t>
            </a:r>
          </a:p>
        </p:txBody>
      </p:sp>
      <p:sp>
        <p:nvSpPr>
          <p:cNvPr id="26" name="文本框 25">
            <a:extLst>
              <a:ext uri="{FF2B5EF4-FFF2-40B4-BE49-F238E27FC236}">
                <a16:creationId xmlns:a16="http://schemas.microsoft.com/office/drawing/2014/main" id="{EC6A414F-B5C5-4C81-9BFF-356D0B2E0CC8}"/>
              </a:ext>
            </a:extLst>
          </p:cNvPr>
          <p:cNvSpPr txBox="1"/>
          <p:nvPr/>
        </p:nvSpPr>
        <p:spPr>
          <a:xfrm>
            <a:off x="10132508" y="2169172"/>
            <a:ext cx="989901" cy="338554"/>
          </a:xfrm>
          <a:prstGeom prst="rect">
            <a:avLst/>
          </a:prstGeom>
          <a:noFill/>
        </p:spPr>
        <p:txBody>
          <a:bodyPr wrap="square" rtlCol="0">
            <a:spAutoFit/>
          </a:bodyPr>
          <a:lstStyle/>
          <a:p>
            <a:r>
              <a:rPr lang="en-US" altLang="zh-CN" sz="1600" dirty="0"/>
              <a:t>(4.1)</a:t>
            </a:r>
            <a:endParaRPr lang="zh-CN" altLang="en-US" sz="1600" dirty="0"/>
          </a:p>
        </p:txBody>
      </p:sp>
      <p:sp>
        <p:nvSpPr>
          <p:cNvPr id="31" name="文本框 30">
            <a:extLst>
              <a:ext uri="{FF2B5EF4-FFF2-40B4-BE49-F238E27FC236}">
                <a16:creationId xmlns:a16="http://schemas.microsoft.com/office/drawing/2014/main" id="{4D88BD97-BC61-4B36-9D3D-C960090C7808}"/>
              </a:ext>
            </a:extLst>
          </p:cNvPr>
          <p:cNvSpPr txBox="1"/>
          <p:nvPr/>
        </p:nvSpPr>
        <p:spPr>
          <a:xfrm>
            <a:off x="10132509" y="2917832"/>
            <a:ext cx="989901" cy="338554"/>
          </a:xfrm>
          <a:prstGeom prst="rect">
            <a:avLst/>
          </a:prstGeom>
          <a:noFill/>
        </p:spPr>
        <p:txBody>
          <a:bodyPr wrap="square" rtlCol="0">
            <a:spAutoFit/>
          </a:bodyPr>
          <a:lstStyle/>
          <a:p>
            <a:r>
              <a:rPr lang="en-US" altLang="zh-CN" sz="1600" dirty="0"/>
              <a:t>(4.2)</a:t>
            </a:r>
            <a:endParaRPr lang="zh-CN" altLang="en-US" sz="1600" dirty="0"/>
          </a:p>
        </p:txBody>
      </p:sp>
      <p:sp>
        <p:nvSpPr>
          <p:cNvPr id="32" name="文本框 31">
            <a:extLst>
              <a:ext uri="{FF2B5EF4-FFF2-40B4-BE49-F238E27FC236}">
                <a16:creationId xmlns:a16="http://schemas.microsoft.com/office/drawing/2014/main" id="{BACF5C54-267F-401C-8178-547F6BAD572A}"/>
              </a:ext>
            </a:extLst>
          </p:cNvPr>
          <p:cNvSpPr txBox="1"/>
          <p:nvPr/>
        </p:nvSpPr>
        <p:spPr>
          <a:xfrm>
            <a:off x="10132509" y="3847634"/>
            <a:ext cx="989901" cy="338554"/>
          </a:xfrm>
          <a:prstGeom prst="rect">
            <a:avLst/>
          </a:prstGeom>
          <a:noFill/>
        </p:spPr>
        <p:txBody>
          <a:bodyPr wrap="square" rtlCol="0">
            <a:spAutoFit/>
          </a:bodyPr>
          <a:lstStyle/>
          <a:p>
            <a:r>
              <a:rPr lang="en-US" altLang="zh-CN" sz="1600" dirty="0"/>
              <a:t>(4.3)</a:t>
            </a:r>
            <a:endParaRPr lang="zh-CN" altLang="en-US" sz="1600" dirty="0"/>
          </a:p>
        </p:txBody>
      </p:sp>
      <p:sp>
        <p:nvSpPr>
          <p:cNvPr id="33" name="文本框 32">
            <a:extLst>
              <a:ext uri="{FF2B5EF4-FFF2-40B4-BE49-F238E27FC236}">
                <a16:creationId xmlns:a16="http://schemas.microsoft.com/office/drawing/2014/main" id="{AD7F0474-0FC9-4078-A7A2-2685DC4E8634}"/>
              </a:ext>
            </a:extLst>
          </p:cNvPr>
          <p:cNvSpPr txBox="1"/>
          <p:nvPr/>
        </p:nvSpPr>
        <p:spPr>
          <a:xfrm>
            <a:off x="10132508" y="4645184"/>
            <a:ext cx="989901" cy="338554"/>
          </a:xfrm>
          <a:prstGeom prst="rect">
            <a:avLst/>
          </a:prstGeom>
          <a:noFill/>
        </p:spPr>
        <p:txBody>
          <a:bodyPr wrap="square" rtlCol="0">
            <a:spAutoFit/>
          </a:bodyPr>
          <a:lstStyle/>
          <a:p>
            <a:r>
              <a:rPr lang="en-US" altLang="zh-CN" sz="1600" dirty="0"/>
              <a:t>(4.3)</a:t>
            </a:r>
            <a:endParaRPr lang="zh-CN" altLang="en-US" sz="1600" dirty="0"/>
          </a:p>
        </p:txBody>
      </p:sp>
      <p:sp>
        <p:nvSpPr>
          <p:cNvPr id="34" name="文本框 33">
            <a:extLst>
              <a:ext uri="{FF2B5EF4-FFF2-40B4-BE49-F238E27FC236}">
                <a16:creationId xmlns:a16="http://schemas.microsoft.com/office/drawing/2014/main" id="{AF9DA775-98FA-4162-B015-BEAA01BE26D6}"/>
              </a:ext>
            </a:extLst>
          </p:cNvPr>
          <p:cNvSpPr txBox="1"/>
          <p:nvPr/>
        </p:nvSpPr>
        <p:spPr>
          <a:xfrm>
            <a:off x="10132508" y="5176489"/>
            <a:ext cx="989901" cy="338554"/>
          </a:xfrm>
          <a:prstGeom prst="rect">
            <a:avLst/>
          </a:prstGeom>
          <a:noFill/>
        </p:spPr>
        <p:txBody>
          <a:bodyPr wrap="square" rtlCol="0">
            <a:spAutoFit/>
          </a:bodyPr>
          <a:lstStyle/>
          <a:p>
            <a:r>
              <a:rPr lang="en-US" altLang="zh-CN" sz="1600" dirty="0"/>
              <a:t>(4.4)</a:t>
            </a:r>
            <a:endParaRPr lang="zh-CN" altLang="en-US" sz="1600" dirty="0"/>
          </a:p>
        </p:txBody>
      </p:sp>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5E376FF1-8E6F-4F53-AA6E-9636D6F12B78}"/>
                  </a:ext>
                </a:extLst>
              </p:cNvPr>
              <p:cNvSpPr txBox="1"/>
              <p:nvPr/>
            </p:nvSpPr>
            <p:spPr>
              <a:xfrm>
                <a:off x="2888958" y="5827289"/>
                <a:ext cx="6094602" cy="416268"/>
              </a:xfrm>
              <a:prstGeom prst="rect">
                <a:avLst/>
              </a:prstGeom>
              <a:noFill/>
            </p:spPr>
            <p:txBody>
              <a:bodyPr wrap="square">
                <a:spAutoFit/>
              </a:bodyPr>
              <a:lstStyle/>
              <a:p>
                <a:pPr>
                  <a:lnSpc>
                    <a:spcPct val="125000"/>
                  </a:lnSpc>
                </a:pPr>
                <a14:m>
                  <m:oMath xmlns:m="http://schemas.openxmlformats.org/officeDocument/2006/math">
                    <m:r>
                      <a:rPr lang="en-US" altLang="zh-CN" sz="1800" b="0" i="1" smtClean="0">
                        <a:solidFill>
                          <a:srgbClr val="24292E"/>
                        </a:solidFill>
                        <a:latin typeface="Cambria Math" panose="02040503050406030204" pitchFamily="18" charset="0"/>
                      </a:rPr>
                      <m:t>𝑝</m:t>
                    </m:r>
                    <m:d>
                      <m:dPr>
                        <m:ctrlPr>
                          <a:rPr lang="en-US" altLang="zh-CN" sz="1800" b="0" i="1" smtClean="0">
                            <a:solidFill>
                              <a:srgbClr val="24292E"/>
                            </a:solidFill>
                            <a:latin typeface="Cambria Math" panose="02040503050406030204" pitchFamily="18" charset="0"/>
                          </a:rPr>
                        </m:ctrlPr>
                      </m:dPr>
                      <m:e>
                        <m:r>
                          <a:rPr lang="en-US" altLang="zh-CN" sz="1800" b="0" i="1" smtClean="0">
                            <a:solidFill>
                              <a:srgbClr val="24292E"/>
                            </a:solidFill>
                            <a:latin typeface="Cambria Math" panose="02040503050406030204" pitchFamily="18" charset="0"/>
                          </a:rPr>
                          <m:t>𝑥</m:t>
                        </m:r>
                        <m:r>
                          <a:rPr lang="en-US" altLang="zh-CN" sz="1800" b="0" i="1" smtClean="0">
                            <a:solidFill>
                              <a:srgbClr val="24292E"/>
                            </a:solidFill>
                            <a:latin typeface="Cambria Math" panose="02040503050406030204" pitchFamily="18" charset="0"/>
                          </a:rPr>
                          <m:t>,</m:t>
                        </m:r>
                        <m:r>
                          <a:rPr lang="en-US" altLang="zh-CN" sz="1800" b="0" i="1" smtClean="0">
                            <a:solidFill>
                              <a:srgbClr val="24292E"/>
                            </a:solidFill>
                            <a:latin typeface="Cambria Math" panose="02040503050406030204" pitchFamily="18" charset="0"/>
                          </a:rPr>
                          <m:t>𝑦</m:t>
                        </m:r>
                      </m:e>
                    </m:d>
                    <m:r>
                      <a:rPr lang="en-US" altLang="zh-CN" sz="1800" b="0" i="1" smtClean="0">
                        <a:solidFill>
                          <a:srgbClr val="24292E"/>
                        </a:solidFill>
                        <a:latin typeface="Cambria Math" panose="02040503050406030204" pitchFamily="18" charset="0"/>
                      </a:rPr>
                      <m:t>=</m:t>
                    </m:r>
                    <m:r>
                      <a:rPr lang="en-US" altLang="zh-CN" sz="1800" b="0" i="1" smtClean="0">
                        <a:solidFill>
                          <a:srgbClr val="24292E"/>
                        </a:solidFill>
                        <a:latin typeface="Cambria Math" panose="02040503050406030204" pitchFamily="18" charset="0"/>
                      </a:rPr>
                      <m:t>𝑝</m:t>
                    </m:r>
                    <m:d>
                      <m:dPr>
                        <m:ctrlPr>
                          <a:rPr lang="en-US" altLang="zh-CN" sz="1800" b="0" i="1" smtClean="0">
                            <a:solidFill>
                              <a:srgbClr val="24292E"/>
                            </a:solidFill>
                            <a:latin typeface="Cambria Math" panose="02040503050406030204" pitchFamily="18" charset="0"/>
                          </a:rPr>
                        </m:ctrlPr>
                      </m:dPr>
                      <m:e>
                        <m:r>
                          <a:rPr lang="en-US" altLang="zh-CN" sz="1800" b="0" i="1" smtClean="0">
                            <a:solidFill>
                              <a:srgbClr val="24292E"/>
                            </a:solidFill>
                            <a:latin typeface="Cambria Math" panose="02040503050406030204" pitchFamily="18" charset="0"/>
                          </a:rPr>
                          <m:t>𝑦</m:t>
                        </m:r>
                      </m:e>
                    </m:d>
                    <m:r>
                      <a:rPr lang="en-US" altLang="zh-CN" sz="1800" b="0" i="1" smtClean="0">
                        <a:solidFill>
                          <a:srgbClr val="24292E"/>
                        </a:solidFill>
                        <a:latin typeface="Cambria Math" panose="02040503050406030204" pitchFamily="18" charset="0"/>
                      </a:rPr>
                      <m:t>𝑝</m:t>
                    </m:r>
                    <m:d>
                      <m:dPr>
                        <m:ctrlPr>
                          <a:rPr lang="en-US" altLang="zh-CN" sz="1800" b="0" i="1" smtClean="0">
                            <a:solidFill>
                              <a:srgbClr val="24292E"/>
                            </a:solidFill>
                            <a:latin typeface="Cambria Math" panose="02040503050406030204" pitchFamily="18" charset="0"/>
                          </a:rPr>
                        </m:ctrlPr>
                      </m:dPr>
                      <m:e>
                        <m:r>
                          <a:rPr lang="en-US" altLang="zh-CN" sz="1800" b="0" i="1" smtClean="0">
                            <a:solidFill>
                              <a:srgbClr val="24292E"/>
                            </a:solidFill>
                            <a:latin typeface="Cambria Math" panose="02040503050406030204" pitchFamily="18" charset="0"/>
                          </a:rPr>
                          <m:t>𝑥</m:t>
                        </m:r>
                      </m:e>
                      <m:e>
                        <m:r>
                          <a:rPr lang="en-US" altLang="zh-CN" sz="1800" b="0" i="1" smtClean="0">
                            <a:solidFill>
                              <a:srgbClr val="24292E"/>
                            </a:solidFill>
                            <a:latin typeface="Cambria Math" panose="02040503050406030204" pitchFamily="18" charset="0"/>
                          </a:rPr>
                          <m:t>𝑦</m:t>
                        </m:r>
                      </m:e>
                    </m:d>
                  </m:oMath>
                </a14:m>
                <a:r>
                  <a:rPr lang="en-US" altLang="zh-CN" sz="1800" dirty="0"/>
                  <a:t>=</a:t>
                </a:r>
                <a:r>
                  <a:rPr lang="en-US" altLang="zh-CN" dirty="0"/>
                  <a:t> </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=2</m:t>
                        </m:r>
                      </m:sub>
                      <m:sup>
                        <m:r>
                          <a:rPr lang="en-US" altLang="zh-CN" i="1">
                            <a:latin typeface="Cambria Math" panose="02040503050406030204" pitchFamily="18" charset="0"/>
                          </a:rPr>
                          <m:t>𝑇</m:t>
                        </m:r>
                      </m:sup>
                      <m:e>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r>
                                  <a:rPr lang="en-US" altLang="zh-CN" i="1">
                                    <a:latin typeface="Cambria Math" panose="02040503050406030204" pitchFamily="18" charset="0"/>
                                  </a:rPr>
                                  <m:t>−1</m:t>
                                </m:r>
                              </m:sub>
                            </m:sSub>
                          </m:e>
                        </m:d>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𝑇</m:t>
                            </m:r>
                          </m:sup>
                          <m:e>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e>
                            </m:d>
                          </m:e>
                        </m:nary>
                      </m:e>
                    </m:nary>
                  </m:oMath>
                </a14:m>
                <a:endParaRPr lang="zh-CN" altLang="en-US" sz="1800" dirty="0"/>
              </a:p>
            </p:txBody>
          </p:sp>
        </mc:Choice>
        <mc:Fallback>
          <p:sp>
            <p:nvSpPr>
              <p:cNvPr id="36" name="文本框 35">
                <a:extLst>
                  <a:ext uri="{FF2B5EF4-FFF2-40B4-BE49-F238E27FC236}">
                    <a16:creationId xmlns:a16="http://schemas.microsoft.com/office/drawing/2014/main" id="{5E376FF1-8E6F-4F53-AA6E-9636D6F12B78}"/>
                  </a:ext>
                </a:extLst>
              </p:cNvPr>
              <p:cNvSpPr txBox="1">
                <a:spLocks noRot="1" noChangeAspect="1" noMove="1" noResize="1" noEditPoints="1" noAdjustHandles="1" noChangeArrowheads="1" noChangeShapeType="1" noTextEdit="1"/>
              </p:cNvSpPr>
              <p:nvPr/>
            </p:nvSpPr>
            <p:spPr>
              <a:xfrm>
                <a:off x="2888958" y="5827289"/>
                <a:ext cx="6094602" cy="416268"/>
              </a:xfrm>
              <a:prstGeom prst="rect">
                <a:avLst/>
              </a:prstGeom>
              <a:blipFill>
                <a:blip r:embed="rId10"/>
                <a:stretch>
                  <a:fillRect t="-95588" b="-166176"/>
                </a:stretch>
              </a:blipFill>
            </p:spPr>
            <p:txBody>
              <a:bodyPr/>
              <a:lstStyle/>
              <a:p>
                <a:r>
                  <a:rPr lang="zh-CN" altLang="en-US">
                    <a:noFill/>
                  </a:rPr>
                  <a:t> </a:t>
                </a:r>
              </a:p>
            </p:txBody>
          </p:sp>
        </mc:Fallback>
      </mc:AlternateContent>
      <p:sp>
        <p:nvSpPr>
          <p:cNvPr id="37" name="文本框 36">
            <a:extLst>
              <a:ext uri="{FF2B5EF4-FFF2-40B4-BE49-F238E27FC236}">
                <a16:creationId xmlns:a16="http://schemas.microsoft.com/office/drawing/2014/main" id="{E4969481-773E-47EC-BC2C-AB76E1FDEAE6}"/>
              </a:ext>
            </a:extLst>
          </p:cNvPr>
          <p:cNvSpPr txBox="1"/>
          <p:nvPr/>
        </p:nvSpPr>
        <p:spPr>
          <a:xfrm>
            <a:off x="10132508" y="5889549"/>
            <a:ext cx="989901" cy="338554"/>
          </a:xfrm>
          <a:prstGeom prst="rect">
            <a:avLst/>
          </a:prstGeom>
          <a:noFill/>
        </p:spPr>
        <p:txBody>
          <a:bodyPr wrap="square" rtlCol="0">
            <a:spAutoFit/>
          </a:bodyPr>
          <a:lstStyle/>
          <a:p>
            <a:r>
              <a:rPr lang="en-US" altLang="zh-CN" sz="1600" dirty="0"/>
              <a:t>(4.5)</a:t>
            </a:r>
            <a:endParaRPr lang="zh-CN" altLang="en-US" sz="1600" dirty="0"/>
          </a:p>
        </p:txBody>
      </p:sp>
      <mc:AlternateContent xmlns:mc="http://schemas.openxmlformats.org/markup-compatibility/2006">
        <mc:Choice xmlns:a14="http://schemas.microsoft.com/office/drawing/2010/main" Requires="a14">
          <p:sp>
            <p:nvSpPr>
              <p:cNvPr id="39" name="文本框 38">
                <a:extLst>
                  <a:ext uri="{FF2B5EF4-FFF2-40B4-BE49-F238E27FC236}">
                    <a16:creationId xmlns:a16="http://schemas.microsoft.com/office/drawing/2014/main" id="{FD43FBA7-4E19-41B5-BC43-574BAF7FD3E0}"/>
                  </a:ext>
                </a:extLst>
              </p:cNvPr>
              <p:cNvSpPr txBox="1"/>
              <p:nvPr/>
            </p:nvSpPr>
            <p:spPr>
              <a:xfrm>
                <a:off x="421546" y="6269167"/>
                <a:ext cx="10817609" cy="358368"/>
              </a:xfrm>
              <a:prstGeom prst="rect">
                <a:avLst/>
              </a:prstGeom>
              <a:noFill/>
            </p:spPr>
            <p:txBody>
              <a:bodyPr wrap="square">
                <a:spAutoFit/>
              </a:bodyPr>
              <a:lstStyle/>
              <a:p>
                <a:r>
                  <a:rPr lang="zh-CN" altLang="en-US" sz="1600" dirty="0"/>
                  <a:t>将其中的每个</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𝑡</m:t>
                        </m:r>
                      </m:sub>
                    </m:sSub>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i="1">
                            <a:latin typeface="Cambria Math" panose="02040503050406030204" pitchFamily="18" charset="0"/>
                          </a:rPr>
                          <m:t>𝑡</m:t>
                        </m:r>
                      </m:sub>
                    </m:sSub>
                  </m:oMath>
                </a14:m>
                <a:r>
                  <a:rPr lang="zh-CN" altLang="en-US" sz="1600" dirty="0"/>
                  <a:t>对应上实际发生序列的</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𝑜</m:t>
                        </m:r>
                      </m:e>
                      <m:sub>
                        <m:r>
                          <a:rPr lang="en-US" altLang="zh-CN" sz="1600" b="0" i="1" smtClean="0">
                            <a:latin typeface="Cambria Math" panose="02040503050406030204" pitchFamily="18" charset="0"/>
                          </a:rPr>
                          <m:t>𝑗</m:t>
                        </m:r>
                      </m:sub>
                    </m:sSub>
                  </m:oMath>
                </a14:m>
                <a:r>
                  <a:rPr lang="zh-CN" altLang="en-US" sz="1600" dirty="0"/>
                  <a:t>，就能代入</a:t>
                </a:r>
                <a14:m>
                  <m:oMath xmlns:m="http://schemas.openxmlformats.org/officeDocument/2006/math">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𝐵</m:t>
                    </m:r>
                    <m:r>
                      <a:rPr lang="en-US" altLang="zh-CN" sz="1600" b="0" i="1" smtClean="0">
                        <a:latin typeface="Cambria Math" panose="02040503050406030204" pitchFamily="18" charset="0"/>
                      </a:rPr>
                      <m:t>)</m:t>
                    </m:r>
                  </m:oMath>
                </a14:m>
                <a:r>
                  <a:rPr lang="zh-CN" altLang="en-US" sz="1600" dirty="0"/>
                  <a:t>中的相应元素，从而计算出任意序列的概率了。.</a:t>
                </a:r>
              </a:p>
            </p:txBody>
          </p:sp>
        </mc:Choice>
        <mc:Fallback>
          <p:sp>
            <p:nvSpPr>
              <p:cNvPr id="39" name="文本框 38">
                <a:extLst>
                  <a:ext uri="{FF2B5EF4-FFF2-40B4-BE49-F238E27FC236}">
                    <a16:creationId xmlns:a16="http://schemas.microsoft.com/office/drawing/2014/main" id="{FD43FBA7-4E19-41B5-BC43-574BAF7FD3E0}"/>
                  </a:ext>
                </a:extLst>
              </p:cNvPr>
              <p:cNvSpPr txBox="1">
                <a:spLocks noRot="1" noChangeAspect="1" noMove="1" noResize="1" noEditPoints="1" noAdjustHandles="1" noChangeArrowheads="1" noChangeShapeType="1" noTextEdit="1"/>
              </p:cNvSpPr>
              <p:nvPr/>
            </p:nvSpPr>
            <p:spPr>
              <a:xfrm>
                <a:off x="421546" y="6269167"/>
                <a:ext cx="10817609" cy="358368"/>
              </a:xfrm>
              <a:prstGeom prst="rect">
                <a:avLst/>
              </a:prstGeom>
              <a:blipFill>
                <a:blip r:embed="rId11"/>
                <a:stretch>
                  <a:fillRect l="-282" t="-8475" b="-169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34154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C38CC0-98F9-49CF-A28C-7DCFCB71B500}"/>
              </a:ext>
            </a:extLst>
          </p:cNvPr>
          <p:cNvSpPr/>
          <p:nvPr/>
        </p:nvSpPr>
        <p:spPr>
          <a:xfrm>
            <a:off x="0" y="-58738"/>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F71400F6-5E6D-4C17-9CC8-5E2A93A1FB67}"/>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id="{A225AC64-B085-4242-982D-49A965C0357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a:extLst>
              <a:ext uri="{FF2B5EF4-FFF2-40B4-BE49-F238E27FC236}">
                <a16:creationId xmlns:a16="http://schemas.microsoft.com/office/drawing/2014/main" id="{86A03C82-2B0E-4A62-88DE-20D6AF559FD7}"/>
              </a:ext>
            </a:extLst>
          </p:cNvPr>
          <p:cNvSpPr txBox="1"/>
          <p:nvPr/>
        </p:nvSpPr>
        <p:spPr>
          <a:xfrm>
            <a:off x="2751138" y="430213"/>
            <a:ext cx="6689725" cy="923925"/>
          </a:xfrm>
          <a:prstGeom prst="rect">
            <a:avLst/>
          </a:prstGeom>
          <a:noFill/>
        </p:spPr>
        <p:txBody>
          <a:bodyPr>
            <a:spAutoFit/>
          </a:bodyPr>
          <a:lstStyle/>
          <a:p>
            <a:pPr algn="ctr" eaLnBrk="1" fontAlgn="auto" hangingPunct="1">
              <a:spcBef>
                <a:spcPts val="0"/>
              </a:spcBef>
              <a:spcAft>
                <a:spcPts val="0"/>
              </a:spcAft>
              <a:defRPr/>
            </a:pPr>
            <a:r>
              <a:rPr lang="zh-CN" altLang="en-US" sz="5400" dirty="0">
                <a:solidFill>
                  <a:srgbClr val="044875"/>
                </a:solidFill>
                <a:latin typeface="+mj-lt"/>
                <a:ea typeface="+mn-ea"/>
              </a:rPr>
              <a:t>目录</a:t>
            </a:r>
          </a:p>
        </p:txBody>
      </p:sp>
      <p:grpSp>
        <p:nvGrpSpPr>
          <p:cNvPr id="5126" name="组合 162">
            <a:extLst>
              <a:ext uri="{FF2B5EF4-FFF2-40B4-BE49-F238E27FC236}">
                <a16:creationId xmlns:a16="http://schemas.microsoft.com/office/drawing/2014/main" id="{0FF24243-82B8-4834-8F2A-7F502BF27A47}"/>
              </a:ext>
            </a:extLst>
          </p:cNvPr>
          <p:cNvGrpSpPr>
            <a:grpSpLocks/>
          </p:cNvGrpSpPr>
          <p:nvPr/>
        </p:nvGrpSpPr>
        <p:grpSpPr bwMode="auto">
          <a:xfrm>
            <a:off x="3465513" y="1277938"/>
            <a:ext cx="5260975" cy="376237"/>
            <a:chOff x="3455443" y="1512024"/>
            <a:chExt cx="5263600" cy="375186"/>
          </a:xfrm>
        </p:grpSpPr>
        <p:sp>
          <p:nvSpPr>
            <p:cNvPr id="155" name="文本框 154">
              <a:extLst>
                <a:ext uri="{FF2B5EF4-FFF2-40B4-BE49-F238E27FC236}">
                  <a16:creationId xmlns:a16="http://schemas.microsoft.com/office/drawing/2014/main" id="{C5913E71-7FB6-4EF2-B148-7B236257D3FD}"/>
                </a:ext>
              </a:extLst>
            </p:cNvPr>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endParaRPr lang="zh-CN" altLang="en-US" dirty="0">
                <a:solidFill>
                  <a:srgbClr val="044875"/>
                </a:solidFill>
                <a:latin typeface="+mj-lt"/>
                <a:ea typeface="+mn-ea"/>
              </a:endParaRPr>
            </a:p>
          </p:txBody>
        </p:sp>
        <p:cxnSp>
          <p:nvCxnSpPr>
            <p:cNvPr id="157" name="直接连接符 156">
              <a:extLst>
                <a:ext uri="{FF2B5EF4-FFF2-40B4-BE49-F238E27FC236}">
                  <a16:creationId xmlns:a16="http://schemas.microsoft.com/office/drawing/2014/main" id="{8F4E955B-A25A-4C06-8178-2E68A9A42FAF}"/>
                </a:ext>
              </a:extLst>
            </p:cNvPr>
            <p:cNvCxnSpPr/>
            <p:nvPr/>
          </p:nvCxnSpPr>
          <p:spPr>
            <a:xfrm flipV="1">
              <a:off x="3700040" y="1512024"/>
              <a:ext cx="4774406"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grpSp>
        <p:nvGrpSpPr>
          <p:cNvPr id="5127" name="组合 34">
            <a:extLst>
              <a:ext uri="{FF2B5EF4-FFF2-40B4-BE49-F238E27FC236}">
                <a16:creationId xmlns:a16="http://schemas.microsoft.com/office/drawing/2014/main" id="{845103BD-52EA-46AF-83F8-FC7E9A2773D2}"/>
              </a:ext>
            </a:extLst>
          </p:cNvPr>
          <p:cNvGrpSpPr>
            <a:grpSpLocks/>
          </p:cNvGrpSpPr>
          <p:nvPr/>
        </p:nvGrpSpPr>
        <p:grpSpPr bwMode="auto">
          <a:xfrm>
            <a:off x="484115" y="2093692"/>
            <a:ext cx="5611885" cy="666397"/>
            <a:chOff x="6298049" y="1397569"/>
            <a:chExt cx="4842391" cy="712882"/>
          </a:xfrm>
        </p:grpSpPr>
        <p:sp>
          <p:nvSpPr>
            <p:cNvPr id="36" name="Freeform 74">
              <a:extLst>
                <a:ext uri="{FF2B5EF4-FFF2-40B4-BE49-F238E27FC236}">
                  <a16:creationId xmlns:a16="http://schemas.microsoft.com/office/drawing/2014/main" id="{4A19864E-0812-4ECD-9D63-667E366F4AB4}"/>
                </a:ext>
              </a:extLst>
            </p:cNvPr>
            <p:cNvSpPr>
              <a:spLocks noEditPoints="1"/>
            </p:cNvSpPr>
            <p:nvPr/>
          </p:nvSpPr>
          <p:spPr bwMode="auto">
            <a:xfrm>
              <a:off x="7321760" y="1592857"/>
              <a:ext cx="538044" cy="350885"/>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165" name="文本框 20">
              <a:extLst>
                <a:ext uri="{FF2B5EF4-FFF2-40B4-BE49-F238E27FC236}">
                  <a16:creationId xmlns:a16="http://schemas.microsoft.com/office/drawing/2014/main" id="{CC9D306E-3F5D-4A01-A06B-25401959FDA9}"/>
                </a:ext>
              </a:extLst>
            </p:cNvPr>
            <p:cNvSpPr txBox="1">
              <a:spLocks noChangeArrowheads="1"/>
            </p:cNvSpPr>
            <p:nvPr/>
          </p:nvSpPr>
          <p:spPr bwMode="auto">
            <a:xfrm>
              <a:off x="8159803" y="1576573"/>
              <a:ext cx="2864874" cy="39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序列标注问题</a:t>
              </a:r>
            </a:p>
          </p:txBody>
        </p:sp>
        <p:sp>
          <p:nvSpPr>
            <p:cNvPr id="38" name="矩形 37">
              <a:extLst>
                <a:ext uri="{FF2B5EF4-FFF2-40B4-BE49-F238E27FC236}">
                  <a16:creationId xmlns:a16="http://schemas.microsoft.com/office/drawing/2014/main" id="{DAA51EED-BC15-4133-A5FF-D64F6C52AAFF}"/>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39" name="直接连接符 38">
              <a:extLst>
                <a:ext uri="{FF2B5EF4-FFF2-40B4-BE49-F238E27FC236}">
                  <a16:creationId xmlns:a16="http://schemas.microsoft.com/office/drawing/2014/main" id="{A2004F9A-16B4-4AAD-BD08-78B59C90C31F}"/>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68" name="组合 68">
              <a:extLst>
                <a:ext uri="{FF2B5EF4-FFF2-40B4-BE49-F238E27FC236}">
                  <a16:creationId xmlns:a16="http://schemas.microsoft.com/office/drawing/2014/main" id="{E8B36F73-197A-4040-80D3-EB7A4EB22AAD}"/>
                </a:ext>
              </a:extLst>
            </p:cNvPr>
            <p:cNvGrpSpPr>
              <a:grpSpLocks/>
            </p:cNvGrpSpPr>
            <p:nvPr/>
          </p:nvGrpSpPr>
          <p:grpSpPr bwMode="auto">
            <a:xfrm>
              <a:off x="6298049" y="1397569"/>
              <a:ext cx="919239" cy="712882"/>
              <a:chOff x="6191369" y="1397569"/>
              <a:chExt cx="919239" cy="712882"/>
            </a:xfrm>
          </p:grpSpPr>
          <p:sp>
            <p:nvSpPr>
              <p:cNvPr id="41" name="矩形 40">
                <a:extLst>
                  <a:ext uri="{FF2B5EF4-FFF2-40B4-BE49-F238E27FC236}">
                    <a16:creationId xmlns:a16="http://schemas.microsoft.com/office/drawing/2014/main" id="{A9F417B0-A780-4299-8DAB-3D3B8046755A}"/>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70" name="文本框 18">
                <a:extLst>
                  <a:ext uri="{FF2B5EF4-FFF2-40B4-BE49-F238E27FC236}">
                    <a16:creationId xmlns:a16="http://schemas.microsoft.com/office/drawing/2014/main" id="{B97D7695-D180-44C0-A479-36A2BF4F9A1A}"/>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grpSp>
      <p:grpSp>
        <p:nvGrpSpPr>
          <p:cNvPr id="5128" name="组合 42">
            <a:extLst>
              <a:ext uri="{FF2B5EF4-FFF2-40B4-BE49-F238E27FC236}">
                <a16:creationId xmlns:a16="http://schemas.microsoft.com/office/drawing/2014/main" id="{250C725D-5B55-4767-B759-27C6B6FC94DA}"/>
              </a:ext>
            </a:extLst>
          </p:cNvPr>
          <p:cNvGrpSpPr>
            <a:grpSpLocks/>
          </p:cNvGrpSpPr>
          <p:nvPr/>
        </p:nvGrpSpPr>
        <p:grpSpPr bwMode="auto">
          <a:xfrm>
            <a:off x="473567" y="3644326"/>
            <a:ext cx="6047157" cy="680197"/>
            <a:chOff x="309691" y="3938645"/>
            <a:chExt cx="5226381" cy="712882"/>
          </a:xfrm>
        </p:grpSpPr>
        <p:grpSp>
          <p:nvGrpSpPr>
            <p:cNvPr id="5156" name="组合 79">
              <a:extLst>
                <a:ext uri="{FF2B5EF4-FFF2-40B4-BE49-F238E27FC236}">
                  <a16:creationId xmlns:a16="http://schemas.microsoft.com/office/drawing/2014/main" id="{6DB00EAC-7562-4422-B022-7AF382659650}"/>
                </a:ext>
              </a:extLst>
            </p:cNvPr>
            <p:cNvGrpSpPr>
              <a:grpSpLocks/>
            </p:cNvGrpSpPr>
            <p:nvPr/>
          </p:nvGrpSpPr>
          <p:grpSpPr bwMode="auto">
            <a:xfrm>
              <a:off x="309691" y="3938645"/>
              <a:ext cx="5226381" cy="712882"/>
              <a:chOff x="6298049" y="1397569"/>
              <a:chExt cx="5226381" cy="712882"/>
            </a:xfrm>
          </p:grpSpPr>
          <p:sp>
            <p:nvSpPr>
              <p:cNvPr id="5158" name="文本框 81">
                <a:extLst>
                  <a:ext uri="{FF2B5EF4-FFF2-40B4-BE49-F238E27FC236}">
                    <a16:creationId xmlns:a16="http://schemas.microsoft.com/office/drawing/2014/main" id="{F04CEA78-17C8-420B-9BFE-B18C47BF3A1E}"/>
                  </a:ext>
                </a:extLst>
              </p:cNvPr>
              <p:cNvSpPr txBox="1">
                <a:spLocks noChangeArrowheads="1"/>
              </p:cNvSpPr>
              <p:nvPr/>
            </p:nvSpPr>
            <p:spPr bwMode="auto">
              <a:xfrm>
                <a:off x="7715414" y="1546309"/>
                <a:ext cx="3809016" cy="38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隐马尔可夫模型的样本生成</a:t>
                </a:r>
              </a:p>
            </p:txBody>
          </p:sp>
          <p:sp>
            <p:nvSpPr>
              <p:cNvPr id="47" name="矩形 46">
                <a:extLst>
                  <a:ext uri="{FF2B5EF4-FFF2-40B4-BE49-F238E27FC236}">
                    <a16:creationId xmlns:a16="http://schemas.microsoft.com/office/drawing/2014/main" id="{9813C067-7481-413D-A3B3-FE026B9897CC}"/>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48" name="直接连接符 47">
                <a:extLst>
                  <a:ext uri="{FF2B5EF4-FFF2-40B4-BE49-F238E27FC236}">
                    <a16:creationId xmlns:a16="http://schemas.microsoft.com/office/drawing/2014/main" id="{E988D281-9EE9-4EAD-9AF6-DE35C36AC1DA}"/>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61" name="组合 84">
                <a:extLst>
                  <a:ext uri="{FF2B5EF4-FFF2-40B4-BE49-F238E27FC236}">
                    <a16:creationId xmlns:a16="http://schemas.microsoft.com/office/drawing/2014/main" id="{6B7017AF-F8D5-4052-A5CD-A0422A1BBF52}"/>
                  </a:ext>
                </a:extLst>
              </p:cNvPr>
              <p:cNvGrpSpPr>
                <a:grpSpLocks/>
              </p:cNvGrpSpPr>
              <p:nvPr/>
            </p:nvGrpSpPr>
            <p:grpSpPr bwMode="auto">
              <a:xfrm>
                <a:off x="6298049" y="1397569"/>
                <a:ext cx="919239" cy="712882"/>
                <a:chOff x="6191369" y="1397569"/>
                <a:chExt cx="919239" cy="712882"/>
              </a:xfrm>
            </p:grpSpPr>
            <p:sp>
              <p:nvSpPr>
                <p:cNvPr id="50" name="矩形 49">
                  <a:extLst>
                    <a:ext uri="{FF2B5EF4-FFF2-40B4-BE49-F238E27FC236}">
                      <a16:creationId xmlns:a16="http://schemas.microsoft.com/office/drawing/2014/main" id="{0C625F9C-3952-4482-AE99-FE3EDD07EDEA}"/>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63" name="文本框 86">
                  <a:extLst>
                    <a:ext uri="{FF2B5EF4-FFF2-40B4-BE49-F238E27FC236}">
                      <a16:creationId xmlns:a16="http://schemas.microsoft.com/office/drawing/2014/main" id="{06DEAAB2-647A-4D17-9A78-5FA2DEA3AB58}"/>
                    </a:ext>
                  </a:extLst>
                </p:cNvPr>
                <p:cNvSpPr txBox="1">
                  <a:spLocks noChangeArrowheads="1"/>
                </p:cNvSpPr>
                <p:nvPr/>
              </p:nvSpPr>
              <p:spPr bwMode="auto">
                <a:xfrm>
                  <a:off x="6191369" y="1444421"/>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dirty="0">
                    <a:solidFill>
                      <a:srgbClr val="044875"/>
                    </a:solidFill>
                    <a:latin typeface="Impact" panose="020B0806030902050204" pitchFamily="34" charset="0"/>
                  </a:endParaRPr>
                </a:p>
              </p:txBody>
            </p:sp>
          </p:grpSp>
        </p:grpSp>
        <p:sp>
          <p:nvSpPr>
            <p:cNvPr id="45" name="Freeform 71">
              <a:extLst>
                <a:ext uri="{FF2B5EF4-FFF2-40B4-BE49-F238E27FC236}">
                  <a16:creationId xmlns:a16="http://schemas.microsoft.com/office/drawing/2014/main" id="{571E4CBE-2EBD-4E04-BD1F-AC468D993D1A}"/>
                </a:ext>
              </a:extLst>
            </p:cNvPr>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5130" name="组合 60">
            <a:extLst>
              <a:ext uri="{FF2B5EF4-FFF2-40B4-BE49-F238E27FC236}">
                <a16:creationId xmlns:a16="http://schemas.microsoft.com/office/drawing/2014/main" id="{34DB506F-BB31-4F98-B534-C9D853C0C095}"/>
              </a:ext>
            </a:extLst>
          </p:cNvPr>
          <p:cNvGrpSpPr>
            <a:grpSpLocks/>
          </p:cNvGrpSpPr>
          <p:nvPr/>
        </p:nvGrpSpPr>
        <p:grpSpPr bwMode="auto">
          <a:xfrm>
            <a:off x="473567" y="2854512"/>
            <a:ext cx="5613724" cy="666398"/>
            <a:chOff x="309691" y="2998271"/>
            <a:chExt cx="4842391" cy="712882"/>
          </a:xfrm>
        </p:grpSpPr>
        <p:grpSp>
          <p:nvGrpSpPr>
            <p:cNvPr id="5140" name="组合 71">
              <a:extLst>
                <a:ext uri="{FF2B5EF4-FFF2-40B4-BE49-F238E27FC236}">
                  <a16:creationId xmlns:a16="http://schemas.microsoft.com/office/drawing/2014/main" id="{C70498F4-201F-4745-8E0D-91272F51E713}"/>
                </a:ext>
              </a:extLst>
            </p:cNvPr>
            <p:cNvGrpSpPr>
              <a:grpSpLocks/>
            </p:cNvGrpSpPr>
            <p:nvPr/>
          </p:nvGrpSpPr>
          <p:grpSpPr bwMode="auto">
            <a:xfrm>
              <a:off x="309691" y="2998271"/>
              <a:ext cx="4842391" cy="712882"/>
              <a:chOff x="6298049" y="1397569"/>
              <a:chExt cx="4842391" cy="712882"/>
            </a:xfrm>
          </p:grpSpPr>
          <p:sp>
            <p:nvSpPr>
              <p:cNvPr id="5142" name="文本框 73">
                <a:extLst>
                  <a:ext uri="{FF2B5EF4-FFF2-40B4-BE49-F238E27FC236}">
                    <a16:creationId xmlns:a16="http://schemas.microsoft.com/office/drawing/2014/main" id="{37D738E1-60DD-4994-A2EA-87EC7FAD0635}"/>
                  </a:ext>
                </a:extLst>
              </p:cNvPr>
              <p:cNvSpPr txBox="1">
                <a:spLocks noChangeArrowheads="1"/>
              </p:cNvSpPr>
              <p:nvPr/>
            </p:nvSpPr>
            <p:spPr bwMode="auto">
              <a:xfrm>
                <a:off x="8001058" y="1535731"/>
                <a:ext cx="3080656" cy="39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隐马尔可夫模型</a:t>
                </a:r>
              </a:p>
            </p:txBody>
          </p:sp>
          <p:sp>
            <p:nvSpPr>
              <p:cNvPr id="65" name="矩形 64">
                <a:extLst>
                  <a:ext uri="{FF2B5EF4-FFF2-40B4-BE49-F238E27FC236}">
                    <a16:creationId xmlns:a16="http://schemas.microsoft.com/office/drawing/2014/main" id="{200C0E04-6875-4F04-AEBC-C220644EDF80}"/>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6" name="直接连接符 65">
                <a:extLst>
                  <a:ext uri="{FF2B5EF4-FFF2-40B4-BE49-F238E27FC236}">
                    <a16:creationId xmlns:a16="http://schemas.microsoft.com/office/drawing/2014/main" id="{9889E1D8-3A2B-4E7B-960E-C1C9281D260C}"/>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45" name="组合 76">
                <a:extLst>
                  <a:ext uri="{FF2B5EF4-FFF2-40B4-BE49-F238E27FC236}">
                    <a16:creationId xmlns:a16="http://schemas.microsoft.com/office/drawing/2014/main" id="{8C7AD783-FA5E-4057-8E76-CD337107E337}"/>
                  </a:ext>
                </a:extLst>
              </p:cNvPr>
              <p:cNvGrpSpPr>
                <a:grpSpLocks/>
              </p:cNvGrpSpPr>
              <p:nvPr/>
            </p:nvGrpSpPr>
            <p:grpSpPr bwMode="auto">
              <a:xfrm>
                <a:off x="6298049" y="1397569"/>
                <a:ext cx="919239" cy="712882"/>
                <a:chOff x="6191369" y="1397569"/>
                <a:chExt cx="919239" cy="712882"/>
              </a:xfrm>
            </p:grpSpPr>
            <p:sp>
              <p:nvSpPr>
                <p:cNvPr id="69" name="矩形 68">
                  <a:extLst>
                    <a:ext uri="{FF2B5EF4-FFF2-40B4-BE49-F238E27FC236}">
                      <a16:creationId xmlns:a16="http://schemas.microsoft.com/office/drawing/2014/main" id="{6FA91EB8-5D91-417C-93B8-9757DC766616}"/>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7" name="文本框 78">
                  <a:extLst>
                    <a:ext uri="{FF2B5EF4-FFF2-40B4-BE49-F238E27FC236}">
                      <a16:creationId xmlns:a16="http://schemas.microsoft.com/office/drawing/2014/main" id="{41F08A3F-6597-4790-8658-E6772A98E783}"/>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grpSp>
        <p:sp>
          <p:nvSpPr>
            <p:cNvPr id="63" name="Freeform 30">
              <a:extLst>
                <a:ext uri="{FF2B5EF4-FFF2-40B4-BE49-F238E27FC236}">
                  <a16:creationId xmlns:a16="http://schemas.microsoft.com/office/drawing/2014/main" id="{5D958BE3-E871-418E-B14A-03489F54E924}"/>
                </a:ext>
              </a:extLst>
            </p:cNvPr>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5132" name="组合 115">
            <a:extLst>
              <a:ext uri="{FF2B5EF4-FFF2-40B4-BE49-F238E27FC236}">
                <a16:creationId xmlns:a16="http://schemas.microsoft.com/office/drawing/2014/main" id="{763AA091-E57C-433E-91D9-BAE3635D5FF7}"/>
              </a:ext>
            </a:extLst>
          </p:cNvPr>
          <p:cNvGrpSpPr>
            <a:grpSpLocks/>
          </p:cNvGrpSpPr>
          <p:nvPr/>
        </p:nvGrpSpPr>
        <p:grpSpPr bwMode="auto">
          <a:xfrm>
            <a:off x="473567" y="4414821"/>
            <a:ext cx="5692128" cy="666398"/>
            <a:chOff x="6298049" y="1397569"/>
            <a:chExt cx="4911431" cy="712882"/>
          </a:xfrm>
        </p:grpSpPr>
        <p:sp>
          <p:nvSpPr>
            <p:cNvPr id="5134" name="文本框 133">
              <a:extLst>
                <a:ext uri="{FF2B5EF4-FFF2-40B4-BE49-F238E27FC236}">
                  <a16:creationId xmlns:a16="http://schemas.microsoft.com/office/drawing/2014/main" id="{8183AC5F-0416-4778-9BE3-C9740C188AF2}"/>
                </a:ext>
              </a:extLst>
            </p:cNvPr>
            <p:cNvSpPr txBox="1">
              <a:spLocks noChangeArrowheads="1"/>
            </p:cNvSpPr>
            <p:nvPr/>
          </p:nvSpPr>
          <p:spPr bwMode="auto">
            <a:xfrm>
              <a:off x="8116126" y="1553929"/>
              <a:ext cx="3093354" cy="39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隐马尔可夫模型的训练</a:t>
              </a:r>
            </a:p>
          </p:txBody>
        </p:sp>
        <p:sp>
          <p:nvSpPr>
            <p:cNvPr id="76" name="矩形 75">
              <a:extLst>
                <a:ext uri="{FF2B5EF4-FFF2-40B4-BE49-F238E27FC236}">
                  <a16:creationId xmlns:a16="http://schemas.microsoft.com/office/drawing/2014/main" id="{0126DC02-BFDE-45B4-8B19-C40CD48E9D4B}"/>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7" name="直接连接符 76">
              <a:extLst>
                <a:ext uri="{FF2B5EF4-FFF2-40B4-BE49-F238E27FC236}">
                  <a16:creationId xmlns:a16="http://schemas.microsoft.com/office/drawing/2014/main" id="{0B993ECE-1B95-41BF-9C4C-D4832DC3E77A}"/>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37" name="组合 136">
              <a:extLst>
                <a:ext uri="{FF2B5EF4-FFF2-40B4-BE49-F238E27FC236}">
                  <a16:creationId xmlns:a16="http://schemas.microsoft.com/office/drawing/2014/main" id="{5C2D56FB-EE0D-4ECA-833B-211B43A7B8F9}"/>
                </a:ext>
              </a:extLst>
            </p:cNvPr>
            <p:cNvGrpSpPr>
              <a:grpSpLocks/>
            </p:cNvGrpSpPr>
            <p:nvPr/>
          </p:nvGrpSpPr>
          <p:grpSpPr bwMode="auto">
            <a:xfrm>
              <a:off x="6298049" y="1397569"/>
              <a:ext cx="919239" cy="712882"/>
              <a:chOff x="6191369" y="1397569"/>
              <a:chExt cx="919239" cy="712882"/>
            </a:xfrm>
          </p:grpSpPr>
          <p:sp>
            <p:nvSpPr>
              <p:cNvPr id="79" name="矩形 78">
                <a:extLst>
                  <a:ext uri="{FF2B5EF4-FFF2-40B4-BE49-F238E27FC236}">
                    <a16:creationId xmlns:a16="http://schemas.microsoft.com/office/drawing/2014/main" id="{2FA3465B-31CA-43E7-B568-DF87718B097D}"/>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39" name="文本框 138">
                <a:extLst>
                  <a:ext uri="{FF2B5EF4-FFF2-40B4-BE49-F238E27FC236}">
                    <a16:creationId xmlns:a16="http://schemas.microsoft.com/office/drawing/2014/main" id="{FB13269E-6F3F-4212-B6F5-AB53B15A4437}"/>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grpSp>
      <p:grpSp>
        <p:nvGrpSpPr>
          <p:cNvPr id="46" name="组合 115">
            <a:extLst>
              <a:ext uri="{FF2B5EF4-FFF2-40B4-BE49-F238E27FC236}">
                <a16:creationId xmlns:a16="http://schemas.microsoft.com/office/drawing/2014/main" id="{FD9F141F-CF7B-489A-97DE-9E0037A030B0}"/>
              </a:ext>
            </a:extLst>
          </p:cNvPr>
          <p:cNvGrpSpPr>
            <a:grpSpLocks/>
          </p:cNvGrpSpPr>
          <p:nvPr/>
        </p:nvGrpSpPr>
        <p:grpSpPr bwMode="auto">
          <a:xfrm>
            <a:off x="6087291" y="2089109"/>
            <a:ext cx="5692128" cy="730110"/>
            <a:chOff x="6298049" y="1397569"/>
            <a:chExt cx="4911431" cy="781038"/>
          </a:xfrm>
        </p:grpSpPr>
        <p:sp>
          <p:nvSpPr>
            <p:cNvPr id="51" name="文本框 133">
              <a:extLst>
                <a:ext uri="{FF2B5EF4-FFF2-40B4-BE49-F238E27FC236}">
                  <a16:creationId xmlns:a16="http://schemas.microsoft.com/office/drawing/2014/main" id="{D0E88E07-109E-46EC-9643-72C069F1D539}"/>
                </a:ext>
              </a:extLst>
            </p:cNvPr>
            <p:cNvSpPr txBox="1">
              <a:spLocks noChangeArrowheads="1"/>
            </p:cNvSpPr>
            <p:nvPr/>
          </p:nvSpPr>
          <p:spPr bwMode="auto">
            <a:xfrm>
              <a:off x="8116126" y="1553929"/>
              <a:ext cx="3093354" cy="39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隐马尔可夫模型的预测</a:t>
              </a:r>
            </a:p>
          </p:txBody>
        </p:sp>
        <p:sp>
          <p:nvSpPr>
            <p:cNvPr id="52" name="矩形 51">
              <a:extLst>
                <a:ext uri="{FF2B5EF4-FFF2-40B4-BE49-F238E27FC236}">
                  <a16:creationId xmlns:a16="http://schemas.microsoft.com/office/drawing/2014/main" id="{77FDE685-AB15-4B3F-99C4-5A619EFF82BF}"/>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3" name="直接连接符 52">
              <a:extLst>
                <a:ext uri="{FF2B5EF4-FFF2-40B4-BE49-F238E27FC236}">
                  <a16:creationId xmlns:a16="http://schemas.microsoft.com/office/drawing/2014/main" id="{47AFCB34-C2E0-4A3D-AEFB-931DF23FDFFC}"/>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4" name="组合 136">
              <a:extLst>
                <a:ext uri="{FF2B5EF4-FFF2-40B4-BE49-F238E27FC236}">
                  <a16:creationId xmlns:a16="http://schemas.microsoft.com/office/drawing/2014/main" id="{66A45B84-055C-4A46-9710-3A918FE8301F}"/>
                </a:ext>
              </a:extLst>
            </p:cNvPr>
            <p:cNvGrpSpPr>
              <a:grpSpLocks/>
            </p:cNvGrpSpPr>
            <p:nvPr/>
          </p:nvGrpSpPr>
          <p:grpSpPr bwMode="auto">
            <a:xfrm>
              <a:off x="6298049" y="1397569"/>
              <a:ext cx="919239" cy="781038"/>
              <a:chOff x="6191369" y="1397569"/>
              <a:chExt cx="919239" cy="781038"/>
            </a:xfrm>
          </p:grpSpPr>
          <p:sp>
            <p:nvSpPr>
              <p:cNvPr id="55" name="矩形 54">
                <a:extLst>
                  <a:ext uri="{FF2B5EF4-FFF2-40B4-BE49-F238E27FC236}">
                    <a16:creationId xmlns:a16="http://schemas.microsoft.com/office/drawing/2014/main" id="{91ADB8C2-FB6F-4E46-B012-28FEFFFCEE98}"/>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文本框 138">
                <a:extLst>
                  <a:ext uri="{FF2B5EF4-FFF2-40B4-BE49-F238E27FC236}">
                    <a16:creationId xmlns:a16="http://schemas.microsoft.com/office/drawing/2014/main" id="{263D4DE9-2921-4FE5-878D-C01EBEA9368C}"/>
                  </a:ext>
                </a:extLst>
              </p:cNvPr>
              <p:cNvSpPr txBox="1">
                <a:spLocks noChangeArrowheads="1"/>
              </p:cNvSpPr>
              <p:nvPr/>
            </p:nvSpPr>
            <p:spPr bwMode="auto">
              <a:xfrm>
                <a:off x="6191369" y="1397569"/>
                <a:ext cx="919239" cy="7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05</a:t>
                </a:r>
                <a:endParaRPr lang="zh-CN" altLang="en-US" sz="3600" dirty="0">
                  <a:solidFill>
                    <a:srgbClr val="044875"/>
                  </a:solidFill>
                  <a:latin typeface="Impact" panose="020B0806030902050204" pitchFamily="34" charset="0"/>
                </a:endParaRPr>
              </a:p>
            </p:txBody>
          </p:sp>
        </p:grpSp>
      </p:grpSp>
      <p:grpSp>
        <p:nvGrpSpPr>
          <p:cNvPr id="57" name="组合 71">
            <a:extLst>
              <a:ext uri="{FF2B5EF4-FFF2-40B4-BE49-F238E27FC236}">
                <a16:creationId xmlns:a16="http://schemas.microsoft.com/office/drawing/2014/main" id="{A1F71347-F808-44E1-94EC-08AA490D5CFA}"/>
              </a:ext>
            </a:extLst>
          </p:cNvPr>
          <p:cNvGrpSpPr>
            <a:grpSpLocks/>
          </p:cNvGrpSpPr>
          <p:nvPr/>
        </p:nvGrpSpPr>
        <p:grpSpPr bwMode="auto">
          <a:xfrm>
            <a:off x="6089682" y="4428072"/>
            <a:ext cx="5689123" cy="646331"/>
            <a:chOff x="6535248" y="3340628"/>
            <a:chExt cx="4911431" cy="719560"/>
          </a:xfrm>
        </p:grpSpPr>
        <p:grpSp>
          <p:nvGrpSpPr>
            <p:cNvPr id="58" name="组合 115">
              <a:extLst>
                <a:ext uri="{FF2B5EF4-FFF2-40B4-BE49-F238E27FC236}">
                  <a16:creationId xmlns:a16="http://schemas.microsoft.com/office/drawing/2014/main" id="{C63E0978-6FDF-4468-8F8F-A09ACC1DD063}"/>
                </a:ext>
              </a:extLst>
            </p:cNvPr>
            <p:cNvGrpSpPr>
              <a:grpSpLocks/>
            </p:cNvGrpSpPr>
            <p:nvPr/>
          </p:nvGrpSpPr>
          <p:grpSpPr bwMode="auto">
            <a:xfrm>
              <a:off x="6535248" y="3340628"/>
              <a:ext cx="4911431" cy="719560"/>
              <a:chOff x="6298049" y="1397569"/>
              <a:chExt cx="4911431" cy="719560"/>
            </a:xfrm>
          </p:grpSpPr>
          <p:sp>
            <p:nvSpPr>
              <p:cNvPr id="60" name="文本框 133">
                <a:extLst>
                  <a:ext uri="{FF2B5EF4-FFF2-40B4-BE49-F238E27FC236}">
                    <a16:creationId xmlns:a16="http://schemas.microsoft.com/office/drawing/2014/main" id="{254B7CB3-6DAF-40FD-BC5B-43371A81328A}"/>
                  </a:ext>
                </a:extLst>
              </p:cNvPr>
              <p:cNvSpPr txBox="1">
                <a:spLocks noChangeArrowheads="1"/>
              </p:cNvSpPr>
              <p:nvPr/>
            </p:nvSpPr>
            <p:spPr bwMode="auto">
              <a:xfrm>
                <a:off x="8116126" y="1553929"/>
                <a:ext cx="3093354" cy="41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总结</a:t>
                </a:r>
              </a:p>
            </p:txBody>
          </p:sp>
          <p:sp>
            <p:nvSpPr>
              <p:cNvPr id="61" name="矩形 60">
                <a:extLst>
                  <a:ext uri="{FF2B5EF4-FFF2-40B4-BE49-F238E27FC236}">
                    <a16:creationId xmlns:a16="http://schemas.microsoft.com/office/drawing/2014/main" id="{C36AAEFD-D566-4521-866D-0860842C6F64}"/>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2" name="直接连接符 61">
                <a:extLst>
                  <a:ext uri="{FF2B5EF4-FFF2-40B4-BE49-F238E27FC236}">
                    <a16:creationId xmlns:a16="http://schemas.microsoft.com/office/drawing/2014/main" id="{2F678AD7-55B5-4B98-996C-0E98C96AA476}"/>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64" name="组合 136">
                <a:extLst>
                  <a:ext uri="{FF2B5EF4-FFF2-40B4-BE49-F238E27FC236}">
                    <a16:creationId xmlns:a16="http://schemas.microsoft.com/office/drawing/2014/main" id="{8FFFBBFB-CEA5-4526-832B-C2859E5FB973}"/>
                  </a:ext>
                </a:extLst>
              </p:cNvPr>
              <p:cNvGrpSpPr>
                <a:grpSpLocks/>
              </p:cNvGrpSpPr>
              <p:nvPr/>
            </p:nvGrpSpPr>
            <p:grpSpPr bwMode="auto">
              <a:xfrm>
                <a:off x="6298049" y="1397569"/>
                <a:ext cx="919239" cy="719560"/>
                <a:chOff x="6191369" y="1397569"/>
                <a:chExt cx="919239" cy="719560"/>
              </a:xfrm>
            </p:grpSpPr>
            <p:sp>
              <p:nvSpPr>
                <p:cNvPr id="67" name="矩形 66">
                  <a:extLst>
                    <a:ext uri="{FF2B5EF4-FFF2-40B4-BE49-F238E27FC236}">
                      <a16:creationId xmlns:a16="http://schemas.microsoft.com/office/drawing/2014/main" id="{126A9602-7564-4E9D-BD0A-1396075608F7}"/>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文本框 138">
                  <a:extLst>
                    <a:ext uri="{FF2B5EF4-FFF2-40B4-BE49-F238E27FC236}">
                      <a16:creationId xmlns:a16="http://schemas.microsoft.com/office/drawing/2014/main" id="{D516E73F-C15E-4B58-BF0F-1BAACC35578F}"/>
                    </a:ext>
                  </a:extLst>
                </p:cNvPr>
                <p:cNvSpPr txBox="1">
                  <a:spLocks noChangeArrowheads="1"/>
                </p:cNvSpPr>
                <p:nvPr/>
              </p:nvSpPr>
              <p:spPr bwMode="auto">
                <a:xfrm>
                  <a:off x="6191369" y="1397569"/>
                  <a:ext cx="919239" cy="71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08</a:t>
                  </a:r>
                  <a:endParaRPr lang="zh-CN" altLang="en-US" sz="3600" dirty="0">
                    <a:solidFill>
                      <a:srgbClr val="044875"/>
                    </a:solidFill>
                    <a:latin typeface="Impact" panose="020B0806030902050204" pitchFamily="34" charset="0"/>
                  </a:endParaRPr>
                </a:p>
              </p:txBody>
            </p:sp>
          </p:grpSp>
        </p:grpSp>
        <p:sp>
          <p:nvSpPr>
            <p:cNvPr id="59" name="Freeform 59">
              <a:extLst>
                <a:ext uri="{FF2B5EF4-FFF2-40B4-BE49-F238E27FC236}">
                  <a16:creationId xmlns:a16="http://schemas.microsoft.com/office/drawing/2014/main" id="{EB28163F-7356-475D-8884-1F013DC1C66B}"/>
                </a:ext>
              </a:extLst>
            </p:cNvPr>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71" name="Freeform 30">
            <a:extLst>
              <a:ext uri="{FF2B5EF4-FFF2-40B4-BE49-F238E27FC236}">
                <a16:creationId xmlns:a16="http://schemas.microsoft.com/office/drawing/2014/main" id="{461E0D1F-3111-4ADC-91C7-A27222844AF0}"/>
              </a:ext>
            </a:extLst>
          </p:cNvPr>
          <p:cNvSpPr>
            <a:spLocks noEditPoints="1"/>
          </p:cNvSpPr>
          <p:nvPr/>
        </p:nvSpPr>
        <p:spPr bwMode="auto">
          <a:xfrm>
            <a:off x="1764784" y="4497097"/>
            <a:ext cx="465510" cy="494233"/>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 name="Freeform 71">
            <a:extLst>
              <a:ext uri="{FF2B5EF4-FFF2-40B4-BE49-F238E27FC236}">
                <a16:creationId xmlns:a16="http://schemas.microsoft.com/office/drawing/2014/main" id="{52325185-8164-424C-A370-711DFBAE642F}"/>
              </a:ext>
            </a:extLst>
          </p:cNvPr>
          <p:cNvSpPr>
            <a:spLocks noEditPoints="1"/>
          </p:cNvSpPr>
          <p:nvPr/>
        </p:nvSpPr>
        <p:spPr bwMode="auto">
          <a:xfrm>
            <a:off x="7275539" y="2186289"/>
            <a:ext cx="591322" cy="516586"/>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70" name="组合 42">
            <a:extLst>
              <a:ext uri="{FF2B5EF4-FFF2-40B4-BE49-F238E27FC236}">
                <a16:creationId xmlns:a16="http://schemas.microsoft.com/office/drawing/2014/main" id="{C4C51E8F-6A79-446A-9832-1FB2051ACB34}"/>
              </a:ext>
            </a:extLst>
          </p:cNvPr>
          <p:cNvGrpSpPr>
            <a:grpSpLocks/>
          </p:cNvGrpSpPr>
          <p:nvPr/>
        </p:nvGrpSpPr>
        <p:grpSpPr bwMode="auto">
          <a:xfrm>
            <a:off x="6083983" y="3637595"/>
            <a:ext cx="6047157" cy="691035"/>
            <a:chOff x="309691" y="3938645"/>
            <a:chExt cx="5226381" cy="724241"/>
          </a:xfrm>
        </p:grpSpPr>
        <p:grpSp>
          <p:nvGrpSpPr>
            <p:cNvPr id="73" name="组合 79">
              <a:extLst>
                <a:ext uri="{FF2B5EF4-FFF2-40B4-BE49-F238E27FC236}">
                  <a16:creationId xmlns:a16="http://schemas.microsoft.com/office/drawing/2014/main" id="{B3FDABE8-5A3C-4F0D-B8A9-4D147AD270BD}"/>
                </a:ext>
              </a:extLst>
            </p:cNvPr>
            <p:cNvGrpSpPr>
              <a:grpSpLocks/>
            </p:cNvGrpSpPr>
            <p:nvPr/>
          </p:nvGrpSpPr>
          <p:grpSpPr bwMode="auto">
            <a:xfrm>
              <a:off x="309691" y="3938645"/>
              <a:ext cx="5226381" cy="724241"/>
              <a:chOff x="6298049" y="1397569"/>
              <a:chExt cx="5226381" cy="724241"/>
            </a:xfrm>
          </p:grpSpPr>
          <p:sp>
            <p:nvSpPr>
              <p:cNvPr id="75" name="文本框 81">
                <a:extLst>
                  <a:ext uri="{FF2B5EF4-FFF2-40B4-BE49-F238E27FC236}">
                    <a16:creationId xmlns:a16="http://schemas.microsoft.com/office/drawing/2014/main" id="{4657792B-A283-4DD1-BCBC-D2B85C47FE0C}"/>
                  </a:ext>
                </a:extLst>
              </p:cNvPr>
              <p:cNvSpPr txBox="1">
                <a:spLocks noChangeArrowheads="1"/>
              </p:cNvSpPr>
              <p:nvPr/>
            </p:nvSpPr>
            <p:spPr bwMode="auto">
              <a:xfrm>
                <a:off x="7715414" y="1546309"/>
                <a:ext cx="3809016" cy="38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二阶隐马尔可夫模型</a:t>
                </a:r>
              </a:p>
            </p:txBody>
          </p:sp>
          <p:sp>
            <p:nvSpPr>
              <p:cNvPr id="78" name="矩形 77">
                <a:extLst>
                  <a:ext uri="{FF2B5EF4-FFF2-40B4-BE49-F238E27FC236}">
                    <a16:creationId xmlns:a16="http://schemas.microsoft.com/office/drawing/2014/main" id="{AE00FDD2-4A88-483F-9978-96137F3FC853}"/>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0" name="直接连接符 79">
                <a:extLst>
                  <a:ext uri="{FF2B5EF4-FFF2-40B4-BE49-F238E27FC236}">
                    <a16:creationId xmlns:a16="http://schemas.microsoft.com/office/drawing/2014/main" id="{BA34EC27-6C3F-45A5-BEA7-1E5353E03D76}"/>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81" name="组合 84">
                <a:extLst>
                  <a:ext uri="{FF2B5EF4-FFF2-40B4-BE49-F238E27FC236}">
                    <a16:creationId xmlns:a16="http://schemas.microsoft.com/office/drawing/2014/main" id="{D5E98212-B342-46B7-8D45-83FE2513141F}"/>
                  </a:ext>
                </a:extLst>
              </p:cNvPr>
              <p:cNvGrpSpPr>
                <a:grpSpLocks/>
              </p:cNvGrpSpPr>
              <p:nvPr/>
            </p:nvGrpSpPr>
            <p:grpSpPr bwMode="auto">
              <a:xfrm>
                <a:off x="6298049" y="1397569"/>
                <a:ext cx="919239" cy="724241"/>
                <a:chOff x="6191369" y="1397569"/>
                <a:chExt cx="919239" cy="724241"/>
              </a:xfrm>
            </p:grpSpPr>
            <p:sp>
              <p:nvSpPr>
                <p:cNvPr id="82" name="矩形 81">
                  <a:extLst>
                    <a:ext uri="{FF2B5EF4-FFF2-40B4-BE49-F238E27FC236}">
                      <a16:creationId xmlns:a16="http://schemas.microsoft.com/office/drawing/2014/main" id="{F3925D2A-0819-412A-BDB5-76269DBEF2CA}"/>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3" name="文本框 86">
                  <a:extLst>
                    <a:ext uri="{FF2B5EF4-FFF2-40B4-BE49-F238E27FC236}">
                      <a16:creationId xmlns:a16="http://schemas.microsoft.com/office/drawing/2014/main" id="{006D63ED-EB15-4964-A57A-7ECBA1EE6E6B}"/>
                    </a:ext>
                  </a:extLst>
                </p:cNvPr>
                <p:cNvSpPr txBox="1">
                  <a:spLocks noChangeArrowheads="1"/>
                </p:cNvSpPr>
                <p:nvPr/>
              </p:nvSpPr>
              <p:spPr bwMode="auto">
                <a:xfrm>
                  <a:off x="6191369" y="1444421"/>
                  <a:ext cx="919239" cy="6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07</a:t>
                  </a:r>
                  <a:endParaRPr lang="zh-CN" altLang="en-US" sz="3600" dirty="0">
                    <a:solidFill>
                      <a:srgbClr val="044875"/>
                    </a:solidFill>
                    <a:latin typeface="Impact" panose="020B0806030902050204" pitchFamily="34" charset="0"/>
                  </a:endParaRPr>
                </a:p>
              </p:txBody>
            </p:sp>
          </p:grpSp>
        </p:grpSp>
        <p:sp>
          <p:nvSpPr>
            <p:cNvPr id="74" name="Freeform 71">
              <a:extLst>
                <a:ext uri="{FF2B5EF4-FFF2-40B4-BE49-F238E27FC236}">
                  <a16:creationId xmlns:a16="http://schemas.microsoft.com/office/drawing/2014/main" id="{9E74811A-5151-4331-8CF8-0AC4FF8205ED}"/>
                </a:ext>
              </a:extLst>
            </p:cNvPr>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84" name="组合 60">
            <a:extLst>
              <a:ext uri="{FF2B5EF4-FFF2-40B4-BE49-F238E27FC236}">
                <a16:creationId xmlns:a16="http://schemas.microsoft.com/office/drawing/2014/main" id="{D0F6C810-4806-45D6-8927-2A6EDC2AF6F4}"/>
              </a:ext>
            </a:extLst>
          </p:cNvPr>
          <p:cNvGrpSpPr>
            <a:grpSpLocks/>
          </p:cNvGrpSpPr>
          <p:nvPr/>
        </p:nvGrpSpPr>
        <p:grpSpPr bwMode="auto">
          <a:xfrm>
            <a:off x="6083983" y="2847782"/>
            <a:ext cx="5639808" cy="666398"/>
            <a:chOff x="309691" y="2998271"/>
            <a:chExt cx="4864891" cy="712882"/>
          </a:xfrm>
        </p:grpSpPr>
        <p:grpSp>
          <p:nvGrpSpPr>
            <p:cNvPr id="85" name="组合 71">
              <a:extLst>
                <a:ext uri="{FF2B5EF4-FFF2-40B4-BE49-F238E27FC236}">
                  <a16:creationId xmlns:a16="http://schemas.microsoft.com/office/drawing/2014/main" id="{37DC051F-446F-4616-868B-F27FAD086E37}"/>
                </a:ext>
              </a:extLst>
            </p:cNvPr>
            <p:cNvGrpSpPr>
              <a:grpSpLocks/>
            </p:cNvGrpSpPr>
            <p:nvPr/>
          </p:nvGrpSpPr>
          <p:grpSpPr bwMode="auto">
            <a:xfrm>
              <a:off x="309691" y="2998271"/>
              <a:ext cx="4864891" cy="712882"/>
              <a:chOff x="6298049" y="1397569"/>
              <a:chExt cx="4864891" cy="712882"/>
            </a:xfrm>
          </p:grpSpPr>
          <p:sp>
            <p:nvSpPr>
              <p:cNvPr id="87" name="文本框 73">
                <a:extLst>
                  <a:ext uri="{FF2B5EF4-FFF2-40B4-BE49-F238E27FC236}">
                    <a16:creationId xmlns:a16="http://schemas.microsoft.com/office/drawing/2014/main" id="{412ABB57-92C1-423D-A9FF-F0089E51430B}"/>
                  </a:ext>
                </a:extLst>
              </p:cNvPr>
              <p:cNvSpPr txBox="1">
                <a:spLocks noChangeArrowheads="1"/>
              </p:cNvSpPr>
              <p:nvPr/>
            </p:nvSpPr>
            <p:spPr bwMode="auto">
              <a:xfrm>
                <a:off x="8082284" y="1564635"/>
                <a:ext cx="3080656" cy="39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隐马尔可夫模型应用于中文分词</a:t>
                </a:r>
              </a:p>
            </p:txBody>
          </p:sp>
          <p:sp>
            <p:nvSpPr>
              <p:cNvPr id="88" name="矩形 87">
                <a:extLst>
                  <a:ext uri="{FF2B5EF4-FFF2-40B4-BE49-F238E27FC236}">
                    <a16:creationId xmlns:a16="http://schemas.microsoft.com/office/drawing/2014/main" id="{3B2F953A-3893-4FDD-AF6B-AE5D536B9630}"/>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9" name="直接连接符 88">
                <a:extLst>
                  <a:ext uri="{FF2B5EF4-FFF2-40B4-BE49-F238E27FC236}">
                    <a16:creationId xmlns:a16="http://schemas.microsoft.com/office/drawing/2014/main" id="{AE3635D0-6D44-4D91-B085-10D351187E4E}"/>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90" name="组合 76">
                <a:extLst>
                  <a:ext uri="{FF2B5EF4-FFF2-40B4-BE49-F238E27FC236}">
                    <a16:creationId xmlns:a16="http://schemas.microsoft.com/office/drawing/2014/main" id="{332945D9-958E-411E-B06E-97873A046FA7}"/>
                  </a:ext>
                </a:extLst>
              </p:cNvPr>
              <p:cNvGrpSpPr>
                <a:grpSpLocks/>
              </p:cNvGrpSpPr>
              <p:nvPr/>
            </p:nvGrpSpPr>
            <p:grpSpPr bwMode="auto">
              <a:xfrm>
                <a:off x="6298049" y="1397569"/>
                <a:ext cx="919239" cy="712882"/>
                <a:chOff x="6191369" y="1397569"/>
                <a:chExt cx="919239" cy="712882"/>
              </a:xfrm>
            </p:grpSpPr>
            <p:sp>
              <p:nvSpPr>
                <p:cNvPr id="91" name="矩形 90">
                  <a:extLst>
                    <a:ext uri="{FF2B5EF4-FFF2-40B4-BE49-F238E27FC236}">
                      <a16:creationId xmlns:a16="http://schemas.microsoft.com/office/drawing/2014/main" id="{2E8C35D0-61D9-4E7D-91CC-124D820BE741}"/>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 name="文本框 78">
                  <a:extLst>
                    <a:ext uri="{FF2B5EF4-FFF2-40B4-BE49-F238E27FC236}">
                      <a16:creationId xmlns:a16="http://schemas.microsoft.com/office/drawing/2014/main" id="{A67C04DD-A4A7-4854-A5D1-86CFA2A49C27}"/>
                    </a:ext>
                  </a:extLst>
                </p:cNvPr>
                <p:cNvSpPr txBox="1">
                  <a:spLocks noChangeArrowheads="1"/>
                </p:cNvSpPr>
                <p:nvPr/>
              </p:nvSpPr>
              <p:spPr bwMode="auto">
                <a:xfrm>
                  <a:off x="6191369" y="1397569"/>
                  <a:ext cx="919239" cy="69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06</a:t>
                  </a:r>
                  <a:endParaRPr lang="zh-CN" altLang="en-US" sz="3600" dirty="0">
                    <a:solidFill>
                      <a:srgbClr val="044875"/>
                    </a:solidFill>
                    <a:latin typeface="Impact" panose="020B0806030902050204" pitchFamily="34" charset="0"/>
                  </a:endParaRPr>
                </a:p>
              </p:txBody>
            </p:sp>
          </p:grpSp>
        </p:grpSp>
        <p:sp>
          <p:nvSpPr>
            <p:cNvPr id="86" name="Freeform 30">
              <a:extLst>
                <a:ext uri="{FF2B5EF4-FFF2-40B4-BE49-F238E27FC236}">
                  <a16:creationId xmlns:a16="http://schemas.microsoft.com/office/drawing/2014/main" id="{730FA946-A772-4021-8274-834D55EFAA48}"/>
                </a:ext>
              </a:extLst>
            </p:cNvPr>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907560" y="254000"/>
            <a:ext cx="728444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4608366" cy="585788"/>
            <a:chOff x="551544" y="82976"/>
            <a:chExt cx="4606654"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100" y="111278"/>
              <a:ext cx="4358098"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隐马尔可夫模型的预测</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17877"/>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a:extLst>
              <a:ext uri="{FF2B5EF4-FFF2-40B4-BE49-F238E27FC236}">
                <a16:creationId xmlns:a16="http://schemas.microsoft.com/office/drawing/2014/main" id="{D7BFEA7F-D479-4B17-9096-F6488EA03A5E}"/>
              </a:ext>
            </a:extLst>
          </p:cNvPr>
          <p:cNvSpPr txBox="1"/>
          <p:nvPr/>
        </p:nvSpPr>
        <p:spPr>
          <a:xfrm>
            <a:off x="254466" y="663573"/>
            <a:ext cx="3738694"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搜索状态序列的维特比算法</a:t>
            </a:r>
          </a:p>
        </p:txBody>
      </p:sp>
      <p:sp>
        <p:nvSpPr>
          <p:cNvPr id="28" name="文本框 27">
            <a:extLst>
              <a:ext uri="{FF2B5EF4-FFF2-40B4-BE49-F238E27FC236}">
                <a16:creationId xmlns:a16="http://schemas.microsoft.com/office/drawing/2014/main" id="{A4972AA1-A097-47A4-83E7-F85170D566BB}"/>
              </a:ext>
            </a:extLst>
          </p:cNvPr>
          <p:cNvSpPr txBox="1"/>
          <p:nvPr/>
        </p:nvSpPr>
        <p:spPr>
          <a:xfrm>
            <a:off x="471881" y="994510"/>
            <a:ext cx="11373374" cy="988860"/>
          </a:xfrm>
          <a:prstGeom prst="rect">
            <a:avLst/>
          </a:prstGeom>
          <a:noFill/>
        </p:spPr>
        <p:txBody>
          <a:bodyPr wrap="square">
            <a:spAutoFit/>
          </a:bodyPr>
          <a:lstStyle/>
          <a:p>
            <a:pPr>
              <a:lnSpc>
                <a:spcPct val="125000"/>
              </a:lnSpc>
            </a:pPr>
            <a:r>
              <a:rPr lang="zh-CN" altLang="en-US" sz="1600" dirty="0"/>
              <a:t>        理解了前向算法之后，找寻最大概率所对应的状态序列无非是一个搜索问题。具体说来，将每个状态作为有向图中的一个节点， 节点间的距离由转移概率决定，节点本身的花费由发射概率决定。那么所有备选状态构成一幅有 向无环图，待求的概率最大的状态序列就是图中的最长路径，此时的搜索算法称为</a:t>
            </a:r>
            <a:r>
              <a:rPr lang="zh-CN" altLang="en-US" sz="1600" b="1" dirty="0"/>
              <a:t>维特比算法</a:t>
            </a:r>
            <a:r>
              <a:rPr lang="zh-CN" altLang="en-US" sz="1600" dirty="0"/>
              <a:t>，如图下图所示：</a:t>
            </a:r>
          </a:p>
        </p:txBody>
      </p:sp>
      <p:pic>
        <p:nvPicPr>
          <p:cNvPr id="9" name="图片 8">
            <a:extLst>
              <a:ext uri="{FF2B5EF4-FFF2-40B4-BE49-F238E27FC236}">
                <a16:creationId xmlns:a16="http://schemas.microsoft.com/office/drawing/2014/main" id="{ADC4A746-ED93-412D-83E8-EA2D386AE5AE}"/>
              </a:ext>
            </a:extLst>
          </p:cNvPr>
          <p:cNvPicPr>
            <a:picLocks noChangeAspect="1"/>
          </p:cNvPicPr>
          <p:nvPr/>
        </p:nvPicPr>
        <p:blipFill>
          <a:blip r:embed="rId3"/>
          <a:stretch>
            <a:fillRect/>
          </a:stretch>
        </p:blipFill>
        <p:spPr>
          <a:xfrm>
            <a:off x="4374276" y="2022650"/>
            <a:ext cx="3283021" cy="2171845"/>
          </a:xfrm>
          <a:prstGeom prst="rect">
            <a:avLst/>
          </a:prstGeom>
        </p:spPr>
      </p:pic>
      <mc:AlternateContent xmlns:mc="http://schemas.openxmlformats.org/markup-compatibility/2006">
        <mc:Choice xmlns:a14="http://schemas.microsoft.com/office/drawing/2010/main" Requires="a14">
          <p:sp>
            <p:nvSpPr>
              <p:cNvPr id="35" name="文本框 34">
                <a:extLst>
                  <a:ext uri="{FF2B5EF4-FFF2-40B4-BE49-F238E27FC236}">
                    <a16:creationId xmlns:a16="http://schemas.microsoft.com/office/drawing/2014/main" id="{6C1F9B1C-E4F6-44A4-A81B-62B0BE4AC3D4}"/>
                  </a:ext>
                </a:extLst>
              </p:cNvPr>
              <p:cNvSpPr txBox="1"/>
              <p:nvPr/>
            </p:nvSpPr>
            <p:spPr>
              <a:xfrm>
                <a:off x="471881" y="4233775"/>
                <a:ext cx="11373374" cy="1608389"/>
              </a:xfrm>
              <a:prstGeom prst="rect">
                <a:avLst/>
              </a:prstGeom>
              <a:noFill/>
            </p:spPr>
            <p:txBody>
              <a:bodyPr wrap="square">
                <a:spAutoFit/>
              </a:bodyPr>
              <a:lstStyle/>
              <a:p>
                <a:pPr>
                  <a:lnSpc>
                    <a:spcPct val="125000"/>
                  </a:lnSpc>
                </a:pPr>
                <a:r>
                  <a:rPr lang="zh-CN" altLang="en-US" sz="1600" dirty="0"/>
                  <a:t>      上图从左往右时序递增，虚线由初始状态概率决定，实线则是转移概率。由于受到观测序列的约束，不同状态发射观测的概率不同，所以每个节点本身也必须计算自己的花费，由发射概率决定。又由于 </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Sub>
                  </m:oMath>
                </a14:m>
                <a:r>
                  <a:rPr lang="zh-CN" altLang="en-US" sz="1600" dirty="0"/>
                  <a:t>仅依赖于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 </m:t>
                    </m:r>
                  </m:oMath>
                </a14:m>
                <a:r>
                  <a:rPr lang="zh-CN" altLang="en-US" sz="1600" dirty="0"/>
                  <a:t>，所以网状图可以动态规划的搜索，也就是维特比算法，其算法过程如下：</a:t>
                </a:r>
                <a:endParaRPr lang="en-US" altLang="zh-CN" sz="1600" dirty="0"/>
              </a:p>
              <a:p>
                <a:pPr>
                  <a:lnSpc>
                    <a:spcPct val="125000"/>
                  </a:lnSpc>
                </a:pPr>
                <a:r>
                  <a:rPr lang="zh-CN" altLang="en-US" sz="1600" dirty="0"/>
                  <a:t>    （</a:t>
                </a:r>
                <a:r>
                  <a:rPr lang="en-US" altLang="zh-CN" sz="1600" dirty="0"/>
                  <a:t>1</a:t>
                </a:r>
                <a:r>
                  <a:rPr lang="zh-CN" altLang="en-US" sz="1600" dirty="0"/>
                  <a:t>）初始化， </a:t>
                </a:r>
                <a14:m>
                  <m:oMath xmlns:m="http://schemas.openxmlformats.org/officeDocument/2006/math">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oMath>
                </a14:m>
                <a:r>
                  <a:rPr lang="zh-CN" altLang="en-US" sz="1600" dirty="0"/>
                  <a:t>时初始最优路径的备选由</a:t>
                </a:r>
                <a14:m>
                  <m:oMath xmlns:m="http://schemas.openxmlformats.org/officeDocument/2006/math">
                    <m:r>
                      <a:rPr lang="en-US" altLang="zh-CN" sz="1600" b="0" i="1" smtClean="0">
                        <a:latin typeface="Cambria Math" panose="02040503050406030204" pitchFamily="18" charset="0"/>
                      </a:rPr>
                      <m:t>𝑁</m:t>
                    </m:r>
                  </m:oMath>
                </a14:m>
                <a:r>
                  <a:rPr lang="zh-CN" altLang="en-US" sz="1600" dirty="0"/>
                  <a:t>个状态组成，它们的前驱为空。</a:t>
                </a:r>
                <a:endParaRPr lang="en-US" altLang="zh-CN" sz="1600" dirty="0"/>
              </a:p>
              <a:p>
                <a:pPr>
                  <a:lnSpc>
                    <a:spcPct val="125000"/>
                  </a:lnSpc>
                </a:pPr>
                <a:endParaRPr lang="zh-CN" altLang="en-US" sz="1600" dirty="0"/>
              </a:p>
            </p:txBody>
          </p:sp>
        </mc:Choice>
        <mc:Fallback>
          <p:sp>
            <p:nvSpPr>
              <p:cNvPr id="35" name="文本框 34">
                <a:extLst>
                  <a:ext uri="{FF2B5EF4-FFF2-40B4-BE49-F238E27FC236}">
                    <a16:creationId xmlns:a16="http://schemas.microsoft.com/office/drawing/2014/main" id="{6C1F9B1C-E4F6-44A4-A81B-62B0BE4AC3D4}"/>
                  </a:ext>
                </a:extLst>
              </p:cNvPr>
              <p:cNvSpPr txBox="1">
                <a:spLocks noRot="1" noChangeAspect="1" noMove="1" noResize="1" noEditPoints="1" noAdjustHandles="1" noChangeArrowheads="1" noChangeShapeType="1" noTextEdit="1"/>
              </p:cNvSpPr>
              <p:nvPr/>
            </p:nvSpPr>
            <p:spPr>
              <a:xfrm>
                <a:off x="471881" y="4233775"/>
                <a:ext cx="11373374" cy="1608389"/>
              </a:xfrm>
              <a:prstGeom prst="rect">
                <a:avLst/>
              </a:prstGeom>
              <a:blipFill>
                <a:blip r:embed="rId4"/>
                <a:stretch>
                  <a:fillRect l="-268"/>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108FE11D-44DB-4D65-BBB1-6DDA56697CCD}"/>
              </a:ext>
            </a:extLst>
          </p:cNvPr>
          <p:cNvPicPr>
            <a:picLocks noChangeAspect="1"/>
          </p:cNvPicPr>
          <p:nvPr/>
        </p:nvPicPr>
        <p:blipFill>
          <a:blip r:embed="rId5"/>
          <a:stretch>
            <a:fillRect/>
          </a:stretch>
        </p:blipFill>
        <p:spPr>
          <a:xfrm>
            <a:off x="4805755" y="5552514"/>
            <a:ext cx="2705625" cy="674553"/>
          </a:xfrm>
          <a:prstGeom prst="rect">
            <a:avLst/>
          </a:prstGeom>
        </p:spPr>
      </p:pic>
    </p:spTree>
    <p:extLst>
      <p:ext uri="{BB962C8B-B14F-4D97-AF65-F5344CB8AC3E}">
        <p14:creationId xmlns:p14="http://schemas.microsoft.com/office/powerpoint/2010/main" val="387795420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907560" y="254000"/>
            <a:ext cx="728444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4608366" cy="585788"/>
            <a:chOff x="551544" y="82976"/>
            <a:chExt cx="4606654"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100" y="111278"/>
              <a:ext cx="4358098"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隐马尔可夫模型的预测</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17877"/>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C4B9C36-4CAB-4390-A196-9F471F9F345A}"/>
                  </a:ext>
                </a:extLst>
              </p:cNvPr>
              <p:cNvSpPr txBox="1"/>
              <p:nvPr/>
            </p:nvSpPr>
            <p:spPr>
              <a:xfrm>
                <a:off x="304800" y="662472"/>
                <a:ext cx="11515288" cy="681084"/>
              </a:xfrm>
              <a:prstGeom prst="rect">
                <a:avLst/>
              </a:prstGeom>
              <a:noFill/>
            </p:spPr>
            <p:txBody>
              <a:bodyPr wrap="square">
                <a:spAutoFit/>
              </a:bodyPr>
              <a:lstStyle/>
              <a:p>
                <a:pPr>
                  <a:lnSpc>
                    <a:spcPct val="125000"/>
                  </a:lnSpc>
                </a:pPr>
                <a:r>
                  <a:rPr lang="zh-CN" altLang="en-US" sz="1600" dirty="0"/>
                  <a:t>(2)递推，</a:t>
                </a:r>
                <a14:m>
                  <m:oMath xmlns:m="http://schemas.openxmlformats.org/officeDocument/2006/math">
                    <m:r>
                      <a:rPr lang="en-US" altLang="zh-CN" sz="1600" b="0" i="1" smtClean="0">
                        <a:latin typeface="Cambria Math" panose="02040503050406030204" pitchFamily="18" charset="0"/>
                      </a:rPr>
                      <m:t>𝑡</m:t>
                    </m:r>
                    <m:r>
                      <a:rPr lang="en-US" altLang="zh-CN" sz="1600" b="0" i="1" smtClean="0">
                        <a:latin typeface="Cambria Math" panose="02040503050406030204" pitchFamily="18" charset="0"/>
                        <a:ea typeface="Cambria Math" panose="02040503050406030204" pitchFamily="18" charset="0"/>
                      </a:rPr>
                      <m:t>≥2</m:t>
                    </m:r>
                  </m:oMath>
                </a14:m>
                <a:r>
                  <a:rPr lang="zh-CN" altLang="en-US" sz="1600" dirty="0"/>
                  <a:t>时每条备选路径像贪吃蛇一样吃人一个新状态，长度增加一个单位，根据转移概率和发射概率计算花费。找出新的局部最优路径，更新两个数组。</a:t>
                </a:r>
              </a:p>
            </p:txBody>
          </p:sp>
        </mc:Choice>
        <mc:Fallback>
          <p:sp>
            <p:nvSpPr>
              <p:cNvPr id="15" name="文本框 14">
                <a:extLst>
                  <a:ext uri="{FF2B5EF4-FFF2-40B4-BE49-F238E27FC236}">
                    <a16:creationId xmlns:a16="http://schemas.microsoft.com/office/drawing/2014/main" id="{EC4B9C36-4CAB-4390-A196-9F471F9F345A}"/>
                  </a:ext>
                </a:extLst>
              </p:cNvPr>
              <p:cNvSpPr txBox="1">
                <a:spLocks noRot="1" noChangeAspect="1" noMove="1" noResize="1" noEditPoints="1" noAdjustHandles="1" noChangeArrowheads="1" noChangeShapeType="1" noTextEdit="1"/>
              </p:cNvSpPr>
              <p:nvPr/>
            </p:nvSpPr>
            <p:spPr>
              <a:xfrm>
                <a:off x="304800" y="662472"/>
                <a:ext cx="11515288" cy="681084"/>
              </a:xfrm>
              <a:prstGeom prst="rect">
                <a:avLst/>
              </a:prstGeom>
              <a:blipFill>
                <a:blip r:embed="rId3"/>
                <a:stretch>
                  <a:fillRect l="-265" b="-9910"/>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620959F1-9C8C-4AB9-88A2-CA5B7755FF15}"/>
              </a:ext>
            </a:extLst>
          </p:cNvPr>
          <p:cNvPicPr>
            <a:picLocks noChangeAspect="1"/>
          </p:cNvPicPr>
          <p:nvPr/>
        </p:nvPicPr>
        <p:blipFill>
          <a:blip r:embed="rId4"/>
          <a:stretch>
            <a:fillRect/>
          </a:stretch>
        </p:blipFill>
        <p:spPr>
          <a:xfrm>
            <a:off x="4128104" y="1417166"/>
            <a:ext cx="3935792" cy="890110"/>
          </a:xfrm>
          <a:prstGeom prst="rect">
            <a:avLst/>
          </a:prstGeom>
        </p:spPr>
      </p:pic>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4F5A3669-13E6-43D1-8188-976194C15C8B}"/>
                  </a:ext>
                </a:extLst>
              </p:cNvPr>
              <p:cNvSpPr txBox="1"/>
              <p:nvPr/>
            </p:nvSpPr>
            <p:spPr>
              <a:xfrm>
                <a:off x="246076" y="2420089"/>
                <a:ext cx="11515287" cy="381515"/>
              </a:xfrm>
              <a:prstGeom prst="rect">
                <a:avLst/>
              </a:prstGeom>
              <a:noFill/>
            </p:spPr>
            <p:txBody>
              <a:bodyPr wrap="square">
                <a:spAutoFit/>
              </a:bodyPr>
              <a:lstStyle/>
              <a:p>
                <a:r>
                  <a:rPr lang="zh-CN" altLang="en-US" sz="1600" dirty="0"/>
                  <a:t>(3)终止，找出最终时刻</a:t>
                </a:r>
                <a14:m>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𝛿</m:t>
                        </m:r>
                      </m:e>
                      <m:sub>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sub>
                    </m:sSub>
                  </m:oMath>
                </a14:m>
                <a:r>
                  <a:rPr lang="zh-CN" altLang="en-US" sz="1600" dirty="0"/>
                  <a:t>,数组中的最大概率</a:t>
                </a:r>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𝑝</m:t>
                        </m:r>
                      </m:e>
                      <m:sup>
                        <m:r>
                          <a:rPr lang="en-US" altLang="zh-CN" sz="1600" b="0" i="1" smtClean="0">
                            <a:latin typeface="Cambria Math" panose="02040503050406030204" pitchFamily="18" charset="0"/>
                          </a:rPr>
                          <m:t>∗</m:t>
                        </m:r>
                      </m:sup>
                    </m:sSup>
                  </m:oMath>
                </a14:m>
                <a:r>
                  <a:rPr lang="zh-CN" altLang="en-US" sz="1600" dirty="0"/>
                  <a:t>，以及相应的结尾状态下标</a:t>
                </a:r>
                <a14:m>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b="0" i="1" smtClean="0">
                            <a:latin typeface="Cambria Math" panose="02040503050406030204" pitchFamily="18" charset="0"/>
                          </a:rPr>
                          <m:t>𝑖</m:t>
                        </m:r>
                      </m:e>
                      <m:sub>
                        <m:r>
                          <a:rPr lang="en-US" altLang="zh-CN" sz="1600" b="0" i="1" smtClean="0">
                            <a:latin typeface="Cambria Math" panose="02040503050406030204" pitchFamily="18" charset="0"/>
                          </a:rPr>
                          <m:t>𝑇</m:t>
                        </m:r>
                      </m:sub>
                      <m:sup>
                        <m:r>
                          <a:rPr lang="en-US" altLang="zh-CN" sz="1600" b="0" i="1" smtClean="0">
                            <a:latin typeface="Cambria Math" panose="02040503050406030204" pitchFamily="18" charset="0"/>
                          </a:rPr>
                          <m:t>∗</m:t>
                        </m:r>
                      </m:sup>
                    </m:sSubSup>
                  </m:oMath>
                </a14:m>
                <a:r>
                  <a:rPr lang="zh-CN" altLang="en-US" dirty="0"/>
                  <a:t>。</a:t>
                </a:r>
              </a:p>
            </p:txBody>
          </p:sp>
        </mc:Choice>
        <mc:Fallback>
          <p:sp>
            <p:nvSpPr>
              <p:cNvPr id="19" name="文本框 18">
                <a:extLst>
                  <a:ext uri="{FF2B5EF4-FFF2-40B4-BE49-F238E27FC236}">
                    <a16:creationId xmlns:a16="http://schemas.microsoft.com/office/drawing/2014/main" id="{4F5A3669-13E6-43D1-8188-976194C15C8B}"/>
                  </a:ext>
                </a:extLst>
              </p:cNvPr>
              <p:cNvSpPr txBox="1">
                <a:spLocks noRot="1" noChangeAspect="1" noMove="1" noResize="1" noEditPoints="1" noAdjustHandles="1" noChangeArrowheads="1" noChangeShapeType="1" noTextEdit="1"/>
              </p:cNvSpPr>
              <p:nvPr/>
            </p:nvSpPr>
            <p:spPr>
              <a:xfrm>
                <a:off x="246076" y="2420089"/>
                <a:ext cx="11515287" cy="381515"/>
              </a:xfrm>
              <a:prstGeom prst="rect">
                <a:avLst/>
              </a:prstGeom>
              <a:blipFill>
                <a:blip r:embed="rId5"/>
                <a:stretch>
                  <a:fillRect l="-265" t="-14286" b="-15873"/>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AE6FD98B-BE48-4835-A38E-67A0736C8344}"/>
              </a:ext>
            </a:extLst>
          </p:cNvPr>
          <p:cNvPicPr>
            <a:picLocks noChangeAspect="1"/>
          </p:cNvPicPr>
          <p:nvPr/>
        </p:nvPicPr>
        <p:blipFill>
          <a:blip r:embed="rId6"/>
          <a:stretch>
            <a:fillRect/>
          </a:stretch>
        </p:blipFill>
        <p:spPr>
          <a:xfrm>
            <a:off x="5159229" y="2814930"/>
            <a:ext cx="1619075" cy="920651"/>
          </a:xfrm>
          <a:prstGeom prst="rect">
            <a:avLst/>
          </a:prstGeom>
        </p:spPr>
      </p:pic>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A9950B7F-E203-4371-A46D-1B361E0FAE92}"/>
                  </a:ext>
                </a:extLst>
              </p:cNvPr>
              <p:cNvSpPr txBox="1"/>
              <p:nvPr/>
            </p:nvSpPr>
            <p:spPr>
              <a:xfrm>
                <a:off x="246076" y="3809647"/>
                <a:ext cx="11188816" cy="338554"/>
              </a:xfrm>
              <a:prstGeom prst="rect">
                <a:avLst/>
              </a:prstGeom>
              <a:noFill/>
            </p:spPr>
            <p:txBody>
              <a:bodyPr wrap="square">
                <a:spAutoFit/>
              </a:bodyPr>
              <a:lstStyle/>
              <a:p>
                <a:r>
                  <a:rPr lang="zh-CN" altLang="en-US" sz="1600" dirty="0"/>
                  <a:t>(4)回溯，根据前驱数组</a:t>
                </a:r>
                <a14:m>
                  <m:oMath xmlns:m="http://schemas.openxmlformats.org/officeDocument/2006/math">
                    <m:r>
                      <a:rPr lang="zh-CN" altLang="en-US" sz="1600" i="1" smtClean="0">
                        <a:latin typeface="Cambria Math" panose="02040503050406030204" pitchFamily="18" charset="0"/>
                      </a:rPr>
                      <m:t>𝜓</m:t>
                    </m:r>
                  </m:oMath>
                </a14:m>
                <a:r>
                  <a:rPr lang="zh-CN" altLang="en-US" sz="1600" dirty="0"/>
                  <a:t>回溯前驱状态，取得最优路径状态下标</a:t>
                </a:r>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𝑖</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𝑖</m:t>
                        </m:r>
                      </m:e>
                      <m:sub>
                        <m:r>
                          <a:rPr lang="en-US" altLang="zh-CN" sz="1600" b="0" i="1" smtClean="0">
                            <a:latin typeface="Cambria Math" panose="02040503050406030204" pitchFamily="18" charset="0"/>
                          </a:rPr>
                          <m:t>1</m:t>
                        </m:r>
                      </m:sub>
                      <m:sup>
                        <m:r>
                          <a:rPr lang="en-US" altLang="zh-CN" sz="1600" i="1">
                            <a:latin typeface="Cambria Math" panose="02040503050406030204" pitchFamily="18" charset="0"/>
                          </a:rPr>
                          <m:t>∗</m:t>
                        </m:r>
                      </m:sup>
                    </m:sSubSup>
                    <m:r>
                      <a:rPr lang="en-US" altLang="zh-CN" sz="1600" b="0" i="1" smtClean="0">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𝑖</m:t>
                        </m:r>
                      </m:e>
                      <m:sub>
                        <m:r>
                          <a:rPr lang="en-US" altLang="zh-CN" sz="1600" i="1">
                            <a:latin typeface="Cambria Math" panose="02040503050406030204" pitchFamily="18" charset="0"/>
                          </a:rPr>
                          <m:t>𝑇</m:t>
                        </m:r>
                      </m:sub>
                      <m:sup>
                        <m:r>
                          <a:rPr lang="en-US" altLang="zh-CN" sz="1600" i="1">
                            <a:latin typeface="Cambria Math" panose="02040503050406030204" pitchFamily="18" charset="0"/>
                          </a:rPr>
                          <m:t>∗</m:t>
                        </m:r>
                      </m:sup>
                    </m:sSubSup>
                  </m:oMath>
                </a14:m>
                <a:r>
                  <a:rPr lang="zh-CN" altLang="en-US" sz="1600" dirty="0"/>
                  <a:t>。</a:t>
                </a:r>
              </a:p>
            </p:txBody>
          </p:sp>
        </mc:Choice>
        <mc:Fallback>
          <p:sp>
            <p:nvSpPr>
              <p:cNvPr id="23" name="文本框 22">
                <a:extLst>
                  <a:ext uri="{FF2B5EF4-FFF2-40B4-BE49-F238E27FC236}">
                    <a16:creationId xmlns:a16="http://schemas.microsoft.com/office/drawing/2014/main" id="{A9950B7F-E203-4371-A46D-1B361E0FAE92}"/>
                  </a:ext>
                </a:extLst>
              </p:cNvPr>
              <p:cNvSpPr txBox="1">
                <a:spLocks noRot="1" noChangeAspect="1" noMove="1" noResize="1" noEditPoints="1" noAdjustHandles="1" noChangeArrowheads="1" noChangeShapeType="1" noTextEdit="1"/>
              </p:cNvSpPr>
              <p:nvPr/>
            </p:nvSpPr>
            <p:spPr>
              <a:xfrm>
                <a:off x="246076" y="3809647"/>
                <a:ext cx="11188816" cy="338554"/>
              </a:xfrm>
              <a:prstGeom prst="rect">
                <a:avLst/>
              </a:prstGeom>
              <a:blipFill>
                <a:blip r:embed="rId7"/>
                <a:stretch>
                  <a:fillRect l="-272" t="-9091" b="-25455"/>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D278AAF3-F936-4231-B95A-773DA463861B}"/>
              </a:ext>
            </a:extLst>
          </p:cNvPr>
          <p:cNvPicPr>
            <a:picLocks noChangeAspect="1"/>
          </p:cNvPicPr>
          <p:nvPr/>
        </p:nvPicPr>
        <p:blipFill>
          <a:blip r:embed="rId8"/>
          <a:stretch>
            <a:fillRect/>
          </a:stretch>
        </p:blipFill>
        <p:spPr>
          <a:xfrm>
            <a:off x="4556980" y="4153826"/>
            <a:ext cx="3078039" cy="395345"/>
          </a:xfrm>
          <a:prstGeom prst="rect">
            <a:avLst/>
          </a:prstGeom>
        </p:spPr>
      </p:pic>
      <p:sp>
        <p:nvSpPr>
          <p:cNvPr id="21" name="文本框 20">
            <a:extLst>
              <a:ext uri="{FF2B5EF4-FFF2-40B4-BE49-F238E27FC236}">
                <a16:creationId xmlns:a16="http://schemas.microsoft.com/office/drawing/2014/main" id="{162BC191-C585-454F-8A27-96A63345AF8E}"/>
              </a:ext>
            </a:extLst>
          </p:cNvPr>
          <p:cNvSpPr txBox="1"/>
          <p:nvPr/>
        </p:nvSpPr>
        <p:spPr>
          <a:xfrm>
            <a:off x="287325" y="4765615"/>
            <a:ext cx="11331427" cy="369332"/>
          </a:xfrm>
          <a:prstGeom prst="rect">
            <a:avLst/>
          </a:prstGeom>
          <a:noFill/>
        </p:spPr>
        <p:txBody>
          <a:bodyPr wrap="square" rtlCol="0">
            <a:spAutoFit/>
          </a:bodyPr>
          <a:lstStyle/>
          <a:p>
            <a:r>
              <a:rPr lang="zh-CN" altLang="en-US" dirty="0"/>
              <a:t>实现代码详见书中</a:t>
            </a:r>
            <a:r>
              <a:rPr lang="en-US" altLang="zh-CN" dirty="0"/>
              <a:t>P145</a:t>
            </a:r>
            <a:r>
              <a:rPr lang="zh-CN" altLang="en-US" dirty="0"/>
              <a:t>。</a:t>
            </a:r>
          </a:p>
        </p:txBody>
      </p:sp>
    </p:spTree>
    <p:extLst>
      <p:ext uri="{BB962C8B-B14F-4D97-AF65-F5344CB8AC3E}">
        <p14:creationId xmlns:p14="http://schemas.microsoft.com/office/powerpoint/2010/main" val="98239563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6224631" y="254000"/>
            <a:ext cx="596736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
            <a:extLst>
              <a:ext uri="{FF2B5EF4-FFF2-40B4-BE49-F238E27FC236}">
                <a16:creationId xmlns:a16="http://schemas.microsoft.com/office/drawing/2014/main" id="{90D37810-7F26-4096-B0B2-FE61CFF97D1B}"/>
              </a:ext>
            </a:extLst>
          </p:cNvPr>
          <p:cNvSpPr txBox="1">
            <a:spLocks noChangeArrowheads="1"/>
          </p:cNvSpPr>
          <p:nvPr/>
        </p:nvSpPr>
        <p:spPr bwMode="auto">
          <a:xfrm>
            <a:off x="791121" y="110901"/>
            <a:ext cx="56502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隐马尔可夫模型应用于中文分词</a:t>
            </a:r>
          </a:p>
        </p:txBody>
      </p:sp>
      <p:sp>
        <p:nvSpPr>
          <p:cNvPr id="14" name="文本框 13">
            <a:extLst>
              <a:ext uri="{FF2B5EF4-FFF2-40B4-BE49-F238E27FC236}">
                <a16:creationId xmlns:a16="http://schemas.microsoft.com/office/drawing/2014/main" id="{5F27F0B1-25C5-4570-89B3-39C8A8B0AFEB}"/>
              </a:ext>
            </a:extLst>
          </p:cNvPr>
          <p:cNvSpPr txBox="1"/>
          <p:nvPr/>
        </p:nvSpPr>
        <p:spPr>
          <a:xfrm>
            <a:off x="254466" y="663573"/>
            <a:ext cx="285785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标注集</a:t>
            </a:r>
          </a:p>
        </p:txBody>
      </p:sp>
      <p:sp>
        <p:nvSpPr>
          <p:cNvPr id="13" name="文本框 12">
            <a:extLst>
              <a:ext uri="{FF2B5EF4-FFF2-40B4-BE49-F238E27FC236}">
                <a16:creationId xmlns:a16="http://schemas.microsoft.com/office/drawing/2014/main" id="{000B38F3-473F-4280-9CB6-11367BDBCD0E}"/>
              </a:ext>
            </a:extLst>
          </p:cNvPr>
          <p:cNvSpPr txBox="1"/>
          <p:nvPr/>
        </p:nvSpPr>
        <p:spPr>
          <a:xfrm>
            <a:off x="478172" y="1073148"/>
            <a:ext cx="11375472" cy="1300612"/>
          </a:xfrm>
          <a:prstGeom prst="rect">
            <a:avLst/>
          </a:prstGeom>
          <a:noFill/>
        </p:spPr>
        <p:txBody>
          <a:bodyPr wrap="square">
            <a:spAutoFit/>
          </a:bodyPr>
          <a:lstStyle/>
          <a:p>
            <a:pPr>
              <a:lnSpc>
                <a:spcPct val="125000"/>
              </a:lnSpc>
            </a:pPr>
            <a:r>
              <a:rPr lang="zh-CN" altLang="en-US" sz="1600" dirty="0"/>
              <a:t>         HanLP已经实现了{B,M,E,S}标签到整型的映射，称为C</a:t>
            </a:r>
            <a:r>
              <a:rPr lang="en-US" altLang="zh-CN" sz="1600" dirty="0"/>
              <a:t>W</a:t>
            </a:r>
            <a:r>
              <a:rPr lang="zh-CN" altLang="en-US" sz="1600" dirty="0"/>
              <a:t>STagset。HanLP还实现了用于词性标注的POSTagSet 以及用于命名实体识别的NERTagSet。对其他标注任务，还可以实现自己的标注集。通过替换标注集，可以无缝地利用HanLP实现的众多序列标注模型，包括隐马尔可夫模型在内。</a:t>
            </a:r>
            <a:endParaRPr lang="en-US" altLang="zh-CN" sz="1600" dirty="0"/>
          </a:p>
          <a:p>
            <a:pPr>
              <a:lnSpc>
                <a:spcPct val="125000"/>
              </a:lnSpc>
            </a:pPr>
            <a:r>
              <a:rPr lang="zh-CN" altLang="en-US" sz="1600" dirty="0"/>
              <a:t>        这些标注集的架构设计如下图所示。</a:t>
            </a:r>
          </a:p>
        </p:txBody>
      </p:sp>
      <p:pic>
        <p:nvPicPr>
          <p:cNvPr id="12" name="图片 11">
            <a:extLst>
              <a:ext uri="{FF2B5EF4-FFF2-40B4-BE49-F238E27FC236}">
                <a16:creationId xmlns:a16="http://schemas.microsoft.com/office/drawing/2014/main" id="{2F7ECCAD-17C6-45F8-9F7B-23BBC5EF7140}"/>
              </a:ext>
            </a:extLst>
          </p:cNvPr>
          <p:cNvPicPr>
            <a:picLocks noChangeAspect="1"/>
          </p:cNvPicPr>
          <p:nvPr/>
        </p:nvPicPr>
        <p:blipFill>
          <a:blip r:embed="rId3"/>
          <a:stretch>
            <a:fillRect/>
          </a:stretch>
        </p:blipFill>
        <p:spPr>
          <a:xfrm>
            <a:off x="3277025" y="2373760"/>
            <a:ext cx="5637949" cy="2182821"/>
          </a:xfrm>
          <a:prstGeom prst="rect">
            <a:avLst/>
          </a:prstGeom>
        </p:spPr>
      </p:pic>
      <p:sp>
        <p:nvSpPr>
          <p:cNvPr id="18" name="文本框 17">
            <a:extLst>
              <a:ext uri="{FF2B5EF4-FFF2-40B4-BE49-F238E27FC236}">
                <a16:creationId xmlns:a16="http://schemas.microsoft.com/office/drawing/2014/main" id="{8BA68583-DFF8-40EC-86CC-6A4E9B4E6A28}"/>
              </a:ext>
            </a:extLst>
          </p:cNvPr>
          <p:cNvSpPr txBox="1"/>
          <p:nvPr/>
        </p:nvSpPr>
        <p:spPr>
          <a:xfrm>
            <a:off x="550862" y="4558830"/>
            <a:ext cx="11302781" cy="338554"/>
          </a:xfrm>
          <a:prstGeom prst="rect">
            <a:avLst/>
          </a:prstGeom>
          <a:noFill/>
        </p:spPr>
        <p:txBody>
          <a:bodyPr wrap="square">
            <a:spAutoFit/>
          </a:bodyPr>
          <a:lstStyle/>
          <a:p>
            <a:r>
              <a:rPr lang="zh-CN" altLang="en-US" sz="1600" dirty="0"/>
              <a:t>TagSet实现了标签与id之间的遍历、双向映射接口，以及序列化接口。</a:t>
            </a:r>
          </a:p>
        </p:txBody>
      </p:sp>
      <p:sp>
        <p:nvSpPr>
          <p:cNvPr id="19" name="文本框 18">
            <a:extLst>
              <a:ext uri="{FF2B5EF4-FFF2-40B4-BE49-F238E27FC236}">
                <a16:creationId xmlns:a16="http://schemas.microsoft.com/office/drawing/2014/main" id="{49276A4C-1499-4C87-8FD7-32C320B0DB2A}"/>
              </a:ext>
            </a:extLst>
          </p:cNvPr>
          <p:cNvSpPr txBox="1"/>
          <p:nvPr/>
        </p:nvSpPr>
        <p:spPr>
          <a:xfrm>
            <a:off x="254466" y="4881824"/>
            <a:ext cx="285785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字符映射</a:t>
            </a:r>
          </a:p>
        </p:txBody>
      </p:sp>
      <p:sp>
        <p:nvSpPr>
          <p:cNvPr id="20" name="文本框 19">
            <a:extLst>
              <a:ext uri="{FF2B5EF4-FFF2-40B4-BE49-F238E27FC236}">
                <a16:creationId xmlns:a16="http://schemas.microsoft.com/office/drawing/2014/main" id="{5D2453F4-185B-47E6-B4A4-E667E3AA17DF}"/>
              </a:ext>
            </a:extLst>
          </p:cNvPr>
          <p:cNvSpPr txBox="1"/>
          <p:nvPr/>
        </p:nvSpPr>
        <p:spPr>
          <a:xfrm>
            <a:off x="346794" y="5257028"/>
            <a:ext cx="11573962" cy="1296637"/>
          </a:xfrm>
          <a:prstGeom prst="rect">
            <a:avLst/>
          </a:prstGeom>
          <a:noFill/>
        </p:spPr>
        <p:txBody>
          <a:bodyPr wrap="square">
            <a:spAutoFit/>
          </a:bodyPr>
          <a:lstStyle/>
          <a:p>
            <a:pPr>
              <a:lnSpc>
                <a:spcPct val="125000"/>
              </a:lnSpc>
            </a:pPr>
            <a:r>
              <a:rPr lang="zh-CN" altLang="en-US" sz="1600" dirty="0"/>
              <a:t>         字符作为观测变量，必须是整型才可被隐马尔可夫模型接受。HanLP实现了从字符串形式到整型的映射，称为Vocabulary词表(虽然在中文分词中用于存储字符，但在其他任务中会存储单词,比如词性标注)。代码详见书中</a:t>
            </a:r>
            <a:r>
              <a:rPr lang="en-US" altLang="zh-CN" sz="1600" dirty="0"/>
              <a:t>P149</a:t>
            </a:r>
            <a:r>
              <a:rPr lang="zh-CN" altLang="en-US" sz="1600" dirty="0"/>
              <a:t>。</a:t>
            </a:r>
            <a:endParaRPr lang="en-US" altLang="zh-CN" sz="1600" dirty="0"/>
          </a:p>
          <a:p>
            <a:pPr>
              <a:lnSpc>
                <a:spcPct val="125000"/>
              </a:lnSpc>
            </a:pPr>
            <a:r>
              <a:rPr lang="en-US" altLang="zh-CN" sz="1600" dirty="0"/>
              <a:t>         </a:t>
            </a:r>
            <a:r>
              <a:rPr lang="zh-CN" altLang="en-US" sz="1600" dirty="0"/>
              <a:t>在模型训练的时候，词表是可写的，为训练集中的所有字符（单词）分配 </a:t>
            </a:r>
            <a:r>
              <a:rPr lang="en-US" altLang="zh-CN" sz="1600" dirty="0"/>
              <a:t>id</a:t>
            </a:r>
            <a:r>
              <a:rPr lang="zh-CN" altLang="en-US" sz="1600" dirty="0"/>
              <a:t>。但在预测时我们不能假设所有字符（单词）都是</a:t>
            </a:r>
            <a:r>
              <a:rPr lang="en-US" altLang="zh-CN" sz="1600" dirty="0"/>
              <a:t>Ⅳ</a:t>
            </a:r>
            <a:r>
              <a:rPr lang="zh-CN" altLang="en-US" sz="1600" dirty="0"/>
              <a:t>。此时，对</a:t>
            </a:r>
            <a:r>
              <a:rPr lang="en-US" altLang="zh-CN" sz="1600" dirty="0"/>
              <a:t>OOV</a:t>
            </a:r>
            <a:r>
              <a:rPr lang="zh-CN" altLang="en-US" sz="1600" dirty="0"/>
              <a:t>我们统一映射为</a:t>
            </a:r>
            <a:r>
              <a:rPr lang="en-US" altLang="zh-CN" sz="1600" dirty="0"/>
              <a:t>UNK</a:t>
            </a:r>
            <a:r>
              <a:rPr lang="zh-CN" altLang="en-US" sz="1600" dirty="0"/>
              <a:t>。</a:t>
            </a:r>
          </a:p>
        </p:txBody>
      </p:sp>
    </p:spTree>
    <p:extLst>
      <p:ext uri="{BB962C8B-B14F-4D97-AF65-F5344CB8AC3E}">
        <p14:creationId xmlns:p14="http://schemas.microsoft.com/office/powerpoint/2010/main" val="358426027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6224631" y="254000"/>
            <a:ext cx="596736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
            <a:extLst>
              <a:ext uri="{FF2B5EF4-FFF2-40B4-BE49-F238E27FC236}">
                <a16:creationId xmlns:a16="http://schemas.microsoft.com/office/drawing/2014/main" id="{90D37810-7F26-4096-B0B2-FE61CFF97D1B}"/>
              </a:ext>
            </a:extLst>
          </p:cNvPr>
          <p:cNvSpPr txBox="1">
            <a:spLocks noChangeArrowheads="1"/>
          </p:cNvSpPr>
          <p:nvPr/>
        </p:nvSpPr>
        <p:spPr bwMode="auto">
          <a:xfrm>
            <a:off x="791121" y="110901"/>
            <a:ext cx="56502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隐马尔可夫模型应用于中文分词</a:t>
            </a:r>
          </a:p>
        </p:txBody>
      </p:sp>
      <p:sp>
        <p:nvSpPr>
          <p:cNvPr id="14" name="文本框 13">
            <a:extLst>
              <a:ext uri="{FF2B5EF4-FFF2-40B4-BE49-F238E27FC236}">
                <a16:creationId xmlns:a16="http://schemas.microsoft.com/office/drawing/2014/main" id="{5F27F0B1-25C5-4570-89B3-39C8A8B0AFEB}"/>
              </a:ext>
            </a:extLst>
          </p:cNvPr>
          <p:cNvSpPr txBox="1"/>
          <p:nvPr/>
        </p:nvSpPr>
        <p:spPr>
          <a:xfrm>
            <a:off x="254466" y="663573"/>
            <a:ext cx="285785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语料转换</a:t>
            </a: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34FBC89E-47B2-4240-B095-40E9389DA83D}"/>
                  </a:ext>
                </a:extLst>
              </p:cNvPr>
              <p:cNvSpPr txBox="1"/>
              <p:nvPr/>
            </p:nvSpPr>
            <p:spPr>
              <a:xfrm>
                <a:off x="550863" y="1032905"/>
                <a:ext cx="11294392" cy="681084"/>
              </a:xfrm>
              <a:prstGeom prst="rect">
                <a:avLst/>
              </a:prstGeom>
              <a:noFill/>
            </p:spPr>
            <p:txBody>
              <a:bodyPr wrap="square">
                <a:spAutoFit/>
              </a:bodyPr>
              <a:lstStyle/>
              <a:p>
                <a:pPr>
                  <a:lnSpc>
                    <a:spcPct val="125000"/>
                  </a:lnSpc>
                </a:pPr>
                <a:r>
                  <a:rPr lang="zh-CN" altLang="en-US" sz="1600" dirty="0"/>
                  <a:t>        对于《人民日报》格式的语料库，我们必须转换为</a:t>
                </a:r>
                <a14:m>
                  <m:oMath xmlns:m="http://schemas.openxmlformats.org/officeDocument/2006/math">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m:t>
                    </m:r>
                  </m:oMath>
                </a14:m>
                <a:r>
                  <a:rPr lang="zh-CN" altLang="en-US" sz="1600" dirty="0"/>
                  <a:t>二元组才能训练隐马尔可夫莫型。幸运的是，HanLP已经实现了自动转换逻辑（代码详见书中</a:t>
                </a:r>
                <a:r>
                  <a:rPr lang="en-US" altLang="zh-CN" sz="1600" dirty="0"/>
                  <a:t>P150</a:t>
                </a:r>
                <a:r>
                  <a:rPr lang="zh-CN" altLang="en-US" sz="1600" dirty="0"/>
                  <a:t>）。</a:t>
                </a:r>
              </a:p>
            </p:txBody>
          </p:sp>
        </mc:Choice>
        <mc:Fallback>
          <p:sp>
            <p:nvSpPr>
              <p:cNvPr id="15" name="文本框 14">
                <a:extLst>
                  <a:ext uri="{FF2B5EF4-FFF2-40B4-BE49-F238E27FC236}">
                    <a16:creationId xmlns:a16="http://schemas.microsoft.com/office/drawing/2014/main" id="{34FBC89E-47B2-4240-B095-40E9389DA83D}"/>
                  </a:ext>
                </a:extLst>
              </p:cNvPr>
              <p:cNvSpPr txBox="1">
                <a:spLocks noRot="1" noChangeAspect="1" noMove="1" noResize="1" noEditPoints="1" noAdjustHandles="1" noChangeArrowheads="1" noChangeShapeType="1" noTextEdit="1"/>
              </p:cNvSpPr>
              <p:nvPr/>
            </p:nvSpPr>
            <p:spPr>
              <a:xfrm>
                <a:off x="550863" y="1032905"/>
                <a:ext cx="11294392" cy="681084"/>
              </a:xfrm>
              <a:prstGeom prst="rect">
                <a:avLst/>
              </a:prstGeom>
              <a:blipFill>
                <a:blip r:embed="rId3"/>
                <a:stretch>
                  <a:fillRect l="-270" b="-11607"/>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28DAE42E-A530-4CDB-AB68-94DA0086312B}"/>
              </a:ext>
            </a:extLst>
          </p:cNvPr>
          <p:cNvSpPr txBox="1"/>
          <p:nvPr/>
        </p:nvSpPr>
        <p:spPr>
          <a:xfrm>
            <a:off x="254466" y="1709224"/>
            <a:ext cx="285785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预测</a:t>
            </a:r>
          </a:p>
        </p:txBody>
      </p:sp>
      <p:sp>
        <p:nvSpPr>
          <p:cNvPr id="21" name="文本框 20">
            <a:extLst>
              <a:ext uri="{FF2B5EF4-FFF2-40B4-BE49-F238E27FC236}">
                <a16:creationId xmlns:a16="http://schemas.microsoft.com/office/drawing/2014/main" id="{516B36F1-92C9-44B2-9C8F-69006E138844}"/>
              </a:ext>
            </a:extLst>
          </p:cNvPr>
          <p:cNvSpPr txBox="1"/>
          <p:nvPr/>
        </p:nvSpPr>
        <p:spPr>
          <a:xfrm>
            <a:off x="550862" y="2078556"/>
            <a:ext cx="11294391" cy="681084"/>
          </a:xfrm>
          <a:prstGeom prst="rect">
            <a:avLst/>
          </a:prstGeom>
          <a:noFill/>
        </p:spPr>
        <p:txBody>
          <a:bodyPr wrap="square">
            <a:spAutoFit/>
          </a:bodyPr>
          <a:lstStyle/>
          <a:p>
            <a:pPr>
              <a:lnSpc>
                <a:spcPct val="125000"/>
              </a:lnSpc>
            </a:pPr>
            <a:r>
              <a:rPr lang="zh-CN" altLang="en-US" sz="1600" dirty="0"/>
              <a:t>        训练完隐马尔可夫模型后，模型的预测结果是{B,M,E,S}标签序列。分词器必须根据标签序列的指示，将字符序列转换为单词序列。</a:t>
            </a:r>
          </a:p>
        </p:txBody>
      </p:sp>
      <p:sp>
        <p:nvSpPr>
          <p:cNvPr id="22" name="文本框 21">
            <a:extLst>
              <a:ext uri="{FF2B5EF4-FFF2-40B4-BE49-F238E27FC236}">
                <a16:creationId xmlns:a16="http://schemas.microsoft.com/office/drawing/2014/main" id="{21DD3C1B-A3F9-47E7-B41B-7B8ED2254266}"/>
              </a:ext>
            </a:extLst>
          </p:cNvPr>
          <p:cNvSpPr txBox="1"/>
          <p:nvPr/>
        </p:nvSpPr>
        <p:spPr>
          <a:xfrm>
            <a:off x="609600" y="2789585"/>
            <a:ext cx="11118209" cy="681084"/>
          </a:xfrm>
          <a:prstGeom prst="rect">
            <a:avLst/>
          </a:prstGeom>
          <a:noFill/>
        </p:spPr>
        <p:txBody>
          <a:bodyPr wrap="square">
            <a:spAutoFit/>
          </a:bodyPr>
          <a:lstStyle/>
          <a:p>
            <a:pPr>
              <a:lnSpc>
                <a:spcPct val="125000"/>
              </a:lnSpc>
            </a:pPr>
            <a:r>
              <a:rPr lang="zh-CN" altLang="en-US" sz="1600" dirty="0"/>
              <a:t>       由于任何模型的输出都不可能完全合法，比如B的下一个标签可能被误标为S，所以一个健壮的分词器必须兼容这些非法的序列。考虑到{B,M,E,S}标注集中B和S类似于“切断”指令，而M与E类似于“连接”指令，我们可以采用如下切分规则。</a:t>
            </a:r>
          </a:p>
        </p:txBody>
      </p:sp>
      <p:sp>
        <p:nvSpPr>
          <p:cNvPr id="23" name="文本框 22">
            <a:extLst>
              <a:ext uri="{FF2B5EF4-FFF2-40B4-BE49-F238E27FC236}">
                <a16:creationId xmlns:a16="http://schemas.microsoft.com/office/drawing/2014/main" id="{763956FF-C102-4767-930C-16512C0C8389}"/>
              </a:ext>
            </a:extLst>
          </p:cNvPr>
          <p:cNvSpPr txBox="1"/>
          <p:nvPr/>
        </p:nvSpPr>
        <p:spPr>
          <a:xfrm>
            <a:off x="609600" y="3523777"/>
            <a:ext cx="11118208" cy="1100942"/>
          </a:xfrm>
          <a:prstGeom prst="rect">
            <a:avLst/>
          </a:prstGeom>
          <a:noFill/>
        </p:spPr>
        <p:txBody>
          <a:bodyPr wrap="square">
            <a:spAutoFit/>
          </a:bodyPr>
          <a:lstStyle/>
          <a:p>
            <a:pPr>
              <a:lnSpc>
                <a:spcPct val="125000"/>
              </a:lnSpc>
            </a:pPr>
            <a:r>
              <a:rPr lang="zh-CN" altLang="en-US" dirty="0"/>
              <a:t>（</a:t>
            </a:r>
            <a:r>
              <a:rPr lang="en-US" altLang="zh-CN" dirty="0"/>
              <a:t>1</a:t>
            </a:r>
            <a:r>
              <a:rPr lang="zh-CN" altLang="en-US" dirty="0"/>
              <a:t>）初始化单词链表L与单词缓冲区W为空白，即</a:t>
            </a:r>
            <a:r>
              <a:rPr lang="en-US" altLang="zh-CN" dirty="0"/>
              <a:t>[]</a:t>
            </a:r>
            <a:r>
              <a:rPr lang="zh-CN" altLang="en-US" dirty="0"/>
              <a:t>与""。</a:t>
            </a:r>
            <a:endParaRPr lang="en-US" altLang="zh-CN" dirty="0"/>
          </a:p>
          <a:p>
            <a:pPr>
              <a:lnSpc>
                <a:spcPct val="125000"/>
              </a:lnSpc>
            </a:pPr>
            <a:r>
              <a:rPr lang="zh-CN" altLang="en-US" dirty="0"/>
              <a:t>（</a:t>
            </a:r>
            <a:r>
              <a:rPr lang="en-US" altLang="zh-CN" dirty="0"/>
              <a:t>2</a:t>
            </a:r>
            <a:r>
              <a:rPr lang="zh-CN" altLang="en-US" dirty="0"/>
              <a:t>）逐个读人字符x与标签y，W+=c。若y=B or </a:t>
            </a:r>
            <a:r>
              <a:rPr lang="en-US" altLang="zh-CN" dirty="0"/>
              <a:t>S</a:t>
            </a:r>
            <a:r>
              <a:rPr lang="zh-CN" altLang="en-US" dirty="0"/>
              <a:t>，则切断，L+=W, W =[]。</a:t>
            </a:r>
            <a:endParaRPr lang="en-US" altLang="zh-CN" dirty="0"/>
          </a:p>
          <a:p>
            <a:pPr>
              <a:lnSpc>
                <a:spcPct val="125000"/>
              </a:lnSpc>
            </a:pPr>
            <a:r>
              <a:rPr lang="zh-CN" altLang="en-US" dirty="0"/>
              <a:t>（</a:t>
            </a:r>
            <a:r>
              <a:rPr lang="en-US" altLang="zh-CN" dirty="0"/>
              <a:t>3</a:t>
            </a:r>
            <a:r>
              <a:rPr lang="zh-CN" altLang="en-US" dirty="0"/>
              <a:t>）检查W是否为空白，若非空白则L+=W。（代码详见书中</a:t>
            </a:r>
            <a:r>
              <a:rPr lang="en-US" altLang="zh-CN" dirty="0"/>
              <a:t>P153</a:t>
            </a:r>
            <a:r>
              <a:rPr lang="zh-CN" altLang="en-US" dirty="0"/>
              <a:t>）</a:t>
            </a:r>
          </a:p>
        </p:txBody>
      </p:sp>
      <p:sp>
        <p:nvSpPr>
          <p:cNvPr id="24" name="文本框 23">
            <a:extLst>
              <a:ext uri="{FF2B5EF4-FFF2-40B4-BE49-F238E27FC236}">
                <a16:creationId xmlns:a16="http://schemas.microsoft.com/office/drawing/2014/main" id="{1C4DF0BA-75BF-4D54-8B13-51964938FEFE}"/>
              </a:ext>
            </a:extLst>
          </p:cNvPr>
          <p:cNvSpPr txBox="1"/>
          <p:nvPr/>
        </p:nvSpPr>
        <p:spPr>
          <a:xfrm>
            <a:off x="304800" y="4642530"/>
            <a:ext cx="285785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评测</a:t>
            </a:r>
          </a:p>
        </p:txBody>
      </p:sp>
      <p:sp>
        <p:nvSpPr>
          <p:cNvPr id="25" name="文本框 24">
            <a:extLst>
              <a:ext uri="{FF2B5EF4-FFF2-40B4-BE49-F238E27FC236}">
                <a16:creationId xmlns:a16="http://schemas.microsoft.com/office/drawing/2014/main" id="{5CFFC916-4AF2-4C6E-B85D-01B7CCAFF5F2}"/>
              </a:ext>
            </a:extLst>
          </p:cNvPr>
          <p:cNvSpPr txBox="1"/>
          <p:nvPr/>
        </p:nvSpPr>
        <p:spPr>
          <a:xfrm>
            <a:off x="463492" y="4983121"/>
            <a:ext cx="11264316" cy="373307"/>
          </a:xfrm>
          <a:prstGeom prst="rect">
            <a:avLst/>
          </a:prstGeom>
          <a:noFill/>
        </p:spPr>
        <p:txBody>
          <a:bodyPr wrap="square">
            <a:spAutoFit/>
          </a:bodyPr>
          <a:lstStyle/>
          <a:p>
            <a:pPr>
              <a:lnSpc>
                <a:spcPct val="125000"/>
              </a:lnSpc>
            </a:pPr>
            <a:r>
              <a:rPr lang="zh-CN" altLang="en-US" sz="1600" dirty="0"/>
              <a:t>复用之前的评测程序，在 MSR测试集上对隐马尔可夫模型分词器执行标准化评测（代码详见书中</a:t>
            </a:r>
            <a:r>
              <a:rPr lang="en-US" altLang="zh-CN" sz="1600" dirty="0"/>
              <a:t>P153</a:t>
            </a:r>
            <a:r>
              <a:rPr lang="zh-CN" altLang="en-US" sz="1600" dirty="0"/>
              <a:t>）。</a:t>
            </a:r>
          </a:p>
        </p:txBody>
      </p:sp>
      <p:sp>
        <p:nvSpPr>
          <p:cNvPr id="26" name="文本框 25">
            <a:extLst>
              <a:ext uri="{FF2B5EF4-FFF2-40B4-BE49-F238E27FC236}">
                <a16:creationId xmlns:a16="http://schemas.microsoft.com/office/drawing/2014/main" id="{E8908F6E-10B7-4C1B-B432-8559BF2F7B07}"/>
              </a:ext>
            </a:extLst>
          </p:cNvPr>
          <p:cNvSpPr txBox="1"/>
          <p:nvPr/>
        </p:nvSpPr>
        <p:spPr>
          <a:xfrm>
            <a:off x="304800" y="5345498"/>
            <a:ext cx="285785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误差分析</a:t>
            </a:r>
          </a:p>
        </p:txBody>
      </p:sp>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92414E89-63FD-42A5-A9D9-3B01C2D1A553}"/>
                  </a:ext>
                </a:extLst>
              </p:cNvPr>
              <p:cNvSpPr txBox="1"/>
              <p:nvPr/>
            </p:nvSpPr>
            <p:spPr>
              <a:xfrm>
                <a:off x="346794" y="5650623"/>
                <a:ext cx="11498459" cy="988860"/>
              </a:xfrm>
              <a:prstGeom prst="rect">
                <a:avLst/>
              </a:prstGeom>
              <a:noFill/>
            </p:spPr>
            <p:txBody>
              <a:bodyPr wrap="square">
                <a:spAutoFit/>
              </a:bodyPr>
              <a:lstStyle/>
              <a:p>
                <a:pPr>
                  <a:lnSpc>
                    <a:spcPct val="125000"/>
                  </a:lnSpc>
                </a:pPr>
                <a:r>
                  <a:rPr lang="zh-CN" altLang="en-US" sz="1600" dirty="0"/>
                  <a:t>        经过上述过程得到的F值只有79.42%，甚至不如词典分词。但</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𝑅</m:t>
                        </m:r>
                      </m:e>
                      <m:sub>
                        <m:r>
                          <a:rPr lang="en-US" altLang="zh-CN" sz="1600" b="0" i="1" smtClean="0">
                            <a:latin typeface="Cambria Math" panose="02040503050406030204" pitchFamily="18" charset="0"/>
                          </a:rPr>
                          <m:t>𝑜𝑜𝑣</m:t>
                        </m:r>
                      </m:sub>
                    </m:sSub>
                  </m:oMath>
                </a14:m>
                <a:r>
                  <a:rPr lang="zh-CN" altLang="en-US" sz="1600" dirty="0"/>
                  <a:t>的确提高到了41.11%，这说明几乎有一半的OOV都被正确地召回了，拖累成绩的反而是Ⅳ的大量错误。</a:t>
                </a:r>
                <a:endParaRPr lang="en-US" altLang="zh-CN" sz="1600" dirty="0"/>
              </a:p>
              <a:p>
                <a:pPr>
                  <a:lnSpc>
                    <a:spcPct val="125000"/>
                  </a:lnSpc>
                </a:pPr>
                <a:r>
                  <a:rPr lang="en-US" altLang="zh-CN" sz="1600" dirty="0"/>
                  <a:t>      </a:t>
                </a:r>
                <a:r>
                  <a:rPr lang="zh-CN" altLang="en-US" sz="1600" dirty="0"/>
                  <a:t>Ⅳ记不住，说明模型太简单了，在机器学习中称为欠拟合。也许，我们可以通过增加模型复杂度来解决问题。</a:t>
                </a:r>
              </a:p>
            </p:txBody>
          </p:sp>
        </mc:Choice>
        <mc:Fallback>
          <p:sp>
            <p:nvSpPr>
              <p:cNvPr id="28" name="文本框 27">
                <a:extLst>
                  <a:ext uri="{FF2B5EF4-FFF2-40B4-BE49-F238E27FC236}">
                    <a16:creationId xmlns:a16="http://schemas.microsoft.com/office/drawing/2014/main" id="{92414E89-63FD-42A5-A9D9-3B01C2D1A553}"/>
                  </a:ext>
                </a:extLst>
              </p:cNvPr>
              <p:cNvSpPr txBox="1">
                <a:spLocks noRot="1" noChangeAspect="1" noMove="1" noResize="1" noEditPoints="1" noAdjustHandles="1" noChangeArrowheads="1" noChangeShapeType="1" noTextEdit="1"/>
              </p:cNvSpPr>
              <p:nvPr/>
            </p:nvSpPr>
            <p:spPr>
              <a:xfrm>
                <a:off x="346794" y="5650623"/>
                <a:ext cx="11498459" cy="988860"/>
              </a:xfrm>
              <a:prstGeom prst="rect">
                <a:avLst/>
              </a:prstGeom>
              <a:blipFill>
                <a:blip r:embed="rId4"/>
                <a:stretch>
                  <a:fillRect l="-318" b="-74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366082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732422" y="254000"/>
            <a:ext cx="7459577"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4181559" cy="585788"/>
            <a:chOff x="551544" y="82976"/>
            <a:chExt cx="4180005"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1162440" y="111828"/>
              <a:ext cx="3569109"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二阶隐马尔可夫模型</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E532E254-AAD7-427E-9461-6E603FD7F602}"/>
              </a:ext>
            </a:extLst>
          </p:cNvPr>
          <p:cNvSpPr txBox="1"/>
          <p:nvPr/>
        </p:nvSpPr>
        <p:spPr>
          <a:xfrm>
            <a:off x="550862" y="697240"/>
            <a:ext cx="11320295" cy="988860"/>
          </a:xfrm>
          <a:prstGeom prst="rect">
            <a:avLst/>
          </a:prstGeom>
          <a:noFill/>
        </p:spPr>
        <p:txBody>
          <a:bodyPr wrap="square">
            <a:spAutoFit/>
          </a:bodyPr>
          <a:lstStyle/>
          <a:p>
            <a:pPr>
              <a:lnSpc>
                <a:spcPct val="125000"/>
              </a:lnSpc>
            </a:pPr>
            <a:r>
              <a:rPr lang="zh-CN" altLang="en-US" sz="1600" dirty="0"/>
              <a:t>         如果隐马尔可夫模型中每个状态仅依赖于前一个状态，则称为</a:t>
            </a:r>
            <a:r>
              <a:rPr lang="zh-CN" altLang="en-US" sz="1600" b="1" dirty="0"/>
              <a:t>一阶</a:t>
            </a:r>
            <a:r>
              <a:rPr lang="zh-CN" altLang="en-US" sz="1600" dirty="0"/>
              <a:t>;如果依赖于前两个状态，则称为</a:t>
            </a:r>
            <a:r>
              <a:rPr lang="zh-CN" altLang="en-US" sz="1600" b="1" dirty="0"/>
              <a:t>二阶</a:t>
            </a:r>
            <a:r>
              <a:rPr lang="zh-CN" altLang="en-US" sz="1600" dirty="0"/>
              <a:t>。基于</a:t>
            </a:r>
            <a:r>
              <a:rPr lang="en-US" altLang="zh-CN" sz="1600" dirty="0" err="1"/>
              <a:t>HanLP</a:t>
            </a:r>
            <a:r>
              <a:rPr lang="zh-CN" altLang="en-US" sz="1600" dirty="0"/>
              <a:t>的模块化设计思想，我们并不需要从零开始。而是编写</a:t>
            </a:r>
            <a:r>
              <a:rPr lang="en-US" altLang="zh-CN" sz="1600" dirty="0" err="1"/>
              <a:t>HiddenMarkovModel</a:t>
            </a:r>
            <a:r>
              <a:rPr lang="zh-CN" altLang="en-US" sz="1600" dirty="0"/>
              <a:t>的子类</a:t>
            </a:r>
            <a:r>
              <a:rPr lang="en-US" altLang="zh-CN" sz="1600" dirty="0" err="1"/>
              <a:t>secondorderHiddenMarkovModel</a:t>
            </a:r>
            <a:r>
              <a:rPr lang="zh-CN" altLang="en-US" sz="1600" dirty="0"/>
              <a:t>，与上一节的</a:t>
            </a:r>
            <a:r>
              <a:rPr lang="en-US" altLang="zh-CN" sz="1600" dirty="0" err="1"/>
              <a:t>FirstOrderHiddenMarkovModel</a:t>
            </a:r>
            <a:r>
              <a:rPr lang="zh-CN" altLang="en-US" sz="1600" dirty="0"/>
              <a:t>放在一起的</a:t>
            </a:r>
            <a:r>
              <a:rPr lang="en-US" altLang="zh-CN" sz="1600" dirty="0"/>
              <a:t>UML</a:t>
            </a:r>
            <a:r>
              <a:rPr lang="zh-CN" altLang="en-US" sz="1600" dirty="0"/>
              <a:t>图如图</a:t>
            </a:r>
            <a:r>
              <a:rPr lang="en-US" altLang="zh-CN" sz="1600" dirty="0"/>
              <a:t>4-14</a:t>
            </a:r>
            <a:r>
              <a:rPr lang="zh-CN" altLang="en-US" sz="1600" dirty="0"/>
              <a:t>所示。</a:t>
            </a:r>
          </a:p>
        </p:txBody>
      </p:sp>
      <p:pic>
        <p:nvPicPr>
          <p:cNvPr id="13" name="图片 12">
            <a:extLst>
              <a:ext uri="{FF2B5EF4-FFF2-40B4-BE49-F238E27FC236}">
                <a16:creationId xmlns:a16="http://schemas.microsoft.com/office/drawing/2014/main" id="{EF0C15EF-769D-4BCB-A550-1F030EA66630}"/>
              </a:ext>
            </a:extLst>
          </p:cNvPr>
          <p:cNvPicPr>
            <a:picLocks noChangeAspect="1"/>
          </p:cNvPicPr>
          <p:nvPr/>
        </p:nvPicPr>
        <p:blipFill>
          <a:blip r:embed="rId3"/>
          <a:stretch>
            <a:fillRect/>
          </a:stretch>
        </p:blipFill>
        <p:spPr>
          <a:xfrm>
            <a:off x="2147756" y="1686100"/>
            <a:ext cx="8126505" cy="2678202"/>
          </a:xfrm>
          <a:prstGeom prst="rect">
            <a:avLst/>
          </a:prstGeom>
        </p:spPr>
      </p:pic>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0CC4FE68-5006-4BF7-92B6-711B094B82E6}"/>
                  </a:ext>
                </a:extLst>
              </p:cNvPr>
              <p:cNvSpPr txBox="1"/>
              <p:nvPr/>
            </p:nvSpPr>
            <p:spPr>
              <a:xfrm>
                <a:off x="609600" y="4467836"/>
                <a:ext cx="11320294" cy="1958998"/>
              </a:xfrm>
              <a:prstGeom prst="rect">
                <a:avLst/>
              </a:prstGeom>
              <a:noFill/>
            </p:spPr>
            <p:txBody>
              <a:bodyPr wrap="square">
                <a:spAutoFit/>
              </a:bodyPr>
              <a:lstStyle/>
              <a:p>
                <a:pPr>
                  <a:lnSpc>
                    <a:spcPct val="125000"/>
                  </a:lnSpc>
                </a:pPr>
                <a:r>
                  <a:rPr lang="zh-CN" altLang="en-US" sz="1600" dirty="0"/>
                  <a:t>        比较一阶和二阶隐马尔可夫模型，在内部数据成员上有两个区别:</a:t>
                </a:r>
                <a:endParaRPr lang="en-US" altLang="zh-CN" sz="1600" dirty="0"/>
              </a:p>
              <a:p>
                <a:pPr>
                  <a:lnSpc>
                    <a:spcPct val="125000"/>
                  </a:lnSpc>
                </a:pPr>
                <a:r>
                  <a:rPr lang="en-US" altLang="zh-CN" sz="1600" dirty="0"/>
                  <a:t>        </a:t>
                </a:r>
                <a:r>
                  <a:rPr lang="zh-CN" altLang="en-US" sz="1600" dirty="0"/>
                  <a:t>由于二阶隐马尔可夫模型中，</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sub>
                    </m:sSub>
                  </m:oMath>
                </a14:m>
                <a:r>
                  <a:rPr lang="zh-CN" altLang="en-US" sz="1600" dirty="0"/>
                  <a:t>依赖于</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r>
                          <a:rPr lang="en-US" altLang="zh-CN" sz="1600" b="0" i="1" smtClean="0">
                            <a:latin typeface="Cambria Math" panose="02040503050406030204" pitchFamily="18" charset="0"/>
                          </a:rPr>
                          <m:t>−1</m:t>
                        </m:r>
                      </m:sub>
                    </m:sSub>
                  </m:oMath>
                </a14:m>
                <a:r>
                  <a:rPr lang="zh-CN" altLang="en-US" sz="1600" dirty="0"/>
                  <a:t>和</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r>
                          <a:rPr lang="en-US" altLang="zh-CN" sz="1600" b="0" i="1" smtClean="0">
                            <a:latin typeface="Cambria Math" panose="02040503050406030204" pitchFamily="18" charset="0"/>
                          </a:rPr>
                          <m:t>−2</m:t>
                        </m:r>
                      </m:sub>
                    </m:sSub>
                    <m:r>
                      <a:rPr lang="en-US" altLang="zh-CN" sz="1600" i="1">
                        <a:latin typeface="Cambria Math" panose="02040503050406030204" pitchFamily="18" charset="0"/>
                      </a:rPr>
                      <m:t> </m:t>
                    </m:r>
                  </m:oMath>
                </a14:m>
                <a:r>
                  <a:rPr lang="zh-CN" altLang="en-US" sz="1600" dirty="0"/>
                  <a:t>，所以二阶隐马尔可夫模型中的转移概率是三维的张量( tensor )，而不再是二维的矩阵。所以</a:t>
                </a:r>
                <a:r>
                  <a:rPr lang="en-US" altLang="zh-CN" sz="1600" dirty="0"/>
                  <a:t>S</a:t>
                </a:r>
                <a:r>
                  <a:rPr lang="zh-CN" altLang="en-US" sz="1600" dirty="0"/>
                  <a:t>econdorderHiddenMarkovModel多了一个三维数组transition _probability2。其定义为,transition</a:t>
                </a:r>
                <a:r>
                  <a:rPr lang="en-US" altLang="zh-CN" sz="1600" dirty="0"/>
                  <a:t>_</a:t>
                </a:r>
                <a:r>
                  <a:rPr lang="zh-CN" altLang="en-US" sz="1600" dirty="0"/>
                  <a:t>probability2[i][j][k]表示</a:t>
                </a:r>
                <a14:m>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𝑘</m:t>
                            </m:r>
                          </m:sub>
                        </m:sSub>
                      </m:e>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𝑎𝑛𝑑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b="0" i="1" smtClean="0">
                                <a:latin typeface="Cambria Math" panose="02040503050406030204" pitchFamily="18" charset="0"/>
                              </a:rPr>
                              <m:t>𝑗</m:t>
                            </m:r>
                          </m:sub>
                        </m:sSub>
                      </m:e>
                    </m:d>
                  </m:oMath>
                </a14:m>
                <a:r>
                  <a:rPr lang="zh-CN" altLang="en-US" sz="1600" dirty="0"/>
                  <a:t>。</a:t>
                </a:r>
                <a:endParaRPr lang="en-US" altLang="zh-CN" sz="1600" dirty="0"/>
              </a:p>
              <a:p>
                <a:pPr>
                  <a:lnSpc>
                    <a:spcPct val="125000"/>
                  </a:lnSpc>
                </a:pPr>
                <a:r>
                  <a:rPr lang="en-US" altLang="zh-CN" sz="1600" dirty="0"/>
                  <a:t>       </a:t>
                </a:r>
                <a:r>
                  <a:rPr lang="zh-CN" altLang="en-US" sz="1600" dirty="0"/>
                  <a:t>另外，在递推</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2</m:t>
                        </m:r>
                      </m:sub>
                    </m:sSub>
                  </m:oMath>
                </a14:m>
                <a:r>
                  <a:rPr lang="zh-CN" altLang="en-US" sz="1600" dirty="0"/>
                  <a:t>时，前面仅存在</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b="0" i="1" smtClean="0">
                            <a:latin typeface="Cambria Math" panose="02040503050406030204" pitchFamily="18" charset="0"/>
                          </a:rPr>
                          <m:t>1</m:t>
                        </m:r>
                      </m:sub>
                    </m:sSub>
                    <m:r>
                      <a:rPr lang="en-US" altLang="zh-CN" sz="1600" i="1">
                        <a:latin typeface="Cambria Math" panose="02040503050406030204" pitchFamily="18" charset="0"/>
                      </a:rPr>
                      <m:t> </m:t>
                    </m:r>
                  </m:oMath>
                </a14:m>
                <a:r>
                  <a:rPr lang="zh-CN" altLang="en-US" sz="1600" dirty="0"/>
                  <a:t>，此时</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b="0" i="1" smtClean="0">
                            <a:latin typeface="Cambria Math" panose="02040503050406030204" pitchFamily="18" charset="0"/>
                          </a:rPr>
                          <m:t>2</m:t>
                        </m:r>
                      </m:sub>
                    </m:sSub>
                  </m:oMath>
                </a14:m>
                <a:r>
                  <a:rPr lang="zh-CN" altLang="en-US" sz="1600" dirty="0"/>
                  <a:t>仅依赖于</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b="0" i="1" smtClean="0">
                            <a:latin typeface="Cambria Math" panose="02040503050406030204" pitchFamily="18" charset="0"/>
                          </a:rPr>
                          <m:t>1</m:t>
                        </m:r>
                      </m:sub>
                    </m:sSub>
                    <m:r>
                      <a:rPr lang="en-US" altLang="zh-CN" sz="1600" i="1">
                        <a:latin typeface="Cambria Math" panose="02040503050406030204" pitchFamily="18" charset="0"/>
                      </a:rPr>
                      <m:t> </m:t>
                    </m:r>
                  </m:oMath>
                </a14:m>
                <a:r>
                  <a:rPr lang="zh-CN" altLang="en-US" sz="1600" dirty="0"/>
                  <a:t>，转移张量退化为转移矩阵。于是二阶隐马尔可夫模型依然复用成员变量transition_probability的定义只不过仅用于y,的递推。</a:t>
                </a:r>
              </a:p>
            </p:txBody>
          </p:sp>
        </mc:Choice>
        <mc:Fallback>
          <p:sp>
            <p:nvSpPr>
              <p:cNvPr id="18" name="文本框 17">
                <a:extLst>
                  <a:ext uri="{FF2B5EF4-FFF2-40B4-BE49-F238E27FC236}">
                    <a16:creationId xmlns:a16="http://schemas.microsoft.com/office/drawing/2014/main" id="{0CC4FE68-5006-4BF7-92B6-711B094B82E6}"/>
                  </a:ext>
                </a:extLst>
              </p:cNvPr>
              <p:cNvSpPr txBox="1">
                <a:spLocks noRot="1" noChangeAspect="1" noMove="1" noResize="1" noEditPoints="1" noAdjustHandles="1" noChangeArrowheads="1" noChangeShapeType="1" noTextEdit="1"/>
              </p:cNvSpPr>
              <p:nvPr/>
            </p:nvSpPr>
            <p:spPr>
              <a:xfrm>
                <a:off x="609600" y="4467836"/>
                <a:ext cx="11320294" cy="1958998"/>
              </a:xfrm>
              <a:prstGeom prst="rect">
                <a:avLst/>
              </a:prstGeom>
              <a:blipFill>
                <a:blip r:embed="rId4"/>
                <a:stretch>
                  <a:fillRect l="-269" b="-34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170725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732422" y="254000"/>
            <a:ext cx="7459577"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4181559" cy="585788"/>
            <a:chOff x="551544" y="82976"/>
            <a:chExt cx="4180005"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1162440" y="111828"/>
              <a:ext cx="3569109"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二阶隐马尔可夫模型</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11">
            <a:extLst>
              <a:ext uri="{FF2B5EF4-FFF2-40B4-BE49-F238E27FC236}">
                <a16:creationId xmlns:a16="http://schemas.microsoft.com/office/drawing/2014/main" id="{16ACA41A-4EA0-4AC6-9753-1B511B7FF10C}"/>
              </a:ext>
            </a:extLst>
          </p:cNvPr>
          <p:cNvSpPr txBox="1"/>
          <p:nvPr/>
        </p:nvSpPr>
        <p:spPr>
          <a:xfrm>
            <a:off x="254466" y="663573"/>
            <a:ext cx="3419176"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二阶转移概率张量的估计</a:t>
            </a: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789C438B-275B-4205-8746-FB0882FD9D9D}"/>
                  </a:ext>
                </a:extLst>
              </p:cNvPr>
              <p:cNvSpPr txBox="1"/>
              <p:nvPr/>
            </p:nvSpPr>
            <p:spPr>
              <a:xfrm>
                <a:off x="433136" y="1032905"/>
                <a:ext cx="11504397" cy="1393843"/>
              </a:xfrm>
              <a:prstGeom prst="rect">
                <a:avLst/>
              </a:prstGeom>
              <a:noFill/>
            </p:spPr>
            <p:txBody>
              <a:bodyPr wrap="square">
                <a:spAutoFit/>
              </a:bodyPr>
              <a:lstStyle/>
              <a:p>
                <a:pPr>
                  <a:lnSpc>
                    <a:spcPct val="125000"/>
                  </a:lnSpc>
                </a:pPr>
                <a:r>
                  <a:rPr lang="zh-CN" altLang="en-US" sz="1600" dirty="0"/>
                  <a:t>         训练时，初始状态概率向量和发射概率矩阵的估计与一阶隐马尔可夫模型完全一致。唯一不同之处在于二阶转移概率张量的估计，因为二阶隐马尔可夫模型的依赖假设发生了改变。转移张量A的估计方法依然是极大似然，只不过多出一个维度:t≥3时，将序列三元语法片段（</a:t>
                </a: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r>
                          <a:rPr lang="en-US" altLang="zh-CN" sz="1600" i="1">
                            <a:latin typeface="Cambria Math" panose="02040503050406030204" pitchFamily="18" charset="0"/>
                          </a:rPr>
                          <m:t>−2</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oMath>
                </a14:m>
                <a:r>
                  <a:rPr lang="zh-CN" altLang="en-US" sz="1600" dirty="0"/>
                  <a:t>，</a:t>
                </a: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𝑗</m:t>
                        </m:r>
                      </m:sub>
                    </m:sSub>
                    <m:r>
                      <a:rPr lang="en-US" altLang="zh-CN" sz="1600" i="1">
                        <a:latin typeface="Cambria Math" panose="02040503050406030204" pitchFamily="18" charset="0"/>
                      </a:rPr>
                      <m:t> </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 </m:t>
                    </m:r>
                  </m:oMath>
                </a14:m>
                <a:r>
                  <a:rPr lang="zh-CN" altLang="en-US" sz="1600" dirty="0"/>
                  <a:t>）的频次按下标</a:t>
                </a:r>
                <a14:m>
                  <m:oMath xmlns:m="http://schemas.openxmlformats.org/officeDocument/2006/math">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oMath>
                </a14:m>
                <a:r>
                  <a:rPr lang="zh-CN" altLang="en-US" sz="1600" dirty="0"/>
                  <a:t>计人张量</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𝑘</m:t>
                        </m:r>
                      </m:sub>
                    </m:sSub>
                  </m:oMath>
                </a14:m>
                <a:r>
                  <a:rPr lang="zh-CN" altLang="en-US" sz="1600" dirty="0"/>
                  <a:t>，归一化后得到</a:t>
                </a:r>
                <a14:m>
                  <m:oMath xmlns:m="http://schemas.openxmlformats.org/officeDocument/2006/math">
                    <m:acc>
                      <m:accPr>
                        <m:chr m:val="̂"/>
                        <m:ctrlPr>
                          <a:rPr lang="en-US" altLang="zh-CN" sz="1600" i="1" smtClean="0">
                            <a:latin typeface="Cambria Math" panose="02040503050406030204" pitchFamily="18" charset="0"/>
                          </a:rPr>
                        </m:ctrlPr>
                      </m:accPr>
                      <m:e>
                        <m:r>
                          <a:rPr lang="en-US" altLang="zh-CN" sz="1600" b="0" i="1" smtClean="0">
                            <a:latin typeface="Cambria Math" panose="02040503050406030204" pitchFamily="18" charset="0"/>
                          </a:rPr>
                          <m:t>𝑝</m:t>
                        </m:r>
                      </m:e>
                    </m:acc>
                    <m:d>
                      <m:dPr>
                        <m:ctrlPr>
                          <a:rPr lang="en-US" altLang="zh-CN" sz="1600" i="1"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𝑘</m:t>
                            </m:r>
                          </m:sub>
                        </m:sSub>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r>
                              <a:rPr lang="en-US" altLang="zh-CN" sz="1600" i="1">
                                <a:latin typeface="Cambria Math" panose="02040503050406030204" pitchFamily="18" charset="0"/>
                              </a:rPr>
                              <m:t>−2</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r>
                          <a:rPr lang="en-US" altLang="zh-CN" sz="1600" i="1">
                            <a:latin typeface="Cambria Math" panose="02040503050406030204" pitchFamily="18" charset="0"/>
                          </a:rPr>
                          <m:t>𝑎𝑛𝑑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 </m:t>
                    </m:r>
                  </m:oMath>
                </a14:m>
                <a:r>
                  <a:rPr lang="zh-CN" altLang="en-US" sz="1600" dirty="0"/>
                  <a:t>:</a:t>
                </a:r>
              </a:p>
            </p:txBody>
          </p:sp>
        </mc:Choice>
        <mc:Fallback>
          <p:sp>
            <p:nvSpPr>
              <p:cNvPr id="15" name="文本框 14">
                <a:extLst>
                  <a:ext uri="{FF2B5EF4-FFF2-40B4-BE49-F238E27FC236}">
                    <a16:creationId xmlns:a16="http://schemas.microsoft.com/office/drawing/2014/main" id="{789C438B-275B-4205-8746-FB0882FD9D9D}"/>
                  </a:ext>
                </a:extLst>
              </p:cNvPr>
              <p:cNvSpPr txBox="1">
                <a:spLocks noRot="1" noChangeAspect="1" noMove="1" noResize="1" noEditPoints="1" noAdjustHandles="1" noChangeArrowheads="1" noChangeShapeType="1" noTextEdit="1"/>
              </p:cNvSpPr>
              <p:nvPr/>
            </p:nvSpPr>
            <p:spPr>
              <a:xfrm>
                <a:off x="433136" y="1032905"/>
                <a:ext cx="11504397" cy="1393843"/>
              </a:xfrm>
              <a:prstGeom prst="rect">
                <a:avLst/>
              </a:prstGeom>
              <a:blipFill>
                <a:blip r:embed="rId3"/>
                <a:stretch>
                  <a:fillRect l="-265" b="-2183"/>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7B4F28D5-8128-4CFF-8712-6782B861DCBE}"/>
              </a:ext>
            </a:extLst>
          </p:cNvPr>
          <p:cNvPicPr>
            <a:picLocks noChangeAspect="1"/>
          </p:cNvPicPr>
          <p:nvPr/>
        </p:nvPicPr>
        <p:blipFill>
          <a:blip r:embed="rId4"/>
          <a:stretch>
            <a:fillRect/>
          </a:stretch>
        </p:blipFill>
        <p:spPr>
          <a:xfrm>
            <a:off x="4141884" y="2426749"/>
            <a:ext cx="3670621" cy="738840"/>
          </a:xfrm>
          <a:prstGeom prst="rect">
            <a:avLst/>
          </a:prstGeom>
        </p:spPr>
      </p:pic>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F2EB0C5D-C856-4944-8335-F14BAC6EBC82}"/>
                  </a:ext>
                </a:extLst>
              </p:cNvPr>
              <p:cNvSpPr txBox="1"/>
              <p:nvPr/>
            </p:nvSpPr>
            <p:spPr>
              <a:xfrm>
                <a:off x="550863" y="3321416"/>
                <a:ext cx="11256126" cy="604589"/>
              </a:xfrm>
              <a:prstGeom prst="rect">
                <a:avLst/>
              </a:prstGeom>
              <a:noFill/>
            </p:spPr>
            <p:txBody>
              <a:bodyPr wrap="square">
                <a:spAutoFit/>
              </a:bodyPr>
              <a:lstStyle/>
              <a:p>
                <a:r>
                  <a:rPr lang="zh-CN" altLang="en-US" sz="1600" dirty="0"/>
                  <a:t>    t =2时，将二元语法片段（</a:t>
                </a: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 </m:t>
                    </m:r>
                  </m:oMath>
                </a14:m>
                <a:r>
                  <a:rPr lang="zh-CN" altLang="en-US" sz="1600" dirty="0"/>
                  <a:t>，</a:t>
                </a: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𝑗</m:t>
                        </m:r>
                      </m:sub>
                    </m:sSub>
                    <m:r>
                      <a:rPr lang="en-US" altLang="zh-CN" sz="1600" i="1">
                        <a:latin typeface="Cambria Math" panose="02040503050406030204" pitchFamily="18" charset="0"/>
                      </a:rPr>
                      <m:t> </m:t>
                    </m:r>
                  </m:oMath>
                </a14:m>
                <a:r>
                  <a:rPr lang="zh-CN" altLang="en-US" sz="1600" dirty="0"/>
                  <a:t>）的频次计人</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r>
                      <a:rPr lang="en-US" altLang="zh-CN" sz="1600" i="1">
                        <a:latin typeface="Cambria Math" panose="02040503050406030204" pitchFamily="18" charset="0"/>
                      </a:rPr>
                      <m:t> </m:t>
                    </m:r>
                  </m:oMath>
                </a14:m>
                <a:r>
                  <a:rPr lang="zh-CN" altLang="en-US" sz="1600" dirty="0"/>
                  <a:t>，与一阶隐马尔可夫模型的估计方法相同（两者的代码实现详见书中</a:t>
                </a:r>
                <a:r>
                  <a:rPr lang="en-US" altLang="zh-CN" sz="1600" dirty="0"/>
                  <a:t>P155</a:t>
                </a:r>
                <a:r>
                  <a:rPr lang="zh-CN" altLang="en-US" sz="1600" dirty="0"/>
                  <a:t>）。</a:t>
                </a:r>
              </a:p>
            </p:txBody>
          </p:sp>
        </mc:Choice>
        <mc:Fallback>
          <p:sp>
            <p:nvSpPr>
              <p:cNvPr id="19" name="文本框 18">
                <a:extLst>
                  <a:ext uri="{FF2B5EF4-FFF2-40B4-BE49-F238E27FC236}">
                    <a16:creationId xmlns:a16="http://schemas.microsoft.com/office/drawing/2014/main" id="{F2EB0C5D-C856-4944-8335-F14BAC6EBC82}"/>
                  </a:ext>
                </a:extLst>
              </p:cNvPr>
              <p:cNvSpPr txBox="1">
                <a:spLocks noRot="1" noChangeAspect="1" noMove="1" noResize="1" noEditPoints="1" noAdjustHandles="1" noChangeArrowheads="1" noChangeShapeType="1" noTextEdit="1"/>
              </p:cNvSpPr>
              <p:nvPr/>
            </p:nvSpPr>
            <p:spPr>
              <a:xfrm>
                <a:off x="550863" y="3321416"/>
                <a:ext cx="11256126" cy="604589"/>
              </a:xfrm>
              <a:prstGeom prst="rect">
                <a:avLst/>
              </a:prstGeom>
              <a:blipFill>
                <a:blip r:embed="rId5"/>
                <a:stretch>
                  <a:fillRect l="-271" t="-5051" b="-13131"/>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B610A4C9-F928-43E8-92A7-6EAEE1EB6905}"/>
              </a:ext>
            </a:extLst>
          </p:cNvPr>
          <p:cNvSpPr txBox="1"/>
          <p:nvPr/>
        </p:nvSpPr>
        <p:spPr>
          <a:xfrm>
            <a:off x="254465" y="3897166"/>
            <a:ext cx="4718587"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二阶马尔可夫模型中的维特比算法</a:t>
            </a: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265AAF08-131C-4A18-94A8-770D5B32BC52}"/>
                  </a:ext>
                </a:extLst>
              </p:cNvPr>
              <p:cNvSpPr txBox="1"/>
              <p:nvPr/>
            </p:nvSpPr>
            <p:spPr>
              <a:xfrm>
                <a:off x="433135" y="4220508"/>
                <a:ext cx="11373853" cy="1073307"/>
              </a:xfrm>
              <a:prstGeom prst="rect">
                <a:avLst/>
              </a:prstGeom>
              <a:noFill/>
            </p:spPr>
            <p:txBody>
              <a:bodyPr wrap="square">
                <a:spAutoFit/>
              </a:bodyPr>
              <a:lstStyle/>
              <a:p>
                <a:pPr>
                  <a:lnSpc>
                    <a:spcPct val="125000"/>
                  </a:lnSpc>
                </a:pPr>
                <a:r>
                  <a:rPr lang="zh-CN" altLang="en-US" sz="1600" dirty="0"/>
                  <a:t>       解码时的维特比算法也必须考虑前两个状态。为此，我们同样需要拓展一阶维特比算法中的</a:t>
                </a:r>
                <a14:m>
                  <m:oMath xmlns:m="http://schemas.openxmlformats.org/officeDocument/2006/math">
                    <m:r>
                      <a:rPr lang="zh-CN" altLang="en-US" sz="1600" i="1" smtClean="0">
                        <a:latin typeface="Cambria Math" panose="02040503050406030204" pitchFamily="18" charset="0"/>
                      </a:rPr>
                      <m:t>𝛿</m:t>
                    </m:r>
                  </m:oMath>
                </a14:m>
                <a:r>
                  <a:rPr lang="zh-CN" altLang="en-US" sz="1600" dirty="0"/>
                  <a:t>数组为三维，定义</a:t>
                </a:r>
                <a14:m>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𝛿</m:t>
                        </m:r>
                      </m:e>
                      <m:sub>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oMath>
                </a14:m>
                <a:r>
                  <a:rPr lang="zh-CN" altLang="en-US" sz="1600" dirty="0"/>
                  <a:t>表示时刻t时，以</a:t>
                </a:r>
                <a14:m>
                  <m:oMath xmlns:m="http://schemas.openxmlformats.org/officeDocument/2006/math">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oMath>
                </a14:m>
                <a:r>
                  <a:rPr lang="zh-CN" altLang="en-US" sz="1600" dirty="0"/>
                  <a:t>结尾的路径的最大概率。相应地，定义前驱数组</a:t>
                </a:r>
                <a14:m>
                  <m:oMath xmlns:m="http://schemas.openxmlformats.org/officeDocument/2006/math">
                    <m:sSub>
                      <m:sSubPr>
                        <m:ctrlPr>
                          <a:rPr lang="en-US" altLang="zh-CN" sz="1600" i="1" smtClean="0">
                            <a:latin typeface="Cambria Math" panose="02040503050406030204" pitchFamily="18" charset="0"/>
                          </a:rPr>
                        </m:ctrlPr>
                      </m:sSubPr>
                      <m:e>
                        <m:r>
                          <m:rPr>
                            <m:sty m:val="p"/>
                          </m:rPr>
                          <a:rPr lang="el-GR" altLang="zh-CN" sz="1600" i="1" smtClean="0">
                            <a:latin typeface="Cambria Math" panose="02040503050406030204" pitchFamily="18" charset="0"/>
                            <a:ea typeface="Cambria Math" panose="02040503050406030204" pitchFamily="18" charset="0"/>
                          </a:rPr>
                          <m:t>Ψ</m:t>
                        </m:r>
                      </m:e>
                      <m:sub>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oMath>
                </a14:m>
                <a:r>
                  <a:rPr lang="zh-CN" altLang="en-US" sz="1600" dirty="0"/>
                  <a:t>表示</a:t>
                </a:r>
                <a14:m>
                  <m:oMath xmlns:m="http://schemas.openxmlformats.org/officeDocument/2006/math">
                    <m:sSub>
                      <m:sSubPr>
                        <m:ctrlPr>
                          <a:rPr lang="en-US" altLang="zh-CN" sz="1600" i="1" dirty="0" smtClean="0">
                            <a:latin typeface="Cambria Math" panose="02040503050406030204" pitchFamily="18" charset="0"/>
                          </a:rPr>
                        </m:ctrlPr>
                      </m:sSubPr>
                      <m:e>
                        <m:r>
                          <a:rPr lang="en-US" altLang="zh-CN" sz="1600" b="0" i="1" dirty="0" smtClean="0">
                            <a:latin typeface="Cambria Math" panose="02040503050406030204" pitchFamily="18" charset="0"/>
                          </a:rPr>
                          <m:t>𝑦</m:t>
                        </m:r>
                      </m:e>
                      <m:sub>
                        <m:r>
                          <a:rPr lang="en-US" altLang="zh-CN" sz="1600" b="0" i="1" dirty="0" smtClean="0">
                            <a:latin typeface="Cambria Math" panose="02040503050406030204" pitchFamily="18" charset="0"/>
                          </a:rPr>
                          <m:t>𝑡</m:t>
                        </m:r>
                        <m:r>
                          <a:rPr lang="en-US" altLang="zh-CN" sz="1600" b="0" i="1" dirty="0" smtClean="0">
                            <a:latin typeface="Cambria Math" panose="02040503050406030204" pitchFamily="18" charset="0"/>
                          </a:rPr>
                          <m:t>−2</m:t>
                        </m:r>
                      </m:sub>
                    </m:sSub>
                  </m:oMath>
                </a14:m>
                <a:r>
                  <a:rPr lang="zh-CN" altLang="en-US" sz="1600" dirty="0"/>
                  <a:t>。</a:t>
                </a:r>
                <a:endParaRPr lang="en-US" altLang="zh-CN" sz="1600" dirty="0"/>
              </a:p>
              <a:p>
                <a:pPr>
                  <a:lnSpc>
                    <a:spcPct val="125000"/>
                  </a:lnSpc>
                </a:pPr>
                <a:r>
                  <a:rPr lang="zh-CN" altLang="en-US" sz="1600" dirty="0"/>
                  <a:t>       递推时，双重循环遍历所有可能的</a:t>
                </a:r>
                <a14:m>
                  <m:oMath xmlns:m="http://schemas.openxmlformats.org/officeDocument/2006/math">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 </m:t>
                    </m:r>
                  </m:oMath>
                </a14:m>
                <a:r>
                  <a:rPr lang="zh-CN" altLang="en-US" sz="1600" dirty="0"/>
                  <a:t>，维护两个数组</a:t>
                </a:r>
                <a:r>
                  <a:rPr lang="en-US" altLang="zh-CN" sz="1600" dirty="0"/>
                  <a:t>:</a:t>
                </a:r>
                <a:endParaRPr lang="zh-CN" altLang="en-US" sz="1600" dirty="0"/>
              </a:p>
            </p:txBody>
          </p:sp>
        </mc:Choice>
        <mc:Fallback>
          <p:sp>
            <p:nvSpPr>
              <p:cNvPr id="21" name="文本框 20">
                <a:extLst>
                  <a:ext uri="{FF2B5EF4-FFF2-40B4-BE49-F238E27FC236}">
                    <a16:creationId xmlns:a16="http://schemas.microsoft.com/office/drawing/2014/main" id="{265AAF08-131C-4A18-94A8-770D5B32BC52}"/>
                  </a:ext>
                </a:extLst>
              </p:cNvPr>
              <p:cNvSpPr txBox="1">
                <a:spLocks noRot="1" noChangeAspect="1" noMove="1" noResize="1" noEditPoints="1" noAdjustHandles="1" noChangeArrowheads="1" noChangeShapeType="1" noTextEdit="1"/>
              </p:cNvSpPr>
              <p:nvPr/>
            </p:nvSpPr>
            <p:spPr>
              <a:xfrm>
                <a:off x="433135" y="4220508"/>
                <a:ext cx="11373853" cy="1073307"/>
              </a:xfrm>
              <a:prstGeom prst="rect">
                <a:avLst/>
              </a:prstGeom>
              <a:blipFill>
                <a:blip r:embed="rId6"/>
                <a:stretch>
                  <a:fillRect l="-268" b="-5682"/>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D17B300C-D91D-425E-87C9-87821AACE92D}"/>
              </a:ext>
            </a:extLst>
          </p:cNvPr>
          <p:cNvPicPr>
            <a:picLocks noChangeAspect="1"/>
          </p:cNvPicPr>
          <p:nvPr/>
        </p:nvPicPr>
        <p:blipFill>
          <a:blip r:embed="rId7"/>
          <a:stretch>
            <a:fillRect/>
          </a:stretch>
        </p:blipFill>
        <p:spPr>
          <a:xfrm>
            <a:off x="3877653" y="5291010"/>
            <a:ext cx="4367990" cy="947632"/>
          </a:xfrm>
          <a:prstGeom prst="rect">
            <a:avLst/>
          </a:prstGeom>
        </p:spPr>
      </p:pic>
    </p:spTree>
    <p:extLst>
      <p:ext uri="{BB962C8B-B14F-4D97-AF65-F5344CB8AC3E}">
        <p14:creationId xmlns:p14="http://schemas.microsoft.com/office/powerpoint/2010/main" val="356458973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732422" y="254000"/>
            <a:ext cx="7459577"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4181559" cy="585788"/>
            <a:chOff x="551544" y="82976"/>
            <a:chExt cx="4180005"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1162440" y="111828"/>
              <a:ext cx="3569109"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二阶隐马尔可夫模型</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11">
            <a:extLst>
              <a:ext uri="{FF2B5EF4-FFF2-40B4-BE49-F238E27FC236}">
                <a16:creationId xmlns:a16="http://schemas.microsoft.com/office/drawing/2014/main" id="{16ACA41A-4EA0-4AC6-9753-1B511B7FF10C}"/>
              </a:ext>
            </a:extLst>
          </p:cNvPr>
          <p:cNvSpPr txBox="1"/>
          <p:nvPr/>
        </p:nvSpPr>
        <p:spPr>
          <a:xfrm>
            <a:off x="254465" y="663573"/>
            <a:ext cx="3932523"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二阶隐马尔可夫应用于中文分词</a:t>
            </a:r>
          </a:p>
        </p:txBody>
      </p:sp>
      <p:sp>
        <p:nvSpPr>
          <p:cNvPr id="18" name="文本框 17">
            <a:extLst>
              <a:ext uri="{FF2B5EF4-FFF2-40B4-BE49-F238E27FC236}">
                <a16:creationId xmlns:a16="http://schemas.microsoft.com/office/drawing/2014/main" id="{D4690A11-ADA9-4758-A356-123D5743D764}"/>
              </a:ext>
            </a:extLst>
          </p:cNvPr>
          <p:cNvSpPr txBox="1"/>
          <p:nvPr/>
        </p:nvSpPr>
        <p:spPr>
          <a:xfrm>
            <a:off x="550862" y="1071560"/>
            <a:ext cx="11320295" cy="681084"/>
          </a:xfrm>
          <a:prstGeom prst="rect">
            <a:avLst/>
          </a:prstGeom>
          <a:noFill/>
        </p:spPr>
        <p:txBody>
          <a:bodyPr wrap="square">
            <a:spAutoFit/>
          </a:bodyPr>
          <a:lstStyle/>
          <a:p>
            <a:pPr>
              <a:lnSpc>
                <a:spcPct val="125000"/>
              </a:lnSpc>
            </a:pPr>
            <a:r>
              <a:rPr lang="zh-CN" altLang="en-US" sz="1600" dirty="0"/>
              <a:t>       由于一阶二阶隐马尔可夫模型都继承自HiddenMarkovModel，所以我们可以轻松地替换具体实现，只需创建二阶隐马尔可夫模型的实例即可（代码实现详见</a:t>
            </a:r>
            <a:r>
              <a:rPr lang="en-US" altLang="zh-CN" sz="1600" dirty="0"/>
              <a:t>P158</a:t>
            </a:r>
            <a:r>
              <a:rPr lang="zh-CN" altLang="en-US" sz="1600" dirty="0"/>
              <a:t>）。</a:t>
            </a:r>
          </a:p>
        </p:txBody>
      </p:sp>
      <p:sp>
        <p:nvSpPr>
          <p:cNvPr id="22" name="文本框 21">
            <a:extLst>
              <a:ext uri="{FF2B5EF4-FFF2-40B4-BE49-F238E27FC236}">
                <a16:creationId xmlns:a16="http://schemas.microsoft.com/office/drawing/2014/main" id="{6E586CCD-4B2E-4137-B2F5-0EB823189C50}"/>
              </a:ext>
            </a:extLst>
          </p:cNvPr>
          <p:cNvSpPr txBox="1"/>
          <p:nvPr/>
        </p:nvSpPr>
        <p:spPr>
          <a:xfrm>
            <a:off x="304800" y="1734428"/>
            <a:ext cx="3932523"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性能评测</a:t>
            </a:r>
          </a:p>
        </p:txBody>
      </p:sp>
      <p:sp>
        <p:nvSpPr>
          <p:cNvPr id="23" name="文本框 22">
            <a:extLst>
              <a:ext uri="{FF2B5EF4-FFF2-40B4-BE49-F238E27FC236}">
                <a16:creationId xmlns:a16="http://schemas.microsoft.com/office/drawing/2014/main" id="{D334E541-6A23-45D1-B700-C43240664366}"/>
              </a:ext>
            </a:extLst>
          </p:cNvPr>
          <p:cNvSpPr txBox="1"/>
          <p:nvPr/>
        </p:nvSpPr>
        <p:spPr>
          <a:xfrm>
            <a:off x="737937" y="2149001"/>
            <a:ext cx="6096000" cy="338554"/>
          </a:xfrm>
          <a:prstGeom prst="rect">
            <a:avLst/>
          </a:prstGeom>
          <a:noFill/>
        </p:spPr>
        <p:txBody>
          <a:bodyPr wrap="square">
            <a:spAutoFit/>
          </a:bodyPr>
          <a:lstStyle/>
          <a:p>
            <a:r>
              <a:rPr lang="zh-CN" altLang="en-US" sz="1600" b="0" i="0" dirty="0">
                <a:solidFill>
                  <a:srgbClr val="24292E"/>
                </a:solidFill>
                <a:effectLst/>
                <a:latin typeface="-apple-system"/>
              </a:rPr>
              <a:t>本书中使用 </a:t>
            </a:r>
            <a:r>
              <a:rPr lang="en-US" altLang="zh-CN" sz="1600" b="0" i="0" dirty="0">
                <a:solidFill>
                  <a:srgbClr val="24292E"/>
                </a:solidFill>
                <a:effectLst/>
                <a:latin typeface="-apple-system"/>
              </a:rPr>
              <a:t>MSR</a:t>
            </a:r>
            <a:r>
              <a:rPr lang="zh-CN" altLang="en-US" sz="1600" b="0" i="0" dirty="0">
                <a:solidFill>
                  <a:srgbClr val="24292E"/>
                </a:solidFill>
                <a:effectLst/>
                <a:latin typeface="-apple-system"/>
              </a:rPr>
              <a:t>语料库进行评测，结果如下表所示：</a:t>
            </a:r>
            <a:endParaRPr lang="zh-CN" altLang="en-US" sz="1600" dirty="0"/>
          </a:p>
        </p:txBody>
      </p:sp>
      <p:pic>
        <p:nvPicPr>
          <p:cNvPr id="11" name="图片 10">
            <a:extLst>
              <a:ext uri="{FF2B5EF4-FFF2-40B4-BE49-F238E27FC236}">
                <a16:creationId xmlns:a16="http://schemas.microsoft.com/office/drawing/2014/main" id="{03BB6576-65A5-43E0-A26C-92FE33C1E678}"/>
              </a:ext>
            </a:extLst>
          </p:cNvPr>
          <p:cNvPicPr>
            <a:picLocks noChangeAspect="1"/>
          </p:cNvPicPr>
          <p:nvPr/>
        </p:nvPicPr>
        <p:blipFill>
          <a:blip r:embed="rId3"/>
          <a:stretch>
            <a:fillRect/>
          </a:stretch>
        </p:blipFill>
        <p:spPr>
          <a:xfrm>
            <a:off x="3495828" y="2466533"/>
            <a:ext cx="5200343" cy="1924933"/>
          </a:xfrm>
          <a:prstGeom prst="rect">
            <a:avLst/>
          </a:prstGeom>
        </p:spPr>
      </p:pic>
      <p:sp>
        <p:nvSpPr>
          <p:cNvPr id="24" name="文本框 23">
            <a:extLst>
              <a:ext uri="{FF2B5EF4-FFF2-40B4-BE49-F238E27FC236}">
                <a16:creationId xmlns:a16="http://schemas.microsoft.com/office/drawing/2014/main" id="{93DD9501-7D17-48D2-86EC-0D38B5439CA4}"/>
              </a:ext>
            </a:extLst>
          </p:cNvPr>
          <p:cNvSpPr txBox="1"/>
          <p:nvPr/>
        </p:nvSpPr>
        <p:spPr>
          <a:xfrm>
            <a:off x="447827" y="4534945"/>
            <a:ext cx="11423329" cy="988860"/>
          </a:xfrm>
          <a:prstGeom prst="rect">
            <a:avLst/>
          </a:prstGeom>
          <a:noFill/>
        </p:spPr>
        <p:txBody>
          <a:bodyPr wrap="square">
            <a:spAutoFit/>
          </a:bodyPr>
          <a:lstStyle/>
          <a:p>
            <a:pPr>
              <a:lnSpc>
                <a:spcPct val="125000"/>
              </a:lnSpc>
            </a:pPr>
            <a:r>
              <a:rPr lang="zh-CN" altLang="en-US" sz="1600" b="0" i="0" dirty="0">
                <a:solidFill>
                  <a:srgbClr val="24292E"/>
                </a:solidFill>
                <a:effectLst/>
                <a:latin typeface="-apple-system"/>
              </a:rPr>
              <a:t>       可以看到，二阶隐马尔可夫模型的 </a:t>
            </a:r>
            <a:r>
              <a:rPr lang="en-US" altLang="zh-CN" sz="1600" b="0" i="0" dirty="0" err="1">
                <a:solidFill>
                  <a:srgbClr val="24292E"/>
                </a:solidFill>
                <a:effectLst/>
                <a:latin typeface="-apple-system"/>
              </a:rPr>
              <a:t>Roov</a:t>
            </a:r>
            <a:r>
              <a:rPr lang="en-US" altLang="zh-CN" sz="1600" b="0" i="0" dirty="0">
                <a:solidFill>
                  <a:srgbClr val="24292E"/>
                </a:solidFill>
                <a:effectLst/>
                <a:latin typeface="-apple-system"/>
              </a:rPr>
              <a:t> </a:t>
            </a:r>
            <a:r>
              <a:rPr lang="zh-CN" altLang="en-US" sz="1600" b="0" i="0" dirty="0">
                <a:solidFill>
                  <a:srgbClr val="24292E"/>
                </a:solidFill>
                <a:effectLst/>
                <a:latin typeface="-apple-system"/>
              </a:rPr>
              <a:t>有少许提升，但综合 </a:t>
            </a:r>
            <a:r>
              <a:rPr lang="en-US" altLang="zh-CN" sz="1600" b="0" i="0" dirty="0">
                <a:solidFill>
                  <a:srgbClr val="24292E"/>
                </a:solidFill>
                <a:effectLst/>
                <a:latin typeface="-apple-system"/>
              </a:rPr>
              <a:t>F1 </a:t>
            </a:r>
            <a:r>
              <a:rPr lang="zh-CN" altLang="en-US" sz="1600" b="0" i="0" dirty="0">
                <a:solidFill>
                  <a:srgbClr val="24292E"/>
                </a:solidFill>
                <a:effectLst/>
                <a:latin typeface="-apple-system"/>
              </a:rPr>
              <a:t>反而下降了。这说明增加隐马尔可夫模型的阶数并不能提高分词器的准确率，单靠提高转移概率矩阵的复杂度并不能提高模型的拟合能力，我们需要从别的方面想办法。目前市面上一些开源分词器仍然停留在一阶隐马尔可夫模型的水平，比如著名的结巴分词，它们的准确率也只能达到</a:t>
            </a:r>
            <a:r>
              <a:rPr lang="en-US" altLang="zh-CN" sz="1600" b="0" i="0" dirty="0">
                <a:solidFill>
                  <a:srgbClr val="24292E"/>
                </a:solidFill>
                <a:effectLst/>
                <a:latin typeface="-apple-system"/>
              </a:rPr>
              <a:t>80%</a:t>
            </a:r>
            <a:r>
              <a:rPr lang="zh-CN" altLang="en-US" sz="1600" b="0" i="0" dirty="0">
                <a:solidFill>
                  <a:srgbClr val="24292E"/>
                </a:solidFill>
                <a:effectLst/>
                <a:latin typeface="-apple-system"/>
              </a:rPr>
              <a:t>左右。</a:t>
            </a:r>
            <a:endParaRPr lang="zh-CN" altLang="en-US" sz="1600" dirty="0"/>
          </a:p>
        </p:txBody>
      </p:sp>
    </p:spTree>
    <p:extLst>
      <p:ext uri="{BB962C8B-B14F-4D97-AF65-F5344CB8AC3E}">
        <p14:creationId xmlns:p14="http://schemas.microsoft.com/office/powerpoint/2010/main" val="417074190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048000" y="254000"/>
            <a:ext cx="9144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08</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
            <a:extLst>
              <a:ext uri="{FF2B5EF4-FFF2-40B4-BE49-F238E27FC236}">
                <a16:creationId xmlns:a16="http://schemas.microsoft.com/office/drawing/2014/main" id="{90D37810-7F26-4096-B0B2-FE61CFF97D1B}"/>
              </a:ext>
            </a:extLst>
          </p:cNvPr>
          <p:cNvSpPr txBox="1">
            <a:spLocks noChangeArrowheads="1"/>
          </p:cNvSpPr>
          <p:nvPr/>
        </p:nvSpPr>
        <p:spPr bwMode="auto">
          <a:xfrm>
            <a:off x="791122" y="110901"/>
            <a:ext cx="2513552"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总结</a:t>
            </a:r>
          </a:p>
        </p:txBody>
      </p:sp>
      <p:sp>
        <p:nvSpPr>
          <p:cNvPr id="12" name="文本框 11">
            <a:extLst>
              <a:ext uri="{FF2B5EF4-FFF2-40B4-BE49-F238E27FC236}">
                <a16:creationId xmlns:a16="http://schemas.microsoft.com/office/drawing/2014/main" id="{66E209F0-7B2A-4D8E-BA9E-62AFA9FBD1A6}"/>
              </a:ext>
            </a:extLst>
          </p:cNvPr>
          <p:cNvSpPr txBox="1"/>
          <p:nvPr/>
        </p:nvSpPr>
        <p:spPr>
          <a:xfrm>
            <a:off x="550863" y="1441588"/>
            <a:ext cx="11090274" cy="2219967"/>
          </a:xfrm>
          <a:prstGeom prst="rect">
            <a:avLst/>
          </a:prstGeom>
          <a:noFill/>
        </p:spPr>
        <p:txBody>
          <a:bodyPr wrap="square">
            <a:spAutoFit/>
          </a:bodyPr>
          <a:lstStyle/>
          <a:p>
            <a:pPr algn="l">
              <a:lnSpc>
                <a:spcPct val="125000"/>
              </a:lnSpc>
            </a:pPr>
            <a:r>
              <a:rPr lang="zh-CN" altLang="en-US" sz="1600" dirty="0">
                <a:solidFill>
                  <a:srgbClr val="24292E"/>
                </a:solidFill>
                <a:latin typeface="-apple-system"/>
              </a:rPr>
              <a:t>        本章</a:t>
            </a:r>
            <a:r>
              <a:rPr lang="zh-CN" altLang="en-US" sz="1600" b="0" i="0" dirty="0">
                <a:solidFill>
                  <a:srgbClr val="24292E"/>
                </a:solidFill>
                <a:effectLst/>
                <a:latin typeface="-apple-system"/>
              </a:rPr>
              <a:t>解决的问题是新词识别，为此从词语级模型切换到字符级模型，将中文分词任务转换为序列标注问题。作为新手起步，我们尝试了最简单的序列标注模型</a:t>
            </a:r>
            <a:r>
              <a:rPr lang="en-US" altLang="zh-CN" sz="1600" b="0" i="0" dirty="0">
                <a:solidFill>
                  <a:srgbClr val="24292E"/>
                </a:solidFill>
                <a:effectLst/>
                <a:latin typeface="-apple-system"/>
              </a:rPr>
              <a:t>----</a:t>
            </a:r>
            <a:r>
              <a:rPr lang="zh-CN" altLang="en-US" sz="1600" b="0" i="0" dirty="0">
                <a:solidFill>
                  <a:srgbClr val="24292E"/>
                </a:solidFill>
                <a:effectLst/>
                <a:latin typeface="-apple-system"/>
              </a:rPr>
              <a:t>隐马尔可夫模型。隐马尔可夫模型的基本问题有三个：</a:t>
            </a:r>
            <a:r>
              <a:rPr lang="zh-CN" altLang="en-US" sz="1600" b="1" i="0" dirty="0">
                <a:solidFill>
                  <a:srgbClr val="24292E"/>
                </a:solidFill>
                <a:effectLst/>
                <a:latin typeface="-apple-system"/>
              </a:rPr>
              <a:t>样本生成、参数估计、序列预测</a:t>
            </a:r>
            <a:r>
              <a:rPr lang="zh-CN" altLang="en-US" sz="1600" b="0" i="0" dirty="0">
                <a:solidFill>
                  <a:srgbClr val="24292E"/>
                </a:solidFill>
                <a:effectLst/>
                <a:latin typeface="-apple-system"/>
              </a:rPr>
              <a:t>。</a:t>
            </a:r>
          </a:p>
          <a:p>
            <a:pPr algn="l">
              <a:lnSpc>
                <a:spcPct val="125000"/>
              </a:lnSpc>
            </a:pPr>
            <a:r>
              <a:rPr lang="zh-CN" altLang="en-US" sz="1600" b="0" i="0" dirty="0">
                <a:solidFill>
                  <a:srgbClr val="24292E"/>
                </a:solidFill>
                <a:effectLst/>
                <a:latin typeface="-apple-system"/>
              </a:rPr>
              <a:t>        然而隐马尔可夫模型用于中文分词的效果并不理想，虽然召回了一半的 </a:t>
            </a:r>
            <a:r>
              <a:rPr lang="en-US" altLang="zh-CN" sz="1600" b="0" i="0" dirty="0">
                <a:solidFill>
                  <a:srgbClr val="24292E"/>
                </a:solidFill>
                <a:effectLst/>
                <a:latin typeface="-apple-system"/>
              </a:rPr>
              <a:t>OOV</a:t>
            </a:r>
            <a:r>
              <a:rPr lang="zh-CN" altLang="en-US" sz="1600" b="0" i="0" dirty="0">
                <a:solidFill>
                  <a:srgbClr val="24292E"/>
                </a:solidFill>
                <a:effectLst/>
                <a:latin typeface="-apple-system"/>
              </a:rPr>
              <a:t>，但综合 </a:t>
            </a:r>
            <a:r>
              <a:rPr lang="en-US" altLang="zh-CN" sz="1600" b="0" i="0" dirty="0">
                <a:solidFill>
                  <a:srgbClr val="24292E"/>
                </a:solidFill>
                <a:effectLst/>
                <a:latin typeface="-apple-system"/>
              </a:rPr>
              <a:t>F1 </a:t>
            </a:r>
            <a:r>
              <a:rPr lang="zh-CN" altLang="en-US" sz="1600" b="0" i="0" dirty="0">
                <a:solidFill>
                  <a:srgbClr val="24292E"/>
                </a:solidFill>
                <a:effectLst/>
                <a:latin typeface="-apple-system"/>
              </a:rPr>
              <a:t>甚至低于词典分词。哪怕升级到二阶隐马尔可夫模型， </a:t>
            </a:r>
            <a:r>
              <a:rPr lang="en-US" altLang="zh-CN" sz="1600" b="0" i="0" dirty="0">
                <a:solidFill>
                  <a:srgbClr val="24292E"/>
                </a:solidFill>
                <a:effectLst/>
                <a:latin typeface="-apple-system"/>
              </a:rPr>
              <a:t>F1 </a:t>
            </a:r>
            <a:r>
              <a:rPr lang="zh-CN" altLang="en-US" sz="1600" b="0" i="0" dirty="0">
                <a:solidFill>
                  <a:srgbClr val="24292E"/>
                </a:solidFill>
                <a:effectLst/>
                <a:latin typeface="-apple-system"/>
              </a:rPr>
              <a:t>值依然没有提升。 看来朴素的隐马尔可夫模型不适合中文分词，我们需要更高级的模型。</a:t>
            </a:r>
          </a:p>
          <a:p>
            <a:pPr algn="l">
              <a:lnSpc>
                <a:spcPct val="125000"/>
              </a:lnSpc>
            </a:pPr>
            <a:r>
              <a:rPr lang="zh-CN" altLang="en-US" sz="1600" b="0" i="0" dirty="0">
                <a:solidFill>
                  <a:srgbClr val="24292E"/>
                </a:solidFill>
                <a:effectLst/>
                <a:latin typeface="-apple-system"/>
              </a:rPr>
              <a:t>话说回来，隐马尔可夫模型作为入门模型，比较容易上手，同时也是许多高级模型的基础。打好基础，我们才能挑战高级模型 。</a:t>
            </a:r>
          </a:p>
        </p:txBody>
      </p:sp>
    </p:spTree>
    <p:extLst>
      <p:ext uri="{BB962C8B-B14F-4D97-AF65-F5344CB8AC3E}">
        <p14:creationId xmlns:p14="http://schemas.microsoft.com/office/powerpoint/2010/main" val="71940927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8BA1C570-44A0-4A86-AF0A-3BFA46860F94}"/>
              </a:ext>
            </a:extLst>
          </p:cNvPr>
          <p:cNvSpPr txBox="1"/>
          <p:nvPr/>
        </p:nvSpPr>
        <p:spPr>
          <a:xfrm>
            <a:off x="2527300" y="2563813"/>
            <a:ext cx="7912100"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a:t>
            </a:r>
          </a:p>
        </p:txBody>
      </p:sp>
      <p:grpSp>
        <p:nvGrpSpPr>
          <p:cNvPr id="26" name="组合 25">
            <a:extLst>
              <a:ext uri="{FF2B5EF4-FFF2-40B4-BE49-F238E27FC236}">
                <a16:creationId xmlns:a16="http://schemas.microsoft.com/office/drawing/2014/main" id="{F8F5B11A-60F3-45C1-83EA-BBCA2238843F}"/>
              </a:ext>
            </a:extLst>
          </p:cNvPr>
          <p:cNvGrpSpPr>
            <a:grpSpLocks/>
          </p:cNvGrpSpPr>
          <p:nvPr/>
        </p:nvGrpSpPr>
        <p:grpSpPr bwMode="auto">
          <a:xfrm>
            <a:off x="4154488" y="3452813"/>
            <a:ext cx="3846512" cy="361950"/>
            <a:chOff x="4154888" y="3453573"/>
            <a:chExt cx="3846874" cy="361046"/>
          </a:xfrm>
        </p:grpSpPr>
        <p:cxnSp>
          <p:nvCxnSpPr>
            <p:cNvPr id="27" name="直接连接符 26">
              <a:extLst>
                <a:ext uri="{FF2B5EF4-FFF2-40B4-BE49-F238E27FC236}">
                  <a16:creationId xmlns:a16="http://schemas.microsoft.com/office/drawing/2014/main" id="{B26D5184-73CF-4B98-AD2D-38AD50A225D0}"/>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06B5FC93-3041-4388-8AA3-886165CA0876}"/>
                </a:ext>
              </a:extLst>
            </p:cNvPr>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a:extLst>
              <a:ext uri="{FF2B5EF4-FFF2-40B4-BE49-F238E27FC236}">
                <a16:creationId xmlns:a16="http://schemas.microsoft.com/office/drawing/2014/main" id="{61455DB5-A101-47DF-AF62-EE09AE9C7544}"/>
              </a:ext>
            </a:extLst>
          </p:cNvPr>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a:extLst>
              <a:ext uri="{FF2B5EF4-FFF2-40B4-BE49-F238E27FC236}">
                <a16:creationId xmlns:a16="http://schemas.microsoft.com/office/drawing/2014/main" id="{4D047F37-5F7C-4CFC-BC43-5402628E4D76}"/>
              </a:ext>
            </a:extLst>
          </p:cNvPr>
          <p:cNvGrpSpPr>
            <a:grpSpLocks/>
          </p:cNvGrpSpPr>
          <p:nvPr/>
        </p:nvGrpSpPr>
        <p:grpSpPr bwMode="auto">
          <a:xfrm>
            <a:off x="10290175" y="4325938"/>
            <a:ext cx="1109663" cy="1130300"/>
            <a:chOff x="2666985" y="682103"/>
            <a:chExt cx="1109138" cy="1131217"/>
          </a:xfrm>
        </p:grpSpPr>
        <p:sp>
          <p:nvSpPr>
            <p:cNvPr id="35" name="矩形 34">
              <a:extLst>
                <a:ext uri="{FF2B5EF4-FFF2-40B4-BE49-F238E27FC236}">
                  <a16:creationId xmlns:a16="http://schemas.microsoft.com/office/drawing/2014/main" id="{F5156642-2D1F-40F8-BAC6-FEC674A87129}"/>
                </a:ext>
              </a:extLst>
            </p:cNvPr>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a:extLst>
                <a:ext uri="{FF2B5EF4-FFF2-40B4-BE49-F238E27FC236}">
                  <a16:creationId xmlns:a16="http://schemas.microsoft.com/office/drawing/2014/main" id="{E2832894-F548-424D-BE98-30107B4EB42B}"/>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a:extLst>
                <a:ext uri="{FF2B5EF4-FFF2-40B4-BE49-F238E27FC236}">
                  <a16:creationId xmlns:a16="http://schemas.microsoft.com/office/drawing/2014/main" id="{0E81CCAD-7EC4-47F5-8A5F-C21A9869ED4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a:extLst>
              <a:ext uri="{FF2B5EF4-FFF2-40B4-BE49-F238E27FC236}">
                <a16:creationId xmlns:a16="http://schemas.microsoft.com/office/drawing/2014/main" id="{F3F25E4D-A80D-4A20-906F-F68BD08499D4}"/>
              </a:ext>
            </a:extLst>
          </p:cNvPr>
          <p:cNvGrpSpPr>
            <a:grpSpLocks/>
          </p:cNvGrpSpPr>
          <p:nvPr/>
        </p:nvGrpSpPr>
        <p:grpSpPr bwMode="auto">
          <a:xfrm>
            <a:off x="792163" y="1462088"/>
            <a:ext cx="1109662" cy="1131887"/>
            <a:chOff x="2666985" y="682103"/>
            <a:chExt cx="1109138" cy="1131217"/>
          </a:xfrm>
        </p:grpSpPr>
        <p:sp>
          <p:nvSpPr>
            <p:cNvPr id="39" name="矩形 38">
              <a:extLst>
                <a:ext uri="{FF2B5EF4-FFF2-40B4-BE49-F238E27FC236}">
                  <a16:creationId xmlns:a16="http://schemas.microsoft.com/office/drawing/2014/main" id="{F3804B48-56FE-4221-A2BC-523ADD987C48}"/>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a:extLst>
                <a:ext uri="{FF2B5EF4-FFF2-40B4-BE49-F238E27FC236}">
                  <a16:creationId xmlns:a16="http://schemas.microsoft.com/office/drawing/2014/main" id="{79AB3772-DFE4-4335-A670-72B86619D497}"/>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03813C3E-041A-4735-AE39-193C049A62FB}"/>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a:extLst>
              <a:ext uri="{FF2B5EF4-FFF2-40B4-BE49-F238E27FC236}">
                <a16:creationId xmlns:a16="http://schemas.microsoft.com/office/drawing/2014/main" id="{0CF177BF-78F0-48A9-AAB6-F77CF66B8F29}"/>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a:extLst>
              <a:ext uri="{FF2B5EF4-FFF2-40B4-BE49-F238E27FC236}">
                <a16:creationId xmlns:a16="http://schemas.microsoft.com/office/drawing/2014/main" id="{C01F0B3B-803B-42A6-A69D-0A965C85842A}"/>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a:extLst>
              <a:ext uri="{FF2B5EF4-FFF2-40B4-BE49-F238E27FC236}">
                <a16:creationId xmlns:a16="http://schemas.microsoft.com/office/drawing/2014/main" id="{36A835AA-15E8-416F-8FA6-F31EEAB4F670}"/>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文本框 26">
            <a:extLst>
              <a:ext uri="{FF2B5EF4-FFF2-40B4-BE49-F238E27FC236}">
                <a16:creationId xmlns:a16="http://schemas.microsoft.com/office/drawing/2014/main" id="{E653F01A-DAD4-4BF1-A7F1-E25E7C5D0A7B}"/>
              </a:ext>
            </a:extLst>
          </p:cNvPr>
          <p:cNvSpPr txBox="1">
            <a:spLocks noChangeArrowheads="1"/>
          </p:cNvSpPr>
          <p:nvPr/>
        </p:nvSpPr>
        <p:spPr bwMode="auto">
          <a:xfrm>
            <a:off x="6861175" y="3927475"/>
            <a:ext cx="3403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时间：</a:t>
            </a:r>
            <a:r>
              <a:rPr lang="en-US" altLang="zh-CN" dirty="0">
                <a:solidFill>
                  <a:srgbClr val="044875"/>
                </a:solidFill>
                <a:latin typeface="微软雅黑" panose="020B0503020204020204" pitchFamily="34" charset="-122"/>
                <a:ea typeface="微软雅黑" panose="020B0503020204020204" pitchFamily="34" charset="-122"/>
              </a:rPr>
              <a:t>2021.xx.xx</a:t>
            </a:r>
            <a:endParaRPr lang="zh-CN" altLang="en-US" dirty="0">
              <a:solidFill>
                <a:srgbClr val="044875"/>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par>
                          <p:cTn id="14" fill="hold" nodeType="afterGroup">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par>
                                <p:cTn id="18" presetID="53" presetClass="entr" presetSubtype="16"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53" presetClass="entr" presetSubtype="16" fill="hold" grpId="0" nodeType="withEffect">
                                  <p:stCondLst>
                                    <p:cond delay="0"/>
                                  </p:stCondLst>
                                  <p:iterate type="lt">
                                    <p:tmPct val="10000"/>
                                  </p:iterate>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22" presetClass="entr" presetSubtype="1"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down)">
                                      <p:cBhvr>
                                        <p:cTn id="3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44" grpId="0" animBg="1"/>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引言</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00</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文本框 9">
            <a:extLst>
              <a:ext uri="{FF2B5EF4-FFF2-40B4-BE49-F238E27FC236}">
                <a16:creationId xmlns:a16="http://schemas.microsoft.com/office/drawing/2014/main" id="{A4FE8EB2-7E01-4F3C-A8AB-8C4ECC21C27E}"/>
              </a:ext>
            </a:extLst>
          </p:cNvPr>
          <p:cNvSpPr txBox="1"/>
          <p:nvPr/>
        </p:nvSpPr>
        <p:spPr>
          <a:xfrm>
            <a:off x="478172" y="756523"/>
            <a:ext cx="11235655" cy="788806"/>
          </a:xfrm>
          <a:prstGeom prst="rect">
            <a:avLst/>
          </a:prstGeom>
          <a:noFill/>
        </p:spPr>
        <p:txBody>
          <a:bodyPr wrap="square" rtlCol="0">
            <a:spAutoFit/>
          </a:bodyPr>
          <a:lstStyle/>
          <a:p>
            <a:pPr>
              <a:lnSpc>
                <a:spcPct val="150000"/>
              </a:lnSpc>
            </a:pPr>
            <a:r>
              <a:rPr lang="zh-CN" altLang="en-US" sz="1600" dirty="0"/>
              <a:t>          第</a:t>
            </a:r>
            <a:r>
              <a:rPr lang="en-US" altLang="zh-CN" sz="1600" dirty="0"/>
              <a:t>3</a:t>
            </a:r>
            <a:r>
              <a:rPr lang="zh-CN" altLang="en-US" sz="1600" dirty="0"/>
              <a:t>章的</a:t>
            </a:r>
            <a:r>
              <a:rPr lang="en-US" altLang="zh-CN" sz="1600" dirty="0"/>
              <a:t>n</a:t>
            </a:r>
            <a:r>
              <a:rPr lang="zh-CN" altLang="en-US" sz="1600" dirty="0"/>
              <a:t>元语法模型从词语接续的流畅度出发，为全切分词网中的二元接续打分，进而利用维特比算法求解似然概率最大的路径。这种词语级别的模型无法应对 </a:t>
            </a:r>
            <a:r>
              <a:rPr lang="en-US" altLang="zh-CN" sz="1600" dirty="0"/>
              <a:t>OOV(Out of Vocabulary</a:t>
            </a:r>
            <a:r>
              <a:rPr lang="zh-CN" altLang="en-US" sz="1600" dirty="0"/>
              <a:t>，即未登录词</a:t>
            </a:r>
            <a:r>
              <a:rPr lang="en-US" altLang="zh-CN" sz="1600" dirty="0"/>
              <a:t>) </a:t>
            </a:r>
            <a:r>
              <a:rPr lang="zh-CN" altLang="en-US" sz="1600" dirty="0"/>
              <a:t>问题。例如下面一句：</a:t>
            </a:r>
            <a:endParaRPr lang="en-US" altLang="zh-CN" sz="1600" dirty="0"/>
          </a:p>
        </p:txBody>
      </p:sp>
      <p:sp>
        <p:nvSpPr>
          <p:cNvPr id="4" name="文本框 3">
            <a:extLst>
              <a:ext uri="{FF2B5EF4-FFF2-40B4-BE49-F238E27FC236}">
                <a16:creationId xmlns:a16="http://schemas.microsoft.com/office/drawing/2014/main" id="{0FE12C07-CB51-4D54-8107-BFF633EF6A71}"/>
              </a:ext>
            </a:extLst>
          </p:cNvPr>
          <p:cNvSpPr txBox="1"/>
          <p:nvPr/>
        </p:nvSpPr>
        <p:spPr>
          <a:xfrm>
            <a:off x="3591336" y="1835262"/>
            <a:ext cx="5009322" cy="419474"/>
          </a:xfrm>
          <a:prstGeom prst="rect">
            <a:avLst/>
          </a:prstGeom>
          <a:solidFill>
            <a:srgbClr val="D6E0E6"/>
          </a:solidFill>
        </p:spPr>
        <p:txBody>
          <a:bodyPr wrap="square" rtlCol="0">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头上戴着</a:t>
            </a:r>
            <a:r>
              <a:rPr kumimoji="0" lang="zh-CN" altLang="en-US" sz="16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束发嵌宝紫金冠</a:t>
            </a:r>
            <a:r>
              <a:rPr kumimoji="0" lang="zh-CN" altLang="en-US" sz="16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，齐眉勒着</a:t>
            </a:r>
            <a:r>
              <a:rPr kumimoji="0" lang="zh-CN" altLang="en-US" sz="16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二龙抢珠金抹额</a:t>
            </a:r>
            <a:endParaRPr kumimoji="0" lang="en-US" altLang="zh-CN" sz="16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D7DBCC58-1399-4871-AB50-FA8FB7DA34EF}"/>
              </a:ext>
            </a:extLst>
          </p:cNvPr>
          <p:cNvSpPr txBox="1"/>
          <p:nvPr/>
        </p:nvSpPr>
        <p:spPr>
          <a:xfrm>
            <a:off x="609600" y="2544669"/>
            <a:ext cx="11104227" cy="1527469"/>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24292E"/>
                </a:solidFill>
                <a:effectLst/>
                <a:uLnTx/>
                <a:uFillTx/>
                <a:latin typeface="-apple-system"/>
                <a:ea typeface="宋体" panose="02010600030101010101" pitchFamily="2" charset="-122"/>
                <a:cs typeface="+mn-cs"/>
              </a:rPr>
              <a:t>          </a:t>
            </a:r>
            <a:r>
              <a:rPr lang="zh-CN" altLang="en-US" sz="1600" dirty="0"/>
              <a:t>加粗的就是相陌生的新词，之前的分词算法识别不出，但人类确可以，是因为读者能够识别“戴着”，这些构词法能让人类拥有动态组词的能力。我们需要更细粒度的模型，比词语更细粒度的就是字符。</a:t>
            </a:r>
            <a:endParaRPr lang="en-US" altLang="zh-CN" sz="1600" dirty="0"/>
          </a:p>
          <a:p>
            <a:pPr marL="0" marR="0" lvl="0" indent="0" algn="l" defTabSz="914400" rtl="0" eaLnBrk="0" fontAlgn="base" latinLnBrk="0" hangingPunct="0">
              <a:lnSpc>
                <a:spcPct val="150000"/>
              </a:lnSpc>
              <a:spcBef>
                <a:spcPct val="0"/>
              </a:spcBef>
              <a:spcAft>
                <a:spcPct val="0"/>
              </a:spcAft>
              <a:buClrTx/>
              <a:buSzTx/>
              <a:buFontTx/>
              <a:buNone/>
              <a:tabLst/>
              <a:defRPr/>
            </a:pPr>
            <a:r>
              <a:rPr lang="en-US" altLang="zh-CN" sz="1600" dirty="0"/>
              <a:t>           </a:t>
            </a:r>
            <a:r>
              <a:rPr lang="zh-CN" altLang="en-US" sz="1600" dirty="0"/>
              <a:t>具体说来，只要将每个汉字组词时所处的位置</a:t>
            </a:r>
            <a:r>
              <a:rPr lang="en-US" altLang="zh-CN" sz="1600" dirty="0"/>
              <a:t>(</a:t>
            </a:r>
            <a:r>
              <a:rPr lang="zh-CN" altLang="en-US" sz="1600" dirty="0"/>
              <a:t>首尾等</a:t>
            </a:r>
            <a:r>
              <a:rPr lang="en-US" altLang="zh-CN" sz="1600" dirty="0"/>
              <a:t>)</a:t>
            </a:r>
            <a:r>
              <a:rPr lang="zh-CN" altLang="en-US" sz="1600" dirty="0"/>
              <a:t>作为标签，则中文分词就转化为给定汉字序列找出标签序列的问题。一般而言，由字构词是</a:t>
            </a:r>
            <a:r>
              <a:rPr kumimoji="0" lang="zh-CN" altLang="en-US" sz="1600" b="1" i="0" u="none" strike="noStrike" kern="1200" cap="none" spc="0" normalizeH="0" baseline="0" noProof="0" dirty="0">
                <a:ln>
                  <a:noFill/>
                </a:ln>
                <a:solidFill>
                  <a:srgbClr val="24292E"/>
                </a:solidFill>
                <a:effectLst/>
                <a:uLnTx/>
                <a:uFillTx/>
                <a:latin typeface="-apple-system"/>
                <a:ea typeface="宋体" panose="02010600030101010101" pitchFamily="2" charset="-122"/>
                <a:cs typeface="+mn-cs"/>
              </a:rPr>
              <a:t>序列标注模型</a:t>
            </a:r>
            <a:r>
              <a:rPr lang="zh-CN" altLang="en-US" sz="1600" dirty="0"/>
              <a:t>的一种应用。 在所有“序列标注”模型中，隐马尔可夫模型是最基础的一种。</a:t>
            </a:r>
          </a:p>
        </p:txBody>
      </p:sp>
    </p:spTree>
    <p:extLst>
      <p:ext uri="{BB962C8B-B14F-4D97-AF65-F5344CB8AC3E}">
        <p14:creationId xmlns:p14="http://schemas.microsoft.com/office/powerpoint/2010/main" val="3080659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序列标注问题</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4FE8EB2-7E01-4F3C-A8AB-8C4ECC21C27E}"/>
                  </a:ext>
                </a:extLst>
              </p:cNvPr>
              <p:cNvSpPr txBox="1"/>
              <p:nvPr/>
            </p:nvSpPr>
            <p:spPr>
              <a:xfrm>
                <a:off x="478172" y="635027"/>
                <a:ext cx="11235655" cy="1158138"/>
              </a:xfrm>
              <a:prstGeom prst="rect">
                <a:avLst/>
              </a:prstGeom>
              <a:noFill/>
              <a:effectLst/>
            </p:spPr>
            <p:txBody>
              <a:bodyPr wrap="square" rtlCol="0">
                <a:spAutoFit/>
              </a:bodyPr>
              <a:lstStyle/>
              <a:p>
                <a:pPr>
                  <a:lnSpc>
                    <a:spcPct val="150000"/>
                  </a:lnSpc>
                </a:pPr>
                <a:r>
                  <a:rPr lang="zh-CN" altLang="en-US" sz="1600" b="1" dirty="0"/>
                  <a:t>         序列标注（</a:t>
                </a:r>
                <a:r>
                  <a:rPr lang="en-US" altLang="zh-CN" sz="1600" b="1" dirty="0"/>
                  <a:t>tagging</a:t>
                </a:r>
                <a:r>
                  <a:rPr lang="zh-CN" altLang="en-US" sz="1600" b="1" dirty="0"/>
                  <a:t>）</a:t>
                </a:r>
                <a:r>
                  <a:rPr lang="zh-CN" altLang="en-US" sz="1600" dirty="0"/>
                  <a:t>指的是给定一个序列</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𝒙</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b="0" i="1" smtClean="0">
                            <a:latin typeface="Cambria Math" panose="02040503050406030204" pitchFamily="18" charset="0"/>
                          </a:rPr>
                          <m:t>𝑛</m:t>
                        </m:r>
                      </m:sub>
                    </m:sSub>
                  </m:oMath>
                </a14:m>
                <a:r>
                  <a:rPr lang="zh-CN" altLang="en-US" sz="1600" dirty="0"/>
                  <a:t> ，找出序列中每个元素对应标签</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𝒚</m:t>
                        </m:r>
                        <m:r>
                          <a:rPr lang="en-US" altLang="zh-CN" sz="1600" i="1">
                            <a:latin typeface="Cambria Math" panose="02040503050406030204" pitchFamily="18" charset="0"/>
                          </a:rPr>
                          <m:t>=</m:t>
                        </m:r>
                        <m:r>
                          <a:rPr lang="en-US" altLang="zh-CN" sz="1600" b="0" i="1" smtClean="0">
                            <a:latin typeface="Cambria Math" panose="02040503050406030204" pitchFamily="18" charset="0"/>
                          </a:rPr>
                          <m:t>𝑦</m:t>
                        </m:r>
                      </m:e>
                      <m:sub>
                        <m:r>
                          <a:rPr lang="en-US" altLang="zh-CN" sz="1600" i="1">
                            <a:latin typeface="Cambria Math" panose="02040503050406030204" pitchFamily="18" charset="0"/>
                          </a:rPr>
                          <m:t>1</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i="1">
                            <a:latin typeface="Cambria Math" panose="02040503050406030204" pitchFamily="18" charset="0"/>
                          </a:rPr>
                          <m:t>𝑛</m:t>
                        </m:r>
                      </m:sub>
                    </m:sSub>
                  </m:oMath>
                </a14:m>
                <a:r>
                  <a:rPr lang="zh-CN" altLang="en-US" sz="1600" dirty="0"/>
                  <a:t>的问题。其中，</a:t>
                </a:r>
                <a:r>
                  <a:rPr lang="en-US" altLang="zh-CN" sz="1600" b="1" dirty="0"/>
                  <a:t> </a:t>
                </a:r>
                <a14:m>
                  <m:oMath xmlns:m="http://schemas.openxmlformats.org/officeDocument/2006/math">
                    <m:r>
                      <a:rPr lang="en-US" altLang="zh-CN" sz="1600" b="1" i="1">
                        <a:latin typeface="Cambria Math" panose="02040503050406030204" pitchFamily="18" charset="0"/>
                      </a:rPr>
                      <m:t>𝒚</m:t>
                    </m:r>
                  </m:oMath>
                </a14:m>
                <a:r>
                  <a:rPr lang="zh-CN" altLang="en-US" sz="1600" dirty="0"/>
                  <a:t>所有可能的取值集合称为</a:t>
                </a:r>
                <a:r>
                  <a:rPr lang="zh-CN" altLang="en-US" sz="1600" b="1" dirty="0"/>
                  <a:t>标注集（</a:t>
                </a:r>
                <a:r>
                  <a:rPr lang="en-US" altLang="zh-CN" sz="1600" b="1" dirty="0" err="1"/>
                  <a:t>tagset</a:t>
                </a:r>
                <a:r>
                  <a:rPr lang="zh-CN" altLang="en-US" sz="1600" b="1" dirty="0"/>
                  <a:t>）</a:t>
                </a:r>
                <a:r>
                  <a:rPr lang="zh-CN" altLang="en-US" sz="1600" dirty="0"/>
                  <a:t>。比如，输入一个自然数序列，输出它们的奇偶性，按顺序排列成另一个序列。此时标注集为</a:t>
                </a:r>
                <a:r>
                  <a:rPr lang="en-US" altLang="zh-CN" sz="1600" dirty="0"/>
                  <a:t>{</a:t>
                </a:r>
                <a:r>
                  <a:rPr lang="zh-CN" altLang="en-US" sz="1600" dirty="0"/>
                  <a:t>奇，偶</a:t>
                </a:r>
                <a:r>
                  <a:rPr lang="en-US" altLang="zh-CN" sz="1600" dirty="0"/>
                  <a:t>}</a:t>
                </a:r>
                <a:r>
                  <a:rPr lang="zh-CN" altLang="en-US" sz="1600" dirty="0"/>
                  <a:t>，标注过程如图</a:t>
                </a:r>
                <a:r>
                  <a:rPr lang="en-US" altLang="zh-CN" sz="1600" dirty="0"/>
                  <a:t>4-1</a:t>
                </a:r>
                <a:r>
                  <a:rPr lang="zh-CN" altLang="en-US" sz="1600" dirty="0"/>
                  <a:t>所示。</a:t>
                </a:r>
                <a:endParaRPr lang="en-US" altLang="zh-CN" sz="1600" dirty="0"/>
              </a:p>
            </p:txBody>
          </p:sp>
        </mc:Choice>
        <mc:Fallback xmlns="">
          <p:sp>
            <p:nvSpPr>
              <p:cNvPr id="10" name="文本框 9">
                <a:extLst>
                  <a:ext uri="{FF2B5EF4-FFF2-40B4-BE49-F238E27FC236}">
                    <a16:creationId xmlns:a16="http://schemas.microsoft.com/office/drawing/2014/main" id="{A4FE8EB2-7E01-4F3C-A8AB-8C4ECC21C27E}"/>
                  </a:ext>
                </a:extLst>
              </p:cNvPr>
              <p:cNvSpPr txBox="1">
                <a:spLocks noRot="1" noChangeAspect="1" noMove="1" noResize="1" noEditPoints="1" noAdjustHandles="1" noChangeArrowheads="1" noChangeShapeType="1" noTextEdit="1"/>
              </p:cNvSpPr>
              <p:nvPr/>
            </p:nvSpPr>
            <p:spPr>
              <a:xfrm>
                <a:off x="478172" y="635027"/>
                <a:ext cx="11235655" cy="1158138"/>
              </a:xfrm>
              <a:prstGeom prst="rect">
                <a:avLst/>
              </a:prstGeom>
              <a:blipFill>
                <a:blip r:embed="rId3"/>
                <a:stretch>
                  <a:fillRect l="-271" b="-6316"/>
                </a:stretch>
              </a:blipFill>
              <a:effectLst/>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6D8FCE3-AD67-454A-A8FD-02BDC901E671}"/>
              </a:ext>
            </a:extLst>
          </p:cNvPr>
          <p:cNvPicPr>
            <a:picLocks noChangeAspect="1"/>
          </p:cNvPicPr>
          <p:nvPr/>
        </p:nvPicPr>
        <p:blipFill>
          <a:blip r:embed="rId4"/>
          <a:stretch>
            <a:fillRect/>
          </a:stretch>
        </p:blipFill>
        <p:spPr>
          <a:xfrm>
            <a:off x="3401044" y="1793165"/>
            <a:ext cx="5389909" cy="2410394"/>
          </a:xfrm>
          <a:prstGeom prst="rect">
            <a:avLst/>
          </a:prstGeom>
        </p:spPr>
      </p:pic>
      <p:sp>
        <p:nvSpPr>
          <p:cNvPr id="9" name="文本框 8">
            <a:extLst>
              <a:ext uri="{FF2B5EF4-FFF2-40B4-BE49-F238E27FC236}">
                <a16:creationId xmlns:a16="http://schemas.microsoft.com/office/drawing/2014/main" id="{FC2A073A-156C-4625-8DB5-702DEABE7BD6}"/>
              </a:ext>
            </a:extLst>
          </p:cNvPr>
          <p:cNvSpPr txBox="1"/>
          <p:nvPr/>
        </p:nvSpPr>
        <p:spPr>
          <a:xfrm>
            <a:off x="478170" y="4233839"/>
            <a:ext cx="11235655" cy="1158138"/>
          </a:xfrm>
          <a:prstGeom prst="rect">
            <a:avLst/>
          </a:prstGeom>
          <a:noFill/>
        </p:spPr>
        <p:txBody>
          <a:bodyPr wrap="square" rtlCol="0">
            <a:spAutoFit/>
          </a:bodyPr>
          <a:lstStyle/>
          <a:p>
            <a:pPr>
              <a:lnSpc>
                <a:spcPct val="150000"/>
              </a:lnSpc>
            </a:pPr>
            <a:r>
              <a:rPr lang="zh-CN" altLang="en-US" sz="1600" dirty="0"/>
              <a:t>         数字奇偶性的判断只取决于当前元素，这是最简单的情况。然而，大多数情况下，需要考虑前后元素以及之前的标签才能决定当前标签。比如扑克牌游戏“小猫钓鱼”中，双方轮流出牌，第一次出现相同牌时出牌人收走相同两张牌之间的所有牌。如果将出牌顺序记录为序列</a:t>
            </a:r>
            <a:r>
              <a:rPr lang="en-US" altLang="zh-CN" sz="1600" dirty="0"/>
              <a:t>x ,</a:t>
            </a:r>
            <a:r>
              <a:rPr lang="zh-CN" altLang="en-US" sz="1600" dirty="0"/>
              <a:t>出牌后是否应当收牌作为标签序列</a:t>
            </a:r>
            <a:r>
              <a:rPr lang="en-US" altLang="zh-CN" sz="1600" dirty="0"/>
              <a:t>y</a:t>
            </a:r>
            <a:r>
              <a:rPr lang="zh-CN" altLang="en-US" sz="1600" dirty="0"/>
              <a:t>，那么游戏就转化为序列标注问题了，如图</a:t>
            </a:r>
            <a:r>
              <a:rPr lang="en-US" altLang="zh-CN" sz="1600" dirty="0"/>
              <a:t>4-2</a:t>
            </a:r>
            <a:r>
              <a:rPr lang="zh-CN" altLang="en-US" sz="1600" dirty="0"/>
              <a:t>所示。</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序列标注问题</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1" name="图片 10">
            <a:extLst>
              <a:ext uri="{FF2B5EF4-FFF2-40B4-BE49-F238E27FC236}">
                <a16:creationId xmlns:a16="http://schemas.microsoft.com/office/drawing/2014/main" id="{D1CADAB7-849F-4FFC-9115-AA82886B7ADE}"/>
              </a:ext>
            </a:extLst>
          </p:cNvPr>
          <p:cNvPicPr>
            <a:picLocks noChangeAspect="1"/>
          </p:cNvPicPr>
          <p:nvPr/>
        </p:nvPicPr>
        <p:blipFill>
          <a:blip r:embed="rId3"/>
          <a:stretch>
            <a:fillRect/>
          </a:stretch>
        </p:blipFill>
        <p:spPr>
          <a:xfrm>
            <a:off x="3510169" y="663378"/>
            <a:ext cx="5171661" cy="2362057"/>
          </a:xfrm>
          <a:prstGeom prst="rect">
            <a:avLst/>
          </a:prstGeom>
        </p:spPr>
      </p:pic>
      <p:sp>
        <p:nvSpPr>
          <p:cNvPr id="15" name="文本框 14">
            <a:extLst>
              <a:ext uri="{FF2B5EF4-FFF2-40B4-BE49-F238E27FC236}">
                <a16:creationId xmlns:a16="http://schemas.microsoft.com/office/drawing/2014/main" id="{232B8788-A3E8-4BB7-ABC0-5D4D76CB6409}"/>
              </a:ext>
            </a:extLst>
          </p:cNvPr>
          <p:cNvSpPr txBox="1"/>
          <p:nvPr/>
        </p:nvSpPr>
        <p:spPr>
          <a:xfrm>
            <a:off x="609600" y="3164823"/>
            <a:ext cx="11145077" cy="788806"/>
          </a:xfrm>
          <a:prstGeom prst="rect">
            <a:avLst/>
          </a:prstGeom>
          <a:noFill/>
        </p:spPr>
        <p:txBody>
          <a:bodyPr wrap="square">
            <a:spAutoFit/>
          </a:bodyPr>
          <a:lstStyle/>
          <a:p>
            <a:pPr>
              <a:lnSpc>
                <a:spcPct val="150000"/>
              </a:lnSpc>
            </a:pPr>
            <a:r>
              <a:rPr lang="zh-CN" altLang="en-US" sz="1600" dirty="0"/>
              <a:t>         注意这三次出3时是否收牌的标签都不一样，因为根据游戏规则，只有第二次出3时桌上才有相同牌，而第三次出3时前两次的已经被收走了，所以第三次不会触发收牌。</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8B78682-9B79-4A8F-8F63-BD6D70A18B16}"/>
                  </a:ext>
                </a:extLst>
              </p:cNvPr>
              <p:cNvSpPr txBox="1"/>
              <p:nvPr/>
            </p:nvSpPr>
            <p:spPr>
              <a:xfrm>
                <a:off x="550863" y="3953629"/>
                <a:ext cx="11203814" cy="1212768"/>
              </a:xfrm>
              <a:prstGeom prst="rect">
                <a:avLst/>
              </a:prstGeom>
              <a:noFill/>
            </p:spPr>
            <p:txBody>
              <a:bodyPr wrap="square">
                <a:spAutoFit/>
              </a:bodyPr>
              <a:lstStyle/>
              <a:p>
                <a:pPr>
                  <a:lnSpc>
                    <a:spcPct val="150000"/>
                  </a:lnSpc>
                </a:pPr>
                <a:r>
                  <a:rPr lang="zh-CN" altLang="en-US" sz="1600" dirty="0"/>
                  <a:t>         求解序列标注问题的模型一般称为</a:t>
                </a:r>
                <a:r>
                  <a:rPr lang="zh-CN" altLang="en-US" sz="1600" b="1" dirty="0"/>
                  <a:t>序列标注器( tagger )</a:t>
                </a:r>
                <a:r>
                  <a:rPr lang="zh-CN" altLang="en-US" sz="1600" dirty="0"/>
                  <a:t>，通常由模型从一个标注数据集</a:t>
                </a:r>
                <a14:m>
                  <m:oMath xmlns:m="http://schemas.openxmlformats.org/officeDocument/2006/math">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𝑌</m:t>
                        </m:r>
                      </m:e>
                    </m:d>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d>
                          <m:dPr>
                            <m:ctrlPr>
                              <a:rPr lang="en-US" altLang="zh-CN" sz="1600" b="0" i="1" smtClean="0">
                                <a:latin typeface="Cambria Math" panose="02040503050406030204" pitchFamily="18" charset="0"/>
                              </a:rPr>
                            </m:ctrlPr>
                          </m:dPr>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𝑥</m:t>
                                </m:r>
                              </m:e>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𝑖</m:t>
                                    </m:r>
                                  </m:e>
                                </m:d>
                              </m:sup>
                            </m:s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𝑦</m:t>
                                </m:r>
                              </m:e>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𝑖</m:t>
                                    </m:r>
                                  </m:e>
                                </m:d>
                              </m:sup>
                            </m:sSup>
                          </m:e>
                        </m:d>
                      </m:e>
                    </m:d>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𝐾</m:t>
                    </m:r>
                  </m:oMath>
                </a14:m>
                <a:r>
                  <a:rPr lang="zh-CN" altLang="en-US" sz="1600" dirty="0"/>
                  <a:t>中学习相关知识后再进行预测。在NLP问题中，</a:t>
                </a:r>
                <a14:m>
                  <m:oMath xmlns:m="http://schemas.openxmlformats.org/officeDocument/2006/math">
                    <m:r>
                      <a:rPr lang="en-US" altLang="zh-CN" sz="1600" b="1" i="1" smtClean="0">
                        <a:latin typeface="Cambria Math" panose="02040503050406030204" pitchFamily="18" charset="0"/>
                      </a:rPr>
                      <m:t>𝒙</m:t>
                    </m:r>
                  </m:oMath>
                </a14:m>
                <a:r>
                  <a:rPr lang="zh-CN" altLang="en-US" sz="1600" dirty="0"/>
                  <a:t>通常是字符或词语，而</a:t>
                </a:r>
                <a14:m>
                  <m:oMath xmlns:m="http://schemas.openxmlformats.org/officeDocument/2006/math">
                    <m:r>
                      <a:rPr lang="en-US" altLang="zh-CN" sz="1600" b="1" i="1" smtClean="0">
                        <a:latin typeface="Cambria Math" panose="02040503050406030204" pitchFamily="18" charset="0"/>
                      </a:rPr>
                      <m:t>𝒚</m:t>
                    </m:r>
                  </m:oMath>
                </a14:m>
                <a:r>
                  <a:rPr lang="zh-CN" altLang="en-US" sz="1600" dirty="0"/>
                  <a:t>则是待预测的组词角色或词性等标签。无论是第3章介绍的中文分词、第7章中的词性标注还是第8章中的命名实体识别，都可以转化为序列标注问题。</a:t>
                </a:r>
              </a:p>
            </p:txBody>
          </p:sp>
        </mc:Choice>
        <mc:Fallback xmlns="">
          <p:sp>
            <p:nvSpPr>
              <p:cNvPr id="17" name="文本框 16">
                <a:extLst>
                  <a:ext uri="{FF2B5EF4-FFF2-40B4-BE49-F238E27FC236}">
                    <a16:creationId xmlns:a16="http://schemas.microsoft.com/office/drawing/2014/main" id="{68B78682-9B79-4A8F-8F63-BD6D70A18B16}"/>
                  </a:ext>
                </a:extLst>
              </p:cNvPr>
              <p:cNvSpPr txBox="1">
                <a:spLocks noRot="1" noChangeAspect="1" noMove="1" noResize="1" noEditPoints="1" noAdjustHandles="1" noChangeArrowheads="1" noChangeShapeType="1" noTextEdit="1"/>
              </p:cNvSpPr>
              <p:nvPr/>
            </p:nvSpPr>
            <p:spPr>
              <a:xfrm>
                <a:off x="550863" y="3953629"/>
                <a:ext cx="11203814" cy="1212768"/>
              </a:xfrm>
              <a:prstGeom prst="rect">
                <a:avLst/>
              </a:prstGeom>
              <a:blipFill>
                <a:blip r:embed="rId4"/>
                <a:stretch>
                  <a:fillRect l="-272" b="-60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60985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序列标注问题</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a:extLst>
              <a:ext uri="{FF2B5EF4-FFF2-40B4-BE49-F238E27FC236}">
                <a16:creationId xmlns:a16="http://schemas.microsoft.com/office/drawing/2014/main" id="{D95CA849-FD2C-4B92-9C43-C94881510B19}"/>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序列标注与中文分词</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F44E5DE-B592-44C5-BFA9-99199ACAAD78}"/>
                  </a:ext>
                </a:extLst>
              </p:cNvPr>
              <p:cNvSpPr txBox="1"/>
              <p:nvPr/>
            </p:nvSpPr>
            <p:spPr>
              <a:xfrm>
                <a:off x="609600" y="1124341"/>
                <a:ext cx="11078817" cy="834972"/>
              </a:xfrm>
              <a:prstGeom prst="rect">
                <a:avLst/>
              </a:prstGeom>
              <a:noFill/>
            </p:spPr>
            <p:txBody>
              <a:bodyPr wrap="square">
                <a:spAutoFit/>
              </a:bodyPr>
              <a:lstStyle/>
              <a:p>
                <a:pPr>
                  <a:lnSpc>
                    <a:spcPct val="150000"/>
                  </a:lnSpc>
                </a:pPr>
                <a:r>
                  <a:rPr lang="zh-CN" altLang="en-US" dirty="0"/>
                  <a:t>        </a:t>
                </a:r>
                <a:r>
                  <a:rPr lang="zh-CN" altLang="en-US" sz="1600" dirty="0"/>
                  <a:t>考虑一个字符序列（字符串）</a:t>
                </a:r>
                <a14:m>
                  <m:oMath xmlns:m="http://schemas.openxmlformats.org/officeDocument/2006/math">
                    <m:r>
                      <a:rPr lang="en-US" altLang="zh-CN" sz="1600" b="1" i="1" smtClean="0">
                        <a:latin typeface="Cambria Math" panose="02040503050406030204" pitchFamily="18" charset="0"/>
                      </a:rPr>
                      <m:t>𝒙</m:t>
                    </m:r>
                  </m:oMath>
                </a14:m>
                <a:r>
                  <a:rPr lang="zh-CN" altLang="en-US" sz="1600" dirty="0"/>
                  <a:t>，想象切词器真的是在拿刀切割字符串。那么每个字符</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oMath>
                </a14:m>
                <a:r>
                  <a:rPr lang="zh-CN" altLang="en-US" sz="1600" dirty="0"/>
                  <a:t>,在分词时无非充当如下两种角色:要么在</a:t>
                </a:r>
                <a14:m>
                  <m:oMath xmlns:m="http://schemas.openxmlformats.org/officeDocument/2006/math">
                    <m:r>
                      <a:rPr lang="en-US" altLang="zh-CN" sz="1600" b="0" i="1" smtClean="0">
                        <a:latin typeface="Cambria Math" panose="02040503050406030204" pitchFamily="18" charset="0"/>
                      </a:rPr>
                      <m:t>𝑖</m:t>
                    </m:r>
                  </m:oMath>
                </a14:m>
                <a:r>
                  <a:rPr lang="zh-CN" altLang="en-US" sz="1600" dirty="0"/>
                  <a:t>之后切开，要么跳过不切。如此，中文分词转化为标注集为</a:t>
                </a:r>
                <a:r>
                  <a:rPr lang="en-US" altLang="zh-CN" sz="1600" dirty="0"/>
                  <a:t>{</a:t>
                </a:r>
                <a:r>
                  <a:rPr lang="zh-CN" altLang="en-US" sz="1600" dirty="0"/>
                  <a:t>切，过</a:t>
                </a:r>
                <a:r>
                  <a:rPr lang="en-US" altLang="zh-CN" sz="1600" dirty="0"/>
                  <a:t>}</a:t>
                </a:r>
                <a:r>
                  <a:rPr lang="zh-CN" altLang="en-US" sz="1600" dirty="0"/>
                  <a:t>的序列标注问题，如图4-3所示。</a:t>
                </a:r>
              </a:p>
            </p:txBody>
          </p:sp>
        </mc:Choice>
        <mc:Fallback xmlns="">
          <p:sp>
            <p:nvSpPr>
              <p:cNvPr id="18" name="文本框 17">
                <a:extLst>
                  <a:ext uri="{FF2B5EF4-FFF2-40B4-BE49-F238E27FC236}">
                    <a16:creationId xmlns:a16="http://schemas.microsoft.com/office/drawing/2014/main" id="{DF44E5DE-B592-44C5-BFA9-99199ACAAD78}"/>
                  </a:ext>
                </a:extLst>
              </p:cNvPr>
              <p:cNvSpPr txBox="1">
                <a:spLocks noRot="1" noChangeAspect="1" noMove="1" noResize="1" noEditPoints="1" noAdjustHandles="1" noChangeArrowheads="1" noChangeShapeType="1" noTextEdit="1"/>
              </p:cNvSpPr>
              <p:nvPr/>
            </p:nvSpPr>
            <p:spPr>
              <a:xfrm>
                <a:off x="609600" y="1124341"/>
                <a:ext cx="11078817" cy="834972"/>
              </a:xfrm>
              <a:prstGeom prst="rect">
                <a:avLst/>
              </a:prstGeom>
              <a:blipFill>
                <a:blip r:embed="rId3"/>
                <a:stretch>
                  <a:fillRect l="-275" b="-9489"/>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05A8186A-D0DD-40B6-9E23-424BED89513A}"/>
              </a:ext>
            </a:extLst>
          </p:cNvPr>
          <p:cNvPicPr>
            <a:picLocks noChangeAspect="1"/>
          </p:cNvPicPr>
          <p:nvPr/>
        </p:nvPicPr>
        <p:blipFill>
          <a:blip r:embed="rId4"/>
          <a:stretch>
            <a:fillRect/>
          </a:stretch>
        </p:blipFill>
        <p:spPr>
          <a:xfrm>
            <a:off x="3588336" y="1959313"/>
            <a:ext cx="5015328" cy="2674337"/>
          </a:xfrm>
          <a:prstGeom prst="rect">
            <a:avLst/>
          </a:prstGeom>
        </p:spPr>
      </p:pic>
      <p:sp>
        <p:nvSpPr>
          <p:cNvPr id="22" name="文本框 21">
            <a:extLst>
              <a:ext uri="{FF2B5EF4-FFF2-40B4-BE49-F238E27FC236}">
                <a16:creationId xmlns:a16="http://schemas.microsoft.com/office/drawing/2014/main" id="{6A37ABF5-E11F-4C29-9652-94228E05C29E}"/>
              </a:ext>
            </a:extLst>
          </p:cNvPr>
          <p:cNvSpPr txBox="1"/>
          <p:nvPr/>
        </p:nvSpPr>
        <p:spPr>
          <a:xfrm>
            <a:off x="540336" y="4672166"/>
            <a:ext cx="11078816" cy="788806"/>
          </a:xfrm>
          <a:prstGeom prst="rect">
            <a:avLst/>
          </a:prstGeom>
          <a:noFill/>
        </p:spPr>
        <p:txBody>
          <a:bodyPr wrap="square">
            <a:spAutoFit/>
          </a:bodyPr>
          <a:lstStyle/>
          <a:p>
            <a:pPr>
              <a:lnSpc>
                <a:spcPct val="150000"/>
              </a:lnSpc>
            </a:pPr>
            <a:r>
              <a:rPr lang="zh-CN" altLang="en-US" sz="1600" dirty="0"/>
              <a:t>         只要标注器正确标注每个字符切与不切，分词器就能够按照指示切割出正确结果。可以将标注序列看作中文分词的中间结果，往后则是纯粹的字符串分割逻辑。</a:t>
            </a:r>
          </a:p>
        </p:txBody>
      </p:sp>
      <p:sp>
        <p:nvSpPr>
          <p:cNvPr id="25" name="文本框 24">
            <a:extLst>
              <a:ext uri="{FF2B5EF4-FFF2-40B4-BE49-F238E27FC236}">
                <a16:creationId xmlns:a16="http://schemas.microsoft.com/office/drawing/2014/main" id="{D694D95C-3F12-47E8-A8CE-E55BCEA17809}"/>
              </a:ext>
            </a:extLst>
          </p:cNvPr>
          <p:cNvSpPr txBox="1"/>
          <p:nvPr/>
        </p:nvSpPr>
        <p:spPr>
          <a:xfrm>
            <a:off x="540336" y="5534719"/>
            <a:ext cx="11068289" cy="829714"/>
          </a:xfrm>
          <a:prstGeom prst="rect">
            <a:avLst/>
          </a:prstGeom>
          <a:noFill/>
        </p:spPr>
        <p:txBody>
          <a:bodyPr wrap="square">
            <a:spAutoFit/>
          </a:bodyPr>
          <a:lstStyle/>
          <a:p>
            <a:pPr>
              <a:lnSpc>
                <a:spcPct val="150000"/>
              </a:lnSpc>
            </a:pPr>
            <a:r>
              <a:rPr lang="zh-CN" altLang="en-US" sz="1600" dirty="0"/>
              <a:t>         分词标注集并非只有一种。为了捕捉汉字分别作为词语首尾(</a:t>
            </a:r>
            <a:r>
              <a:rPr lang="zh-CN" altLang="en-US" sz="1600" b="1" dirty="0"/>
              <a:t>B</a:t>
            </a:r>
            <a:r>
              <a:rPr lang="zh-CN" altLang="en-US" sz="1600" dirty="0"/>
              <a:t>egin、</a:t>
            </a:r>
            <a:r>
              <a:rPr lang="zh-CN" altLang="en-US" sz="1600" b="1" dirty="0"/>
              <a:t>E</a:t>
            </a:r>
            <a:r>
              <a:rPr lang="zh-CN" altLang="en-US" sz="1600" dirty="0"/>
              <a:t>nd)、词中(</a:t>
            </a:r>
            <a:r>
              <a:rPr lang="zh-CN" altLang="en-US" sz="1600" b="1" dirty="0"/>
              <a:t>M</a:t>
            </a:r>
            <a:r>
              <a:rPr lang="zh-CN" altLang="en-US" sz="1600" dirty="0"/>
              <a:t>iddle )以及单字成词(</a:t>
            </a:r>
            <a:r>
              <a:rPr lang="zh-CN" altLang="en-US" sz="1600" b="1" dirty="0"/>
              <a:t>S</a:t>
            </a:r>
            <a:r>
              <a:rPr lang="zh-CN" altLang="en-US" sz="1600" dirty="0"/>
              <a:t>ingle )时不同的成词概率，人们提出了{B,M,E,S}这种最流行的标注集，如图4-4所示</a:t>
            </a:r>
            <a:r>
              <a:rPr lang="zh-CN" altLang="en-US" dirty="0"/>
              <a:t>。</a:t>
            </a:r>
          </a:p>
        </p:txBody>
      </p:sp>
    </p:spTree>
    <p:extLst>
      <p:ext uri="{BB962C8B-B14F-4D97-AF65-F5344CB8AC3E}">
        <p14:creationId xmlns:p14="http://schemas.microsoft.com/office/powerpoint/2010/main" val="34055983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序列标注问题</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3" name="图片 12">
            <a:extLst>
              <a:ext uri="{FF2B5EF4-FFF2-40B4-BE49-F238E27FC236}">
                <a16:creationId xmlns:a16="http://schemas.microsoft.com/office/drawing/2014/main" id="{92520E9B-4D6E-4392-9FF9-7AB64CF9EEB6}"/>
              </a:ext>
            </a:extLst>
          </p:cNvPr>
          <p:cNvPicPr>
            <a:picLocks noChangeAspect="1"/>
          </p:cNvPicPr>
          <p:nvPr/>
        </p:nvPicPr>
        <p:blipFill>
          <a:blip r:embed="rId3"/>
          <a:stretch>
            <a:fillRect/>
          </a:stretch>
        </p:blipFill>
        <p:spPr>
          <a:xfrm>
            <a:off x="3573738" y="635027"/>
            <a:ext cx="5044523" cy="2349729"/>
          </a:xfrm>
          <a:prstGeom prst="rect">
            <a:avLst/>
          </a:prstGeom>
        </p:spPr>
      </p:pic>
      <p:sp>
        <p:nvSpPr>
          <p:cNvPr id="19" name="文本框 18">
            <a:extLst>
              <a:ext uri="{FF2B5EF4-FFF2-40B4-BE49-F238E27FC236}">
                <a16:creationId xmlns:a16="http://schemas.microsoft.com/office/drawing/2014/main" id="{B7FAA96B-51DB-43F4-BB91-3424DB41C532}"/>
              </a:ext>
            </a:extLst>
          </p:cNvPr>
          <p:cNvSpPr txBox="1"/>
          <p:nvPr/>
        </p:nvSpPr>
        <p:spPr>
          <a:xfrm>
            <a:off x="609600" y="3111398"/>
            <a:ext cx="10999304" cy="788806"/>
          </a:xfrm>
          <a:prstGeom prst="rect">
            <a:avLst/>
          </a:prstGeom>
          <a:noFill/>
        </p:spPr>
        <p:txBody>
          <a:bodyPr wrap="square">
            <a:spAutoFit/>
          </a:bodyPr>
          <a:lstStyle/>
          <a:p>
            <a:pPr>
              <a:lnSpc>
                <a:spcPct val="150000"/>
              </a:lnSpc>
            </a:pPr>
            <a:r>
              <a:rPr lang="zh-CN" altLang="en-US" sz="1600" dirty="0"/>
              <a:t>          标注后，分词器将最近两个</a:t>
            </a:r>
            <a:r>
              <a:rPr lang="zh-CN" altLang="en-US" sz="1600" b="1" dirty="0"/>
              <a:t>BE</a:t>
            </a:r>
            <a:r>
              <a:rPr lang="zh-CN" altLang="en-US" sz="1600" dirty="0"/>
              <a:t>标签对应区间内的所有字符合并为一个词语，S标签对应字符作为单字词语，按顺序输出即完成分词过程。</a:t>
            </a:r>
          </a:p>
        </p:txBody>
      </p:sp>
    </p:spTree>
    <p:extLst>
      <p:ext uri="{BB962C8B-B14F-4D97-AF65-F5344CB8AC3E}">
        <p14:creationId xmlns:p14="http://schemas.microsoft.com/office/powerpoint/2010/main" val="34828806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序列标注问题</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id="{8296195D-E882-4301-986D-578E254226E2}"/>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序列标注与词性标注</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736C7C4-2283-4894-A729-0FA7355E5310}"/>
                  </a:ext>
                </a:extLst>
              </p:cNvPr>
              <p:cNvSpPr txBox="1"/>
              <p:nvPr/>
            </p:nvSpPr>
            <p:spPr>
              <a:xfrm>
                <a:off x="469776" y="1124341"/>
                <a:ext cx="11252447" cy="419474"/>
              </a:xfrm>
              <a:prstGeom prst="rect">
                <a:avLst/>
              </a:prstGeom>
              <a:noFill/>
            </p:spPr>
            <p:txBody>
              <a:bodyPr wrap="square" rtlCol="0">
                <a:spAutoFit/>
              </a:bodyPr>
              <a:lstStyle/>
              <a:p>
                <a:pPr>
                  <a:lnSpc>
                    <a:spcPct val="150000"/>
                  </a:lnSpc>
                </a:pPr>
                <a:r>
                  <a:rPr lang="zh-CN" altLang="en-US" sz="1600" dirty="0"/>
                  <a:t>        词性标注任务是一个天然的序列标注问题</a:t>
                </a:r>
                <a:r>
                  <a:rPr lang="en-US" altLang="zh-CN" sz="1600" dirty="0"/>
                  <a:t>:</a:t>
                </a:r>
                <a14:m>
                  <m:oMath xmlns:m="http://schemas.openxmlformats.org/officeDocument/2006/math">
                    <m:r>
                      <a:rPr lang="en-US" altLang="zh-CN" sz="1600" b="1" i="1" smtClean="0">
                        <a:latin typeface="Cambria Math" panose="02040503050406030204" pitchFamily="18" charset="0"/>
                      </a:rPr>
                      <m:t>𝒙</m:t>
                    </m:r>
                  </m:oMath>
                </a14:m>
                <a:r>
                  <a:rPr lang="zh-CN" altLang="en-US" sz="1600" dirty="0"/>
                  <a:t>是单词序列</a:t>
                </a:r>
                <a:r>
                  <a:rPr lang="en-US" altLang="zh-CN" sz="1600" dirty="0"/>
                  <a:t>,</a:t>
                </a:r>
                <a:r>
                  <a:rPr lang="en-US" altLang="zh-CN" sz="1600" b="1" dirty="0"/>
                  <a:t> </a:t>
                </a:r>
                <a14:m>
                  <m:oMath xmlns:m="http://schemas.openxmlformats.org/officeDocument/2006/math">
                    <m:r>
                      <a:rPr lang="en-US" altLang="zh-CN" sz="1600" b="1" i="1" smtClean="0">
                        <a:latin typeface="Cambria Math" panose="02040503050406030204" pitchFamily="18" charset="0"/>
                      </a:rPr>
                      <m:t>𝒚</m:t>
                    </m:r>
                  </m:oMath>
                </a14:m>
                <a:r>
                  <a:rPr lang="zh-CN" altLang="en-US" sz="1600" dirty="0"/>
                  <a:t>是相应的词性序列，如图</a:t>
                </a:r>
                <a:r>
                  <a:rPr lang="en-US" altLang="zh-CN" sz="1600" dirty="0"/>
                  <a:t>4-5</a:t>
                </a:r>
                <a:r>
                  <a:rPr lang="zh-CN" altLang="en-US" sz="1600" dirty="0"/>
                  <a:t>所示。</a:t>
                </a:r>
                <a:endParaRPr lang="en-US" altLang="zh-CN" sz="1600" dirty="0"/>
              </a:p>
            </p:txBody>
          </p:sp>
        </mc:Choice>
        <mc:Fallback xmlns="">
          <p:sp>
            <p:nvSpPr>
              <p:cNvPr id="15" name="文本框 14">
                <a:extLst>
                  <a:ext uri="{FF2B5EF4-FFF2-40B4-BE49-F238E27FC236}">
                    <a16:creationId xmlns:a16="http://schemas.microsoft.com/office/drawing/2014/main" id="{A736C7C4-2283-4894-A729-0FA7355E5310}"/>
                  </a:ext>
                </a:extLst>
              </p:cNvPr>
              <p:cNvSpPr txBox="1">
                <a:spLocks noRot="1" noChangeAspect="1" noMove="1" noResize="1" noEditPoints="1" noAdjustHandles="1" noChangeArrowheads="1" noChangeShapeType="1" noTextEdit="1"/>
              </p:cNvSpPr>
              <p:nvPr/>
            </p:nvSpPr>
            <p:spPr>
              <a:xfrm>
                <a:off x="469776" y="1124341"/>
                <a:ext cx="11252447" cy="419474"/>
              </a:xfrm>
              <a:prstGeom prst="rect">
                <a:avLst/>
              </a:prstGeom>
              <a:blipFill>
                <a:blip r:embed="rId3"/>
                <a:stretch>
                  <a:fillRect b="-1884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C738FB73-16D0-4EB7-AD2F-E3D52621CAD4}"/>
              </a:ext>
            </a:extLst>
          </p:cNvPr>
          <p:cNvPicPr>
            <a:picLocks noChangeAspect="1"/>
          </p:cNvPicPr>
          <p:nvPr/>
        </p:nvPicPr>
        <p:blipFill>
          <a:blip r:embed="rId4"/>
          <a:stretch>
            <a:fillRect/>
          </a:stretch>
        </p:blipFill>
        <p:spPr>
          <a:xfrm>
            <a:off x="3269173" y="1613655"/>
            <a:ext cx="5653651" cy="2586514"/>
          </a:xfrm>
          <a:prstGeom prst="rect">
            <a:avLst/>
          </a:prstGeom>
        </p:spPr>
      </p:pic>
      <p:sp>
        <p:nvSpPr>
          <p:cNvPr id="19" name="文本框 18">
            <a:extLst>
              <a:ext uri="{FF2B5EF4-FFF2-40B4-BE49-F238E27FC236}">
                <a16:creationId xmlns:a16="http://schemas.microsoft.com/office/drawing/2014/main" id="{797C8292-C7CD-4FDA-A39A-30699CE513B1}"/>
              </a:ext>
            </a:extLst>
          </p:cNvPr>
          <p:cNvSpPr txBox="1"/>
          <p:nvPr/>
        </p:nvSpPr>
        <p:spPr>
          <a:xfrm>
            <a:off x="609601" y="4313139"/>
            <a:ext cx="11112622" cy="1573636"/>
          </a:xfrm>
          <a:prstGeom prst="rect">
            <a:avLst/>
          </a:prstGeom>
          <a:noFill/>
        </p:spPr>
        <p:txBody>
          <a:bodyPr wrap="square">
            <a:spAutoFit/>
          </a:bodyPr>
          <a:lstStyle/>
          <a:p>
            <a:pPr>
              <a:lnSpc>
                <a:spcPct val="150000"/>
              </a:lnSpc>
            </a:pPr>
            <a:r>
              <a:rPr lang="zh-CN" altLang="en-US" dirty="0"/>
              <a:t>        </a:t>
            </a:r>
            <a:r>
              <a:rPr lang="zh-CN" altLang="en-US" sz="1600" dirty="0"/>
              <a:t>词性标注集同样不是唯一的，人们根据需要制定了不同的标注集。其中最著名的当数863标注集和北大标注集，前者词性数量要少一些，颗粒度要大一些。本书将在第7章中详细介绍这些标注集和相应语料库。</a:t>
            </a:r>
            <a:endParaRPr lang="en-US" altLang="zh-CN" sz="1600" dirty="0"/>
          </a:p>
          <a:p>
            <a:pPr>
              <a:lnSpc>
                <a:spcPct val="150000"/>
              </a:lnSpc>
            </a:pPr>
            <a:r>
              <a:rPr lang="zh-CN" altLang="en-US" sz="1600" dirty="0"/>
              <a:t>          词性标注与“小猫钓鱼”类似，需要综合考虑前后的单词与词性才能决定当前单词的词性。比如副词容易接续动词，“的”字之后容易出现名词。这里的“容易”其实意味着较大的概率，需要使用概率模型去模拟。</a:t>
            </a:r>
          </a:p>
        </p:txBody>
      </p:sp>
    </p:spTree>
    <p:extLst>
      <p:ext uri="{BB962C8B-B14F-4D97-AF65-F5344CB8AC3E}">
        <p14:creationId xmlns:p14="http://schemas.microsoft.com/office/powerpoint/2010/main" val="117138699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序列标注问题</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id="{8296195D-E882-4301-986D-578E254226E2}"/>
              </a:ext>
            </a:extLst>
          </p:cNvPr>
          <p:cNvSpPr txBox="1"/>
          <p:nvPr/>
        </p:nvSpPr>
        <p:spPr>
          <a:xfrm>
            <a:off x="609600" y="755009"/>
            <a:ext cx="3293064"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序列标注与命名实体识别</a:t>
            </a:r>
          </a:p>
        </p:txBody>
      </p:sp>
      <p:sp>
        <p:nvSpPr>
          <p:cNvPr id="15" name="文本框 14">
            <a:extLst>
              <a:ext uri="{FF2B5EF4-FFF2-40B4-BE49-F238E27FC236}">
                <a16:creationId xmlns:a16="http://schemas.microsoft.com/office/drawing/2014/main" id="{A736C7C4-2283-4894-A729-0FA7355E5310}"/>
              </a:ext>
            </a:extLst>
          </p:cNvPr>
          <p:cNvSpPr txBox="1"/>
          <p:nvPr/>
        </p:nvSpPr>
        <p:spPr>
          <a:xfrm>
            <a:off x="329953" y="1057553"/>
            <a:ext cx="11252447" cy="3008772"/>
          </a:xfrm>
          <a:prstGeom prst="rect">
            <a:avLst/>
          </a:prstGeom>
          <a:noFill/>
        </p:spPr>
        <p:txBody>
          <a:bodyPr wrap="square" rtlCol="0">
            <a:spAutoFit/>
          </a:bodyPr>
          <a:lstStyle/>
          <a:p>
            <a:pPr>
              <a:lnSpc>
                <a:spcPct val="150000"/>
              </a:lnSpc>
            </a:pPr>
            <a:r>
              <a:rPr lang="zh-CN" altLang="en-US" sz="1600" dirty="0"/>
              <a:t>        </a:t>
            </a:r>
            <a:r>
              <a:rPr lang="zh-CN" altLang="en-US" sz="1600" b="0" i="0" dirty="0">
                <a:solidFill>
                  <a:srgbClr val="24292E"/>
                </a:solidFill>
                <a:effectLst/>
                <a:latin typeface="-apple-system"/>
              </a:rPr>
              <a:t>所谓</a:t>
            </a:r>
            <a:r>
              <a:rPr lang="zh-CN" altLang="en-US" sz="1600" b="1" i="0" dirty="0">
                <a:solidFill>
                  <a:srgbClr val="24292E"/>
                </a:solidFill>
                <a:effectLst/>
                <a:latin typeface="-apple-system"/>
              </a:rPr>
              <a:t>命名实体</a:t>
            </a:r>
            <a:r>
              <a:rPr lang="zh-CN" altLang="en-US" sz="1600" b="0" i="0" dirty="0">
                <a:solidFill>
                  <a:srgbClr val="24292E"/>
                </a:solidFill>
                <a:effectLst/>
                <a:latin typeface="-apple-system"/>
              </a:rPr>
              <a:t>，指的是现实存在的实体，比如人名、地名和机构名，命名实体是 </a:t>
            </a:r>
            <a:r>
              <a:rPr lang="en-US" altLang="zh-CN" sz="1600" b="0" i="0" dirty="0">
                <a:solidFill>
                  <a:srgbClr val="24292E"/>
                </a:solidFill>
                <a:effectLst/>
                <a:latin typeface="-apple-system"/>
              </a:rPr>
              <a:t>OOV </a:t>
            </a:r>
            <a:r>
              <a:rPr lang="zh-CN" altLang="en-US" sz="1600" b="0" i="0" dirty="0">
                <a:solidFill>
                  <a:srgbClr val="24292E"/>
                </a:solidFill>
                <a:effectLst/>
                <a:latin typeface="-apple-system"/>
              </a:rPr>
              <a:t>的主要组成部分。</a:t>
            </a:r>
            <a:endParaRPr lang="en-US" altLang="zh-CN" sz="1600" b="0" i="0" dirty="0">
              <a:solidFill>
                <a:srgbClr val="24292E"/>
              </a:solidFill>
              <a:effectLst/>
              <a:latin typeface="-apple-system"/>
            </a:endParaRPr>
          </a:p>
          <a:p>
            <a:pPr>
              <a:lnSpc>
                <a:spcPct val="150000"/>
              </a:lnSpc>
            </a:pPr>
            <a:r>
              <a:rPr lang="zh-CN" altLang="en-US" sz="1600" dirty="0"/>
              <a:t>       考虑到字符级别中文分词和词语级别命名实体识别有着类似的特点，都是组合短单位形成长单位的问题。所以命名实体识别可以复用</a:t>
            </a:r>
            <a:r>
              <a:rPr lang="en-US" altLang="zh-CN" sz="1600" dirty="0"/>
              <a:t>BMES</a:t>
            </a:r>
            <a:r>
              <a:rPr lang="zh-CN" altLang="en-US" sz="1600" dirty="0"/>
              <a:t>标注集，并沿用中文分词的逻辑，只不过标注的对象由字符变为单词而已。唯一不同的是，命名实体识别还需要确定实体所属的类别。这个额外的要求依然是个标注问题，可以通过将命名实体类别附着到</a:t>
            </a:r>
            <a:r>
              <a:rPr lang="en-US" altLang="zh-CN" sz="1600" dirty="0"/>
              <a:t>BMES</a:t>
            </a:r>
            <a:r>
              <a:rPr lang="zh-CN" altLang="en-US" sz="1600" dirty="0"/>
              <a:t>标签来达到目的。比如，构成地名的单词标注为“</a:t>
            </a:r>
            <a:r>
              <a:rPr lang="en-US" altLang="zh-CN" sz="1600" dirty="0"/>
              <a:t>B/M/E/S-</a:t>
            </a:r>
            <a:r>
              <a:rPr lang="zh-CN" altLang="en-US" sz="1600" dirty="0"/>
              <a:t>地名”，以此类推。对于那些不构成命名实体的单词，则统</a:t>
            </a:r>
            <a:r>
              <a:rPr lang="en-US" altLang="zh-CN" sz="1600" dirty="0"/>
              <a:t>-</a:t>
            </a:r>
            <a:r>
              <a:rPr lang="zh-CN" altLang="en-US" sz="1600" dirty="0"/>
              <a:t>标注为</a:t>
            </a:r>
            <a:r>
              <a:rPr lang="en-US" altLang="zh-CN" sz="1600" dirty="0"/>
              <a:t>O ( Outside), </a:t>
            </a:r>
            <a:r>
              <a:rPr lang="zh-CN" altLang="en-US" sz="1600" dirty="0"/>
              <a:t>即复合词之外。一个典型的样本如图</a:t>
            </a:r>
            <a:r>
              <a:rPr lang="en-US" altLang="zh-CN" sz="1600" dirty="0"/>
              <a:t>4-6</a:t>
            </a:r>
            <a:r>
              <a:rPr lang="zh-CN" altLang="en-US" sz="1600" dirty="0"/>
              <a:t>所示。</a:t>
            </a:r>
          </a:p>
          <a:p>
            <a:pPr>
              <a:lnSpc>
                <a:spcPct val="150000"/>
              </a:lnSpc>
            </a:pPr>
            <a:endParaRPr lang="zh-CN" altLang="en-US" sz="1600" dirty="0"/>
          </a:p>
          <a:p>
            <a:pPr>
              <a:lnSpc>
                <a:spcPct val="150000"/>
              </a:lnSpc>
            </a:pPr>
            <a:endParaRPr lang="en-US" altLang="zh-CN" sz="1600" dirty="0"/>
          </a:p>
        </p:txBody>
      </p:sp>
      <p:pic>
        <p:nvPicPr>
          <p:cNvPr id="14" name="图片 13">
            <a:extLst>
              <a:ext uri="{FF2B5EF4-FFF2-40B4-BE49-F238E27FC236}">
                <a16:creationId xmlns:a16="http://schemas.microsoft.com/office/drawing/2014/main" id="{904BA051-762D-4AD1-BBF3-95EF30F9D9C8}"/>
              </a:ext>
            </a:extLst>
          </p:cNvPr>
          <p:cNvPicPr>
            <a:picLocks noChangeAspect="1"/>
          </p:cNvPicPr>
          <p:nvPr/>
        </p:nvPicPr>
        <p:blipFill>
          <a:blip r:embed="rId3"/>
          <a:stretch>
            <a:fillRect/>
          </a:stretch>
        </p:blipFill>
        <p:spPr>
          <a:xfrm>
            <a:off x="4050279" y="3265647"/>
            <a:ext cx="4290001" cy="1926417"/>
          </a:xfrm>
          <a:prstGeom prst="rect">
            <a:avLst/>
          </a:prstGeom>
        </p:spPr>
      </p:pic>
      <p:sp>
        <p:nvSpPr>
          <p:cNvPr id="20" name="文本框 19">
            <a:extLst>
              <a:ext uri="{FF2B5EF4-FFF2-40B4-BE49-F238E27FC236}">
                <a16:creationId xmlns:a16="http://schemas.microsoft.com/office/drawing/2014/main" id="{38449E11-9809-4F3C-9830-6707D4C9A341}"/>
              </a:ext>
            </a:extLst>
          </p:cNvPr>
          <p:cNvSpPr txBox="1"/>
          <p:nvPr/>
        </p:nvSpPr>
        <p:spPr>
          <a:xfrm>
            <a:off x="609600" y="5093994"/>
            <a:ext cx="11171360" cy="1527469"/>
          </a:xfrm>
          <a:prstGeom prst="rect">
            <a:avLst/>
          </a:prstGeom>
          <a:noFill/>
        </p:spPr>
        <p:txBody>
          <a:bodyPr wrap="square">
            <a:spAutoFit/>
          </a:bodyPr>
          <a:lstStyle/>
          <a:p>
            <a:pPr>
              <a:lnSpc>
                <a:spcPct val="150000"/>
              </a:lnSpc>
            </a:pPr>
            <a:r>
              <a:rPr lang="zh-CN" altLang="en-US" sz="1600" dirty="0"/>
              <a:t>        图4-6后续过程中，命名实体识别模块根据标注结果，将“北京”和“天安门”作为首尾组合成词，并且标注为地名。     </a:t>
            </a:r>
            <a:endParaRPr lang="en-US" altLang="zh-CN" sz="1600" dirty="0"/>
          </a:p>
          <a:p>
            <a:pPr>
              <a:lnSpc>
                <a:spcPct val="150000"/>
              </a:lnSpc>
            </a:pPr>
            <a:r>
              <a:rPr lang="en-US" altLang="zh-CN" sz="1600" dirty="0"/>
              <a:t>        </a:t>
            </a:r>
            <a:r>
              <a:rPr lang="zh-CN" altLang="en-US" sz="1600" dirty="0"/>
              <a:t>总之，序列标注问题是</a:t>
            </a:r>
            <a:r>
              <a:rPr lang="en-US" altLang="zh-CN" sz="1600" dirty="0"/>
              <a:t>NLP</a:t>
            </a:r>
            <a:r>
              <a:rPr lang="zh-CN" altLang="en-US" sz="1600" dirty="0"/>
              <a:t>中最常见的问题之一。许多应用任务都可以变换思路，转化为序列标注来解决。所以一个准确的序列标注模型非常重要，直接关系到</a:t>
            </a:r>
            <a:r>
              <a:rPr lang="en-US" altLang="zh-CN" sz="1600" dirty="0"/>
              <a:t>NLP</a:t>
            </a:r>
            <a:r>
              <a:rPr lang="zh-CN" altLang="en-US" sz="1600" dirty="0"/>
              <a:t>系统的准确率。机器学习领域为</a:t>
            </a:r>
            <a:r>
              <a:rPr lang="en-US" altLang="zh-CN" sz="1600" dirty="0"/>
              <a:t>NLP</a:t>
            </a:r>
            <a:r>
              <a:rPr lang="zh-CN" altLang="en-US" sz="1600" dirty="0"/>
              <a:t>提供了许多标注模型，本着循序渐进的原则，本章介绍其中最基础的一个隐马尔可夫模型。</a:t>
            </a:r>
          </a:p>
        </p:txBody>
      </p:sp>
    </p:spTree>
    <p:extLst>
      <p:ext uri="{BB962C8B-B14F-4D97-AF65-F5344CB8AC3E}">
        <p14:creationId xmlns:p14="http://schemas.microsoft.com/office/powerpoint/2010/main" val="217270074"/>
      </p:ext>
    </p:extLst>
  </p:cSld>
  <p:clrMapOvr>
    <a:masterClrMapping/>
  </p:clrMapOvr>
  <p:transition spd="slow">
    <p:push dir="u"/>
  </p:transition>
</p:sld>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w="9">
          <a:solidFill>
            <a:schemeClr val="bg2"/>
          </a:solidFill>
          <a:miter lim="800000"/>
          <a:headEnd/>
          <a:tailEnd/>
        </a:ln>
      </a:spPr>
      <a:bodyPr/>
      <a:lstStyle>
        <a:defPPr algn="l">
          <a:lnSpc>
            <a:spcPct val="100000"/>
          </a:lnSpc>
          <a:spcBef>
            <a:spcPct val="0"/>
          </a:spcBef>
          <a:buFontTx/>
          <a:buNone/>
          <a:defRPr sz="1800" dirty="0">
            <a:latin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7856</TotalTime>
  <Words>6004</Words>
  <Application>Microsoft Office PowerPoint</Application>
  <PresentationFormat>宽屏</PresentationFormat>
  <Paragraphs>262</Paragraphs>
  <Slides>28</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-apple-system</vt:lpstr>
      <vt:lpstr>等线</vt:lpstr>
      <vt:lpstr>微软雅黑</vt:lpstr>
      <vt:lpstr>Arial</vt:lpstr>
      <vt:lpstr>Calibri</vt:lpstr>
      <vt:lpstr>Calibri Light</vt:lpstr>
      <vt:lpstr>Cambria Math</vt:lpstr>
      <vt:lpstr>Impact</vt:lpstr>
      <vt:lpstr>Wingdings</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Admin</cp:lastModifiedBy>
  <cp:revision>1398</cp:revision>
  <dcterms:created xsi:type="dcterms:W3CDTF">2015-04-13T12:15:43Z</dcterms:created>
  <dcterms:modified xsi:type="dcterms:W3CDTF">2021-07-17T15:43:59Z</dcterms:modified>
  <cp:category>12sc.taobao.com</cp:category>
  <cp:contentStatus>12sc.taobao.com</cp:contentStatus>
</cp:coreProperties>
</file>