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270" r:id="rId3"/>
    <p:sldId id="256" r:id="rId4"/>
    <p:sldId id="269" r:id="rId5"/>
    <p:sldId id="373" r:id="rId6"/>
    <p:sldId id="374" r:id="rId7"/>
    <p:sldId id="310" r:id="rId8"/>
    <p:sldId id="298" r:id="rId9"/>
    <p:sldId id="375" r:id="rId10"/>
    <p:sldId id="376" r:id="rId11"/>
    <p:sldId id="377" r:id="rId12"/>
    <p:sldId id="378" r:id="rId13"/>
    <p:sldId id="379" r:id="rId14"/>
    <p:sldId id="321" r:id="rId15"/>
    <p:sldId id="339" r:id="rId16"/>
    <p:sldId id="385" r:id="rId17"/>
    <p:sldId id="386" r:id="rId18"/>
    <p:sldId id="387" r:id="rId19"/>
    <p:sldId id="388" r:id="rId20"/>
    <p:sldId id="334" r:id="rId21"/>
    <p:sldId id="335" r:id="rId22"/>
    <p:sldId id="380" r:id="rId23"/>
    <p:sldId id="370" r:id="rId24"/>
    <p:sldId id="371" r:id="rId25"/>
    <p:sldId id="381" r:id="rId26"/>
    <p:sldId id="382" r:id="rId27"/>
    <p:sldId id="383"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384" r:id="rId43"/>
    <p:sldId id="273" r:id="rId4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3" autoAdjust="0"/>
    <p:restoredTop sz="74353" autoAdjust="0"/>
  </p:normalViewPr>
  <p:slideViewPr>
    <p:cSldViewPr snapToGrid="0">
      <p:cViewPr varScale="1">
        <p:scale>
          <a:sx n="63" d="100"/>
          <a:sy n="63" d="100"/>
        </p:scale>
        <p:origin x="-858" y="-108"/>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xmlns=""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2021/10/9</a:t>
            </a:fld>
            <a:endParaRPr lang="zh-CN" altLang="en-US"/>
          </a:p>
        </p:txBody>
      </p:sp>
      <p:sp>
        <p:nvSpPr>
          <p:cNvPr id="4" name="幻灯片图像占位符 3">
            <a:extLst>
              <a:ext uri="{FF2B5EF4-FFF2-40B4-BE49-F238E27FC236}">
                <a16:creationId xmlns:a16="http://schemas.microsoft.com/office/drawing/2014/main" xmlns=""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xmlns=""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xmlns=""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xmlns=""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a:extLst>
              <a:ext uri="{FF2B5EF4-FFF2-40B4-BE49-F238E27FC236}">
                <a16:creationId xmlns:a16="http://schemas.microsoft.com/office/drawing/2014/main" xmlns=""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xmlns=""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extLst>
      <p:ext uri="{BB962C8B-B14F-4D97-AF65-F5344CB8AC3E}">
        <p14:creationId xmlns:p14="http://schemas.microsoft.com/office/powerpoint/2010/main" xmlns="" val="1907728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extLst>
      <p:ext uri="{BB962C8B-B14F-4D97-AF65-F5344CB8AC3E}">
        <p14:creationId xmlns:p14="http://schemas.microsoft.com/office/powerpoint/2010/main" xmlns="" val="336353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xmlns="" val="1338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xmlns="" val="287023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xmlns="" val="354816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xmlns="" val="2482702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xmlns="" val="290696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xmlns="" val="289601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xmlns="" val="795544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24</a:t>
            </a:fld>
            <a:endParaRPr lang="zh-CN" altLang="en-US"/>
          </a:p>
        </p:txBody>
      </p:sp>
    </p:spTree>
    <p:extLst>
      <p:ext uri="{BB962C8B-B14F-4D97-AF65-F5344CB8AC3E}">
        <p14:creationId xmlns:p14="http://schemas.microsoft.com/office/powerpoint/2010/main" xmlns="" val="122111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xmlns=""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a:extLst>
              <a:ext uri="{FF2B5EF4-FFF2-40B4-BE49-F238E27FC236}">
                <a16:creationId xmlns:a16="http://schemas.microsoft.com/office/drawing/2014/main" xmlns=""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xmlns=""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25</a:t>
            </a:fld>
            <a:endParaRPr lang="zh-CN" altLang="en-US"/>
          </a:p>
        </p:txBody>
      </p:sp>
    </p:spTree>
    <p:extLst>
      <p:ext uri="{BB962C8B-B14F-4D97-AF65-F5344CB8AC3E}">
        <p14:creationId xmlns:p14="http://schemas.microsoft.com/office/powerpoint/2010/main" xmlns="" val="146382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26</a:t>
            </a:fld>
            <a:endParaRPr lang="zh-CN" altLang="en-US"/>
          </a:p>
        </p:txBody>
      </p:sp>
    </p:spTree>
    <p:extLst>
      <p:ext uri="{BB962C8B-B14F-4D97-AF65-F5344CB8AC3E}">
        <p14:creationId xmlns:p14="http://schemas.microsoft.com/office/powerpoint/2010/main" xmlns="" val="1692654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xmlns="" val="2143221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29</a:t>
            </a:fld>
            <a:endParaRPr lang="zh-CN" altLang="en-US"/>
          </a:p>
        </p:txBody>
      </p:sp>
    </p:spTree>
    <p:extLst>
      <p:ext uri="{BB962C8B-B14F-4D97-AF65-F5344CB8AC3E}">
        <p14:creationId xmlns:p14="http://schemas.microsoft.com/office/powerpoint/2010/main" xmlns="" val="60607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30</a:t>
            </a:fld>
            <a:endParaRPr lang="zh-CN" altLang="en-US"/>
          </a:p>
        </p:txBody>
      </p:sp>
    </p:spTree>
    <p:extLst>
      <p:ext uri="{BB962C8B-B14F-4D97-AF65-F5344CB8AC3E}">
        <p14:creationId xmlns:p14="http://schemas.microsoft.com/office/powerpoint/2010/main" xmlns="" val="1968297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31</a:t>
            </a:fld>
            <a:endParaRPr lang="zh-CN" altLang="en-US"/>
          </a:p>
        </p:txBody>
      </p:sp>
    </p:spTree>
    <p:extLst>
      <p:ext uri="{BB962C8B-B14F-4D97-AF65-F5344CB8AC3E}">
        <p14:creationId xmlns:p14="http://schemas.microsoft.com/office/powerpoint/2010/main" xmlns="" val="187386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32</a:t>
            </a:fld>
            <a:endParaRPr lang="zh-CN" altLang="en-US"/>
          </a:p>
        </p:txBody>
      </p:sp>
    </p:spTree>
    <p:extLst>
      <p:ext uri="{BB962C8B-B14F-4D97-AF65-F5344CB8AC3E}">
        <p14:creationId xmlns:p14="http://schemas.microsoft.com/office/powerpoint/2010/main" xmlns="" val="3305156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33</a:t>
            </a:fld>
            <a:endParaRPr lang="zh-CN" altLang="en-US"/>
          </a:p>
        </p:txBody>
      </p:sp>
    </p:spTree>
    <p:extLst>
      <p:ext uri="{BB962C8B-B14F-4D97-AF65-F5344CB8AC3E}">
        <p14:creationId xmlns:p14="http://schemas.microsoft.com/office/powerpoint/2010/main" xmlns="" val="3241277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34</a:t>
            </a:fld>
            <a:endParaRPr lang="zh-CN" altLang="en-US"/>
          </a:p>
        </p:txBody>
      </p:sp>
    </p:spTree>
    <p:extLst>
      <p:ext uri="{BB962C8B-B14F-4D97-AF65-F5344CB8AC3E}">
        <p14:creationId xmlns:p14="http://schemas.microsoft.com/office/powerpoint/2010/main" xmlns="" val="462692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35</a:t>
            </a:fld>
            <a:endParaRPr lang="zh-CN" altLang="en-US"/>
          </a:p>
        </p:txBody>
      </p:sp>
    </p:spTree>
    <p:extLst>
      <p:ext uri="{BB962C8B-B14F-4D97-AF65-F5344CB8AC3E}">
        <p14:creationId xmlns:p14="http://schemas.microsoft.com/office/powerpoint/2010/main" xmlns="" val="15614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xmlns=""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备注占位符 2">
            <a:extLst>
              <a:ext uri="{FF2B5EF4-FFF2-40B4-BE49-F238E27FC236}">
                <a16:creationId xmlns:a16="http://schemas.microsoft.com/office/drawing/2014/main" xmlns=""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xmlns=""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36</a:t>
            </a:fld>
            <a:endParaRPr lang="zh-CN" altLang="en-US"/>
          </a:p>
        </p:txBody>
      </p:sp>
    </p:spTree>
    <p:extLst>
      <p:ext uri="{BB962C8B-B14F-4D97-AF65-F5344CB8AC3E}">
        <p14:creationId xmlns:p14="http://schemas.microsoft.com/office/powerpoint/2010/main" xmlns="" val="3521368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37</a:t>
            </a:fld>
            <a:endParaRPr lang="zh-CN" altLang="en-US"/>
          </a:p>
        </p:txBody>
      </p:sp>
    </p:spTree>
    <p:extLst>
      <p:ext uri="{BB962C8B-B14F-4D97-AF65-F5344CB8AC3E}">
        <p14:creationId xmlns:p14="http://schemas.microsoft.com/office/powerpoint/2010/main" xmlns="" val="1232243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38</a:t>
            </a:fld>
            <a:endParaRPr lang="zh-CN" altLang="en-US"/>
          </a:p>
        </p:txBody>
      </p:sp>
    </p:spTree>
    <p:extLst>
      <p:ext uri="{BB962C8B-B14F-4D97-AF65-F5344CB8AC3E}">
        <p14:creationId xmlns:p14="http://schemas.microsoft.com/office/powerpoint/2010/main" xmlns="" val="2180392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39</a:t>
            </a:fld>
            <a:endParaRPr lang="zh-CN" altLang="en-US"/>
          </a:p>
        </p:txBody>
      </p:sp>
    </p:spTree>
    <p:extLst>
      <p:ext uri="{BB962C8B-B14F-4D97-AF65-F5344CB8AC3E}">
        <p14:creationId xmlns:p14="http://schemas.microsoft.com/office/powerpoint/2010/main" xmlns="" val="2015722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40</a:t>
            </a:fld>
            <a:endParaRPr lang="zh-CN" altLang="en-US"/>
          </a:p>
        </p:txBody>
      </p:sp>
    </p:spTree>
    <p:extLst>
      <p:ext uri="{BB962C8B-B14F-4D97-AF65-F5344CB8AC3E}">
        <p14:creationId xmlns:p14="http://schemas.microsoft.com/office/powerpoint/2010/main" xmlns="" val="2827718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41</a:t>
            </a:fld>
            <a:endParaRPr lang="zh-CN" altLang="en-US"/>
          </a:p>
        </p:txBody>
      </p:sp>
    </p:spTree>
    <p:extLst>
      <p:ext uri="{BB962C8B-B14F-4D97-AF65-F5344CB8AC3E}">
        <p14:creationId xmlns:p14="http://schemas.microsoft.com/office/powerpoint/2010/main" xmlns="" val="183302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xmlns=""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备注占位符 2">
            <a:extLst>
              <a:ext uri="{FF2B5EF4-FFF2-40B4-BE49-F238E27FC236}">
                <a16:creationId xmlns:a16="http://schemas.microsoft.com/office/drawing/2014/main" xmlns=""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xmlns=""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xmlns="" val="358535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xmlns=""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备注占位符 2">
            <a:extLst>
              <a:ext uri="{FF2B5EF4-FFF2-40B4-BE49-F238E27FC236}">
                <a16:creationId xmlns:a16="http://schemas.microsoft.com/office/drawing/2014/main" xmlns=""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xmlns=""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xmlns="" val="212882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9</a:t>
            </a:fld>
            <a:endParaRPr lang="zh-CN" altLang="en-US"/>
          </a:p>
        </p:txBody>
      </p:sp>
    </p:spTree>
    <p:extLst>
      <p:ext uri="{BB962C8B-B14F-4D97-AF65-F5344CB8AC3E}">
        <p14:creationId xmlns:p14="http://schemas.microsoft.com/office/powerpoint/2010/main" xmlns="" val="288073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10</a:t>
            </a:fld>
            <a:endParaRPr lang="zh-CN" altLang="en-US"/>
          </a:p>
        </p:txBody>
      </p:sp>
    </p:spTree>
    <p:extLst>
      <p:ext uri="{BB962C8B-B14F-4D97-AF65-F5344CB8AC3E}">
        <p14:creationId xmlns:p14="http://schemas.microsoft.com/office/powerpoint/2010/main" xmlns="" val="333853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备注占位符 2">
            <a:extLst>
              <a:ext uri="{FF2B5EF4-FFF2-40B4-BE49-F238E27FC236}">
                <a16:creationId xmlns:a16="http://schemas.microsoft.com/office/drawing/2014/main" xmlns=""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xmlns=""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11</a:t>
            </a:fld>
            <a:endParaRPr lang="zh-CN" altLang="en-US"/>
          </a:p>
        </p:txBody>
      </p:sp>
    </p:spTree>
    <p:extLst>
      <p:ext uri="{BB962C8B-B14F-4D97-AF65-F5344CB8AC3E}">
        <p14:creationId xmlns:p14="http://schemas.microsoft.com/office/powerpoint/2010/main" xmlns="" val="156946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xmlns=""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xmlns=""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xmlns=""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xmlns=""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xmlns=""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xmlns=""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2021/10/9</a:t>
            </a:fld>
            <a:endParaRPr lang="zh-CN" altLang="en-US"/>
          </a:p>
        </p:txBody>
      </p:sp>
      <p:sp>
        <p:nvSpPr>
          <p:cNvPr id="6" name="页脚占位符 4">
            <a:extLst>
              <a:ext uri="{FF2B5EF4-FFF2-40B4-BE49-F238E27FC236}">
                <a16:creationId xmlns:a16="http://schemas.microsoft.com/office/drawing/2014/main" xmlns=""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xmlns=""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xmlns=""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2021/10/9</a:t>
            </a:fld>
            <a:endParaRPr lang="zh-CN" altLang="en-US"/>
          </a:p>
        </p:txBody>
      </p:sp>
      <p:sp>
        <p:nvSpPr>
          <p:cNvPr id="8" name="页脚占位符 4">
            <a:extLst>
              <a:ext uri="{FF2B5EF4-FFF2-40B4-BE49-F238E27FC236}">
                <a16:creationId xmlns:a16="http://schemas.microsoft.com/office/drawing/2014/main" xmlns=""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xmlns=""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xmlns=""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xmlns=""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2021/10/9</a:t>
            </a:fld>
            <a:endParaRPr lang="zh-CN" altLang="en-US"/>
          </a:p>
        </p:txBody>
      </p:sp>
      <p:sp>
        <p:nvSpPr>
          <p:cNvPr id="4" name="页脚占位符 4">
            <a:extLst>
              <a:ext uri="{FF2B5EF4-FFF2-40B4-BE49-F238E27FC236}">
                <a16:creationId xmlns:a16="http://schemas.microsoft.com/office/drawing/2014/main" xmlns=""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xmlns=""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xmlns=""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2021/10/9</a:t>
            </a:fld>
            <a:endParaRPr lang="zh-CN" altLang="en-US"/>
          </a:p>
        </p:txBody>
      </p:sp>
      <p:sp>
        <p:nvSpPr>
          <p:cNvPr id="3" name="页脚占位符 4">
            <a:extLst>
              <a:ext uri="{FF2B5EF4-FFF2-40B4-BE49-F238E27FC236}">
                <a16:creationId xmlns:a16="http://schemas.microsoft.com/office/drawing/2014/main" xmlns=""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xmlns=""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xmlns=""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2021/10/9</a:t>
            </a:fld>
            <a:endParaRPr lang="zh-CN" altLang="en-US"/>
          </a:p>
        </p:txBody>
      </p:sp>
      <p:sp>
        <p:nvSpPr>
          <p:cNvPr id="6" name="页脚占位符 4">
            <a:extLst>
              <a:ext uri="{FF2B5EF4-FFF2-40B4-BE49-F238E27FC236}">
                <a16:creationId xmlns:a16="http://schemas.microsoft.com/office/drawing/2014/main" xmlns=""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xmlns=""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2021/10/9</a:t>
            </a:fld>
            <a:endParaRPr lang="zh-CN" altLang="en-US"/>
          </a:p>
        </p:txBody>
      </p:sp>
      <p:sp>
        <p:nvSpPr>
          <p:cNvPr id="6" name="页脚占位符 4">
            <a:extLst>
              <a:ext uri="{FF2B5EF4-FFF2-40B4-BE49-F238E27FC236}">
                <a16:creationId xmlns:a16="http://schemas.microsoft.com/office/drawing/2014/main" xmlns=""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xmlns=""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2021/10/9</a:t>
            </a:fld>
            <a:endParaRPr lang="zh-CN" altLang="en-US"/>
          </a:p>
        </p:txBody>
      </p:sp>
      <p:sp>
        <p:nvSpPr>
          <p:cNvPr id="5" name="页脚占位符 4">
            <a:extLst>
              <a:ext uri="{FF2B5EF4-FFF2-40B4-BE49-F238E27FC236}">
                <a16:creationId xmlns:a16="http://schemas.microsoft.com/office/drawing/2014/main" xmlns=""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xmlns=""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xmlns="" id="{43FD124A-5003-4953-9084-A144332BFF02}"/>
              </a:ext>
            </a:extLst>
          </p:cNvPr>
          <p:cNvSpPr txBox="1"/>
          <p:nvPr/>
        </p:nvSpPr>
        <p:spPr>
          <a:xfrm>
            <a:off x="1318463" y="2933700"/>
            <a:ext cx="9258212" cy="646331"/>
          </a:xfrm>
          <a:prstGeom prst="rect">
            <a:avLst/>
          </a:prstGeom>
          <a:noFill/>
        </p:spPr>
        <p:txBody>
          <a:bodyPr wrap="square">
            <a:spAutoFit/>
          </a:bodyPr>
          <a:lstStyle/>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感知机分类与序列标注</a:t>
            </a:r>
          </a:p>
        </p:txBody>
      </p:sp>
      <p:grpSp>
        <p:nvGrpSpPr>
          <p:cNvPr id="59" name="组合 58">
            <a:extLst>
              <a:ext uri="{FF2B5EF4-FFF2-40B4-BE49-F238E27FC236}">
                <a16:creationId xmlns:a16="http://schemas.microsoft.com/office/drawing/2014/main" xmlns=""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xmlns=""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xmlns=""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xmlns=""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xmlns=""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xmlns=""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xmlns=""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xmlns=""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xmlns=""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xmlns=""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xmlns=""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xmlns=""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xmlns=""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xmlns=""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xmlns=""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xmlns=""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29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48895"/>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20" name="矩形 19">
            <a:extLst>
              <a:ext uri="{FF2B5EF4-FFF2-40B4-BE49-F238E27FC236}">
                <a16:creationId xmlns:a16="http://schemas.microsoft.com/office/drawing/2014/main" xmlns="" id="{4F31FF3B-80BE-4F78-9E7C-40982B260AEE}"/>
              </a:ext>
            </a:extLst>
          </p:cNvPr>
          <p:cNvSpPr/>
          <p:nvPr/>
        </p:nvSpPr>
        <p:spPr>
          <a:xfrm>
            <a:off x="474742" y="696689"/>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感知机算法</a:t>
            </a:r>
            <a:endParaRPr lang="zh-CN" altLang="en-US" dirty="0"/>
          </a:p>
        </p:txBody>
      </p:sp>
      <p:sp>
        <p:nvSpPr>
          <p:cNvPr id="10" name="矩形 9">
            <a:extLst>
              <a:ext uri="{FF2B5EF4-FFF2-40B4-BE49-F238E27FC236}">
                <a16:creationId xmlns:a16="http://schemas.microsoft.com/office/drawing/2014/main" xmlns="" id="{0FA0E00B-7D3B-4A47-A718-F3E42303B0A8}"/>
              </a:ext>
            </a:extLst>
          </p:cNvPr>
          <p:cNvSpPr/>
          <p:nvPr/>
        </p:nvSpPr>
        <p:spPr>
          <a:xfrm>
            <a:off x="304800" y="1270585"/>
            <a:ext cx="11415712" cy="788806"/>
          </a:xfrm>
          <a:prstGeom prst="rect">
            <a:avLst/>
          </a:prstGeom>
        </p:spPr>
        <p:txBody>
          <a:bodyPr wrap="square">
            <a:spAutoFit/>
          </a:bodyPr>
          <a:lstStyle/>
          <a:p>
            <a:pPr>
              <a:lnSpc>
                <a:spcPct val="150000"/>
              </a:lnSpc>
            </a:pPr>
            <a:r>
              <a:rPr lang="zh-CN" altLang="en-US" sz="1600" dirty="0">
                <a:solidFill>
                  <a:srgbClr val="24292E"/>
                </a:solidFill>
                <a:latin typeface="-apple-system"/>
              </a:rPr>
              <a:t>找出这个分离超平面其实就是感知机算法。</a:t>
            </a:r>
            <a:r>
              <a:rPr lang="zh-CN" altLang="en-US" sz="1600" b="1" dirty="0">
                <a:solidFill>
                  <a:srgbClr val="24292E"/>
                </a:solidFill>
                <a:latin typeface="-apple-system"/>
              </a:rPr>
              <a:t>感知机算法</a:t>
            </a:r>
            <a:r>
              <a:rPr lang="zh-CN" altLang="en-US" sz="1600" dirty="0">
                <a:solidFill>
                  <a:srgbClr val="24292E"/>
                </a:solidFill>
                <a:latin typeface="-apple-system"/>
              </a:rPr>
              <a:t>则是一种迭代式的算法：在训练集上运行多个迭代，每次读入一个样本，执行预测，将预测结果与正确答案进行对比，计算误差，根据误差更新模型参数，再次进行训练，直到误差最小为止。</a:t>
            </a:r>
            <a:endParaRPr lang="zh-CN" altLang="en-US" sz="1600" dirty="0"/>
          </a:p>
        </p:txBody>
      </p:sp>
      <p:sp>
        <p:nvSpPr>
          <p:cNvPr id="13" name="文本框 12">
            <a:extLst>
              <a:ext uri="{FF2B5EF4-FFF2-40B4-BE49-F238E27FC236}">
                <a16:creationId xmlns:a16="http://schemas.microsoft.com/office/drawing/2014/main" xmlns="" id="{B3E15AD8-85D3-4DE8-9746-AF7704D4C0A4}"/>
              </a:ext>
            </a:extLst>
          </p:cNvPr>
          <p:cNvSpPr txBox="1"/>
          <p:nvPr/>
        </p:nvSpPr>
        <p:spPr>
          <a:xfrm>
            <a:off x="304800" y="2197916"/>
            <a:ext cx="3526188" cy="338554"/>
          </a:xfrm>
          <a:prstGeom prst="rect">
            <a:avLst/>
          </a:prstGeom>
          <a:noFill/>
        </p:spPr>
        <p:txBody>
          <a:bodyPr wrap="square" rtlCol="0">
            <a:spAutoFit/>
          </a:bodyPr>
          <a:lstStyle/>
          <a:p>
            <a:r>
              <a:rPr lang="zh-CN" altLang="en-US" sz="1600" dirty="0"/>
              <a:t>用更严谨的语言描述如下：</a:t>
            </a:r>
          </a:p>
        </p:txBody>
      </p:sp>
      <p:pic>
        <p:nvPicPr>
          <p:cNvPr id="15" name="图片 14">
            <a:extLst>
              <a:ext uri="{FF2B5EF4-FFF2-40B4-BE49-F238E27FC236}">
                <a16:creationId xmlns:a16="http://schemas.microsoft.com/office/drawing/2014/main" xmlns="" id="{1F42FE10-7EF0-4F16-A023-B21957A16BE7}"/>
              </a:ext>
            </a:extLst>
          </p:cNvPr>
          <p:cNvPicPr>
            <a:picLocks noChangeAspect="1"/>
          </p:cNvPicPr>
          <p:nvPr/>
        </p:nvPicPr>
        <p:blipFill>
          <a:blip r:embed="rId3"/>
          <a:stretch>
            <a:fillRect/>
          </a:stretch>
        </p:blipFill>
        <p:spPr>
          <a:xfrm>
            <a:off x="353087" y="2768011"/>
            <a:ext cx="6066046" cy="1021168"/>
          </a:xfrm>
          <a:prstGeom prst="rect">
            <a:avLst/>
          </a:prstGeom>
          <a:solidFill>
            <a:schemeClr val="bg1"/>
          </a:solidFill>
        </p:spPr>
      </p:pic>
      <p:sp>
        <p:nvSpPr>
          <p:cNvPr id="24" name="文本框 23">
            <a:extLst>
              <a:ext uri="{FF2B5EF4-FFF2-40B4-BE49-F238E27FC236}">
                <a16:creationId xmlns:a16="http://schemas.microsoft.com/office/drawing/2014/main" xmlns="" id="{07858FC6-2175-4D7C-94F3-ADA10A70E5DA}"/>
              </a:ext>
            </a:extLst>
          </p:cNvPr>
          <p:cNvSpPr txBox="1"/>
          <p:nvPr/>
        </p:nvSpPr>
        <p:spPr>
          <a:xfrm>
            <a:off x="304800" y="4288062"/>
            <a:ext cx="6066045" cy="419474"/>
          </a:xfrm>
          <a:prstGeom prst="rect">
            <a:avLst/>
          </a:prstGeom>
          <a:noFill/>
        </p:spPr>
        <p:txBody>
          <a:bodyPr wrap="square" rtlCol="0">
            <a:spAutoFit/>
          </a:bodyPr>
          <a:lstStyle/>
          <a:p>
            <a:pPr>
              <a:lnSpc>
                <a:spcPct val="150000"/>
              </a:lnSpc>
            </a:pPr>
            <a:r>
              <a:rPr lang="zh-CN" altLang="en-US" sz="1600" dirty="0"/>
              <a:t>从仿生学的角度讲，一个感知机就是一个神经元，如右图所示。</a:t>
            </a:r>
          </a:p>
        </p:txBody>
      </p:sp>
      <p:pic>
        <p:nvPicPr>
          <p:cNvPr id="16" name="图片 15">
            <a:extLst>
              <a:ext uri="{FF2B5EF4-FFF2-40B4-BE49-F238E27FC236}">
                <a16:creationId xmlns:a16="http://schemas.microsoft.com/office/drawing/2014/main" xmlns="" id="{AE7A5761-4AA5-4DFE-A883-57D713080A20}"/>
              </a:ext>
            </a:extLst>
          </p:cNvPr>
          <p:cNvPicPr>
            <a:picLocks noChangeAspect="1"/>
          </p:cNvPicPr>
          <p:nvPr/>
        </p:nvPicPr>
        <p:blipFill>
          <a:blip r:embed="rId4"/>
          <a:stretch>
            <a:fillRect/>
          </a:stretch>
        </p:blipFill>
        <p:spPr>
          <a:xfrm>
            <a:off x="7748990" y="2406048"/>
            <a:ext cx="2527524" cy="3605250"/>
          </a:xfrm>
          <a:prstGeom prst="rect">
            <a:avLst/>
          </a:prstGeom>
        </p:spPr>
      </p:pic>
    </p:spTree>
    <p:extLst>
      <p:ext uri="{BB962C8B-B14F-4D97-AF65-F5344CB8AC3E}">
        <p14:creationId xmlns:p14="http://schemas.microsoft.com/office/powerpoint/2010/main" xmlns="" val="11979004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20" name="矩形 19">
            <a:extLst>
              <a:ext uri="{FF2B5EF4-FFF2-40B4-BE49-F238E27FC236}">
                <a16:creationId xmlns:a16="http://schemas.microsoft.com/office/drawing/2014/main" xmlns="" id="{4F31FF3B-80BE-4F78-9E7C-40982B260AEE}"/>
              </a:ext>
            </a:extLst>
          </p:cNvPr>
          <p:cNvSpPr/>
          <p:nvPr/>
        </p:nvSpPr>
        <p:spPr>
          <a:xfrm>
            <a:off x="474742" y="696689"/>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感知机算法</a:t>
            </a:r>
            <a:endParaRPr lang="zh-CN" altLang="en-US" dirty="0"/>
          </a:p>
        </p:txBody>
      </p:sp>
      <p:sp>
        <p:nvSpPr>
          <p:cNvPr id="13" name="文本框 12">
            <a:extLst>
              <a:ext uri="{FF2B5EF4-FFF2-40B4-BE49-F238E27FC236}">
                <a16:creationId xmlns:a16="http://schemas.microsoft.com/office/drawing/2014/main" xmlns="" id="{B3E15AD8-85D3-4DE8-9746-AF7704D4C0A4}"/>
              </a:ext>
            </a:extLst>
          </p:cNvPr>
          <p:cNvSpPr txBox="1"/>
          <p:nvPr/>
        </p:nvSpPr>
        <p:spPr>
          <a:xfrm>
            <a:off x="304800" y="1219396"/>
            <a:ext cx="6960065" cy="338554"/>
          </a:xfrm>
          <a:prstGeom prst="rect">
            <a:avLst/>
          </a:prstGeom>
          <a:noFill/>
        </p:spPr>
        <p:txBody>
          <a:bodyPr wrap="square" rtlCol="0">
            <a:spAutoFit/>
          </a:bodyPr>
          <a:lstStyle/>
          <a:p>
            <a:r>
              <a:rPr lang="zh-CN" altLang="en-US" sz="1600" dirty="0"/>
              <a:t>为更深刻地理解感知机算法原理，则必须了解损失函数等概念。</a:t>
            </a:r>
          </a:p>
        </p:txBody>
      </p:sp>
      <p:sp>
        <p:nvSpPr>
          <p:cNvPr id="4" name="矩形 3">
            <a:extLst>
              <a:ext uri="{FF2B5EF4-FFF2-40B4-BE49-F238E27FC236}">
                <a16:creationId xmlns:a16="http://schemas.microsoft.com/office/drawing/2014/main" xmlns="" id="{77C9074B-B3B4-40F1-922C-9A163C0E1EFD}"/>
              </a:ext>
            </a:extLst>
          </p:cNvPr>
          <p:cNvSpPr/>
          <p:nvPr/>
        </p:nvSpPr>
        <p:spPr>
          <a:xfrm>
            <a:off x="237689" y="1793292"/>
            <a:ext cx="5791200" cy="427324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损失函数</a:t>
            </a:r>
            <a:r>
              <a:rPr lang="en-US" altLang="zh-CN" sz="1600" dirty="0"/>
              <a:t>: </a:t>
            </a:r>
            <a:r>
              <a:rPr lang="zh-CN" altLang="en-US" sz="1600" dirty="0"/>
              <a:t>从数值优化的角度来讲，迭代式机器学习算法都在优化</a:t>
            </a:r>
            <a:r>
              <a:rPr lang="en-US" altLang="zh-CN" sz="1600" dirty="0"/>
              <a:t>(</a:t>
            </a:r>
            <a:r>
              <a:rPr lang="zh-CN" altLang="en-US" sz="1600" dirty="0"/>
              <a:t>减小</a:t>
            </a:r>
            <a:r>
              <a:rPr lang="en-US" altLang="zh-CN" sz="1600" dirty="0"/>
              <a:t>)</a:t>
            </a:r>
            <a:r>
              <a:rPr lang="zh-CN" altLang="en-US" sz="1600" dirty="0"/>
              <a:t>一个损失函数</a:t>
            </a:r>
            <a:r>
              <a:rPr lang="en-US" altLang="zh-CN" sz="1600" dirty="0"/>
              <a:t>( loss function )</a:t>
            </a:r>
            <a:r>
              <a:rPr lang="zh-CN" altLang="en-US" sz="1600" dirty="0"/>
              <a:t>。损失函数 </a:t>
            </a:r>
            <a:r>
              <a:rPr lang="en-US" altLang="zh-CN" sz="1600" dirty="0"/>
              <a:t>J(w) </a:t>
            </a:r>
            <a:r>
              <a:rPr lang="zh-CN" altLang="en-US" sz="1600" dirty="0"/>
              <a:t>用来衡量模型在训练集上的错误程度，自变量是模型参数 </a:t>
            </a:r>
            <a:r>
              <a:rPr lang="en-US" altLang="zh-CN" sz="1600" dirty="0"/>
              <a:t>w</a:t>
            </a:r>
            <a:r>
              <a:rPr lang="zh-CN" altLang="en-US" sz="1600" dirty="0"/>
              <a:t>，因变量是一个标量，表示模型在训练集上的损失的大小。</a:t>
            </a:r>
          </a:p>
          <a:p>
            <a:pPr marL="285750" indent="-285750">
              <a:lnSpc>
                <a:spcPct val="150000"/>
              </a:lnSpc>
              <a:buFont typeface="Arial" panose="020B0604020202020204" pitchFamily="34" charset="0"/>
              <a:buChar char="•"/>
            </a:pPr>
            <a:r>
              <a:rPr lang="zh-CN" altLang="en-US" sz="1600" dirty="0"/>
              <a:t>梯度下降</a:t>
            </a:r>
            <a:r>
              <a:rPr lang="en-US" altLang="zh-CN" sz="1600" dirty="0"/>
              <a:t>: </a:t>
            </a:r>
            <a:r>
              <a:rPr lang="zh-CN" altLang="en-US" sz="1600" dirty="0"/>
              <a:t>给定样本，其特征向量 </a:t>
            </a:r>
            <a:r>
              <a:rPr lang="en-US" altLang="zh-CN" sz="1600" dirty="0"/>
              <a:t>x </a:t>
            </a:r>
            <a:r>
              <a:rPr lang="zh-CN" altLang="en-US" sz="1600" dirty="0"/>
              <a:t>只是常数，对 </a:t>
            </a:r>
            <a:r>
              <a:rPr lang="en-US" altLang="zh-CN" sz="1600" dirty="0"/>
              <a:t>J(w) </a:t>
            </a:r>
            <a:r>
              <a:rPr lang="zh-CN" altLang="en-US" sz="1600" dirty="0"/>
              <a:t>求导，得到一个梯度向量 </a:t>
            </a:r>
            <a:r>
              <a:rPr lang="en-US" altLang="zh-CN" sz="1600" dirty="0" err="1"/>
              <a:t>Δw</a:t>
            </a:r>
            <a:r>
              <a:rPr lang="zh-CN" altLang="en-US" sz="1600" dirty="0"/>
              <a:t>，它的反方向一定是当前位置损失函数减小速度最快的方向。如果参数点 </a:t>
            </a:r>
            <a:r>
              <a:rPr lang="en-US" altLang="zh-CN" sz="1600" dirty="0"/>
              <a:t>w </a:t>
            </a:r>
            <a:r>
              <a:rPr lang="zh-CN" altLang="en-US" sz="1600" dirty="0"/>
              <a:t>反方向移动就会使损失函数减小，叫梯度下降。</a:t>
            </a:r>
          </a:p>
          <a:p>
            <a:pPr marL="285750" indent="-285750">
              <a:lnSpc>
                <a:spcPct val="150000"/>
              </a:lnSpc>
              <a:buFont typeface="Arial" panose="020B0604020202020204" pitchFamily="34" charset="0"/>
              <a:buChar char="•"/>
            </a:pPr>
            <a:r>
              <a:rPr lang="zh-CN" altLang="en-US" sz="1600" dirty="0"/>
              <a:t>学习率</a:t>
            </a:r>
            <a:r>
              <a:rPr lang="en-US" altLang="zh-CN" sz="1600" dirty="0"/>
              <a:t>: </a:t>
            </a:r>
            <a:r>
              <a:rPr lang="zh-CN" altLang="en-US" sz="1600" dirty="0"/>
              <a:t>梯度下降的步长叫做学习率。</a:t>
            </a:r>
          </a:p>
          <a:p>
            <a:pPr marL="285750" indent="-285750">
              <a:lnSpc>
                <a:spcPct val="150000"/>
              </a:lnSpc>
              <a:buFont typeface="Arial" panose="020B0604020202020204" pitchFamily="34" charset="0"/>
              <a:buChar char="•"/>
            </a:pPr>
            <a:r>
              <a:rPr lang="zh-CN" altLang="en-US" sz="1600" dirty="0"/>
              <a:t>随机梯度下降</a:t>
            </a:r>
            <a:r>
              <a:rPr lang="en-US" altLang="zh-CN" sz="1600" dirty="0"/>
              <a:t>(SGD): </a:t>
            </a:r>
            <a:r>
              <a:rPr lang="zh-CN" altLang="en-US" sz="1600" dirty="0"/>
              <a:t>如果算法每次迭代随机选取部分样本计算损失函数的梯度，则称为随机梯度下降。</a:t>
            </a:r>
          </a:p>
        </p:txBody>
      </p:sp>
      <p:pic>
        <p:nvPicPr>
          <p:cNvPr id="16" name="图片 15">
            <a:extLst>
              <a:ext uri="{FF2B5EF4-FFF2-40B4-BE49-F238E27FC236}">
                <a16:creationId xmlns:a16="http://schemas.microsoft.com/office/drawing/2014/main" xmlns="" id="{A7252DCA-D0E9-44DD-B8CE-2721DBCAD30F}"/>
              </a:ext>
            </a:extLst>
          </p:cNvPr>
          <p:cNvPicPr>
            <a:picLocks noChangeAspect="1"/>
          </p:cNvPicPr>
          <p:nvPr/>
        </p:nvPicPr>
        <p:blipFill>
          <a:blip r:embed="rId3"/>
          <a:stretch>
            <a:fillRect/>
          </a:stretch>
        </p:blipFill>
        <p:spPr>
          <a:xfrm>
            <a:off x="6257094" y="2266247"/>
            <a:ext cx="5689429" cy="3136003"/>
          </a:xfrm>
          <a:prstGeom prst="rect">
            <a:avLst/>
          </a:prstGeom>
        </p:spPr>
      </p:pic>
    </p:spTree>
    <p:extLst>
      <p:ext uri="{BB962C8B-B14F-4D97-AF65-F5344CB8AC3E}">
        <p14:creationId xmlns:p14="http://schemas.microsoft.com/office/powerpoint/2010/main" xmlns="" val="11291163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20" name="矩形 19">
            <a:extLst>
              <a:ext uri="{FF2B5EF4-FFF2-40B4-BE49-F238E27FC236}">
                <a16:creationId xmlns:a16="http://schemas.microsoft.com/office/drawing/2014/main" xmlns="" id="{4F31FF3B-80BE-4F78-9E7C-40982B260AEE}"/>
              </a:ext>
            </a:extLst>
          </p:cNvPr>
          <p:cNvSpPr/>
          <p:nvPr/>
        </p:nvSpPr>
        <p:spPr>
          <a:xfrm>
            <a:off x="474742" y="696689"/>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感知机算法</a:t>
            </a:r>
            <a:endParaRPr lang="zh-CN" altLang="en-US" dirty="0"/>
          </a:p>
        </p:txBody>
      </p:sp>
      <p:sp>
        <p:nvSpPr>
          <p:cNvPr id="10" name="矩形 9">
            <a:extLst>
              <a:ext uri="{FF2B5EF4-FFF2-40B4-BE49-F238E27FC236}">
                <a16:creationId xmlns:a16="http://schemas.microsoft.com/office/drawing/2014/main" xmlns="" id="{1CEAAB64-83A3-4F4A-930B-17EDD4E35704}"/>
              </a:ext>
            </a:extLst>
          </p:cNvPr>
          <p:cNvSpPr/>
          <p:nvPr/>
        </p:nvSpPr>
        <p:spPr>
          <a:xfrm>
            <a:off x="304800" y="1201687"/>
            <a:ext cx="11196506" cy="2266133"/>
          </a:xfrm>
          <a:prstGeom prst="rect">
            <a:avLst/>
          </a:prstGeom>
        </p:spPr>
        <p:txBody>
          <a:bodyPr wrap="square">
            <a:spAutoFit/>
          </a:bodyPr>
          <a:lstStyle/>
          <a:p>
            <a:pPr>
              <a:lnSpc>
                <a:spcPct val="150000"/>
              </a:lnSpc>
            </a:pPr>
            <a:r>
              <a:rPr lang="zh-CN" altLang="en-US" sz="1600" dirty="0"/>
              <a:t>从决策边界的角度讲，感知机算法将分离超平面朝误分类样本的方向推动。这时候问题来了，假如数据本身线性不可分，感知机损失函数收敛吗</a:t>
            </a:r>
            <a:r>
              <a:rPr lang="en-US" altLang="zh-CN" sz="1600" dirty="0"/>
              <a:t>?</a:t>
            </a:r>
            <a:r>
              <a:rPr lang="zh-CN" altLang="en-US" sz="1600" dirty="0"/>
              <a:t>很遗憾，感知机算法不收敛。当数据集线性不可分时，每次迭代分离超平面都会剧烈振荡。</a:t>
            </a:r>
            <a:endParaRPr lang="en-US" altLang="zh-CN" sz="1600" dirty="0"/>
          </a:p>
          <a:p>
            <a:pPr>
              <a:lnSpc>
                <a:spcPct val="150000"/>
              </a:lnSpc>
            </a:pPr>
            <a:endParaRPr lang="en-US" altLang="zh-CN" sz="1600" dirty="0"/>
          </a:p>
          <a:p>
            <a:pPr>
              <a:lnSpc>
                <a:spcPct val="150000"/>
              </a:lnSpc>
            </a:pPr>
            <a:r>
              <a:rPr lang="zh-CN" altLang="en-US" sz="1600" dirty="0"/>
              <a:t>前面提到过，感知机是个在线学习模型，学习一个训练实例后，就可以更新整个模型。假设有</a:t>
            </a:r>
            <a:r>
              <a:rPr lang="en-US" altLang="zh-CN" sz="1600" dirty="0"/>
              <a:t>10 000</a:t>
            </a:r>
            <a:r>
              <a:rPr lang="zh-CN" altLang="en-US" sz="1600" dirty="0"/>
              <a:t>个实例，模型在前</a:t>
            </a:r>
            <a:r>
              <a:rPr lang="en-US" altLang="zh-CN" sz="1600" dirty="0"/>
              <a:t>9999</a:t>
            </a:r>
            <a:r>
              <a:rPr lang="zh-CN" altLang="en-US" sz="1600" dirty="0"/>
              <a:t>个实例的学习中都完美地得到正确答案，说明此时的模型接近完美了。可是最后一个实例是个噪声点，朴素感知机模型预测错误后直接修改了模型，导致前面</a:t>
            </a:r>
            <a:r>
              <a:rPr lang="en-US" altLang="zh-CN" sz="1600" dirty="0"/>
              <a:t>9999</a:t>
            </a:r>
            <a:r>
              <a:rPr lang="zh-CN" altLang="en-US" sz="1600" dirty="0"/>
              <a:t>个实例预测错误，模型训练前功尽弃。</a:t>
            </a:r>
          </a:p>
        </p:txBody>
      </p:sp>
    </p:spTree>
    <p:extLst>
      <p:ext uri="{BB962C8B-B14F-4D97-AF65-F5344CB8AC3E}">
        <p14:creationId xmlns:p14="http://schemas.microsoft.com/office/powerpoint/2010/main" xmlns="" val="5625568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20" name="矩形 19">
            <a:extLst>
              <a:ext uri="{FF2B5EF4-FFF2-40B4-BE49-F238E27FC236}">
                <a16:creationId xmlns:a16="http://schemas.microsoft.com/office/drawing/2014/main" xmlns="" id="{4F31FF3B-80BE-4F78-9E7C-40982B260AEE}"/>
              </a:ext>
            </a:extLst>
          </p:cNvPr>
          <p:cNvSpPr/>
          <p:nvPr/>
        </p:nvSpPr>
        <p:spPr>
          <a:xfrm>
            <a:off x="474742" y="696689"/>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感知机算法</a:t>
            </a:r>
            <a:endParaRPr lang="zh-CN" altLang="en-US" dirty="0"/>
          </a:p>
        </p:txBody>
      </p:sp>
      <p:sp>
        <p:nvSpPr>
          <p:cNvPr id="4" name="矩形 3">
            <a:extLst>
              <a:ext uri="{FF2B5EF4-FFF2-40B4-BE49-F238E27FC236}">
                <a16:creationId xmlns:a16="http://schemas.microsoft.com/office/drawing/2014/main" xmlns="" id="{30506EC6-DDB6-4C16-B6B8-8CF90B6664CC}"/>
              </a:ext>
            </a:extLst>
          </p:cNvPr>
          <p:cNvSpPr/>
          <p:nvPr/>
        </p:nvSpPr>
        <p:spPr>
          <a:xfrm>
            <a:off x="380301" y="1397675"/>
            <a:ext cx="10439400" cy="2266133"/>
          </a:xfrm>
          <a:prstGeom prst="rect">
            <a:avLst/>
          </a:prstGeom>
        </p:spPr>
        <p:txBody>
          <a:bodyPr wrap="square">
            <a:spAutoFit/>
          </a:bodyPr>
          <a:lstStyle/>
          <a:p>
            <a:pPr>
              <a:lnSpc>
                <a:spcPct val="150000"/>
              </a:lnSpc>
            </a:pPr>
            <a:r>
              <a:rPr lang="zh-CN" altLang="en-US" sz="1600" dirty="0"/>
              <a:t>解决方案有很多</a:t>
            </a:r>
            <a:r>
              <a:rPr lang="en-US" altLang="zh-CN" sz="1600" dirty="0"/>
              <a:t>:</a:t>
            </a:r>
          </a:p>
          <a:p>
            <a:pPr marL="285750" indent="-285750">
              <a:lnSpc>
                <a:spcPct val="150000"/>
              </a:lnSpc>
              <a:buFont typeface="Arial" panose="020B0604020202020204" pitchFamily="34" charset="0"/>
              <a:buChar char="•"/>
            </a:pPr>
            <a:r>
              <a:rPr lang="zh-CN" altLang="en-US" sz="1600" dirty="0"/>
              <a:t>创造更多特征，将样本映射到更高维空间，使其线性可分</a:t>
            </a:r>
            <a:r>
              <a:rPr lang="en-US" altLang="zh-CN" sz="1600" dirty="0"/>
              <a:t>;</a:t>
            </a:r>
          </a:p>
          <a:p>
            <a:pPr marL="285750" indent="-285750">
              <a:lnSpc>
                <a:spcPct val="150000"/>
              </a:lnSpc>
              <a:buFont typeface="Arial" panose="020B0604020202020204" pitchFamily="34" charset="0"/>
              <a:buChar char="•"/>
            </a:pPr>
            <a:r>
              <a:rPr lang="zh-CN" altLang="en-US" sz="1600" dirty="0"/>
              <a:t>切换到其他训练算法，比如支持向量机等</a:t>
            </a:r>
            <a:r>
              <a:rPr lang="en-US" altLang="zh-CN" sz="1600" dirty="0"/>
              <a:t>;</a:t>
            </a:r>
          </a:p>
          <a:p>
            <a:pPr marL="285750" indent="-285750">
              <a:lnSpc>
                <a:spcPct val="150000"/>
              </a:lnSpc>
              <a:buFont typeface="Arial" panose="020B0604020202020204" pitchFamily="34" charset="0"/>
              <a:buChar char="•"/>
            </a:pPr>
            <a:r>
              <a:rPr lang="zh-CN" altLang="en-US" sz="1600" dirty="0"/>
              <a:t>对感知机算法打补丁，使用投票感知机或平均感知机。</a:t>
            </a:r>
            <a:endParaRPr lang="en-US" altLang="zh-CN" sz="1600" dirty="0"/>
          </a:p>
          <a:p>
            <a:pPr marL="285750" indent="-285750">
              <a:lnSpc>
                <a:spcPct val="150000"/>
              </a:lnSpc>
              <a:buFont typeface="Arial" panose="020B0604020202020204" pitchFamily="34" charset="0"/>
              <a:buChar char="•"/>
            </a:pPr>
            <a:endParaRPr lang="zh-CN" altLang="en-US" sz="1600" dirty="0"/>
          </a:p>
          <a:p>
            <a:pPr>
              <a:lnSpc>
                <a:spcPct val="150000"/>
              </a:lnSpc>
            </a:pPr>
            <a:r>
              <a:rPr lang="zh-CN" altLang="en-US" sz="1600" dirty="0"/>
              <a:t>其中最简单的方案，即投票感知机和平均感知机。</a:t>
            </a:r>
          </a:p>
        </p:txBody>
      </p:sp>
      <p:sp>
        <p:nvSpPr>
          <p:cNvPr id="5" name="矩形 4">
            <a:extLst>
              <a:ext uri="{FF2B5EF4-FFF2-40B4-BE49-F238E27FC236}">
                <a16:creationId xmlns:a16="http://schemas.microsoft.com/office/drawing/2014/main" xmlns="" id="{8769D0A3-8B95-4B2E-AEEE-B66EF6E9CFAF}"/>
              </a:ext>
            </a:extLst>
          </p:cNvPr>
          <p:cNvSpPr/>
          <p:nvPr/>
        </p:nvSpPr>
        <p:spPr>
          <a:xfrm>
            <a:off x="380301" y="4023676"/>
            <a:ext cx="11095838" cy="1158138"/>
          </a:xfrm>
          <a:prstGeom prst="rect">
            <a:avLst/>
          </a:prstGeom>
        </p:spPr>
        <p:txBody>
          <a:bodyPr wrap="square">
            <a:spAutoFit/>
          </a:bodyPr>
          <a:lstStyle/>
          <a:p>
            <a:pPr>
              <a:lnSpc>
                <a:spcPct val="150000"/>
              </a:lnSpc>
            </a:pPr>
            <a:r>
              <a:rPr lang="zh-CN" altLang="en-US" sz="1600" b="1" dirty="0">
                <a:solidFill>
                  <a:srgbClr val="24292E"/>
                </a:solidFill>
                <a:latin typeface="-apple-system"/>
              </a:rPr>
              <a:t>投票感知机</a:t>
            </a:r>
            <a:r>
              <a:rPr lang="zh-CN" altLang="en-US" sz="1600" dirty="0">
                <a:solidFill>
                  <a:srgbClr val="24292E"/>
                </a:solidFill>
                <a:latin typeface="-apple-system"/>
              </a:rPr>
              <a:t>：每次迭代的模型都保留，准确率也保留，预测时，每个模型都给出自己的结果，乘以它的准确率加权平均值作为最终结果。</a:t>
            </a:r>
          </a:p>
          <a:p>
            <a:pPr>
              <a:lnSpc>
                <a:spcPct val="150000"/>
              </a:lnSpc>
            </a:pPr>
            <a:r>
              <a:rPr lang="zh-CN" altLang="en-US" sz="1600" dirty="0">
                <a:solidFill>
                  <a:srgbClr val="24292E"/>
                </a:solidFill>
                <a:latin typeface="-apple-system"/>
              </a:rPr>
              <a:t>投票感知机要求存储多个模型及加权，计算开销较大，更实际的做法是取多个模型的权重的平均，这就是</a:t>
            </a:r>
            <a:r>
              <a:rPr lang="zh-CN" altLang="en-US" sz="1600" b="1" dirty="0">
                <a:solidFill>
                  <a:srgbClr val="24292E"/>
                </a:solidFill>
                <a:latin typeface="-apple-system"/>
              </a:rPr>
              <a:t>平均感知机</a:t>
            </a:r>
            <a:r>
              <a:rPr lang="zh-CN" altLang="en-US" sz="1600" dirty="0">
                <a:solidFill>
                  <a:srgbClr val="24292E"/>
                </a:solidFill>
                <a:latin typeface="-apple-system"/>
              </a:rPr>
              <a:t>。</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xmlns="" val="11793836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xmlns=""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xmlns=""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3</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xmlns=""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xmlns=""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xmlns=""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xmlns="" id="{DF8864B7-7026-4B02-A1DD-EA10E545D964}"/>
              </a:ext>
            </a:extLst>
          </p:cNvPr>
          <p:cNvSpPr txBox="1">
            <a:spLocks noChangeArrowheads="1"/>
          </p:cNvSpPr>
          <p:nvPr/>
        </p:nvSpPr>
        <p:spPr bwMode="auto">
          <a:xfrm>
            <a:off x="3916392" y="3617913"/>
            <a:ext cx="776377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基于感知机的人名性别分类</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xmlns="" val="3312587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096000" y="254000"/>
            <a:ext cx="6096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768975" y="83242"/>
            <a:ext cx="5388543" cy="585788"/>
            <a:chOff x="551544" y="82976"/>
            <a:chExt cx="3506852"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基于感知机的人名性别分类</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xmlns="" id="{8A1F95DC-6CC4-442C-8CBE-8647AF641844}"/>
              </a:ext>
            </a:extLst>
          </p:cNvPr>
          <p:cNvSpPr/>
          <p:nvPr/>
        </p:nvSpPr>
        <p:spPr>
          <a:xfrm>
            <a:off x="430634" y="719748"/>
            <a:ext cx="9317372" cy="419474"/>
          </a:xfrm>
          <a:prstGeom prst="rect">
            <a:avLst/>
          </a:prstGeom>
        </p:spPr>
        <p:txBody>
          <a:bodyPr wrap="square">
            <a:spAutoFit/>
          </a:bodyPr>
          <a:lstStyle/>
          <a:p>
            <a:pPr>
              <a:lnSpc>
                <a:spcPct val="150000"/>
              </a:lnSpc>
            </a:pPr>
            <a:r>
              <a:rPr lang="zh-CN" altLang="en-US" sz="1600" dirty="0">
                <a:solidFill>
                  <a:srgbClr val="24292E"/>
                </a:solidFill>
                <a:latin typeface="-apple-system"/>
              </a:rPr>
              <a:t>解决该问题的思路依然是监督学习流程：</a:t>
            </a:r>
            <a:endParaRPr lang="zh-CN" altLang="en-US" sz="1600" dirty="0"/>
          </a:p>
        </p:txBody>
      </p:sp>
      <p:sp>
        <p:nvSpPr>
          <p:cNvPr id="4" name="矩形 3">
            <a:extLst>
              <a:ext uri="{FF2B5EF4-FFF2-40B4-BE49-F238E27FC236}">
                <a16:creationId xmlns:a16="http://schemas.microsoft.com/office/drawing/2014/main" xmlns="" id="{FD900976-D9E5-4DE3-A091-D639BF6F8139}"/>
              </a:ext>
            </a:extLst>
          </p:cNvPr>
          <p:cNvSpPr/>
          <p:nvPr/>
        </p:nvSpPr>
        <p:spPr>
          <a:xfrm>
            <a:off x="430634" y="1254384"/>
            <a:ext cx="6096000" cy="1158138"/>
          </a:xfrm>
          <a:prstGeom prst="rect">
            <a:avLst/>
          </a:prstGeom>
        </p:spPr>
        <p:txBody>
          <a:bodyPr>
            <a:spAutoFit/>
          </a:bodyPr>
          <a:lstStyle/>
          <a:p>
            <a:pPr>
              <a:lnSpc>
                <a:spcPct val="150000"/>
              </a:lnSpc>
              <a:buFont typeface="Arial" panose="020B0604020202020204" pitchFamily="34" charset="0"/>
              <a:buChar char="•"/>
            </a:pPr>
            <a:r>
              <a:rPr lang="zh-CN" altLang="en-US" sz="1600" dirty="0">
                <a:solidFill>
                  <a:srgbClr val="24292E"/>
                </a:solidFill>
                <a:latin typeface="-apple-system"/>
              </a:rPr>
              <a:t>标注人名分类语料库</a:t>
            </a:r>
          </a:p>
          <a:p>
            <a:pPr>
              <a:lnSpc>
                <a:spcPct val="150000"/>
              </a:lnSpc>
              <a:buFont typeface="Arial" panose="020B0604020202020204" pitchFamily="34" charset="0"/>
              <a:buChar char="•"/>
            </a:pPr>
            <a:r>
              <a:rPr lang="zh-CN" altLang="en-US" sz="1600" dirty="0">
                <a:solidFill>
                  <a:srgbClr val="24292E"/>
                </a:solidFill>
                <a:latin typeface="-apple-system"/>
              </a:rPr>
              <a:t>利用感知机算法训练线性模型</a:t>
            </a:r>
          </a:p>
          <a:p>
            <a:pPr>
              <a:lnSpc>
                <a:spcPct val="150000"/>
              </a:lnSpc>
              <a:buFont typeface="Arial" panose="020B0604020202020204" pitchFamily="34" charset="0"/>
              <a:buChar char="•"/>
            </a:pPr>
            <a:r>
              <a:rPr lang="zh-CN" altLang="en-US" sz="1600" dirty="0">
                <a:solidFill>
                  <a:srgbClr val="24292E"/>
                </a:solidFill>
                <a:latin typeface="-apple-system"/>
              </a:rPr>
              <a:t>利用线性模型给人名分类，评估准确率。</a:t>
            </a:r>
            <a:endParaRPr lang="zh-CN" altLang="en-US" sz="1600" b="0" i="0" dirty="0">
              <a:solidFill>
                <a:srgbClr val="24292E"/>
              </a:solidFill>
              <a:effectLst/>
              <a:latin typeface="-apple-system"/>
            </a:endParaRPr>
          </a:p>
        </p:txBody>
      </p:sp>
      <p:sp>
        <p:nvSpPr>
          <p:cNvPr id="5" name="矩形 4">
            <a:extLst>
              <a:ext uri="{FF2B5EF4-FFF2-40B4-BE49-F238E27FC236}">
                <a16:creationId xmlns:a16="http://schemas.microsoft.com/office/drawing/2014/main" xmlns="" id="{D63F2DCC-BEE6-4846-8EED-2EE2D0C4C054}"/>
              </a:ext>
            </a:extLst>
          </p:cNvPr>
          <p:cNvSpPr/>
          <p:nvPr/>
        </p:nvSpPr>
        <p:spPr>
          <a:xfrm>
            <a:off x="430634" y="2659795"/>
            <a:ext cx="8772089" cy="1158138"/>
          </a:xfrm>
          <a:prstGeom prst="rect">
            <a:avLst/>
          </a:prstGeom>
        </p:spPr>
        <p:txBody>
          <a:bodyPr wrap="square">
            <a:spAutoFit/>
          </a:bodyPr>
          <a:lstStyle/>
          <a:p>
            <a:pPr>
              <a:lnSpc>
                <a:spcPct val="150000"/>
              </a:lnSpc>
            </a:pPr>
            <a:r>
              <a:rPr lang="zh-CN" altLang="en-US" sz="1600" dirty="0">
                <a:solidFill>
                  <a:srgbClr val="24292E"/>
                </a:solidFill>
                <a:latin typeface="-apple-system"/>
              </a:rPr>
              <a:t>书籍笔者整理了一份人名性别语料库 </a:t>
            </a:r>
            <a:r>
              <a:rPr lang="en-US" altLang="zh-CN" sz="1600" dirty="0" err="1">
                <a:solidFill>
                  <a:srgbClr val="24292E"/>
                </a:solidFill>
                <a:latin typeface="-apple-system"/>
              </a:rPr>
              <a:t>cnname</a:t>
            </a:r>
            <a:endParaRPr lang="en-US" altLang="zh-CN" sz="1600" dirty="0">
              <a:solidFill>
                <a:srgbClr val="24292E"/>
              </a:solidFill>
              <a:latin typeface="-apple-system"/>
            </a:endParaRPr>
          </a:p>
          <a:p>
            <a:pPr>
              <a:lnSpc>
                <a:spcPct val="150000"/>
              </a:lnSpc>
            </a:pPr>
            <a:r>
              <a:rPr lang="zh-CN" altLang="en-US" sz="1600" dirty="0">
                <a:solidFill>
                  <a:srgbClr val="24292E"/>
                </a:solidFill>
                <a:latin typeface="-apple-system"/>
              </a:rPr>
              <a:t>读者运行配套代码即可自动下载。</a:t>
            </a:r>
          </a:p>
          <a:p>
            <a:pPr>
              <a:lnSpc>
                <a:spcPct val="150000"/>
              </a:lnSpc>
            </a:pPr>
            <a:r>
              <a:rPr lang="zh-CN" altLang="en-US" sz="1600" dirty="0">
                <a:solidFill>
                  <a:srgbClr val="24292E"/>
                </a:solidFill>
                <a:latin typeface="-apple-system"/>
              </a:rPr>
              <a:t>语料格式为逗号分隔的 </a:t>
            </a:r>
            <a:r>
              <a:rPr lang="en-US" altLang="zh-CN" sz="1600" dirty="0">
                <a:solidFill>
                  <a:srgbClr val="24292E"/>
                </a:solidFill>
                <a:latin typeface="-apple-system"/>
              </a:rPr>
              <a:t>.csv</a:t>
            </a:r>
            <a:r>
              <a:rPr lang="zh-CN" altLang="en-US" sz="1600" dirty="0">
                <a:solidFill>
                  <a:srgbClr val="24292E"/>
                </a:solidFill>
                <a:latin typeface="-apple-system"/>
              </a:rPr>
              <a:t>，第一列为姓名，第二列为性别。示例如下：</a:t>
            </a:r>
            <a:endParaRPr lang="zh-CN" altLang="en-US" sz="1600" b="0" i="0" dirty="0">
              <a:solidFill>
                <a:srgbClr val="24292E"/>
              </a:solidFill>
              <a:effectLst/>
              <a:latin typeface="-apple-system"/>
            </a:endParaRPr>
          </a:p>
        </p:txBody>
      </p:sp>
      <p:sp>
        <p:nvSpPr>
          <p:cNvPr id="9" name="矩形 8">
            <a:extLst>
              <a:ext uri="{FF2B5EF4-FFF2-40B4-BE49-F238E27FC236}">
                <a16:creationId xmlns:a16="http://schemas.microsoft.com/office/drawing/2014/main" xmlns="" id="{216FED45-D7A8-4267-A082-7DC51183F605}"/>
              </a:ext>
            </a:extLst>
          </p:cNvPr>
          <p:cNvSpPr/>
          <p:nvPr/>
        </p:nvSpPr>
        <p:spPr>
          <a:xfrm>
            <a:off x="1001086" y="4065207"/>
            <a:ext cx="5735274" cy="1200329"/>
          </a:xfrm>
          <a:prstGeom prst="rect">
            <a:avLst/>
          </a:prstGeom>
          <a:solidFill>
            <a:schemeClr val="tx1">
              <a:lumMod val="65000"/>
              <a:lumOff val="35000"/>
            </a:schemeClr>
          </a:solidFill>
        </p:spPr>
        <p:txBody>
          <a:bodyPr wrap="square">
            <a:spAutoFit/>
          </a:bodyPr>
          <a:lstStyle/>
          <a:p>
            <a:r>
              <a:rPr lang="zh-CN" altLang="en-US" dirty="0">
                <a:solidFill>
                  <a:schemeClr val="bg1"/>
                </a:solidFill>
              </a:rPr>
              <a:t>赵伏琴</a:t>
            </a:r>
            <a:r>
              <a:rPr lang="en-US" altLang="zh-CN" dirty="0">
                <a:solidFill>
                  <a:schemeClr val="bg1"/>
                </a:solidFill>
              </a:rPr>
              <a:t>,</a:t>
            </a:r>
            <a:r>
              <a:rPr lang="zh-CN" altLang="en-US" dirty="0">
                <a:solidFill>
                  <a:schemeClr val="bg1"/>
                </a:solidFill>
              </a:rPr>
              <a:t>女</a:t>
            </a:r>
          </a:p>
          <a:p>
            <a:r>
              <a:rPr lang="zh-CN" altLang="en-US" dirty="0">
                <a:solidFill>
                  <a:schemeClr val="bg1"/>
                </a:solidFill>
              </a:rPr>
              <a:t>钱沐杨</a:t>
            </a:r>
            <a:r>
              <a:rPr lang="en-US" altLang="zh-CN" dirty="0">
                <a:solidFill>
                  <a:schemeClr val="bg1"/>
                </a:solidFill>
              </a:rPr>
              <a:t>,</a:t>
            </a:r>
            <a:r>
              <a:rPr lang="zh-CN" altLang="en-US" dirty="0">
                <a:solidFill>
                  <a:schemeClr val="bg1"/>
                </a:solidFill>
              </a:rPr>
              <a:t>男</a:t>
            </a:r>
          </a:p>
          <a:p>
            <a:r>
              <a:rPr lang="zh-CN" altLang="en-US" dirty="0">
                <a:solidFill>
                  <a:schemeClr val="bg1"/>
                </a:solidFill>
              </a:rPr>
              <a:t>孙竹珍</a:t>
            </a:r>
            <a:r>
              <a:rPr lang="en-US" altLang="zh-CN" dirty="0">
                <a:solidFill>
                  <a:schemeClr val="bg1"/>
                </a:solidFill>
              </a:rPr>
              <a:t>,</a:t>
            </a:r>
            <a:r>
              <a:rPr lang="zh-CN" altLang="en-US" dirty="0">
                <a:solidFill>
                  <a:schemeClr val="bg1"/>
                </a:solidFill>
              </a:rPr>
              <a:t>女</a:t>
            </a:r>
          </a:p>
          <a:p>
            <a:r>
              <a:rPr lang="zh-CN" altLang="en-US" dirty="0">
                <a:solidFill>
                  <a:schemeClr val="bg1"/>
                </a:solidFill>
              </a:rPr>
              <a:t>李潮阳</a:t>
            </a:r>
            <a:r>
              <a:rPr lang="en-US" altLang="zh-CN" dirty="0">
                <a:solidFill>
                  <a:schemeClr val="bg1"/>
                </a:solidFill>
              </a:rPr>
              <a:t>,</a:t>
            </a:r>
            <a:r>
              <a:rPr lang="zh-CN" altLang="en-US" dirty="0">
                <a:solidFill>
                  <a:schemeClr val="bg1"/>
                </a:solidFill>
              </a:rPr>
              <a:t>男</a:t>
            </a:r>
          </a:p>
        </p:txBody>
      </p:sp>
      <p:sp>
        <p:nvSpPr>
          <p:cNvPr id="18" name="矩形 17">
            <a:extLst>
              <a:ext uri="{FF2B5EF4-FFF2-40B4-BE49-F238E27FC236}">
                <a16:creationId xmlns:a16="http://schemas.microsoft.com/office/drawing/2014/main" xmlns="" id="{285141B9-E39A-445A-80D2-965E30F762E2}"/>
              </a:ext>
            </a:extLst>
          </p:cNvPr>
          <p:cNvSpPr/>
          <p:nvPr/>
        </p:nvSpPr>
        <p:spPr>
          <a:xfrm>
            <a:off x="430634" y="5603616"/>
            <a:ext cx="9317372" cy="419474"/>
          </a:xfrm>
          <a:prstGeom prst="rect">
            <a:avLst/>
          </a:prstGeom>
        </p:spPr>
        <p:txBody>
          <a:bodyPr wrap="square">
            <a:spAutoFit/>
          </a:bodyPr>
          <a:lstStyle/>
          <a:p>
            <a:pPr>
              <a:lnSpc>
                <a:spcPct val="150000"/>
              </a:lnSpc>
            </a:pPr>
            <a:r>
              <a:rPr lang="zh-CN" altLang="en-US" sz="1600" dirty="0">
                <a:solidFill>
                  <a:srgbClr val="24292E"/>
                </a:solidFill>
                <a:latin typeface="-apple-system"/>
              </a:rPr>
              <a:t>具体代码实战请参考书籍</a:t>
            </a:r>
            <a:r>
              <a:rPr lang="en-US" altLang="zh-CN" sz="1600" dirty="0">
                <a:solidFill>
                  <a:srgbClr val="24292E"/>
                </a:solidFill>
                <a:latin typeface="-apple-system"/>
              </a:rPr>
              <a:t>174-179</a:t>
            </a:r>
            <a:r>
              <a:rPr lang="zh-CN" altLang="en-US" sz="1600" dirty="0">
                <a:solidFill>
                  <a:srgbClr val="24292E"/>
                </a:solidFill>
                <a:latin typeface="-apple-system"/>
              </a:rPr>
              <a:t>页。</a:t>
            </a:r>
            <a:endParaRPr lang="zh-CN" altLang="en-US" sz="1600" dirty="0"/>
          </a:p>
        </p:txBody>
      </p:sp>
    </p:spTree>
    <p:extLst>
      <p:ext uri="{BB962C8B-B14F-4D97-AF65-F5344CB8AC3E}">
        <p14:creationId xmlns:p14="http://schemas.microsoft.com/office/powerpoint/2010/main" xmlns="" val="152622270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096000" y="254000"/>
            <a:ext cx="6096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768975" y="83242"/>
            <a:ext cx="5388543" cy="585788"/>
            <a:chOff x="551544" y="82976"/>
            <a:chExt cx="3506852"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基于感知机的人名性别分类</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A3076291-FB4D-4AA9-A972-74CD7414DA60}"/>
              </a:ext>
            </a:extLst>
          </p:cNvPr>
          <p:cNvSpPr/>
          <p:nvPr/>
        </p:nvSpPr>
        <p:spPr>
          <a:xfrm>
            <a:off x="347144" y="664265"/>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特征提取</a:t>
            </a:r>
            <a:endParaRPr lang="zh-CN" altLang="en-US" dirty="0"/>
          </a:p>
        </p:txBody>
      </p:sp>
      <p:sp>
        <p:nvSpPr>
          <p:cNvPr id="11" name="文本框 10">
            <a:extLst>
              <a:ext uri="{FF2B5EF4-FFF2-40B4-BE49-F238E27FC236}">
                <a16:creationId xmlns:a16="http://schemas.microsoft.com/office/drawing/2014/main" xmlns="" id="{6E72637A-2C79-41F6-BDA8-42D3C454D14B}"/>
              </a:ext>
            </a:extLst>
          </p:cNvPr>
          <p:cNvSpPr txBox="1"/>
          <p:nvPr/>
        </p:nvSpPr>
        <p:spPr>
          <a:xfrm>
            <a:off x="347144" y="1124515"/>
            <a:ext cx="10704353" cy="788806"/>
          </a:xfrm>
          <a:prstGeom prst="rect">
            <a:avLst/>
          </a:prstGeom>
          <a:noFill/>
        </p:spPr>
        <p:txBody>
          <a:bodyPr wrap="square" rtlCol="0">
            <a:spAutoFit/>
          </a:bodyPr>
          <a:lstStyle/>
          <a:p>
            <a:pPr>
              <a:lnSpc>
                <a:spcPct val="150000"/>
              </a:lnSpc>
            </a:pPr>
            <a:r>
              <a:rPr lang="zh-CN" altLang="en-US" sz="1600" dirty="0"/>
              <a:t>    书中使用了两个特征模板：名字的第一个字和第二个字。两个特征模板产生两种特征，而非两个特征。通过遍历大量人名样本，该特征模板会产生很多个人名常用字特征。</a:t>
            </a:r>
          </a:p>
        </p:txBody>
      </p:sp>
      <p:sp>
        <p:nvSpPr>
          <p:cNvPr id="19" name="矩形 18">
            <a:extLst>
              <a:ext uri="{FF2B5EF4-FFF2-40B4-BE49-F238E27FC236}">
                <a16:creationId xmlns:a16="http://schemas.microsoft.com/office/drawing/2014/main" xmlns="" id="{5DD6DC9D-66B1-4831-8559-799272BA0690}"/>
              </a:ext>
            </a:extLst>
          </p:cNvPr>
          <p:cNvSpPr/>
          <p:nvPr/>
        </p:nvSpPr>
        <p:spPr>
          <a:xfrm>
            <a:off x="347144" y="2248584"/>
            <a:ext cx="827471"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训练</a:t>
            </a:r>
            <a:endParaRPr lang="zh-CN" altLang="en-US" dirty="0"/>
          </a:p>
        </p:txBody>
      </p:sp>
      <p:sp>
        <p:nvSpPr>
          <p:cNvPr id="12" name="矩形 11">
            <a:extLst>
              <a:ext uri="{FF2B5EF4-FFF2-40B4-BE49-F238E27FC236}">
                <a16:creationId xmlns:a16="http://schemas.microsoft.com/office/drawing/2014/main" xmlns="" id="{548934B8-5B50-4583-AAF6-28978FC20B7C}"/>
              </a:ext>
            </a:extLst>
          </p:cNvPr>
          <p:cNvSpPr/>
          <p:nvPr/>
        </p:nvSpPr>
        <p:spPr>
          <a:xfrm>
            <a:off x="347143" y="2953179"/>
            <a:ext cx="10952828" cy="788806"/>
          </a:xfrm>
          <a:prstGeom prst="rect">
            <a:avLst/>
          </a:prstGeom>
        </p:spPr>
        <p:txBody>
          <a:bodyPr wrap="square">
            <a:spAutoFit/>
          </a:bodyPr>
          <a:lstStyle/>
          <a:p>
            <a:pPr>
              <a:lnSpc>
                <a:spcPct val="150000"/>
              </a:lnSpc>
            </a:pPr>
            <a:r>
              <a:rPr lang="zh-CN" altLang="en-US" sz="1600" dirty="0"/>
              <a:t>    指定语料路径、迭代次数、是否使用平均感知机算法这三个参数，我们就能轻松地训练出一个线性模型了。</a:t>
            </a:r>
            <a:endParaRPr lang="en-US" altLang="zh-CN" sz="1600" dirty="0"/>
          </a:p>
          <a:p>
            <a:pPr>
              <a:lnSpc>
                <a:spcPct val="150000"/>
              </a:lnSpc>
            </a:pPr>
            <a:r>
              <a:rPr lang="zh-CN" altLang="en-US" sz="1600" dirty="0"/>
              <a:t>对应</a:t>
            </a:r>
            <a:r>
              <a:rPr lang="en-US" altLang="zh-CN" sz="1600" dirty="0"/>
              <a:t>Python</a:t>
            </a:r>
            <a:r>
              <a:rPr lang="zh-CN" altLang="en-US" sz="1600" dirty="0"/>
              <a:t>示例如下：</a:t>
            </a:r>
          </a:p>
        </p:txBody>
      </p:sp>
      <p:pic>
        <p:nvPicPr>
          <p:cNvPr id="13" name="图片 12">
            <a:extLst>
              <a:ext uri="{FF2B5EF4-FFF2-40B4-BE49-F238E27FC236}">
                <a16:creationId xmlns:a16="http://schemas.microsoft.com/office/drawing/2014/main" xmlns="" id="{98ED9C23-7A04-4910-A7CB-8BB3912B4E03}"/>
              </a:ext>
            </a:extLst>
          </p:cNvPr>
          <p:cNvPicPr>
            <a:picLocks noChangeAspect="1"/>
          </p:cNvPicPr>
          <p:nvPr/>
        </p:nvPicPr>
        <p:blipFill>
          <a:blip r:embed="rId3"/>
          <a:stretch>
            <a:fillRect/>
          </a:stretch>
        </p:blipFill>
        <p:spPr>
          <a:xfrm>
            <a:off x="406035" y="4041595"/>
            <a:ext cx="6279424" cy="853514"/>
          </a:xfrm>
          <a:prstGeom prst="rect">
            <a:avLst/>
          </a:prstGeom>
        </p:spPr>
      </p:pic>
    </p:spTree>
    <p:extLst>
      <p:ext uri="{BB962C8B-B14F-4D97-AF65-F5344CB8AC3E}">
        <p14:creationId xmlns:p14="http://schemas.microsoft.com/office/powerpoint/2010/main" xmlns="" val="24545439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096000" y="254000"/>
            <a:ext cx="6096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768975" y="83242"/>
            <a:ext cx="5388543" cy="585788"/>
            <a:chOff x="551544" y="82976"/>
            <a:chExt cx="3506852"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基于感知机的人名性别分类</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A3076291-FB4D-4AA9-A972-74CD7414DA60}"/>
              </a:ext>
            </a:extLst>
          </p:cNvPr>
          <p:cNvSpPr/>
          <p:nvPr/>
        </p:nvSpPr>
        <p:spPr>
          <a:xfrm>
            <a:off x="347144" y="664265"/>
            <a:ext cx="827471"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预测</a:t>
            </a:r>
            <a:endParaRPr lang="zh-CN" altLang="en-US" dirty="0"/>
          </a:p>
        </p:txBody>
      </p:sp>
      <p:sp>
        <p:nvSpPr>
          <p:cNvPr id="4" name="矩形 3">
            <a:extLst>
              <a:ext uri="{FF2B5EF4-FFF2-40B4-BE49-F238E27FC236}">
                <a16:creationId xmlns:a16="http://schemas.microsoft.com/office/drawing/2014/main" xmlns="" id="{2621FDDE-9159-459E-99BA-2A14252E5E5C}"/>
              </a:ext>
            </a:extLst>
          </p:cNvPr>
          <p:cNvSpPr/>
          <p:nvPr/>
        </p:nvSpPr>
        <p:spPr>
          <a:xfrm>
            <a:off x="406035" y="1116492"/>
            <a:ext cx="11137216" cy="788806"/>
          </a:xfrm>
          <a:prstGeom prst="rect">
            <a:avLst/>
          </a:prstGeom>
        </p:spPr>
        <p:txBody>
          <a:bodyPr wrap="square">
            <a:spAutoFit/>
          </a:bodyPr>
          <a:lstStyle/>
          <a:p>
            <a:pPr>
              <a:lnSpc>
                <a:spcPct val="150000"/>
              </a:lnSpc>
            </a:pPr>
            <a:r>
              <a:rPr lang="zh-CN" altLang="en-US" sz="1600" dirty="0"/>
              <a:t>    训练后的分类器就可以立刻执行分类，我们也可以加载磁盘中的模型，这样就不必重复训练了。</a:t>
            </a:r>
            <a:endParaRPr lang="en-US" altLang="zh-CN" sz="1600" dirty="0"/>
          </a:p>
          <a:p>
            <a:pPr>
              <a:lnSpc>
                <a:spcPct val="150000"/>
              </a:lnSpc>
            </a:pPr>
            <a:r>
              <a:rPr lang="en-US" altLang="zh-CN" sz="1600" dirty="0"/>
              <a:t>Python</a:t>
            </a:r>
            <a:r>
              <a:rPr lang="zh-CN" altLang="en-US" sz="1600" dirty="0"/>
              <a:t>示例如下：</a:t>
            </a:r>
          </a:p>
        </p:txBody>
      </p:sp>
      <p:pic>
        <p:nvPicPr>
          <p:cNvPr id="5" name="图片 4">
            <a:extLst>
              <a:ext uri="{FF2B5EF4-FFF2-40B4-BE49-F238E27FC236}">
                <a16:creationId xmlns:a16="http://schemas.microsoft.com/office/drawing/2014/main" xmlns="" id="{D709570D-CCF3-4617-A16E-594C17E4739F}"/>
              </a:ext>
            </a:extLst>
          </p:cNvPr>
          <p:cNvPicPr>
            <a:picLocks noChangeAspect="1"/>
          </p:cNvPicPr>
          <p:nvPr/>
        </p:nvPicPr>
        <p:blipFill>
          <a:blip r:embed="rId3"/>
          <a:stretch>
            <a:fillRect/>
          </a:stretch>
        </p:blipFill>
        <p:spPr>
          <a:xfrm>
            <a:off x="611793" y="2112633"/>
            <a:ext cx="6073666" cy="914479"/>
          </a:xfrm>
          <a:prstGeom prst="rect">
            <a:avLst/>
          </a:prstGeom>
        </p:spPr>
      </p:pic>
      <p:sp>
        <p:nvSpPr>
          <p:cNvPr id="9" name="文本框 8">
            <a:extLst>
              <a:ext uri="{FF2B5EF4-FFF2-40B4-BE49-F238E27FC236}">
                <a16:creationId xmlns:a16="http://schemas.microsoft.com/office/drawing/2014/main" xmlns="" id="{562D2D85-BAA8-4127-95A2-71B534CD55E8}"/>
              </a:ext>
            </a:extLst>
          </p:cNvPr>
          <p:cNvSpPr txBox="1"/>
          <p:nvPr/>
        </p:nvSpPr>
        <p:spPr>
          <a:xfrm>
            <a:off x="575801" y="3212821"/>
            <a:ext cx="5689965" cy="338554"/>
          </a:xfrm>
          <a:prstGeom prst="rect">
            <a:avLst/>
          </a:prstGeom>
          <a:noFill/>
        </p:spPr>
        <p:txBody>
          <a:bodyPr wrap="square" rtlCol="0">
            <a:spAutoFit/>
          </a:bodyPr>
          <a:lstStyle/>
          <a:p>
            <a:r>
              <a:rPr lang="zh-CN" altLang="en-US" sz="1600" dirty="0"/>
              <a:t>运行结果：</a:t>
            </a:r>
          </a:p>
        </p:txBody>
      </p:sp>
      <p:pic>
        <p:nvPicPr>
          <p:cNvPr id="10" name="图片 9">
            <a:extLst>
              <a:ext uri="{FF2B5EF4-FFF2-40B4-BE49-F238E27FC236}">
                <a16:creationId xmlns:a16="http://schemas.microsoft.com/office/drawing/2014/main" xmlns="" id="{4FAD017B-EF8E-4240-A059-9A3A36868E84}"/>
              </a:ext>
            </a:extLst>
          </p:cNvPr>
          <p:cNvPicPr>
            <a:picLocks noChangeAspect="1"/>
          </p:cNvPicPr>
          <p:nvPr/>
        </p:nvPicPr>
        <p:blipFill>
          <a:blip r:embed="rId4"/>
          <a:stretch>
            <a:fillRect/>
          </a:stretch>
        </p:blipFill>
        <p:spPr>
          <a:xfrm>
            <a:off x="609600" y="3943319"/>
            <a:ext cx="1676545" cy="1143099"/>
          </a:xfrm>
          <a:prstGeom prst="rect">
            <a:avLst/>
          </a:prstGeom>
        </p:spPr>
      </p:pic>
    </p:spTree>
    <p:extLst>
      <p:ext uri="{BB962C8B-B14F-4D97-AF65-F5344CB8AC3E}">
        <p14:creationId xmlns:p14="http://schemas.microsoft.com/office/powerpoint/2010/main" xmlns="" val="18371728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096000" y="254000"/>
            <a:ext cx="6096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768975" y="83242"/>
            <a:ext cx="5388543" cy="585788"/>
            <a:chOff x="551544" y="82976"/>
            <a:chExt cx="3506852"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基于感知机的人名性别分类</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A3076291-FB4D-4AA9-A972-74CD7414DA60}"/>
              </a:ext>
            </a:extLst>
          </p:cNvPr>
          <p:cNvSpPr/>
          <p:nvPr/>
        </p:nvSpPr>
        <p:spPr>
          <a:xfrm>
            <a:off x="347144" y="664265"/>
            <a:ext cx="827471" cy="369332"/>
          </a:xfrm>
          <a:prstGeom prst="rect">
            <a:avLst/>
          </a:prstGeom>
        </p:spPr>
        <p:txBody>
          <a:bodyPr wrap="none">
            <a:spAutoFit/>
          </a:bodyPr>
          <a:lstStyle/>
          <a:p>
            <a:r>
              <a:rPr lang="en-US" altLang="zh-CN" b="1" dirty="0">
                <a:solidFill>
                  <a:srgbClr val="24292E"/>
                </a:solidFill>
                <a:latin typeface="-apple-system"/>
              </a:rPr>
              <a:t>4.</a:t>
            </a:r>
            <a:r>
              <a:rPr lang="zh-CN" altLang="en-US" b="1" dirty="0">
                <a:solidFill>
                  <a:srgbClr val="24292E"/>
                </a:solidFill>
                <a:latin typeface="-apple-system"/>
              </a:rPr>
              <a:t>评测</a:t>
            </a:r>
            <a:endParaRPr lang="zh-CN" altLang="en-US" dirty="0"/>
          </a:p>
        </p:txBody>
      </p:sp>
      <p:sp>
        <p:nvSpPr>
          <p:cNvPr id="11" name="矩形 10">
            <a:extLst>
              <a:ext uri="{FF2B5EF4-FFF2-40B4-BE49-F238E27FC236}">
                <a16:creationId xmlns:a16="http://schemas.microsoft.com/office/drawing/2014/main" xmlns="" id="{8098CD9A-F79D-4EB6-80FE-DC6266359720}"/>
              </a:ext>
            </a:extLst>
          </p:cNvPr>
          <p:cNvSpPr/>
          <p:nvPr/>
        </p:nvSpPr>
        <p:spPr>
          <a:xfrm>
            <a:off x="347144" y="1250053"/>
            <a:ext cx="11540056" cy="788806"/>
          </a:xfrm>
          <a:prstGeom prst="rect">
            <a:avLst/>
          </a:prstGeom>
        </p:spPr>
        <p:txBody>
          <a:bodyPr wrap="square">
            <a:spAutoFit/>
          </a:bodyPr>
          <a:lstStyle/>
          <a:p>
            <a:pPr>
              <a:lnSpc>
                <a:spcPct val="150000"/>
              </a:lnSpc>
            </a:pPr>
            <a:r>
              <a:rPr lang="zh-CN" altLang="en-US" sz="1600" dirty="0"/>
              <a:t>    为了衡量分类器的准确率，本节按照第</a:t>
            </a:r>
            <a:r>
              <a:rPr lang="en-US" altLang="zh-CN" sz="1600" dirty="0"/>
              <a:t>1</a:t>
            </a:r>
            <a:r>
              <a:rPr lang="zh-CN" altLang="en-US" sz="1600" dirty="0"/>
              <a:t>章介绍二分类混淆矩阵，在测试集上统计</a:t>
            </a:r>
            <a:r>
              <a:rPr lang="en-US" altLang="zh-CN" sz="1600" dirty="0"/>
              <a:t>TP</a:t>
            </a:r>
            <a:r>
              <a:rPr lang="zh-CN" altLang="en-US" sz="1600" dirty="0"/>
              <a:t>、</a:t>
            </a:r>
            <a:r>
              <a:rPr lang="en-US" altLang="zh-CN" sz="1600" dirty="0"/>
              <a:t>FP</a:t>
            </a:r>
            <a:r>
              <a:rPr lang="zh-CN" altLang="en-US" sz="1600" dirty="0"/>
              <a:t>、</a:t>
            </a:r>
            <a:r>
              <a:rPr lang="en-US" altLang="zh-CN" sz="1600" dirty="0"/>
              <a:t>FN</a:t>
            </a:r>
            <a:r>
              <a:rPr lang="zh-CN" altLang="en-US" sz="1600" dirty="0"/>
              <a:t>的数量，计算出</a:t>
            </a:r>
            <a:r>
              <a:rPr lang="en-US" altLang="zh-CN" sz="1600" dirty="0"/>
              <a:t>P</a:t>
            </a:r>
            <a:r>
              <a:rPr lang="zh-CN" altLang="en-US" sz="1600" dirty="0"/>
              <a:t>、</a:t>
            </a:r>
            <a:r>
              <a:rPr lang="en-US" altLang="zh-CN" sz="1600" dirty="0"/>
              <a:t>R</a:t>
            </a:r>
            <a:r>
              <a:rPr lang="zh-CN" altLang="en-US" sz="1600" dirty="0"/>
              <a:t>、</a:t>
            </a:r>
            <a:r>
              <a:rPr lang="en-US" altLang="zh-CN" sz="1600" dirty="0"/>
              <a:t>F1</a:t>
            </a:r>
            <a:r>
              <a:rPr lang="zh-CN" altLang="en-US" sz="1600" dirty="0"/>
              <a:t>值。分类器已经实现了这样的评测接口，直接传人测试集路径即可。</a:t>
            </a:r>
            <a:r>
              <a:rPr lang="en-US" altLang="zh-CN" sz="1600" dirty="0"/>
              <a:t>Python </a:t>
            </a:r>
            <a:r>
              <a:rPr lang="zh-CN" altLang="en-US" sz="1600" dirty="0"/>
              <a:t>示例如下</a:t>
            </a:r>
            <a:r>
              <a:rPr lang="en-US" altLang="zh-CN" sz="1600" dirty="0"/>
              <a:t>:</a:t>
            </a:r>
            <a:endParaRPr lang="zh-CN" altLang="en-US" sz="1600" dirty="0"/>
          </a:p>
        </p:txBody>
      </p:sp>
      <p:pic>
        <p:nvPicPr>
          <p:cNvPr id="12" name="图片 11">
            <a:extLst>
              <a:ext uri="{FF2B5EF4-FFF2-40B4-BE49-F238E27FC236}">
                <a16:creationId xmlns:a16="http://schemas.microsoft.com/office/drawing/2014/main" xmlns="" id="{CE42C6A5-8A74-494D-8811-AA6DD73509E4}"/>
              </a:ext>
            </a:extLst>
          </p:cNvPr>
          <p:cNvPicPr>
            <a:picLocks noChangeAspect="1"/>
          </p:cNvPicPr>
          <p:nvPr/>
        </p:nvPicPr>
        <p:blipFill>
          <a:blip r:embed="rId3"/>
          <a:stretch>
            <a:fillRect/>
          </a:stretch>
        </p:blipFill>
        <p:spPr>
          <a:xfrm>
            <a:off x="448684" y="2269996"/>
            <a:ext cx="6127011" cy="480102"/>
          </a:xfrm>
          <a:prstGeom prst="rect">
            <a:avLst/>
          </a:prstGeom>
        </p:spPr>
      </p:pic>
      <p:sp>
        <p:nvSpPr>
          <p:cNvPr id="13" name="文本框 12">
            <a:extLst>
              <a:ext uri="{FF2B5EF4-FFF2-40B4-BE49-F238E27FC236}">
                <a16:creationId xmlns:a16="http://schemas.microsoft.com/office/drawing/2014/main" xmlns="" id="{062C3D57-EA81-4323-BA56-65B08CCDADFC}"/>
              </a:ext>
            </a:extLst>
          </p:cNvPr>
          <p:cNvSpPr txBox="1"/>
          <p:nvPr/>
        </p:nvSpPr>
        <p:spPr>
          <a:xfrm>
            <a:off x="427839" y="2986481"/>
            <a:ext cx="4496499" cy="338554"/>
          </a:xfrm>
          <a:prstGeom prst="rect">
            <a:avLst/>
          </a:prstGeom>
          <a:noFill/>
        </p:spPr>
        <p:txBody>
          <a:bodyPr wrap="square" rtlCol="0">
            <a:spAutoFit/>
          </a:bodyPr>
          <a:lstStyle/>
          <a:p>
            <a:r>
              <a:rPr lang="zh-CN" altLang="en-US" sz="1600" dirty="0"/>
              <a:t>结果输出：</a:t>
            </a:r>
          </a:p>
        </p:txBody>
      </p:sp>
      <p:pic>
        <p:nvPicPr>
          <p:cNvPr id="15" name="图片 14">
            <a:extLst>
              <a:ext uri="{FF2B5EF4-FFF2-40B4-BE49-F238E27FC236}">
                <a16:creationId xmlns:a16="http://schemas.microsoft.com/office/drawing/2014/main" xmlns="" id="{B8564F56-2E3C-41A0-8543-7ADDD3C2347E}"/>
              </a:ext>
            </a:extLst>
          </p:cNvPr>
          <p:cNvPicPr>
            <a:picLocks noChangeAspect="1"/>
          </p:cNvPicPr>
          <p:nvPr/>
        </p:nvPicPr>
        <p:blipFill>
          <a:blip r:embed="rId4"/>
          <a:stretch>
            <a:fillRect/>
          </a:stretch>
        </p:blipFill>
        <p:spPr>
          <a:xfrm>
            <a:off x="474877" y="3506588"/>
            <a:ext cx="2812024" cy="563929"/>
          </a:xfrm>
          <a:prstGeom prst="rect">
            <a:avLst/>
          </a:prstGeom>
        </p:spPr>
      </p:pic>
      <p:sp>
        <p:nvSpPr>
          <p:cNvPr id="16" name="矩形 15">
            <a:extLst>
              <a:ext uri="{FF2B5EF4-FFF2-40B4-BE49-F238E27FC236}">
                <a16:creationId xmlns:a16="http://schemas.microsoft.com/office/drawing/2014/main" xmlns="" id="{FD8F7D46-4409-4567-A75C-D629BD1EEB95}"/>
              </a:ext>
            </a:extLst>
          </p:cNvPr>
          <p:cNvSpPr/>
          <p:nvPr/>
        </p:nvSpPr>
        <p:spPr>
          <a:xfrm>
            <a:off x="427838" y="4415872"/>
            <a:ext cx="11459361" cy="788806"/>
          </a:xfrm>
          <a:prstGeom prst="rect">
            <a:avLst/>
          </a:prstGeom>
        </p:spPr>
        <p:txBody>
          <a:bodyPr wrap="square">
            <a:spAutoFit/>
          </a:bodyPr>
          <a:lstStyle/>
          <a:p>
            <a:pPr>
              <a:lnSpc>
                <a:spcPct val="150000"/>
              </a:lnSpc>
            </a:pPr>
            <a:r>
              <a:rPr lang="zh-CN" altLang="en-US" sz="1600" dirty="0"/>
              <a:t>    可以看出，朴素感知机算法训练出来的线性模型在测试集上的</a:t>
            </a:r>
            <a:r>
              <a:rPr lang="en-US" altLang="zh-CN" sz="1600" dirty="0"/>
              <a:t>F1</a:t>
            </a:r>
            <a:r>
              <a:rPr lang="zh-CN" altLang="en-US" sz="1600" dirty="0"/>
              <a:t>值为</a:t>
            </a:r>
            <a:r>
              <a:rPr lang="en-US" altLang="zh-CN" sz="1600" dirty="0"/>
              <a:t>83.28%</a:t>
            </a:r>
            <a:r>
              <a:rPr lang="zh-CN" altLang="en-US" sz="1600" dirty="0"/>
              <a:t>，稍微低于训练集。这是正常现象，因为测试时模型是在拿经验去预测未知数据，失误更频繁完全是合理的。</a:t>
            </a:r>
          </a:p>
        </p:txBody>
      </p:sp>
    </p:spTree>
    <p:extLst>
      <p:ext uri="{BB962C8B-B14F-4D97-AF65-F5344CB8AC3E}">
        <p14:creationId xmlns:p14="http://schemas.microsoft.com/office/powerpoint/2010/main" xmlns="" val="821538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096000" y="254000"/>
            <a:ext cx="60960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768975" y="83242"/>
            <a:ext cx="5388543" cy="585788"/>
            <a:chOff x="551544" y="82976"/>
            <a:chExt cx="3506852"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基于感知机的人名性别分类</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A3076291-FB4D-4AA9-A972-74CD7414DA60}"/>
              </a:ext>
            </a:extLst>
          </p:cNvPr>
          <p:cNvSpPr/>
          <p:nvPr/>
        </p:nvSpPr>
        <p:spPr>
          <a:xfrm>
            <a:off x="347144" y="664265"/>
            <a:ext cx="1292341"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模型调优</a:t>
            </a:r>
            <a:endParaRPr lang="zh-CN" altLang="en-US" dirty="0"/>
          </a:p>
        </p:txBody>
      </p:sp>
      <p:sp>
        <p:nvSpPr>
          <p:cNvPr id="4" name="矩形 3">
            <a:extLst>
              <a:ext uri="{FF2B5EF4-FFF2-40B4-BE49-F238E27FC236}">
                <a16:creationId xmlns:a16="http://schemas.microsoft.com/office/drawing/2014/main" xmlns="" id="{D543644E-81E4-4260-B3C3-1C4E7CF6653F}"/>
              </a:ext>
            </a:extLst>
          </p:cNvPr>
          <p:cNvSpPr/>
          <p:nvPr/>
        </p:nvSpPr>
        <p:spPr>
          <a:xfrm>
            <a:off x="443568" y="1185609"/>
            <a:ext cx="9552264" cy="1527469"/>
          </a:xfrm>
          <a:prstGeom prst="rect">
            <a:avLst/>
          </a:prstGeom>
        </p:spPr>
        <p:txBody>
          <a:bodyPr wrap="square">
            <a:spAutoFit/>
          </a:bodyPr>
          <a:lstStyle/>
          <a:p>
            <a:pPr>
              <a:lnSpc>
                <a:spcPct val="150000"/>
              </a:lnSpc>
            </a:pPr>
            <a:r>
              <a:rPr lang="zh-CN" altLang="en-US" sz="1600" dirty="0"/>
              <a:t>在机器学习工程中，提高系统准确率主要有如下三种措施</a:t>
            </a:r>
            <a:r>
              <a:rPr lang="en-US" altLang="zh-CN" sz="1600" dirty="0"/>
              <a:t>:</a:t>
            </a:r>
          </a:p>
          <a:p>
            <a:pPr marL="285750" indent="-285750">
              <a:lnSpc>
                <a:spcPct val="150000"/>
              </a:lnSpc>
              <a:buFont typeface="Wingdings" panose="05000000000000000000" pitchFamily="2" charset="2"/>
              <a:buChar char="l"/>
            </a:pPr>
            <a:r>
              <a:rPr lang="zh-CN" altLang="en-US" sz="1600" dirty="0"/>
              <a:t>特征工程，即修改特征模板</a:t>
            </a:r>
          </a:p>
          <a:p>
            <a:pPr marL="285750" indent="-285750">
              <a:lnSpc>
                <a:spcPct val="150000"/>
              </a:lnSpc>
              <a:buFont typeface="Wingdings" panose="05000000000000000000" pitchFamily="2" charset="2"/>
              <a:buChar char="l"/>
            </a:pPr>
            <a:r>
              <a:rPr lang="zh-CN" altLang="en-US" sz="1600" dirty="0"/>
              <a:t>切换训练算法</a:t>
            </a:r>
          </a:p>
          <a:p>
            <a:pPr marL="285750" indent="-285750">
              <a:lnSpc>
                <a:spcPct val="150000"/>
              </a:lnSpc>
              <a:buFont typeface="Wingdings" panose="05000000000000000000" pitchFamily="2" charset="2"/>
              <a:buChar char="l"/>
            </a:pPr>
            <a:r>
              <a:rPr lang="zh-CN" altLang="en-US" sz="1600" dirty="0"/>
              <a:t>收集标注更多数据</a:t>
            </a:r>
          </a:p>
        </p:txBody>
      </p:sp>
      <p:sp>
        <p:nvSpPr>
          <p:cNvPr id="5" name="矩形 4">
            <a:extLst>
              <a:ext uri="{FF2B5EF4-FFF2-40B4-BE49-F238E27FC236}">
                <a16:creationId xmlns:a16="http://schemas.microsoft.com/office/drawing/2014/main" xmlns="" id="{54887136-6DB7-4FBD-A577-C24506554A5E}"/>
              </a:ext>
            </a:extLst>
          </p:cNvPr>
          <p:cNvSpPr/>
          <p:nvPr/>
        </p:nvSpPr>
        <p:spPr>
          <a:xfrm>
            <a:off x="233843" y="2738666"/>
            <a:ext cx="11191962" cy="419474"/>
          </a:xfrm>
          <a:prstGeom prst="rect">
            <a:avLst/>
          </a:prstGeom>
        </p:spPr>
        <p:txBody>
          <a:bodyPr wrap="square">
            <a:spAutoFit/>
          </a:bodyPr>
          <a:lstStyle/>
          <a:p>
            <a:pPr>
              <a:lnSpc>
                <a:spcPct val="150000"/>
              </a:lnSpc>
            </a:pPr>
            <a:r>
              <a:rPr lang="zh-CN" altLang="en-US" sz="1600" dirty="0"/>
              <a:t>本节主要关注前两种，验证特征模板与训练算法的不同组合方式，将实验结果汇总，如下表所示。</a:t>
            </a:r>
          </a:p>
        </p:txBody>
      </p:sp>
      <p:pic>
        <p:nvPicPr>
          <p:cNvPr id="9" name="图片 8">
            <a:extLst>
              <a:ext uri="{FF2B5EF4-FFF2-40B4-BE49-F238E27FC236}">
                <a16:creationId xmlns:a16="http://schemas.microsoft.com/office/drawing/2014/main" xmlns="" id="{F6326F87-0179-4F68-8FE1-CCB794EFC5B1}"/>
              </a:ext>
            </a:extLst>
          </p:cNvPr>
          <p:cNvPicPr>
            <a:picLocks noChangeAspect="1"/>
          </p:cNvPicPr>
          <p:nvPr/>
        </p:nvPicPr>
        <p:blipFill>
          <a:blip r:embed="rId3"/>
          <a:stretch>
            <a:fillRect/>
          </a:stretch>
        </p:blipFill>
        <p:spPr>
          <a:xfrm>
            <a:off x="233843" y="3550141"/>
            <a:ext cx="7317012" cy="2122250"/>
          </a:xfrm>
          <a:prstGeom prst="rect">
            <a:avLst/>
          </a:prstGeom>
        </p:spPr>
      </p:pic>
      <p:sp>
        <p:nvSpPr>
          <p:cNvPr id="10" name="矩形 9">
            <a:extLst>
              <a:ext uri="{FF2B5EF4-FFF2-40B4-BE49-F238E27FC236}">
                <a16:creationId xmlns:a16="http://schemas.microsoft.com/office/drawing/2014/main" xmlns="" id="{87AF011F-4770-4CCC-AFDD-90AA493AD843}"/>
              </a:ext>
            </a:extLst>
          </p:cNvPr>
          <p:cNvSpPr/>
          <p:nvPr/>
        </p:nvSpPr>
        <p:spPr>
          <a:xfrm>
            <a:off x="7698297" y="3246242"/>
            <a:ext cx="4434980" cy="2963953"/>
          </a:xfrm>
          <a:prstGeom prst="rect">
            <a:avLst/>
          </a:prstGeom>
        </p:spPr>
        <p:txBody>
          <a:bodyPr wrap="square">
            <a:spAutoFit/>
          </a:bodyPr>
          <a:lstStyle/>
          <a:p>
            <a:pPr>
              <a:lnSpc>
                <a:spcPct val="150000"/>
              </a:lnSpc>
            </a:pPr>
            <a:r>
              <a:rPr lang="zh-CN" altLang="en-US" sz="1400" dirty="0"/>
              <a:t>    从表中可以发现随着特征模板的复杂化，特征数量也随之增多，模型准确率也在上升。</a:t>
            </a:r>
            <a:endParaRPr lang="en-US" altLang="zh-CN" sz="1400" dirty="0"/>
          </a:p>
          <a:p>
            <a:pPr>
              <a:lnSpc>
                <a:spcPct val="150000"/>
              </a:lnSpc>
            </a:pPr>
            <a:r>
              <a:rPr lang="en-US" altLang="zh-CN" sz="1400" dirty="0"/>
              <a:t>    </a:t>
            </a:r>
            <a:r>
              <a:rPr lang="zh-CN" altLang="en-US" sz="1400" dirty="0"/>
              <a:t>当特征较少时，平均感知机的准确率要比朴素感知机高出</a:t>
            </a:r>
            <a:r>
              <a:rPr lang="en-US" altLang="zh-CN" sz="1400" dirty="0"/>
              <a:t>2%~3%</a:t>
            </a:r>
            <a:r>
              <a:rPr lang="zh-CN" altLang="en-US" sz="1400" dirty="0"/>
              <a:t>，但特征较多时则不然。</a:t>
            </a:r>
          </a:p>
          <a:p>
            <a:pPr>
              <a:lnSpc>
                <a:spcPct val="150000"/>
              </a:lnSpc>
            </a:pPr>
            <a:r>
              <a:rPr lang="zh-CN" altLang="en-US" sz="1400" dirty="0"/>
              <a:t>    这验证了感知机收敛性的理论</a:t>
            </a:r>
            <a:r>
              <a:rPr lang="en-US" altLang="zh-CN" sz="1400" dirty="0"/>
              <a:t>:</a:t>
            </a:r>
            <a:r>
              <a:rPr lang="zh-CN" altLang="en-US" sz="1400" dirty="0"/>
              <a:t>当特征较少时，数据线性不可分，所以平均感知机的收敛性带来了准确率提升</a:t>
            </a:r>
            <a:r>
              <a:rPr lang="en-US" altLang="zh-CN" sz="1400" dirty="0"/>
              <a:t>;</a:t>
            </a:r>
            <a:r>
              <a:rPr lang="zh-CN" altLang="en-US" sz="1400" dirty="0"/>
              <a:t>当特征较多时，数据倾向于线性可分，平均感知机的优势便丧失了。同时</a:t>
            </a:r>
            <a:r>
              <a:rPr lang="en-US" altLang="zh-CN" sz="1400" dirty="0"/>
              <a:t>,</a:t>
            </a:r>
            <a:r>
              <a:rPr lang="zh-CN" altLang="en-US" sz="1400" dirty="0"/>
              <a:t>特征越多</a:t>
            </a:r>
            <a:r>
              <a:rPr lang="en-US" altLang="zh-CN" sz="1400" dirty="0"/>
              <a:t>,</a:t>
            </a:r>
            <a:r>
              <a:rPr lang="zh-CN" altLang="en-US" sz="1400" dirty="0"/>
              <a:t>相应地参数也越多，训练和解码的开销也越大。</a:t>
            </a:r>
          </a:p>
        </p:txBody>
      </p:sp>
    </p:spTree>
    <p:extLst>
      <p:ext uri="{BB962C8B-B14F-4D97-AF65-F5344CB8AC3E}">
        <p14:creationId xmlns:p14="http://schemas.microsoft.com/office/powerpoint/2010/main" xmlns="" val="37989355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6C38CC0-98F9-49CF-A28C-7DCFCB71B500}"/>
              </a:ext>
            </a:extLst>
          </p:cNvPr>
          <p:cNvSpPr/>
          <p:nvPr/>
        </p:nvSpPr>
        <p:spPr>
          <a:xfrm>
            <a:off x="0" y="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xmlns=""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xmlns="" id="{86A03C82-2B0E-4A62-88DE-20D6AF559FD7}"/>
              </a:ext>
            </a:extLst>
          </p:cNvPr>
          <p:cNvSpPr txBox="1"/>
          <p:nvPr/>
        </p:nvSpPr>
        <p:spPr>
          <a:xfrm>
            <a:off x="4698469" y="526366"/>
            <a:ext cx="2406578" cy="707886"/>
          </a:xfrm>
          <a:prstGeom prst="rect">
            <a:avLst/>
          </a:prstGeom>
          <a:noFill/>
        </p:spPr>
        <p:txBody>
          <a:bodyPr wrap="square">
            <a:spAutoFit/>
          </a:bodyPr>
          <a:lstStyle/>
          <a:p>
            <a:pPr algn="ctr" eaLnBrk="1" fontAlgn="auto" hangingPunct="1">
              <a:spcBef>
                <a:spcPts val="0"/>
              </a:spcBef>
              <a:spcAft>
                <a:spcPts val="0"/>
              </a:spcAft>
              <a:defRPr/>
            </a:pPr>
            <a:r>
              <a:rPr lang="zh-CN" altLang="en-US" sz="40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xmlns="" id="{0FF24243-82B8-4834-8F2A-7F502BF27A47}"/>
              </a:ext>
            </a:extLst>
          </p:cNvPr>
          <p:cNvGrpSpPr>
            <a:grpSpLocks/>
          </p:cNvGrpSpPr>
          <p:nvPr/>
        </p:nvGrpSpPr>
        <p:grpSpPr bwMode="auto">
          <a:xfrm>
            <a:off x="3465513" y="1345050"/>
            <a:ext cx="5183537" cy="126589"/>
            <a:chOff x="3455443" y="1512024"/>
            <a:chExt cx="5263600" cy="375186"/>
          </a:xfrm>
        </p:grpSpPr>
        <p:sp>
          <p:nvSpPr>
            <p:cNvPr id="155" name="文本框 154">
              <a:extLst>
                <a:ext uri="{FF2B5EF4-FFF2-40B4-BE49-F238E27FC236}">
                  <a16:creationId xmlns:a16="http://schemas.microsoft.com/office/drawing/2014/main" xmlns=""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xmlns=""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xmlns="" id="{845103BD-52EA-46AF-83F8-FC7E9A2773D2}"/>
              </a:ext>
            </a:extLst>
          </p:cNvPr>
          <p:cNvGrpSpPr>
            <a:grpSpLocks/>
          </p:cNvGrpSpPr>
          <p:nvPr/>
        </p:nvGrpSpPr>
        <p:grpSpPr bwMode="auto">
          <a:xfrm>
            <a:off x="3295956" y="1488887"/>
            <a:ext cx="5260975" cy="646331"/>
            <a:chOff x="6298049" y="1397569"/>
            <a:chExt cx="4842391" cy="767037"/>
          </a:xfrm>
        </p:grpSpPr>
        <p:sp>
          <p:nvSpPr>
            <p:cNvPr id="36" name="Freeform 74">
              <a:extLst>
                <a:ext uri="{FF2B5EF4-FFF2-40B4-BE49-F238E27FC236}">
                  <a16:creationId xmlns:a16="http://schemas.microsoft.com/office/drawing/2014/main" xmlns=""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xmlns="" id="{CC9D306E-3F5D-4A01-A06B-25401959FDA9}"/>
                </a:ext>
              </a:extLst>
            </p:cNvPr>
            <p:cNvSpPr txBox="1">
              <a:spLocks noChangeArrowheads="1"/>
            </p:cNvSpPr>
            <p:nvPr/>
          </p:nvSpPr>
          <p:spPr bwMode="auto">
            <a:xfrm>
              <a:off x="8124857" y="1566448"/>
              <a:ext cx="2864874"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分类问题</a:t>
              </a:r>
            </a:p>
          </p:txBody>
        </p:sp>
        <p:sp>
          <p:nvSpPr>
            <p:cNvPr id="38" name="矩形 37">
              <a:extLst>
                <a:ext uri="{FF2B5EF4-FFF2-40B4-BE49-F238E27FC236}">
                  <a16:creationId xmlns:a16="http://schemas.microsoft.com/office/drawing/2014/main" xmlns=""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xmlns=""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xmlns="" id="{E8B36F73-197A-4040-80D3-EB7A4EB22AAD}"/>
                </a:ext>
              </a:extLst>
            </p:cNvPr>
            <p:cNvGrpSpPr>
              <a:grpSpLocks/>
            </p:cNvGrpSpPr>
            <p:nvPr/>
          </p:nvGrpSpPr>
          <p:grpSpPr bwMode="auto">
            <a:xfrm>
              <a:off x="6298049" y="1397569"/>
              <a:ext cx="919239" cy="767037"/>
              <a:chOff x="6191369" y="1397569"/>
              <a:chExt cx="919239" cy="767037"/>
            </a:xfrm>
          </p:grpSpPr>
          <p:sp>
            <p:nvSpPr>
              <p:cNvPr id="41" name="矩形 40">
                <a:extLst>
                  <a:ext uri="{FF2B5EF4-FFF2-40B4-BE49-F238E27FC236}">
                    <a16:creationId xmlns:a16="http://schemas.microsoft.com/office/drawing/2014/main" xmlns=""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xmlns="" id="{B97D7695-D180-44C0-A479-36A2BF4F9A1A}"/>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xmlns="" id="{250C725D-5B55-4767-B759-27C6B6FC94DA}"/>
              </a:ext>
            </a:extLst>
          </p:cNvPr>
          <p:cNvGrpSpPr>
            <a:grpSpLocks/>
          </p:cNvGrpSpPr>
          <p:nvPr/>
        </p:nvGrpSpPr>
        <p:grpSpPr bwMode="auto">
          <a:xfrm>
            <a:off x="3295957" y="3142677"/>
            <a:ext cx="5649406" cy="646331"/>
            <a:chOff x="309691" y="3938645"/>
            <a:chExt cx="5197617" cy="767037"/>
          </a:xfrm>
        </p:grpSpPr>
        <p:grpSp>
          <p:nvGrpSpPr>
            <p:cNvPr id="5156" name="组合 79">
              <a:extLst>
                <a:ext uri="{FF2B5EF4-FFF2-40B4-BE49-F238E27FC236}">
                  <a16:creationId xmlns:a16="http://schemas.microsoft.com/office/drawing/2014/main" xmlns="" id="{6DB00EAC-7562-4422-B022-7AF382659650}"/>
                </a:ext>
              </a:extLst>
            </p:cNvPr>
            <p:cNvGrpSpPr>
              <a:grpSpLocks/>
            </p:cNvGrpSpPr>
            <p:nvPr/>
          </p:nvGrpSpPr>
          <p:grpSpPr bwMode="auto">
            <a:xfrm>
              <a:off x="309691" y="3938645"/>
              <a:ext cx="5197617" cy="767037"/>
              <a:chOff x="6298049" y="1397569"/>
              <a:chExt cx="5197617" cy="767037"/>
            </a:xfrm>
          </p:grpSpPr>
          <p:sp>
            <p:nvSpPr>
              <p:cNvPr id="5158" name="文本框 81">
                <a:extLst>
                  <a:ext uri="{FF2B5EF4-FFF2-40B4-BE49-F238E27FC236}">
                    <a16:creationId xmlns:a16="http://schemas.microsoft.com/office/drawing/2014/main" xmlns="" id="{F04CEA78-17C8-420B-9BFE-B18C47BF3A1E}"/>
                  </a:ext>
                </a:extLst>
              </p:cNvPr>
              <p:cNvSpPr txBox="1">
                <a:spLocks noChangeArrowheads="1"/>
              </p:cNvSpPr>
              <p:nvPr/>
            </p:nvSpPr>
            <p:spPr bwMode="auto">
              <a:xfrm>
                <a:off x="7686650" y="1556842"/>
                <a:ext cx="3809016"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基于感知机的人名性别分类</a:t>
                </a:r>
              </a:p>
            </p:txBody>
          </p:sp>
          <p:sp>
            <p:nvSpPr>
              <p:cNvPr id="47" name="矩形 46">
                <a:extLst>
                  <a:ext uri="{FF2B5EF4-FFF2-40B4-BE49-F238E27FC236}">
                    <a16:creationId xmlns:a16="http://schemas.microsoft.com/office/drawing/2014/main" xmlns=""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xmlns=""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xmlns="" id="{6B7017AF-F8D5-4052-A5CD-A0422A1BBF52}"/>
                  </a:ext>
                </a:extLst>
              </p:cNvPr>
              <p:cNvGrpSpPr>
                <a:grpSpLocks/>
              </p:cNvGrpSpPr>
              <p:nvPr/>
            </p:nvGrpSpPr>
            <p:grpSpPr bwMode="auto">
              <a:xfrm>
                <a:off x="6298049" y="1397569"/>
                <a:ext cx="919239" cy="767037"/>
                <a:chOff x="6191369" y="1397569"/>
                <a:chExt cx="919239" cy="767037"/>
              </a:xfrm>
            </p:grpSpPr>
            <p:sp>
              <p:nvSpPr>
                <p:cNvPr id="50" name="矩形 49">
                  <a:extLst>
                    <a:ext uri="{FF2B5EF4-FFF2-40B4-BE49-F238E27FC236}">
                      <a16:creationId xmlns:a16="http://schemas.microsoft.com/office/drawing/2014/main" xmlns=""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xmlns="" id="{06DEAAB2-647A-4D17-9A78-5FA2DEA3AB58}"/>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xmlns=""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xmlns="" id="{34DB506F-BB31-4F98-B534-C9D853C0C095}"/>
              </a:ext>
            </a:extLst>
          </p:cNvPr>
          <p:cNvGrpSpPr>
            <a:grpSpLocks/>
          </p:cNvGrpSpPr>
          <p:nvPr/>
        </p:nvGrpSpPr>
        <p:grpSpPr bwMode="auto">
          <a:xfrm>
            <a:off x="3295956" y="2324625"/>
            <a:ext cx="5260975" cy="646331"/>
            <a:chOff x="309691" y="2998271"/>
            <a:chExt cx="4842391" cy="767037"/>
          </a:xfrm>
        </p:grpSpPr>
        <p:grpSp>
          <p:nvGrpSpPr>
            <p:cNvPr id="5140" name="组合 71">
              <a:extLst>
                <a:ext uri="{FF2B5EF4-FFF2-40B4-BE49-F238E27FC236}">
                  <a16:creationId xmlns:a16="http://schemas.microsoft.com/office/drawing/2014/main" xmlns="" id="{C70498F4-201F-4745-8E0D-91272F51E713}"/>
                </a:ext>
              </a:extLst>
            </p:cNvPr>
            <p:cNvGrpSpPr>
              <a:grpSpLocks/>
            </p:cNvGrpSpPr>
            <p:nvPr/>
          </p:nvGrpSpPr>
          <p:grpSpPr bwMode="auto">
            <a:xfrm>
              <a:off x="309691" y="2998271"/>
              <a:ext cx="4842391" cy="767037"/>
              <a:chOff x="6298049" y="1397569"/>
              <a:chExt cx="4842391" cy="767037"/>
            </a:xfrm>
          </p:grpSpPr>
          <p:sp>
            <p:nvSpPr>
              <p:cNvPr id="5142" name="文本框 73">
                <a:extLst>
                  <a:ext uri="{FF2B5EF4-FFF2-40B4-BE49-F238E27FC236}">
                    <a16:creationId xmlns:a16="http://schemas.microsoft.com/office/drawing/2014/main" xmlns="" id="{37D738E1-60DD-4994-A2EA-87EC7FAD0635}"/>
                  </a:ext>
                </a:extLst>
              </p:cNvPr>
              <p:cNvSpPr txBox="1">
                <a:spLocks noChangeArrowheads="1"/>
              </p:cNvSpPr>
              <p:nvPr/>
            </p:nvSpPr>
            <p:spPr bwMode="auto">
              <a:xfrm>
                <a:off x="8052291" y="1546277"/>
                <a:ext cx="3080656"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线性分类模型与感知机算法</a:t>
                </a:r>
              </a:p>
            </p:txBody>
          </p:sp>
          <p:sp>
            <p:nvSpPr>
              <p:cNvPr id="65" name="矩形 64">
                <a:extLst>
                  <a:ext uri="{FF2B5EF4-FFF2-40B4-BE49-F238E27FC236}">
                    <a16:creationId xmlns:a16="http://schemas.microsoft.com/office/drawing/2014/main" xmlns=""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xmlns=""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xmlns="" id="{8C7AD783-FA5E-4057-8E76-CD337107E337}"/>
                  </a:ext>
                </a:extLst>
              </p:cNvPr>
              <p:cNvGrpSpPr>
                <a:grpSpLocks/>
              </p:cNvGrpSpPr>
              <p:nvPr/>
            </p:nvGrpSpPr>
            <p:grpSpPr bwMode="auto">
              <a:xfrm>
                <a:off x="6298049" y="1397569"/>
                <a:ext cx="919239" cy="767037"/>
                <a:chOff x="6191369" y="1397569"/>
                <a:chExt cx="919239" cy="767037"/>
              </a:xfrm>
            </p:grpSpPr>
            <p:sp>
              <p:nvSpPr>
                <p:cNvPr id="69" name="矩形 68">
                  <a:extLst>
                    <a:ext uri="{FF2B5EF4-FFF2-40B4-BE49-F238E27FC236}">
                      <a16:creationId xmlns:a16="http://schemas.microsoft.com/office/drawing/2014/main" xmlns=""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xmlns="" id="{41F08A3F-6597-4790-8658-E6772A98E783}"/>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xmlns=""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1" name="组合 71">
            <a:extLst>
              <a:ext uri="{FF2B5EF4-FFF2-40B4-BE49-F238E27FC236}">
                <a16:creationId xmlns:a16="http://schemas.microsoft.com/office/drawing/2014/main" xmlns="" id="{0C5F0375-66DE-42C5-B020-6990B5252FD6}"/>
              </a:ext>
            </a:extLst>
          </p:cNvPr>
          <p:cNvGrpSpPr>
            <a:grpSpLocks/>
          </p:cNvGrpSpPr>
          <p:nvPr/>
        </p:nvGrpSpPr>
        <p:grpSpPr bwMode="auto">
          <a:xfrm>
            <a:off x="3297544" y="3977518"/>
            <a:ext cx="5259388" cy="646331"/>
            <a:chOff x="6535248" y="3340628"/>
            <a:chExt cx="4842391" cy="767037"/>
          </a:xfrm>
        </p:grpSpPr>
        <p:grpSp>
          <p:nvGrpSpPr>
            <p:cNvPr id="5132" name="组合 115">
              <a:extLst>
                <a:ext uri="{FF2B5EF4-FFF2-40B4-BE49-F238E27FC236}">
                  <a16:creationId xmlns:a16="http://schemas.microsoft.com/office/drawing/2014/main" xmlns="" id="{763AA091-E57C-433E-91D9-BAE3635D5FF7}"/>
                </a:ext>
              </a:extLst>
            </p:cNvPr>
            <p:cNvGrpSpPr>
              <a:grpSpLocks/>
            </p:cNvGrpSpPr>
            <p:nvPr/>
          </p:nvGrpSpPr>
          <p:grpSpPr bwMode="auto">
            <a:xfrm>
              <a:off x="6535248" y="3340628"/>
              <a:ext cx="4842391" cy="767037"/>
              <a:chOff x="6298049" y="1397569"/>
              <a:chExt cx="4842391" cy="767037"/>
            </a:xfrm>
          </p:grpSpPr>
          <p:sp>
            <p:nvSpPr>
              <p:cNvPr id="5134" name="文本框 133">
                <a:extLst>
                  <a:ext uri="{FF2B5EF4-FFF2-40B4-BE49-F238E27FC236}">
                    <a16:creationId xmlns:a16="http://schemas.microsoft.com/office/drawing/2014/main" xmlns="" id="{8183AC5F-0416-4778-9BE3-C9740C188AF2}"/>
                  </a:ext>
                </a:extLst>
              </p:cNvPr>
              <p:cNvSpPr txBox="1">
                <a:spLocks noChangeArrowheads="1"/>
              </p:cNvSpPr>
              <p:nvPr/>
            </p:nvSpPr>
            <p:spPr bwMode="auto">
              <a:xfrm>
                <a:off x="8041862" y="1547228"/>
                <a:ext cx="3093354"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结构化预测问题</a:t>
                </a:r>
              </a:p>
            </p:txBody>
          </p:sp>
          <p:sp>
            <p:nvSpPr>
              <p:cNvPr id="76" name="矩形 75">
                <a:extLst>
                  <a:ext uri="{FF2B5EF4-FFF2-40B4-BE49-F238E27FC236}">
                    <a16:creationId xmlns:a16="http://schemas.microsoft.com/office/drawing/2014/main" xmlns=""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xmlns=""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xmlns="" id="{5C2D56FB-EE0D-4ECA-833B-211B43A7B8F9}"/>
                  </a:ext>
                </a:extLst>
              </p:cNvPr>
              <p:cNvGrpSpPr>
                <a:grpSpLocks/>
              </p:cNvGrpSpPr>
              <p:nvPr/>
            </p:nvGrpSpPr>
            <p:grpSpPr bwMode="auto">
              <a:xfrm>
                <a:off x="6298049" y="1397569"/>
                <a:ext cx="919239" cy="767037"/>
                <a:chOff x="6191369" y="1397569"/>
                <a:chExt cx="919239" cy="767037"/>
              </a:xfrm>
            </p:grpSpPr>
            <p:sp>
              <p:nvSpPr>
                <p:cNvPr id="79" name="矩形 78">
                  <a:extLst>
                    <a:ext uri="{FF2B5EF4-FFF2-40B4-BE49-F238E27FC236}">
                      <a16:creationId xmlns:a16="http://schemas.microsoft.com/office/drawing/2014/main" xmlns=""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xmlns="" id="{FB13269E-6F3F-4212-B6F5-AB53B15A4437}"/>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74" name="Freeform 59">
              <a:extLst>
                <a:ext uri="{FF2B5EF4-FFF2-40B4-BE49-F238E27FC236}">
                  <a16:creationId xmlns:a16="http://schemas.microsoft.com/office/drawing/2014/main" xmlns="" id="{F6F4A89A-6583-4A06-A729-7B7DF6D72A51}"/>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pic>
        <p:nvPicPr>
          <p:cNvPr id="6" name="图形 5" descr="条形图演示文稿">
            <a:extLst>
              <a:ext uri="{FF2B5EF4-FFF2-40B4-BE49-F238E27FC236}">
                <a16:creationId xmlns:a16="http://schemas.microsoft.com/office/drawing/2014/main" xmlns="" id="{37DC14A0-8111-48C3-A776-3F02C348FEB9}"/>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4434531" y="4814072"/>
            <a:ext cx="602331" cy="602331"/>
          </a:xfrm>
          <a:prstGeom prst="rect">
            <a:avLst/>
          </a:prstGeom>
        </p:spPr>
      </p:pic>
      <p:grpSp>
        <p:nvGrpSpPr>
          <p:cNvPr id="46" name="组合 34">
            <a:extLst>
              <a:ext uri="{FF2B5EF4-FFF2-40B4-BE49-F238E27FC236}">
                <a16:creationId xmlns:a16="http://schemas.microsoft.com/office/drawing/2014/main" xmlns="" id="{CEAD6A93-017C-4CDE-881E-FBC132D93254}"/>
              </a:ext>
            </a:extLst>
          </p:cNvPr>
          <p:cNvGrpSpPr>
            <a:grpSpLocks/>
          </p:cNvGrpSpPr>
          <p:nvPr/>
        </p:nvGrpSpPr>
        <p:grpSpPr bwMode="auto">
          <a:xfrm>
            <a:off x="3295957" y="4799811"/>
            <a:ext cx="5252834" cy="646331"/>
            <a:chOff x="6298049" y="1397569"/>
            <a:chExt cx="4842391" cy="767037"/>
          </a:xfrm>
        </p:grpSpPr>
        <p:sp>
          <p:nvSpPr>
            <p:cNvPr id="51" name="文本框 20">
              <a:extLst>
                <a:ext uri="{FF2B5EF4-FFF2-40B4-BE49-F238E27FC236}">
                  <a16:creationId xmlns:a16="http://schemas.microsoft.com/office/drawing/2014/main" xmlns="" id="{D73E03E4-0BA0-4617-BAB4-8EF3BE41BFA0}"/>
                </a:ext>
              </a:extLst>
            </p:cNvPr>
            <p:cNvSpPr txBox="1">
              <a:spLocks noChangeArrowheads="1"/>
            </p:cNvSpPr>
            <p:nvPr/>
          </p:nvSpPr>
          <p:spPr bwMode="auto">
            <a:xfrm>
              <a:off x="8188567" y="1563339"/>
              <a:ext cx="2864874"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线性模型的结构化感知机算法</a:t>
              </a:r>
            </a:p>
          </p:txBody>
        </p:sp>
        <p:sp>
          <p:nvSpPr>
            <p:cNvPr id="52" name="矩形 51">
              <a:extLst>
                <a:ext uri="{FF2B5EF4-FFF2-40B4-BE49-F238E27FC236}">
                  <a16:creationId xmlns:a16="http://schemas.microsoft.com/office/drawing/2014/main" xmlns="" id="{B6068DCC-F26C-4B7C-B378-E66462B46CED}"/>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3" name="直接连接符 52">
              <a:extLst>
                <a:ext uri="{FF2B5EF4-FFF2-40B4-BE49-F238E27FC236}">
                  <a16:creationId xmlns:a16="http://schemas.microsoft.com/office/drawing/2014/main" xmlns="" id="{27C3AE2E-C734-4FAE-96FB-0E7E3C151123}"/>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4" name="组合 68">
              <a:extLst>
                <a:ext uri="{FF2B5EF4-FFF2-40B4-BE49-F238E27FC236}">
                  <a16:creationId xmlns:a16="http://schemas.microsoft.com/office/drawing/2014/main" xmlns="" id="{C1A058C0-9473-49AA-AA53-2FED0FA72B9D}"/>
                </a:ext>
              </a:extLst>
            </p:cNvPr>
            <p:cNvGrpSpPr>
              <a:grpSpLocks/>
            </p:cNvGrpSpPr>
            <p:nvPr/>
          </p:nvGrpSpPr>
          <p:grpSpPr bwMode="auto">
            <a:xfrm>
              <a:off x="6298049" y="1397569"/>
              <a:ext cx="919239" cy="767037"/>
              <a:chOff x="6191369" y="1397569"/>
              <a:chExt cx="919239" cy="767037"/>
            </a:xfrm>
          </p:grpSpPr>
          <p:sp>
            <p:nvSpPr>
              <p:cNvPr id="55" name="矩形 54">
                <a:extLst>
                  <a:ext uri="{FF2B5EF4-FFF2-40B4-BE49-F238E27FC236}">
                    <a16:creationId xmlns:a16="http://schemas.microsoft.com/office/drawing/2014/main" xmlns="" id="{9E2A29F8-A2F2-4F12-87A0-4F8D6C58684D}"/>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18">
                <a:extLst>
                  <a:ext uri="{FF2B5EF4-FFF2-40B4-BE49-F238E27FC236}">
                    <a16:creationId xmlns:a16="http://schemas.microsoft.com/office/drawing/2014/main" xmlns="" id="{CE1215F5-C80F-4BCA-922D-1EB006A167FC}"/>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grpSp>
        <p:nvGrpSpPr>
          <p:cNvPr id="58" name="组合 34">
            <a:extLst>
              <a:ext uri="{FF2B5EF4-FFF2-40B4-BE49-F238E27FC236}">
                <a16:creationId xmlns:a16="http://schemas.microsoft.com/office/drawing/2014/main" xmlns="" id="{A537BE5F-09DE-418D-932A-9AB4EB20BA8E}"/>
              </a:ext>
            </a:extLst>
          </p:cNvPr>
          <p:cNvGrpSpPr>
            <a:grpSpLocks/>
          </p:cNvGrpSpPr>
          <p:nvPr/>
        </p:nvGrpSpPr>
        <p:grpSpPr bwMode="auto">
          <a:xfrm>
            <a:off x="3297355" y="5623331"/>
            <a:ext cx="5252834" cy="646331"/>
            <a:chOff x="6298049" y="1397569"/>
            <a:chExt cx="4842391" cy="767037"/>
          </a:xfrm>
        </p:grpSpPr>
        <p:sp>
          <p:nvSpPr>
            <p:cNvPr id="59" name="文本框 20">
              <a:extLst>
                <a:ext uri="{FF2B5EF4-FFF2-40B4-BE49-F238E27FC236}">
                  <a16:creationId xmlns:a16="http://schemas.microsoft.com/office/drawing/2014/main" xmlns="" id="{58503126-8269-491D-B724-93F18B33C3B3}"/>
                </a:ext>
              </a:extLst>
            </p:cNvPr>
            <p:cNvSpPr txBox="1">
              <a:spLocks noChangeArrowheads="1"/>
            </p:cNvSpPr>
            <p:nvPr/>
          </p:nvSpPr>
          <p:spPr bwMode="auto">
            <a:xfrm>
              <a:off x="8188567" y="1563339"/>
              <a:ext cx="2864874" cy="401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a:solidFill>
                    <a:srgbClr val="044875"/>
                  </a:solidFill>
                  <a:latin typeface="微软雅黑" panose="020B0503020204020204" pitchFamily="34" charset="-122"/>
                  <a:ea typeface="微软雅黑" panose="020B0503020204020204" pitchFamily="34" charset="-122"/>
                </a:rPr>
                <a:t>基于结构化感知机的中文分词</a:t>
              </a:r>
            </a:p>
          </p:txBody>
        </p:sp>
        <p:sp>
          <p:nvSpPr>
            <p:cNvPr id="60" name="矩形 59">
              <a:extLst>
                <a:ext uri="{FF2B5EF4-FFF2-40B4-BE49-F238E27FC236}">
                  <a16:creationId xmlns:a16="http://schemas.microsoft.com/office/drawing/2014/main" xmlns="" id="{869E3A17-B4D8-4DFE-B65C-0B28AC5AD0A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1" name="直接连接符 60">
              <a:extLst>
                <a:ext uri="{FF2B5EF4-FFF2-40B4-BE49-F238E27FC236}">
                  <a16:creationId xmlns:a16="http://schemas.microsoft.com/office/drawing/2014/main" xmlns="" id="{C396FD2B-F10C-47C9-9A30-F058E811206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62" name="组合 68">
              <a:extLst>
                <a:ext uri="{FF2B5EF4-FFF2-40B4-BE49-F238E27FC236}">
                  <a16:creationId xmlns:a16="http://schemas.microsoft.com/office/drawing/2014/main" xmlns="" id="{81783AC5-79B6-41C3-8D1B-83C9165DABC3}"/>
                </a:ext>
              </a:extLst>
            </p:cNvPr>
            <p:cNvGrpSpPr>
              <a:grpSpLocks/>
            </p:cNvGrpSpPr>
            <p:nvPr/>
          </p:nvGrpSpPr>
          <p:grpSpPr bwMode="auto">
            <a:xfrm>
              <a:off x="6298049" y="1397569"/>
              <a:ext cx="919239" cy="767037"/>
              <a:chOff x="6191369" y="1397569"/>
              <a:chExt cx="919239" cy="767037"/>
            </a:xfrm>
          </p:grpSpPr>
          <p:sp>
            <p:nvSpPr>
              <p:cNvPr id="64" name="矩形 63">
                <a:extLst>
                  <a:ext uri="{FF2B5EF4-FFF2-40B4-BE49-F238E27FC236}">
                    <a16:creationId xmlns:a16="http://schemas.microsoft.com/office/drawing/2014/main" xmlns="" id="{675B1FE8-47F3-46E7-A70C-1CDAFDCD24AB}"/>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18">
                <a:extLst>
                  <a:ext uri="{FF2B5EF4-FFF2-40B4-BE49-F238E27FC236}">
                    <a16:creationId xmlns:a16="http://schemas.microsoft.com/office/drawing/2014/main" xmlns="" id="{5CF859DD-67D7-4C7E-B3F7-31C8FD079B75}"/>
                  </a:ext>
                </a:extLst>
              </p:cNvPr>
              <p:cNvSpPr txBox="1">
                <a:spLocks noChangeArrowheads="1"/>
              </p:cNvSpPr>
              <p:nvPr/>
            </p:nvSpPr>
            <p:spPr bwMode="auto">
              <a:xfrm>
                <a:off x="6191369" y="1397569"/>
                <a:ext cx="919239" cy="76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pic>
        <p:nvPicPr>
          <p:cNvPr id="8" name="图形 7" descr="剧本">
            <a:extLst>
              <a:ext uri="{FF2B5EF4-FFF2-40B4-BE49-F238E27FC236}">
                <a16:creationId xmlns:a16="http://schemas.microsoft.com/office/drawing/2014/main" xmlns="" id="{6EBD872A-489A-4647-B4E8-95545A6CF337}"/>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4387001" y="5639225"/>
            <a:ext cx="600698" cy="60069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xmlns=""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xmlns=""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4</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xmlns=""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xmlns=""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xmlns=""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xmlns=""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结构化预测问题</a:t>
            </a:r>
          </a:p>
        </p:txBody>
      </p:sp>
    </p:spTree>
    <p:extLst>
      <p:ext uri="{BB962C8B-B14F-4D97-AF65-F5344CB8AC3E}">
        <p14:creationId xmlns:p14="http://schemas.microsoft.com/office/powerpoint/2010/main" xmlns="" val="50976989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4189901" y="254000"/>
            <a:ext cx="8002099"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29898" y="91616"/>
            <a:ext cx="3739705" cy="561304"/>
            <a:chOff x="483167" y="79805"/>
            <a:chExt cx="2993409" cy="1319971"/>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44983" y="169364"/>
              <a:ext cx="2631593" cy="123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结构化预测问题</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EDD14BBF-4396-4F45-90A9-7F966E8AA279}"/>
              </a:ext>
            </a:extLst>
          </p:cNvPr>
          <p:cNvSpPr/>
          <p:nvPr/>
        </p:nvSpPr>
        <p:spPr>
          <a:xfrm>
            <a:off x="312139" y="815304"/>
            <a:ext cx="11003561" cy="788806"/>
          </a:xfrm>
          <a:prstGeom prst="rect">
            <a:avLst/>
          </a:prstGeom>
        </p:spPr>
        <p:txBody>
          <a:bodyPr wrap="square">
            <a:spAutoFit/>
          </a:bodyPr>
          <a:lstStyle/>
          <a:p>
            <a:pPr>
              <a:lnSpc>
                <a:spcPct val="150000"/>
              </a:lnSpc>
            </a:pPr>
            <a:r>
              <a:rPr lang="zh-CN" altLang="en-US" sz="1600" dirty="0"/>
              <a:t>自然语言处理问题大致可分为两类，一种是分类问题，另一种就是结构化预测问题，序列标注只是结构化预测的一个特例，对感知机稍作拓展，分类器就能支持结构化预测。</a:t>
            </a:r>
          </a:p>
        </p:txBody>
      </p:sp>
      <p:sp>
        <p:nvSpPr>
          <p:cNvPr id="10" name="矩形 9">
            <a:extLst>
              <a:ext uri="{FF2B5EF4-FFF2-40B4-BE49-F238E27FC236}">
                <a16:creationId xmlns:a16="http://schemas.microsoft.com/office/drawing/2014/main" xmlns="" id="{CF9E89D4-B034-4E2F-B863-A1403583AC5F}"/>
              </a:ext>
            </a:extLst>
          </p:cNvPr>
          <p:cNvSpPr/>
          <p:nvPr/>
        </p:nvSpPr>
        <p:spPr>
          <a:xfrm>
            <a:off x="402277" y="1766494"/>
            <a:ext cx="82747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定义</a:t>
            </a:r>
            <a:endParaRPr lang="zh-CN" altLang="en-US" dirty="0"/>
          </a:p>
        </p:txBody>
      </p:sp>
      <p:sp>
        <p:nvSpPr>
          <p:cNvPr id="11" name="矩形 10">
            <a:extLst>
              <a:ext uri="{FF2B5EF4-FFF2-40B4-BE49-F238E27FC236}">
                <a16:creationId xmlns:a16="http://schemas.microsoft.com/office/drawing/2014/main" xmlns="" id="{AFA4180E-8739-4538-81B1-907BF51C518E}"/>
              </a:ext>
            </a:extLst>
          </p:cNvPr>
          <p:cNvSpPr/>
          <p:nvPr/>
        </p:nvSpPr>
        <p:spPr>
          <a:xfrm>
            <a:off x="402277" y="2284433"/>
            <a:ext cx="11003560" cy="1158138"/>
          </a:xfrm>
          <a:prstGeom prst="rect">
            <a:avLst/>
          </a:prstGeom>
        </p:spPr>
        <p:txBody>
          <a:bodyPr wrap="square">
            <a:spAutoFit/>
          </a:bodyPr>
          <a:lstStyle/>
          <a:p>
            <a:pPr>
              <a:lnSpc>
                <a:spcPct val="150000"/>
              </a:lnSpc>
            </a:pPr>
            <a:r>
              <a:rPr lang="zh-CN" altLang="en-US" sz="1600" dirty="0">
                <a:solidFill>
                  <a:srgbClr val="24292E"/>
                </a:solidFill>
                <a:latin typeface="-apple-system"/>
              </a:rPr>
              <a:t>信息的层次结构特点称作结构化。那么</a:t>
            </a:r>
            <a:r>
              <a:rPr lang="zh-CN" altLang="en-US" sz="1600" b="1" dirty="0">
                <a:solidFill>
                  <a:srgbClr val="24292E"/>
                </a:solidFill>
                <a:latin typeface="-apple-system"/>
              </a:rPr>
              <a:t>结构化预测</a:t>
            </a:r>
            <a:r>
              <a:rPr lang="en-US" altLang="zh-CN" sz="1600" dirty="0">
                <a:solidFill>
                  <a:srgbClr val="24292E"/>
                </a:solidFill>
                <a:latin typeface="-apple-system"/>
              </a:rPr>
              <a:t>(structured prediction)</a:t>
            </a:r>
            <a:r>
              <a:rPr lang="zh-CN" altLang="en-US" sz="1600" dirty="0">
                <a:solidFill>
                  <a:srgbClr val="24292E"/>
                </a:solidFill>
                <a:latin typeface="-apple-system"/>
              </a:rPr>
              <a:t>则是预测对象结构的一类监督学习问题。相应的模型训练过程称作</a:t>
            </a:r>
            <a:r>
              <a:rPr lang="zh-CN" altLang="en-US" sz="1600" b="1" dirty="0">
                <a:solidFill>
                  <a:srgbClr val="24292E"/>
                </a:solidFill>
                <a:latin typeface="-apple-system"/>
              </a:rPr>
              <a:t>结构化学习</a:t>
            </a:r>
            <a:r>
              <a:rPr lang="en-US" altLang="zh-CN" sz="1600" dirty="0">
                <a:solidFill>
                  <a:srgbClr val="24292E"/>
                </a:solidFill>
                <a:latin typeface="-apple-system"/>
              </a:rPr>
              <a:t>(structured learning )</a:t>
            </a:r>
            <a:r>
              <a:rPr lang="zh-CN" altLang="en-US" sz="1600" dirty="0">
                <a:solidFill>
                  <a:srgbClr val="24292E"/>
                </a:solidFill>
                <a:latin typeface="-apple-system"/>
              </a:rPr>
              <a:t>。分类问题的预测结果是一个决策边界， 回归问题的预测结果是一个实数标量，而结构化预测的结果则是一个完整的结构。</a:t>
            </a:r>
            <a:endParaRPr lang="zh-CN" altLang="en-US" sz="1600" dirty="0"/>
          </a:p>
        </p:txBody>
      </p:sp>
      <p:sp>
        <p:nvSpPr>
          <p:cNvPr id="12" name="矩形 11">
            <a:extLst>
              <a:ext uri="{FF2B5EF4-FFF2-40B4-BE49-F238E27FC236}">
                <a16:creationId xmlns:a16="http://schemas.microsoft.com/office/drawing/2014/main" xmlns="" id="{6E3E84E0-E905-4205-B622-2BDD10E9778B}"/>
              </a:ext>
            </a:extLst>
          </p:cNvPr>
          <p:cNvSpPr/>
          <p:nvPr/>
        </p:nvSpPr>
        <p:spPr>
          <a:xfrm>
            <a:off x="402277" y="3669429"/>
            <a:ext cx="10913423" cy="1158138"/>
          </a:xfrm>
          <a:prstGeom prst="rect">
            <a:avLst/>
          </a:prstGeom>
        </p:spPr>
        <p:txBody>
          <a:bodyPr wrap="square">
            <a:spAutoFit/>
          </a:bodyPr>
          <a:lstStyle/>
          <a:p>
            <a:pPr>
              <a:lnSpc>
                <a:spcPct val="150000"/>
              </a:lnSpc>
            </a:pPr>
            <a:r>
              <a:rPr lang="zh-CN" altLang="en-US" sz="1600" dirty="0">
                <a:solidFill>
                  <a:srgbClr val="24292E"/>
                </a:solidFill>
                <a:latin typeface="-apple-system"/>
              </a:rPr>
              <a:t>自然语言处理中有许多任务是结构化预测，比如序列标注预测结构是一整个序列，句法分析预测结构是一棵句法树，机器翻译预测结构是一段完整的译文。这些结构由许多部分构成，最小的部分虽然也是分类问题</a:t>
            </a:r>
            <a:r>
              <a:rPr lang="en-US" altLang="zh-CN" sz="1600" dirty="0">
                <a:solidFill>
                  <a:srgbClr val="24292E"/>
                </a:solidFill>
                <a:latin typeface="-apple-system"/>
              </a:rPr>
              <a:t>(</a:t>
            </a:r>
            <a:r>
              <a:rPr lang="zh-CN" altLang="en-US" sz="1600" dirty="0">
                <a:solidFill>
                  <a:srgbClr val="24292E"/>
                </a:solidFill>
                <a:latin typeface="-apple-system"/>
              </a:rPr>
              <a:t>比如中文分词时每个字符分类为</a:t>
            </a:r>
            <a:r>
              <a:rPr lang="en-US" altLang="zh-CN" sz="1600" dirty="0">
                <a:solidFill>
                  <a:srgbClr val="24292E"/>
                </a:solidFill>
                <a:latin typeface="-apple-system"/>
              </a:rPr>
              <a:t>{B,M,E,S} ),</a:t>
            </a:r>
            <a:r>
              <a:rPr lang="zh-CN" altLang="en-US" sz="1600" dirty="0">
                <a:solidFill>
                  <a:srgbClr val="24292E"/>
                </a:solidFill>
                <a:latin typeface="-apple-system"/>
              </a:rPr>
              <a:t>但必须考虑结构整体的合理程度。</a:t>
            </a:r>
            <a:endParaRPr lang="zh-CN" altLang="en-US" sz="1600" dirty="0"/>
          </a:p>
        </p:txBody>
      </p:sp>
    </p:spTree>
    <p:extLst>
      <p:ext uri="{BB962C8B-B14F-4D97-AF65-F5344CB8AC3E}">
        <p14:creationId xmlns:p14="http://schemas.microsoft.com/office/powerpoint/2010/main" xmlns="" val="353170725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4189901" y="254000"/>
            <a:ext cx="8002099"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29898" y="91616"/>
            <a:ext cx="3739705" cy="561304"/>
            <a:chOff x="483167" y="79805"/>
            <a:chExt cx="2993409" cy="1319971"/>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44983" y="169364"/>
              <a:ext cx="2631593" cy="123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结构化预测问题</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a:extLst>
              <a:ext uri="{FF2B5EF4-FFF2-40B4-BE49-F238E27FC236}">
                <a16:creationId xmlns:a16="http://schemas.microsoft.com/office/drawing/2014/main" xmlns="" id="{CF9E89D4-B034-4E2F-B863-A1403583AC5F}"/>
              </a:ext>
            </a:extLst>
          </p:cNvPr>
          <p:cNvSpPr/>
          <p:nvPr/>
        </p:nvSpPr>
        <p:spPr>
          <a:xfrm>
            <a:off x="402277" y="784981"/>
            <a:ext cx="2686954"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结构化预测与学习流程</a:t>
            </a:r>
            <a:endParaRPr lang="zh-CN" altLang="en-US" dirty="0"/>
          </a:p>
        </p:txBody>
      </p:sp>
      <mc:AlternateContent xmlns:mc="http://schemas.openxmlformats.org/markup-compatibility/2006">
        <mc:Choice xmlns:a14="http://schemas.microsoft.com/office/drawing/2010/main" xmlns="" Requires="a14">
          <p:sp>
            <p:nvSpPr>
              <p:cNvPr id="4" name="矩形 3">
                <a:extLst>
                  <a:ext uri="{FF2B5EF4-FFF2-40B4-BE49-F238E27FC236}">
                    <a16:creationId xmlns:a16="http://schemas.microsoft.com/office/drawing/2014/main" id="{E3C4DAA0-356F-4346-A12F-98F840972900}"/>
                  </a:ext>
                </a:extLst>
              </p:cNvPr>
              <p:cNvSpPr/>
              <p:nvPr/>
            </p:nvSpPr>
            <p:spPr>
              <a:xfrm>
                <a:off x="304800" y="1447169"/>
                <a:ext cx="10931250" cy="788806"/>
              </a:xfrm>
              <a:prstGeom prst="rect">
                <a:avLst/>
              </a:prstGeom>
            </p:spPr>
            <p:txBody>
              <a:bodyPr wrap="square">
                <a:spAutoFit/>
              </a:bodyPr>
              <a:lstStyle/>
              <a:p>
                <a:pPr>
                  <a:lnSpc>
                    <a:spcPct val="150000"/>
                  </a:lnSpc>
                </a:pPr>
                <a:r>
                  <a:rPr lang="zh-CN" altLang="en-US" sz="1600" dirty="0">
                    <a:solidFill>
                      <a:srgbClr val="24292E"/>
                    </a:solidFill>
                    <a:latin typeface="-apple-system"/>
                  </a:rPr>
                  <a:t>结构化预测的过程就是给定一个模型 </a:t>
                </a:r>
                <a:r>
                  <a:rPr lang="en-US" altLang="zh-CN" sz="1600" dirty="0">
                    <a:solidFill>
                      <a:srgbClr val="24292E"/>
                    </a:solidFill>
                    <a:latin typeface="-apple-system"/>
                  </a:rPr>
                  <a:t>λ </a:t>
                </a:r>
                <a:r>
                  <a:rPr lang="zh-CN" altLang="en-US" sz="1600" dirty="0">
                    <a:solidFill>
                      <a:srgbClr val="24292E"/>
                    </a:solidFill>
                    <a:latin typeface="-apple-system"/>
                  </a:rPr>
                  <a:t>及打分函数 </a:t>
                </a:r>
                <a14:m>
                  <m:oMath xmlns:m="http://schemas.openxmlformats.org/officeDocument/2006/math">
                    <m:sSub>
                      <m:sSubPr>
                        <m:ctrlPr>
                          <a:rPr lang="en-US" altLang="zh-CN" sz="1600" i="1" smtClean="0">
                            <a:solidFill>
                              <a:srgbClr val="24292E"/>
                            </a:solidFill>
                            <a:latin typeface="Cambria Math" panose="02040503050406030204" pitchFamily="18" charset="0"/>
                          </a:rPr>
                        </m:ctrlPr>
                      </m:sSubPr>
                      <m:e>
                        <m:r>
                          <m:rPr>
                            <m:sty m:val="p"/>
                          </m:rPr>
                          <a:rPr lang="en-US" altLang="zh-CN" sz="1600" i="1">
                            <a:solidFill>
                              <a:srgbClr val="24292E"/>
                            </a:solidFill>
                            <a:latin typeface="Cambria Math" panose="02040503050406030204" pitchFamily="18" charset="0"/>
                          </a:rPr>
                          <m:t>score</m:t>
                        </m:r>
                      </m:e>
                      <m:sub>
                        <m:r>
                          <a:rPr lang="en-US" altLang="zh-CN" sz="1600" i="1" smtClean="0">
                            <a:solidFill>
                              <a:srgbClr val="24292E"/>
                            </a:solidFill>
                            <a:latin typeface="Cambria Math" panose="02040503050406030204" pitchFamily="18" charset="0"/>
                          </a:rPr>
                          <m:t>𝜆</m:t>
                        </m:r>
                      </m:sub>
                    </m:sSub>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ea typeface="Cambria Math" panose="02040503050406030204" pitchFamily="18" charset="0"/>
                      </a:rPr>
                      <m:t>∙</m:t>
                    </m:r>
                    <m:r>
                      <a:rPr lang="en-US" altLang="zh-CN" sz="1600" b="0" i="1" smtClean="0">
                        <a:solidFill>
                          <a:srgbClr val="24292E"/>
                        </a:solidFill>
                        <a:latin typeface="Cambria Math" panose="02040503050406030204" pitchFamily="18" charset="0"/>
                      </a:rPr>
                      <m:t>)</m:t>
                    </m:r>
                  </m:oMath>
                </a14:m>
                <a:r>
                  <a:rPr lang="zh-CN" altLang="en-US" sz="1600" dirty="0">
                    <a:solidFill>
                      <a:srgbClr val="24292E"/>
                    </a:solidFill>
                    <a:latin typeface="-apple-system"/>
                  </a:rPr>
                  <a:t>，利用打分函数给一些备选结构打分，选择分数最高的结构作为预测输出，公式如下</a:t>
                </a:r>
                <a:r>
                  <a:rPr lang="en-US" altLang="zh-CN" sz="1600" dirty="0">
                    <a:solidFill>
                      <a:srgbClr val="24292E"/>
                    </a:solidFill>
                    <a:latin typeface="-apple-system"/>
                  </a:rPr>
                  <a:t>:</a:t>
                </a:r>
                <a:endParaRPr lang="zh-CN" altLang="en-US" sz="1600" dirty="0"/>
              </a:p>
            </p:txBody>
          </p:sp>
        </mc:Choice>
        <mc:Fallback>
          <p:sp>
            <p:nvSpPr>
              <p:cNvPr id="4" name="矩形 3">
                <a:extLst>
                  <a:ext uri="{FF2B5EF4-FFF2-40B4-BE49-F238E27FC236}">
                    <a16:creationId xmlns:a16="http://schemas.microsoft.com/office/drawing/2014/main" xmlns="" xmlns:a14="http://schemas.microsoft.com/office/drawing/2010/main" id="{E3C4DAA0-356F-4346-A12F-98F840972900}"/>
                  </a:ext>
                </a:extLst>
              </p:cNvPr>
              <p:cNvSpPr>
                <a:spLocks noRot="1" noChangeAspect="1" noMove="1" noResize="1" noEditPoints="1" noAdjustHandles="1" noChangeArrowheads="1" noChangeShapeType="1" noTextEdit="1"/>
              </p:cNvSpPr>
              <p:nvPr/>
            </p:nvSpPr>
            <p:spPr>
              <a:xfrm>
                <a:off x="304800" y="1447169"/>
                <a:ext cx="10931250" cy="788806"/>
              </a:xfrm>
              <a:prstGeom prst="rect">
                <a:avLst/>
              </a:prstGeom>
              <a:blipFill>
                <a:blip r:embed="rId3"/>
                <a:stretch>
                  <a:fillRect l="-279" b="-923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xmlns="" id="{EACB511D-A0C2-424B-B833-DEC94EDEA308}"/>
              </a:ext>
            </a:extLst>
          </p:cNvPr>
          <p:cNvPicPr>
            <a:picLocks noChangeAspect="1"/>
          </p:cNvPicPr>
          <p:nvPr/>
        </p:nvPicPr>
        <p:blipFill>
          <a:blip r:embed="rId4"/>
          <a:stretch>
            <a:fillRect/>
          </a:stretch>
        </p:blipFill>
        <p:spPr>
          <a:xfrm>
            <a:off x="4072778" y="2530630"/>
            <a:ext cx="2722305" cy="521816"/>
          </a:xfrm>
          <a:prstGeom prst="rect">
            <a:avLst/>
          </a:prstGeom>
        </p:spPr>
      </p:pic>
      <mc:AlternateContent xmlns:mc="http://schemas.openxmlformats.org/markup-compatibility/2006">
        <mc:Choice xmlns:a14="http://schemas.microsoft.com/office/drawing/2010/main" xmlns="" Requires="a14">
          <p:sp>
            <p:nvSpPr>
              <p:cNvPr id="13" name="矩形 12">
                <a:extLst>
                  <a:ext uri="{FF2B5EF4-FFF2-40B4-BE49-F238E27FC236}">
                    <a16:creationId xmlns:a16="http://schemas.microsoft.com/office/drawing/2014/main" id="{88F166B7-3063-4929-BAEF-C27D9508DE3A}"/>
                  </a:ext>
                </a:extLst>
              </p:cNvPr>
              <p:cNvSpPr/>
              <p:nvPr/>
            </p:nvSpPr>
            <p:spPr>
              <a:xfrm>
                <a:off x="417349" y="3697318"/>
                <a:ext cx="10706152" cy="1173526"/>
              </a:xfrm>
              <a:prstGeom prst="rect">
                <a:avLst/>
              </a:prstGeom>
            </p:spPr>
            <p:txBody>
              <a:bodyPr wrap="square">
                <a:spAutoFit/>
              </a:bodyPr>
              <a:lstStyle/>
              <a:p>
                <a:pPr>
                  <a:lnSpc>
                    <a:spcPct val="150000"/>
                  </a:lnSpc>
                </a:pPr>
                <a:r>
                  <a:rPr lang="zh-CN" altLang="en-US" sz="1600" dirty="0">
                    <a:solidFill>
                      <a:srgbClr val="24292E"/>
                    </a:solidFill>
                    <a:latin typeface="-apple-system"/>
                  </a:rPr>
                  <a:t>其中，</a:t>
                </a:r>
                <a14:m>
                  <m:oMath xmlns:m="http://schemas.openxmlformats.org/officeDocument/2006/math">
                    <m:r>
                      <a:rPr lang="en-US" altLang="zh-CN" sz="1600" i="1" dirty="0" smtClean="0">
                        <a:solidFill>
                          <a:srgbClr val="24292E"/>
                        </a:solidFill>
                        <a:latin typeface="Cambria Math" panose="02040503050406030204" pitchFamily="18" charset="0"/>
                      </a:rPr>
                      <m:t>𝑌</m:t>
                    </m:r>
                  </m:oMath>
                </a14:m>
                <a:r>
                  <a:rPr lang="zh-CN" altLang="en-US" sz="1600" dirty="0">
                    <a:solidFill>
                      <a:srgbClr val="24292E"/>
                    </a:solidFill>
                    <a:latin typeface="-apple-system"/>
                  </a:rPr>
                  <a:t>是备选结构的集合。既然结构化预测就是搜索得分最高的结构 </a:t>
                </a:r>
                <a14:m>
                  <m:oMath xmlns:m="http://schemas.openxmlformats.org/officeDocument/2006/math">
                    <m:acc>
                      <m:accPr>
                        <m:chr m:val="̂"/>
                        <m:ctrlPr>
                          <a:rPr lang="zh-CN" altLang="en-US" sz="1600" i="1" smtClean="0">
                            <a:solidFill>
                              <a:srgbClr val="24292E"/>
                            </a:solidFill>
                            <a:latin typeface="Cambria Math" panose="02040503050406030204" pitchFamily="18" charset="0"/>
                          </a:rPr>
                        </m:ctrlPr>
                      </m:accPr>
                      <m:e>
                        <m:r>
                          <a:rPr lang="zh-CN" altLang="en-US" sz="1600" i="1" smtClean="0">
                            <a:solidFill>
                              <a:srgbClr val="24292E"/>
                            </a:solidFill>
                            <a:latin typeface="Cambria Math" panose="02040503050406030204" pitchFamily="18" charset="0"/>
                          </a:rPr>
                          <m:t>𝑦</m:t>
                        </m:r>
                      </m:e>
                    </m:acc>
                  </m:oMath>
                </a14:m>
                <a:r>
                  <a:rPr lang="zh-CN" altLang="en-US" sz="1600" dirty="0">
                    <a:solidFill>
                      <a:srgbClr val="24292E"/>
                    </a:solidFill>
                    <a:latin typeface="-apple-system"/>
                  </a:rPr>
                  <a:t>，那么结构化学习的目标就是想方设法让正确答案 </a:t>
                </a:r>
                <a14:m>
                  <m:oMath xmlns:m="http://schemas.openxmlformats.org/officeDocument/2006/math">
                    <m:sSup>
                      <m:sSupPr>
                        <m:ctrlPr>
                          <a:rPr lang="en-US" altLang="zh-CN" sz="1600" i="1" smtClean="0">
                            <a:solidFill>
                              <a:srgbClr val="24292E"/>
                            </a:solidFill>
                            <a:latin typeface="Cambria Math" panose="02040503050406030204" pitchFamily="18" charset="0"/>
                          </a:rPr>
                        </m:ctrlPr>
                      </m:sSupPr>
                      <m:e>
                        <m:r>
                          <a:rPr lang="en-US" altLang="zh-CN" sz="1600" b="0" i="1" smtClean="0">
                            <a:solidFill>
                              <a:srgbClr val="24292E"/>
                            </a:solidFill>
                            <a:latin typeface="Cambria Math" panose="02040503050406030204" pitchFamily="18" charset="0"/>
                          </a:rPr>
                          <m:t>𝑦</m:t>
                        </m:r>
                      </m:e>
                      <m:sup>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𝑖</m:t>
                        </m:r>
                        <m:r>
                          <a:rPr lang="en-US" altLang="zh-CN" sz="1600" b="0" i="1" smtClean="0">
                            <a:solidFill>
                              <a:srgbClr val="24292E"/>
                            </a:solidFill>
                            <a:latin typeface="Cambria Math" panose="02040503050406030204" pitchFamily="18" charset="0"/>
                          </a:rPr>
                          <m:t>)</m:t>
                        </m:r>
                      </m:sup>
                    </m:sSup>
                  </m:oMath>
                </a14:m>
                <a:r>
                  <a:rPr lang="zh-CN" altLang="en-US" sz="1600" dirty="0">
                    <a:solidFill>
                      <a:srgbClr val="24292E"/>
                    </a:solidFill>
                    <a:latin typeface="-apple-system"/>
                  </a:rPr>
                  <a:t>的得分最高。如此</a:t>
                </a:r>
                <a14:m>
                  <m:oMath xmlns:m="http://schemas.openxmlformats.org/officeDocument/2006/math">
                    <m:acc>
                      <m:accPr>
                        <m:chr m:val="̂"/>
                        <m:ctrlPr>
                          <a:rPr lang="zh-CN" altLang="en-US" sz="1600" i="1">
                            <a:solidFill>
                              <a:srgbClr val="24292E"/>
                            </a:solidFill>
                            <a:latin typeface="Cambria Math" panose="02040503050406030204" pitchFamily="18" charset="0"/>
                          </a:rPr>
                        </m:ctrlPr>
                      </m:accPr>
                      <m:e>
                        <m:r>
                          <a:rPr lang="zh-CN" altLang="en-US" sz="1600" i="1">
                            <a:solidFill>
                              <a:srgbClr val="24292E"/>
                            </a:solidFill>
                            <a:latin typeface="Cambria Math" panose="02040503050406030204" pitchFamily="18" charset="0"/>
                          </a:rPr>
                          <m:t>𝑦</m:t>
                        </m:r>
                      </m:e>
                    </m:acc>
                    <m:r>
                      <a:rPr lang="en-US" altLang="zh-CN" sz="1600" b="0" i="1" smtClean="0">
                        <a:solidFill>
                          <a:srgbClr val="24292E"/>
                        </a:solidFill>
                        <a:latin typeface="Cambria Math" panose="02040503050406030204" pitchFamily="18" charset="0"/>
                      </a:rPr>
                      <m:t>=</m:t>
                    </m:r>
                  </m:oMath>
                </a14:m>
                <a:r>
                  <a:rPr lang="en-US" altLang="zh-CN" sz="1600" dirty="0">
                    <a:solidFill>
                      <a:srgbClr val="24292E"/>
                    </a:solidFill>
                  </a:rPr>
                  <a:t/>
                </a:r>
                <a14:m>
                  <m:oMath xmlns:m="http://schemas.openxmlformats.org/officeDocument/2006/math">
                    <m:sSup>
                      <m:sSupPr>
                        <m:ctrlPr>
                          <a:rPr lang="en-US" altLang="zh-CN" sz="1600" i="1">
                            <a:solidFill>
                              <a:srgbClr val="24292E"/>
                            </a:solidFill>
                            <a:latin typeface="Cambria Math" panose="02040503050406030204" pitchFamily="18" charset="0"/>
                          </a:rPr>
                        </m:ctrlPr>
                      </m:sSupPr>
                      <m:e>
                        <m:r>
                          <a:rPr lang="en-US" altLang="zh-CN" sz="1600" i="1">
                            <a:solidFill>
                              <a:srgbClr val="24292E"/>
                            </a:solidFill>
                            <a:latin typeface="Cambria Math" panose="02040503050406030204" pitchFamily="18" charset="0"/>
                          </a:rPr>
                          <m:t>𝑦</m:t>
                        </m:r>
                      </m:e>
                      <m:sup>
                        <m:r>
                          <a:rPr lang="en-US" altLang="zh-CN" sz="1600" i="1">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𝑖</m:t>
                        </m:r>
                        <m:r>
                          <a:rPr lang="en-US" altLang="zh-CN" sz="1600" i="1">
                            <a:solidFill>
                              <a:srgbClr val="24292E"/>
                            </a:solidFill>
                            <a:latin typeface="Cambria Math" panose="02040503050406030204" pitchFamily="18" charset="0"/>
                          </a:rPr>
                          <m:t>)</m:t>
                        </m:r>
                      </m:sup>
                    </m:sSup>
                    <m:r>
                      <a:rPr lang="en-US" altLang="zh-CN" sz="1600" i="1">
                        <a:solidFill>
                          <a:srgbClr val="24292E"/>
                        </a:solidFill>
                        <a:latin typeface="Cambria Math" panose="02040503050406030204" pitchFamily="18" charset="0"/>
                      </a:rPr>
                      <m:t> </m:t>
                    </m:r>
                  </m:oMath>
                </a14:m>
                <a:r>
                  <a:rPr lang="zh-CN" altLang="en-US" sz="1600" dirty="0">
                    <a:solidFill>
                      <a:srgbClr val="24292E"/>
                    </a:solidFill>
                    <a:latin typeface="-apple-system"/>
                  </a:rPr>
                  <a:t>，这次预测就是正确的。不同的模型有不同的算法，对于线性模型，训练算法为结构化感知机。</a:t>
                </a:r>
                <a:endParaRPr lang="zh-CN" altLang="en-US" sz="1600" dirty="0"/>
              </a:p>
            </p:txBody>
          </p:sp>
        </mc:Choice>
        <mc:Fallback>
          <p:sp>
            <p:nvSpPr>
              <p:cNvPr id="13" name="矩形 12">
                <a:extLst>
                  <a:ext uri="{FF2B5EF4-FFF2-40B4-BE49-F238E27FC236}">
                    <a16:creationId xmlns:a16="http://schemas.microsoft.com/office/drawing/2014/main" xmlns="" xmlns:a14="http://schemas.microsoft.com/office/drawing/2010/main" id="{88F166B7-3063-4929-BAEF-C27D9508DE3A}"/>
                  </a:ext>
                </a:extLst>
              </p:cNvPr>
              <p:cNvSpPr>
                <a:spLocks noRot="1" noChangeAspect="1" noMove="1" noResize="1" noEditPoints="1" noAdjustHandles="1" noChangeArrowheads="1" noChangeShapeType="1" noTextEdit="1"/>
              </p:cNvSpPr>
              <p:nvPr/>
            </p:nvSpPr>
            <p:spPr>
              <a:xfrm>
                <a:off x="417349" y="3697318"/>
                <a:ext cx="10706152" cy="1173526"/>
              </a:xfrm>
              <a:prstGeom prst="rect">
                <a:avLst/>
              </a:prstGeom>
              <a:blipFill>
                <a:blip r:embed="rId5"/>
                <a:stretch>
                  <a:fillRect l="-285" b="-5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56198679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xmlns=""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xmlns="" id="{1C81021A-A3D3-4EC1-8678-C188B0ACDE88}"/>
              </a:ext>
            </a:extLst>
          </p:cNvPr>
          <p:cNvSpPr txBox="1">
            <a:spLocks noChangeArrowheads="1"/>
          </p:cNvSpPr>
          <p:nvPr/>
        </p:nvSpPr>
        <p:spPr bwMode="auto">
          <a:xfrm>
            <a:off x="958850" y="2014538"/>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xmlns=""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xmlns=""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xmlns=""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xmlns=""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线性模型的结构化感知机算法</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xmlns="" val="14339955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线性模型的结构化感知机算法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5DCD882C-6837-459B-9E6D-9502C189B721}"/>
              </a:ext>
            </a:extLst>
          </p:cNvPr>
          <p:cNvSpPr/>
          <p:nvPr/>
        </p:nvSpPr>
        <p:spPr>
          <a:xfrm>
            <a:off x="304800" y="839787"/>
            <a:ext cx="2222083"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结构化感知机算法</a:t>
            </a:r>
            <a:endParaRPr lang="zh-CN" altLang="en-US" dirty="0"/>
          </a:p>
        </p:txBody>
      </p:sp>
      <p:sp>
        <p:nvSpPr>
          <p:cNvPr id="10" name="矩形 9">
            <a:extLst>
              <a:ext uri="{FF2B5EF4-FFF2-40B4-BE49-F238E27FC236}">
                <a16:creationId xmlns:a16="http://schemas.microsoft.com/office/drawing/2014/main" xmlns="" id="{9DAD67FA-2BCE-4D11-834B-EFB74541F477}"/>
              </a:ext>
            </a:extLst>
          </p:cNvPr>
          <p:cNvSpPr/>
          <p:nvPr/>
        </p:nvSpPr>
        <p:spPr>
          <a:xfrm>
            <a:off x="304799" y="1415028"/>
            <a:ext cx="10726723" cy="788806"/>
          </a:xfrm>
          <a:prstGeom prst="rect">
            <a:avLst/>
          </a:prstGeom>
        </p:spPr>
        <p:txBody>
          <a:bodyPr wrap="square">
            <a:spAutoFit/>
          </a:bodyPr>
          <a:lstStyle/>
          <a:p>
            <a:pPr>
              <a:lnSpc>
                <a:spcPct val="150000"/>
              </a:lnSpc>
            </a:pPr>
            <a:r>
              <a:rPr lang="zh-CN" altLang="en-US" sz="1600" dirty="0">
                <a:solidFill>
                  <a:srgbClr val="24292E"/>
                </a:solidFill>
                <a:latin typeface="-apple-system"/>
              </a:rPr>
              <a:t>要让线性模型支持结构化预测，必须先设计打分函数。打分函数的输入有两个缺一不可的参数</a:t>
            </a:r>
            <a:r>
              <a:rPr lang="en-US" altLang="zh-CN" sz="1600" dirty="0">
                <a:solidFill>
                  <a:srgbClr val="24292E"/>
                </a:solidFill>
                <a:latin typeface="-apple-system"/>
              </a:rPr>
              <a:t>: </a:t>
            </a:r>
            <a:r>
              <a:rPr lang="zh-CN" altLang="en-US" sz="1600" dirty="0">
                <a:solidFill>
                  <a:srgbClr val="24292E"/>
                </a:solidFill>
                <a:latin typeface="-apple-system"/>
              </a:rPr>
              <a:t>特征 </a:t>
            </a:r>
            <a:r>
              <a:rPr lang="en-US" altLang="zh-CN" sz="1600" dirty="0">
                <a:solidFill>
                  <a:srgbClr val="24292E"/>
                </a:solidFill>
                <a:latin typeface="-apple-system"/>
              </a:rPr>
              <a:t>x </a:t>
            </a:r>
            <a:r>
              <a:rPr lang="zh-CN" altLang="en-US" sz="1600" dirty="0">
                <a:solidFill>
                  <a:srgbClr val="24292E"/>
                </a:solidFill>
                <a:latin typeface="-apple-system"/>
              </a:rPr>
              <a:t>和结构 </a:t>
            </a:r>
            <a:r>
              <a:rPr lang="en-US" altLang="zh-CN" sz="1600" dirty="0">
                <a:solidFill>
                  <a:srgbClr val="24292E"/>
                </a:solidFill>
                <a:latin typeface="-apple-system"/>
              </a:rPr>
              <a:t>y</a:t>
            </a:r>
            <a:r>
              <a:rPr lang="zh-CN" altLang="en-US" sz="1600" dirty="0">
                <a:solidFill>
                  <a:srgbClr val="24292E"/>
                </a:solidFill>
                <a:latin typeface="-apple-system"/>
              </a:rPr>
              <a:t>。但之前介绍的线性模型的“打分函数”只接受一个自变量 </a:t>
            </a:r>
            <a:r>
              <a:rPr lang="en-US" altLang="zh-CN" sz="1600" dirty="0">
                <a:solidFill>
                  <a:srgbClr val="24292E"/>
                </a:solidFill>
                <a:latin typeface="-apple-system"/>
              </a:rPr>
              <a:t>x</a:t>
            </a:r>
            <a:r>
              <a:rPr lang="zh-CN" altLang="en-US" sz="1600" dirty="0">
                <a:solidFill>
                  <a:srgbClr val="24292E"/>
                </a:solidFill>
                <a:latin typeface="-apple-system"/>
              </a:rPr>
              <a:t>。</a:t>
            </a:r>
            <a:endParaRPr lang="zh-CN" altLang="en-US" sz="1600" dirty="0"/>
          </a:p>
        </p:txBody>
      </p:sp>
      <mc:AlternateContent xmlns:mc="http://schemas.openxmlformats.org/markup-compatibility/2006">
        <mc:Choice xmlns:a14="http://schemas.microsoft.com/office/drawing/2010/main" xmlns="" Requires="a14">
          <p:sp>
            <p:nvSpPr>
              <p:cNvPr id="11" name="矩形 10">
                <a:extLst>
                  <a:ext uri="{FF2B5EF4-FFF2-40B4-BE49-F238E27FC236}">
                    <a16:creationId xmlns:a16="http://schemas.microsoft.com/office/drawing/2014/main" id="{3CD65AD5-69BE-42C0-AD6C-353A7E1E799A}"/>
                  </a:ext>
                </a:extLst>
              </p:cNvPr>
              <p:cNvSpPr/>
              <p:nvPr/>
            </p:nvSpPr>
            <p:spPr>
              <a:xfrm>
                <a:off x="304798" y="2409743"/>
                <a:ext cx="10726723" cy="788806"/>
              </a:xfrm>
              <a:prstGeom prst="rect">
                <a:avLst/>
              </a:prstGeom>
            </p:spPr>
            <p:txBody>
              <a:bodyPr wrap="square">
                <a:spAutoFit/>
              </a:bodyPr>
              <a:lstStyle/>
              <a:p>
                <a:pPr>
                  <a:lnSpc>
                    <a:spcPct val="150000"/>
                  </a:lnSpc>
                </a:pPr>
                <a:r>
                  <a:rPr lang="zh-CN" altLang="en-US" sz="1600" dirty="0">
                    <a:solidFill>
                      <a:srgbClr val="24292E"/>
                    </a:solidFill>
                    <a:latin typeface="-apple-system"/>
                  </a:rPr>
                  <a:t>怎么把</a:t>
                </a:r>
                <a:r>
                  <a:rPr lang="en-US" altLang="zh-CN" sz="1600" dirty="0">
                    <a:solidFill>
                      <a:srgbClr val="24292E"/>
                    </a:solidFill>
                    <a:latin typeface="-apple-system"/>
                  </a:rPr>
                  <a:t>y</a:t>
                </a:r>
                <a:r>
                  <a:rPr lang="zh-CN" altLang="en-US" sz="1600" dirty="0">
                    <a:solidFill>
                      <a:srgbClr val="24292E"/>
                    </a:solidFill>
                    <a:latin typeface="-apple-system"/>
                  </a:rPr>
                  <a:t>也考虑进去呢</a:t>
                </a:r>
                <a:r>
                  <a:rPr lang="en-US" altLang="zh-CN" sz="1600" dirty="0">
                    <a:solidFill>
                      <a:srgbClr val="24292E"/>
                    </a:solidFill>
                    <a:latin typeface="-apple-system"/>
                  </a:rPr>
                  <a:t>?</a:t>
                </a:r>
                <a:r>
                  <a:rPr lang="zh-CN" altLang="en-US" sz="1600" dirty="0">
                    <a:solidFill>
                      <a:srgbClr val="24292E"/>
                    </a:solidFill>
                    <a:latin typeface="-apple-system"/>
                  </a:rPr>
                  <a:t>做法是定义新的特征函数 </a:t>
                </a:r>
                <a14:m>
                  <m:oMath xmlns:m="http://schemas.openxmlformats.org/officeDocument/2006/math">
                    <m:r>
                      <a:rPr lang="en-US" altLang="zh-CN" sz="1600" i="1" dirty="0" smtClean="0">
                        <a:solidFill>
                          <a:srgbClr val="24292E"/>
                        </a:solidFill>
                        <a:latin typeface="Cambria Math" panose="02040503050406030204" pitchFamily="18" charset="0"/>
                      </a:rPr>
                      <m:t>𝜙</m:t>
                    </m:r>
                    <m:d>
                      <m:dPr>
                        <m:ctrlPr>
                          <a:rPr lang="en-US" altLang="zh-CN" sz="1600" i="1" dirty="0" smtClean="0">
                            <a:solidFill>
                              <a:srgbClr val="24292E"/>
                            </a:solidFill>
                            <a:latin typeface="Cambria Math" panose="02040503050406030204" pitchFamily="18" charset="0"/>
                          </a:rPr>
                        </m:ctrlPr>
                      </m:dPr>
                      <m:e>
                        <m:r>
                          <a:rPr lang="en-US" altLang="zh-CN" sz="1600" i="1" dirty="0" smtClean="0">
                            <a:solidFill>
                              <a:srgbClr val="24292E"/>
                            </a:solidFill>
                            <a:latin typeface="Cambria Math" panose="02040503050406030204" pitchFamily="18" charset="0"/>
                          </a:rPr>
                          <m:t>𝑥</m:t>
                        </m:r>
                        <m:r>
                          <a:rPr lang="en-US" altLang="zh-CN" sz="1600" i="1" dirty="0" smtClean="0">
                            <a:solidFill>
                              <a:srgbClr val="24292E"/>
                            </a:solidFill>
                            <a:latin typeface="Cambria Math" panose="02040503050406030204" pitchFamily="18" charset="0"/>
                          </a:rPr>
                          <m:t>,</m:t>
                        </m:r>
                        <m:r>
                          <a:rPr lang="en-US" altLang="zh-CN" sz="1600" i="1" dirty="0" smtClean="0">
                            <a:solidFill>
                              <a:srgbClr val="24292E"/>
                            </a:solidFill>
                            <a:latin typeface="Cambria Math" panose="02040503050406030204" pitchFamily="18" charset="0"/>
                          </a:rPr>
                          <m:t>𝑦</m:t>
                        </m:r>
                      </m:e>
                    </m:d>
                  </m:oMath>
                </a14:m>
                <a:r>
                  <a:rPr lang="zh-CN" altLang="en-US" sz="1600" dirty="0">
                    <a:solidFill>
                      <a:srgbClr val="24292E"/>
                    </a:solidFill>
                    <a:latin typeface="-apple-system"/>
                  </a:rPr>
                  <a:t>，把结构 </a:t>
                </a:r>
                <a:r>
                  <a:rPr lang="en-US" altLang="zh-CN" sz="1600" dirty="0">
                    <a:solidFill>
                      <a:srgbClr val="24292E"/>
                    </a:solidFill>
                    <a:latin typeface="-apple-system"/>
                  </a:rPr>
                  <a:t>y </a:t>
                </a:r>
                <a:r>
                  <a:rPr lang="zh-CN" altLang="en-US" sz="1600" dirty="0">
                    <a:solidFill>
                      <a:srgbClr val="24292E"/>
                    </a:solidFill>
                    <a:latin typeface="-apple-system"/>
                  </a:rPr>
                  <a:t>也作为一种特征，输出新的“结构化特征向量”。新特征向量与权重向量做点积后，就得到一个标量，将其作为分数</a:t>
                </a:r>
                <a:r>
                  <a:rPr lang="en-US" altLang="zh-CN" sz="1600" dirty="0">
                    <a:solidFill>
                      <a:srgbClr val="24292E"/>
                    </a:solidFill>
                    <a:latin typeface="-apple-system"/>
                  </a:rPr>
                  <a:t>:</a:t>
                </a:r>
                <a:endParaRPr lang="zh-CN" altLang="en-US" sz="1600" dirty="0"/>
              </a:p>
            </p:txBody>
          </p:sp>
        </mc:Choice>
        <mc:Fallback>
          <p:sp>
            <p:nvSpPr>
              <p:cNvPr id="11" name="矩形 10">
                <a:extLst>
                  <a:ext uri="{FF2B5EF4-FFF2-40B4-BE49-F238E27FC236}">
                    <a16:creationId xmlns:a16="http://schemas.microsoft.com/office/drawing/2014/main" xmlns="" xmlns:a14="http://schemas.microsoft.com/office/drawing/2010/main" id="{3CD65AD5-69BE-42C0-AD6C-353A7E1E799A}"/>
                  </a:ext>
                </a:extLst>
              </p:cNvPr>
              <p:cNvSpPr>
                <a:spLocks noRot="1" noChangeAspect="1" noMove="1" noResize="1" noEditPoints="1" noAdjustHandles="1" noChangeArrowheads="1" noChangeShapeType="1" noTextEdit="1"/>
              </p:cNvSpPr>
              <p:nvPr/>
            </p:nvSpPr>
            <p:spPr>
              <a:xfrm>
                <a:off x="304798" y="2409743"/>
                <a:ext cx="10726723" cy="788806"/>
              </a:xfrm>
              <a:prstGeom prst="rect">
                <a:avLst/>
              </a:prstGeom>
              <a:blipFill>
                <a:blip r:embed="rId3"/>
                <a:stretch>
                  <a:fillRect l="-284" b="-923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xmlns="" id="{095F47AA-B04F-4751-9ADF-515BDA5AEE6D}"/>
              </a:ext>
            </a:extLst>
          </p:cNvPr>
          <p:cNvPicPr>
            <a:picLocks noChangeAspect="1"/>
          </p:cNvPicPr>
          <p:nvPr/>
        </p:nvPicPr>
        <p:blipFill>
          <a:blip r:embed="rId4"/>
          <a:stretch>
            <a:fillRect/>
          </a:stretch>
        </p:blipFill>
        <p:spPr>
          <a:xfrm>
            <a:off x="4429801" y="3429000"/>
            <a:ext cx="2476715" cy="335309"/>
          </a:xfrm>
          <a:prstGeom prst="rect">
            <a:avLst/>
          </a:prstGeom>
        </p:spPr>
      </p:pic>
      <p:sp>
        <p:nvSpPr>
          <p:cNvPr id="13" name="矩形 12">
            <a:extLst>
              <a:ext uri="{FF2B5EF4-FFF2-40B4-BE49-F238E27FC236}">
                <a16:creationId xmlns:a16="http://schemas.microsoft.com/office/drawing/2014/main" xmlns="" id="{9A4F8732-8F6F-49DE-9AAF-AD695D9BE4F2}"/>
              </a:ext>
            </a:extLst>
          </p:cNvPr>
          <p:cNvSpPr/>
          <p:nvPr/>
        </p:nvSpPr>
        <p:spPr>
          <a:xfrm>
            <a:off x="304798" y="4111735"/>
            <a:ext cx="11095841" cy="338554"/>
          </a:xfrm>
          <a:prstGeom prst="rect">
            <a:avLst/>
          </a:prstGeom>
        </p:spPr>
        <p:txBody>
          <a:bodyPr wrap="square">
            <a:spAutoFit/>
          </a:bodyPr>
          <a:lstStyle/>
          <a:p>
            <a:r>
              <a:rPr lang="zh-CN" altLang="en-US" sz="1600" dirty="0">
                <a:solidFill>
                  <a:srgbClr val="24292E"/>
                </a:solidFill>
                <a:latin typeface="-apple-system"/>
              </a:rPr>
              <a:t>打分函数有了，取分值最大的结构作为预测结果，得到结构化预测函数</a:t>
            </a:r>
            <a:r>
              <a:rPr lang="en-US" altLang="zh-CN" sz="1600" dirty="0">
                <a:solidFill>
                  <a:srgbClr val="24292E"/>
                </a:solidFill>
                <a:latin typeface="-apple-system"/>
              </a:rPr>
              <a:t>:</a:t>
            </a:r>
            <a:endParaRPr lang="zh-CN" altLang="en-US" sz="1600" dirty="0"/>
          </a:p>
        </p:txBody>
      </p:sp>
      <p:pic>
        <p:nvPicPr>
          <p:cNvPr id="14" name="图片 13">
            <a:extLst>
              <a:ext uri="{FF2B5EF4-FFF2-40B4-BE49-F238E27FC236}">
                <a16:creationId xmlns:a16="http://schemas.microsoft.com/office/drawing/2014/main" xmlns="" id="{CC588EFA-6648-4AC0-921E-AAE7D690BB8F}"/>
              </a:ext>
            </a:extLst>
          </p:cNvPr>
          <p:cNvPicPr>
            <a:picLocks noChangeAspect="1"/>
          </p:cNvPicPr>
          <p:nvPr/>
        </p:nvPicPr>
        <p:blipFill>
          <a:blip r:embed="rId5"/>
          <a:stretch>
            <a:fillRect/>
          </a:stretch>
        </p:blipFill>
        <p:spPr>
          <a:xfrm>
            <a:off x="4381139" y="4571405"/>
            <a:ext cx="2552921" cy="480102"/>
          </a:xfrm>
          <a:prstGeom prst="rect">
            <a:avLst/>
          </a:prstGeom>
        </p:spPr>
      </p:pic>
    </p:spTree>
    <p:extLst>
      <p:ext uri="{BB962C8B-B14F-4D97-AF65-F5344CB8AC3E}">
        <p14:creationId xmlns:p14="http://schemas.microsoft.com/office/powerpoint/2010/main" xmlns="" val="273742119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线性模型的结构化感知机算法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5DCD882C-6837-459B-9E6D-9502C189B721}"/>
              </a:ext>
            </a:extLst>
          </p:cNvPr>
          <p:cNvSpPr/>
          <p:nvPr/>
        </p:nvSpPr>
        <p:spPr>
          <a:xfrm>
            <a:off x="304800" y="839787"/>
            <a:ext cx="2222083"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结构化感知机算法</a:t>
            </a:r>
            <a:endParaRPr lang="zh-CN" altLang="en-US" dirty="0"/>
          </a:p>
        </p:txBody>
      </p:sp>
      <p:sp>
        <p:nvSpPr>
          <p:cNvPr id="4" name="矩形 3">
            <a:extLst>
              <a:ext uri="{FF2B5EF4-FFF2-40B4-BE49-F238E27FC236}">
                <a16:creationId xmlns:a16="http://schemas.microsoft.com/office/drawing/2014/main" xmlns="" id="{4CA0ACFC-6345-413B-9E33-F469F4258473}"/>
              </a:ext>
            </a:extLst>
          </p:cNvPr>
          <p:cNvSpPr/>
          <p:nvPr/>
        </p:nvSpPr>
        <p:spPr>
          <a:xfrm>
            <a:off x="345888" y="1415028"/>
            <a:ext cx="11272864" cy="788806"/>
          </a:xfrm>
          <a:prstGeom prst="rect">
            <a:avLst/>
          </a:prstGeom>
        </p:spPr>
        <p:txBody>
          <a:bodyPr wrap="square">
            <a:spAutoFit/>
          </a:bodyPr>
          <a:lstStyle/>
          <a:p>
            <a:pPr>
              <a:lnSpc>
                <a:spcPct val="150000"/>
              </a:lnSpc>
            </a:pPr>
            <a:r>
              <a:rPr lang="zh-CN" altLang="en-US" sz="1600" dirty="0">
                <a:solidFill>
                  <a:srgbClr val="24292E"/>
                </a:solidFill>
                <a:latin typeface="-apple-system"/>
              </a:rPr>
              <a:t>预测函数与线性分类器的决策函数很像，都是权重向量点积特征向量。那么感知机算法也可以拓展复用，得到线性模型的结构化学习算法。</a:t>
            </a:r>
            <a:endParaRPr lang="zh-CN" altLang="en-US" sz="1600" dirty="0"/>
          </a:p>
        </p:txBody>
      </p:sp>
      <p:pic>
        <p:nvPicPr>
          <p:cNvPr id="9" name="图片 8">
            <a:extLst>
              <a:ext uri="{FF2B5EF4-FFF2-40B4-BE49-F238E27FC236}">
                <a16:creationId xmlns:a16="http://schemas.microsoft.com/office/drawing/2014/main" xmlns="" id="{9DF83992-1333-464B-9929-9DA940EAB43D}"/>
              </a:ext>
            </a:extLst>
          </p:cNvPr>
          <p:cNvPicPr>
            <a:picLocks noChangeAspect="1"/>
          </p:cNvPicPr>
          <p:nvPr/>
        </p:nvPicPr>
        <p:blipFill>
          <a:blip r:embed="rId3"/>
          <a:stretch>
            <a:fillRect/>
          </a:stretch>
        </p:blipFill>
        <p:spPr>
          <a:xfrm>
            <a:off x="464332" y="2392590"/>
            <a:ext cx="8241371" cy="1516680"/>
          </a:xfrm>
          <a:prstGeom prst="rect">
            <a:avLst/>
          </a:prstGeom>
        </p:spPr>
      </p:pic>
      <p:sp>
        <p:nvSpPr>
          <p:cNvPr id="15" name="矩形 14">
            <a:extLst>
              <a:ext uri="{FF2B5EF4-FFF2-40B4-BE49-F238E27FC236}">
                <a16:creationId xmlns:a16="http://schemas.microsoft.com/office/drawing/2014/main" xmlns="" id="{D45F1CF3-B4C2-45D5-A89B-6A5567C1CDA1}"/>
              </a:ext>
            </a:extLst>
          </p:cNvPr>
          <p:cNvSpPr/>
          <p:nvPr/>
        </p:nvSpPr>
        <p:spPr>
          <a:xfrm>
            <a:off x="472580" y="4758752"/>
            <a:ext cx="6096000" cy="788806"/>
          </a:xfrm>
          <a:prstGeom prst="rect">
            <a:avLst/>
          </a:prstGeom>
        </p:spPr>
        <p:txBody>
          <a:bodyPr>
            <a:spAutoFit/>
          </a:bodyPr>
          <a:lstStyle/>
          <a:p>
            <a:pPr>
              <a:lnSpc>
                <a:spcPct val="150000"/>
              </a:lnSpc>
              <a:buFont typeface="Arial" panose="020B0604020202020204" pitchFamily="34" charset="0"/>
              <a:buChar char="•"/>
            </a:pPr>
            <a:r>
              <a:rPr lang="zh-CN" altLang="en-US" sz="1600" dirty="0">
                <a:solidFill>
                  <a:srgbClr val="24292E"/>
                </a:solidFill>
                <a:latin typeface="-apple-system"/>
              </a:rPr>
              <a:t>结构化感知机修改了特征向量。</a:t>
            </a:r>
          </a:p>
          <a:p>
            <a:pPr>
              <a:lnSpc>
                <a:spcPct val="150000"/>
              </a:lnSpc>
              <a:buFont typeface="Arial" panose="020B0604020202020204" pitchFamily="34" charset="0"/>
              <a:buChar char="•"/>
            </a:pPr>
            <a:r>
              <a:rPr lang="zh-CN" altLang="en-US" sz="1600" dirty="0">
                <a:solidFill>
                  <a:srgbClr val="24292E"/>
                </a:solidFill>
                <a:latin typeface="-apple-system"/>
              </a:rPr>
              <a:t>结构化感知机的参数更新赏罚分明。</a:t>
            </a:r>
            <a:endParaRPr lang="zh-CN" altLang="en-US" sz="1600" b="0" i="0" dirty="0">
              <a:solidFill>
                <a:srgbClr val="24292E"/>
              </a:solidFill>
              <a:effectLst/>
              <a:latin typeface="-apple-system"/>
            </a:endParaRPr>
          </a:p>
        </p:txBody>
      </p:sp>
      <p:sp>
        <p:nvSpPr>
          <p:cNvPr id="16" name="矩形 15">
            <a:extLst>
              <a:ext uri="{FF2B5EF4-FFF2-40B4-BE49-F238E27FC236}">
                <a16:creationId xmlns:a16="http://schemas.microsoft.com/office/drawing/2014/main" xmlns="" id="{9AB8BFF9-BA3B-47E9-A963-5C249858600F}"/>
              </a:ext>
            </a:extLst>
          </p:cNvPr>
          <p:cNvSpPr/>
          <p:nvPr/>
        </p:nvSpPr>
        <p:spPr>
          <a:xfrm>
            <a:off x="450195" y="4315613"/>
            <a:ext cx="1838965" cy="338554"/>
          </a:xfrm>
          <a:prstGeom prst="rect">
            <a:avLst/>
          </a:prstGeom>
        </p:spPr>
        <p:txBody>
          <a:bodyPr wrap="none">
            <a:spAutoFit/>
          </a:bodyPr>
          <a:lstStyle/>
          <a:p>
            <a:r>
              <a:rPr lang="zh-CN" altLang="en-US" sz="1600" dirty="0">
                <a:solidFill>
                  <a:srgbClr val="24292E"/>
                </a:solidFill>
                <a:latin typeface="-apple-system"/>
              </a:rPr>
              <a:t>与感知机算法比较</a:t>
            </a:r>
            <a:endParaRPr lang="zh-CN" altLang="en-US" sz="1600" dirty="0"/>
          </a:p>
        </p:txBody>
      </p:sp>
    </p:spTree>
    <p:extLst>
      <p:ext uri="{BB962C8B-B14F-4D97-AF65-F5344CB8AC3E}">
        <p14:creationId xmlns:p14="http://schemas.microsoft.com/office/powerpoint/2010/main" xmlns="" val="178253596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线性模型的结构化感知机算法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5DCD882C-6837-459B-9E6D-9502C189B721}"/>
              </a:ext>
            </a:extLst>
          </p:cNvPr>
          <p:cNvSpPr/>
          <p:nvPr/>
        </p:nvSpPr>
        <p:spPr>
          <a:xfrm>
            <a:off x="304800" y="839787"/>
            <a:ext cx="2919389"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结构化感知机与序列标注</a:t>
            </a:r>
            <a:endParaRPr lang="zh-CN" altLang="en-US" dirty="0"/>
          </a:p>
        </p:txBody>
      </p:sp>
      <p:sp>
        <p:nvSpPr>
          <p:cNvPr id="10" name="矩形 9">
            <a:extLst>
              <a:ext uri="{FF2B5EF4-FFF2-40B4-BE49-F238E27FC236}">
                <a16:creationId xmlns:a16="http://schemas.microsoft.com/office/drawing/2014/main" xmlns="" id="{0E906CAB-E130-4D93-9E3A-81736154EF87}"/>
              </a:ext>
            </a:extLst>
          </p:cNvPr>
          <p:cNvSpPr/>
          <p:nvPr/>
        </p:nvSpPr>
        <p:spPr>
          <a:xfrm>
            <a:off x="304800" y="1278680"/>
            <a:ext cx="10944837" cy="788806"/>
          </a:xfrm>
          <a:prstGeom prst="rect">
            <a:avLst/>
          </a:prstGeom>
        </p:spPr>
        <p:txBody>
          <a:bodyPr wrap="square">
            <a:spAutoFit/>
          </a:bodyPr>
          <a:lstStyle/>
          <a:p>
            <a:pPr>
              <a:lnSpc>
                <a:spcPct val="150000"/>
              </a:lnSpc>
            </a:pPr>
            <a:r>
              <a:rPr lang="zh-CN" altLang="en-US" sz="1600" dirty="0"/>
              <a:t>序列标注最大的结构特点就是标签相互之间的依赖性，在隐马尔可夫模型中，这种依赖性利用初始状态概率向量和状态转移概率矩阵体现，那么对于结构化感知机，就可以使用转移特征来表示</a:t>
            </a:r>
            <a:r>
              <a:rPr lang="en-US" altLang="zh-CN" sz="1600" dirty="0"/>
              <a:t>:</a:t>
            </a:r>
            <a:endParaRPr lang="zh-CN" altLang="en-US" sz="1600" dirty="0"/>
          </a:p>
        </p:txBody>
      </p:sp>
      <p:pic>
        <p:nvPicPr>
          <p:cNvPr id="11" name="图片 10">
            <a:extLst>
              <a:ext uri="{FF2B5EF4-FFF2-40B4-BE49-F238E27FC236}">
                <a16:creationId xmlns:a16="http://schemas.microsoft.com/office/drawing/2014/main" xmlns="" id="{637952BA-C4B2-418E-A66C-59BE24777054}"/>
              </a:ext>
            </a:extLst>
          </p:cNvPr>
          <p:cNvPicPr>
            <a:picLocks noChangeAspect="1"/>
          </p:cNvPicPr>
          <p:nvPr/>
        </p:nvPicPr>
        <p:blipFill>
          <a:blip r:embed="rId3"/>
          <a:stretch>
            <a:fillRect/>
          </a:stretch>
        </p:blipFill>
        <p:spPr>
          <a:xfrm>
            <a:off x="2877856" y="2191500"/>
            <a:ext cx="5944115" cy="815411"/>
          </a:xfrm>
          <a:prstGeom prst="rect">
            <a:avLst/>
          </a:prstGeom>
        </p:spPr>
      </p:pic>
      <mc:AlternateContent xmlns:mc="http://schemas.openxmlformats.org/markup-compatibility/2006">
        <mc:Choice xmlns:a14="http://schemas.microsoft.com/office/drawing/2010/main" xmlns="" Requires="a14">
          <p:sp>
            <p:nvSpPr>
              <p:cNvPr id="12" name="矩形 11">
                <a:extLst>
                  <a:ext uri="{FF2B5EF4-FFF2-40B4-BE49-F238E27FC236}">
                    <a16:creationId xmlns:a16="http://schemas.microsoft.com/office/drawing/2014/main" id="{5D02642E-65E5-4D91-8DDD-3A769D079164}"/>
                  </a:ext>
                </a:extLst>
              </p:cNvPr>
              <p:cNvSpPr/>
              <p:nvPr/>
            </p:nvSpPr>
            <p:spPr>
              <a:xfrm>
                <a:off x="304800" y="3130925"/>
                <a:ext cx="10799441" cy="338554"/>
              </a:xfrm>
              <a:prstGeom prst="rect">
                <a:avLst/>
              </a:prstGeom>
            </p:spPr>
            <p:txBody>
              <a:bodyPr wrap="square">
                <a:spAutoFit/>
              </a:bodyPr>
              <a:lstStyle/>
              <a:p>
                <a:r>
                  <a:rPr lang="zh-CN" altLang="en-US" sz="1600" dirty="0">
                    <a:solidFill>
                      <a:srgbClr val="24292E"/>
                    </a:solidFill>
                    <a:latin typeface="-apple-system"/>
                  </a:rPr>
                  <a:t>其中，</a:t>
                </a:r>
                <a14:m>
                  <m:oMath xmlns:m="http://schemas.openxmlformats.org/officeDocument/2006/math">
                    <m:sSub>
                      <m:sSubPr>
                        <m:ctrlPr>
                          <a:rPr lang="en-US" altLang="zh-CN" sz="160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𝑦</m:t>
                        </m:r>
                      </m:e>
                      <m:sub>
                        <m:r>
                          <a:rPr lang="en-US" altLang="zh-CN" sz="1600" b="0" i="1" smtClean="0">
                            <a:solidFill>
                              <a:srgbClr val="24292E"/>
                            </a:solidFill>
                            <a:latin typeface="Cambria Math" panose="02040503050406030204" pitchFamily="18" charset="0"/>
                          </a:rPr>
                          <m:t>𝑡</m:t>
                        </m:r>
                      </m:sub>
                    </m:sSub>
                  </m:oMath>
                </a14:m>
                <a:r>
                  <a:rPr lang="zh-CN" altLang="en-US" sz="1600" dirty="0">
                    <a:solidFill>
                      <a:srgbClr val="24292E"/>
                    </a:solidFill>
                    <a:latin typeface="-apple-system"/>
                  </a:rPr>
                  <a:t>为序列第</a:t>
                </a:r>
                <a14:m>
                  <m:oMath xmlns:m="http://schemas.openxmlformats.org/officeDocument/2006/math">
                    <m:r>
                      <a:rPr lang="zh-CN" altLang="en-US" sz="1600" i="1" smtClean="0">
                        <a:solidFill>
                          <a:srgbClr val="24292E"/>
                        </a:solidFill>
                        <a:latin typeface="Cambria Math" panose="02040503050406030204" pitchFamily="18" charset="0"/>
                      </a:rPr>
                      <m:t>𝑡</m:t>
                    </m:r>
                  </m:oMath>
                </a14:m>
                <a:r>
                  <a:rPr lang="zh-CN" altLang="en-US" sz="1600" dirty="0">
                    <a:solidFill>
                      <a:srgbClr val="24292E"/>
                    </a:solidFill>
                    <a:latin typeface="-apple-system"/>
                  </a:rPr>
                  <a:t>个标签，</a:t>
                </a:r>
                <a14:m>
                  <m:oMath xmlns:m="http://schemas.openxmlformats.org/officeDocument/2006/math">
                    <m:sSub>
                      <m:sSubPr>
                        <m:ctrlPr>
                          <a:rPr lang="en-US" altLang="zh-CN" sz="160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𝑠</m:t>
                        </m:r>
                      </m:e>
                      <m:sub>
                        <m:r>
                          <a:rPr lang="en-US" altLang="zh-CN" sz="1600" b="0" i="1" smtClean="0">
                            <a:solidFill>
                              <a:srgbClr val="24292E"/>
                            </a:solidFill>
                            <a:latin typeface="Cambria Math" panose="02040503050406030204" pitchFamily="18" charset="0"/>
                          </a:rPr>
                          <m:t>𝑖</m:t>
                        </m:r>
                      </m:sub>
                    </m:sSub>
                  </m:oMath>
                </a14:m>
                <a:r>
                  <a:rPr lang="zh-CN" altLang="en-US" sz="1600" dirty="0">
                    <a:solidFill>
                      <a:srgbClr val="24292E"/>
                    </a:solidFill>
                    <a:latin typeface="-apple-system"/>
                  </a:rPr>
                  <a:t>为标注集第</a:t>
                </a:r>
                <a14:m>
                  <m:oMath xmlns:m="http://schemas.openxmlformats.org/officeDocument/2006/math">
                    <m:r>
                      <a:rPr lang="zh-CN" altLang="en-US" sz="1600" i="1" smtClean="0">
                        <a:solidFill>
                          <a:srgbClr val="24292E"/>
                        </a:solidFill>
                        <a:latin typeface="Cambria Math" panose="02040503050406030204" pitchFamily="18" charset="0"/>
                      </a:rPr>
                      <m:t>ⅈ</m:t>
                    </m:r>
                  </m:oMath>
                </a14:m>
                <a:r>
                  <a:rPr lang="zh-CN" altLang="en-US" sz="1600" dirty="0">
                    <a:solidFill>
                      <a:srgbClr val="24292E"/>
                    </a:solidFill>
                    <a:latin typeface="-apple-system"/>
                  </a:rPr>
                  <a:t>种标签，</a:t>
                </a:r>
                <a14:m>
                  <m:oMath xmlns:m="http://schemas.openxmlformats.org/officeDocument/2006/math">
                    <m:r>
                      <a:rPr lang="en-US" altLang="zh-CN" sz="1600" i="1" smtClean="0">
                        <a:solidFill>
                          <a:srgbClr val="24292E"/>
                        </a:solidFill>
                        <a:latin typeface="Cambria Math" panose="02040503050406030204" pitchFamily="18" charset="0"/>
                      </a:rPr>
                      <m:t>𝑁</m:t>
                    </m:r>
                  </m:oMath>
                </a14:m>
                <a:r>
                  <a:rPr lang="zh-CN" altLang="en-US" sz="1600" dirty="0">
                    <a:solidFill>
                      <a:srgbClr val="24292E"/>
                    </a:solidFill>
                    <a:latin typeface="-apple-system"/>
                  </a:rPr>
                  <a:t>为标注集大小。</a:t>
                </a:r>
                <a:endParaRPr lang="zh-CN" altLang="en-US" sz="1600" dirty="0"/>
              </a:p>
            </p:txBody>
          </p:sp>
        </mc:Choice>
        <mc:Fallback>
          <p:sp>
            <p:nvSpPr>
              <p:cNvPr id="12" name="矩形 11">
                <a:extLst>
                  <a:ext uri="{FF2B5EF4-FFF2-40B4-BE49-F238E27FC236}">
                    <a16:creationId xmlns:a16="http://schemas.microsoft.com/office/drawing/2014/main" xmlns="" xmlns:a14="http://schemas.microsoft.com/office/drawing/2010/main" id="{5D02642E-65E5-4D91-8DDD-3A769D079164}"/>
                  </a:ext>
                </a:extLst>
              </p:cNvPr>
              <p:cNvSpPr>
                <a:spLocks noRot="1" noChangeAspect="1" noMove="1" noResize="1" noEditPoints="1" noAdjustHandles="1" noChangeArrowheads="1" noChangeShapeType="1" noTextEdit="1"/>
              </p:cNvSpPr>
              <p:nvPr/>
            </p:nvSpPr>
            <p:spPr>
              <a:xfrm>
                <a:off x="304800" y="3130925"/>
                <a:ext cx="10799441" cy="338554"/>
              </a:xfrm>
              <a:prstGeom prst="rect">
                <a:avLst/>
              </a:prstGeom>
              <a:blipFill>
                <a:blip r:embed="rId4"/>
                <a:stretch>
                  <a:fillRect l="-282" t="-9091" b="-2000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xmlns="" id="{AB477071-A059-4D56-87A2-93B4FF185576}"/>
              </a:ext>
            </a:extLst>
          </p:cNvPr>
          <p:cNvSpPr/>
          <p:nvPr/>
        </p:nvSpPr>
        <p:spPr>
          <a:xfrm>
            <a:off x="304800" y="3593493"/>
            <a:ext cx="11037117" cy="338554"/>
          </a:xfrm>
          <a:prstGeom prst="rect">
            <a:avLst/>
          </a:prstGeom>
        </p:spPr>
        <p:txBody>
          <a:bodyPr wrap="square">
            <a:spAutoFit/>
          </a:bodyPr>
          <a:lstStyle/>
          <a:p>
            <a:r>
              <a:rPr lang="zh-CN" altLang="en-US" sz="1600" b="1" dirty="0">
                <a:solidFill>
                  <a:srgbClr val="24292E"/>
                </a:solidFill>
                <a:latin typeface="-apple-system"/>
              </a:rPr>
              <a:t>状态特征</a:t>
            </a:r>
            <a:r>
              <a:rPr lang="zh-CN" altLang="en-US" sz="1600" dirty="0">
                <a:solidFill>
                  <a:srgbClr val="24292E"/>
                </a:solidFill>
                <a:latin typeface="-apple-system"/>
              </a:rPr>
              <a:t>如下，类似于隐马尔可夫模型的发射概率矩阵，状态特征只与当前的状态有关，与之前的状态无关</a:t>
            </a:r>
            <a:r>
              <a:rPr lang="en-US" altLang="zh-CN" sz="1600" dirty="0">
                <a:solidFill>
                  <a:srgbClr val="24292E"/>
                </a:solidFill>
                <a:latin typeface="-apple-system"/>
              </a:rPr>
              <a:t>:</a:t>
            </a:r>
            <a:endParaRPr lang="zh-CN" altLang="en-US" sz="1600" dirty="0"/>
          </a:p>
        </p:txBody>
      </p:sp>
      <p:pic>
        <p:nvPicPr>
          <p:cNvPr id="14" name="图片 13">
            <a:extLst>
              <a:ext uri="{FF2B5EF4-FFF2-40B4-BE49-F238E27FC236}">
                <a16:creationId xmlns:a16="http://schemas.microsoft.com/office/drawing/2014/main" xmlns="" id="{0F26D503-E83C-4D83-8CBB-64917439BDEB}"/>
              </a:ext>
            </a:extLst>
          </p:cNvPr>
          <p:cNvPicPr>
            <a:picLocks noChangeAspect="1"/>
          </p:cNvPicPr>
          <p:nvPr/>
        </p:nvPicPr>
        <p:blipFill>
          <a:blip r:embed="rId5"/>
          <a:stretch>
            <a:fillRect/>
          </a:stretch>
        </p:blipFill>
        <p:spPr>
          <a:xfrm>
            <a:off x="5038014" y="4056062"/>
            <a:ext cx="1403874" cy="629572"/>
          </a:xfrm>
          <a:prstGeom prst="rect">
            <a:avLst/>
          </a:prstGeom>
        </p:spPr>
      </p:pic>
      <p:sp>
        <p:nvSpPr>
          <p:cNvPr id="17" name="矩形 16">
            <a:extLst>
              <a:ext uri="{FF2B5EF4-FFF2-40B4-BE49-F238E27FC236}">
                <a16:creationId xmlns:a16="http://schemas.microsoft.com/office/drawing/2014/main" xmlns="" id="{8E351D8B-E534-4093-884E-4AEE49385363}"/>
              </a:ext>
            </a:extLst>
          </p:cNvPr>
          <p:cNvSpPr/>
          <p:nvPr/>
        </p:nvSpPr>
        <p:spPr>
          <a:xfrm>
            <a:off x="304800" y="4847276"/>
            <a:ext cx="10944836" cy="338554"/>
          </a:xfrm>
          <a:prstGeom prst="rect">
            <a:avLst/>
          </a:prstGeom>
        </p:spPr>
        <p:txBody>
          <a:bodyPr wrap="square">
            <a:spAutoFit/>
          </a:bodyPr>
          <a:lstStyle/>
          <a:p>
            <a:r>
              <a:rPr lang="zh-CN" altLang="en-US" sz="1600" dirty="0"/>
              <a:t>于是，结构化感知机的特征函数就是转移特征和状态特征的合集</a:t>
            </a:r>
            <a:r>
              <a:rPr lang="en-US" altLang="zh-CN" sz="1600" dirty="0"/>
              <a:t>:</a:t>
            </a:r>
            <a:endParaRPr lang="zh-CN" altLang="en-US" sz="1600" dirty="0"/>
          </a:p>
        </p:txBody>
      </p:sp>
      <p:pic>
        <p:nvPicPr>
          <p:cNvPr id="18" name="图片 17">
            <a:extLst>
              <a:ext uri="{FF2B5EF4-FFF2-40B4-BE49-F238E27FC236}">
                <a16:creationId xmlns:a16="http://schemas.microsoft.com/office/drawing/2014/main" xmlns="" id="{40F5FB95-9E93-4A4B-9A73-52D07DD52363}"/>
              </a:ext>
            </a:extLst>
          </p:cNvPr>
          <p:cNvPicPr>
            <a:picLocks noChangeAspect="1"/>
          </p:cNvPicPr>
          <p:nvPr/>
        </p:nvPicPr>
        <p:blipFill>
          <a:blip r:embed="rId6"/>
          <a:stretch>
            <a:fillRect/>
          </a:stretch>
        </p:blipFill>
        <p:spPr>
          <a:xfrm>
            <a:off x="3750842" y="5300053"/>
            <a:ext cx="4679085" cy="396274"/>
          </a:xfrm>
          <a:prstGeom prst="rect">
            <a:avLst/>
          </a:prstGeom>
        </p:spPr>
      </p:pic>
    </p:spTree>
    <p:extLst>
      <p:ext uri="{BB962C8B-B14F-4D97-AF65-F5344CB8AC3E}">
        <p14:creationId xmlns:p14="http://schemas.microsoft.com/office/powerpoint/2010/main" xmlns="" val="260269034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线性模型的结构化感知机算法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5DCD882C-6837-459B-9E6D-9502C189B721}"/>
              </a:ext>
            </a:extLst>
          </p:cNvPr>
          <p:cNvSpPr/>
          <p:nvPr/>
        </p:nvSpPr>
        <p:spPr>
          <a:xfrm>
            <a:off x="304800" y="839787"/>
            <a:ext cx="2919389"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结构化感知机与序列标注</a:t>
            </a:r>
            <a:endParaRPr lang="zh-CN" altLang="en-US" dirty="0"/>
          </a:p>
        </p:txBody>
      </p:sp>
      <p:sp>
        <p:nvSpPr>
          <p:cNvPr id="4" name="矩形 3">
            <a:extLst>
              <a:ext uri="{FF2B5EF4-FFF2-40B4-BE49-F238E27FC236}">
                <a16:creationId xmlns:a16="http://schemas.microsoft.com/office/drawing/2014/main" xmlns="" id="{ACF0C467-93A4-404D-B902-D9C3775AD869}"/>
              </a:ext>
            </a:extLst>
          </p:cNvPr>
          <p:cNvSpPr/>
          <p:nvPr/>
        </p:nvSpPr>
        <p:spPr>
          <a:xfrm>
            <a:off x="304800" y="1415028"/>
            <a:ext cx="4137671" cy="338554"/>
          </a:xfrm>
          <a:prstGeom prst="rect">
            <a:avLst/>
          </a:prstGeom>
        </p:spPr>
        <p:txBody>
          <a:bodyPr wrap="none">
            <a:spAutoFit/>
          </a:bodyPr>
          <a:lstStyle/>
          <a:p>
            <a:r>
              <a:rPr lang="zh-CN" altLang="en-US" sz="1600" dirty="0"/>
              <a:t>基于以上公式，我们统一用打分函数来表示</a:t>
            </a:r>
            <a:r>
              <a:rPr lang="en-US" altLang="zh-CN" sz="1600" dirty="0"/>
              <a:t>:</a:t>
            </a:r>
            <a:endParaRPr lang="zh-CN" altLang="en-US" sz="1600" dirty="0"/>
          </a:p>
        </p:txBody>
      </p:sp>
      <p:pic>
        <p:nvPicPr>
          <p:cNvPr id="9" name="图片 8">
            <a:extLst>
              <a:ext uri="{FF2B5EF4-FFF2-40B4-BE49-F238E27FC236}">
                <a16:creationId xmlns:a16="http://schemas.microsoft.com/office/drawing/2014/main" xmlns="" id="{77956F88-7716-4AEC-9194-5FD6BB39A217}"/>
              </a:ext>
            </a:extLst>
          </p:cNvPr>
          <p:cNvPicPr>
            <a:picLocks noChangeAspect="1"/>
          </p:cNvPicPr>
          <p:nvPr/>
        </p:nvPicPr>
        <p:blipFill>
          <a:blip r:embed="rId3"/>
          <a:stretch>
            <a:fillRect/>
          </a:stretch>
        </p:blipFill>
        <p:spPr>
          <a:xfrm>
            <a:off x="4582530" y="1755517"/>
            <a:ext cx="2875283" cy="626011"/>
          </a:xfrm>
          <a:prstGeom prst="rect">
            <a:avLst/>
          </a:prstGeom>
        </p:spPr>
      </p:pic>
      <p:sp>
        <p:nvSpPr>
          <p:cNvPr id="15" name="矩形 14">
            <a:extLst>
              <a:ext uri="{FF2B5EF4-FFF2-40B4-BE49-F238E27FC236}">
                <a16:creationId xmlns:a16="http://schemas.microsoft.com/office/drawing/2014/main" xmlns="" id="{EDDA48CA-826F-4467-A7A8-000B745B641F}"/>
              </a:ext>
            </a:extLst>
          </p:cNvPr>
          <p:cNvSpPr/>
          <p:nvPr/>
        </p:nvSpPr>
        <p:spPr>
          <a:xfrm>
            <a:off x="304799" y="2852244"/>
            <a:ext cx="9325761" cy="338554"/>
          </a:xfrm>
          <a:prstGeom prst="rect">
            <a:avLst/>
          </a:prstGeom>
        </p:spPr>
        <p:txBody>
          <a:bodyPr wrap="square">
            <a:spAutoFit/>
          </a:bodyPr>
          <a:lstStyle/>
          <a:p>
            <a:r>
              <a:rPr lang="zh-CN" altLang="en-US" sz="1600" dirty="0">
                <a:solidFill>
                  <a:srgbClr val="24292E"/>
                </a:solidFill>
                <a:latin typeface="-apple-system"/>
              </a:rPr>
              <a:t>有了打分公式，就可以利用维特比算法求解得分最高的序列。具体代码实现请参考书籍</a:t>
            </a:r>
            <a:r>
              <a:rPr lang="en-US" altLang="zh-CN" sz="1600" dirty="0">
                <a:solidFill>
                  <a:srgbClr val="24292E"/>
                </a:solidFill>
                <a:latin typeface="-apple-system"/>
              </a:rPr>
              <a:t>184-186</a:t>
            </a:r>
            <a:r>
              <a:rPr lang="zh-CN" altLang="en-US" sz="1600" dirty="0">
                <a:solidFill>
                  <a:srgbClr val="24292E"/>
                </a:solidFill>
                <a:latin typeface="-apple-system"/>
              </a:rPr>
              <a:t>页。</a:t>
            </a:r>
            <a:endParaRPr lang="zh-CN" altLang="en-US" sz="1600" dirty="0"/>
          </a:p>
        </p:txBody>
      </p:sp>
    </p:spTree>
    <p:extLst>
      <p:ext uri="{BB962C8B-B14F-4D97-AF65-F5344CB8AC3E}">
        <p14:creationId xmlns:p14="http://schemas.microsoft.com/office/powerpoint/2010/main" xmlns="" val="347646035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xmlns=""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xmlns="" id="{1C81021A-A3D3-4EC1-8678-C188B0ACDE88}"/>
              </a:ext>
            </a:extLst>
          </p:cNvPr>
          <p:cNvSpPr txBox="1">
            <a:spLocks noChangeArrowheads="1"/>
          </p:cNvSpPr>
          <p:nvPr/>
        </p:nvSpPr>
        <p:spPr bwMode="auto">
          <a:xfrm>
            <a:off x="958850" y="2014538"/>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6</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xmlns=""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xmlns=""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xmlns=""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xmlns=""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基于结构化感知机的中文分词</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xmlns="" val="848802475"/>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a:extLst>
              <a:ext uri="{FF2B5EF4-FFF2-40B4-BE49-F238E27FC236}">
                <a16:creationId xmlns:a16="http://schemas.microsoft.com/office/drawing/2014/main" xmlns="" id="{DAFF53BB-31E1-4CB7-B9B2-16B91AC2925D}"/>
              </a:ext>
            </a:extLst>
          </p:cNvPr>
          <p:cNvSpPr/>
          <p:nvPr/>
        </p:nvSpPr>
        <p:spPr>
          <a:xfrm>
            <a:off x="304799" y="941313"/>
            <a:ext cx="11255229" cy="788806"/>
          </a:xfrm>
          <a:prstGeom prst="rect">
            <a:avLst/>
          </a:prstGeom>
        </p:spPr>
        <p:txBody>
          <a:bodyPr wrap="square">
            <a:spAutoFit/>
          </a:bodyPr>
          <a:lstStyle/>
          <a:p>
            <a:pPr>
              <a:lnSpc>
                <a:spcPct val="150000"/>
              </a:lnSpc>
            </a:pPr>
            <a:r>
              <a:rPr lang="en-US" altLang="zh-CN" sz="1600" dirty="0"/>
              <a:t>    </a:t>
            </a:r>
            <a:r>
              <a:rPr lang="en-US" altLang="zh-CN" sz="1600" dirty="0" err="1"/>
              <a:t>HanLP</a:t>
            </a:r>
            <a:r>
              <a:rPr lang="zh-CN" altLang="en-US" sz="1600" dirty="0"/>
              <a:t>已经实现了基于结构化感知机的序列标注框架，并且用该框架驱动了中文分词、词性标注和命名实体识别任务。本节介绍其中的中文分词任务。</a:t>
            </a:r>
          </a:p>
        </p:txBody>
      </p:sp>
      <p:sp>
        <p:nvSpPr>
          <p:cNvPr id="11" name="矩形 10">
            <a:extLst>
              <a:ext uri="{FF2B5EF4-FFF2-40B4-BE49-F238E27FC236}">
                <a16:creationId xmlns:a16="http://schemas.microsoft.com/office/drawing/2014/main" xmlns="" id="{3E1955DC-D163-4CE7-9DA3-790BBCCE8C7C}"/>
              </a:ext>
            </a:extLst>
          </p:cNvPr>
          <p:cNvSpPr/>
          <p:nvPr/>
        </p:nvSpPr>
        <p:spPr>
          <a:xfrm>
            <a:off x="304799" y="2037554"/>
            <a:ext cx="11255228" cy="419474"/>
          </a:xfrm>
          <a:prstGeom prst="rect">
            <a:avLst/>
          </a:prstGeom>
        </p:spPr>
        <p:txBody>
          <a:bodyPr wrap="square">
            <a:spAutoFit/>
          </a:bodyPr>
          <a:lstStyle/>
          <a:p>
            <a:pPr>
              <a:lnSpc>
                <a:spcPct val="150000"/>
              </a:lnSpc>
            </a:pPr>
            <a:r>
              <a:rPr lang="zh-CN" altLang="en-US" sz="1600" dirty="0"/>
              <a:t>    感知机序列标注框架的基础是线性模型，根据训练算法派生了两个子类</a:t>
            </a:r>
            <a:r>
              <a:rPr lang="en-US" altLang="zh-CN" sz="1600" dirty="0"/>
              <a:t>:</a:t>
            </a:r>
            <a:r>
              <a:rPr lang="zh-CN" altLang="en-US" sz="1600" dirty="0"/>
              <a:t>结构化感知机和平均感知机，如图</a:t>
            </a:r>
            <a:r>
              <a:rPr lang="en-US" altLang="zh-CN" sz="1600" dirty="0"/>
              <a:t>1</a:t>
            </a:r>
            <a:r>
              <a:rPr lang="zh-CN" altLang="en-US" sz="1600" dirty="0"/>
              <a:t>所示。</a:t>
            </a:r>
          </a:p>
        </p:txBody>
      </p:sp>
      <p:pic>
        <p:nvPicPr>
          <p:cNvPr id="12" name="图片 11">
            <a:extLst>
              <a:ext uri="{FF2B5EF4-FFF2-40B4-BE49-F238E27FC236}">
                <a16:creationId xmlns:a16="http://schemas.microsoft.com/office/drawing/2014/main" xmlns="" id="{FEC2EE7B-EEC5-4137-948A-2EDB89FA7A2F}"/>
              </a:ext>
            </a:extLst>
          </p:cNvPr>
          <p:cNvPicPr>
            <a:picLocks noChangeAspect="1"/>
          </p:cNvPicPr>
          <p:nvPr/>
        </p:nvPicPr>
        <p:blipFill>
          <a:blip r:embed="rId3"/>
          <a:stretch>
            <a:fillRect/>
          </a:stretch>
        </p:blipFill>
        <p:spPr>
          <a:xfrm>
            <a:off x="2925805" y="2624986"/>
            <a:ext cx="5832301" cy="2853061"/>
          </a:xfrm>
          <a:prstGeom prst="rect">
            <a:avLst/>
          </a:prstGeom>
        </p:spPr>
      </p:pic>
      <p:sp>
        <p:nvSpPr>
          <p:cNvPr id="13" name="文本框 12">
            <a:extLst>
              <a:ext uri="{FF2B5EF4-FFF2-40B4-BE49-F238E27FC236}">
                <a16:creationId xmlns:a16="http://schemas.microsoft.com/office/drawing/2014/main" xmlns="" id="{0330B721-8A5F-4371-8AF1-51E521193F80}"/>
              </a:ext>
            </a:extLst>
          </p:cNvPr>
          <p:cNvSpPr txBox="1"/>
          <p:nvPr/>
        </p:nvSpPr>
        <p:spPr>
          <a:xfrm>
            <a:off x="4325923" y="5813571"/>
            <a:ext cx="3540154" cy="338554"/>
          </a:xfrm>
          <a:prstGeom prst="rect">
            <a:avLst/>
          </a:prstGeom>
          <a:noFill/>
        </p:spPr>
        <p:txBody>
          <a:bodyPr wrap="square" rtlCol="0">
            <a:spAutoFit/>
          </a:bodyPr>
          <a:lstStyle/>
          <a:p>
            <a:r>
              <a:rPr lang="zh-CN" altLang="en-US" sz="1600" dirty="0"/>
              <a:t>图</a:t>
            </a:r>
            <a:r>
              <a:rPr lang="en-US" altLang="zh-CN" sz="1600" dirty="0"/>
              <a:t>1 </a:t>
            </a:r>
            <a:r>
              <a:rPr lang="en-US" altLang="zh-CN" sz="1600" dirty="0" err="1"/>
              <a:t>HanLP</a:t>
            </a:r>
            <a:r>
              <a:rPr lang="zh-CN" altLang="en-US" sz="1600" dirty="0"/>
              <a:t>中的线性模型设计</a:t>
            </a:r>
          </a:p>
        </p:txBody>
      </p:sp>
    </p:spTree>
    <p:extLst>
      <p:ext uri="{BB962C8B-B14F-4D97-AF65-F5344CB8AC3E}">
        <p14:creationId xmlns:p14="http://schemas.microsoft.com/office/powerpoint/2010/main" xmlns="" val="263390271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DFDD61B-8CD3-43E9-842D-1598BEC993A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xmlns="" id="{7EF8FDF9-7C7E-4700-8DD9-0958355C1AB3}"/>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2" name="文本框 7">
            <a:extLst>
              <a:ext uri="{FF2B5EF4-FFF2-40B4-BE49-F238E27FC236}">
                <a16:creationId xmlns:a16="http://schemas.microsoft.com/office/drawing/2014/main" xmlns="" id="{7C7DDE9F-3433-49CF-A3C3-DC0023ABC90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7173" name="文本框 8">
            <a:extLst>
              <a:ext uri="{FF2B5EF4-FFF2-40B4-BE49-F238E27FC236}">
                <a16:creationId xmlns:a16="http://schemas.microsoft.com/office/drawing/2014/main" xmlns="" id="{2E7F6297-38F7-42EC-9094-C88A82931724}"/>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xmlns="" id="{E002CE8C-FA6B-41BC-A65B-7DB4E2B7091D}"/>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5" name="文本框 10">
            <a:extLst>
              <a:ext uri="{FF2B5EF4-FFF2-40B4-BE49-F238E27FC236}">
                <a16:creationId xmlns:a16="http://schemas.microsoft.com/office/drawing/2014/main" xmlns="" id="{21E53041-8D23-4505-926F-40FC522EAF16}"/>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7176" name="文本框 11">
            <a:extLst>
              <a:ext uri="{FF2B5EF4-FFF2-40B4-BE49-F238E27FC236}">
                <a16:creationId xmlns:a16="http://schemas.microsoft.com/office/drawing/2014/main" xmlns="" id="{EB630FA2-8205-4102-9BB1-A31FB38E61F2}"/>
              </a:ext>
            </a:extLst>
          </p:cNvPr>
          <p:cNvSpPr txBox="1">
            <a:spLocks noChangeArrowheads="1"/>
          </p:cNvSpPr>
          <p:nvPr/>
        </p:nvSpPr>
        <p:spPr bwMode="auto">
          <a:xfrm>
            <a:off x="6688138" y="3617913"/>
            <a:ext cx="57277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分类问题</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xmlns="" id="{B29C7AAD-D8C0-44FB-B1B9-91DF02BC6E3B}"/>
              </a:ext>
            </a:extLst>
          </p:cNvPr>
          <p:cNvSpPr/>
          <p:nvPr/>
        </p:nvSpPr>
        <p:spPr>
          <a:xfrm>
            <a:off x="304799" y="797980"/>
            <a:ext cx="10439399" cy="419474"/>
          </a:xfrm>
          <a:prstGeom prst="rect">
            <a:avLst/>
          </a:prstGeom>
        </p:spPr>
        <p:txBody>
          <a:bodyPr wrap="square">
            <a:spAutoFit/>
          </a:bodyPr>
          <a:lstStyle/>
          <a:p>
            <a:pPr>
              <a:lnSpc>
                <a:spcPct val="150000"/>
              </a:lnSpc>
            </a:pPr>
            <a:r>
              <a:rPr lang="zh-CN" altLang="en-US" sz="1600" dirty="0"/>
              <a:t>本节要介绍的感知机中文分词训练模块与预测模块的设计如图</a:t>
            </a:r>
            <a:r>
              <a:rPr lang="en-US" altLang="zh-CN" sz="1600" dirty="0"/>
              <a:t>2</a:t>
            </a:r>
            <a:r>
              <a:rPr lang="zh-CN" altLang="en-US" sz="1600" dirty="0"/>
              <a:t>所示。</a:t>
            </a:r>
          </a:p>
        </p:txBody>
      </p:sp>
      <p:pic>
        <p:nvPicPr>
          <p:cNvPr id="9" name="图片 8">
            <a:extLst>
              <a:ext uri="{FF2B5EF4-FFF2-40B4-BE49-F238E27FC236}">
                <a16:creationId xmlns:a16="http://schemas.microsoft.com/office/drawing/2014/main" xmlns="" id="{8D16F024-A116-4206-8E7A-FB7757C4B9DB}"/>
              </a:ext>
            </a:extLst>
          </p:cNvPr>
          <p:cNvPicPr>
            <a:picLocks noChangeAspect="1"/>
          </p:cNvPicPr>
          <p:nvPr/>
        </p:nvPicPr>
        <p:blipFill>
          <a:blip r:embed="rId3"/>
          <a:stretch>
            <a:fillRect/>
          </a:stretch>
        </p:blipFill>
        <p:spPr>
          <a:xfrm>
            <a:off x="1393896" y="1381556"/>
            <a:ext cx="8984759" cy="3261643"/>
          </a:xfrm>
          <a:prstGeom prst="rect">
            <a:avLst/>
          </a:prstGeom>
        </p:spPr>
      </p:pic>
      <p:sp>
        <p:nvSpPr>
          <p:cNvPr id="16" name="文本框 15">
            <a:extLst>
              <a:ext uri="{FF2B5EF4-FFF2-40B4-BE49-F238E27FC236}">
                <a16:creationId xmlns:a16="http://schemas.microsoft.com/office/drawing/2014/main" xmlns="" id="{3E97E466-C028-4C14-9858-9E4440D58144}"/>
              </a:ext>
            </a:extLst>
          </p:cNvPr>
          <p:cNvSpPr txBox="1"/>
          <p:nvPr/>
        </p:nvSpPr>
        <p:spPr>
          <a:xfrm>
            <a:off x="4671811" y="4999839"/>
            <a:ext cx="3540154" cy="338554"/>
          </a:xfrm>
          <a:prstGeom prst="rect">
            <a:avLst/>
          </a:prstGeom>
          <a:noFill/>
        </p:spPr>
        <p:txBody>
          <a:bodyPr wrap="square" rtlCol="0">
            <a:spAutoFit/>
          </a:bodyPr>
          <a:lstStyle/>
          <a:p>
            <a:r>
              <a:rPr lang="zh-CN" altLang="en-US" sz="1600" dirty="0"/>
              <a:t>图</a:t>
            </a:r>
            <a:r>
              <a:rPr lang="en-US" altLang="zh-CN" sz="1600" dirty="0"/>
              <a:t>2 </a:t>
            </a:r>
            <a:r>
              <a:rPr lang="zh-CN" altLang="en-US" sz="1600" dirty="0"/>
              <a:t>感知机中文分词设计</a:t>
            </a:r>
          </a:p>
        </p:txBody>
      </p:sp>
      <p:sp>
        <p:nvSpPr>
          <p:cNvPr id="14" name="矩形 13">
            <a:extLst>
              <a:ext uri="{FF2B5EF4-FFF2-40B4-BE49-F238E27FC236}">
                <a16:creationId xmlns:a16="http://schemas.microsoft.com/office/drawing/2014/main" xmlns="" id="{BD09B729-C08E-4C94-BF35-05C881597DE8}"/>
              </a:ext>
            </a:extLst>
          </p:cNvPr>
          <p:cNvSpPr/>
          <p:nvPr/>
        </p:nvSpPr>
        <p:spPr>
          <a:xfrm>
            <a:off x="450195" y="5695033"/>
            <a:ext cx="11058523" cy="338554"/>
          </a:xfrm>
          <a:prstGeom prst="rect">
            <a:avLst/>
          </a:prstGeom>
        </p:spPr>
        <p:txBody>
          <a:bodyPr wrap="square">
            <a:spAutoFit/>
          </a:bodyPr>
          <a:lstStyle/>
          <a:p>
            <a:r>
              <a:rPr lang="zh-CN" altLang="en-US" sz="1600" dirty="0"/>
              <a:t>本节主要围绕这两个模块展开</a:t>
            </a:r>
            <a:r>
              <a:rPr lang="en-US" altLang="zh-CN" sz="1600" dirty="0"/>
              <a:t>,</a:t>
            </a:r>
            <a:r>
              <a:rPr lang="zh-CN" altLang="en-US" sz="1600" dirty="0"/>
              <a:t>代码详见书籍</a:t>
            </a:r>
            <a:r>
              <a:rPr lang="en-US" altLang="zh-CN" sz="1600" dirty="0"/>
              <a:t>P187</a:t>
            </a:r>
            <a:endParaRPr lang="zh-CN" altLang="en-US" sz="1600" dirty="0"/>
          </a:p>
        </p:txBody>
      </p:sp>
    </p:spTree>
    <p:extLst>
      <p:ext uri="{BB962C8B-B14F-4D97-AF65-F5344CB8AC3E}">
        <p14:creationId xmlns:p14="http://schemas.microsoft.com/office/powerpoint/2010/main" xmlns="" val="101861670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特征提取</a:t>
            </a:r>
            <a:endParaRPr lang="zh-CN" altLang="en-US" dirty="0"/>
          </a:p>
        </p:txBody>
      </p:sp>
      <p:sp>
        <p:nvSpPr>
          <p:cNvPr id="4" name="矩形 3">
            <a:extLst>
              <a:ext uri="{FF2B5EF4-FFF2-40B4-BE49-F238E27FC236}">
                <a16:creationId xmlns:a16="http://schemas.microsoft.com/office/drawing/2014/main" xmlns="" id="{7C10848B-7BCB-4122-A19A-F3054B696936}"/>
              </a:ext>
            </a:extLst>
          </p:cNvPr>
          <p:cNvSpPr/>
          <p:nvPr/>
        </p:nvSpPr>
        <p:spPr>
          <a:xfrm>
            <a:off x="304800" y="1373221"/>
            <a:ext cx="11298031" cy="830997"/>
          </a:xfrm>
          <a:prstGeom prst="rect">
            <a:avLst/>
          </a:prstGeom>
        </p:spPr>
        <p:txBody>
          <a:bodyPr wrap="square">
            <a:spAutoFit/>
          </a:bodyPr>
          <a:lstStyle/>
          <a:p>
            <a:pPr>
              <a:lnSpc>
                <a:spcPct val="150000"/>
              </a:lnSpc>
            </a:pPr>
            <a:r>
              <a:rPr lang="zh-CN" altLang="en-US" sz="1600" dirty="0"/>
              <a:t>    无论是训练还是预测，</a:t>
            </a:r>
            <a:r>
              <a:rPr lang="zh-CN" altLang="en-US" sz="1600" dirty="0" smtClean="0"/>
              <a:t>第一道</a:t>
            </a:r>
            <a:r>
              <a:rPr lang="zh-CN" altLang="en-US" sz="1600" dirty="0"/>
              <a:t>工序都是特征提取。在感知机序列标注框架中，特征提取由样本类</a:t>
            </a:r>
            <a:r>
              <a:rPr lang="en-US" altLang="zh-CN" sz="1600" dirty="0"/>
              <a:t>Instance</a:t>
            </a:r>
            <a:r>
              <a:rPr lang="zh-CN" altLang="en-US" sz="1600" dirty="0"/>
              <a:t>的子类负责，如图</a:t>
            </a:r>
            <a:r>
              <a:rPr lang="en-US" altLang="zh-CN" sz="1600" dirty="0"/>
              <a:t>3</a:t>
            </a:r>
            <a:r>
              <a:rPr lang="zh-CN" altLang="en-US" sz="1600" dirty="0"/>
              <a:t>所示。</a:t>
            </a:r>
          </a:p>
        </p:txBody>
      </p:sp>
      <p:pic>
        <p:nvPicPr>
          <p:cNvPr id="10" name="图片 9">
            <a:extLst>
              <a:ext uri="{FF2B5EF4-FFF2-40B4-BE49-F238E27FC236}">
                <a16:creationId xmlns:a16="http://schemas.microsoft.com/office/drawing/2014/main" xmlns="" id="{D53237DD-D449-4813-AF2C-933E07FB1D5B}"/>
              </a:ext>
            </a:extLst>
          </p:cNvPr>
          <p:cNvPicPr>
            <a:picLocks noChangeAspect="1"/>
          </p:cNvPicPr>
          <p:nvPr/>
        </p:nvPicPr>
        <p:blipFill>
          <a:blip r:embed="rId3"/>
          <a:stretch>
            <a:fillRect/>
          </a:stretch>
        </p:blipFill>
        <p:spPr>
          <a:xfrm>
            <a:off x="4274662" y="2209694"/>
            <a:ext cx="3642676" cy="2438611"/>
          </a:xfrm>
          <a:prstGeom prst="rect">
            <a:avLst/>
          </a:prstGeom>
        </p:spPr>
      </p:pic>
      <p:sp>
        <p:nvSpPr>
          <p:cNvPr id="17" name="文本框 16">
            <a:extLst>
              <a:ext uri="{FF2B5EF4-FFF2-40B4-BE49-F238E27FC236}">
                <a16:creationId xmlns:a16="http://schemas.microsoft.com/office/drawing/2014/main" xmlns="" id="{12254E81-90A5-4ECE-8B66-2E2C1110C032}"/>
              </a:ext>
            </a:extLst>
          </p:cNvPr>
          <p:cNvSpPr txBox="1"/>
          <p:nvPr/>
        </p:nvSpPr>
        <p:spPr>
          <a:xfrm>
            <a:off x="4671811" y="4999839"/>
            <a:ext cx="3540154" cy="338554"/>
          </a:xfrm>
          <a:prstGeom prst="rect">
            <a:avLst/>
          </a:prstGeom>
          <a:noFill/>
        </p:spPr>
        <p:txBody>
          <a:bodyPr wrap="square" rtlCol="0">
            <a:spAutoFit/>
          </a:bodyPr>
          <a:lstStyle/>
          <a:p>
            <a:r>
              <a:rPr lang="zh-CN" altLang="en-US" sz="1600" dirty="0"/>
              <a:t>图</a:t>
            </a:r>
            <a:r>
              <a:rPr lang="en-US" altLang="zh-CN" sz="1600" dirty="0"/>
              <a:t>3 </a:t>
            </a:r>
            <a:r>
              <a:rPr lang="zh-CN" altLang="en-US" sz="1600" dirty="0"/>
              <a:t>中文分词样本类设计</a:t>
            </a:r>
          </a:p>
        </p:txBody>
      </p:sp>
    </p:spTree>
    <p:extLst>
      <p:ext uri="{BB962C8B-B14F-4D97-AF65-F5344CB8AC3E}">
        <p14:creationId xmlns:p14="http://schemas.microsoft.com/office/powerpoint/2010/main" xmlns="" val="87206433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29234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特征提取</a:t>
            </a:r>
            <a:endParaRPr lang="zh-CN" altLang="en-US" dirty="0"/>
          </a:p>
        </p:txBody>
      </p:sp>
      <p:sp>
        <p:nvSpPr>
          <p:cNvPr id="5" name="矩形 4">
            <a:extLst>
              <a:ext uri="{FF2B5EF4-FFF2-40B4-BE49-F238E27FC236}">
                <a16:creationId xmlns:a16="http://schemas.microsoft.com/office/drawing/2014/main" xmlns="" id="{EA80C52D-D615-409B-B553-43AF1E10920C}"/>
              </a:ext>
            </a:extLst>
          </p:cNvPr>
          <p:cNvSpPr/>
          <p:nvPr/>
        </p:nvSpPr>
        <p:spPr>
          <a:xfrm>
            <a:off x="304800" y="1443971"/>
            <a:ext cx="11632734" cy="830997"/>
          </a:xfrm>
          <a:prstGeom prst="rect">
            <a:avLst/>
          </a:prstGeom>
        </p:spPr>
        <p:txBody>
          <a:bodyPr wrap="square">
            <a:spAutoFit/>
          </a:bodyPr>
          <a:lstStyle/>
          <a:p>
            <a:pPr>
              <a:lnSpc>
                <a:spcPct val="150000"/>
              </a:lnSpc>
            </a:pPr>
            <a:r>
              <a:rPr lang="zh-CN" altLang="en-US" sz="1600" dirty="0"/>
              <a:t>    提取的结果</a:t>
            </a:r>
            <a:r>
              <a:rPr lang="zh-CN" altLang="en-US" sz="1600" dirty="0" smtClean="0"/>
              <a:t>存入成员</a:t>
            </a:r>
            <a:r>
              <a:rPr lang="en-US" altLang="zh-CN" sz="1600" dirty="0" err="1"/>
              <a:t>featureMatrix</a:t>
            </a:r>
            <a:r>
              <a:rPr lang="zh-CN" altLang="en-US" sz="1600" dirty="0"/>
              <a:t>中。由于一个句子有多个字符，所以所有字符的特征向量构成了一个矩阵。具体到中文分词任务，</a:t>
            </a:r>
            <a:r>
              <a:rPr lang="en-US" altLang="zh-CN" sz="1600" dirty="0"/>
              <a:t>x </a:t>
            </a:r>
            <a:r>
              <a:rPr lang="zh-CN" altLang="en-US" sz="1600" dirty="0"/>
              <a:t>是字符，</a:t>
            </a:r>
            <a:r>
              <a:rPr lang="en-US" altLang="zh-CN" sz="1600" dirty="0"/>
              <a:t>y</a:t>
            </a:r>
            <a:r>
              <a:rPr lang="zh-CN" altLang="en-US" sz="1600" dirty="0"/>
              <a:t>是</a:t>
            </a:r>
            <a:r>
              <a:rPr lang="en-US" altLang="zh-CN" sz="1600" dirty="0"/>
              <a:t>{B,M,E,S}</a:t>
            </a:r>
            <a:r>
              <a:rPr lang="zh-CN" altLang="en-US" sz="1600" dirty="0"/>
              <a:t>。所采用的特征模板如表</a:t>
            </a:r>
            <a:r>
              <a:rPr lang="en-US" altLang="zh-CN" sz="1600" dirty="0"/>
              <a:t>1</a:t>
            </a:r>
            <a:r>
              <a:rPr lang="zh-CN" altLang="en-US" sz="1600" dirty="0"/>
              <a:t>所示。</a:t>
            </a:r>
          </a:p>
        </p:txBody>
      </p:sp>
      <p:pic>
        <p:nvPicPr>
          <p:cNvPr id="9" name="图片 8">
            <a:extLst>
              <a:ext uri="{FF2B5EF4-FFF2-40B4-BE49-F238E27FC236}">
                <a16:creationId xmlns:a16="http://schemas.microsoft.com/office/drawing/2014/main" xmlns="" id="{CFE29F05-11B4-47BC-9289-DD182C68B068}"/>
              </a:ext>
            </a:extLst>
          </p:cNvPr>
          <p:cNvPicPr>
            <a:picLocks noChangeAspect="1"/>
          </p:cNvPicPr>
          <p:nvPr/>
        </p:nvPicPr>
        <p:blipFill>
          <a:blip r:embed="rId3"/>
          <a:stretch>
            <a:fillRect/>
          </a:stretch>
        </p:blipFill>
        <p:spPr>
          <a:xfrm>
            <a:off x="1762979" y="2867487"/>
            <a:ext cx="8900931" cy="2872989"/>
          </a:xfrm>
          <a:prstGeom prst="rect">
            <a:avLst/>
          </a:prstGeom>
        </p:spPr>
      </p:pic>
      <p:sp>
        <p:nvSpPr>
          <p:cNvPr id="15" name="文本框 14">
            <a:extLst>
              <a:ext uri="{FF2B5EF4-FFF2-40B4-BE49-F238E27FC236}">
                <a16:creationId xmlns:a16="http://schemas.microsoft.com/office/drawing/2014/main" xmlns="" id="{87ED180A-DEA2-45C7-ADCC-4EF151D47744}"/>
              </a:ext>
            </a:extLst>
          </p:cNvPr>
          <p:cNvSpPr txBox="1"/>
          <p:nvPr/>
        </p:nvSpPr>
        <p:spPr>
          <a:xfrm>
            <a:off x="4671811" y="2469464"/>
            <a:ext cx="3540154" cy="338554"/>
          </a:xfrm>
          <a:prstGeom prst="rect">
            <a:avLst/>
          </a:prstGeom>
          <a:noFill/>
        </p:spPr>
        <p:txBody>
          <a:bodyPr wrap="square" rtlCol="0">
            <a:spAutoFit/>
          </a:bodyPr>
          <a:lstStyle/>
          <a:p>
            <a:r>
              <a:rPr lang="zh-CN" altLang="en-US" sz="1600" dirty="0"/>
              <a:t>表</a:t>
            </a:r>
            <a:r>
              <a:rPr lang="en-US" altLang="zh-CN" sz="1600" dirty="0"/>
              <a:t>1 </a:t>
            </a:r>
            <a:r>
              <a:rPr lang="zh-CN" altLang="en-US" sz="1600" dirty="0"/>
              <a:t>感知机中文分词特征模板</a:t>
            </a:r>
          </a:p>
        </p:txBody>
      </p:sp>
      <p:sp>
        <p:nvSpPr>
          <p:cNvPr id="16" name="文本框 15">
            <a:extLst>
              <a:ext uri="{FF2B5EF4-FFF2-40B4-BE49-F238E27FC236}">
                <a16:creationId xmlns:a16="http://schemas.microsoft.com/office/drawing/2014/main" xmlns="" id="{889D9976-F09D-49EA-B370-884E9C0B4F9F}"/>
              </a:ext>
            </a:extLst>
          </p:cNvPr>
          <p:cNvSpPr txBox="1"/>
          <p:nvPr/>
        </p:nvSpPr>
        <p:spPr>
          <a:xfrm>
            <a:off x="450195" y="5918752"/>
            <a:ext cx="3540154" cy="338554"/>
          </a:xfrm>
          <a:prstGeom prst="rect">
            <a:avLst/>
          </a:prstGeom>
          <a:noFill/>
        </p:spPr>
        <p:txBody>
          <a:bodyPr wrap="square" rtlCol="0">
            <a:spAutoFit/>
          </a:bodyPr>
          <a:lstStyle/>
          <a:p>
            <a:r>
              <a:rPr lang="zh-CN" altLang="en-US" sz="1600" dirty="0"/>
              <a:t>具体代码实现见书籍</a:t>
            </a:r>
            <a:r>
              <a:rPr lang="en-US" altLang="zh-CN" sz="1600" dirty="0"/>
              <a:t>P188</a:t>
            </a:r>
            <a:endParaRPr lang="zh-CN" altLang="en-US" sz="1600" dirty="0"/>
          </a:p>
        </p:txBody>
      </p:sp>
    </p:spTree>
    <p:extLst>
      <p:ext uri="{BB962C8B-B14F-4D97-AF65-F5344CB8AC3E}">
        <p14:creationId xmlns:p14="http://schemas.microsoft.com/office/powerpoint/2010/main" xmlns="" val="338625811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多线程训练</a:t>
            </a:r>
            <a:endParaRPr lang="zh-CN" altLang="en-US" dirty="0"/>
          </a:p>
        </p:txBody>
      </p:sp>
      <p:sp>
        <p:nvSpPr>
          <p:cNvPr id="10" name="矩形 9">
            <a:extLst>
              <a:ext uri="{FF2B5EF4-FFF2-40B4-BE49-F238E27FC236}">
                <a16:creationId xmlns:a16="http://schemas.microsoft.com/office/drawing/2014/main" xmlns="" id="{A3EBDF60-A440-4C3C-8764-C014A6C0E719}"/>
              </a:ext>
            </a:extLst>
          </p:cNvPr>
          <p:cNvSpPr/>
          <p:nvPr/>
        </p:nvSpPr>
        <p:spPr>
          <a:xfrm>
            <a:off x="304800" y="1248299"/>
            <a:ext cx="11079918" cy="419474"/>
          </a:xfrm>
          <a:prstGeom prst="rect">
            <a:avLst/>
          </a:prstGeom>
        </p:spPr>
        <p:txBody>
          <a:bodyPr wrap="square">
            <a:spAutoFit/>
          </a:bodyPr>
          <a:lstStyle/>
          <a:p>
            <a:pPr>
              <a:lnSpc>
                <a:spcPct val="150000"/>
              </a:lnSpc>
            </a:pPr>
            <a:r>
              <a:rPr lang="zh-CN" altLang="en-US" sz="1600" dirty="0"/>
              <a:t>特征提取完毕之后，</a:t>
            </a:r>
            <a:r>
              <a:rPr lang="en-US" altLang="zh-CN" sz="1600" dirty="0" err="1"/>
              <a:t>PerceptronTrainer</a:t>
            </a:r>
            <a:r>
              <a:rPr lang="zh-CN" altLang="en-US" sz="1600" dirty="0"/>
              <a:t>模块将样本提交给结构化感知机算法进行训练</a:t>
            </a:r>
            <a:r>
              <a:rPr lang="en-US" altLang="zh-CN" sz="1600" dirty="0"/>
              <a:t>,</a:t>
            </a:r>
            <a:r>
              <a:rPr lang="zh-CN" altLang="en-US" sz="1600" dirty="0"/>
              <a:t>关键代码见书籍</a:t>
            </a:r>
            <a:r>
              <a:rPr lang="en-US" altLang="zh-CN" sz="1600" dirty="0"/>
              <a:t>P189,Python</a:t>
            </a:r>
            <a:r>
              <a:rPr lang="zh-CN" altLang="en-US" sz="1600" dirty="0"/>
              <a:t>版如下：</a:t>
            </a:r>
          </a:p>
        </p:txBody>
      </p:sp>
      <p:pic>
        <p:nvPicPr>
          <p:cNvPr id="11" name="图片 10">
            <a:extLst>
              <a:ext uri="{FF2B5EF4-FFF2-40B4-BE49-F238E27FC236}">
                <a16:creationId xmlns:a16="http://schemas.microsoft.com/office/drawing/2014/main" xmlns="" id="{BBFC86FB-521F-434E-85E3-4C3E6D8EBF33}"/>
              </a:ext>
            </a:extLst>
          </p:cNvPr>
          <p:cNvPicPr>
            <a:picLocks noChangeAspect="1"/>
          </p:cNvPicPr>
          <p:nvPr/>
        </p:nvPicPr>
        <p:blipFill>
          <a:blip r:embed="rId3"/>
          <a:stretch>
            <a:fillRect/>
          </a:stretch>
        </p:blipFill>
        <p:spPr>
          <a:xfrm>
            <a:off x="609600" y="1916402"/>
            <a:ext cx="6462320" cy="365792"/>
          </a:xfrm>
          <a:prstGeom prst="rect">
            <a:avLst/>
          </a:prstGeom>
        </p:spPr>
      </p:pic>
      <p:sp>
        <p:nvSpPr>
          <p:cNvPr id="12" name="矩形 11">
            <a:extLst>
              <a:ext uri="{FF2B5EF4-FFF2-40B4-BE49-F238E27FC236}">
                <a16:creationId xmlns:a16="http://schemas.microsoft.com/office/drawing/2014/main" xmlns="" id="{5FC21D17-5C5E-4E1D-BEAE-6863653743C3}"/>
              </a:ext>
            </a:extLst>
          </p:cNvPr>
          <p:cNvSpPr/>
          <p:nvPr/>
        </p:nvSpPr>
        <p:spPr>
          <a:xfrm>
            <a:off x="120241" y="2635582"/>
            <a:ext cx="10911281" cy="419474"/>
          </a:xfrm>
          <a:prstGeom prst="rect">
            <a:avLst/>
          </a:prstGeom>
        </p:spPr>
        <p:txBody>
          <a:bodyPr wrap="square">
            <a:spAutoFit/>
          </a:bodyPr>
          <a:lstStyle/>
          <a:p>
            <a:pPr>
              <a:lnSpc>
                <a:spcPct val="150000"/>
              </a:lnSpc>
            </a:pPr>
            <a:r>
              <a:rPr lang="zh-CN" altLang="en-US" sz="1600" dirty="0"/>
              <a:t>    训练完毕后，得到一个线性模型</a:t>
            </a:r>
            <a:r>
              <a:rPr lang="en-US" altLang="zh-CN" sz="1600" dirty="0" err="1"/>
              <a:t>LinearModel</a:t>
            </a:r>
            <a:r>
              <a:rPr lang="en-US" altLang="zh-CN" sz="1600" dirty="0"/>
              <a:t>,</a:t>
            </a:r>
            <a:r>
              <a:rPr lang="zh-CN" altLang="en-US" sz="1600" dirty="0"/>
              <a:t>并且自动保存到了参数指定的路径中。另外，控制台还显示了下列字样</a:t>
            </a:r>
            <a:r>
              <a:rPr lang="en-US" altLang="zh-CN" sz="1600" dirty="0"/>
              <a:t>:</a:t>
            </a:r>
            <a:endParaRPr lang="zh-CN" altLang="en-US" sz="1600" dirty="0"/>
          </a:p>
        </p:txBody>
      </p:sp>
      <p:pic>
        <p:nvPicPr>
          <p:cNvPr id="14" name="图片 13">
            <a:extLst>
              <a:ext uri="{FF2B5EF4-FFF2-40B4-BE49-F238E27FC236}">
                <a16:creationId xmlns:a16="http://schemas.microsoft.com/office/drawing/2014/main" xmlns="" id="{37D1B810-49B3-4145-860B-6D88FAF7DA14}"/>
              </a:ext>
            </a:extLst>
          </p:cNvPr>
          <p:cNvPicPr>
            <a:picLocks noChangeAspect="1"/>
          </p:cNvPicPr>
          <p:nvPr/>
        </p:nvPicPr>
        <p:blipFill>
          <a:blip r:embed="rId4"/>
          <a:stretch>
            <a:fillRect/>
          </a:stretch>
        </p:blipFill>
        <p:spPr>
          <a:xfrm>
            <a:off x="609600" y="3250003"/>
            <a:ext cx="4465707" cy="967824"/>
          </a:xfrm>
          <a:prstGeom prst="rect">
            <a:avLst/>
          </a:prstGeom>
        </p:spPr>
      </p:pic>
      <p:pic>
        <p:nvPicPr>
          <p:cNvPr id="17" name="图片 16">
            <a:extLst>
              <a:ext uri="{FF2B5EF4-FFF2-40B4-BE49-F238E27FC236}">
                <a16:creationId xmlns:a16="http://schemas.microsoft.com/office/drawing/2014/main" xmlns="" id="{72C0BE6D-71BD-43B9-8C7B-067F1A65ED08}"/>
              </a:ext>
            </a:extLst>
          </p:cNvPr>
          <p:cNvPicPr>
            <a:picLocks noChangeAspect="1"/>
          </p:cNvPicPr>
          <p:nvPr/>
        </p:nvPicPr>
        <p:blipFill rotWithShape="1">
          <a:blip r:embed="rId5"/>
          <a:srcRect r="5398"/>
          <a:stretch/>
        </p:blipFill>
        <p:spPr>
          <a:xfrm>
            <a:off x="609601" y="4199730"/>
            <a:ext cx="5212360" cy="1120237"/>
          </a:xfrm>
          <a:prstGeom prst="rect">
            <a:avLst/>
          </a:prstGeom>
        </p:spPr>
      </p:pic>
      <p:sp>
        <p:nvSpPr>
          <p:cNvPr id="18" name="矩形 17">
            <a:extLst>
              <a:ext uri="{FF2B5EF4-FFF2-40B4-BE49-F238E27FC236}">
                <a16:creationId xmlns:a16="http://schemas.microsoft.com/office/drawing/2014/main" xmlns="" id="{E5C13A97-32A0-44B5-870A-0DACA2BC3A96}"/>
              </a:ext>
            </a:extLst>
          </p:cNvPr>
          <p:cNvSpPr/>
          <p:nvPr/>
        </p:nvSpPr>
        <p:spPr>
          <a:xfrm>
            <a:off x="6107884" y="3340889"/>
            <a:ext cx="5623420" cy="2266133"/>
          </a:xfrm>
          <a:prstGeom prst="rect">
            <a:avLst/>
          </a:prstGeom>
        </p:spPr>
        <p:txBody>
          <a:bodyPr wrap="square">
            <a:spAutoFit/>
          </a:bodyPr>
          <a:lstStyle/>
          <a:p>
            <a:pPr>
              <a:lnSpc>
                <a:spcPct val="150000"/>
              </a:lnSpc>
            </a:pPr>
            <a:r>
              <a:rPr lang="zh-CN" altLang="en-US" sz="1600" dirty="0"/>
              <a:t>    其中语料</a:t>
            </a:r>
            <a:r>
              <a:rPr lang="en-US" altLang="zh-CN" sz="1600" dirty="0"/>
              <a:t>86k</a:t>
            </a:r>
            <a:r>
              <a:rPr lang="zh-CN" altLang="en-US" sz="1600" dirty="0"/>
              <a:t>指的是训练集一共</a:t>
            </a:r>
            <a:r>
              <a:rPr lang="en-US" altLang="zh-CN" sz="1600" dirty="0"/>
              <a:t>86k</a:t>
            </a:r>
            <a:r>
              <a:rPr lang="zh-CN" altLang="en-US" sz="1600" dirty="0"/>
              <a:t>个句子，</a:t>
            </a:r>
            <a:r>
              <a:rPr lang="en-US" altLang="zh-CN" sz="1600" dirty="0"/>
              <a:t>P</a:t>
            </a:r>
            <a:r>
              <a:rPr lang="zh-CN" altLang="en-US" sz="1600" dirty="0"/>
              <a:t>、</a:t>
            </a:r>
            <a:r>
              <a:rPr lang="en-US" altLang="zh-CN" sz="1600" dirty="0"/>
              <a:t>R</a:t>
            </a:r>
            <a:r>
              <a:rPr lang="zh-CN" altLang="en-US" sz="1600" dirty="0"/>
              <a:t>、</a:t>
            </a:r>
            <a:r>
              <a:rPr lang="en-US" altLang="zh-CN" sz="1600" dirty="0"/>
              <a:t>F</a:t>
            </a:r>
            <a:r>
              <a:rPr lang="zh-CN" altLang="en-US" sz="1600" dirty="0"/>
              <a:t>指的是“开发集”上的准确率。由于机器学习涉及许多超参数的调整，比如迭代次数等。为了避免用测试集检验超参数效果</a:t>
            </a:r>
            <a:r>
              <a:rPr lang="en-US" altLang="zh-CN" sz="1600" dirty="0"/>
              <a:t>(</a:t>
            </a:r>
            <a:r>
              <a:rPr lang="zh-CN" altLang="en-US" sz="1600" dirty="0"/>
              <a:t>这是作弊行为</a:t>
            </a:r>
            <a:r>
              <a:rPr lang="en-US" altLang="zh-CN" sz="1600" dirty="0"/>
              <a:t>),</a:t>
            </a:r>
            <a:r>
              <a:rPr lang="zh-CN" altLang="en-US" sz="1600" dirty="0"/>
              <a:t>通常做法是从训练集中划分出一个小子集，专门用来调参，称作</a:t>
            </a:r>
            <a:r>
              <a:rPr lang="zh-CN" altLang="en-US" sz="1600" b="1" dirty="0"/>
              <a:t>开发集</a:t>
            </a:r>
            <a:r>
              <a:rPr lang="zh-CN" altLang="en-US" sz="1600" dirty="0"/>
              <a:t>。此处我们没有指定开发集，开发集默认为训练集。</a:t>
            </a:r>
          </a:p>
        </p:txBody>
      </p:sp>
    </p:spTree>
    <p:extLst>
      <p:ext uri="{BB962C8B-B14F-4D97-AF65-F5344CB8AC3E}">
        <p14:creationId xmlns:p14="http://schemas.microsoft.com/office/powerpoint/2010/main" xmlns="" val="322146574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524776"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多线程训练</a:t>
            </a:r>
            <a:endParaRPr lang="zh-CN" altLang="en-US" dirty="0"/>
          </a:p>
        </p:txBody>
      </p:sp>
      <p:sp>
        <p:nvSpPr>
          <p:cNvPr id="4" name="矩形 3">
            <a:extLst>
              <a:ext uri="{FF2B5EF4-FFF2-40B4-BE49-F238E27FC236}">
                <a16:creationId xmlns:a16="http://schemas.microsoft.com/office/drawing/2014/main" xmlns="" id="{8A215316-0B89-4EEB-9312-DD012AA92C53}"/>
              </a:ext>
            </a:extLst>
          </p:cNvPr>
          <p:cNvSpPr/>
          <p:nvPr/>
        </p:nvSpPr>
        <p:spPr>
          <a:xfrm>
            <a:off x="345887" y="1415028"/>
            <a:ext cx="11314809" cy="2266133"/>
          </a:xfrm>
          <a:prstGeom prst="rect">
            <a:avLst/>
          </a:prstGeom>
        </p:spPr>
        <p:txBody>
          <a:bodyPr wrap="square">
            <a:spAutoFit/>
          </a:bodyPr>
          <a:lstStyle/>
          <a:p>
            <a:pPr>
              <a:lnSpc>
                <a:spcPct val="150000"/>
              </a:lnSpc>
            </a:pPr>
            <a:r>
              <a:rPr lang="zh-CN" altLang="en-US" sz="1600" dirty="0"/>
              <a:t>    考虑到语料库很大时，多核</a:t>
            </a:r>
            <a:r>
              <a:rPr lang="en-US" altLang="zh-CN" sz="1600" dirty="0"/>
              <a:t>CPU</a:t>
            </a:r>
            <a:r>
              <a:rPr lang="zh-CN" altLang="en-US" sz="1600" dirty="0"/>
              <a:t>上的多线程训练优势很大，</a:t>
            </a:r>
            <a:r>
              <a:rPr lang="en-US" altLang="zh-CN" sz="1600" dirty="0"/>
              <a:t>train </a:t>
            </a:r>
            <a:r>
              <a:rPr lang="zh-CN" altLang="en-US" sz="1600" dirty="0"/>
              <a:t>方法还支持了多线程。默认线程数为</a:t>
            </a:r>
            <a:r>
              <a:rPr lang="en-US" altLang="zh-CN" sz="1600" dirty="0"/>
              <a:t>CPU</a:t>
            </a:r>
            <a:r>
              <a:rPr lang="zh-CN" altLang="en-US" sz="1600" dirty="0"/>
              <a:t>核心数，多线程时采用朴素平均感知机算法训练。</a:t>
            </a:r>
            <a:endParaRPr lang="en-US" altLang="zh-CN" sz="1600" dirty="0"/>
          </a:p>
          <a:p>
            <a:pPr>
              <a:lnSpc>
                <a:spcPct val="150000"/>
              </a:lnSpc>
            </a:pPr>
            <a:r>
              <a:rPr lang="en-US" altLang="zh-CN" sz="1600" dirty="0"/>
              <a:t>    </a:t>
            </a:r>
            <a:r>
              <a:rPr lang="zh-CN" altLang="en-US" sz="1600" dirty="0"/>
              <a:t>具体做法是将训练集平均分为</a:t>
            </a:r>
            <a:r>
              <a:rPr lang="en-US" altLang="zh-CN" sz="1600" dirty="0"/>
              <a:t>m</a:t>
            </a:r>
            <a:r>
              <a:rPr lang="zh-CN" altLang="en-US" sz="1600" dirty="0"/>
              <a:t>份分配给各线程所创建的共计</a:t>
            </a:r>
            <a:r>
              <a:rPr lang="en-US" altLang="zh-CN" sz="1600" dirty="0"/>
              <a:t>m</a:t>
            </a:r>
            <a:r>
              <a:rPr lang="zh-CN" altLang="en-US" sz="1600" dirty="0"/>
              <a:t>个线性模型，这些线性模型共享特征函数却拥有独立的权重向量。训练结束后主线程负责将这</a:t>
            </a:r>
            <a:r>
              <a:rPr lang="en-US" altLang="zh-CN" sz="1600" dirty="0"/>
              <a:t>m</a:t>
            </a:r>
            <a:r>
              <a:rPr lang="zh-CN" altLang="en-US" sz="1600" dirty="0"/>
              <a:t>个权重向量平均，返回平均后的模型。</a:t>
            </a:r>
            <a:endParaRPr lang="en-US" altLang="zh-CN" sz="1600" dirty="0"/>
          </a:p>
          <a:p>
            <a:pPr>
              <a:lnSpc>
                <a:spcPct val="150000"/>
              </a:lnSpc>
            </a:pPr>
            <a:r>
              <a:rPr lang="zh-CN" altLang="en-US" sz="1600" dirty="0"/>
              <a:t>    由于平均感知机算法在每次更新时都需要记录许多信息，所以不适合并行训练，仅在单线程时采用。一般而言，多线程训练比单线程要快数倍。</a:t>
            </a:r>
          </a:p>
        </p:txBody>
      </p:sp>
    </p:spTree>
    <p:extLst>
      <p:ext uri="{BB962C8B-B14F-4D97-AF65-F5344CB8AC3E}">
        <p14:creationId xmlns:p14="http://schemas.microsoft.com/office/powerpoint/2010/main" xmlns="" val="132164141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2454518"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特征裁剪与模型压缩</a:t>
            </a:r>
            <a:endParaRPr lang="zh-CN" altLang="en-US" dirty="0"/>
          </a:p>
        </p:txBody>
      </p:sp>
      <p:sp>
        <p:nvSpPr>
          <p:cNvPr id="9" name="矩形 8">
            <a:extLst>
              <a:ext uri="{FF2B5EF4-FFF2-40B4-BE49-F238E27FC236}">
                <a16:creationId xmlns:a16="http://schemas.microsoft.com/office/drawing/2014/main" xmlns="" id="{61202301-9C59-407C-AC75-F4DB31F08E43}"/>
              </a:ext>
            </a:extLst>
          </p:cNvPr>
          <p:cNvSpPr/>
          <p:nvPr/>
        </p:nvSpPr>
        <p:spPr>
          <a:xfrm>
            <a:off x="246077" y="1415028"/>
            <a:ext cx="11498510" cy="1896801"/>
          </a:xfrm>
          <a:prstGeom prst="rect">
            <a:avLst/>
          </a:prstGeom>
        </p:spPr>
        <p:txBody>
          <a:bodyPr wrap="square">
            <a:spAutoFit/>
          </a:bodyPr>
          <a:lstStyle/>
          <a:p>
            <a:pPr>
              <a:lnSpc>
                <a:spcPct val="150000"/>
              </a:lnSpc>
            </a:pPr>
            <a:r>
              <a:rPr lang="zh-CN" altLang="en-US" sz="1600" dirty="0"/>
              <a:t>    如果能将这些不重要的、对结果影响小的特征去掉，则可以在牺牲少量准确率的情况下显著降低运行时开销。为此，</a:t>
            </a:r>
            <a:r>
              <a:rPr lang="en-US" altLang="zh-CN" sz="1600" dirty="0" err="1"/>
              <a:t>HanLP</a:t>
            </a:r>
            <a:r>
              <a:rPr lang="zh-CN" altLang="en-US" sz="1600" dirty="0"/>
              <a:t>实现了线性模型的压缩算法。</a:t>
            </a:r>
            <a:endParaRPr lang="en-US" altLang="zh-CN" sz="1600" dirty="0"/>
          </a:p>
          <a:p>
            <a:pPr>
              <a:lnSpc>
                <a:spcPct val="150000"/>
              </a:lnSpc>
            </a:pPr>
            <a:r>
              <a:rPr lang="en-US" altLang="zh-CN" sz="1600" dirty="0"/>
              <a:t>    </a:t>
            </a:r>
            <a:r>
              <a:rPr lang="zh-CN" altLang="en-US" sz="1600" dirty="0"/>
              <a:t>目前的实现是将特征四种标签对应的权重的绝对值加起来，作为衡量该特征区分能力的度量。然后进行排序，去掉一定阈值以下或最后一定比率</a:t>
            </a:r>
            <a:r>
              <a:rPr lang="en-US" altLang="zh-CN" sz="1600" dirty="0"/>
              <a:t>c</a:t>
            </a:r>
            <a:r>
              <a:rPr lang="zh-CN" altLang="en-US" sz="1600" dirty="0"/>
              <a:t>的特征，该比率在接口中被称为压缩比。压缩后，特征数量减小到</a:t>
            </a:r>
            <a:r>
              <a:rPr lang="en-US" altLang="zh-CN" sz="1600" dirty="0"/>
              <a:t>1-c</a:t>
            </a:r>
            <a:r>
              <a:rPr lang="zh-CN" altLang="en-US" sz="1600" dirty="0"/>
              <a:t>以下，但模型体积的减小量一般大于这个比例。</a:t>
            </a:r>
          </a:p>
        </p:txBody>
      </p:sp>
      <p:sp>
        <p:nvSpPr>
          <p:cNvPr id="10" name="文本框 9">
            <a:extLst>
              <a:ext uri="{FF2B5EF4-FFF2-40B4-BE49-F238E27FC236}">
                <a16:creationId xmlns:a16="http://schemas.microsoft.com/office/drawing/2014/main" xmlns="" id="{34ACFBD9-B18E-423E-AFB7-672E78AA9BA4}"/>
              </a:ext>
            </a:extLst>
          </p:cNvPr>
          <p:cNvSpPr txBox="1"/>
          <p:nvPr/>
        </p:nvSpPr>
        <p:spPr>
          <a:xfrm>
            <a:off x="246077" y="3488810"/>
            <a:ext cx="10883332" cy="419474"/>
          </a:xfrm>
          <a:prstGeom prst="rect">
            <a:avLst/>
          </a:prstGeom>
          <a:noFill/>
        </p:spPr>
        <p:txBody>
          <a:bodyPr wrap="square" rtlCol="0">
            <a:spAutoFit/>
          </a:bodyPr>
          <a:lstStyle/>
          <a:p>
            <a:pPr>
              <a:lnSpc>
                <a:spcPct val="150000"/>
              </a:lnSpc>
            </a:pPr>
            <a:r>
              <a:rPr lang="zh-CN" altLang="en-US" sz="1600" dirty="0"/>
              <a:t>    模型压缩实现见书籍</a:t>
            </a:r>
            <a:r>
              <a:rPr lang="en-US" altLang="zh-CN" sz="1600" dirty="0"/>
              <a:t>P191</a:t>
            </a:r>
            <a:r>
              <a:rPr lang="zh-CN" altLang="en-US" sz="1600" dirty="0"/>
              <a:t>，用户可以在训练时指定压缩比，也可以在任何时候调用该接口执行压缩。</a:t>
            </a:r>
          </a:p>
        </p:txBody>
      </p:sp>
    </p:spTree>
    <p:extLst>
      <p:ext uri="{BB962C8B-B14F-4D97-AF65-F5344CB8AC3E}">
        <p14:creationId xmlns:p14="http://schemas.microsoft.com/office/powerpoint/2010/main" xmlns="" val="353313409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2454518"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特征裁剪与模型压缩</a:t>
            </a:r>
            <a:endParaRPr lang="zh-CN" altLang="en-US" dirty="0"/>
          </a:p>
        </p:txBody>
      </p:sp>
      <p:sp>
        <p:nvSpPr>
          <p:cNvPr id="5" name="矩形 4">
            <a:extLst>
              <a:ext uri="{FF2B5EF4-FFF2-40B4-BE49-F238E27FC236}">
                <a16:creationId xmlns:a16="http://schemas.microsoft.com/office/drawing/2014/main" xmlns="" id="{7995A47C-AE31-4523-B06E-32BD3E70AAC8}"/>
              </a:ext>
            </a:extLst>
          </p:cNvPr>
          <p:cNvSpPr/>
          <p:nvPr/>
        </p:nvSpPr>
        <p:spPr>
          <a:xfrm>
            <a:off x="212521" y="1415028"/>
            <a:ext cx="11204895" cy="788806"/>
          </a:xfrm>
          <a:prstGeom prst="rect">
            <a:avLst/>
          </a:prstGeom>
        </p:spPr>
        <p:txBody>
          <a:bodyPr wrap="square">
            <a:spAutoFit/>
          </a:bodyPr>
          <a:lstStyle/>
          <a:p>
            <a:pPr>
              <a:lnSpc>
                <a:spcPct val="150000"/>
              </a:lnSpc>
            </a:pPr>
            <a:r>
              <a:rPr lang="zh-CN" altLang="en-US" sz="1600" dirty="0"/>
              <a:t>    特征裁剪对准确率的影响非常低，这一点可以通过实验来验证</a:t>
            </a:r>
            <a:r>
              <a:rPr lang="en-US" altLang="zh-CN" sz="1600" dirty="0"/>
              <a:t>:</a:t>
            </a:r>
            <a:r>
              <a:rPr lang="zh-CN" altLang="en-US" sz="1600" dirty="0"/>
              <a:t>测试以压缩比</a:t>
            </a:r>
            <a:r>
              <a:rPr lang="en-US" altLang="zh-CN" sz="1600" dirty="0"/>
              <a:t>c∈{0,0.1,.,0.9}</a:t>
            </a:r>
            <a:r>
              <a:rPr lang="zh-CN" altLang="en-US" sz="1600" dirty="0"/>
              <a:t>训练模型，并执行标准化评测</a:t>
            </a:r>
            <a:r>
              <a:rPr lang="en-US" altLang="zh-CN" sz="1600" dirty="0"/>
              <a:t>,</a:t>
            </a:r>
            <a:r>
              <a:rPr lang="zh-CN" altLang="en-US" sz="1600" dirty="0"/>
              <a:t>它们的</a:t>
            </a:r>
            <a:r>
              <a:rPr lang="en-US" altLang="zh-CN" sz="1600" dirty="0"/>
              <a:t>F1</a:t>
            </a:r>
            <a:r>
              <a:rPr lang="zh-CN" altLang="en-US" sz="1600" dirty="0"/>
              <a:t>如图</a:t>
            </a:r>
            <a:r>
              <a:rPr lang="en-US" altLang="zh-CN" sz="1600" dirty="0"/>
              <a:t>4</a:t>
            </a:r>
            <a:r>
              <a:rPr lang="zh-CN" altLang="en-US" sz="1600" dirty="0"/>
              <a:t>所示。</a:t>
            </a:r>
          </a:p>
        </p:txBody>
      </p:sp>
      <p:pic>
        <p:nvPicPr>
          <p:cNvPr id="11" name="图片 10">
            <a:extLst>
              <a:ext uri="{FF2B5EF4-FFF2-40B4-BE49-F238E27FC236}">
                <a16:creationId xmlns:a16="http://schemas.microsoft.com/office/drawing/2014/main" xmlns="" id="{8505D86C-3636-41DB-A66B-2B7422E314F2}"/>
              </a:ext>
            </a:extLst>
          </p:cNvPr>
          <p:cNvPicPr>
            <a:picLocks noChangeAspect="1"/>
          </p:cNvPicPr>
          <p:nvPr/>
        </p:nvPicPr>
        <p:blipFill>
          <a:blip r:embed="rId3"/>
          <a:stretch>
            <a:fillRect/>
          </a:stretch>
        </p:blipFill>
        <p:spPr>
          <a:xfrm>
            <a:off x="746723" y="2409743"/>
            <a:ext cx="4597064" cy="3101486"/>
          </a:xfrm>
          <a:prstGeom prst="rect">
            <a:avLst/>
          </a:prstGeom>
        </p:spPr>
      </p:pic>
      <p:sp>
        <p:nvSpPr>
          <p:cNvPr id="15" name="文本框 14">
            <a:extLst>
              <a:ext uri="{FF2B5EF4-FFF2-40B4-BE49-F238E27FC236}">
                <a16:creationId xmlns:a16="http://schemas.microsoft.com/office/drawing/2014/main" xmlns="" id="{F8A8B304-1666-44DC-BE98-4802A3A365A5}"/>
              </a:ext>
            </a:extLst>
          </p:cNvPr>
          <p:cNvSpPr txBox="1"/>
          <p:nvPr/>
        </p:nvSpPr>
        <p:spPr>
          <a:xfrm>
            <a:off x="1398165" y="5848936"/>
            <a:ext cx="3540154" cy="338554"/>
          </a:xfrm>
          <a:prstGeom prst="rect">
            <a:avLst/>
          </a:prstGeom>
          <a:noFill/>
        </p:spPr>
        <p:txBody>
          <a:bodyPr wrap="square" rtlCol="0">
            <a:spAutoFit/>
          </a:bodyPr>
          <a:lstStyle/>
          <a:p>
            <a:r>
              <a:rPr lang="zh-CN" altLang="en-US" sz="1600" dirty="0"/>
              <a:t>图</a:t>
            </a:r>
            <a:r>
              <a:rPr lang="en-US" altLang="zh-CN" sz="1600" dirty="0"/>
              <a:t>4 </a:t>
            </a:r>
            <a:r>
              <a:rPr lang="zh-CN" altLang="en-US" sz="1600" dirty="0"/>
              <a:t>压缩率对准确率的影响</a:t>
            </a:r>
          </a:p>
        </p:txBody>
      </p:sp>
      <p:sp>
        <p:nvSpPr>
          <p:cNvPr id="12" name="矩形 11">
            <a:extLst>
              <a:ext uri="{FF2B5EF4-FFF2-40B4-BE49-F238E27FC236}">
                <a16:creationId xmlns:a16="http://schemas.microsoft.com/office/drawing/2014/main" xmlns="" id="{64921EC1-6DC8-41E3-81BA-0052647BB8EF}"/>
              </a:ext>
            </a:extLst>
          </p:cNvPr>
          <p:cNvSpPr/>
          <p:nvPr/>
        </p:nvSpPr>
        <p:spPr>
          <a:xfrm>
            <a:off x="5547919" y="2842341"/>
            <a:ext cx="5897358" cy="1989134"/>
          </a:xfrm>
          <a:prstGeom prst="rect">
            <a:avLst/>
          </a:prstGeom>
        </p:spPr>
        <p:txBody>
          <a:bodyPr wrap="square">
            <a:spAutoFit/>
          </a:bodyPr>
          <a:lstStyle/>
          <a:p>
            <a:pPr>
              <a:lnSpc>
                <a:spcPct val="200000"/>
              </a:lnSpc>
            </a:pPr>
            <a:r>
              <a:rPr lang="zh-CN" altLang="en-US" sz="1600" dirty="0"/>
              <a:t>    可见压缩率对准确率的影响非常小。压缩掉一半的特征后几乎观察不到准确率波动，哪怕去掉</a:t>
            </a:r>
            <a:r>
              <a:rPr lang="en-US" altLang="zh-CN" sz="1600" dirty="0"/>
              <a:t>90%</a:t>
            </a:r>
            <a:r>
              <a:rPr lang="zh-CN" altLang="en-US" sz="1600" dirty="0"/>
              <a:t>的特征，准确率也才下降了不到一个百分点。这说明线性模型的特征非常稀疏，模型压缩的实用价值非常大。</a:t>
            </a:r>
          </a:p>
        </p:txBody>
      </p:sp>
    </p:spTree>
    <p:extLst>
      <p:ext uri="{BB962C8B-B14F-4D97-AF65-F5344CB8AC3E}">
        <p14:creationId xmlns:p14="http://schemas.microsoft.com/office/powerpoint/2010/main" xmlns="" val="278958771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2274149" cy="369332"/>
          </a:xfrm>
          <a:prstGeom prst="rect">
            <a:avLst/>
          </a:prstGeom>
        </p:spPr>
        <p:txBody>
          <a:bodyPr wrap="none">
            <a:spAutoFit/>
          </a:bodyPr>
          <a:lstStyle/>
          <a:p>
            <a:r>
              <a:rPr lang="en-US" altLang="zh-CN" b="1" dirty="0">
                <a:solidFill>
                  <a:srgbClr val="24292E"/>
                </a:solidFill>
                <a:latin typeface="-apple-system"/>
              </a:rPr>
              <a:t>4.</a:t>
            </a:r>
            <a:r>
              <a:rPr lang="zh-CN" altLang="en-US" b="1" dirty="0">
                <a:solidFill>
                  <a:srgbClr val="24292E"/>
                </a:solidFill>
                <a:latin typeface="-apple-system"/>
              </a:rPr>
              <a:t>创建感知机分词器</a:t>
            </a:r>
            <a:endParaRPr lang="zh-CN" altLang="en-US" dirty="0"/>
          </a:p>
        </p:txBody>
      </p:sp>
      <p:sp>
        <p:nvSpPr>
          <p:cNvPr id="4" name="矩形 3">
            <a:extLst>
              <a:ext uri="{FF2B5EF4-FFF2-40B4-BE49-F238E27FC236}">
                <a16:creationId xmlns:a16="http://schemas.microsoft.com/office/drawing/2014/main" xmlns="" id="{3C0384B5-4B00-400C-8B61-1504A0AD6A32}"/>
              </a:ext>
            </a:extLst>
          </p:cNvPr>
          <p:cNvSpPr/>
          <p:nvPr/>
        </p:nvSpPr>
        <p:spPr>
          <a:xfrm>
            <a:off x="309542" y="1415028"/>
            <a:ext cx="5346977" cy="338554"/>
          </a:xfrm>
          <a:prstGeom prst="rect">
            <a:avLst/>
          </a:prstGeom>
        </p:spPr>
        <p:txBody>
          <a:bodyPr wrap="none">
            <a:spAutoFit/>
          </a:bodyPr>
          <a:lstStyle/>
          <a:p>
            <a:r>
              <a:rPr lang="zh-CN" altLang="en-US" sz="1600" dirty="0"/>
              <a:t>用户可以将模型传给分词器的构造函数，比如</a:t>
            </a:r>
            <a:r>
              <a:rPr lang="en-US" altLang="zh-CN" sz="1600" dirty="0"/>
              <a:t>Python</a:t>
            </a:r>
            <a:r>
              <a:rPr lang="zh-CN" altLang="en-US" sz="1600" dirty="0"/>
              <a:t>示例</a:t>
            </a:r>
            <a:r>
              <a:rPr lang="en-US" altLang="zh-CN" sz="1600" dirty="0"/>
              <a:t>:</a:t>
            </a:r>
            <a:endParaRPr lang="zh-CN" altLang="en-US" sz="1600" dirty="0"/>
          </a:p>
        </p:txBody>
      </p:sp>
      <p:pic>
        <p:nvPicPr>
          <p:cNvPr id="9" name="图片 8">
            <a:extLst>
              <a:ext uri="{FF2B5EF4-FFF2-40B4-BE49-F238E27FC236}">
                <a16:creationId xmlns:a16="http://schemas.microsoft.com/office/drawing/2014/main" xmlns="" id="{EDD09DED-1934-4FF4-AE29-BD1AF2CB98D3}"/>
              </a:ext>
            </a:extLst>
          </p:cNvPr>
          <p:cNvPicPr>
            <a:picLocks noChangeAspect="1"/>
          </p:cNvPicPr>
          <p:nvPr/>
        </p:nvPicPr>
        <p:blipFill>
          <a:blip r:embed="rId3"/>
          <a:stretch>
            <a:fillRect/>
          </a:stretch>
        </p:blipFill>
        <p:spPr>
          <a:xfrm>
            <a:off x="304800" y="2054270"/>
            <a:ext cx="8588484" cy="1013548"/>
          </a:xfrm>
          <a:prstGeom prst="rect">
            <a:avLst/>
          </a:prstGeom>
        </p:spPr>
      </p:pic>
      <p:sp>
        <p:nvSpPr>
          <p:cNvPr id="10" name="矩形 9">
            <a:extLst>
              <a:ext uri="{FF2B5EF4-FFF2-40B4-BE49-F238E27FC236}">
                <a16:creationId xmlns:a16="http://schemas.microsoft.com/office/drawing/2014/main" xmlns="" id="{67430976-3ABB-4FE0-8EF7-5ABCE9D2FED9}"/>
              </a:ext>
            </a:extLst>
          </p:cNvPr>
          <p:cNvSpPr/>
          <p:nvPr/>
        </p:nvSpPr>
        <p:spPr>
          <a:xfrm>
            <a:off x="345888" y="3368506"/>
            <a:ext cx="11457422" cy="830997"/>
          </a:xfrm>
          <a:prstGeom prst="rect">
            <a:avLst/>
          </a:prstGeom>
        </p:spPr>
        <p:txBody>
          <a:bodyPr wrap="square">
            <a:spAutoFit/>
          </a:bodyPr>
          <a:lstStyle/>
          <a:p>
            <a:pPr>
              <a:lnSpc>
                <a:spcPct val="150000"/>
              </a:lnSpc>
            </a:pPr>
            <a:r>
              <a:rPr lang="zh-CN" altLang="en-US" sz="1600" dirty="0"/>
              <a:t>    另外，训练结束后，模型已经自动保存到了</a:t>
            </a:r>
            <a:r>
              <a:rPr lang="en-US" altLang="zh-CN" sz="1600" dirty="0"/>
              <a:t>MODEL_ PATH</a:t>
            </a:r>
            <a:r>
              <a:rPr lang="zh-CN" altLang="en-US" sz="1600" dirty="0"/>
              <a:t>， 用户还可以将模型路径传给分词器的构造函数。之后就可像对待其他分词</a:t>
            </a:r>
            <a:r>
              <a:rPr lang="zh-CN" altLang="en-US" sz="1600" dirty="0" smtClean="0"/>
              <a:t>器一</a:t>
            </a:r>
            <a:r>
              <a:rPr lang="en-US" altLang="zh-CN" sz="1600" dirty="0" smtClean="0"/>
              <a:t> </a:t>
            </a:r>
            <a:r>
              <a:rPr lang="zh-CN" altLang="en-US" sz="1600" dirty="0"/>
              <a:t>样调用</a:t>
            </a:r>
            <a:r>
              <a:rPr lang="en-US" altLang="zh-CN" sz="1600" dirty="0" err="1"/>
              <a:t>PerceptronLexicalAnalyzer</a:t>
            </a:r>
            <a:r>
              <a:rPr lang="zh-CN" altLang="en-US" sz="1600" dirty="0"/>
              <a:t>的</a:t>
            </a:r>
            <a:r>
              <a:rPr lang="en-US" altLang="zh-CN" sz="1600" dirty="0"/>
              <a:t>seg</a:t>
            </a:r>
            <a:r>
              <a:rPr lang="zh-CN" altLang="en-US" sz="1600" dirty="0"/>
              <a:t>接口进行分词了。</a:t>
            </a:r>
          </a:p>
        </p:txBody>
      </p:sp>
    </p:spTree>
    <p:extLst>
      <p:ext uri="{BB962C8B-B14F-4D97-AF65-F5344CB8AC3E}">
        <p14:creationId xmlns:p14="http://schemas.microsoft.com/office/powerpoint/2010/main" xmlns="" val="2748804462"/>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2274149" cy="369332"/>
          </a:xfrm>
          <a:prstGeom prst="rect">
            <a:avLst/>
          </a:prstGeom>
        </p:spPr>
        <p:txBody>
          <a:bodyPr wrap="none">
            <a:spAutoFit/>
          </a:bodyPr>
          <a:lstStyle/>
          <a:p>
            <a:r>
              <a:rPr lang="en-US" altLang="zh-CN" b="1" dirty="0">
                <a:solidFill>
                  <a:srgbClr val="24292E"/>
                </a:solidFill>
                <a:latin typeface="-apple-system"/>
              </a:rPr>
              <a:t>4.</a:t>
            </a:r>
            <a:r>
              <a:rPr lang="zh-CN" altLang="en-US" b="1" dirty="0">
                <a:solidFill>
                  <a:srgbClr val="24292E"/>
                </a:solidFill>
                <a:latin typeface="-apple-system"/>
              </a:rPr>
              <a:t>创建感知机分词器</a:t>
            </a:r>
            <a:endParaRPr lang="zh-CN" altLang="en-US" dirty="0"/>
          </a:p>
        </p:txBody>
      </p:sp>
      <p:sp>
        <p:nvSpPr>
          <p:cNvPr id="11" name="矩形 10">
            <a:extLst>
              <a:ext uri="{FF2B5EF4-FFF2-40B4-BE49-F238E27FC236}">
                <a16:creationId xmlns:a16="http://schemas.microsoft.com/office/drawing/2014/main" xmlns="" id="{20798989-57F9-4CDA-A998-B3201E31DE71}"/>
              </a:ext>
            </a:extLst>
          </p:cNvPr>
          <p:cNvSpPr/>
          <p:nvPr/>
        </p:nvSpPr>
        <p:spPr>
          <a:xfrm>
            <a:off x="304800" y="1415028"/>
            <a:ext cx="5908028" cy="338554"/>
          </a:xfrm>
          <a:prstGeom prst="rect">
            <a:avLst/>
          </a:prstGeom>
        </p:spPr>
        <p:txBody>
          <a:bodyPr wrap="none">
            <a:spAutoFit/>
          </a:bodyPr>
          <a:lstStyle/>
          <a:p>
            <a:r>
              <a:rPr lang="zh-CN" altLang="en-US" sz="1600" dirty="0"/>
              <a:t>下面我们就可以观察一下感知机分词的直观效果，</a:t>
            </a:r>
            <a:r>
              <a:rPr lang="en-US" altLang="zh-CN" sz="1600" dirty="0"/>
              <a:t>Python</a:t>
            </a:r>
            <a:r>
              <a:rPr lang="zh-CN" altLang="en-US" sz="1600" dirty="0"/>
              <a:t>示例：</a:t>
            </a:r>
          </a:p>
        </p:txBody>
      </p:sp>
      <p:pic>
        <p:nvPicPr>
          <p:cNvPr id="12" name="图片 11">
            <a:extLst>
              <a:ext uri="{FF2B5EF4-FFF2-40B4-BE49-F238E27FC236}">
                <a16:creationId xmlns:a16="http://schemas.microsoft.com/office/drawing/2014/main" xmlns="" id="{77A8151F-7555-46E8-B61C-2451431FFC31}"/>
              </a:ext>
            </a:extLst>
          </p:cNvPr>
          <p:cNvPicPr>
            <a:picLocks noChangeAspect="1"/>
          </p:cNvPicPr>
          <p:nvPr/>
        </p:nvPicPr>
        <p:blipFill>
          <a:blip r:embed="rId3"/>
          <a:stretch>
            <a:fillRect/>
          </a:stretch>
        </p:blipFill>
        <p:spPr>
          <a:xfrm>
            <a:off x="450195" y="1913182"/>
            <a:ext cx="4831499" cy="2392887"/>
          </a:xfrm>
          <a:prstGeom prst="rect">
            <a:avLst/>
          </a:prstGeom>
        </p:spPr>
      </p:pic>
      <p:sp>
        <p:nvSpPr>
          <p:cNvPr id="16" name="矩形 15">
            <a:extLst>
              <a:ext uri="{FF2B5EF4-FFF2-40B4-BE49-F238E27FC236}">
                <a16:creationId xmlns:a16="http://schemas.microsoft.com/office/drawing/2014/main" xmlns="" id="{A3B9CDF0-2D4B-4175-A651-7ED8CDFE8712}"/>
              </a:ext>
            </a:extLst>
          </p:cNvPr>
          <p:cNvSpPr/>
          <p:nvPr/>
        </p:nvSpPr>
        <p:spPr>
          <a:xfrm>
            <a:off x="7964518" y="1415028"/>
            <a:ext cx="1415772" cy="338554"/>
          </a:xfrm>
          <a:prstGeom prst="rect">
            <a:avLst/>
          </a:prstGeom>
        </p:spPr>
        <p:txBody>
          <a:bodyPr wrap="none">
            <a:spAutoFit/>
          </a:bodyPr>
          <a:lstStyle/>
          <a:p>
            <a:r>
              <a:rPr lang="zh-CN" altLang="en-US" sz="1600" dirty="0"/>
              <a:t>结果输出为：</a:t>
            </a:r>
          </a:p>
        </p:txBody>
      </p:sp>
      <p:pic>
        <p:nvPicPr>
          <p:cNvPr id="14" name="图片 13">
            <a:extLst>
              <a:ext uri="{FF2B5EF4-FFF2-40B4-BE49-F238E27FC236}">
                <a16:creationId xmlns:a16="http://schemas.microsoft.com/office/drawing/2014/main" xmlns="" id="{D4DFD35D-1556-4498-9EAF-66DC6B12D6B7}"/>
              </a:ext>
            </a:extLst>
          </p:cNvPr>
          <p:cNvPicPr>
            <a:picLocks noChangeAspect="1"/>
          </p:cNvPicPr>
          <p:nvPr/>
        </p:nvPicPr>
        <p:blipFill>
          <a:blip r:embed="rId4"/>
          <a:stretch>
            <a:fillRect/>
          </a:stretch>
        </p:blipFill>
        <p:spPr>
          <a:xfrm>
            <a:off x="6737591" y="2208135"/>
            <a:ext cx="4656223" cy="1432684"/>
          </a:xfrm>
          <a:prstGeom prst="rect">
            <a:avLst/>
          </a:prstGeom>
        </p:spPr>
      </p:pic>
      <p:sp>
        <p:nvSpPr>
          <p:cNvPr id="15" name="矩形 14">
            <a:extLst>
              <a:ext uri="{FF2B5EF4-FFF2-40B4-BE49-F238E27FC236}">
                <a16:creationId xmlns:a16="http://schemas.microsoft.com/office/drawing/2014/main" xmlns="" id="{CC05099D-9F26-4BC3-BACE-31C399B90937}"/>
              </a:ext>
            </a:extLst>
          </p:cNvPr>
          <p:cNvSpPr/>
          <p:nvPr/>
        </p:nvSpPr>
        <p:spPr>
          <a:xfrm>
            <a:off x="384662" y="4601722"/>
            <a:ext cx="11009152" cy="788806"/>
          </a:xfrm>
          <a:prstGeom prst="rect">
            <a:avLst/>
          </a:prstGeom>
        </p:spPr>
        <p:txBody>
          <a:bodyPr wrap="square">
            <a:spAutoFit/>
          </a:bodyPr>
          <a:lstStyle/>
          <a:p>
            <a:pPr>
              <a:lnSpc>
                <a:spcPct val="150000"/>
              </a:lnSpc>
            </a:pPr>
            <a:r>
              <a:rPr lang="zh-CN" altLang="en-US" sz="1600" dirty="0"/>
              <a:t>    可见，这些人名、地名、机构名都能正确召回，“输气管道”也能正确消歧</a:t>
            </a:r>
            <a:r>
              <a:rPr lang="en-US" altLang="zh-CN" sz="1600" dirty="0"/>
              <a:t>——</a:t>
            </a:r>
            <a:r>
              <a:rPr lang="zh-CN" altLang="en-US" sz="1600" dirty="0"/>
              <a:t>这 是词典、二元语法与隐马尔可夫模型无法做到的。虽然“重男轻女”被错误切分，但这种习语可以通过一部用户词典轻松解决。</a:t>
            </a:r>
          </a:p>
        </p:txBody>
      </p:sp>
    </p:spTree>
    <p:extLst>
      <p:ext uri="{BB962C8B-B14F-4D97-AF65-F5344CB8AC3E}">
        <p14:creationId xmlns:p14="http://schemas.microsoft.com/office/powerpoint/2010/main" xmlns="" val="3513431053"/>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757212"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准确率与性能</a:t>
            </a:r>
            <a:endParaRPr lang="zh-CN" altLang="en-US" dirty="0"/>
          </a:p>
        </p:txBody>
      </p:sp>
      <p:sp>
        <p:nvSpPr>
          <p:cNvPr id="4" name="矩形 3">
            <a:extLst>
              <a:ext uri="{FF2B5EF4-FFF2-40B4-BE49-F238E27FC236}">
                <a16:creationId xmlns:a16="http://schemas.microsoft.com/office/drawing/2014/main" xmlns="" id="{79E7651B-F8E2-4D71-BC4F-E0CD77623477}"/>
              </a:ext>
            </a:extLst>
          </p:cNvPr>
          <p:cNvSpPr/>
          <p:nvPr/>
        </p:nvSpPr>
        <p:spPr>
          <a:xfrm>
            <a:off x="304800" y="1556781"/>
            <a:ext cx="11448176" cy="830997"/>
          </a:xfrm>
          <a:prstGeom prst="rect">
            <a:avLst/>
          </a:prstGeom>
        </p:spPr>
        <p:txBody>
          <a:bodyPr wrap="square">
            <a:spAutoFit/>
          </a:bodyPr>
          <a:lstStyle/>
          <a:p>
            <a:pPr>
              <a:lnSpc>
                <a:spcPct val="150000"/>
              </a:lnSpc>
            </a:pPr>
            <a:r>
              <a:rPr lang="zh-CN" altLang="en-US" sz="1600" dirty="0"/>
              <a:t>    任何</a:t>
            </a:r>
            <a:r>
              <a:rPr lang="en-US" altLang="zh-CN" sz="1600" dirty="0"/>
              <a:t>NLP</a:t>
            </a:r>
            <a:r>
              <a:rPr lang="zh-CN" altLang="en-US" sz="1600" dirty="0"/>
              <a:t>任务的</a:t>
            </a:r>
            <a:r>
              <a:rPr lang="zh-CN" altLang="en-US" sz="1600" dirty="0" smtClean="0"/>
              <a:t>最后一步</a:t>
            </a:r>
            <a:r>
              <a:rPr lang="zh-CN" altLang="en-US" sz="1600" dirty="0"/>
              <a:t>都是标准化评测，本节我们评测结构化感知机和平均感知机用于中文分词的准确率和训练时间。</a:t>
            </a:r>
            <a:r>
              <a:rPr lang="en-US" altLang="zh-CN" sz="1600" dirty="0"/>
              <a:t>Python</a:t>
            </a:r>
            <a:r>
              <a:rPr lang="zh-CN" altLang="en-US" sz="1600" dirty="0"/>
              <a:t>运行代码见书籍</a:t>
            </a:r>
            <a:r>
              <a:rPr lang="en-US" altLang="zh-CN" sz="1600" dirty="0"/>
              <a:t>P194</a:t>
            </a:r>
            <a:r>
              <a:rPr lang="zh-CN" altLang="en-US" sz="1600" dirty="0"/>
              <a:t>， 运行结果汇总如表</a:t>
            </a:r>
            <a:r>
              <a:rPr lang="en-US" altLang="zh-CN" sz="1600" dirty="0"/>
              <a:t>2</a:t>
            </a:r>
            <a:r>
              <a:rPr lang="zh-CN" altLang="en-US" sz="1600" dirty="0"/>
              <a:t>所示。</a:t>
            </a:r>
          </a:p>
        </p:txBody>
      </p:sp>
      <p:pic>
        <p:nvPicPr>
          <p:cNvPr id="5" name="图片 4">
            <a:extLst>
              <a:ext uri="{FF2B5EF4-FFF2-40B4-BE49-F238E27FC236}">
                <a16:creationId xmlns:a16="http://schemas.microsoft.com/office/drawing/2014/main" xmlns="" id="{4ADE13BA-4C26-478B-9683-9B51F83D9A40}"/>
              </a:ext>
            </a:extLst>
          </p:cNvPr>
          <p:cNvPicPr>
            <a:picLocks noChangeAspect="1"/>
          </p:cNvPicPr>
          <p:nvPr/>
        </p:nvPicPr>
        <p:blipFill>
          <a:blip r:embed="rId3"/>
          <a:stretch>
            <a:fillRect/>
          </a:stretch>
        </p:blipFill>
        <p:spPr>
          <a:xfrm>
            <a:off x="1296207" y="2992071"/>
            <a:ext cx="8794242" cy="1127858"/>
          </a:xfrm>
          <a:prstGeom prst="rect">
            <a:avLst/>
          </a:prstGeom>
        </p:spPr>
      </p:pic>
      <p:sp>
        <p:nvSpPr>
          <p:cNvPr id="17" name="文本框 16">
            <a:extLst>
              <a:ext uri="{FF2B5EF4-FFF2-40B4-BE49-F238E27FC236}">
                <a16:creationId xmlns:a16="http://schemas.microsoft.com/office/drawing/2014/main" xmlns="" id="{A394D212-5EF9-483D-840F-61AD9B338479}"/>
              </a:ext>
            </a:extLst>
          </p:cNvPr>
          <p:cNvSpPr txBox="1"/>
          <p:nvPr/>
        </p:nvSpPr>
        <p:spPr>
          <a:xfrm>
            <a:off x="3352800" y="2474244"/>
            <a:ext cx="5237527" cy="338554"/>
          </a:xfrm>
          <a:prstGeom prst="rect">
            <a:avLst/>
          </a:prstGeom>
          <a:noFill/>
        </p:spPr>
        <p:txBody>
          <a:bodyPr wrap="square" rtlCol="0">
            <a:spAutoFit/>
          </a:bodyPr>
          <a:lstStyle/>
          <a:p>
            <a:r>
              <a:rPr lang="zh-CN" altLang="en-US" sz="1600" dirty="0"/>
              <a:t>表</a:t>
            </a:r>
            <a:r>
              <a:rPr lang="en-US" altLang="zh-CN" sz="1600" dirty="0"/>
              <a:t>2 </a:t>
            </a:r>
            <a:r>
              <a:rPr lang="zh-CN" altLang="en-US" sz="1600" dirty="0"/>
              <a:t>感知机分词在</a:t>
            </a:r>
            <a:r>
              <a:rPr lang="en-US" altLang="zh-CN" sz="1600" dirty="0"/>
              <a:t>MSR</a:t>
            </a:r>
            <a:r>
              <a:rPr lang="zh-CN" altLang="en-US" sz="1600" dirty="0"/>
              <a:t>语料库上的准确率</a:t>
            </a:r>
          </a:p>
        </p:txBody>
      </p:sp>
      <p:sp>
        <p:nvSpPr>
          <p:cNvPr id="9" name="矩形 8">
            <a:extLst>
              <a:ext uri="{FF2B5EF4-FFF2-40B4-BE49-F238E27FC236}">
                <a16:creationId xmlns:a16="http://schemas.microsoft.com/office/drawing/2014/main" xmlns="" id="{D27C739F-B270-488E-9630-9AF827A1868E}"/>
              </a:ext>
            </a:extLst>
          </p:cNvPr>
          <p:cNvSpPr/>
          <p:nvPr/>
        </p:nvSpPr>
        <p:spPr>
          <a:xfrm>
            <a:off x="304799" y="4427141"/>
            <a:ext cx="11775347" cy="788806"/>
          </a:xfrm>
          <a:prstGeom prst="rect">
            <a:avLst/>
          </a:prstGeom>
        </p:spPr>
        <p:txBody>
          <a:bodyPr wrap="square">
            <a:spAutoFit/>
          </a:bodyPr>
          <a:lstStyle/>
          <a:p>
            <a:pPr>
              <a:lnSpc>
                <a:spcPct val="150000"/>
              </a:lnSpc>
            </a:pPr>
            <a:r>
              <a:rPr lang="zh-CN" altLang="en-US" sz="1600" dirty="0"/>
              <a:t>    表</a:t>
            </a:r>
            <a:r>
              <a:rPr lang="en-US" altLang="zh-CN" sz="1600" dirty="0"/>
              <a:t>2</a:t>
            </a:r>
            <a:r>
              <a:rPr lang="zh-CN" altLang="en-US" sz="1600" dirty="0"/>
              <a:t>显示，结构化感知机准确率稍高于平均感知机，并且训练速度更快。由于随机数影响，最终结果未必与上表一致，但大约在</a:t>
            </a:r>
            <a:r>
              <a:rPr lang="en-US" altLang="zh-CN" sz="1600" dirty="0"/>
              <a:t>96.60%</a:t>
            </a:r>
            <a:r>
              <a:rPr lang="zh-CN" altLang="en-US" sz="1600" dirty="0"/>
              <a:t>左右波动。如果多运行几次，会发现结构化感知机的成绩波动很大，不如平均感知机稳定。</a:t>
            </a:r>
          </a:p>
        </p:txBody>
      </p:sp>
    </p:spTree>
    <p:extLst>
      <p:ext uri="{BB962C8B-B14F-4D97-AF65-F5344CB8AC3E}">
        <p14:creationId xmlns:p14="http://schemas.microsoft.com/office/powerpoint/2010/main" xmlns="" val="217444561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xmlns=""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xmlns=""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分类问题</a:t>
              </a:r>
            </a:p>
          </p:txBody>
        </p:sp>
        <p:sp>
          <p:nvSpPr>
            <p:cNvPr id="6" name="文本框 5">
              <a:extLst>
                <a:ext uri="{FF2B5EF4-FFF2-40B4-BE49-F238E27FC236}">
                  <a16:creationId xmlns:a16="http://schemas.microsoft.com/office/drawing/2014/main" xmlns=""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xmlns="" id="{39DB4161-B20F-448F-B944-3FF63EE06856}"/>
              </a:ext>
            </a:extLst>
          </p:cNvPr>
          <p:cNvSpPr/>
          <p:nvPr/>
        </p:nvSpPr>
        <p:spPr>
          <a:xfrm>
            <a:off x="374693" y="839788"/>
            <a:ext cx="11101445" cy="2266133"/>
          </a:xfrm>
          <a:prstGeom prst="rect">
            <a:avLst/>
          </a:prstGeom>
        </p:spPr>
        <p:txBody>
          <a:bodyPr wrap="square">
            <a:spAutoFit/>
          </a:bodyPr>
          <a:lstStyle/>
          <a:p>
            <a:pPr>
              <a:lnSpc>
                <a:spcPct val="150000"/>
              </a:lnSpc>
            </a:pPr>
            <a:r>
              <a:rPr lang="zh-CN" altLang="en-US" sz="1600" dirty="0">
                <a:solidFill>
                  <a:srgbClr val="24292E"/>
                </a:solidFill>
                <a:latin typeface="-apple-system"/>
              </a:rPr>
              <a:t>第</a:t>
            </a:r>
            <a:r>
              <a:rPr lang="en-US" altLang="zh-CN" sz="1600" dirty="0">
                <a:solidFill>
                  <a:srgbClr val="24292E"/>
                </a:solidFill>
                <a:latin typeface="-apple-system"/>
              </a:rPr>
              <a:t>4</a:t>
            </a:r>
            <a:r>
              <a:rPr lang="zh-CN" altLang="en-US" sz="1600" dirty="0">
                <a:solidFill>
                  <a:srgbClr val="24292E"/>
                </a:solidFill>
                <a:latin typeface="-apple-system"/>
              </a:rPr>
              <a:t>章我们利用隐马尔可夫模型实现了第一个基于序列标注的中文分词器，然而效果并不理想。事实上，隐马尔可夫模型假设人们说的话仅仅取决于一个隐藏的</a:t>
            </a:r>
            <a:r>
              <a:rPr lang="en-US" altLang="zh-CN" sz="1600" dirty="0">
                <a:solidFill>
                  <a:srgbClr val="24292E"/>
                </a:solidFill>
                <a:latin typeface="-apple-system"/>
              </a:rPr>
              <a:t>{B.M,E,S}</a:t>
            </a:r>
            <a:r>
              <a:rPr lang="zh-CN" altLang="en-US" sz="1600" dirty="0">
                <a:solidFill>
                  <a:srgbClr val="24292E"/>
                </a:solidFill>
                <a:latin typeface="-apple-system"/>
              </a:rPr>
              <a:t>序列，这个假设太单纯了，不符合语言规律。语言不是由这么简单的标签序列生成，语言含有更多特征，而隐马弥可夫模型没有捕捉到。</a:t>
            </a:r>
            <a:endParaRPr lang="en-US" altLang="zh-CN" sz="1600" dirty="0">
              <a:solidFill>
                <a:srgbClr val="24292E"/>
              </a:solidFill>
              <a:latin typeface="-apple-system"/>
            </a:endParaRPr>
          </a:p>
          <a:p>
            <a:pPr>
              <a:lnSpc>
                <a:spcPct val="150000"/>
              </a:lnSpc>
            </a:pPr>
            <a:r>
              <a:rPr lang="zh-CN" altLang="en-US" sz="1600" b="1" dirty="0">
                <a:solidFill>
                  <a:srgbClr val="24292E"/>
                </a:solidFill>
                <a:latin typeface="-apple-system"/>
              </a:rPr>
              <a:t>隐马弥可夫模型能捕捉的特征仅限于两种</a:t>
            </a:r>
            <a:r>
              <a:rPr lang="en-US" altLang="zh-CN" sz="1600" b="1" dirty="0">
                <a:solidFill>
                  <a:srgbClr val="24292E"/>
                </a:solidFill>
                <a:latin typeface="-apple-system"/>
              </a:rPr>
              <a:t>: </a:t>
            </a:r>
            <a:r>
              <a:rPr lang="zh-CN" altLang="en-US" sz="1600" b="1" dirty="0">
                <a:solidFill>
                  <a:srgbClr val="24292E"/>
                </a:solidFill>
                <a:latin typeface="-apple-system"/>
              </a:rPr>
              <a:t>其一，前一个标签是什么；其二，当前字符是什么</a:t>
            </a:r>
            <a:r>
              <a:rPr lang="zh-CN" altLang="en-US" sz="1600" dirty="0">
                <a:solidFill>
                  <a:srgbClr val="24292E"/>
                </a:solidFill>
                <a:latin typeface="-apple-system"/>
              </a:rPr>
              <a:t>。</a:t>
            </a:r>
            <a:endParaRPr lang="en-US" altLang="zh-CN" sz="1600" dirty="0">
              <a:solidFill>
                <a:srgbClr val="24292E"/>
              </a:solidFill>
              <a:latin typeface="-apple-system"/>
            </a:endParaRPr>
          </a:p>
          <a:p>
            <a:pPr>
              <a:lnSpc>
                <a:spcPct val="150000"/>
              </a:lnSpc>
            </a:pPr>
            <a:r>
              <a:rPr lang="zh-CN" altLang="en-US" sz="1600" dirty="0"/>
              <a:t>为了利用更多的特征，线性模型</a:t>
            </a:r>
            <a:r>
              <a:rPr lang="en-US" altLang="zh-CN" sz="1600" dirty="0"/>
              <a:t>( linear model )</a:t>
            </a:r>
            <a:r>
              <a:rPr lang="zh-CN" altLang="en-US" sz="1600" dirty="0"/>
              <a:t>应运而生。线性模型由两部分构成</a:t>
            </a:r>
            <a:r>
              <a:rPr lang="en-US" altLang="zh-CN" sz="1600" dirty="0"/>
              <a:t>: </a:t>
            </a:r>
            <a:r>
              <a:rPr lang="zh-CN" altLang="en-US" sz="1600" dirty="0"/>
              <a:t>一系列用来提取特征的特征函数 </a:t>
            </a:r>
            <a:r>
              <a:rPr lang="en-US" altLang="zh-CN" sz="1600" dirty="0"/>
              <a:t>φ</a:t>
            </a:r>
            <a:r>
              <a:rPr lang="zh-CN" altLang="en-US" sz="1600" dirty="0"/>
              <a:t>，以及相应的权重向量 </a:t>
            </a:r>
            <a:r>
              <a:rPr lang="en-US" altLang="zh-CN" sz="1600" dirty="0"/>
              <a:t>w</a:t>
            </a:r>
            <a:r>
              <a:rPr lang="zh-CN" altLang="en-US" sz="1600" dirty="0"/>
              <a:t>。</a:t>
            </a:r>
            <a:endParaRPr lang="en-US" altLang="zh-CN" sz="1600" dirty="0"/>
          </a:p>
        </p:txBody>
      </p:sp>
      <p:sp>
        <p:nvSpPr>
          <p:cNvPr id="5" name="矩形 4">
            <a:extLst>
              <a:ext uri="{FF2B5EF4-FFF2-40B4-BE49-F238E27FC236}">
                <a16:creationId xmlns:a16="http://schemas.microsoft.com/office/drawing/2014/main" xmlns="" id="{4287E842-00D4-4D1C-9748-A2209A35FEBF}"/>
              </a:ext>
            </a:extLst>
          </p:cNvPr>
          <p:cNvSpPr/>
          <p:nvPr/>
        </p:nvSpPr>
        <p:spPr>
          <a:xfrm>
            <a:off x="374693" y="3613264"/>
            <a:ext cx="11085921" cy="788806"/>
          </a:xfrm>
          <a:prstGeom prst="rect">
            <a:avLst/>
          </a:prstGeom>
        </p:spPr>
        <p:txBody>
          <a:bodyPr wrap="square">
            <a:spAutoFit/>
          </a:bodyPr>
          <a:lstStyle/>
          <a:p>
            <a:pPr>
              <a:lnSpc>
                <a:spcPct val="150000"/>
              </a:lnSpc>
            </a:pPr>
            <a:r>
              <a:rPr lang="zh-CN" altLang="en-US" sz="1600" dirty="0"/>
              <a:t>本章将深人讲解感知机算法的原理，以及在分类和序列标注上的应用。在序列标注应用部分，我们将实现基于感知机的中文分词器。由于感知机序列标注基于分类，并且分类问题更简单，所以我们先学习分类问题。</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757212"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准确率与性能</a:t>
            </a:r>
            <a:endParaRPr lang="zh-CN" altLang="en-US" dirty="0"/>
          </a:p>
        </p:txBody>
      </p:sp>
      <p:sp>
        <p:nvSpPr>
          <p:cNvPr id="10" name="矩形 9">
            <a:extLst>
              <a:ext uri="{FF2B5EF4-FFF2-40B4-BE49-F238E27FC236}">
                <a16:creationId xmlns:a16="http://schemas.microsoft.com/office/drawing/2014/main" xmlns="" id="{7DF53CC5-5EC2-4464-86B3-E4CAF9A6E09B}"/>
              </a:ext>
            </a:extLst>
          </p:cNvPr>
          <p:cNvSpPr/>
          <p:nvPr/>
        </p:nvSpPr>
        <p:spPr>
          <a:xfrm>
            <a:off x="202734" y="1415028"/>
            <a:ext cx="11474741" cy="788806"/>
          </a:xfrm>
          <a:prstGeom prst="rect">
            <a:avLst/>
          </a:prstGeom>
        </p:spPr>
        <p:txBody>
          <a:bodyPr wrap="square">
            <a:spAutoFit/>
          </a:bodyPr>
          <a:lstStyle/>
          <a:p>
            <a:pPr>
              <a:lnSpc>
                <a:spcPct val="150000"/>
              </a:lnSpc>
            </a:pPr>
            <a:r>
              <a:rPr lang="zh-CN" altLang="en-US" sz="1600" dirty="0"/>
              <a:t>    任何准确率都与语料库规模相关，由于结构化感知机训练速度非常快，我们可以利用它探索这个问题。试验设计如下</a:t>
            </a:r>
            <a:r>
              <a:rPr lang="en-US" altLang="zh-CN" sz="1600" dirty="0"/>
              <a:t>:</a:t>
            </a:r>
            <a:r>
              <a:rPr lang="zh-CN" altLang="en-US" sz="1600" dirty="0"/>
              <a:t>利用比例从</a:t>
            </a:r>
            <a:r>
              <a:rPr lang="en-US" altLang="zh-CN" sz="1600" dirty="0"/>
              <a:t>10%</a:t>
            </a:r>
            <a:r>
              <a:rPr lang="zh-CN" altLang="en-US" sz="1600" dirty="0"/>
              <a:t>到</a:t>
            </a:r>
            <a:r>
              <a:rPr lang="en-US" altLang="zh-CN" sz="1600" dirty="0"/>
              <a:t>100%</a:t>
            </a:r>
            <a:r>
              <a:rPr lang="zh-CN" altLang="en-US" sz="1600" dirty="0"/>
              <a:t>的</a:t>
            </a:r>
            <a:r>
              <a:rPr lang="en-US" altLang="zh-CN" sz="1600" dirty="0"/>
              <a:t>MSR</a:t>
            </a:r>
            <a:r>
              <a:rPr lang="zh-CN" altLang="en-US" sz="1600" dirty="0"/>
              <a:t>语料库分别训练模型，计算准确率。试验代码详见书籍</a:t>
            </a:r>
            <a:r>
              <a:rPr lang="en-US" altLang="zh-CN" sz="1600" dirty="0"/>
              <a:t>P194</a:t>
            </a:r>
            <a:r>
              <a:rPr lang="zh-CN" altLang="en-US" sz="1600" dirty="0"/>
              <a:t>。试验结果如图</a:t>
            </a:r>
            <a:r>
              <a:rPr lang="en-US" altLang="zh-CN" sz="1600" dirty="0"/>
              <a:t>5</a:t>
            </a:r>
            <a:r>
              <a:rPr lang="zh-CN" altLang="en-US" sz="1600" dirty="0"/>
              <a:t>所示。</a:t>
            </a:r>
          </a:p>
        </p:txBody>
      </p:sp>
      <p:sp>
        <p:nvSpPr>
          <p:cNvPr id="15" name="文本框 14">
            <a:extLst>
              <a:ext uri="{FF2B5EF4-FFF2-40B4-BE49-F238E27FC236}">
                <a16:creationId xmlns:a16="http://schemas.microsoft.com/office/drawing/2014/main" xmlns="" id="{8AC4E638-C3BB-4D03-8BD4-616A72DD8A5F}"/>
              </a:ext>
            </a:extLst>
          </p:cNvPr>
          <p:cNvSpPr txBox="1"/>
          <p:nvPr/>
        </p:nvSpPr>
        <p:spPr>
          <a:xfrm>
            <a:off x="1059796" y="6035654"/>
            <a:ext cx="3540154" cy="338554"/>
          </a:xfrm>
          <a:prstGeom prst="rect">
            <a:avLst/>
          </a:prstGeom>
          <a:noFill/>
        </p:spPr>
        <p:txBody>
          <a:bodyPr wrap="square" rtlCol="0">
            <a:spAutoFit/>
          </a:bodyPr>
          <a:lstStyle/>
          <a:p>
            <a:r>
              <a:rPr lang="zh-CN" altLang="en-US" sz="1600" dirty="0"/>
              <a:t>图</a:t>
            </a:r>
            <a:r>
              <a:rPr lang="en-US" altLang="zh-CN" sz="1600" dirty="0"/>
              <a:t>5 </a:t>
            </a:r>
            <a:r>
              <a:rPr lang="zh-CN" altLang="en-US" sz="1600" dirty="0"/>
              <a:t>语料库规模对准确率的影响</a:t>
            </a:r>
          </a:p>
        </p:txBody>
      </p:sp>
      <p:pic>
        <p:nvPicPr>
          <p:cNvPr id="11" name="图片 10">
            <a:extLst>
              <a:ext uri="{FF2B5EF4-FFF2-40B4-BE49-F238E27FC236}">
                <a16:creationId xmlns:a16="http://schemas.microsoft.com/office/drawing/2014/main" xmlns="" id="{E1AC8A6F-70AA-4522-88C7-5BC4B8E7810B}"/>
              </a:ext>
            </a:extLst>
          </p:cNvPr>
          <p:cNvPicPr>
            <a:picLocks noChangeAspect="1"/>
          </p:cNvPicPr>
          <p:nvPr/>
        </p:nvPicPr>
        <p:blipFill>
          <a:blip r:embed="rId3"/>
          <a:stretch>
            <a:fillRect/>
          </a:stretch>
        </p:blipFill>
        <p:spPr>
          <a:xfrm>
            <a:off x="705827" y="2409743"/>
            <a:ext cx="4763795" cy="3420304"/>
          </a:xfrm>
          <a:prstGeom prst="rect">
            <a:avLst/>
          </a:prstGeom>
        </p:spPr>
      </p:pic>
      <p:sp>
        <p:nvSpPr>
          <p:cNvPr id="12" name="矩形 11">
            <a:extLst>
              <a:ext uri="{FF2B5EF4-FFF2-40B4-BE49-F238E27FC236}">
                <a16:creationId xmlns:a16="http://schemas.microsoft.com/office/drawing/2014/main" xmlns="" id="{122E1C0E-EDAC-498A-AC09-755CAF9E493A}"/>
              </a:ext>
            </a:extLst>
          </p:cNvPr>
          <p:cNvSpPr/>
          <p:nvPr/>
        </p:nvSpPr>
        <p:spPr>
          <a:xfrm>
            <a:off x="5832096" y="2817336"/>
            <a:ext cx="5483604" cy="1527469"/>
          </a:xfrm>
          <a:prstGeom prst="rect">
            <a:avLst/>
          </a:prstGeom>
        </p:spPr>
        <p:txBody>
          <a:bodyPr wrap="square">
            <a:spAutoFit/>
          </a:bodyPr>
          <a:lstStyle/>
          <a:p>
            <a:pPr>
              <a:lnSpc>
                <a:spcPct val="150000"/>
              </a:lnSpc>
            </a:pPr>
            <a:r>
              <a:rPr lang="zh-CN" altLang="en-US" sz="1600" dirty="0"/>
              <a:t>    可见，模型准确率随着语料库规模的增大而提升。</a:t>
            </a:r>
            <a:r>
              <a:rPr lang="en-US" altLang="zh-CN" sz="1600" dirty="0"/>
              <a:t>40</a:t>
            </a:r>
            <a:r>
              <a:rPr lang="zh-CN" altLang="en-US" sz="1600" dirty="0"/>
              <a:t>万字符的语料库只能训练出</a:t>
            </a:r>
            <a:r>
              <a:rPr lang="en-US" altLang="zh-CN" sz="1600" dirty="0"/>
              <a:t>91%</a:t>
            </a:r>
            <a:r>
              <a:rPr lang="zh-CN" altLang="en-US" sz="1600" dirty="0"/>
              <a:t>准确率的模型，但</a:t>
            </a:r>
            <a:r>
              <a:rPr lang="en-US" altLang="zh-CN" sz="1600" dirty="0"/>
              <a:t>160</a:t>
            </a:r>
            <a:r>
              <a:rPr lang="zh-CN" altLang="en-US" sz="1600" dirty="0"/>
              <a:t>万字符则可以达到</a:t>
            </a:r>
            <a:r>
              <a:rPr lang="en-US" altLang="zh-CN" sz="1600" dirty="0"/>
              <a:t>95%</a:t>
            </a:r>
            <a:r>
              <a:rPr lang="zh-CN" altLang="en-US" sz="1600" dirty="0"/>
              <a:t>。若以</a:t>
            </a:r>
            <a:r>
              <a:rPr lang="en-US" altLang="zh-CN" sz="1600" dirty="0"/>
              <a:t>96%</a:t>
            </a:r>
            <a:r>
              <a:rPr lang="zh-CN" altLang="en-US" sz="1600" dirty="0"/>
              <a:t>作为生产用系统的基本水准，则至少需要</a:t>
            </a:r>
            <a:r>
              <a:rPr lang="en-US" altLang="zh-CN" sz="1600" dirty="0"/>
              <a:t>300</a:t>
            </a:r>
            <a:r>
              <a:rPr lang="zh-CN" altLang="en-US" sz="1600" dirty="0"/>
              <a:t>万字符级的语料库。</a:t>
            </a:r>
          </a:p>
        </p:txBody>
      </p:sp>
    </p:spTree>
    <p:extLst>
      <p:ext uri="{BB962C8B-B14F-4D97-AF65-F5344CB8AC3E}">
        <p14:creationId xmlns:p14="http://schemas.microsoft.com/office/powerpoint/2010/main" xmlns="" val="977444476"/>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450195" y="89898"/>
            <a:ext cx="5991693" cy="585787"/>
            <a:chOff x="483167" y="-17728"/>
            <a:chExt cx="3664689"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856016" y="2996"/>
              <a:ext cx="3291840" cy="522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基于结构化感知机的中文分词</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xmlns="" id="{278CDE75-9BE1-4654-9FA6-0CC4A45489AB}"/>
              </a:ext>
            </a:extLst>
          </p:cNvPr>
          <p:cNvSpPr/>
          <p:nvPr/>
        </p:nvSpPr>
        <p:spPr>
          <a:xfrm>
            <a:off x="304800" y="839787"/>
            <a:ext cx="1757212" cy="369332"/>
          </a:xfrm>
          <a:prstGeom prst="rect">
            <a:avLst/>
          </a:prstGeom>
        </p:spPr>
        <p:txBody>
          <a:bodyPr wrap="none">
            <a:spAutoFit/>
          </a:bodyPr>
          <a:lstStyle/>
          <a:p>
            <a:r>
              <a:rPr lang="en-US" altLang="zh-CN" b="1" dirty="0">
                <a:solidFill>
                  <a:srgbClr val="24292E"/>
                </a:solidFill>
                <a:latin typeface="-apple-system"/>
              </a:rPr>
              <a:t>5.</a:t>
            </a:r>
            <a:r>
              <a:rPr lang="zh-CN" altLang="en-US" b="1" dirty="0">
                <a:solidFill>
                  <a:srgbClr val="24292E"/>
                </a:solidFill>
                <a:latin typeface="-apple-system"/>
              </a:rPr>
              <a:t>准确率与性能</a:t>
            </a:r>
            <a:endParaRPr lang="zh-CN" altLang="en-US" dirty="0"/>
          </a:p>
        </p:txBody>
      </p:sp>
      <p:sp>
        <p:nvSpPr>
          <p:cNvPr id="15" name="文本框 14">
            <a:extLst>
              <a:ext uri="{FF2B5EF4-FFF2-40B4-BE49-F238E27FC236}">
                <a16:creationId xmlns:a16="http://schemas.microsoft.com/office/drawing/2014/main" xmlns="" id="{8AC4E638-C3BB-4D03-8BD4-616A72DD8A5F}"/>
              </a:ext>
            </a:extLst>
          </p:cNvPr>
          <p:cNvSpPr txBox="1"/>
          <p:nvPr/>
        </p:nvSpPr>
        <p:spPr>
          <a:xfrm>
            <a:off x="3903664" y="2324363"/>
            <a:ext cx="4770552" cy="338554"/>
          </a:xfrm>
          <a:prstGeom prst="rect">
            <a:avLst/>
          </a:prstGeom>
          <a:noFill/>
        </p:spPr>
        <p:txBody>
          <a:bodyPr wrap="square" rtlCol="0">
            <a:spAutoFit/>
          </a:bodyPr>
          <a:lstStyle/>
          <a:p>
            <a:r>
              <a:rPr lang="zh-CN" altLang="en-US" sz="1600" dirty="0"/>
              <a:t>表</a:t>
            </a:r>
            <a:r>
              <a:rPr lang="en-US" altLang="zh-CN" sz="1600" dirty="0"/>
              <a:t>3 </a:t>
            </a:r>
            <a:r>
              <a:rPr lang="zh-CN" altLang="en-US" sz="1600" dirty="0"/>
              <a:t>各种分词算法在</a:t>
            </a:r>
            <a:r>
              <a:rPr lang="en-US" altLang="zh-CN" sz="1600" dirty="0"/>
              <a:t>MSR</a:t>
            </a:r>
            <a:r>
              <a:rPr lang="zh-CN" altLang="en-US" sz="1600" dirty="0"/>
              <a:t>语料库上的准确率</a:t>
            </a:r>
          </a:p>
        </p:txBody>
      </p:sp>
      <p:sp>
        <p:nvSpPr>
          <p:cNvPr id="5" name="矩形 4">
            <a:extLst>
              <a:ext uri="{FF2B5EF4-FFF2-40B4-BE49-F238E27FC236}">
                <a16:creationId xmlns:a16="http://schemas.microsoft.com/office/drawing/2014/main" xmlns="" id="{0435B695-C59E-4491-97F0-A5007935413F}"/>
              </a:ext>
            </a:extLst>
          </p:cNvPr>
          <p:cNvSpPr/>
          <p:nvPr/>
        </p:nvSpPr>
        <p:spPr>
          <a:xfrm>
            <a:off x="304799" y="1436025"/>
            <a:ext cx="11238451" cy="830997"/>
          </a:xfrm>
          <a:prstGeom prst="rect">
            <a:avLst/>
          </a:prstGeom>
        </p:spPr>
        <p:txBody>
          <a:bodyPr wrap="square">
            <a:spAutoFit/>
          </a:bodyPr>
          <a:lstStyle/>
          <a:p>
            <a:pPr>
              <a:lnSpc>
                <a:spcPct val="150000"/>
              </a:lnSpc>
            </a:pPr>
            <a:r>
              <a:rPr lang="zh-CN" altLang="en-US" sz="1600" dirty="0"/>
              <a:t>    当然，准确率也与算法模型相关。截止到本章，我们已经实现了多种算法与模型，将它们在</a:t>
            </a:r>
            <a:r>
              <a:rPr lang="zh-CN" altLang="en-US" sz="1600"/>
              <a:t>分词</a:t>
            </a:r>
            <a:r>
              <a:rPr lang="zh-CN" altLang="en-US" sz="1600" smtClean="0"/>
              <a:t>任务上</a:t>
            </a:r>
            <a:r>
              <a:rPr lang="zh-CN" altLang="en-US" sz="1600" dirty="0"/>
              <a:t>的准确率汇总，如表</a:t>
            </a:r>
            <a:r>
              <a:rPr lang="en-US" altLang="zh-CN" sz="1600" dirty="0"/>
              <a:t>3</a:t>
            </a:r>
            <a:r>
              <a:rPr lang="zh-CN" altLang="en-US" sz="1600" dirty="0"/>
              <a:t>所示。</a:t>
            </a:r>
          </a:p>
        </p:txBody>
      </p:sp>
      <p:pic>
        <p:nvPicPr>
          <p:cNvPr id="9" name="图片 8">
            <a:extLst>
              <a:ext uri="{FF2B5EF4-FFF2-40B4-BE49-F238E27FC236}">
                <a16:creationId xmlns:a16="http://schemas.microsoft.com/office/drawing/2014/main" xmlns="" id="{D705B158-BB0D-42DB-8E93-5C1731630787}"/>
              </a:ext>
            </a:extLst>
          </p:cNvPr>
          <p:cNvPicPr>
            <a:picLocks noChangeAspect="1"/>
          </p:cNvPicPr>
          <p:nvPr/>
        </p:nvPicPr>
        <p:blipFill>
          <a:blip r:embed="rId3"/>
          <a:stretch>
            <a:fillRect/>
          </a:stretch>
        </p:blipFill>
        <p:spPr>
          <a:xfrm>
            <a:off x="1538469" y="2823330"/>
            <a:ext cx="8900931" cy="2598645"/>
          </a:xfrm>
          <a:prstGeom prst="rect">
            <a:avLst/>
          </a:prstGeom>
        </p:spPr>
      </p:pic>
      <p:sp>
        <p:nvSpPr>
          <p:cNvPr id="16" name="矩形 15">
            <a:extLst>
              <a:ext uri="{FF2B5EF4-FFF2-40B4-BE49-F238E27FC236}">
                <a16:creationId xmlns:a16="http://schemas.microsoft.com/office/drawing/2014/main" xmlns="" id="{202E0E10-1A0E-491E-8B13-2E621C2DCF77}"/>
              </a:ext>
            </a:extLst>
          </p:cNvPr>
          <p:cNvSpPr/>
          <p:nvPr/>
        </p:nvSpPr>
        <p:spPr>
          <a:xfrm>
            <a:off x="304799" y="5582388"/>
            <a:ext cx="11507756" cy="788806"/>
          </a:xfrm>
          <a:prstGeom prst="rect">
            <a:avLst/>
          </a:prstGeom>
        </p:spPr>
        <p:txBody>
          <a:bodyPr wrap="square">
            <a:spAutoFit/>
          </a:bodyPr>
          <a:lstStyle/>
          <a:p>
            <a:pPr>
              <a:lnSpc>
                <a:spcPct val="150000"/>
              </a:lnSpc>
            </a:pPr>
            <a:r>
              <a:rPr lang="zh-CN" altLang="en-US" sz="1600" dirty="0"/>
              <a:t>    对比各项指标，我们将</a:t>
            </a:r>
            <a:r>
              <a:rPr lang="en-US" altLang="zh-CN" sz="1600" dirty="0"/>
              <a:t>00V</a:t>
            </a:r>
            <a:r>
              <a:rPr lang="zh-CN" altLang="en-US" sz="1600" dirty="0"/>
              <a:t>提高到了</a:t>
            </a:r>
            <a:r>
              <a:rPr lang="en-US" altLang="zh-CN" sz="1600" dirty="0"/>
              <a:t>70%</a:t>
            </a:r>
            <a:r>
              <a:rPr lang="zh-CN" altLang="en-US" sz="1600" dirty="0"/>
              <a:t>以上，并且综合</a:t>
            </a:r>
            <a:r>
              <a:rPr lang="en-US" altLang="zh-CN" sz="1600" dirty="0"/>
              <a:t>F1</a:t>
            </a:r>
            <a:r>
              <a:rPr lang="zh-CN" altLang="en-US" sz="1600" dirty="0"/>
              <a:t>也提高到了</a:t>
            </a:r>
            <a:r>
              <a:rPr lang="en-US" altLang="zh-CN" sz="1600" dirty="0"/>
              <a:t>96.7%</a:t>
            </a:r>
            <a:r>
              <a:rPr lang="zh-CN" altLang="en-US" sz="1600" dirty="0"/>
              <a:t>。感知机是截止到本章最好用的算法，完全达到了实用水准。在实际项目中，无非还需要挂载一些领域词库。</a:t>
            </a:r>
          </a:p>
        </p:txBody>
      </p:sp>
    </p:spTree>
    <p:extLst>
      <p:ext uri="{BB962C8B-B14F-4D97-AF65-F5344CB8AC3E}">
        <p14:creationId xmlns:p14="http://schemas.microsoft.com/office/powerpoint/2010/main" xmlns="" val="272915013"/>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xmlns=""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总结</a:t>
            </a:r>
          </a:p>
        </p:txBody>
      </p:sp>
      <p:sp>
        <p:nvSpPr>
          <p:cNvPr id="5" name="矩形 4">
            <a:extLst>
              <a:ext uri="{FF2B5EF4-FFF2-40B4-BE49-F238E27FC236}">
                <a16:creationId xmlns:a16="http://schemas.microsoft.com/office/drawing/2014/main" xmlns=""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xmlns=""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7DF54742-E1E6-46B5-A41D-8C197DB9E7AB}"/>
              </a:ext>
            </a:extLst>
          </p:cNvPr>
          <p:cNvSpPr/>
          <p:nvPr/>
        </p:nvSpPr>
        <p:spPr>
          <a:xfrm>
            <a:off x="432383" y="1337090"/>
            <a:ext cx="10992374" cy="152746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本章我们学习了线性模型以及感知机、平均感知机两种训练算法。我们学习了结构化预测问题，并且将感知机拓展为结构化感知机。</a:t>
            </a:r>
          </a:p>
          <a:p>
            <a:pPr marL="285750" indent="-285750">
              <a:lnSpc>
                <a:spcPct val="150000"/>
              </a:lnSpc>
              <a:buFont typeface="Arial" panose="020B0604020202020204" pitchFamily="34" charset="0"/>
              <a:buChar char="•"/>
            </a:pPr>
            <a:r>
              <a:rPr lang="zh-CN" altLang="en-US" sz="1600" dirty="0"/>
              <a:t>实际项目并非教科书那样单纯，本章后半部分讨论了两种实用模型调整措施。我们进一步了解用户词典的局限性，并且利用感知机的在线学习克服了该局限性。</a:t>
            </a:r>
            <a:endParaRPr lang="en-US" altLang="zh-CN" sz="1600" dirty="0"/>
          </a:p>
        </p:txBody>
      </p:sp>
    </p:spTree>
    <p:extLst>
      <p:ext uri="{BB962C8B-B14F-4D97-AF65-F5344CB8AC3E}">
        <p14:creationId xmlns:p14="http://schemas.microsoft.com/office/powerpoint/2010/main" xmlns="" val="416940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xmlns=""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xmlns=""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xmlns=""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xmlns=""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xmlns=""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xmlns=""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xmlns=""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xmlns=""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xmlns=""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xmlns=""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xmlns=""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xmlns=""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xmlns=""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xmlns=""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xmlns=""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xmlns=""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xmlns=""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xmlns=""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xmlns=""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分类问题</a:t>
              </a:r>
            </a:p>
          </p:txBody>
        </p:sp>
        <p:sp>
          <p:nvSpPr>
            <p:cNvPr id="6" name="文本框 5">
              <a:extLst>
                <a:ext uri="{FF2B5EF4-FFF2-40B4-BE49-F238E27FC236}">
                  <a16:creationId xmlns:a16="http://schemas.microsoft.com/office/drawing/2014/main" xmlns=""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xmlns="" id="{E8199B50-68D9-45C1-8E17-AC750D2776E5}"/>
              </a:ext>
            </a:extLst>
          </p:cNvPr>
          <p:cNvSpPr/>
          <p:nvPr/>
        </p:nvSpPr>
        <p:spPr>
          <a:xfrm>
            <a:off x="474742" y="696689"/>
            <a:ext cx="82747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定义</a:t>
            </a:r>
            <a:endParaRPr lang="zh-CN" altLang="en-US" dirty="0"/>
          </a:p>
        </p:txBody>
      </p:sp>
      <p:sp>
        <p:nvSpPr>
          <p:cNvPr id="10" name="矩形 9">
            <a:extLst>
              <a:ext uri="{FF2B5EF4-FFF2-40B4-BE49-F238E27FC236}">
                <a16:creationId xmlns:a16="http://schemas.microsoft.com/office/drawing/2014/main" xmlns="" id="{E28BD8BA-052C-4BED-8E1A-4BBADA8FF735}"/>
              </a:ext>
            </a:extLst>
          </p:cNvPr>
          <p:cNvSpPr/>
          <p:nvPr/>
        </p:nvSpPr>
        <p:spPr>
          <a:xfrm>
            <a:off x="378058" y="1127683"/>
            <a:ext cx="5270545" cy="338554"/>
          </a:xfrm>
          <a:prstGeom prst="rect">
            <a:avLst/>
          </a:prstGeom>
        </p:spPr>
        <p:txBody>
          <a:bodyPr wrap="none">
            <a:spAutoFit/>
          </a:bodyPr>
          <a:lstStyle/>
          <a:p>
            <a:r>
              <a:rPr lang="zh-CN" altLang="en-US" sz="1600" b="1" dirty="0">
                <a:solidFill>
                  <a:srgbClr val="24292E"/>
                </a:solidFill>
                <a:latin typeface="-apple-system"/>
              </a:rPr>
              <a:t>分类</a:t>
            </a:r>
            <a:r>
              <a:rPr lang="en-US" altLang="zh-CN" sz="1600" dirty="0">
                <a:solidFill>
                  <a:srgbClr val="24292E"/>
                </a:solidFill>
                <a:latin typeface="-apple-system"/>
              </a:rPr>
              <a:t>(classification)</a:t>
            </a:r>
            <a:r>
              <a:rPr lang="zh-CN" altLang="en-US" sz="1600" dirty="0">
                <a:solidFill>
                  <a:srgbClr val="24292E"/>
                </a:solidFill>
                <a:latin typeface="-apple-system"/>
              </a:rPr>
              <a:t>指的是预测样本所属类别的一类问题。</a:t>
            </a:r>
            <a:endParaRPr lang="zh-CN" altLang="en-US" sz="1600" dirty="0"/>
          </a:p>
        </p:txBody>
      </p:sp>
      <mc:AlternateContent xmlns:mc="http://schemas.openxmlformats.org/markup-compatibility/2006">
        <mc:Choice xmlns:a14="http://schemas.microsoft.com/office/drawing/2010/main" xmlns="" Requires="a14">
          <p:sp>
            <p:nvSpPr>
              <p:cNvPr id="11" name="文本框 10">
                <a:extLst>
                  <a:ext uri="{FF2B5EF4-FFF2-40B4-BE49-F238E27FC236}">
                    <a16:creationId xmlns:a16="http://schemas.microsoft.com/office/drawing/2014/main" id="{D3E96BF7-BB19-4348-B33E-056C1FBF2981}"/>
                  </a:ext>
                </a:extLst>
              </p:cNvPr>
              <p:cNvSpPr txBox="1"/>
              <p:nvPr/>
            </p:nvSpPr>
            <p:spPr>
              <a:xfrm>
                <a:off x="378058" y="1599236"/>
                <a:ext cx="10712741" cy="788806"/>
              </a:xfrm>
              <a:prstGeom prst="rect">
                <a:avLst/>
              </a:prstGeom>
              <a:noFill/>
            </p:spPr>
            <p:txBody>
              <a:bodyPr wrap="square" rtlCol="0">
                <a:spAutoFit/>
              </a:bodyPr>
              <a:lstStyle/>
              <a:p>
                <a:pPr>
                  <a:lnSpc>
                    <a:spcPct val="150000"/>
                  </a:lnSpc>
                </a:pPr>
                <a:r>
                  <a:rPr lang="zh-CN" altLang="en-US" sz="1600" dirty="0"/>
                  <a:t>形式化表达，分类问题的目标就是给定输入样本</a:t>
                </a:r>
                <a:r>
                  <a:rPr lang="en-US" altLang="zh-CN" sz="1600" dirty="0"/>
                  <a:t>x</a:t>
                </a:r>
                <a:r>
                  <a:rPr lang="zh-CN" altLang="en-US" sz="1600" dirty="0"/>
                  <a:t>，将其分配给</a:t>
                </a:r>
                <a:r>
                  <a:rPr lang="en-US" altLang="zh-CN" sz="1600" dirty="0"/>
                  <a:t>K</a:t>
                </a:r>
                <a:r>
                  <a:rPr lang="zh-CN" altLang="en-US" sz="1600" dirty="0"/>
                  <a:t>种类别</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m:rPr>
                            <m:sty m:val="p"/>
                          </m:rPr>
                          <a:rPr lang="en-US" altLang="zh-CN" sz="1600" i="1">
                            <a:latin typeface="Cambria Math" panose="02040503050406030204" pitchFamily="18" charset="0"/>
                          </a:rPr>
                          <m:t>k</m:t>
                        </m:r>
                      </m:sub>
                    </m:sSub>
                  </m:oMath>
                </a14:m>
                <a:r>
                  <a:rPr lang="zh-CN" altLang="en-US" sz="1600" dirty="0"/>
                  <a:t>中的一种，其中</a:t>
                </a:r>
                <a:r>
                  <a:rPr lang="en-US" altLang="zh-CN" sz="1600" dirty="0"/>
                  <a:t>k=1,..,K</a:t>
                </a:r>
                <a:r>
                  <a:rPr lang="zh-CN" altLang="en-US" sz="1600" dirty="0"/>
                  <a:t>。</a:t>
                </a:r>
                <a:endParaRPr lang="en-US" altLang="zh-CN" sz="1600" dirty="0"/>
              </a:p>
              <a:p>
                <a:pPr>
                  <a:lnSpc>
                    <a:spcPct val="150000"/>
                  </a:lnSpc>
                </a:pPr>
                <a:r>
                  <a:rPr lang="zh-CN" altLang="en-US" sz="1600" dirty="0"/>
                  <a:t>如果</a:t>
                </a:r>
                <a:r>
                  <a:rPr lang="en-US" altLang="zh-CN" sz="1600" dirty="0"/>
                  <a:t>K=2</a:t>
                </a:r>
                <a:r>
                  <a:rPr lang="zh-CN" altLang="en-US" sz="1600" dirty="0"/>
                  <a:t>，则称为二分类 </a:t>
                </a:r>
                <a:r>
                  <a:rPr lang="en-US" altLang="zh-CN" sz="1600" dirty="0"/>
                  <a:t>(binary classification)</a:t>
                </a:r>
                <a:r>
                  <a:rPr lang="zh-CN" altLang="en-US" sz="1600" dirty="0"/>
                  <a:t>，否则称为多分类</a:t>
                </a:r>
                <a:r>
                  <a:rPr lang="en-US" altLang="zh-CN" sz="1600" dirty="0"/>
                  <a:t>(multiclass classification)</a:t>
                </a:r>
                <a:r>
                  <a:rPr lang="zh-CN" altLang="en-US" sz="1600" dirty="0"/>
                  <a:t>。</a:t>
                </a:r>
              </a:p>
            </p:txBody>
          </p:sp>
        </mc:Choice>
        <mc:Fallback>
          <p:sp>
            <p:nvSpPr>
              <p:cNvPr id="11" name="文本框 10">
                <a:extLst>
                  <a:ext uri="{FF2B5EF4-FFF2-40B4-BE49-F238E27FC236}">
                    <a16:creationId xmlns:a16="http://schemas.microsoft.com/office/drawing/2014/main" xmlns="" xmlns:a14="http://schemas.microsoft.com/office/drawing/2010/main" id="{D3E96BF7-BB19-4348-B33E-056C1FBF2981}"/>
                  </a:ext>
                </a:extLst>
              </p:cNvPr>
              <p:cNvSpPr txBox="1">
                <a:spLocks noRot="1" noChangeAspect="1" noMove="1" noResize="1" noEditPoints="1" noAdjustHandles="1" noChangeArrowheads="1" noChangeShapeType="1" noTextEdit="1"/>
              </p:cNvSpPr>
              <p:nvPr/>
            </p:nvSpPr>
            <p:spPr>
              <a:xfrm>
                <a:off x="378058" y="1599236"/>
                <a:ext cx="10712741" cy="788806"/>
              </a:xfrm>
              <a:prstGeom prst="rect">
                <a:avLst/>
              </a:prstGeom>
              <a:blipFill>
                <a:blip r:embed="rId3"/>
                <a:stretch>
                  <a:fillRect l="-285" b="-9231"/>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xmlns="" id="{96F06F7C-BCEB-4503-9E63-998F802AE25D}"/>
              </a:ext>
            </a:extLst>
          </p:cNvPr>
          <p:cNvSpPr/>
          <p:nvPr/>
        </p:nvSpPr>
        <p:spPr>
          <a:xfrm>
            <a:off x="378058" y="2535747"/>
            <a:ext cx="4903907" cy="338554"/>
          </a:xfrm>
          <a:prstGeom prst="rect">
            <a:avLst/>
          </a:prstGeom>
        </p:spPr>
        <p:txBody>
          <a:bodyPr wrap="none">
            <a:spAutoFit/>
          </a:bodyPr>
          <a:lstStyle/>
          <a:p>
            <a:r>
              <a:rPr lang="zh-CN" altLang="en-US" sz="1600" dirty="0">
                <a:solidFill>
                  <a:srgbClr val="24292E"/>
                </a:solidFill>
                <a:latin typeface="-apple-system"/>
              </a:rPr>
              <a:t>二分类也可以解决任意类别数的多分类问题。如下：</a:t>
            </a:r>
            <a:endParaRPr lang="zh-CN" altLang="en-US" sz="1600" dirty="0"/>
          </a:p>
        </p:txBody>
      </p:sp>
      <p:sp>
        <p:nvSpPr>
          <p:cNvPr id="13" name="矩形 12">
            <a:extLst>
              <a:ext uri="{FF2B5EF4-FFF2-40B4-BE49-F238E27FC236}">
                <a16:creationId xmlns:a16="http://schemas.microsoft.com/office/drawing/2014/main" xmlns="" id="{FD8AEDF3-A6A4-4BD3-9631-48398DDE18C9}"/>
              </a:ext>
            </a:extLst>
          </p:cNvPr>
          <p:cNvSpPr/>
          <p:nvPr/>
        </p:nvSpPr>
        <p:spPr>
          <a:xfrm>
            <a:off x="378058" y="3004958"/>
            <a:ext cx="10133348" cy="1896801"/>
          </a:xfrm>
          <a:prstGeom prst="rect">
            <a:avLst/>
          </a:prstGeom>
        </p:spPr>
        <p:txBody>
          <a:bodyPr wrap="square">
            <a:spAutoFit/>
          </a:bodyPr>
          <a:lstStyle/>
          <a:p>
            <a:pPr>
              <a:lnSpc>
                <a:spcPct val="150000"/>
              </a:lnSpc>
              <a:buFont typeface="Arial" panose="020B0604020202020204" pitchFamily="34" charset="0"/>
              <a:buChar char="•"/>
            </a:pPr>
            <a:r>
              <a:rPr lang="zh-CN" altLang="en-US" sz="1600" dirty="0">
                <a:solidFill>
                  <a:srgbClr val="24292E"/>
                </a:solidFill>
                <a:latin typeface="-apple-system"/>
              </a:rPr>
              <a:t>将类型</a:t>
            </a:r>
            <a:r>
              <a:rPr lang="en-US" altLang="zh-CN" sz="1600" dirty="0">
                <a:solidFill>
                  <a:srgbClr val="24292E"/>
                </a:solidFill>
                <a:latin typeface="-apple-system"/>
              </a:rPr>
              <a:t>class1</a:t>
            </a:r>
            <a:r>
              <a:rPr lang="zh-CN" altLang="en-US" sz="1600" dirty="0">
                <a:solidFill>
                  <a:srgbClr val="24292E"/>
                </a:solidFill>
                <a:latin typeface="-apple-system"/>
              </a:rPr>
              <a:t>看作正样本，其他类型全部看作负样本，然后我们就可以得到样本标记类型为该类型的概率 </a:t>
            </a:r>
            <a:r>
              <a:rPr lang="en-US" altLang="zh-CN" sz="1600" dirty="0">
                <a:solidFill>
                  <a:srgbClr val="24292E"/>
                </a:solidFill>
                <a:latin typeface="-apple-system"/>
              </a:rPr>
              <a:t>p1</a:t>
            </a:r>
            <a:r>
              <a:rPr lang="zh-CN" altLang="en-US" sz="1600" dirty="0">
                <a:solidFill>
                  <a:srgbClr val="24292E"/>
                </a:solidFill>
                <a:latin typeface="-apple-system"/>
              </a:rPr>
              <a:t>。</a:t>
            </a:r>
          </a:p>
          <a:p>
            <a:pPr>
              <a:lnSpc>
                <a:spcPct val="150000"/>
              </a:lnSpc>
              <a:buFont typeface="Arial" panose="020B0604020202020204" pitchFamily="34" charset="0"/>
              <a:buChar char="•"/>
            </a:pPr>
            <a:r>
              <a:rPr lang="zh-CN" altLang="en-US" sz="1600" dirty="0">
                <a:solidFill>
                  <a:srgbClr val="24292E"/>
                </a:solidFill>
                <a:latin typeface="-apple-system"/>
              </a:rPr>
              <a:t>然后再将另外类型</a:t>
            </a:r>
            <a:r>
              <a:rPr lang="en-US" altLang="zh-CN" sz="1600" dirty="0">
                <a:solidFill>
                  <a:srgbClr val="24292E"/>
                </a:solidFill>
                <a:latin typeface="-apple-system"/>
              </a:rPr>
              <a:t>class2</a:t>
            </a:r>
            <a:r>
              <a:rPr lang="zh-CN" altLang="en-US" sz="1600" dirty="0">
                <a:solidFill>
                  <a:srgbClr val="24292E"/>
                </a:solidFill>
                <a:latin typeface="-apple-system"/>
              </a:rPr>
              <a:t>看作正样本，其他类型全部看作负样本，同理得到 </a:t>
            </a:r>
            <a:r>
              <a:rPr lang="en-US" altLang="zh-CN" sz="1600" dirty="0">
                <a:solidFill>
                  <a:srgbClr val="24292E"/>
                </a:solidFill>
                <a:latin typeface="-apple-system"/>
              </a:rPr>
              <a:t>p2</a:t>
            </a:r>
            <a:r>
              <a:rPr lang="zh-CN" altLang="en-US" sz="1600" dirty="0">
                <a:solidFill>
                  <a:srgbClr val="24292E"/>
                </a:solidFill>
                <a:latin typeface="-apple-system"/>
              </a:rPr>
              <a:t>。</a:t>
            </a:r>
          </a:p>
          <a:p>
            <a:pPr>
              <a:lnSpc>
                <a:spcPct val="150000"/>
              </a:lnSpc>
              <a:buFont typeface="Arial" panose="020B0604020202020204" pitchFamily="34" charset="0"/>
              <a:buChar char="•"/>
            </a:pPr>
            <a:r>
              <a:rPr lang="zh-CN" altLang="en-US" sz="1600" dirty="0">
                <a:solidFill>
                  <a:srgbClr val="24292E"/>
                </a:solidFill>
                <a:latin typeface="-apple-system"/>
              </a:rPr>
              <a:t>以此循环，我们可以得到该待预测样本的标记类型分别为类型 </a:t>
            </a:r>
            <a:r>
              <a:rPr lang="en-US" altLang="zh-CN" sz="1600" dirty="0">
                <a:solidFill>
                  <a:srgbClr val="24292E"/>
                </a:solidFill>
                <a:latin typeface="-apple-system"/>
              </a:rPr>
              <a:t>class </a:t>
            </a:r>
            <a:r>
              <a:rPr lang="en-US" altLang="zh-CN" sz="1600" dirty="0" err="1">
                <a:solidFill>
                  <a:srgbClr val="24292E"/>
                </a:solidFill>
                <a:latin typeface="-apple-system"/>
              </a:rPr>
              <a:t>i</a:t>
            </a:r>
            <a:r>
              <a:rPr lang="en-US" altLang="zh-CN" sz="1600" dirty="0">
                <a:solidFill>
                  <a:srgbClr val="24292E"/>
                </a:solidFill>
                <a:latin typeface="-apple-system"/>
              </a:rPr>
              <a:t> </a:t>
            </a:r>
            <a:r>
              <a:rPr lang="zh-CN" altLang="en-US" sz="1600" dirty="0">
                <a:solidFill>
                  <a:srgbClr val="24292E"/>
                </a:solidFill>
                <a:latin typeface="-apple-system"/>
              </a:rPr>
              <a:t>时的概率 </a:t>
            </a:r>
            <a:r>
              <a:rPr lang="en-US" altLang="zh-CN" sz="1600" dirty="0">
                <a:solidFill>
                  <a:srgbClr val="24292E"/>
                </a:solidFill>
                <a:latin typeface="-apple-system"/>
              </a:rPr>
              <a:t>pi</a:t>
            </a:r>
            <a:r>
              <a:rPr lang="zh-CN" altLang="en-US" sz="1600" dirty="0">
                <a:solidFill>
                  <a:srgbClr val="24292E"/>
                </a:solidFill>
                <a:latin typeface="-apple-system"/>
              </a:rPr>
              <a:t>，最后我们取 </a:t>
            </a:r>
            <a:r>
              <a:rPr lang="en-US" altLang="zh-CN" sz="1600" dirty="0">
                <a:solidFill>
                  <a:srgbClr val="24292E"/>
                </a:solidFill>
                <a:latin typeface="-apple-system"/>
              </a:rPr>
              <a:t>pi </a:t>
            </a:r>
            <a:r>
              <a:rPr lang="zh-CN" altLang="en-US" sz="1600" dirty="0">
                <a:solidFill>
                  <a:srgbClr val="24292E"/>
                </a:solidFill>
                <a:latin typeface="-apple-system"/>
              </a:rPr>
              <a:t>中最大的那个概率对应的样本标记类型作为我们的待预测样本类型。</a:t>
            </a:r>
          </a:p>
          <a:p>
            <a:pPr>
              <a:lnSpc>
                <a:spcPct val="150000"/>
              </a:lnSpc>
              <a:buFont typeface="Arial" panose="020B0604020202020204" pitchFamily="34" charset="0"/>
              <a:buChar char="•"/>
            </a:pPr>
            <a:r>
              <a:rPr lang="zh-CN" altLang="en-US" sz="1600" dirty="0">
                <a:solidFill>
                  <a:srgbClr val="24292E"/>
                </a:solidFill>
                <a:latin typeface="-apple-system"/>
              </a:rPr>
              <a:t>总之还是以二分类来依次划分，并求出最大概率结果。</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xmlns="" val="26964297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xmlns=""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xmlns=""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分类问题</a:t>
              </a:r>
            </a:p>
          </p:txBody>
        </p:sp>
        <p:sp>
          <p:nvSpPr>
            <p:cNvPr id="6" name="文本框 5">
              <a:extLst>
                <a:ext uri="{FF2B5EF4-FFF2-40B4-BE49-F238E27FC236}">
                  <a16:creationId xmlns:a16="http://schemas.microsoft.com/office/drawing/2014/main" xmlns=""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xmlns="" id="{52044729-937C-4A2A-9212-AF6ADF5CC4EE}"/>
              </a:ext>
            </a:extLst>
          </p:cNvPr>
          <p:cNvSpPr/>
          <p:nvPr/>
        </p:nvSpPr>
        <p:spPr>
          <a:xfrm>
            <a:off x="474742" y="696689"/>
            <a:ext cx="827471"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应用</a:t>
            </a:r>
            <a:endParaRPr lang="zh-CN" altLang="en-US" dirty="0"/>
          </a:p>
        </p:txBody>
      </p:sp>
      <p:sp>
        <p:nvSpPr>
          <p:cNvPr id="4" name="矩形 3">
            <a:extLst>
              <a:ext uri="{FF2B5EF4-FFF2-40B4-BE49-F238E27FC236}">
                <a16:creationId xmlns:a16="http://schemas.microsoft.com/office/drawing/2014/main" xmlns="" id="{D31945A7-ED7E-4BC5-B962-411F06CA933A}"/>
              </a:ext>
            </a:extLst>
          </p:cNvPr>
          <p:cNvSpPr/>
          <p:nvPr/>
        </p:nvSpPr>
        <p:spPr>
          <a:xfrm>
            <a:off x="389803" y="1270585"/>
            <a:ext cx="10925897" cy="1158138"/>
          </a:xfrm>
          <a:prstGeom prst="rect">
            <a:avLst/>
          </a:prstGeom>
        </p:spPr>
        <p:txBody>
          <a:bodyPr wrap="square">
            <a:spAutoFit/>
          </a:bodyPr>
          <a:lstStyle/>
          <a:p>
            <a:pPr>
              <a:lnSpc>
                <a:spcPct val="150000"/>
              </a:lnSpc>
            </a:pPr>
            <a:r>
              <a:rPr lang="zh-CN" altLang="en-US" sz="1600" dirty="0"/>
              <a:t>在</a:t>
            </a:r>
            <a:r>
              <a:rPr lang="en-US" altLang="zh-CN" sz="1600" dirty="0"/>
              <a:t>NLP</a:t>
            </a:r>
            <a:r>
              <a:rPr lang="zh-CN" altLang="en-US" sz="1600" dirty="0"/>
              <a:t>领域，绝大多数任务可以用分类来解决。文本分类天然就是一个分类问题。关键词提取时，对文章中的每个单词判断是否属于关键词，于是转化为二分类问题。在指代消解问题中，对每个代词和每个实体判断是否存在指代关系，又是一个二分类问题。在语言模型中，将词表中每个单词作为一种类别，给定上文预测接下来要出现的单词。</a:t>
            </a:r>
          </a:p>
        </p:txBody>
      </p:sp>
      <p:sp>
        <p:nvSpPr>
          <p:cNvPr id="5" name="矩形 4">
            <a:extLst>
              <a:ext uri="{FF2B5EF4-FFF2-40B4-BE49-F238E27FC236}">
                <a16:creationId xmlns:a16="http://schemas.microsoft.com/office/drawing/2014/main" xmlns="" id="{F6B253CC-66CA-4A1F-B00E-D24C9FE6E52E}"/>
              </a:ext>
            </a:extLst>
          </p:cNvPr>
          <p:cNvSpPr/>
          <p:nvPr/>
        </p:nvSpPr>
        <p:spPr>
          <a:xfrm>
            <a:off x="389803" y="2633287"/>
            <a:ext cx="10925896" cy="788806"/>
          </a:xfrm>
          <a:prstGeom prst="rect">
            <a:avLst/>
          </a:prstGeom>
        </p:spPr>
        <p:txBody>
          <a:bodyPr wrap="square">
            <a:spAutoFit/>
          </a:bodyPr>
          <a:lstStyle/>
          <a:p>
            <a:pPr>
              <a:lnSpc>
                <a:spcPct val="150000"/>
              </a:lnSpc>
            </a:pPr>
            <a:r>
              <a:rPr lang="zh-CN" altLang="en-US" sz="1600" dirty="0"/>
              <a:t>在机器学习中，分类模型可以用来预测天气阴晴雨雪、照片对应哪种事物、声波是否由某个人发出</a:t>
            </a:r>
            <a:r>
              <a:rPr lang="en-US" altLang="zh-CN" sz="1600" dirty="0"/>
              <a:t>……</a:t>
            </a:r>
            <a:r>
              <a:rPr lang="zh-CN" altLang="en-US" sz="1600" dirty="0"/>
              <a:t>就连自动驾驶、电子竞技、象棋围棋等复杂活动中的每个步骤的决策，都可以抽象为分类问题。</a:t>
            </a:r>
          </a:p>
        </p:txBody>
      </p:sp>
    </p:spTree>
    <p:extLst>
      <p:ext uri="{BB962C8B-B14F-4D97-AF65-F5344CB8AC3E}">
        <p14:creationId xmlns:p14="http://schemas.microsoft.com/office/powerpoint/2010/main" xmlns="" val="24619209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xmlns=""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2" name="文本框 7">
            <a:extLst>
              <a:ext uri="{FF2B5EF4-FFF2-40B4-BE49-F238E27FC236}">
                <a16:creationId xmlns:a16="http://schemas.microsoft.com/office/drawing/2014/main" xmlns=""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12293" name="文本框 8">
            <a:extLst>
              <a:ext uri="{FF2B5EF4-FFF2-40B4-BE49-F238E27FC236}">
                <a16:creationId xmlns:a16="http://schemas.microsoft.com/office/drawing/2014/main" xmlns=""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xmlns=""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5" name="文本框 10">
            <a:extLst>
              <a:ext uri="{FF2B5EF4-FFF2-40B4-BE49-F238E27FC236}">
                <a16:creationId xmlns:a16="http://schemas.microsoft.com/office/drawing/2014/main" xmlns=""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296" name="文本框 11">
            <a:extLst>
              <a:ext uri="{FF2B5EF4-FFF2-40B4-BE49-F238E27FC236}">
                <a16:creationId xmlns:a16="http://schemas.microsoft.com/office/drawing/2014/main" xmlns="" id="{DF8864B7-7026-4B02-A1DD-EA10E545D964}"/>
              </a:ext>
            </a:extLst>
          </p:cNvPr>
          <p:cNvSpPr txBox="1">
            <a:spLocks noChangeArrowheads="1"/>
          </p:cNvSpPr>
          <p:nvPr/>
        </p:nvSpPr>
        <p:spPr bwMode="auto">
          <a:xfrm>
            <a:off x="4186106" y="3618706"/>
            <a:ext cx="784383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线性分类模型与感知机算法</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mc:AlternateContent xmlns:mc="http://schemas.openxmlformats.org/markup-compatibility/2006">
        <mc:Choice xmlns:a14="http://schemas.microsoft.com/office/drawing/2010/main" xmlns="" Requires="a14">
          <p:sp>
            <p:nvSpPr>
              <p:cNvPr id="9" name="矩形 8">
                <a:extLst>
                  <a:ext uri="{FF2B5EF4-FFF2-40B4-BE49-F238E27FC236}">
                    <a16:creationId xmlns:a16="http://schemas.microsoft.com/office/drawing/2014/main" id="{3DF72B9F-C365-41C7-9898-73698CBCB688}"/>
                  </a:ext>
                </a:extLst>
              </p:cNvPr>
              <p:cNvSpPr/>
              <p:nvPr/>
            </p:nvSpPr>
            <p:spPr>
              <a:xfrm>
                <a:off x="401548" y="1517123"/>
                <a:ext cx="11179728" cy="788806"/>
              </a:xfrm>
              <a:prstGeom prst="rect">
                <a:avLst/>
              </a:prstGeom>
            </p:spPr>
            <p:txBody>
              <a:bodyPr wrap="square">
                <a:spAutoFit/>
              </a:bodyPr>
              <a:lstStyle/>
              <a:p>
                <a:pPr>
                  <a:lnSpc>
                    <a:spcPct val="150000"/>
                  </a:lnSpc>
                </a:pPr>
                <a:r>
                  <a:rPr lang="zh-CN" altLang="en-US" sz="1600" dirty="0"/>
                  <a:t>线性模型</a:t>
                </a:r>
                <a:r>
                  <a:rPr lang="en-US" altLang="zh-CN" sz="1600" dirty="0"/>
                  <a:t>(linear model</a:t>
                </a:r>
                <a:r>
                  <a:rPr lang="zh-CN" altLang="en-US" sz="1600" dirty="0"/>
                  <a:t>）是传统机器学习方法中最简单最常用的分类模型，用一条线性的直线或高维平面将数据一分为二。线性模型由特征函数</a:t>
                </a:r>
                <a14:m>
                  <m:oMath xmlns:m="http://schemas.openxmlformats.org/officeDocument/2006/math">
                    <m:r>
                      <a:rPr lang="zh-CN" altLang="en-US" sz="1600" i="1" smtClean="0">
                        <a:latin typeface="Cambria Math" panose="02040503050406030204" pitchFamily="18" charset="0"/>
                      </a:rPr>
                      <m:t>∅</m:t>
                    </m:r>
                  </m:oMath>
                </a14:m>
                <a:r>
                  <a:rPr lang="zh-CN" altLang="en-US" sz="1600" dirty="0"/>
                  <a:t>，以及相应的权重向量</a:t>
                </a:r>
                <a:r>
                  <a:rPr lang="en-US" altLang="zh-CN" sz="1600" dirty="0"/>
                  <a:t>w</a:t>
                </a:r>
                <a:r>
                  <a:rPr lang="zh-CN" altLang="en-US" sz="1600" dirty="0"/>
                  <a:t>组成。</a:t>
                </a:r>
              </a:p>
            </p:txBody>
          </p:sp>
        </mc:Choice>
        <mc:Fallback>
          <p:sp>
            <p:nvSpPr>
              <p:cNvPr id="9" name="矩形 8">
                <a:extLst>
                  <a:ext uri="{FF2B5EF4-FFF2-40B4-BE49-F238E27FC236}">
                    <a16:creationId xmlns:a16="http://schemas.microsoft.com/office/drawing/2014/main" xmlns="" xmlns:a14="http://schemas.microsoft.com/office/drawing/2010/main" id="{3DF72B9F-C365-41C7-9898-73698CBCB688}"/>
                  </a:ext>
                </a:extLst>
              </p:cNvPr>
              <p:cNvSpPr>
                <a:spLocks noRot="1" noChangeAspect="1" noMove="1" noResize="1" noEditPoints="1" noAdjustHandles="1" noChangeArrowheads="1" noChangeShapeType="1" noTextEdit="1"/>
              </p:cNvSpPr>
              <p:nvPr/>
            </p:nvSpPr>
            <p:spPr>
              <a:xfrm>
                <a:off x="401548" y="1517123"/>
                <a:ext cx="11179728" cy="788806"/>
              </a:xfrm>
              <a:prstGeom prst="rect">
                <a:avLst/>
              </a:prstGeom>
              <a:blipFill>
                <a:blip r:embed="rId3"/>
                <a:stretch>
                  <a:fillRect l="-327" b="-1007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xmlns="" id="{732BEB77-702B-4D65-9101-C4B955BFF28F}"/>
              </a:ext>
            </a:extLst>
          </p:cNvPr>
          <p:cNvPicPr>
            <a:picLocks noChangeAspect="1"/>
          </p:cNvPicPr>
          <p:nvPr/>
        </p:nvPicPr>
        <p:blipFill>
          <a:blip r:embed="rId4"/>
          <a:stretch>
            <a:fillRect/>
          </a:stretch>
        </p:blipFill>
        <p:spPr>
          <a:xfrm>
            <a:off x="6328097" y="2557230"/>
            <a:ext cx="5253179" cy="3661991"/>
          </a:xfrm>
          <a:prstGeom prst="rect">
            <a:avLst/>
          </a:prstGeom>
        </p:spPr>
      </p:pic>
      <p:sp>
        <p:nvSpPr>
          <p:cNvPr id="15" name="矩形 14">
            <a:extLst>
              <a:ext uri="{FF2B5EF4-FFF2-40B4-BE49-F238E27FC236}">
                <a16:creationId xmlns:a16="http://schemas.microsoft.com/office/drawing/2014/main" xmlns="" id="{FC8EFB67-04B6-4D42-BB10-73E029D24AF8}"/>
              </a:ext>
            </a:extLst>
          </p:cNvPr>
          <p:cNvSpPr/>
          <p:nvPr/>
        </p:nvSpPr>
        <p:spPr>
          <a:xfrm>
            <a:off x="246076" y="2757031"/>
            <a:ext cx="5441659" cy="1527469"/>
          </a:xfrm>
          <a:prstGeom prst="rect">
            <a:avLst/>
          </a:prstGeom>
        </p:spPr>
        <p:txBody>
          <a:bodyPr wrap="square">
            <a:spAutoFit/>
          </a:bodyPr>
          <a:lstStyle/>
          <a:p>
            <a:pPr>
              <a:lnSpc>
                <a:spcPct val="150000"/>
              </a:lnSpc>
            </a:pPr>
            <a:r>
              <a:rPr lang="zh-CN" altLang="en-US" sz="1600" dirty="0">
                <a:solidFill>
                  <a:srgbClr val="24292E"/>
                </a:solidFill>
                <a:latin typeface="-apple-system"/>
              </a:rPr>
              <a:t>直线将平面分割为两部分，分别对应男女。对于任何姓名，计算它落入哪个区域，就能预测它的性别。这样的区域称为</a:t>
            </a:r>
            <a:r>
              <a:rPr lang="zh-CN" altLang="en-US" sz="1600" b="1" dirty="0">
                <a:solidFill>
                  <a:srgbClr val="24292E"/>
                </a:solidFill>
                <a:latin typeface="-apple-system"/>
              </a:rPr>
              <a:t>决策区域</a:t>
            </a:r>
            <a:r>
              <a:rPr lang="zh-CN" altLang="en-US" sz="1600" dirty="0">
                <a:solidFill>
                  <a:srgbClr val="24292E"/>
                </a:solidFill>
                <a:latin typeface="-apple-system"/>
              </a:rPr>
              <a:t>，它们的边界称为</a:t>
            </a:r>
            <a:r>
              <a:rPr lang="zh-CN" altLang="en-US" sz="1600" b="1" dirty="0">
                <a:solidFill>
                  <a:srgbClr val="24292E"/>
                </a:solidFill>
                <a:latin typeface="-apple-system"/>
              </a:rPr>
              <a:t>决策边界</a:t>
            </a:r>
            <a:r>
              <a:rPr lang="zh-CN" altLang="en-US" sz="1600" dirty="0">
                <a:solidFill>
                  <a:srgbClr val="24292E"/>
                </a:solidFill>
                <a:latin typeface="-apple-system"/>
              </a:rPr>
              <a:t>。二维空间中，如果决策边界是直线，则称为</a:t>
            </a:r>
            <a:r>
              <a:rPr lang="zh-CN" altLang="en-US" sz="1600" b="1" dirty="0">
                <a:solidFill>
                  <a:srgbClr val="24292E"/>
                </a:solidFill>
                <a:latin typeface="-apple-system"/>
              </a:rPr>
              <a:t>线性分类模型</a:t>
            </a:r>
            <a:r>
              <a:rPr lang="en-US" altLang="zh-CN" sz="1600" dirty="0">
                <a:solidFill>
                  <a:srgbClr val="24292E"/>
                </a:solidFill>
                <a:latin typeface="-apple-system"/>
              </a:rPr>
              <a:t>: Y = </a:t>
            </a:r>
            <a:r>
              <a:rPr lang="en-US" altLang="zh-CN" sz="1600" dirty="0" err="1">
                <a:solidFill>
                  <a:srgbClr val="24292E"/>
                </a:solidFill>
                <a:latin typeface="-apple-system"/>
              </a:rPr>
              <a:t>Wx</a:t>
            </a:r>
            <a:r>
              <a:rPr lang="en-US" altLang="zh-CN" sz="1600" dirty="0">
                <a:solidFill>
                  <a:srgbClr val="24292E"/>
                </a:solidFill>
                <a:latin typeface="-apple-system"/>
              </a:rPr>
              <a:t> + b</a:t>
            </a:r>
            <a:r>
              <a:rPr lang="zh-CN" altLang="en-US" sz="1600" dirty="0">
                <a:solidFill>
                  <a:srgbClr val="24292E"/>
                </a:solidFill>
                <a:latin typeface="-apple-system"/>
              </a:rPr>
              <a:t>。</a:t>
            </a:r>
            <a:endParaRPr lang="zh-CN" altLang="en-US" sz="1600" dirty="0"/>
          </a:p>
        </p:txBody>
      </p:sp>
      <p:sp>
        <p:nvSpPr>
          <p:cNvPr id="16" name="矩形 15">
            <a:extLst>
              <a:ext uri="{FF2B5EF4-FFF2-40B4-BE49-F238E27FC236}">
                <a16:creationId xmlns:a16="http://schemas.microsoft.com/office/drawing/2014/main" xmlns="" id="{BFCBDA21-DA30-4860-862E-E7C7661BC5B6}"/>
              </a:ext>
            </a:extLst>
          </p:cNvPr>
          <p:cNvSpPr/>
          <p:nvPr/>
        </p:nvSpPr>
        <p:spPr>
          <a:xfrm>
            <a:off x="246076" y="4695131"/>
            <a:ext cx="5559105" cy="419474"/>
          </a:xfrm>
          <a:prstGeom prst="rect">
            <a:avLst/>
          </a:prstGeom>
        </p:spPr>
        <p:txBody>
          <a:bodyPr wrap="square">
            <a:spAutoFit/>
          </a:bodyPr>
          <a:lstStyle/>
          <a:p>
            <a:pPr>
              <a:lnSpc>
                <a:spcPct val="150000"/>
              </a:lnSpc>
            </a:pPr>
            <a:r>
              <a:rPr lang="zh-CN" altLang="en-US" sz="1600" dirty="0">
                <a:solidFill>
                  <a:srgbClr val="24292E"/>
                </a:solidFill>
                <a:latin typeface="-apple-system"/>
              </a:rPr>
              <a:t>如果是任意维度空间中的线性决策边界统称为</a:t>
            </a:r>
            <a:r>
              <a:rPr lang="zh-CN" altLang="en-US" sz="1600" b="1" dirty="0">
                <a:solidFill>
                  <a:srgbClr val="24292E"/>
                </a:solidFill>
                <a:latin typeface="-apple-system"/>
              </a:rPr>
              <a:t>分离超平面。</a:t>
            </a:r>
            <a:endParaRPr lang="zh-CN" altLang="en-US" sz="1600" dirty="0"/>
          </a:p>
        </p:txBody>
      </p:sp>
      <p:sp>
        <p:nvSpPr>
          <p:cNvPr id="22" name="矩形 21">
            <a:extLst>
              <a:ext uri="{FF2B5EF4-FFF2-40B4-BE49-F238E27FC236}">
                <a16:creationId xmlns:a16="http://schemas.microsoft.com/office/drawing/2014/main" xmlns="" id="{BE13BF39-EB51-4227-86DC-68853BF80021}"/>
              </a:ext>
            </a:extLst>
          </p:cNvPr>
          <p:cNvSpPr/>
          <p:nvPr/>
        </p:nvSpPr>
        <p:spPr>
          <a:xfrm>
            <a:off x="474742" y="696689"/>
            <a:ext cx="1757212"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线性分类模型</a:t>
            </a:r>
            <a:endParaRPr lang="zh-CN" alt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xmlns="" id="{827E60E4-5BDB-4B03-82F1-5C5A7516E58B}"/>
              </a:ext>
            </a:extLst>
          </p:cNvPr>
          <p:cNvSpPr/>
          <p:nvPr/>
        </p:nvSpPr>
        <p:spPr>
          <a:xfrm>
            <a:off x="6646863" y="254001"/>
            <a:ext cx="5545137"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xmlns="" id="{4604018B-5155-4439-8EC8-569A9F496A86}"/>
              </a:ext>
            </a:extLst>
          </p:cNvPr>
          <p:cNvGrpSpPr>
            <a:grpSpLocks/>
          </p:cNvGrpSpPr>
          <p:nvPr/>
        </p:nvGrpSpPr>
        <p:grpSpPr bwMode="auto">
          <a:xfrm>
            <a:off x="550862" y="82550"/>
            <a:ext cx="6714003" cy="585788"/>
            <a:chOff x="551544" y="82976"/>
            <a:chExt cx="3498466" cy="584775"/>
          </a:xfrm>
        </p:grpSpPr>
        <p:sp>
          <p:nvSpPr>
            <p:cNvPr id="13328" name="文本框 4">
              <a:extLst>
                <a:ext uri="{FF2B5EF4-FFF2-40B4-BE49-F238E27FC236}">
                  <a16:creationId xmlns:a16="http://schemas.microsoft.com/office/drawing/2014/main" xmlns=""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线性分类模型与感知机算法</a:t>
              </a:r>
            </a:p>
          </p:txBody>
        </p:sp>
        <p:sp>
          <p:nvSpPr>
            <p:cNvPr id="6" name="文本框 5">
              <a:extLst>
                <a:ext uri="{FF2B5EF4-FFF2-40B4-BE49-F238E27FC236}">
                  <a16:creationId xmlns:a16="http://schemas.microsoft.com/office/drawing/2014/main" xmlns=""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xmlns=""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xmlns=""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xmlns=""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pic>
        <p:nvPicPr>
          <p:cNvPr id="4" name="图片 3">
            <a:extLst>
              <a:ext uri="{FF2B5EF4-FFF2-40B4-BE49-F238E27FC236}">
                <a16:creationId xmlns:a16="http://schemas.microsoft.com/office/drawing/2014/main" xmlns="" id="{265004F9-DB04-465F-B5EA-709176EF5C6E}"/>
              </a:ext>
            </a:extLst>
          </p:cNvPr>
          <p:cNvPicPr>
            <a:picLocks noChangeAspect="1"/>
          </p:cNvPicPr>
          <p:nvPr/>
        </p:nvPicPr>
        <p:blipFill>
          <a:blip r:embed="rId3"/>
          <a:stretch>
            <a:fillRect/>
          </a:stretch>
        </p:blipFill>
        <p:spPr>
          <a:xfrm>
            <a:off x="6342252" y="1711325"/>
            <a:ext cx="5191562" cy="2410165"/>
          </a:xfrm>
          <a:prstGeom prst="rect">
            <a:avLst/>
          </a:prstGeom>
        </p:spPr>
      </p:pic>
      <p:sp>
        <p:nvSpPr>
          <p:cNvPr id="5" name="矩形 4">
            <a:extLst>
              <a:ext uri="{FF2B5EF4-FFF2-40B4-BE49-F238E27FC236}">
                <a16:creationId xmlns:a16="http://schemas.microsoft.com/office/drawing/2014/main" xmlns="" id="{AA71533D-9075-451D-AC4B-DCB90B9CFB23}"/>
              </a:ext>
            </a:extLst>
          </p:cNvPr>
          <p:cNvSpPr/>
          <p:nvPr/>
        </p:nvSpPr>
        <p:spPr>
          <a:xfrm>
            <a:off x="304800" y="1042893"/>
            <a:ext cx="3741730" cy="338554"/>
          </a:xfrm>
          <a:prstGeom prst="rect">
            <a:avLst/>
          </a:prstGeom>
        </p:spPr>
        <p:txBody>
          <a:bodyPr wrap="none">
            <a:spAutoFit/>
          </a:bodyPr>
          <a:lstStyle/>
          <a:p>
            <a:r>
              <a:rPr lang="zh-CN" altLang="en-US" sz="1600" dirty="0">
                <a:solidFill>
                  <a:srgbClr val="24292E"/>
                </a:solidFill>
                <a:latin typeface="-apple-system"/>
              </a:rPr>
              <a:t>推广到 </a:t>
            </a:r>
            <a:r>
              <a:rPr lang="en-US" altLang="zh-CN" sz="1600" dirty="0">
                <a:solidFill>
                  <a:srgbClr val="24292E"/>
                </a:solidFill>
                <a:latin typeface="-apple-system"/>
              </a:rPr>
              <a:t>D </a:t>
            </a:r>
            <a:r>
              <a:rPr lang="zh-CN" altLang="en-US" sz="1600" dirty="0">
                <a:solidFill>
                  <a:srgbClr val="24292E"/>
                </a:solidFill>
                <a:latin typeface="-apple-system"/>
              </a:rPr>
              <a:t>维空间，分离超平面的方程为</a:t>
            </a:r>
            <a:r>
              <a:rPr lang="en-US" altLang="zh-CN" sz="1600" dirty="0">
                <a:solidFill>
                  <a:srgbClr val="24292E"/>
                </a:solidFill>
                <a:latin typeface="-apple-system"/>
              </a:rPr>
              <a:t>:</a:t>
            </a:r>
            <a:endParaRPr lang="zh-CN" altLang="en-US" sz="1600" dirty="0"/>
          </a:p>
        </p:txBody>
      </p:sp>
      <p:pic>
        <p:nvPicPr>
          <p:cNvPr id="11" name="图片 10">
            <a:extLst>
              <a:ext uri="{FF2B5EF4-FFF2-40B4-BE49-F238E27FC236}">
                <a16:creationId xmlns:a16="http://schemas.microsoft.com/office/drawing/2014/main" xmlns="" id="{A5769E2A-282A-4EA2-A0EA-65A3B3E5F67F}"/>
              </a:ext>
            </a:extLst>
          </p:cNvPr>
          <p:cNvPicPr>
            <a:picLocks noChangeAspect="1"/>
          </p:cNvPicPr>
          <p:nvPr/>
        </p:nvPicPr>
        <p:blipFill>
          <a:blip r:embed="rId4"/>
          <a:stretch>
            <a:fillRect/>
          </a:stretch>
        </p:blipFill>
        <p:spPr>
          <a:xfrm>
            <a:off x="1871371" y="1634405"/>
            <a:ext cx="1640792" cy="731290"/>
          </a:xfrm>
          <a:prstGeom prst="rect">
            <a:avLst/>
          </a:prstGeom>
        </p:spPr>
      </p:pic>
      <p:sp>
        <p:nvSpPr>
          <p:cNvPr id="12" name="矩形 11">
            <a:extLst>
              <a:ext uri="{FF2B5EF4-FFF2-40B4-BE49-F238E27FC236}">
                <a16:creationId xmlns:a16="http://schemas.microsoft.com/office/drawing/2014/main" xmlns="" id="{5078D4D0-71B1-437E-BE8C-A7AAD478F204}"/>
              </a:ext>
            </a:extLst>
          </p:cNvPr>
          <p:cNvSpPr/>
          <p:nvPr/>
        </p:nvSpPr>
        <p:spPr>
          <a:xfrm>
            <a:off x="304800" y="2629594"/>
            <a:ext cx="5020926" cy="338554"/>
          </a:xfrm>
          <a:prstGeom prst="rect">
            <a:avLst/>
          </a:prstGeom>
        </p:spPr>
        <p:txBody>
          <a:bodyPr wrap="none">
            <a:spAutoFit/>
          </a:bodyPr>
          <a:lstStyle/>
          <a:p>
            <a:r>
              <a:rPr lang="zh-CN" altLang="en-US" sz="1600" dirty="0"/>
              <a:t>其中，</a:t>
            </a:r>
            <a:r>
              <a:rPr lang="en-US" altLang="zh-CN" sz="1600" dirty="0"/>
              <a:t>w </a:t>
            </a:r>
            <a:r>
              <a:rPr lang="zh-CN" altLang="en-US" sz="1600" dirty="0"/>
              <a:t>是权重，</a:t>
            </a:r>
            <a:r>
              <a:rPr lang="en-US" altLang="zh-CN" sz="1600" dirty="0"/>
              <a:t>b </a:t>
            </a:r>
            <a:r>
              <a:rPr lang="zh-CN" altLang="en-US" sz="1600" dirty="0"/>
              <a:t>偏置</a:t>
            </a:r>
            <a:r>
              <a:rPr lang="en-US" altLang="zh-CN" sz="1600" dirty="0"/>
              <a:t>(</a:t>
            </a:r>
            <a:r>
              <a:rPr lang="zh-CN" altLang="en-US" sz="1600" dirty="0"/>
              <a:t>截距</a:t>
            </a:r>
            <a:r>
              <a:rPr lang="en-US" altLang="zh-CN" sz="1600" dirty="0"/>
              <a:t>)</a:t>
            </a:r>
            <a:r>
              <a:rPr lang="zh-CN" altLang="en-US" sz="1600" dirty="0"/>
              <a:t>，可以写成向量的形式</a:t>
            </a:r>
            <a:r>
              <a:rPr lang="en-US" altLang="zh-CN" sz="1600" dirty="0"/>
              <a:t>:</a:t>
            </a:r>
            <a:endParaRPr lang="zh-CN" altLang="en-US" sz="1600" dirty="0"/>
          </a:p>
        </p:txBody>
      </p:sp>
      <p:pic>
        <p:nvPicPr>
          <p:cNvPr id="14" name="图片 13">
            <a:extLst>
              <a:ext uri="{FF2B5EF4-FFF2-40B4-BE49-F238E27FC236}">
                <a16:creationId xmlns:a16="http://schemas.microsoft.com/office/drawing/2014/main" xmlns="" id="{845AD8DA-547D-4877-84BC-DEF269CADAD7}"/>
              </a:ext>
            </a:extLst>
          </p:cNvPr>
          <p:cNvPicPr>
            <a:picLocks noChangeAspect="1"/>
          </p:cNvPicPr>
          <p:nvPr/>
        </p:nvPicPr>
        <p:blipFill>
          <a:blip r:embed="rId5"/>
          <a:stretch>
            <a:fillRect/>
          </a:stretch>
        </p:blipFill>
        <p:spPr>
          <a:xfrm>
            <a:off x="1871371" y="3283963"/>
            <a:ext cx="1786655" cy="812116"/>
          </a:xfrm>
          <a:prstGeom prst="rect">
            <a:avLst/>
          </a:prstGeom>
        </p:spPr>
      </p:pic>
      <p:sp>
        <p:nvSpPr>
          <p:cNvPr id="17" name="文本框 16">
            <a:extLst>
              <a:ext uri="{FF2B5EF4-FFF2-40B4-BE49-F238E27FC236}">
                <a16:creationId xmlns:a16="http://schemas.microsoft.com/office/drawing/2014/main" xmlns="" id="{E621DA89-A856-4989-BD31-3BCC0432C7AE}"/>
              </a:ext>
            </a:extLst>
          </p:cNvPr>
          <p:cNvSpPr txBox="1"/>
          <p:nvPr/>
        </p:nvSpPr>
        <p:spPr>
          <a:xfrm>
            <a:off x="192946" y="4191552"/>
            <a:ext cx="5903054" cy="419474"/>
          </a:xfrm>
          <a:prstGeom prst="rect">
            <a:avLst/>
          </a:prstGeom>
          <a:noFill/>
        </p:spPr>
        <p:txBody>
          <a:bodyPr wrap="square" rtlCol="0">
            <a:spAutoFit/>
          </a:bodyPr>
          <a:lstStyle/>
          <a:p>
            <a:pPr>
              <a:lnSpc>
                <a:spcPct val="150000"/>
              </a:lnSpc>
            </a:pPr>
            <a:r>
              <a:rPr lang="zh-CN" altLang="en-US" sz="1600" dirty="0"/>
              <a:t>于是分离超平面的方程简化为权重向量和特征向量的内积形式：</a:t>
            </a:r>
          </a:p>
        </p:txBody>
      </p:sp>
      <p:pic>
        <p:nvPicPr>
          <p:cNvPr id="18" name="图片 17">
            <a:extLst>
              <a:ext uri="{FF2B5EF4-FFF2-40B4-BE49-F238E27FC236}">
                <a16:creationId xmlns:a16="http://schemas.microsoft.com/office/drawing/2014/main" xmlns="" id="{AF6CD504-7309-4B0F-BEB2-69CC21ACE6C2}"/>
              </a:ext>
            </a:extLst>
          </p:cNvPr>
          <p:cNvPicPr>
            <a:picLocks noChangeAspect="1"/>
          </p:cNvPicPr>
          <p:nvPr/>
        </p:nvPicPr>
        <p:blipFill>
          <a:blip r:embed="rId6"/>
          <a:stretch>
            <a:fillRect/>
          </a:stretch>
        </p:blipFill>
        <p:spPr>
          <a:xfrm>
            <a:off x="2191344" y="4769017"/>
            <a:ext cx="1158340" cy="419136"/>
          </a:xfrm>
          <a:prstGeom prst="rect">
            <a:avLst/>
          </a:prstGeom>
        </p:spPr>
      </p:pic>
      <p:sp>
        <p:nvSpPr>
          <p:cNvPr id="22" name="文本框 21">
            <a:extLst>
              <a:ext uri="{FF2B5EF4-FFF2-40B4-BE49-F238E27FC236}">
                <a16:creationId xmlns:a16="http://schemas.microsoft.com/office/drawing/2014/main" xmlns="" id="{FCB0C765-AA0A-4289-9BDC-DEEE428E153A}"/>
              </a:ext>
            </a:extLst>
          </p:cNvPr>
          <p:cNvSpPr txBox="1"/>
          <p:nvPr/>
        </p:nvSpPr>
        <p:spPr>
          <a:xfrm>
            <a:off x="192946" y="5211476"/>
            <a:ext cx="10439399" cy="419474"/>
          </a:xfrm>
          <a:prstGeom prst="rect">
            <a:avLst/>
          </a:prstGeom>
          <a:noFill/>
        </p:spPr>
        <p:txBody>
          <a:bodyPr wrap="square" rtlCol="0">
            <a:spAutoFit/>
          </a:bodyPr>
          <a:lstStyle/>
          <a:p>
            <a:pPr>
              <a:lnSpc>
                <a:spcPct val="150000"/>
              </a:lnSpc>
            </a:pPr>
            <a:r>
              <a:rPr lang="zh-CN" altLang="en-US" sz="1600" dirty="0"/>
              <a:t>有了决策边界的方程之后，线性模型使用方程左边的符号来作为最终决策，即：</a:t>
            </a:r>
          </a:p>
        </p:txBody>
      </p:sp>
      <p:pic>
        <p:nvPicPr>
          <p:cNvPr id="19" name="图片 18">
            <a:extLst>
              <a:ext uri="{FF2B5EF4-FFF2-40B4-BE49-F238E27FC236}">
                <a16:creationId xmlns:a16="http://schemas.microsoft.com/office/drawing/2014/main" xmlns="" id="{07D66D8F-DF17-46D7-B5A9-6C77A4C440FD}"/>
              </a:ext>
            </a:extLst>
          </p:cNvPr>
          <p:cNvPicPr>
            <a:picLocks noChangeAspect="1"/>
          </p:cNvPicPr>
          <p:nvPr/>
        </p:nvPicPr>
        <p:blipFill>
          <a:blip r:embed="rId7"/>
          <a:stretch>
            <a:fillRect/>
          </a:stretch>
        </p:blipFill>
        <p:spPr>
          <a:xfrm>
            <a:off x="1730079" y="5731274"/>
            <a:ext cx="3239210" cy="710237"/>
          </a:xfrm>
          <a:prstGeom prst="rect">
            <a:avLst/>
          </a:prstGeom>
        </p:spPr>
      </p:pic>
    </p:spTree>
    <p:extLst>
      <p:ext uri="{BB962C8B-B14F-4D97-AF65-F5344CB8AC3E}">
        <p14:creationId xmlns:p14="http://schemas.microsoft.com/office/powerpoint/2010/main" xmlns="" val="3856897578"/>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6286</TotalTime>
  <Words>5478</Words>
  <Application>Microsoft Office PowerPoint</Application>
  <PresentationFormat>自定义</PresentationFormat>
  <Paragraphs>323</Paragraphs>
  <Slides>43</Slides>
  <Notes>35</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清风素材 https://12sc.taobao.com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jin</cp:lastModifiedBy>
  <cp:revision>863</cp:revision>
  <dcterms:created xsi:type="dcterms:W3CDTF">2015-04-13T12:15:43Z</dcterms:created>
  <dcterms:modified xsi:type="dcterms:W3CDTF">2021-10-09T02:51:56Z</dcterms:modified>
  <cp:category>12sc.taobao.com</cp:category>
  <cp:contentStatus>12sc.taobao.com</cp:contentStatus>
</cp:coreProperties>
</file>