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74" r:id="rId2"/>
    <p:sldId id="270" r:id="rId3"/>
    <p:sldId id="360" r:id="rId4"/>
    <p:sldId id="269" r:id="rId5"/>
    <p:sldId id="370" r:id="rId6"/>
    <p:sldId id="371" r:id="rId7"/>
    <p:sldId id="372" r:id="rId8"/>
    <p:sldId id="373" r:id="rId9"/>
    <p:sldId id="374" r:id="rId10"/>
    <p:sldId id="375" r:id="rId11"/>
    <p:sldId id="342" r:id="rId12"/>
    <p:sldId id="376" r:id="rId13"/>
    <p:sldId id="377" r:id="rId14"/>
    <p:sldId id="378" r:id="rId15"/>
    <p:sldId id="379" r:id="rId16"/>
    <p:sldId id="380" r:id="rId17"/>
    <p:sldId id="381" r:id="rId18"/>
    <p:sldId id="343" r:id="rId19"/>
    <p:sldId id="382" r:id="rId20"/>
    <p:sldId id="383" r:id="rId21"/>
    <p:sldId id="384" r:id="rId22"/>
    <p:sldId id="385" r:id="rId23"/>
    <p:sldId id="386" r:id="rId24"/>
    <p:sldId id="387" r:id="rId25"/>
    <p:sldId id="388" r:id="rId26"/>
    <p:sldId id="389" r:id="rId27"/>
    <p:sldId id="357" r:id="rId28"/>
    <p:sldId id="273" r:id="rId29"/>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42">
          <p15:clr>
            <a:srgbClr val="A4A3A4"/>
          </p15:clr>
        </p15:guide>
        <p15:guide id="2" orient="horz" pos="4292">
          <p15:clr>
            <a:srgbClr val="A4A3A4"/>
          </p15:clr>
        </p15:guide>
        <p15:guide id="3" orient="horz" pos="799">
          <p15:clr>
            <a:srgbClr val="A4A3A4"/>
          </p15:clr>
        </p15:guide>
        <p15:guide id="4" orient="horz" pos="2546">
          <p15:clr>
            <a:srgbClr val="A4A3A4"/>
          </p15:clr>
        </p15:guide>
        <p15:guide id="5" orient="horz" pos="1956">
          <p15:clr>
            <a:srgbClr val="A4A3A4"/>
          </p15:clr>
        </p15:guide>
        <p15:guide id="6" pos="381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小飞飞"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E0E6"/>
    <a:srgbClr val="ED7D31"/>
    <a:srgbClr val="5B9BD5"/>
    <a:srgbClr val="044875"/>
    <a:srgbClr val="28ABA3"/>
    <a:srgbClr val="3A9AD9"/>
    <a:srgbClr val="0072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3" autoAdjust="0"/>
    <p:restoredTop sz="91709" autoAdjust="0"/>
  </p:normalViewPr>
  <p:slideViewPr>
    <p:cSldViewPr snapToGrid="0">
      <p:cViewPr varScale="1">
        <p:scale>
          <a:sx n="114" d="100"/>
          <a:sy n="114" d="100"/>
        </p:scale>
        <p:origin x="468" y="108"/>
      </p:cViewPr>
      <p:guideLst>
        <p:guide orient="horz" pos="142"/>
        <p:guide orient="horz" pos="4292"/>
        <p:guide orient="horz" pos="799"/>
        <p:guide orient="horz" pos="2546"/>
        <p:guide orient="horz" pos="1956"/>
        <p:guide pos="3817"/>
      </p:guideLst>
    </p:cSldViewPr>
  </p:slideViewPr>
  <p:notesTextViewPr>
    <p:cViewPr>
      <p:scale>
        <a:sx n="3" d="2"/>
        <a:sy n="3" d="2"/>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351E990-507B-4CA6-B899-5B63BDE310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298FCAE2-BACA-4E8E-AA8E-35C031D3047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404AE8DD-BC5B-4157-9922-88DDB98715EB}" type="datetimeFigureOut">
              <a:rPr lang="zh-CN" altLang="en-US"/>
              <a:pPr>
                <a:defRPr/>
              </a:pPr>
              <a:t>2021/7/25</a:t>
            </a:fld>
            <a:endParaRPr lang="zh-CN" altLang="en-US"/>
          </a:p>
        </p:txBody>
      </p:sp>
      <p:sp>
        <p:nvSpPr>
          <p:cNvPr id="4" name="幻灯片图像占位符 3">
            <a:extLst>
              <a:ext uri="{FF2B5EF4-FFF2-40B4-BE49-F238E27FC236}">
                <a16:creationId xmlns:a16="http://schemas.microsoft.com/office/drawing/2014/main" id="{37BF4554-A9F1-4C84-9A38-693F831D3B9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81FEA0B8-F330-4BB6-A41F-DE1C07118F7D}"/>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p>
        </p:txBody>
      </p:sp>
      <p:sp>
        <p:nvSpPr>
          <p:cNvPr id="6" name="页脚占位符 5">
            <a:extLst>
              <a:ext uri="{FF2B5EF4-FFF2-40B4-BE49-F238E27FC236}">
                <a16:creationId xmlns:a16="http://schemas.microsoft.com/office/drawing/2014/main" id="{1916F065-A22F-40FD-9FA7-BE9366242DDF}"/>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a:extLst>
              <a:ext uri="{FF2B5EF4-FFF2-40B4-BE49-F238E27FC236}">
                <a16:creationId xmlns:a16="http://schemas.microsoft.com/office/drawing/2014/main" id="{2AA35707-FB99-4E83-B876-70046F1D5440}"/>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6A048C7-FDDF-4F68-89EB-F4C2F152F56C}"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a:extLst>
              <a:ext uri="{FF2B5EF4-FFF2-40B4-BE49-F238E27FC236}">
                <a16:creationId xmlns:a16="http://schemas.microsoft.com/office/drawing/2014/main" id="{6E5AFD91-2F01-4B67-83F6-BD3E8B8567A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a:extLst>
              <a:ext uri="{FF2B5EF4-FFF2-40B4-BE49-F238E27FC236}">
                <a16:creationId xmlns:a16="http://schemas.microsoft.com/office/drawing/2014/main" id="{C14EBA56-4385-4D65-AFE2-7180D8113F4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4100" name="灯片编号占位符 3">
            <a:extLst>
              <a:ext uri="{FF2B5EF4-FFF2-40B4-BE49-F238E27FC236}">
                <a16:creationId xmlns:a16="http://schemas.microsoft.com/office/drawing/2014/main" id="{A458BEF7-5E12-418C-B1F9-38BFAC55CDA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22FD17A-51B6-4FE2-A534-76D4431CA95B}" type="slidenum">
              <a:rPr lang="zh-CN" altLang="en-US"/>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10</a:t>
            </a:fld>
            <a:endParaRPr lang="zh-CN" altLang="en-US"/>
          </a:p>
        </p:txBody>
      </p:sp>
    </p:spTree>
    <p:extLst>
      <p:ext uri="{BB962C8B-B14F-4D97-AF65-F5344CB8AC3E}">
        <p14:creationId xmlns:p14="http://schemas.microsoft.com/office/powerpoint/2010/main" val="1230456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11</a:t>
            </a:fld>
            <a:endParaRPr lang="zh-CN" altLang="en-US"/>
          </a:p>
        </p:txBody>
      </p:sp>
    </p:spTree>
    <p:extLst>
      <p:ext uri="{BB962C8B-B14F-4D97-AF65-F5344CB8AC3E}">
        <p14:creationId xmlns:p14="http://schemas.microsoft.com/office/powerpoint/2010/main" val="30145959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12</a:t>
            </a:fld>
            <a:endParaRPr lang="zh-CN" altLang="en-US"/>
          </a:p>
        </p:txBody>
      </p:sp>
    </p:spTree>
    <p:extLst>
      <p:ext uri="{BB962C8B-B14F-4D97-AF65-F5344CB8AC3E}">
        <p14:creationId xmlns:p14="http://schemas.microsoft.com/office/powerpoint/2010/main" val="66038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13</a:t>
            </a:fld>
            <a:endParaRPr lang="zh-CN" altLang="en-US"/>
          </a:p>
        </p:txBody>
      </p:sp>
    </p:spTree>
    <p:extLst>
      <p:ext uri="{BB962C8B-B14F-4D97-AF65-F5344CB8AC3E}">
        <p14:creationId xmlns:p14="http://schemas.microsoft.com/office/powerpoint/2010/main" val="267611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14</a:t>
            </a:fld>
            <a:endParaRPr lang="zh-CN" altLang="en-US"/>
          </a:p>
        </p:txBody>
      </p:sp>
    </p:spTree>
    <p:extLst>
      <p:ext uri="{BB962C8B-B14F-4D97-AF65-F5344CB8AC3E}">
        <p14:creationId xmlns:p14="http://schemas.microsoft.com/office/powerpoint/2010/main" val="40349593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15</a:t>
            </a:fld>
            <a:endParaRPr lang="zh-CN" altLang="en-US"/>
          </a:p>
        </p:txBody>
      </p:sp>
    </p:spTree>
    <p:extLst>
      <p:ext uri="{BB962C8B-B14F-4D97-AF65-F5344CB8AC3E}">
        <p14:creationId xmlns:p14="http://schemas.microsoft.com/office/powerpoint/2010/main" val="3034444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16</a:t>
            </a:fld>
            <a:endParaRPr lang="zh-CN" altLang="en-US"/>
          </a:p>
        </p:txBody>
      </p:sp>
    </p:spTree>
    <p:extLst>
      <p:ext uri="{BB962C8B-B14F-4D97-AF65-F5344CB8AC3E}">
        <p14:creationId xmlns:p14="http://schemas.microsoft.com/office/powerpoint/2010/main" val="18621143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17</a:t>
            </a:fld>
            <a:endParaRPr lang="zh-CN" altLang="en-US"/>
          </a:p>
        </p:txBody>
      </p:sp>
    </p:spTree>
    <p:extLst>
      <p:ext uri="{BB962C8B-B14F-4D97-AF65-F5344CB8AC3E}">
        <p14:creationId xmlns:p14="http://schemas.microsoft.com/office/powerpoint/2010/main" val="39820943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18</a:t>
            </a:fld>
            <a:endParaRPr lang="zh-CN" altLang="en-US"/>
          </a:p>
        </p:txBody>
      </p:sp>
    </p:spTree>
    <p:extLst>
      <p:ext uri="{BB962C8B-B14F-4D97-AF65-F5344CB8AC3E}">
        <p14:creationId xmlns:p14="http://schemas.microsoft.com/office/powerpoint/2010/main" val="22673415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19</a:t>
            </a:fld>
            <a:endParaRPr lang="zh-CN" altLang="en-US"/>
          </a:p>
        </p:txBody>
      </p:sp>
    </p:spTree>
    <p:extLst>
      <p:ext uri="{BB962C8B-B14F-4D97-AF65-F5344CB8AC3E}">
        <p14:creationId xmlns:p14="http://schemas.microsoft.com/office/powerpoint/2010/main" val="630889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3BAF25A3-9CB0-4647-BBD0-99FACB4C221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AB545D6B-607B-4DF2-9AD6-74F1B070718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6148" name="灯片编号占位符 3">
            <a:extLst>
              <a:ext uri="{FF2B5EF4-FFF2-40B4-BE49-F238E27FC236}">
                <a16:creationId xmlns:a16="http://schemas.microsoft.com/office/drawing/2014/main" id="{665450DA-881F-4DFF-806C-1214B91C8CB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461E672-CB71-4400-8F29-01D226374C4E}" type="slidenum">
              <a:rPr lang="zh-CN" altLang="en-US"/>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20</a:t>
            </a:fld>
            <a:endParaRPr lang="zh-CN" altLang="en-US"/>
          </a:p>
        </p:txBody>
      </p:sp>
    </p:spTree>
    <p:extLst>
      <p:ext uri="{BB962C8B-B14F-4D97-AF65-F5344CB8AC3E}">
        <p14:creationId xmlns:p14="http://schemas.microsoft.com/office/powerpoint/2010/main" val="32778739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21</a:t>
            </a:fld>
            <a:endParaRPr lang="zh-CN" altLang="en-US"/>
          </a:p>
        </p:txBody>
      </p:sp>
    </p:spTree>
    <p:extLst>
      <p:ext uri="{BB962C8B-B14F-4D97-AF65-F5344CB8AC3E}">
        <p14:creationId xmlns:p14="http://schemas.microsoft.com/office/powerpoint/2010/main" val="26846718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22</a:t>
            </a:fld>
            <a:endParaRPr lang="zh-CN" altLang="en-US"/>
          </a:p>
        </p:txBody>
      </p:sp>
    </p:spTree>
    <p:extLst>
      <p:ext uri="{BB962C8B-B14F-4D97-AF65-F5344CB8AC3E}">
        <p14:creationId xmlns:p14="http://schemas.microsoft.com/office/powerpoint/2010/main" val="41826945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23</a:t>
            </a:fld>
            <a:endParaRPr lang="zh-CN" altLang="en-US"/>
          </a:p>
        </p:txBody>
      </p:sp>
    </p:spTree>
    <p:extLst>
      <p:ext uri="{BB962C8B-B14F-4D97-AF65-F5344CB8AC3E}">
        <p14:creationId xmlns:p14="http://schemas.microsoft.com/office/powerpoint/2010/main" val="30883119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24</a:t>
            </a:fld>
            <a:endParaRPr lang="zh-CN" altLang="en-US"/>
          </a:p>
        </p:txBody>
      </p:sp>
    </p:spTree>
    <p:extLst>
      <p:ext uri="{BB962C8B-B14F-4D97-AF65-F5344CB8AC3E}">
        <p14:creationId xmlns:p14="http://schemas.microsoft.com/office/powerpoint/2010/main" val="21227427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25</a:t>
            </a:fld>
            <a:endParaRPr lang="zh-CN" altLang="en-US"/>
          </a:p>
        </p:txBody>
      </p:sp>
    </p:spTree>
    <p:extLst>
      <p:ext uri="{BB962C8B-B14F-4D97-AF65-F5344CB8AC3E}">
        <p14:creationId xmlns:p14="http://schemas.microsoft.com/office/powerpoint/2010/main" val="25418272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26</a:t>
            </a:fld>
            <a:endParaRPr lang="zh-CN" altLang="en-US"/>
          </a:p>
        </p:txBody>
      </p:sp>
    </p:spTree>
    <p:extLst>
      <p:ext uri="{BB962C8B-B14F-4D97-AF65-F5344CB8AC3E}">
        <p14:creationId xmlns:p14="http://schemas.microsoft.com/office/powerpoint/2010/main" val="4504759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27</a:t>
            </a:fld>
            <a:endParaRPr lang="zh-CN" altLang="en-US"/>
          </a:p>
        </p:txBody>
      </p:sp>
    </p:spTree>
    <p:extLst>
      <p:ext uri="{BB962C8B-B14F-4D97-AF65-F5344CB8AC3E}">
        <p14:creationId xmlns:p14="http://schemas.microsoft.com/office/powerpoint/2010/main" val="2893336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3</a:t>
            </a:fld>
            <a:endParaRPr lang="zh-CN" altLang="en-US"/>
          </a:p>
        </p:txBody>
      </p:sp>
    </p:spTree>
    <p:extLst>
      <p:ext uri="{BB962C8B-B14F-4D97-AF65-F5344CB8AC3E}">
        <p14:creationId xmlns:p14="http://schemas.microsoft.com/office/powerpoint/2010/main" val="3888215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5</a:t>
            </a:fld>
            <a:endParaRPr lang="zh-CN" altLang="en-US"/>
          </a:p>
        </p:txBody>
      </p:sp>
    </p:spTree>
    <p:extLst>
      <p:ext uri="{BB962C8B-B14F-4D97-AF65-F5344CB8AC3E}">
        <p14:creationId xmlns:p14="http://schemas.microsoft.com/office/powerpoint/2010/main" val="3389981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6</a:t>
            </a:fld>
            <a:endParaRPr lang="zh-CN" altLang="en-US"/>
          </a:p>
        </p:txBody>
      </p:sp>
    </p:spTree>
    <p:extLst>
      <p:ext uri="{BB962C8B-B14F-4D97-AF65-F5344CB8AC3E}">
        <p14:creationId xmlns:p14="http://schemas.microsoft.com/office/powerpoint/2010/main" val="719962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7</a:t>
            </a:fld>
            <a:endParaRPr lang="zh-CN" altLang="en-US"/>
          </a:p>
        </p:txBody>
      </p:sp>
    </p:spTree>
    <p:extLst>
      <p:ext uri="{BB962C8B-B14F-4D97-AF65-F5344CB8AC3E}">
        <p14:creationId xmlns:p14="http://schemas.microsoft.com/office/powerpoint/2010/main" val="2170067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8</a:t>
            </a:fld>
            <a:endParaRPr lang="zh-CN" altLang="en-US"/>
          </a:p>
        </p:txBody>
      </p:sp>
    </p:spTree>
    <p:extLst>
      <p:ext uri="{BB962C8B-B14F-4D97-AF65-F5344CB8AC3E}">
        <p14:creationId xmlns:p14="http://schemas.microsoft.com/office/powerpoint/2010/main" val="2331071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9</a:t>
            </a:fld>
            <a:endParaRPr lang="zh-CN" altLang="en-US"/>
          </a:p>
        </p:txBody>
      </p:sp>
    </p:spTree>
    <p:extLst>
      <p:ext uri="{BB962C8B-B14F-4D97-AF65-F5344CB8AC3E}">
        <p14:creationId xmlns:p14="http://schemas.microsoft.com/office/powerpoint/2010/main" val="49308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C44D7D1-8845-46B7-B407-5F49F35CE259}"/>
              </a:ext>
            </a:extLst>
          </p:cNvPr>
          <p:cNvSpPr>
            <a:spLocks noGrp="1"/>
          </p:cNvSpPr>
          <p:nvPr>
            <p:ph type="dt" sz="half" idx="10"/>
          </p:nvPr>
        </p:nvSpPr>
        <p:spPr/>
        <p:txBody>
          <a:bodyPr/>
          <a:lstStyle>
            <a:lvl1pPr>
              <a:defRPr/>
            </a:lvl1pPr>
          </a:lstStyle>
          <a:p>
            <a:pPr>
              <a:defRPr/>
            </a:pPr>
            <a:fld id="{D91CC8D5-2663-4ED3-B88A-6FDB56B70F75}" type="datetimeFigureOut">
              <a:rPr lang="zh-CN" altLang="en-US"/>
              <a:pPr>
                <a:defRPr/>
              </a:pPr>
              <a:t>2021/7/25</a:t>
            </a:fld>
            <a:endParaRPr lang="zh-CN" altLang="en-US"/>
          </a:p>
        </p:txBody>
      </p:sp>
      <p:sp>
        <p:nvSpPr>
          <p:cNvPr id="5" name="页脚占位符 4">
            <a:extLst>
              <a:ext uri="{FF2B5EF4-FFF2-40B4-BE49-F238E27FC236}">
                <a16:creationId xmlns:a16="http://schemas.microsoft.com/office/drawing/2014/main" id="{AFB7387F-EDE8-457C-840A-E2D3EF33EC0E}"/>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E7F91A33-153A-4511-90C6-2FCB3FD1B819}"/>
              </a:ext>
            </a:extLst>
          </p:cNvPr>
          <p:cNvSpPr>
            <a:spLocks noGrp="1"/>
          </p:cNvSpPr>
          <p:nvPr>
            <p:ph type="sldNum" sz="quarter" idx="12"/>
          </p:nvPr>
        </p:nvSpPr>
        <p:spPr/>
        <p:txBody>
          <a:bodyPr/>
          <a:lstStyle>
            <a:lvl1pPr>
              <a:defRPr/>
            </a:lvl1pPr>
          </a:lstStyle>
          <a:p>
            <a:fld id="{9A0FF374-2CBA-4547-991D-3C653D80ADD7}" type="slidenum">
              <a:rPr lang="zh-CN" altLang="en-US"/>
              <a:pPr/>
              <a:t>‹#›</a:t>
            </a:fld>
            <a:endParaRPr lang="zh-CN" altLang="en-US"/>
          </a:p>
        </p:txBody>
      </p:sp>
    </p:spTree>
    <p:extLst>
      <p:ext uri="{BB962C8B-B14F-4D97-AF65-F5344CB8AC3E}">
        <p14:creationId xmlns:p14="http://schemas.microsoft.com/office/powerpoint/2010/main" val="3206832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E1E4253-8932-4C1A-9100-5A4B084E8C5D}"/>
              </a:ext>
            </a:extLst>
          </p:cNvPr>
          <p:cNvSpPr>
            <a:spLocks noGrp="1"/>
          </p:cNvSpPr>
          <p:nvPr>
            <p:ph type="dt" sz="half" idx="10"/>
          </p:nvPr>
        </p:nvSpPr>
        <p:spPr/>
        <p:txBody>
          <a:bodyPr/>
          <a:lstStyle>
            <a:lvl1pPr>
              <a:defRPr/>
            </a:lvl1pPr>
          </a:lstStyle>
          <a:p>
            <a:pPr>
              <a:defRPr/>
            </a:pPr>
            <a:fld id="{34B6649F-F62B-4EB2-A49B-078BD86DE339}" type="datetimeFigureOut">
              <a:rPr lang="zh-CN" altLang="en-US"/>
              <a:pPr>
                <a:defRPr/>
              </a:pPr>
              <a:t>2021/7/25</a:t>
            </a:fld>
            <a:endParaRPr lang="zh-CN" altLang="en-US"/>
          </a:p>
        </p:txBody>
      </p:sp>
      <p:sp>
        <p:nvSpPr>
          <p:cNvPr id="5" name="页脚占位符 4">
            <a:extLst>
              <a:ext uri="{FF2B5EF4-FFF2-40B4-BE49-F238E27FC236}">
                <a16:creationId xmlns:a16="http://schemas.microsoft.com/office/drawing/2014/main" id="{38A5A603-CB0B-4E19-B54C-63E1D1765F89}"/>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52570AE-7E25-4891-A213-A8655EFFDA2B}"/>
              </a:ext>
            </a:extLst>
          </p:cNvPr>
          <p:cNvSpPr>
            <a:spLocks noGrp="1"/>
          </p:cNvSpPr>
          <p:nvPr>
            <p:ph type="sldNum" sz="quarter" idx="12"/>
          </p:nvPr>
        </p:nvSpPr>
        <p:spPr/>
        <p:txBody>
          <a:bodyPr/>
          <a:lstStyle>
            <a:lvl1pPr>
              <a:defRPr/>
            </a:lvl1pPr>
          </a:lstStyle>
          <a:p>
            <a:fld id="{DDD7E8A5-CF8F-43E7-8CF4-D78F5175CBED}" type="slidenum">
              <a:rPr lang="zh-CN" altLang="en-US"/>
              <a:pPr/>
              <a:t>‹#›</a:t>
            </a:fld>
            <a:endParaRPr lang="zh-CN" altLang="en-US"/>
          </a:p>
        </p:txBody>
      </p:sp>
    </p:spTree>
    <p:extLst>
      <p:ext uri="{BB962C8B-B14F-4D97-AF65-F5344CB8AC3E}">
        <p14:creationId xmlns:p14="http://schemas.microsoft.com/office/powerpoint/2010/main" val="3689814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4525985-9C0D-46D0-B755-6859EEA5AA90}"/>
              </a:ext>
            </a:extLst>
          </p:cNvPr>
          <p:cNvSpPr>
            <a:spLocks noGrp="1"/>
          </p:cNvSpPr>
          <p:nvPr>
            <p:ph type="dt" sz="half" idx="10"/>
          </p:nvPr>
        </p:nvSpPr>
        <p:spPr/>
        <p:txBody>
          <a:bodyPr/>
          <a:lstStyle>
            <a:lvl1pPr>
              <a:defRPr/>
            </a:lvl1pPr>
          </a:lstStyle>
          <a:p>
            <a:pPr>
              <a:defRPr/>
            </a:pPr>
            <a:fld id="{F35B5C11-27E6-49E7-A9C8-C0F71646FB98}" type="datetimeFigureOut">
              <a:rPr lang="zh-CN" altLang="en-US"/>
              <a:pPr>
                <a:defRPr/>
              </a:pPr>
              <a:t>2021/7/25</a:t>
            </a:fld>
            <a:endParaRPr lang="zh-CN" altLang="en-US"/>
          </a:p>
        </p:txBody>
      </p:sp>
      <p:sp>
        <p:nvSpPr>
          <p:cNvPr id="5" name="页脚占位符 4">
            <a:extLst>
              <a:ext uri="{FF2B5EF4-FFF2-40B4-BE49-F238E27FC236}">
                <a16:creationId xmlns:a16="http://schemas.microsoft.com/office/drawing/2014/main" id="{FCFB2F6E-EB0B-4403-B3A2-8247976829CD}"/>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3DF04D91-E654-4B3B-AD15-AA8A0232C37F}"/>
              </a:ext>
            </a:extLst>
          </p:cNvPr>
          <p:cNvSpPr>
            <a:spLocks noGrp="1"/>
          </p:cNvSpPr>
          <p:nvPr>
            <p:ph type="sldNum" sz="quarter" idx="12"/>
          </p:nvPr>
        </p:nvSpPr>
        <p:spPr/>
        <p:txBody>
          <a:bodyPr/>
          <a:lstStyle>
            <a:lvl1pPr>
              <a:defRPr/>
            </a:lvl1pPr>
          </a:lstStyle>
          <a:p>
            <a:fld id="{38229E46-6A62-40A5-9A85-0ED975AC18B3}" type="slidenum">
              <a:rPr lang="zh-CN" altLang="en-US"/>
              <a:pPr/>
              <a:t>‹#›</a:t>
            </a:fld>
            <a:endParaRPr lang="zh-CN" altLang="en-US"/>
          </a:p>
        </p:txBody>
      </p:sp>
    </p:spTree>
    <p:extLst>
      <p:ext uri="{BB962C8B-B14F-4D97-AF65-F5344CB8AC3E}">
        <p14:creationId xmlns:p14="http://schemas.microsoft.com/office/powerpoint/2010/main" val="1445299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624296E-AB61-4195-A028-DC1B5A0AB66D}"/>
              </a:ext>
            </a:extLst>
          </p:cNvPr>
          <p:cNvSpPr>
            <a:spLocks noGrp="1"/>
          </p:cNvSpPr>
          <p:nvPr>
            <p:ph type="dt" sz="half" idx="10"/>
          </p:nvPr>
        </p:nvSpPr>
        <p:spPr/>
        <p:txBody>
          <a:bodyPr/>
          <a:lstStyle>
            <a:lvl1pPr>
              <a:defRPr/>
            </a:lvl1pPr>
          </a:lstStyle>
          <a:p>
            <a:pPr>
              <a:defRPr/>
            </a:pPr>
            <a:fld id="{F914A395-AA15-445E-9B88-FE324B4B5D91}" type="datetimeFigureOut">
              <a:rPr lang="zh-CN" altLang="en-US"/>
              <a:pPr>
                <a:defRPr/>
              </a:pPr>
              <a:t>2021/7/25</a:t>
            </a:fld>
            <a:endParaRPr lang="zh-CN" altLang="en-US"/>
          </a:p>
        </p:txBody>
      </p:sp>
      <p:sp>
        <p:nvSpPr>
          <p:cNvPr id="5" name="页脚占位符 4">
            <a:extLst>
              <a:ext uri="{FF2B5EF4-FFF2-40B4-BE49-F238E27FC236}">
                <a16:creationId xmlns:a16="http://schemas.microsoft.com/office/drawing/2014/main" id="{41D56FB6-E461-4161-9FCC-87FD9964407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84BAE75-3263-4A03-B9E0-0ADC0CA5FC56}"/>
              </a:ext>
            </a:extLst>
          </p:cNvPr>
          <p:cNvSpPr>
            <a:spLocks noGrp="1"/>
          </p:cNvSpPr>
          <p:nvPr>
            <p:ph type="sldNum" sz="quarter" idx="12"/>
          </p:nvPr>
        </p:nvSpPr>
        <p:spPr/>
        <p:txBody>
          <a:bodyPr/>
          <a:lstStyle>
            <a:lvl1pPr>
              <a:defRPr/>
            </a:lvl1pPr>
          </a:lstStyle>
          <a:p>
            <a:fld id="{8C7B2E00-0E5C-44FF-9DB9-A4FF4529F981}" type="slidenum">
              <a:rPr lang="zh-CN" altLang="en-US"/>
              <a:pPr/>
              <a:t>‹#›</a:t>
            </a:fld>
            <a:endParaRPr lang="zh-CN" altLang="en-US"/>
          </a:p>
        </p:txBody>
      </p:sp>
    </p:spTree>
    <p:extLst>
      <p:ext uri="{BB962C8B-B14F-4D97-AF65-F5344CB8AC3E}">
        <p14:creationId xmlns:p14="http://schemas.microsoft.com/office/powerpoint/2010/main" val="2483294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F4C05AC-6948-4A32-89E8-49B929DDA71A}"/>
              </a:ext>
            </a:extLst>
          </p:cNvPr>
          <p:cNvSpPr>
            <a:spLocks noGrp="1"/>
          </p:cNvSpPr>
          <p:nvPr>
            <p:ph type="dt" sz="half" idx="10"/>
          </p:nvPr>
        </p:nvSpPr>
        <p:spPr/>
        <p:txBody>
          <a:bodyPr/>
          <a:lstStyle>
            <a:lvl1pPr>
              <a:defRPr/>
            </a:lvl1pPr>
          </a:lstStyle>
          <a:p>
            <a:pPr>
              <a:defRPr/>
            </a:pPr>
            <a:fld id="{A6CF7B32-8E64-4FC8-945B-33E53085EF5A}" type="datetimeFigureOut">
              <a:rPr lang="zh-CN" altLang="en-US"/>
              <a:pPr>
                <a:defRPr/>
              </a:pPr>
              <a:t>2021/7/25</a:t>
            </a:fld>
            <a:endParaRPr lang="zh-CN" altLang="en-US"/>
          </a:p>
        </p:txBody>
      </p:sp>
      <p:sp>
        <p:nvSpPr>
          <p:cNvPr id="5" name="页脚占位符 4">
            <a:extLst>
              <a:ext uri="{FF2B5EF4-FFF2-40B4-BE49-F238E27FC236}">
                <a16:creationId xmlns:a16="http://schemas.microsoft.com/office/drawing/2014/main" id="{D8AA114C-BDE7-4426-B675-009B8BED5823}"/>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9560C180-58E2-4788-AEDC-42343CABFB2C}"/>
              </a:ext>
            </a:extLst>
          </p:cNvPr>
          <p:cNvSpPr>
            <a:spLocks noGrp="1"/>
          </p:cNvSpPr>
          <p:nvPr>
            <p:ph type="sldNum" sz="quarter" idx="12"/>
          </p:nvPr>
        </p:nvSpPr>
        <p:spPr/>
        <p:txBody>
          <a:bodyPr/>
          <a:lstStyle>
            <a:lvl1pPr>
              <a:defRPr/>
            </a:lvl1pPr>
          </a:lstStyle>
          <a:p>
            <a:fld id="{4BDA8DD1-A6D1-4762-9B71-298E6D3CCB12}" type="slidenum">
              <a:rPr lang="zh-CN" altLang="en-US"/>
              <a:pPr/>
              <a:t>‹#›</a:t>
            </a:fld>
            <a:endParaRPr lang="zh-CN" altLang="en-US"/>
          </a:p>
        </p:txBody>
      </p:sp>
    </p:spTree>
    <p:extLst>
      <p:ext uri="{BB962C8B-B14F-4D97-AF65-F5344CB8AC3E}">
        <p14:creationId xmlns:p14="http://schemas.microsoft.com/office/powerpoint/2010/main" val="3348627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CBB9A340-842C-4B80-8652-B3600302A045}"/>
              </a:ext>
            </a:extLst>
          </p:cNvPr>
          <p:cNvSpPr>
            <a:spLocks noGrp="1"/>
          </p:cNvSpPr>
          <p:nvPr>
            <p:ph type="dt" sz="half" idx="10"/>
          </p:nvPr>
        </p:nvSpPr>
        <p:spPr/>
        <p:txBody>
          <a:bodyPr/>
          <a:lstStyle>
            <a:lvl1pPr>
              <a:defRPr/>
            </a:lvl1pPr>
          </a:lstStyle>
          <a:p>
            <a:pPr>
              <a:defRPr/>
            </a:pPr>
            <a:fld id="{1C92C8D9-EC89-4098-A480-DAEB3C30BEF1}" type="datetimeFigureOut">
              <a:rPr lang="zh-CN" altLang="en-US"/>
              <a:pPr>
                <a:defRPr/>
              </a:pPr>
              <a:t>2021/7/25</a:t>
            </a:fld>
            <a:endParaRPr lang="zh-CN" altLang="en-US"/>
          </a:p>
        </p:txBody>
      </p:sp>
      <p:sp>
        <p:nvSpPr>
          <p:cNvPr id="6" name="页脚占位符 4">
            <a:extLst>
              <a:ext uri="{FF2B5EF4-FFF2-40B4-BE49-F238E27FC236}">
                <a16:creationId xmlns:a16="http://schemas.microsoft.com/office/drawing/2014/main" id="{5DA270DD-E421-4E45-B52A-2B7C467C7916}"/>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4E522EC1-9627-4988-9D1A-ACE9EB6444AC}"/>
              </a:ext>
            </a:extLst>
          </p:cNvPr>
          <p:cNvSpPr>
            <a:spLocks noGrp="1"/>
          </p:cNvSpPr>
          <p:nvPr>
            <p:ph type="sldNum" sz="quarter" idx="12"/>
          </p:nvPr>
        </p:nvSpPr>
        <p:spPr/>
        <p:txBody>
          <a:bodyPr/>
          <a:lstStyle>
            <a:lvl1pPr>
              <a:defRPr/>
            </a:lvl1pPr>
          </a:lstStyle>
          <a:p>
            <a:fld id="{73558FCB-7B36-449F-9554-B75B4DC7FDD9}" type="slidenum">
              <a:rPr lang="zh-CN" altLang="en-US"/>
              <a:pPr/>
              <a:t>‹#›</a:t>
            </a:fld>
            <a:endParaRPr lang="zh-CN" altLang="en-US"/>
          </a:p>
        </p:txBody>
      </p:sp>
    </p:spTree>
    <p:extLst>
      <p:ext uri="{BB962C8B-B14F-4D97-AF65-F5344CB8AC3E}">
        <p14:creationId xmlns:p14="http://schemas.microsoft.com/office/powerpoint/2010/main" val="1886326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FB5BC06F-2C73-4368-ABAB-98AE6C6C97FD}"/>
              </a:ext>
            </a:extLst>
          </p:cNvPr>
          <p:cNvSpPr>
            <a:spLocks noGrp="1"/>
          </p:cNvSpPr>
          <p:nvPr>
            <p:ph type="dt" sz="half" idx="10"/>
          </p:nvPr>
        </p:nvSpPr>
        <p:spPr/>
        <p:txBody>
          <a:bodyPr/>
          <a:lstStyle>
            <a:lvl1pPr>
              <a:defRPr/>
            </a:lvl1pPr>
          </a:lstStyle>
          <a:p>
            <a:pPr>
              <a:defRPr/>
            </a:pPr>
            <a:fld id="{0EE47416-3167-4C59-A4EA-CF62536E59AE}" type="datetimeFigureOut">
              <a:rPr lang="zh-CN" altLang="en-US"/>
              <a:pPr>
                <a:defRPr/>
              </a:pPr>
              <a:t>2021/7/25</a:t>
            </a:fld>
            <a:endParaRPr lang="zh-CN" altLang="en-US"/>
          </a:p>
        </p:txBody>
      </p:sp>
      <p:sp>
        <p:nvSpPr>
          <p:cNvPr id="8" name="页脚占位符 4">
            <a:extLst>
              <a:ext uri="{FF2B5EF4-FFF2-40B4-BE49-F238E27FC236}">
                <a16:creationId xmlns:a16="http://schemas.microsoft.com/office/drawing/2014/main" id="{E1C07FB1-AEEE-412C-AD00-F8727232E4DC}"/>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348C6A38-563B-43A6-BA57-F5052006B758}"/>
              </a:ext>
            </a:extLst>
          </p:cNvPr>
          <p:cNvSpPr>
            <a:spLocks noGrp="1"/>
          </p:cNvSpPr>
          <p:nvPr>
            <p:ph type="sldNum" sz="quarter" idx="12"/>
          </p:nvPr>
        </p:nvSpPr>
        <p:spPr/>
        <p:txBody>
          <a:bodyPr/>
          <a:lstStyle>
            <a:lvl1pPr>
              <a:defRPr/>
            </a:lvl1pPr>
          </a:lstStyle>
          <a:p>
            <a:fld id="{83A8A8BA-E3F5-40F8-82C5-AFC8D021A7BD}" type="slidenum">
              <a:rPr lang="zh-CN" altLang="en-US"/>
              <a:pPr/>
              <a:t>‹#›</a:t>
            </a:fld>
            <a:endParaRPr lang="zh-CN" altLang="en-US"/>
          </a:p>
        </p:txBody>
      </p:sp>
    </p:spTree>
    <p:extLst>
      <p:ext uri="{BB962C8B-B14F-4D97-AF65-F5344CB8AC3E}">
        <p14:creationId xmlns:p14="http://schemas.microsoft.com/office/powerpoint/2010/main" val="259055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EE352BBC-5BC0-4CC9-95A7-0BC20D0DEDB7}"/>
              </a:ext>
            </a:extLst>
          </p:cNvPr>
          <p:cNvSpPr>
            <a:spLocks noGrp="1"/>
          </p:cNvSpPr>
          <p:nvPr>
            <p:ph type="dt" sz="half" idx="10"/>
          </p:nvPr>
        </p:nvSpPr>
        <p:spPr/>
        <p:txBody>
          <a:bodyPr/>
          <a:lstStyle>
            <a:lvl1pPr>
              <a:defRPr/>
            </a:lvl1pPr>
          </a:lstStyle>
          <a:p>
            <a:pPr>
              <a:defRPr/>
            </a:pPr>
            <a:fld id="{439C276F-B6BA-42A6-8B7C-FC2057CBDD97}" type="datetimeFigureOut">
              <a:rPr lang="zh-CN" altLang="en-US"/>
              <a:pPr>
                <a:defRPr/>
              </a:pPr>
              <a:t>2021/7/25</a:t>
            </a:fld>
            <a:endParaRPr lang="zh-CN" altLang="en-US"/>
          </a:p>
        </p:txBody>
      </p:sp>
      <p:sp>
        <p:nvSpPr>
          <p:cNvPr id="4" name="页脚占位符 4">
            <a:extLst>
              <a:ext uri="{FF2B5EF4-FFF2-40B4-BE49-F238E27FC236}">
                <a16:creationId xmlns:a16="http://schemas.microsoft.com/office/drawing/2014/main" id="{2AC55F89-55B0-4B73-9FE6-40AD2EC091E9}"/>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B616D7A0-6B6B-4270-80ED-1C44C066DF49}"/>
              </a:ext>
            </a:extLst>
          </p:cNvPr>
          <p:cNvSpPr>
            <a:spLocks noGrp="1"/>
          </p:cNvSpPr>
          <p:nvPr>
            <p:ph type="sldNum" sz="quarter" idx="12"/>
          </p:nvPr>
        </p:nvSpPr>
        <p:spPr/>
        <p:txBody>
          <a:bodyPr/>
          <a:lstStyle>
            <a:lvl1pPr>
              <a:defRPr/>
            </a:lvl1pPr>
          </a:lstStyle>
          <a:p>
            <a:fld id="{2BC7DAF3-3E9E-4001-95F5-070500B0001F}" type="slidenum">
              <a:rPr lang="zh-CN" altLang="en-US"/>
              <a:pPr/>
              <a:t>‹#›</a:t>
            </a:fld>
            <a:endParaRPr lang="zh-CN" altLang="en-US"/>
          </a:p>
        </p:txBody>
      </p:sp>
    </p:spTree>
    <p:extLst>
      <p:ext uri="{BB962C8B-B14F-4D97-AF65-F5344CB8AC3E}">
        <p14:creationId xmlns:p14="http://schemas.microsoft.com/office/powerpoint/2010/main" val="896157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38432FB3-667D-40B1-8A17-6809697FFBCD}"/>
              </a:ext>
            </a:extLst>
          </p:cNvPr>
          <p:cNvSpPr>
            <a:spLocks noGrp="1"/>
          </p:cNvSpPr>
          <p:nvPr>
            <p:ph type="dt" sz="half" idx="10"/>
          </p:nvPr>
        </p:nvSpPr>
        <p:spPr/>
        <p:txBody>
          <a:bodyPr/>
          <a:lstStyle>
            <a:lvl1pPr>
              <a:defRPr/>
            </a:lvl1pPr>
          </a:lstStyle>
          <a:p>
            <a:pPr>
              <a:defRPr/>
            </a:pPr>
            <a:fld id="{81AEE0BF-2534-4DCA-800D-B6267606675D}" type="datetimeFigureOut">
              <a:rPr lang="zh-CN" altLang="en-US"/>
              <a:pPr>
                <a:defRPr/>
              </a:pPr>
              <a:t>2021/7/25</a:t>
            </a:fld>
            <a:endParaRPr lang="zh-CN" altLang="en-US"/>
          </a:p>
        </p:txBody>
      </p:sp>
      <p:sp>
        <p:nvSpPr>
          <p:cNvPr id="3" name="页脚占位符 4">
            <a:extLst>
              <a:ext uri="{FF2B5EF4-FFF2-40B4-BE49-F238E27FC236}">
                <a16:creationId xmlns:a16="http://schemas.microsoft.com/office/drawing/2014/main" id="{3AF550DA-E86B-4738-A273-70C8181A62C5}"/>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11C533D0-1BF3-4EFF-BAB1-44F2B93B4F81}"/>
              </a:ext>
            </a:extLst>
          </p:cNvPr>
          <p:cNvSpPr>
            <a:spLocks noGrp="1"/>
          </p:cNvSpPr>
          <p:nvPr>
            <p:ph type="sldNum" sz="quarter" idx="12"/>
          </p:nvPr>
        </p:nvSpPr>
        <p:spPr/>
        <p:txBody>
          <a:bodyPr/>
          <a:lstStyle>
            <a:lvl1pPr>
              <a:defRPr/>
            </a:lvl1pPr>
          </a:lstStyle>
          <a:p>
            <a:fld id="{2E79A7CD-FD35-4D9B-89DB-78C2E64041FE}" type="slidenum">
              <a:rPr lang="zh-CN" altLang="en-US"/>
              <a:pPr/>
              <a:t>‹#›</a:t>
            </a:fld>
            <a:endParaRPr lang="zh-CN" altLang="en-US"/>
          </a:p>
        </p:txBody>
      </p:sp>
    </p:spTree>
    <p:extLst>
      <p:ext uri="{BB962C8B-B14F-4D97-AF65-F5344CB8AC3E}">
        <p14:creationId xmlns:p14="http://schemas.microsoft.com/office/powerpoint/2010/main" val="1162203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DDA8D78B-2041-4D82-8555-FDC14B2656A9}"/>
              </a:ext>
            </a:extLst>
          </p:cNvPr>
          <p:cNvSpPr>
            <a:spLocks noGrp="1"/>
          </p:cNvSpPr>
          <p:nvPr>
            <p:ph type="dt" sz="half" idx="10"/>
          </p:nvPr>
        </p:nvSpPr>
        <p:spPr/>
        <p:txBody>
          <a:bodyPr/>
          <a:lstStyle>
            <a:lvl1pPr>
              <a:defRPr/>
            </a:lvl1pPr>
          </a:lstStyle>
          <a:p>
            <a:pPr>
              <a:defRPr/>
            </a:pPr>
            <a:fld id="{511B7BE4-AC85-4205-BB0A-221EA7CAFAF4}" type="datetimeFigureOut">
              <a:rPr lang="zh-CN" altLang="en-US"/>
              <a:pPr>
                <a:defRPr/>
              </a:pPr>
              <a:t>2021/7/25</a:t>
            </a:fld>
            <a:endParaRPr lang="zh-CN" altLang="en-US"/>
          </a:p>
        </p:txBody>
      </p:sp>
      <p:sp>
        <p:nvSpPr>
          <p:cNvPr id="6" name="页脚占位符 4">
            <a:extLst>
              <a:ext uri="{FF2B5EF4-FFF2-40B4-BE49-F238E27FC236}">
                <a16:creationId xmlns:a16="http://schemas.microsoft.com/office/drawing/2014/main" id="{5E7C2E42-C919-467E-8F12-B2CE4A4CAF4C}"/>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AE57A495-C2A5-492E-BCF4-0D46D3BE1890}"/>
              </a:ext>
            </a:extLst>
          </p:cNvPr>
          <p:cNvSpPr>
            <a:spLocks noGrp="1"/>
          </p:cNvSpPr>
          <p:nvPr>
            <p:ph type="sldNum" sz="quarter" idx="12"/>
          </p:nvPr>
        </p:nvSpPr>
        <p:spPr/>
        <p:txBody>
          <a:bodyPr/>
          <a:lstStyle>
            <a:lvl1pPr>
              <a:defRPr/>
            </a:lvl1pPr>
          </a:lstStyle>
          <a:p>
            <a:fld id="{BE23B75A-D37C-4276-8EC1-462DE4946CA3}" type="slidenum">
              <a:rPr lang="zh-CN" altLang="en-US"/>
              <a:pPr/>
              <a:t>‹#›</a:t>
            </a:fld>
            <a:endParaRPr lang="zh-CN" altLang="en-US"/>
          </a:p>
        </p:txBody>
      </p:sp>
    </p:spTree>
    <p:extLst>
      <p:ext uri="{BB962C8B-B14F-4D97-AF65-F5344CB8AC3E}">
        <p14:creationId xmlns:p14="http://schemas.microsoft.com/office/powerpoint/2010/main" val="1152692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FB66D2B5-90E0-4702-889C-13FE2E2700E1}"/>
              </a:ext>
            </a:extLst>
          </p:cNvPr>
          <p:cNvSpPr>
            <a:spLocks noGrp="1"/>
          </p:cNvSpPr>
          <p:nvPr>
            <p:ph type="dt" sz="half" idx="10"/>
          </p:nvPr>
        </p:nvSpPr>
        <p:spPr/>
        <p:txBody>
          <a:bodyPr/>
          <a:lstStyle>
            <a:lvl1pPr>
              <a:defRPr/>
            </a:lvl1pPr>
          </a:lstStyle>
          <a:p>
            <a:pPr>
              <a:defRPr/>
            </a:pPr>
            <a:fld id="{89AC0798-C00D-40B7-9F27-E3476CB176CD}" type="datetimeFigureOut">
              <a:rPr lang="zh-CN" altLang="en-US"/>
              <a:pPr>
                <a:defRPr/>
              </a:pPr>
              <a:t>2021/7/25</a:t>
            </a:fld>
            <a:endParaRPr lang="zh-CN" altLang="en-US"/>
          </a:p>
        </p:txBody>
      </p:sp>
      <p:sp>
        <p:nvSpPr>
          <p:cNvPr id="6" name="页脚占位符 4">
            <a:extLst>
              <a:ext uri="{FF2B5EF4-FFF2-40B4-BE49-F238E27FC236}">
                <a16:creationId xmlns:a16="http://schemas.microsoft.com/office/drawing/2014/main" id="{BEC1BACC-67B4-471D-B17E-B27481466591}"/>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EC22FE83-44FE-46AB-8945-15F036AEA81A}"/>
              </a:ext>
            </a:extLst>
          </p:cNvPr>
          <p:cNvSpPr>
            <a:spLocks noGrp="1"/>
          </p:cNvSpPr>
          <p:nvPr>
            <p:ph type="sldNum" sz="quarter" idx="12"/>
          </p:nvPr>
        </p:nvSpPr>
        <p:spPr/>
        <p:txBody>
          <a:bodyPr/>
          <a:lstStyle>
            <a:lvl1pPr>
              <a:defRPr/>
            </a:lvl1pPr>
          </a:lstStyle>
          <a:p>
            <a:fld id="{A0C051E7-6777-4A7B-9360-034D0544B0FA}" type="slidenum">
              <a:rPr lang="zh-CN" altLang="en-US"/>
              <a:pPr/>
              <a:t>‹#›</a:t>
            </a:fld>
            <a:endParaRPr lang="zh-CN" altLang="en-US"/>
          </a:p>
        </p:txBody>
      </p:sp>
    </p:spTree>
    <p:extLst>
      <p:ext uri="{BB962C8B-B14F-4D97-AF65-F5344CB8AC3E}">
        <p14:creationId xmlns:p14="http://schemas.microsoft.com/office/powerpoint/2010/main" val="897888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3BCAAEBA-9848-440B-A94B-B86E90091FE3}"/>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2A67DA60-1BAF-43A3-AB63-B76B6B3FF6A0}"/>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5EDFD6B-6A31-42BC-A069-1C682B4A4F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D41DEA2C-DBFB-4A67-B5C4-AE6BDAE5E4C8}" type="datetimeFigureOut">
              <a:rPr lang="zh-CN" altLang="en-US"/>
              <a:pPr>
                <a:defRPr/>
              </a:pPr>
              <a:t>2021/7/25</a:t>
            </a:fld>
            <a:endParaRPr lang="zh-CN" altLang="en-US"/>
          </a:p>
        </p:txBody>
      </p:sp>
      <p:sp>
        <p:nvSpPr>
          <p:cNvPr id="5" name="页脚占位符 4">
            <a:extLst>
              <a:ext uri="{FF2B5EF4-FFF2-40B4-BE49-F238E27FC236}">
                <a16:creationId xmlns:a16="http://schemas.microsoft.com/office/drawing/2014/main" id="{B0ABD8A2-BC57-4879-92F6-FEA7494D14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DBCC22E6-D94E-4904-B00B-D85D647EA835}"/>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717D7D89-B843-4462-9CFF-9FC39238C804}"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41.png"/></Relationships>
</file>

<file path=ppt/slides/_rels/slide14.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1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54.png"/><Relationship Id="rId4" Type="http://schemas.openxmlformats.org/officeDocument/2006/relationships/image" Target="../media/image53.png"/></Relationships>
</file>

<file path=ppt/slides/_rels/slide1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57.png"/><Relationship Id="rId4" Type="http://schemas.openxmlformats.org/officeDocument/2006/relationships/image" Target="../media/image56.png"/></Relationships>
</file>

<file path=ppt/slides/_rels/slide18.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1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6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66.png"/></Relationships>
</file>

<file path=ppt/slides/_rels/slide2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68.png"/></Relationships>
</file>

<file path=ppt/slides/_rels/slide22.xml.rels><?xml version="1.0" encoding="UTF-8" standalone="yes"?>
<Relationships xmlns="http://schemas.openxmlformats.org/package/2006/relationships"><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2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75.png"/></Relationships>
</file>

<file path=ppt/slides/_rels/slide2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77.png"/></Relationships>
</file>

<file path=ppt/slides/_rels/slide2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79.png"/></Relationships>
</file>

<file path=ppt/slides/_rels/slide2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8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43FD124A-5003-4953-9084-A144332BFF02}"/>
              </a:ext>
            </a:extLst>
          </p:cNvPr>
          <p:cNvSpPr txBox="1"/>
          <p:nvPr/>
        </p:nvSpPr>
        <p:spPr>
          <a:xfrm>
            <a:off x="1397000" y="2357438"/>
            <a:ext cx="9258212" cy="1200329"/>
          </a:xfrm>
          <a:prstGeom prst="rect">
            <a:avLst/>
          </a:prstGeom>
          <a:noFill/>
        </p:spPr>
        <p:txBody>
          <a:bodyPr wrap="square">
            <a:spAutoFit/>
          </a:bodyPr>
          <a:lstStyle/>
          <a:p>
            <a:pPr algn="ctr" eaLnBrk="1" fontAlgn="auto" hangingPunct="1">
              <a:spcBef>
                <a:spcPts val="0"/>
              </a:spcBef>
              <a:spcAft>
                <a:spcPts val="0"/>
              </a:spcAft>
              <a:defRPr/>
            </a:pPr>
            <a:r>
              <a:rPr lang="en-US" altLang="zh-CN" sz="3600" b="1" spc="300" dirty="0">
                <a:solidFill>
                  <a:srgbClr val="044875"/>
                </a:solidFill>
                <a:latin typeface="微软雅黑" panose="020B0503020204020204" pitchFamily="34" charset="-122"/>
                <a:ea typeface="微软雅黑" panose="020B0503020204020204" pitchFamily="34" charset="-122"/>
              </a:rPr>
              <a:t>HanLP: Han Language Processing</a:t>
            </a:r>
          </a:p>
          <a:p>
            <a:pPr algn="ctr" eaLnBrk="1" fontAlgn="auto" hangingPunct="1">
              <a:spcBef>
                <a:spcPts val="0"/>
              </a:spcBef>
              <a:spcAft>
                <a:spcPts val="0"/>
              </a:spcAft>
              <a:defRPr/>
            </a:pPr>
            <a:r>
              <a:rPr lang="zh-CN" altLang="en-US" sz="3600" b="1" spc="300" dirty="0">
                <a:solidFill>
                  <a:srgbClr val="044875"/>
                </a:solidFill>
                <a:latin typeface="微软雅黑" panose="020B0503020204020204" pitchFamily="34" charset="-122"/>
                <a:ea typeface="微软雅黑" panose="020B0503020204020204" pitchFamily="34" charset="-122"/>
              </a:rPr>
              <a:t>与</a:t>
            </a:r>
            <a:r>
              <a:rPr lang="en-US" altLang="zh-CN" sz="3600" b="1" spc="300" dirty="0">
                <a:solidFill>
                  <a:srgbClr val="044875"/>
                </a:solidFill>
                <a:latin typeface="微软雅黑" panose="020B0503020204020204" pitchFamily="34" charset="-122"/>
                <a:ea typeface="微软雅黑" panose="020B0503020204020204" pitchFamily="34" charset="-122"/>
              </a:rPr>
              <a:t>《</a:t>
            </a:r>
            <a:r>
              <a:rPr lang="zh-CN" altLang="en-US" sz="3600" b="1" spc="300" dirty="0">
                <a:solidFill>
                  <a:srgbClr val="044875"/>
                </a:solidFill>
                <a:latin typeface="微软雅黑" panose="020B0503020204020204" pitchFamily="34" charset="-122"/>
                <a:ea typeface="微软雅黑" panose="020B0503020204020204" pitchFamily="34" charset="-122"/>
              </a:rPr>
              <a:t>自然语言处理入门</a:t>
            </a:r>
            <a:r>
              <a:rPr lang="en-US" altLang="zh-CN" sz="3600" b="1" spc="300" dirty="0">
                <a:solidFill>
                  <a:srgbClr val="044875"/>
                </a:solidFill>
                <a:latin typeface="微软雅黑" panose="020B0503020204020204" pitchFamily="34" charset="-122"/>
                <a:ea typeface="微软雅黑" panose="020B0503020204020204" pitchFamily="34" charset="-122"/>
              </a:rPr>
              <a:t>》</a:t>
            </a:r>
            <a:endParaRPr lang="zh-CN" altLang="en-US" sz="3600" b="1" spc="300" dirty="0">
              <a:solidFill>
                <a:srgbClr val="044875"/>
              </a:solidFill>
              <a:latin typeface="微软雅黑" panose="020B0503020204020204" pitchFamily="34" charset="-122"/>
              <a:ea typeface="微软雅黑" panose="020B0503020204020204" pitchFamily="34" charset="-122"/>
            </a:endParaRPr>
          </a:p>
        </p:txBody>
      </p:sp>
      <p:grpSp>
        <p:nvGrpSpPr>
          <p:cNvPr id="59" name="组合 58">
            <a:extLst>
              <a:ext uri="{FF2B5EF4-FFF2-40B4-BE49-F238E27FC236}">
                <a16:creationId xmlns:a16="http://schemas.microsoft.com/office/drawing/2014/main" id="{4ADB37D8-7CA1-44D4-A521-7776E4CC6528}"/>
              </a:ext>
            </a:extLst>
          </p:cNvPr>
          <p:cNvGrpSpPr>
            <a:grpSpLocks/>
          </p:cNvGrpSpPr>
          <p:nvPr/>
        </p:nvGrpSpPr>
        <p:grpSpPr bwMode="auto">
          <a:xfrm>
            <a:off x="3917950" y="3686175"/>
            <a:ext cx="3846513" cy="361950"/>
            <a:chOff x="4154888" y="3453573"/>
            <a:chExt cx="3846874" cy="361046"/>
          </a:xfrm>
        </p:grpSpPr>
        <p:cxnSp>
          <p:nvCxnSpPr>
            <p:cNvPr id="21" name="直接连接符 20">
              <a:extLst>
                <a:ext uri="{FF2B5EF4-FFF2-40B4-BE49-F238E27FC236}">
                  <a16:creationId xmlns:a16="http://schemas.microsoft.com/office/drawing/2014/main" id="{E13C3E2E-C566-4620-A29E-EBB4A569C601}"/>
                </a:ext>
              </a:extLst>
            </p:cNvPr>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a:extLst>
                <a:ext uri="{FF2B5EF4-FFF2-40B4-BE49-F238E27FC236}">
                  <a16:creationId xmlns:a16="http://schemas.microsoft.com/office/drawing/2014/main" id="{D03C6320-85FA-4756-AB08-93D3C4F43F51}"/>
                </a:ext>
              </a:extLst>
            </p:cNvPr>
            <p:cNvSpPr/>
            <p:nvPr/>
          </p:nvSpPr>
          <p:spPr>
            <a:xfrm flipV="1">
              <a:off x="5872724" y="3459907"/>
              <a:ext cx="411202"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 name="矩形 8">
            <a:extLst>
              <a:ext uri="{FF2B5EF4-FFF2-40B4-BE49-F238E27FC236}">
                <a16:creationId xmlns:a16="http://schemas.microsoft.com/office/drawing/2014/main" id="{70FF1EE3-8A51-40CE-B8FB-289984543C07}"/>
              </a:ext>
            </a:extLst>
          </p:cNvPr>
          <p:cNvSpPr/>
          <p:nvPr/>
        </p:nvSpPr>
        <p:spPr>
          <a:xfrm>
            <a:off x="1125538" y="1587500"/>
            <a:ext cx="9644062" cy="4176713"/>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3" name="组合 42">
            <a:extLst>
              <a:ext uri="{FF2B5EF4-FFF2-40B4-BE49-F238E27FC236}">
                <a16:creationId xmlns:a16="http://schemas.microsoft.com/office/drawing/2014/main" id="{1221C8C0-1CA9-4237-AB16-B5AA063BA113}"/>
              </a:ext>
            </a:extLst>
          </p:cNvPr>
          <p:cNvGrpSpPr>
            <a:grpSpLocks/>
          </p:cNvGrpSpPr>
          <p:nvPr/>
        </p:nvGrpSpPr>
        <p:grpSpPr bwMode="auto">
          <a:xfrm>
            <a:off x="10264775" y="5203825"/>
            <a:ext cx="1109663" cy="1130300"/>
            <a:chOff x="2666985" y="682103"/>
            <a:chExt cx="1109138" cy="1131217"/>
          </a:xfrm>
        </p:grpSpPr>
        <p:sp>
          <p:nvSpPr>
            <p:cNvPr id="40" name="矩形 39">
              <a:extLst>
                <a:ext uri="{FF2B5EF4-FFF2-40B4-BE49-F238E27FC236}">
                  <a16:creationId xmlns:a16="http://schemas.microsoft.com/office/drawing/2014/main" id="{97F19CAD-C1FC-4A46-AA9D-235FADF07F4F}"/>
                </a:ext>
              </a:extLst>
            </p:cNvPr>
            <p:cNvSpPr/>
            <p:nvPr/>
          </p:nvSpPr>
          <p:spPr>
            <a:xfrm>
              <a:off x="2841527" y="858459"/>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a:extLst>
                <a:ext uri="{FF2B5EF4-FFF2-40B4-BE49-F238E27FC236}">
                  <a16:creationId xmlns:a16="http://schemas.microsoft.com/office/drawing/2014/main" id="{EFB3F032-D4F9-492B-AA77-209F1F52D849}"/>
                </a:ext>
              </a:extLst>
            </p:cNvPr>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矩形 41">
              <a:extLst>
                <a:ext uri="{FF2B5EF4-FFF2-40B4-BE49-F238E27FC236}">
                  <a16:creationId xmlns:a16="http://schemas.microsoft.com/office/drawing/2014/main" id="{E1FE4580-460F-4CD1-B017-A32306D5F41A}"/>
                </a:ext>
              </a:extLst>
            </p:cNvPr>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4" name="组合 43">
            <a:extLst>
              <a:ext uri="{FF2B5EF4-FFF2-40B4-BE49-F238E27FC236}">
                <a16:creationId xmlns:a16="http://schemas.microsoft.com/office/drawing/2014/main" id="{F8DA6EC8-3AD8-486B-A7A0-1AC789B8C95C}"/>
              </a:ext>
            </a:extLst>
          </p:cNvPr>
          <p:cNvGrpSpPr>
            <a:grpSpLocks/>
          </p:cNvGrpSpPr>
          <p:nvPr/>
        </p:nvGrpSpPr>
        <p:grpSpPr bwMode="auto">
          <a:xfrm>
            <a:off x="566738" y="1014413"/>
            <a:ext cx="1109662" cy="1131887"/>
            <a:chOff x="2666985" y="682103"/>
            <a:chExt cx="1109138" cy="1131217"/>
          </a:xfrm>
        </p:grpSpPr>
        <p:sp>
          <p:nvSpPr>
            <p:cNvPr id="45" name="矩形 44">
              <a:extLst>
                <a:ext uri="{FF2B5EF4-FFF2-40B4-BE49-F238E27FC236}">
                  <a16:creationId xmlns:a16="http://schemas.microsoft.com/office/drawing/2014/main" id="{352075F3-9D22-43CC-AC7B-30FF540ABA40}"/>
                </a:ext>
              </a:extLst>
            </p:cNvPr>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矩形 45">
              <a:extLst>
                <a:ext uri="{FF2B5EF4-FFF2-40B4-BE49-F238E27FC236}">
                  <a16:creationId xmlns:a16="http://schemas.microsoft.com/office/drawing/2014/main" id="{61BF8794-0D16-4B86-BF16-524233F2490A}"/>
                </a:ext>
              </a:extLst>
            </p:cNvPr>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矩形 46">
              <a:extLst>
                <a:ext uri="{FF2B5EF4-FFF2-40B4-BE49-F238E27FC236}">
                  <a16:creationId xmlns:a16="http://schemas.microsoft.com/office/drawing/2014/main" id="{08448963-5121-4E51-B55C-25BF1CD198AC}"/>
                </a:ext>
              </a:extLst>
            </p:cNvPr>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矩形 48">
            <a:extLst>
              <a:ext uri="{FF2B5EF4-FFF2-40B4-BE49-F238E27FC236}">
                <a16:creationId xmlns:a16="http://schemas.microsoft.com/office/drawing/2014/main" id="{07255945-8A76-4D9E-B673-3B3C67CEB13C}"/>
              </a:ext>
            </a:extLst>
          </p:cNvPr>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矩形 52">
            <a:extLst>
              <a:ext uri="{FF2B5EF4-FFF2-40B4-BE49-F238E27FC236}">
                <a16:creationId xmlns:a16="http://schemas.microsoft.com/office/drawing/2014/main" id="{8853A6DF-C889-4F87-80F4-4AD0B2118283}"/>
              </a:ext>
            </a:extLst>
          </p:cNvPr>
          <p:cNvSpPr/>
          <p:nvPr/>
        </p:nvSpPr>
        <p:spPr>
          <a:xfrm>
            <a:off x="10437813" y="6521450"/>
            <a:ext cx="1754187" cy="3365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矩形 53">
            <a:extLst>
              <a:ext uri="{FF2B5EF4-FFF2-40B4-BE49-F238E27FC236}">
                <a16:creationId xmlns:a16="http://schemas.microsoft.com/office/drawing/2014/main" id="{90ACAF23-534E-4254-8E14-005A102E1996}"/>
              </a:ext>
            </a:extLst>
          </p:cNvPr>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2" name="图片 1">
            <a:extLst>
              <a:ext uri="{FF2B5EF4-FFF2-40B4-BE49-F238E27FC236}">
                <a16:creationId xmlns:a16="http://schemas.microsoft.com/office/drawing/2014/main" id="{9D3DD575-2FF0-4A3F-A72B-9AF5C9C3F0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050" y="481013"/>
            <a:ext cx="2374900" cy="10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237BAEB1-B0C6-481A-983E-35291FA62FB0}"/>
              </a:ext>
            </a:extLst>
          </p:cNvPr>
          <p:cNvSpPr txBox="1"/>
          <p:nvPr/>
        </p:nvSpPr>
        <p:spPr>
          <a:xfrm>
            <a:off x="2338531" y="4072021"/>
            <a:ext cx="6805468" cy="646331"/>
          </a:xfrm>
          <a:prstGeom prst="rect">
            <a:avLst/>
          </a:prstGeom>
          <a:noFill/>
        </p:spPr>
        <p:txBody>
          <a:bodyPr wrap="square" rtlCol="0">
            <a:spAutoFit/>
          </a:bodyPr>
          <a:lstStyle/>
          <a:p>
            <a:r>
              <a:rPr lang="zh-CN" altLang="en-US" sz="3600" b="1" spc="300" dirty="0">
                <a:solidFill>
                  <a:srgbClr val="044875"/>
                </a:solidFill>
                <a:latin typeface="微软雅黑" panose="020B0503020204020204" pitchFamily="34" charset="-122"/>
                <a:ea typeface="微软雅黑" panose="020B0503020204020204" pitchFamily="34" charset="-122"/>
              </a:rPr>
              <a:t>第六章 条件随机场与序列标注</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right)">
                                      <p:cBhvr>
                                        <p:cTn id="7" dur="500"/>
                                        <p:tgtEl>
                                          <p:spTgt spid="4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wipe(left)">
                                      <p:cBhvr>
                                        <p:cTn id="10" dur="500"/>
                                        <p:tgtEl>
                                          <p:spTgt spid="5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right)">
                                      <p:cBhvr>
                                        <p:cTn id="13" dur="500"/>
                                        <p:tgtEl>
                                          <p:spTgt spid="53"/>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heel(1)">
                                      <p:cBhvr>
                                        <p:cTn id="16" dur="2000"/>
                                        <p:tgtEl>
                                          <p:spTgt spid="9"/>
                                        </p:tgtEl>
                                      </p:cBhvr>
                                    </p:animEffect>
                                  </p:childTnLst>
                                </p:cTn>
                              </p:par>
                              <p:par>
                                <p:cTn id="17" presetID="21" presetClass="entr" presetSubtype="1"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heel(1)">
                                      <p:cBhvr>
                                        <p:cTn id="19" dur="2000"/>
                                        <p:tgtEl>
                                          <p:spTgt spid="2"/>
                                        </p:tgtEl>
                                      </p:cBhvr>
                                    </p:animEffect>
                                  </p:childTnLst>
                                </p:cTn>
                              </p:par>
                              <p:par>
                                <p:cTn id="20" presetID="53" presetClass="entr" presetSubtype="16" fill="hold" nodeType="with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p:cTn id="22" dur="500" fill="hold"/>
                                        <p:tgtEl>
                                          <p:spTgt spid="44"/>
                                        </p:tgtEl>
                                        <p:attrNameLst>
                                          <p:attrName>ppt_w</p:attrName>
                                        </p:attrNameLst>
                                      </p:cBhvr>
                                      <p:tavLst>
                                        <p:tav tm="0">
                                          <p:val>
                                            <p:fltVal val="0"/>
                                          </p:val>
                                        </p:tav>
                                        <p:tav tm="100000">
                                          <p:val>
                                            <p:strVal val="#ppt_w"/>
                                          </p:val>
                                        </p:tav>
                                      </p:tavLst>
                                    </p:anim>
                                    <p:anim calcmode="lin" valueType="num">
                                      <p:cBhvr>
                                        <p:cTn id="23" dur="500" fill="hold"/>
                                        <p:tgtEl>
                                          <p:spTgt spid="44"/>
                                        </p:tgtEl>
                                        <p:attrNameLst>
                                          <p:attrName>ppt_h</p:attrName>
                                        </p:attrNameLst>
                                      </p:cBhvr>
                                      <p:tavLst>
                                        <p:tav tm="0">
                                          <p:val>
                                            <p:fltVal val="0"/>
                                          </p:val>
                                        </p:tav>
                                        <p:tav tm="100000">
                                          <p:val>
                                            <p:strVal val="#ppt_h"/>
                                          </p:val>
                                        </p:tav>
                                      </p:tavLst>
                                    </p:anim>
                                    <p:animEffect transition="in" filter="fade">
                                      <p:cBhvr>
                                        <p:cTn id="24" dur="500"/>
                                        <p:tgtEl>
                                          <p:spTgt spid="44"/>
                                        </p:tgtEl>
                                      </p:cBhvr>
                                    </p:animEffect>
                                  </p:childTnLst>
                                </p:cTn>
                              </p:par>
                              <p:par>
                                <p:cTn id="25" presetID="53" presetClass="entr" presetSubtype="16"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p:cTn id="27" dur="500" fill="hold"/>
                                        <p:tgtEl>
                                          <p:spTgt spid="43"/>
                                        </p:tgtEl>
                                        <p:attrNameLst>
                                          <p:attrName>ppt_w</p:attrName>
                                        </p:attrNameLst>
                                      </p:cBhvr>
                                      <p:tavLst>
                                        <p:tav tm="0">
                                          <p:val>
                                            <p:fltVal val="0"/>
                                          </p:val>
                                        </p:tav>
                                        <p:tav tm="100000">
                                          <p:val>
                                            <p:strVal val="#ppt_w"/>
                                          </p:val>
                                        </p:tav>
                                      </p:tavLst>
                                    </p:anim>
                                    <p:anim calcmode="lin" valueType="num">
                                      <p:cBhvr>
                                        <p:cTn id="28" dur="500" fill="hold"/>
                                        <p:tgtEl>
                                          <p:spTgt spid="43"/>
                                        </p:tgtEl>
                                        <p:attrNameLst>
                                          <p:attrName>ppt_h</p:attrName>
                                        </p:attrNameLst>
                                      </p:cBhvr>
                                      <p:tavLst>
                                        <p:tav tm="0">
                                          <p:val>
                                            <p:fltVal val="0"/>
                                          </p:val>
                                        </p:tav>
                                        <p:tav tm="100000">
                                          <p:val>
                                            <p:strVal val="#ppt_h"/>
                                          </p:val>
                                        </p:tav>
                                      </p:tavLst>
                                    </p:anim>
                                    <p:animEffect transition="in" filter="fade">
                                      <p:cBhvr>
                                        <p:cTn id="29" dur="500"/>
                                        <p:tgtEl>
                                          <p:spTgt spid="43"/>
                                        </p:tgtEl>
                                      </p:cBhvr>
                                    </p:animEffect>
                                  </p:childTnLst>
                                </p:cTn>
                              </p:par>
                            </p:childTnLst>
                          </p:cTn>
                        </p:par>
                        <p:par>
                          <p:cTn id="30" fill="hold" nodeType="afterGroup">
                            <p:stCondLst>
                              <p:cond delay="2000"/>
                            </p:stCondLst>
                            <p:childTnLst>
                              <p:par>
                                <p:cTn id="31" presetID="53" presetClass="entr" presetSubtype="16" fill="hold" grpId="0" nodeType="afterEffect">
                                  <p:stCondLst>
                                    <p:cond delay="0"/>
                                  </p:stCondLst>
                                  <p:iterate type="lt">
                                    <p:tmPct val="10000"/>
                                  </p:iterate>
                                  <p:childTnLst>
                                    <p:set>
                                      <p:cBhvr>
                                        <p:cTn id="32" dur="1" fill="hold">
                                          <p:stCondLst>
                                            <p:cond delay="0"/>
                                          </p:stCondLst>
                                        </p:cTn>
                                        <p:tgtEl>
                                          <p:spTgt spid="19"/>
                                        </p:tgtEl>
                                        <p:attrNameLst>
                                          <p:attrName>style.visibility</p:attrName>
                                        </p:attrNameLst>
                                      </p:cBhvr>
                                      <p:to>
                                        <p:strVal val="visible"/>
                                      </p:to>
                                    </p:set>
                                    <p:anim calcmode="lin" valueType="num">
                                      <p:cBhvr>
                                        <p:cTn id="33" dur="500" fill="hold"/>
                                        <p:tgtEl>
                                          <p:spTgt spid="19"/>
                                        </p:tgtEl>
                                        <p:attrNameLst>
                                          <p:attrName>ppt_w</p:attrName>
                                        </p:attrNameLst>
                                      </p:cBhvr>
                                      <p:tavLst>
                                        <p:tav tm="0">
                                          <p:val>
                                            <p:fltVal val="0"/>
                                          </p:val>
                                        </p:tav>
                                        <p:tav tm="100000">
                                          <p:val>
                                            <p:strVal val="#ppt_w"/>
                                          </p:val>
                                        </p:tav>
                                      </p:tavLst>
                                    </p:anim>
                                    <p:anim calcmode="lin" valueType="num">
                                      <p:cBhvr>
                                        <p:cTn id="34" dur="500" fill="hold"/>
                                        <p:tgtEl>
                                          <p:spTgt spid="19"/>
                                        </p:tgtEl>
                                        <p:attrNameLst>
                                          <p:attrName>ppt_h</p:attrName>
                                        </p:attrNameLst>
                                      </p:cBhvr>
                                      <p:tavLst>
                                        <p:tav tm="0">
                                          <p:val>
                                            <p:fltVal val="0"/>
                                          </p:val>
                                        </p:tav>
                                        <p:tav tm="100000">
                                          <p:val>
                                            <p:strVal val="#ppt_h"/>
                                          </p:val>
                                        </p:tav>
                                      </p:tavLst>
                                    </p:anim>
                                    <p:animEffect transition="in" filter="fade">
                                      <p:cBhvr>
                                        <p:cTn id="35" dur="500"/>
                                        <p:tgtEl>
                                          <p:spTgt spid="19"/>
                                        </p:tgtEl>
                                      </p:cBhvr>
                                    </p:animEffect>
                                  </p:childTnLst>
                                </p:cTn>
                              </p:par>
                            </p:childTnLst>
                          </p:cTn>
                        </p:par>
                        <p:par>
                          <p:cTn id="36" fill="hold" nodeType="afterGroup">
                            <p:stCondLst>
                              <p:cond delay="4350"/>
                            </p:stCondLst>
                            <p:childTnLst>
                              <p:par>
                                <p:cTn id="37" presetID="22" presetClass="entr" presetSubtype="1" fill="hold" nodeType="after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wipe(up)">
                                      <p:cBhvr>
                                        <p:cTn id="39" dur="500"/>
                                        <p:tgtEl>
                                          <p:spTgt spid="59"/>
                                        </p:tgtEl>
                                      </p:cBhvr>
                                    </p:animEffect>
                                  </p:childTnLst>
                                </p:cTn>
                              </p:par>
                            </p:childTnLst>
                          </p:cTn>
                        </p:par>
                        <p:par>
                          <p:cTn id="40" fill="hold">
                            <p:stCondLst>
                              <p:cond delay="4850"/>
                            </p:stCondLst>
                            <p:childTnLst>
                              <p:par>
                                <p:cTn id="41" presetID="53" presetClass="entr" presetSubtype="16" fill="hold" grpId="0" nodeType="after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p:cTn id="43" dur="500" fill="hold"/>
                                        <p:tgtEl>
                                          <p:spTgt spid="3"/>
                                        </p:tgtEl>
                                        <p:attrNameLst>
                                          <p:attrName>ppt_w</p:attrName>
                                        </p:attrNameLst>
                                      </p:cBhvr>
                                      <p:tavLst>
                                        <p:tav tm="0">
                                          <p:val>
                                            <p:fltVal val="0"/>
                                          </p:val>
                                        </p:tav>
                                        <p:tav tm="100000">
                                          <p:val>
                                            <p:strVal val="#ppt_w"/>
                                          </p:val>
                                        </p:tav>
                                      </p:tavLst>
                                    </p:anim>
                                    <p:anim calcmode="lin" valueType="num">
                                      <p:cBhvr>
                                        <p:cTn id="44" dur="500" fill="hold"/>
                                        <p:tgtEl>
                                          <p:spTgt spid="3"/>
                                        </p:tgtEl>
                                        <p:attrNameLst>
                                          <p:attrName>ppt_h</p:attrName>
                                        </p:attrNameLst>
                                      </p:cBhvr>
                                      <p:tavLst>
                                        <p:tav tm="0">
                                          <p:val>
                                            <p:fltVal val="0"/>
                                          </p:val>
                                        </p:tav>
                                        <p:tav tm="100000">
                                          <p:val>
                                            <p:strVal val="#ppt_h"/>
                                          </p:val>
                                        </p:tav>
                                      </p:tavLst>
                                    </p:anim>
                                    <p:animEffect transition="in" filter="fade">
                                      <p:cBhvr>
                                        <p:cTn id="4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9" grpId="0" animBg="1"/>
      <p:bldP spid="49" grpId="0" animBg="1"/>
      <p:bldP spid="53" grpId="0" animBg="1"/>
      <p:bldP spid="54" grpId="0" animBg="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4655890" y="254000"/>
            <a:ext cx="7536109"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4356697" cy="585788"/>
            <a:chOff x="551544" y="82976"/>
            <a:chExt cx="4355078"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099" y="111278"/>
              <a:ext cx="4106523"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机器学习的模型谱系</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BF41ACAA-D5F5-48FA-92C3-76153649B6C4}"/>
                  </a:ext>
                </a:extLst>
              </p:cNvPr>
              <p:cNvSpPr txBox="1"/>
              <p:nvPr/>
            </p:nvSpPr>
            <p:spPr>
              <a:xfrm>
                <a:off x="550863" y="634121"/>
                <a:ext cx="11411838" cy="839204"/>
              </a:xfrm>
              <a:prstGeom prst="rect">
                <a:avLst/>
              </a:prstGeom>
              <a:noFill/>
            </p:spPr>
            <p:txBody>
              <a:bodyPr wrap="square">
                <a:spAutoFit/>
              </a:bodyPr>
              <a:lstStyle/>
              <a:p>
                <a:pPr>
                  <a:lnSpc>
                    <a:spcPct val="125000"/>
                  </a:lnSpc>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𝑝</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𝑦</m:t>
                          </m:r>
                        </m:e>
                        <m:e>
                          <m:r>
                            <a:rPr lang="en-US" altLang="zh-CN" sz="1600" b="0" i="1" smtClean="0">
                              <a:latin typeface="Cambria Math" panose="02040503050406030204" pitchFamily="18" charset="0"/>
                            </a:rPr>
                            <m:t>𝑥</m:t>
                          </m:r>
                        </m:e>
                      </m:d>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b="0" i="1" smtClean="0">
                              <a:latin typeface="Cambria Math" panose="02040503050406030204" pitchFamily="18" charset="0"/>
                            </a:rPr>
                            <m:t>𝑍</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𝑥</m:t>
                          </m:r>
                          <m:r>
                            <a:rPr lang="en-US" altLang="zh-CN" sz="1600" b="0" i="1" smtClean="0">
                              <a:latin typeface="Cambria Math" panose="02040503050406030204" pitchFamily="18" charset="0"/>
                            </a:rPr>
                            <m:t>)</m:t>
                          </m:r>
                        </m:den>
                      </m:f>
                      <m:nary>
                        <m:naryPr>
                          <m:chr m:val="∏"/>
                          <m:supHide m:val="on"/>
                          <m:ctrlPr>
                            <a:rPr lang="en-US" altLang="zh-CN" sz="1600" b="0" i="1" smtClean="0">
                              <a:latin typeface="Cambria Math" panose="02040503050406030204" pitchFamily="18" charset="0"/>
                            </a:rPr>
                          </m:ctrlPr>
                        </m:naryPr>
                        <m:sub>
                          <m:r>
                            <m:rPr>
                              <m:brk m:alnAt="7"/>
                            </m:rPr>
                            <a:rPr lang="en-US" altLang="zh-CN" sz="1600" b="0" i="1" smtClean="0">
                              <a:latin typeface="Cambria Math" panose="02040503050406030204" pitchFamily="18" charset="0"/>
                            </a:rPr>
                            <m:t>𝑎</m:t>
                          </m:r>
                        </m:sub>
                        <m:sup/>
                        <m:e>
                          <m:sSub>
                            <m:sSubPr>
                              <m:ctrlPr>
                                <a:rPr lang="en-US" altLang="zh-CN" sz="1600" b="0" i="1" smtClean="0">
                                  <a:latin typeface="Cambria Math" panose="02040503050406030204" pitchFamily="18" charset="0"/>
                                </a:rPr>
                              </m:ctrlPr>
                            </m:sSubPr>
                            <m:e>
                              <m:r>
                                <m:rPr>
                                  <m:sty m:val="p"/>
                                </m:rPr>
                                <a:rPr lang="el-GR" altLang="zh-CN" sz="1600" b="0" i="1" smtClean="0">
                                  <a:latin typeface="Cambria Math" panose="02040503050406030204" pitchFamily="18" charset="0"/>
                                  <a:ea typeface="Cambria Math" panose="02040503050406030204" pitchFamily="18" charset="0"/>
                                </a:rPr>
                                <m:t>Ψ</m:t>
                              </m:r>
                            </m:e>
                            <m:sub>
                              <m:r>
                                <a:rPr lang="en-US" altLang="zh-CN" sz="1600" b="0" i="1" smtClean="0">
                                  <a:latin typeface="Cambria Math" panose="02040503050406030204" pitchFamily="18" charset="0"/>
                                </a:rPr>
                                <m:t>𝑎</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𝑎</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b="0" i="1" smtClean="0">
                                  <a:latin typeface="Cambria Math" panose="02040503050406030204" pitchFamily="18" charset="0"/>
                                </a:rPr>
                                <m:t>𝑎</m:t>
                              </m:r>
                            </m:sub>
                          </m:sSub>
                          <m:r>
                            <a:rPr lang="en-US" altLang="zh-CN" sz="1600" b="0" i="1" smtClean="0">
                              <a:latin typeface="Cambria Math" panose="02040503050406030204" pitchFamily="18" charset="0"/>
                            </a:rPr>
                            <m:t>)</m:t>
                          </m:r>
                        </m:e>
                      </m:nary>
                    </m:oMath>
                  </m:oMathPara>
                </a14:m>
                <a:endParaRPr lang="zh-CN" altLang="en-US" sz="1600" dirty="0"/>
              </a:p>
            </p:txBody>
          </p:sp>
        </mc:Choice>
        <mc:Fallback xmlns="">
          <p:sp>
            <p:nvSpPr>
              <p:cNvPr id="14" name="文本框 13">
                <a:extLst>
                  <a:ext uri="{FF2B5EF4-FFF2-40B4-BE49-F238E27FC236}">
                    <a16:creationId xmlns:a16="http://schemas.microsoft.com/office/drawing/2014/main" id="{BF41ACAA-D5F5-48FA-92C3-76153649B6C4}"/>
                  </a:ext>
                </a:extLst>
              </p:cNvPr>
              <p:cNvSpPr txBox="1">
                <a:spLocks noRot="1" noChangeAspect="1" noMove="1" noResize="1" noEditPoints="1" noAdjustHandles="1" noChangeArrowheads="1" noChangeShapeType="1" noTextEdit="1"/>
              </p:cNvSpPr>
              <p:nvPr/>
            </p:nvSpPr>
            <p:spPr>
              <a:xfrm>
                <a:off x="550863" y="634121"/>
                <a:ext cx="11411838" cy="839204"/>
              </a:xfrm>
              <a:prstGeom prst="rect">
                <a:avLst/>
              </a:prstGeom>
              <a:blipFill>
                <a:blip r:embed="rId3"/>
                <a:stretch>
                  <a:fillRect/>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9166A2EA-0008-4F0F-AD2D-3F96C3B7B965}"/>
              </a:ext>
            </a:extLst>
          </p:cNvPr>
          <p:cNvSpPr txBox="1"/>
          <p:nvPr/>
        </p:nvSpPr>
        <p:spPr>
          <a:xfrm>
            <a:off x="11023660" y="939567"/>
            <a:ext cx="617477" cy="369332"/>
          </a:xfrm>
          <a:prstGeom prst="rect">
            <a:avLst/>
          </a:prstGeom>
          <a:noFill/>
        </p:spPr>
        <p:txBody>
          <a:bodyPr wrap="none" rtlCol="0">
            <a:spAutoFit/>
          </a:bodyPr>
          <a:lstStyle/>
          <a:p>
            <a:r>
              <a:rPr lang="en-US" altLang="zh-CN" dirty="0"/>
              <a:t>(6.3)</a:t>
            </a:r>
            <a:endParaRPr lang="zh-CN" altLang="en-US" dirty="0"/>
          </a:p>
        </p:txBody>
      </p:sp>
      <p:sp>
        <p:nvSpPr>
          <p:cNvPr id="16" name="文本框 15">
            <a:extLst>
              <a:ext uri="{FF2B5EF4-FFF2-40B4-BE49-F238E27FC236}">
                <a16:creationId xmlns:a16="http://schemas.microsoft.com/office/drawing/2014/main" id="{10A504C1-8CAA-46F4-AD32-C81AB8B6BEBA}"/>
              </a:ext>
            </a:extLst>
          </p:cNvPr>
          <p:cNvSpPr txBox="1"/>
          <p:nvPr/>
        </p:nvSpPr>
        <p:spPr>
          <a:xfrm>
            <a:off x="799510" y="1430655"/>
            <a:ext cx="9770618" cy="373307"/>
          </a:xfrm>
          <a:prstGeom prst="rect">
            <a:avLst/>
          </a:prstGeom>
          <a:noFill/>
        </p:spPr>
        <p:txBody>
          <a:bodyPr wrap="square">
            <a:spAutoFit/>
          </a:bodyPr>
          <a:lstStyle/>
          <a:p>
            <a:pPr>
              <a:lnSpc>
                <a:spcPct val="125000"/>
              </a:lnSpc>
            </a:pPr>
            <a:r>
              <a:rPr lang="zh-CN" altLang="en-US" sz="1600" dirty="0"/>
              <a:t>到这里，最后一个公式就是条件随机场的一般形式。接下来就要开始介绍条件随机场。</a:t>
            </a:r>
          </a:p>
        </p:txBody>
      </p:sp>
    </p:spTree>
    <p:extLst>
      <p:ext uri="{BB962C8B-B14F-4D97-AF65-F5344CB8AC3E}">
        <p14:creationId xmlns:p14="http://schemas.microsoft.com/office/powerpoint/2010/main" val="189676412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3422708" y="254000"/>
            <a:ext cx="876929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3259137" cy="585788"/>
            <a:chOff x="551544" y="82976"/>
            <a:chExt cx="3540396"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条件随机场</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6ED0C087-B570-4BA0-932E-95C35723711E}"/>
                  </a:ext>
                </a:extLst>
              </p:cNvPr>
              <p:cNvSpPr txBox="1"/>
              <p:nvPr/>
            </p:nvSpPr>
            <p:spPr>
              <a:xfrm>
                <a:off x="416654" y="719320"/>
                <a:ext cx="11358692" cy="681084"/>
              </a:xfrm>
              <a:prstGeom prst="rect">
                <a:avLst/>
              </a:prstGeom>
              <a:noFill/>
            </p:spPr>
            <p:txBody>
              <a:bodyPr wrap="square">
                <a:spAutoFit/>
              </a:bodyPr>
              <a:lstStyle/>
              <a:p>
                <a:pPr>
                  <a:lnSpc>
                    <a:spcPct val="125000"/>
                  </a:lnSpc>
                </a:pPr>
                <a:r>
                  <a:rPr lang="zh-CN" altLang="en-US" sz="1600" dirty="0"/>
                  <a:t>       条件随机场</a:t>
                </a:r>
                <a:r>
                  <a:rPr lang="en-US" altLang="zh-CN" sz="1600" dirty="0"/>
                  <a:t>( Conditional Random Field</a:t>
                </a:r>
                <a:r>
                  <a:rPr lang="zh-CN" altLang="en-US" sz="1600" dirty="0"/>
                  <a:t>，</a:t>
                </a:r>
                <a:r>
                  <a:rPr lang="en-US" altLang="zh-CN" sz="1600" dirty="0"/>
                  <a:t>CRF)</a:t>
                </a:r>
                <a:r>
                  <a:rPr lang="zh-CN" altLang="en-US" sz="1600" dirty="0"/>
                  <a:t>是一种给定输入随机变量</a:t>
                </a:r>
                <a14:m>
                  <m:oMath xmlns:m="http://schemas.openxmlformats.org/officeDocument/2006/math">
                    <m:r>
                      <a:rPr lang="en-US" altLang="zh-CN" sz="1600" b="0" i="1" smtClean="0">
                        <a:latin typeface="Cambria Math" panose="02040503050406030204" pitchFamily="18" charset="0"/>
                      </a:rPr>
                      <m:t>𝑥</m:t>
                    </m:r>
                  </m:oMath>
                </a14:m>
                <a:r>
                  <a:rPr lang="zh-CN" altLang="en-US" sz="1600" dirty="0"/>
                  <a:t>，求解条件概率</a:t>
                </a:r>
                <a14:m>
                  <m:oMath xmlns:m="http://schemas.openxmlformats.org/officeDocument/2006/math">
                    <m:r>
                      <a:rPr lang="en-US" altLang="zh-CN" sz="1600" b="0" i="1" smtClean="0">
                        <a:latin typeface="Cambria Math" panose="02040503050406030204" pitchFamily="18" charset="0"/>
                      </a:rPr>
                      <m:t>𝑝</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𝑦</m:t>
                        </m:r>
                      </m:e>
                      <m:e>
                        <m:r>
                          <a:rPr lang="en-US" altLang="zh-CN" sz="1600" b="0" i="1" smtClean="0">
                            <a:latin typeface="Cambria Math" panose="02040503050406030204" pitchFamily="18" charset="0"/>
                          </a:rPr>
                          <m:t>𝑥</m:t>
                        </m:r>
                      </m:e>
                    </m:d>
                  </m:oMath>
                </a14:m>
                <a:r>
                  <a:rPr lang="zh-CN" altLang="en-US" sz="1600" dirty="0"/>
                  <a:t>的概率无向图模型。用于序列标注时，特例化为线性链</a:t>
                </a:r>
                <a:r>
                  <a:rPr lang="en-US" altLang="zh-CN" sz="1600" dirty="0"/>
                  <a:t>(linear-chain)</a:t>
                </a:r>
                <a:r>
                  <a:rPr lang="zh-CN" altLang="en-US" sz="1600" dirty="0"/>
                  <a:t>条件随机场。此时，输人输出随机变量为等长的两个序列。</a:t>
                </a:r>
              </a:p>
            </p:txBody>
          </p:sp>
        </mc:Choice>
        <mc:Fallback>
          <p:sp>
            <p:nvSpPr>
              <p:cNvPr id="10" name="文本框 9">
                <a:extLst>
                  <a:ext uri="{FF2B5EF4-FFF2-40B4-BE49-F238E27FC236}">
                    <a16:creationId xmlns:a16="http://schemas.microsoft.com/office/drawing/2014/main" id="{6ED0C087-B570-4BA0-932E-95C35723711E}"/>
                  </a:ext>
                </a:extLst>
              </p:cNvPr>
              <p:cNvSpPr txBox="1">
                <a:spLocks noRot="1" noChangeAspect="1" noMove="1" noResize="1" noEditPoints="1" noAdjustHandles="1" noChangeArrowheads="1" noChangeShapeType="1" noTextEdit="1"/>
              </p:cNvSpPr>
              <p:nvPr/>
            </p:nvSpPr>
            <p:spPr>
              <a:xfrm>
                <a:off x="416654" y="719320"/>
                <a:ext cx="11358692" cy="681084"/>
              </a:xfrm>
              <a:prstGeom prst="rect">
                <a:avLst/>
              </a:prstGeom>
              <a:blipFill>
                <a:blip r:embed="rId3"/>
                <a:stretch>
                  <a:fillRect l="-268" b="-11607"/>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00358386-1AF9-4F55-B2E2-BE1404488D56}"/>
              </a:ext>
            </a:extLst>
          </p:cNvPr>
          <p:cNvSpPr txBox="1"/>
          <p:nvPr/>
        </p:nvSpPr>
        <p:spPr>
          <a:xfrm>
            <a:off x="416654" y="1400404"/>
            <a:ext cx="2712440"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线性链条件随机场</a:t>
            </a:r>
          </a:p>
        </p:txBody>
      </p:sp>
      <p:sp>
        <p:nvSpPr>
          <p:cNvPr id="5" name="文本框 4">
            <a:extLst>
              <a:ext uri="{FF2B5EF4-FFF2-40B4-BE49-F238E27FC236}">
                <a16:creationId xmlns:a16="http://schemas.microsoft.com/office/drawing/2014/main" id="{BB39DD8F-8F19-4DF8-B5B2-58BE67173391}"/>
              </a:ext>
            </a:extLst>
          </p:cNvPr>
          <p:cNvSpPr txBox="1"/>
          <p:nvPr/>
        </p:nvSpPr>
        <p:spPr>
          <a:xfrm>
            <a:off x="531906" y="1719635"/>
            <a:ext cx="11093056" cy="373307"/>
          </a:xfrm>
          <a:prstGeom prst="rect">
            <a:avLst/>
          </a:prstGeom>
          <a:noFill/>
        </p:spPr>
        <p:txBody>
          <a:bodyPr wrap="square" rtlCol="0">
            <a:spAutoFit/>
          </a:bodyPr>
          <a:lstStyle/>
          <a:p>
            <a:pPr>
              <a:lnSpc>
                <a:spcPct val="125000"/>
              </a:lnSpc>
            </a:pPr>
            <a:r>
              <a:rPr lang="zh-CN" altLang="en-US" sz="1600" dirty="0"/>
              <a:t>        线性链条件随机场图解如下：</a:t>
            </a:r>
          </a:p>
        </p:txBody>
      </p:sp>
      <p:pic>
        <p:nvPicPr>
          <p:cNvPr id="12" name="图片 11">
            <a:extLst>
              <a:ext uri="{FF2B5EF4-FFF2-40B4-BE49-F238E27FC236}">
                <a16:creationId xmlns:a16="http://schemas.microsoft.com/office/drawing/2014/main" id="{779BF028-4BA1-4514-A8DB-20940D6AA22D}"/>
              </a:ext>
            </a:extLst>
          </p:cNvPr>
          <p:cNvPicPr>
            <a:picLocks noChangeAspect="1"/>
          </p:cNvPicPr>
          <p:nvPr/>
        </p:nvPicPr>
        <p:blipFill>
          <a:blip r:embed="rId4"/>
          <a:stretch>
            <a:fillRect/>
          </a:stretch>
        </p:blipFill>
        <p:spPr>
          <a:xfrm>
            <a:off x="3194338" y="2221848"/>
            <a:ext cx="5647658" cy="2349543"/>
          </a:xfrm>
          <a:prstGeom prst="rect">
            <a:avLst/>
          </a:prstGeom>
        </p:spPr>
      </p:pic>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2CB61ACC-78A5-4066-967C-4836FB61895F}"/>
                  </a:ext>
                </a:extLst>
              </p:cNvPr>
              <p:cNvSpPr txBox="1"/>
              <p:nvPr/>
            </p:nvSpPr>
            <p:spPr>
              <a:xfrm>
                <a:off x="609599" y="4626930"/>
                <a:ext cx="11252434" cy="1300612"/>
              </a:xfrm>
              <a:prstGeom prst="rect">
                <a:avLst/>
              </a:prstGeom>
              <a:noFill/>
            </p:spPr>
            <p:txBody>
              <a:bodyPr wrap="square">
                <a:spAutoFit/>
              </a:bodyPr>
              <a:lstStyle/>
              <a:p>
                <a:pPr>
                  <a:lnSpc>
                    <a:spcPct val="125000"/>
                  </a:lnSpc>
                </a:pPr>
                <a:r>
                  <a:rPr lang="zh-CN" altLang="en-US" sz="1600" dirty="0"/>
                  <a:t>         每个</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𝑡</m:t>
                        </m:r>
                      </m:sub>
                    </m:sSub>
                  </m:oMath>
                </a14:m>
                <a:r>
                  <a:rPr lang="zh-CN" altLang="en-US" sz="1600" dirty="0"/>
                  <a:t>上方有3个灰色节点，代表</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𝑡</m:t>
                        </m:r>
                      </m:sub>
                    </m:sSub>
                  </m:oMath>
                </a14:m>
                <a:r>
                  <a:rPr lang="zh-CN" altLang="en-US" sz="1600" dirty="0"/>
                  <a:t>的3个特征（当然，特征数是任意的)。相较于隐马尔可夫模型对</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𝑡</m:t>
                        </m:r>
                      </m:sub>
                    </m:sSub>
                  </m:oMath>
                </a14:m>
                <a:r>
                  <a:rPr lang="zh-CN" altLang="en-US" sz="1600" dirty="0"/>
                  <a:t>提取的唯一特征，条件随机场可利用的特征更加丰富。黑色方块为因子节点，可以理解为一个特征函数</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𝑓</m:t>
                        </m:r>
                      </m:e>
                      <m:sub>
                        <m:r>
                          <a:rPr lang="en-US" altLang="zh-CN" sz="1600" b="0" i="1" smtClean="0">
                            <a:latin typeface="Cambria Math" panose="02040503050406030204" pitchFamily="18" charset="0"/>
                          </a:rPr>
                          <m:t>𝑘</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b="0" i="1" smtClean="0">
                            <a:latin typeface="Cambria Math" panose="02040503050406030204" pitchFamily="18" charset="0"/>
                          </a:rPr>
                          <m:t>𝑡</m:t>
                        </m:r>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i="1">
                            <a:latin typeface="Cambria Math" panose="02040503050406030204" pitchFamily="18" charset="0"/>
                          </a:rPr>
                          <m:t>𝑡</m:t>
                        </m:r>
                      </m:sub>
                    </m:sSub>
                    <m:r>
                      <a:rPr lang="en-US" altLang="zh-CN" sz="1600" b="0" i="1" smtClean="0">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𝑡</m:t>
                        </m:r>
                      </m:sub>
                    </m:sSub>
                    <m:r>
                      <a:rPr lang="en-US" altLang="zh-CN" sz="1600" b="0" i="1" smtClean="0">
                        <a:latin typeface="Cambria Math" panose="02040503050406030204" pitchFamily="18" charset="0"/>
                      </a:rPr>
                      <m:t>)</m:t>
                    </m:r>
                  </m:oMath>
                </a14:m>
                <a:r>
                  <a:rPr lang="zh-CN" altLang="en-US" sz="1600" dirty="0"/>
                  <a:t>。其中仅仅利用了</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𝑡</m:t>
                        </m:r>
                      </m:sub>
                    </m:sSub>
                  </m:oMath>
                </a14:m>
                <a:r>
                  <a:rPr lang="zh-CN" altLang="en-US" sz="1600" dirty="0"/>
                  <a:t>和</a:t>
                </a:r>
                <a14:m>
                  <m:oMath xmlns:m="http://schemas.openxmlformats.org/officeDocument/2006/math">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i="1">
                            <a:latin typeface="Cambria Math" panose="02040503050406030204" pitchFamily="18" charset="0"/>
                          </a:rPr>
                          <m:t>𝑡</m:t>
                        </m:r>
                      </m:sub>
                    </m:sSub>
                  </m:oMath>
                </a14:m>
                <a:r>
                  <a:rPr lang="zh-CN" altLang="en-US" sz="1600" dirty="0"/>
                  <a:t>的特征称作状态特征，利用了</a:t>
                </a:r>
                <a14:m>
                  <m:oMath xmlns:m="http://schemas.openxmlformats.org/officeDocument/2006/math">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i="1">
                            <a:latin typeface="Cambria Math" panose="02040503050406030204" pitchFamily="18" charset="0"/>
                          </a:rPr>
                          <m:t>𝑡</m:t>
                        </m:r>
                        <m:r>
                          <a:rPr lang="en-US" altLang="zh-CN" sz="1600" b="0" i="1" smtClean="0">
                            <a:latin typeface="Cambria Math" panose="02040503050406030204" pitchFamily="18" charset="0"/>
                          </a:rPr>
                          <m:t>−1</m:t>
                        </m:r>
                      </m:sub>
                    </m:sSub>
                  </m:oMath>
                </a14:m>
                <a:r>
                  <a:rPr lang="zh-CN" altLang="en-US" sz="1600" dirty="0"/>
                  <a:t>的特征则称作转移特征，与感知机的特征函数定义相同。</a:t>
                </a:r>
                <a:endParaRPr lang="en-US" altLang="zh-CN" sz="1600" dirty="0"/>
              </a:p>
              <a:p>
                <a:pPr>
                  <a:lnSpc>
                    <a:spcPct val="125000"/>
                  </a:lnSpc>
                </a:pPr>
                <a:r>
                  <a:rPr lang="en-US" altLang="zh-CN" sz="1600" dirty="0"/>
                  <a:t>       </a:t>
                </a:r>
                <a:r>
                  <a:rPr lang="zh-CN" altLang="en-US" sz="1600" dirty="0"/>
                  <a:t>对照图解，线性链条件随机场的定义如下：</a:t>
                </a:r>
              </a:p>
            </p:txBody>
          </p:sp>
        </mc:Choice>
        <mc:Fallback>
          <p:sp>
            <p:nvSpPr>
              <p:cNvPr id="16" name="文本框 15">
                <a:extLst>
                  <a:ext uri="{FF2B5EF4-FFF2-40B4-BE49-F238E27FC236}">
                    <a16:creationId xmlns:a16="http://schemas.microsoft.com/office/drawing/2014/main" id="{2CB61ACC-78A5-4066-967C-4836FB61895F}"/>
                  </a:ext>
                </a:extLst>
              </p:cNvPr>
              <p:cNvSpPr txBox="1">
                <a:spLocks noRot="1" noChangeAspect="1" noMove="1" noResize="1" noEditPoints="1" noAdjustHandles="1" noChangeArrowheads="1" noChangeShapeType="1" noTextEdit="1"/>
              </p:cNvSpPr>
              <p:nvPr/>
            </p:nvSpPr>
            <p:spPr>
              <a:xfrm>
                <a:off x="609599" y="4626930"/>
                <a:ext cx="11252434" cy="1300612"/>
              </a:xfrm>
              <a:prstGeom prst="rect">
                <a:avLst/>
              </a:prstGeom>
              <a:blipFill>
                <a:blip r:embed="rId5"/>
                <a:stretch>
                  <a:fillRect l="-271" b="-4225"/>
                </a:stretch>
              </a:blipFill>
            </p:spPr>
            <p:txBody>
              <a:bodyPr/>
              <a:lstStyle/>
              <a:p>
                <a:r>
                  <a:rPr lang="zh-CN" altLang="en-US">
                    <a:noFill/>
                  </a:rPr>
                  <a:t> </a:t>
                </a:r>
              </a:p>
            </p:txBody>
          </p:sp>
        </mc:Fallback>
      </mc:AlternateContent>
      <p:pic>
        <p:nvPicPr>
          <p:cNvPr id="15" name="图片 14">
            <a:extLst>
              <a:ext uri="{FF2B5EF4-FFF2-40B4-BE49-F238E27FC236}">
                <a16:creationId xmlns:a16="http://schemas.microsoft.com/office/drawing/2014/main" id="{6948C48C-6A1F-4106-8A3C-92EBCFAFB8DA}"/>
              </a:ext>
            </a:extLst>
          </p:cNvPr>
          <p:cNvPicPr>
            <a:picLocks noChangeAspect="1"/>
          </p:cNvPicPr>
          <p:nvPr/>
        </p:nvPicPr>
        <p:blipFill>
          <a:blip r:embed="rId6"/>
          <a:stretch>
            <a:fillRect/>
          </a:stretch>
        </p:blipFill>
        <p:spPr>
          <a:xfrm>
            <a:off x="3925678" y="5858556"/>
            <a:ext cx="7156179" cy="722610"/>
          </a:xfrm>
          <a:prstGeom prst="rect">
            <a:avLst/>
          </a:prstGeom>
        </p:spPr>
      </p:pic>
    </p:spTree>
    <p:extLst>
      <p:ext uri="{BB962C8B-B14F-4D97-AF65-F5344CB8AC3E}">
        <p14:creationId xmlns:p14="http://schemas.microsoft.com/office/powerpoint/2010/main" val="348288062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3422708" y="254000"/>
            <a:ext cx="876929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3259137" cy="585788"/>
            <a:chOff x="551544" y="82976"/>
            <a:chExt cx="3540396"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条件随机场</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a:extLst>
              <a:ext uri="{FF2B5EF4-FFF2-40B4-BE49-F238E27FC236}">
                <a16:creationId xmlns:a16="http://schemas.microsoft.com/office/drawing/2014/main" id="{258CF738-28ED-43E2-9413-B04F121D0C6A}"/>
              </a:ext>
            </a:extLst>
          </p:cNvPr>
          <p:cNvSpPr txBox="1"/>
          <p:nvPr/>
        </p:nvSpPr>
        <p:spPr>
          <a:xfrm>
            <a:off x="779673" y="626771"/>
            <a:ext cx="6094602" cy="373307"/>
          </a:xfrm>
          <a:prstGeom prst="rect">
            <a:avLst/>
          </a:prstGeom>
          <a:noFill/>
        </p:spPr>
        <p:txBody>
          <a:bodyPr wrap="square">
            <a:spAutoFit/>
          </a:bodyPr>
          <a:lstStyle/>
          <a:p>
            <a:pPr>
              <a:lnSpc>
                <a:spcPct val="125000"/>
              </a:lnSpc>
            </a:pPr>
            <a:r>
              <a:rPr lang="zh-CN" altLang="en-US" sz="1600" b="0" i="0" dirty="0">
                <a:solidFill>
                  <a:srgbClr val="24292E"/>
                </a:solidFill>
                <a:effectLst/>
                <a:latin typeface="-apple-system"/>
              </a:rPr>
              <a:t>其中，</a:t>
            </a:r>
            <a:r>
              <a:rPr lang="en-US" altLang="zh-CN" sz="1600" b="0" i="0" dirty="0">
                <a:solidFill>
                  <a:srgbClr val="24292E"/>
                </a:solidFill>
                <a:effectLst/>
                <a:latin typeface="-apple-system"/>
              </a:rPr>
              <a:t>Z(x)</a:t>
            </a:r>
            <a:r>
              <a:rPr lang="zh-CN" altLang="en-US" sz="1600" b="0" i="0" dirty="0">
                <a:solidFill>
                  <a:srgbClr val="24292E"/>
                </a:solidFill>
                <a:effectLst/>
                <a:latin typeface="-apple-system"/>
              </a:rPr>
              <a:t>为归一化函数</a:t>
            </a:r>
            <a:r>
              <a:rPr lang="en-US" altLang="zh-CN" sz="1600" b="0" i="0" dirty="0">
                <a:solidFill>
                  <a:srgbClr val="24292E"/>
                </a:solidFill>
                <a:effectLst/>
                <a:latin typeface="-apple-system"/>
              </a:rPr>
              <a:t>:</a:t>
            </a:r>
            <a:endParaRPr lang="zh-CN" altLang="en-US" sz="1600" dirty="0"/>
          </a:p>
        </p:txBody>
      </p:sp>
      <p:pic>
        <p:nvPicPr>
          <p:cNvPr id="13" name="图片 12">
            <a:extLst>
              <a:ext uri="{FF2B5EF4-FFF2-40B4-BE49-F238E27FC236}">
                <a16:creationId xmlns:a16="http://schemas.microsoft.com/office/drawing/2014/main" id="{FAA808CD-76A6-44C2-AF14-7842B4FDF739}"/>
              </a:ext>
            </a:extLst>
          </p:cNvPr>
          <p:cNvPicPr>
            <a:picLocks noChangeAspect="1"/>
          </p:cNvPicPr>
          <p:nvPr/>
        </p:nvPicPr>
        <p:blipFill>
          <a:blip r:embed="rId3"/>
          <a:stretch>
            <a:fillRect/>
          </a:stretch>
        </p:blipFill>
        <p:spPr>
          <a:xfrm>
            <a:off x="4133675" y="999567"/>
            <a:ext cx="3924650" cy="735872"/>
          </a:xfrm>
          <a:prstGeom prst="rect">
            <a:avLst/>
          </a:prstGeom>
        </p:spPr>
      </p:pic>
      <p:sp>
        <p:nvSpPr>
          <p:cNvPr id="20" name="文本框 19">
            <a:extLst>
              <a:ext uri="{FF2B5EF4-FFF2-40B4-BE49-F238E27FC236}">
                <a16:creationId xmlns:a16="http://schemas.microsoft.com/office/drawing/2014/main" id="{72B11F7B-CC28-4785-ABE0-3B00473A85EF}"/>
              </a:ext>
            </a:extLst>
          </p:cNvPr>
          <p:cNvSpPr txBox="1"/>
          <p:nvPr/>
        </p:nvSpPr>
        <p:spPr>
          <a:xfrm>
            <a:off x="521501" y="1810984"/>
            <a:ext cx="11558981" cy="373307"/>
          </a:xfrm>
          <a:prstGeom prst="rect">
            <a:avLst/>
          </a:prstGeom>
          <a:noFill/>
        </p:spPr>
        <p:txBody>
          <a:bodyPr wrap="square">
            <a:spAutoFit/>
          </a:bodyPr>
          <a:lstStyle/>
          <a:p>
            <a:pPr>
              <a:lnSpc>
                <a:spcPct val="125000"/>
              </a:lnSpc>
            </a:pPr>
            <a:r>
              <a:rPr lang="zh-CN" altLang="en-US" sz="1600" dirty="0"/>
              <a:t>    上式定义在所有可能的标注序列上。如果将所有特征函数与权重分别写作向量形式，则线性链条件随机场的定义可简化为</a:t>
            </a:r>
            <a:r>
              <a:rPr lang="en-US" altLang="zh-CN" sz="1600" dirty="0"/>
              <a:t>:</a:t>
            </a:r>
            <a:endParaRPr lang="zh-CN" altLang="en-US" sz="1600" dirty="0"/>
          </a:p>
        </p:txBody>
      </p:sp>
      <p:pic>
        <p:nvPicPr>
          <p:cNvPr id="19" name="图片 18">
            <a:extLst>
              <a:ext uri="{FF2B5EF4-FFF2-40B4-BE49-F238E27FC236}">
                <a16:creationId xmlns:a16="http://schemas.microsoft.com/office/drawing/2014/main" id="{4F44DE6D-045A-416B-9E6B-D2EB3FA535D1}"/>
              </a:ext>
            </a:extLst>
          </p:cNvPr>
          <p:cNvPicPr>
            <a:picLocks noChangeAspect="1"/>
          </p:cNvPicPr>
          <p:nvPr/>
        </p:nvPicPr>
        <p:blipFill>
          <a:blip r:embed="rId4"/>
          <a:stretch>
            <a:fillRect/>
          </a:stretch>
        </p:blipFill>
        <p:spPr>
          <a:xfrm>
            <a:off x="4133675" y="2212831"/>
            <a:ext cx="7311617" cy="1401263"/>
          </a:xfrm>
          <a:prstGeom prst="rect">
            <a:avLst/>
          </a:prstGeom>
        </p:spPr>
      </p:pic>
      <p:sp>
        <p:nvSpPr>
          <p:cNvPr id="24" name="文本框 23">
            <a:extLst>
              <a:ext uri="{FF2B5EF4-FFF2-40B4-BE49-F238E27FC236}">
                <a16:creationId xmlns:a16="http://schemas.microsoft.com/office/drawing/2014/main" id="{BBA30243-C77E-4637-834B-BF18563C3B49}"/>
              </a:ext>
            </a:extLst>
          </p:cNvPr>
          <p:cNvSpPr txBox="1"/>
          <p:nvPr/>
        </p:nvSpPr>
        <p:spPr>
          <a:xfrm>
            <a:off x="779673" y="3707064"/>
            <a:ext cx="6094602" cy="338554"/>
          </a:xfrm>
          <a:prstGeom prst="rect">
            <a:avLst/>
          </a:prstGeom>
          <a:noFill/>
        </p:spPr>
        <p:txBody>
          <a:bodyPr wrap="square">
            <a:spAutoFit/>
          </a:bodyPr>
          <a:lstStyle/>
          <a:p>
            <a:r>
              <a:rPr lang="zh-CN" altLang="en-US" sz="1600" b="0" i="0" dirty="0">
                <a:solidFill>
                  <a:srgbClr val="24292E"/>
                </a:solidFill>
                <a:effectLst/>
                <a:latin typeface="-apple-system"/>
              </a:rPr>
              <a:t>对比结构化感知机的打分函数</a:t>
            </a:r>
            <a:r>
              <a:rPr lang="en-US" altLang="zh-CN" sz="1600" b="0" i="0" dirty="0">
                <a:solidFill>
                  <a:srgbClr val="24292E"/>
                </a:solidFill>
                <a:effectLst/>
                <a:latin typeface="-apple-system"/>
              </a:rPr>
              <a:t>:</a:t>
            </a:r>
            <a:endParaRPr lang="zh-CN" altLang="en-US" sz="1600" dirty="0"/>
          </a:p>
        </p:txBody>
      </p:sp>
      <p:pic>
        <p:nvPicPr>
          <p:cNvPr id="23" name="图片 22">
            <a:extLst>
              <a:ext uri="{FF2B5EF4-FFF2-40B4-BE49-F238E27FC236}">
                <a16:creationId xmlns:a16="http://schemas.microsoft.com/office/drawing/2014/main" id="{406FDC5A-74E9-4292-851B-BA7B2C51CFD7}"/>
              </a:ext>
            </a:extLst>
          </p:cNvPr>
          <p:cNvPicPr>
            <a:picLocks noChangeAspect="1"/>
          </p:cNvPicPr>
          <p:nvPr/>
        </p:nvPicPr>
        <p:blipFill>
          <a:blip r:embed="rId5"/>
          <a:stretch>
            <a:fillRect/>
          </a:stretch>
        </p:blipFill>
        <p:spPr>
          <a:xfrm>
            <a:off x="4133675" y="4054007"/>
            <a:ext cx="3266352" cy="634009"/>
          </a:xfrm>
          <a:prstGeom prst="rect">
            <a:avLst/>
          </a:prstGeom>
        </p:spPr>
      </p:pic>
      <mc:AlternateContent xmlns:mc="http://schemas.openxmlformats.org/markup-compatibility/2006">
        <mc:Choice xmlns:a14="http://schemas.microsoft.com/office/drawing/2010/main" Requires="a14">
          <p:sp>
            <p:nvSpPr>
              <p:cNvPr id="28" name="文本框 27">
                <a:extLst>
                  <a:ext uri="{FF2B5EF4-FFF2-40B4-BE49-F238E27FC236}">
                    <a16:creationId xmlns:a16="http://schemas.microsoft.com/office/drawing/2014/main" id="{071F079A-13A4-44FC-AA6A-6D4951E87168}"/>
                  </a:ext>
                </a:extLst>
              </p:cNvPr>
              <p:cNvSpPr txBox="1"/>
              <p:nvPr/>
            </p:nvSpPr>
            <p:spPr>
              <a:xfrm>
                <a:off x="521501" y="4694119"/>
                <a:ext cx="11181140" cy="373307"/>
              </a:xfrm>
              <a:prstGeom prst="rect">
                <a:avLst/>
              </a:prstGeom>
              <a:noFill/>
            </p:spPr>
            <p:txBody>
              <a:bodyPr wrap="square">
                <a:spAutoFit/>
              </a:bodyPr>
              <a:lstStyle/>
              <a:p>
                <a:pPr>
                  <a:lnSpc>
                    <a:spcPct val="125000"/>
                  </a:lnSpc>
                </a:pPr>
                <a:r>
                  <a:rPr lang="zh-CN" altLang="en-US" sz="1600" dirty="0"/>
                  <a:t>     可以发现结构化感知机打分函数与条件随机场的指数部分完全相同，由于给定实例</a:t>
                </a:r>
                <a14:m>
                  <m:oMath xmlns:m="http://schemas.openxmlformats.org/officeDocument/2006/math">
                    <m:r>
                      <a:rPr lang="en-US" altLang="zh-CN" sz="1600" b="0" i="1" smtClean="0">
                        <a:latin typeface="Cambria Math" panose="02040503050406030204" pitchFamily="18" charset="0"/>
                      </a:rPr>
                      <m:t>𝑥</m:t>
                    </m:r>
                  </m:oMath>
                </a14:m>
                <a:r>
                  <a:rPr lang="zh-CN" altLang="en-US" sz="1600" dirty="0"/>
                  <a:t>，</a:t>
                </a:r>
                <a14:m>
                  <m:oMath xmlns:m="http://schemas.openxmlformats.org/officeDocument/2006/math">
                    <m:r>
                      <a:rPr lang="en-US" altLang="zh-CN" sz="1600" b="0" i="1" dirty="0" smtClean="0">
                        <a:latin typeface="Cambria Math" panose="02040503050406030204" pitchFamily="18" charset="0"/>
                      </a:rPr>
                      <m:t>𝑍</m:t>
                    </m:r>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𝑥</m:t>
                    </m:r>
                    <m:r>
                      <a:rPr lang="en-US" altLang="zh-CN" sz="1600" b="0" i="1" dirty="0" smtClean="0">
                        <a:latin typeface="Cambria Math" panose="02040503050406030204" pitchFamily="18" charset="0"/>
                      </a:rPr>
                      <m:t>)</m:t>
                    </m:r>
                  </m:oMath>
                </a14:m>
                <a:r>
                  <a:rPr lang="zh-CN" altLang="en-US" sz="1600" dirty="0"/>
                  <a:t>就是一个常数 </a:t>
                </a:r>
                <a14:m>
                  <m:oMath xmlns:m="http://schemas.openxmlformats.org/officeDocument/2006/math">
                    <m:r>
                      <a:rPr lang="en-US" altLang="zh-CN" sz="1600" i="1">
                        <a:latin typeface="Cambria Math" panose="02040503050406030204" pitchFamily="18" charset="0"/>
                      </a:rPr>
                      <m:t>𝑥</m:t>
                    </m:r>
                    <m:r>
                      <a:rPr lang="en-US" altLang="zh-CN" sz="1600" i="1">
                        <a:latin typeface="Cambria Math" panose="02040503050406030204" pitchFamily="18" charset="0"/>
                      </a:rPr>
                      <m:t> </m:t>
                    </m:r>
                  </m:oMath>
                </a14:m>
                <a:r>
                  <a:rPr lang="zh-CN" altLang="en-US" sz="1600" dirty="0"/>
                  <a:t>，所以有</a:t>
                </a:r>
                <a:r>
                  <a:rPr lang="en-US" altLang="zh-CN" sz="1600" dirty="0"/>
                  <a:t>:</a:t>
                </a:r>
                <a:endParaRPr lang="zh-CN" altLang="en-US" sz="1600" dirty="0"/>
              </a:p>
            </p:txBody>
          </p:sp>
        </mc:Choice>
        <mc:Fallback>
          <p:sp>
            <p:nvSpPr>
              <p:cNvPr id="28" name="文本框 27">
                <a:extLst>
                  <a:ext uri="{FF2B5EF4-FFF2-40B4-BE49-F238E27FC236}">
                    <a16:creationId xmlns:a16="http://schemas.microsoft.com/office/drawing/2014/main" id="{071F079A-13A4-44FC-AA6A-6D4951E87168}"/>
                  </a:ext>
                </a:extLst>
              </p:cNvPr>
              <p:cNvSpPr txBox="1">
                <a:spLocks noRot="1" noChangeAspect="1" noMove="1" noResize="1" noEditPoints="1" noAdjustHandles="1" noChangeArrowheads="1" noChangeShapeType="1" noTextEdit="1"/>
              </p:cNvSpPr>
              <p:nvPr/>
            </p:nvSpPr>
            <p:spPr>
              <a:xfrm>
                <a:off x="521501" y="4694119"/>
                <a:ext cx="11181140" cy="373307"/>
              </a:xfrm>
              <a:prstGeom prst="rect">
                <a:avLst/>
              </a:prstGeom>
              <a:blipFill>
                <a:blip r:embed="rId6"/>
                <a:stretch>
                  <a:fillRect b="-22951"/>
                </a:stretch>
              </a:blipFill>
            </p:spPr>
            <p:txBody>
              <a:bodyPr/>
              <a:lstStyle/>
              <a:p>
                <a:r>
                  <a:rPr lang="zh-CN" altLang="en-US">
                    <a:noFill/>
                  </a:rPr>
                  <a:t> </a:t>
                </a:r>
              </a:p>
            </p:txBody>
          </p:sp>
        </mc:Fallback>
      </mc:AlternateContent>
      <p:pic>
        <p:nvPicPr>
          <p:cNvPr id="27" name="图片 26">
            <a:extLst>
              <a:ext uri="{FF2B5EF4-FFF2-40B4-BE49-F238E27FC236}">
                <a16:creationId xmlns:a16="http://schemas.microsoft.com/office/drawing/2014/main" id="{FFC9135B-1D3F-47CF-B06E-4E96BCAFB6A9}"/>
              </a:ext>
            </a:extLst>
          </p:cNvPr>
          <p:cNvPicPr>
            <a:picLocks noChangeAspect="1"/>
          </p:cNvPicPr>
          <p:nvPr/>
        </p:nvPicPr>
        <p:blipFill>
          <a:blip r:embed="rId7"/>
          <a:stretch>
            <a:fillRect/>
          </a:stretch>
        </p:blipFill>
        <p:spPr>
          <a:xfrm>
            <a:off x="4243200" y="5079016"/>
            <a:ext cx="3047301" cy="592988"/>
          </a:xfrm>
          <a:prstGeom prst="rect">
            <a:avLst/>
          </a:prstGeom>
        </p:spPr>
      </p:pic>
      <p:sp>
        <p:nvSpPr>
          <p:cNvPr id="32" name="文本框 31">
            <a:extLst>
              <a:ext uri="{FF2B5EF4-FFF2-40B4-BE49-F238E27FC236}">
                <a16:creationId xmlns:a16="http://schemas.microsoft.com/office/drawing/2014/main" id="{2CCCDB7E-E987-4510-93D9-50C7BCD52B26}"/>
              </a:ext>
            </a:extLst>
          </p:cNvPr>
          <p:cNvSpPr txBox="1"/>
          <p:nvPr/>
        </p:nvSpPr>
        <p:spPr>
          <a:xfrm>
            <a:off x="521501" y="5631021"/>
            <a:ext cx="10894428" cy="988860"/>
          </a:xfrm>
          <a:prstGeom prst="rect">
            <a:avLst/>
          </a:prstGeom>
          <a:noFill/>
        </p:spPr>
        <p:txBody>
          <a:bodyPr wrap="square">
            <a:spAutoFit/>
          </a:bodyPr>
          <a:lstStyle/>
          <a:p>
            <a:pPr>
              <a:lnSpc>
                <a:spcPct val="125000"/>
              </a:lnSpc>
            </a:pPr>
            <a:r>
              <a:rPr lang="zh-CN" altLang="en-US" sz="1600" dirty="0"/>
              <a:t>    于是，条件随机场就和结构化感知机有以下联系</a:t>
            </a:r>
            <a:r>
              <a:rPr lang="en-US" altLang="zh-CN" sz="1600" dirty="0"/>
              <a:t>:</a:t>
            </a:r>
          </a:p>
          <a:p>
            <a:pPr>
              <a:lnSpc>
                <a:spcPct val="125000"/>
              </a:lnSpc>
            </a:pPr>
            <a:r>
              <a:rPr lang="en-US" altLang="zh-CN" sz="1600" dirty="0"/>
              <a:t>     </a:t>
            </a:r>
            <a:r>
              <a:rPr lang="zh-CN" altLang="en-US" sz="1600" dirty="0"/>
              <a:t>①条件随机场和结构化感知机的特征函数完全一致。</a:t>
            </a:r>
          </a:p>
          <a:p>
            <a:pPr>
              <a:lnSpc>
                <a:spcPct val="125000"/>
              </a:lnSpc>
            </a:pPr>
            <a:r>
              <a:rPr lang="zh-CN" altLang="en-US" sz="1600" dirty="0"/>
              <a:t>     ②结构化感知机预测打分越高，条件随机场给予该预测的概率也越大。</a:t>
            </a:r>
          </a:p>
        </p:txBody>
      </p:sp>
    </p:spTree>
    <p:extLst>
      <p:ext uri="{BB962C8B-B14F-4D97-AF65-F5344CB8AC3E}">
        <p14:creationId xmlns:p14="http://schemas.microsoft.com/office/powerpoint/2010/main" val="428450468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3422708" y="254000"/>
            <a:ext cx="876929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3259137" cy="585788"/>
            <a:chOff x="551544" y="82976"/>
            <a:chExt cx="3540396"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条件随机场</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文本框 17">
            <a:extLst>
              <a:ext uri="{FF2B5EF4-FFF2-40B4-BE49-F238E27FC236}">
                <a16:creationId xmlns:a16="http://schemas.microsoft.com/office/drawing/2014/main" id="{3C3F2E70-2205-448D-89AB-60E5A0EA932A}"/>
              </a:ext>
            </a:extLst>
          </p:cNvPr>
          <p:cNvSpPr txBox="1"/>
          <p:nvPr/>
        </p:nvSpPr>
        <p:spPr>
          <a:xfrm>
            <a:off x="391487" y="635027"/>
            <a:ext cx="2712440"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条件随机场的训练</a:t>
            </a:r>
          </a:p>
        </p:txBody>
      </p:sp>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1B32C2A9-8D6F-4DF5-85B9-1EB8D487B1EB}"/>
                  </a:ext>
                </a:extLst>
              </p:cNvPr>
              <p:cNvSpPr txBox="1"/>
              <p:nvPr/>
            </p:nvSpPr>
            <p:spPr>
              <a:xfrm>
                <a:off x="391487" y="1002838"/>
                <a:ext cx="11465653" cy="1065869"/>
              </a:xfrm>
              <a:prstGeom prst="rect">
                <a:avLst/>
              </a:prstGeom>
              <a:noFill/>
            </p:spPr>
            <p:txBody>
              <a:bodyPr wrap="square">
                <a:spAutoFit/>
              </a:bodyPr>
              <a:lstStyle/>
              <a:p>
                <a:pPr>
                  <a:lnSpc>
                    <a:spcPct val="125000"/>
                  </a:lnSpc>
                </a:pPr>
                <a:r>
                  <a:rPr lang="zh-CN" altLang="en-US" sz="1600" dirty="0"/>
                  <a:t>      给定训练集</a:t>
                </a:r>
                <a14:m>
                  <m:oMath xmlns:m="http://schemas.openxmlformats.org/officeDocument/2006/math">
                    <m:r>
                      <a:rPr lang="zh-CN" altLang="en-US" sz="1600" i="1" smtClean="0">
                        <a:latin typeface="Cambria Math" panose="02040503050406030204" pitchFamily="18" charset="0"/>
                      </a:rPr>
                      <m:t>𝒟</m:t>
                    </m:r>
                    <m:r>
                      <a:rPr lang="en-US" altLang="zh-CN" sz="1600" b="0" i="1" smtClean="0">
                        <a:latin typeface="Cambria Math" panose="02040503050406030204" pitchFamily="18" charset="0"/>
                      </a:rPr>
                      <m:t>=</m:t>
                    </m:r>
                    <m:sSubSup>
                      <m:sSubSupPr>
                        <m:ctrlPr>
                          <a:rPr lang="en-US" altLang="zh-CN" sz="1600" b="0" i="1" smtClean="0">
                            <a:latin typeface="Cambria Math" panose="02040503050406030204" pitchFamily="18" charset="0"/>
                          </a:rPr>
                        </m:ctrlPr>
                      </m:sSubSupPr>
                      <m:e>
                        <m:r>
                          <a:rPr lang="en-US" altLang="zh-CN" sz="1600" i="1">
                            <a:latin typeface="Cambria Math" panose="02040503050406030204" pitchFamily="18" charset="0"/>
                          </a:rPr>
                          <m:t>{</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𝑥</m:t>
                            </m:r>
                          </m:e>
                          <m:sup>
                            <m:d>
                              <m:dPr>
                                <m:ctrlPr>
                                  <a:rPr lang="en-US" altLang="zh-CN" sz="1600" i="1">
                                    <a:latin typeface="Cambria Math" panose="02040503050406030204" pitchFamily="18" charset="0"/>
                                  </a:rPr>
                                </m:ctrlPr>
                              </m:dPr>
                              <m:e>
                                <m:r>
                                  <a:rPr lang="en-US" altLang="zh-CN" sz="1600" i="1">
                                    <a:latin typeface="Cambria Math" panose="02040503050406030204" pitchFamily="18" charset="0"/>
                                  </a:rPr>
                                  <m:t>𝑖</m:t>
                                </m:r>
                              </m:e>
                            </m:d>
                          </m:sup>
                        </m:sSup>
                        <m:r>
                          <a:rPr lang="en-US" altLang="zh-CN" sz="1600" i="1">
                            <a:latin typeface="Cambria Math" panose="02040503050406030204" pitchFamily="18" charset="0"/>
                          </a:rPr>
                          <m:t>,</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𝑦</m:t>
                            </m:r>
                          </m:e>
                          <m:sup>
                            <m:r>
                              <a:rPr lang="en-US" altLang="zh-CN" sz="1600" i="1">
                                <a:latin typeface="Cambria Math" panose="02040503050406030204" pitchFamily="18" charset="0"/>
                              </a:rPr>
                              <m:t>(</m:t>
                            </m:r>
                            <m:r>
                              <a:rPr lang="en-US" altLang="zh-CN" sz="1600" i="1">
                                <a:latin typeface="Cambria Math" panose="02040503050406030204" pitchFamily="18" charset="0"/>
                              </a:rPr>
                              <m:t>𝑖</m:t>
                            </m:r>
                            <m:r>
                              <a:rPr lang="en-US" altLang="zh-CN" sz="1600" i="1">
                                <a:latin typeface="Cambria Math" panose="02040503050406030204" pitchFamily="18" charset="0"/>
                              </a:rPr>
                              <m:t>)</m:t>
                            </m:r>
                          </m:sup>
                        </m:sSup>
                        <m:r>
                          <a:rPr lang="en-US" altLang="zh-CN" sz="1600" i="1">
                            <a:latin typeface="Cambria Math" panose="02040503050406030204" pitchFamily="18" charset="0"/>
                          </a:rPr>
                          <m:t>}</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𝑁</m:t>
                        </m:r>
                      </m:sup>
                    </m:sSubSup>
                  </m:oMath>
                </a14:m>
                <a:r>
                  <a:rPr lang="zh-CN" altLang="en-US" sz="1600" dirty="0"/>
                  <a:t>其中每个</a:t>
                </a:r>
                <a14:m>
                  <m:oMath xmlns:m="http://schemas.openxmlformats.org/officeDocument/2006/math">
                    <m:sSup>
                      <m:sSupPr>
                        <m:ctrlPr>
                          <a:rPr lang="en-US" altLang="zh-CN" sz="1600" i="1" smtClean="0">
                            <a:latin typeface="Cambria Math" panose="02040503050406030204" pitchFamily="18" charset="0"/>
                          </a:rPr>
                        </m:ctrlPr>
                      </m:sSupPr>
                      <m:e>
                        <m:r>
                          <a:rPr lang="en-US" altLang="zh-CN" sz="1600" b="0" i="1" smtClean="0">
                            <a:latin typeface="Cambria Math" panose="02040503050406030204" pitchFamily="18" charset="0"/>
                          </a:rPr>
                          <m:t>𝑥</m:t>
                        </m:r>
                      </m:e>
                      <m:sup>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sup>
                    </m:sSup>
                    <m:r>
                      <a:rPr lang="en-US" altLang="zh-CN" sz="1600" b="0" i="1" smtClean="0">
                        <a:latin typeface="Cambria Math" panose="02040503050406030204" pitchFamily="18" charset="0"/>
                      </a:rPr>
                      <m:t>={</m:t>
                    </m:r>
                    <m:sSubSup>
                      <m:sSubSupPr>
                        <m:ctrlPr>
                          <a:rPr lang="en-US" altLang="zh-CN" sz="1600" b="0" i="1" smtClean="0">
                            <a:latin typeface="Cambria Math" panose="02040503050406030204" pitchFamily="18" charset="0"/>
                          </a:rPr>
                        </m:ctrlPr>
                      </m:sSubSup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1</m:t>
                        </m:r>
                      </m:sub>
                      <m:sup>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𝑖</m:t>
                            </m:r>
                          </m:e>
                        </m:d>
                      </m:sup>
                    </m:sSubSup>
                    <m:r>
                      <a:rPr lang="en-US" altLang="zh-CN" sz="1600" b="0" i="1" smtClean="0">
                        <a:latin typeface="Cambria Math" panose="02040503050406030204" pitchFamily="18" charset="0"/>
                      </a:rPr>
                      <m:t>,</m:t>
                    </m:r>
                    <m:sSubSup>
                      <m:sSubSupPr>
                        <m:ctrlPr>
                          <a:rPr lang="en-US" altLang="zh-CN" sz="1600" b="0" i="1" smtClean="0">
                            <a:latin typeface="Cambria Math" panose="02040503050406030204" pitchFamily="18" charset="0"/>
                          </a:rPr>
                        </m:ctrlPr>
                      </m:sSubSup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2</m:t>
                        </m:r>
                      </m:sub>
                      <m:sup>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𝑖</m:t>
                            </m:r>
                          </m:e>
                        </m:d>
                      </m:sup>
                    </m:sSubSup>
                    <m:r>
                      <a:rPr lang="en-US" altLang="zh-CN" sz="1600" b="0" i="1" smtClean="0">
                        <a:latin typeface="Cambria Math" panose="02040503050406030204" pitchFamily="18" charset="0"/>
                      </a:rPr>
                      <m:t>,…,</m:t>
                    </m:r>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𝑥</m:t>
                        </m:r>
                      </m:e>
                      <m:sub>
                        <m:r>
                          <a:rPr lang="en-US" altLang="zh-CN" sz="1600" b="0" i="1" smtClean="0">
                            <a:latin typeface="Cambria Math" panose="02040503050406030204" pitchFamily="18" charset="0"/>
                          </a:rPr>
                          <m:t>𝑇</m:t>
                        </m:r>
                      </m:sub>
                      <m:sup>
                        <m:d>
                          <m:dPr>
                            <m:ctrlPr>
                              <a:rPr lang="en-US" altLang="zh-CN" sz="1600" i="1">
                                <a:latin typeface="Cambria Math" panose="02040503050406030204" pitchFamily="18" charset="0"/>
                              </a:rPr>
                            </m:ctrlPr>
                          </m:dPr>
                          <m:e>
                            <m:r>
                              <a:rPr lang="en-US" altLang="zh-CN" sz="1600" i="1">
                                <a:latin typeface="Cambria Math" panose="02040503050406030204" pitchFamily="18" charset="0"/>
                              </a:rPr>
                              <m:t>𝑖</m:t>
                            </m:r>
                          </m:e>
                        </m:d>
                      </m:sup>
                    </m:sSubSup>
                    <m:r>
                      <a:rPr lang="en-US" altLang="zh-CN" sz="1600" b="0" i="1" smtClean="0">
                        <a:latin typeface="Cambria Math" panose="02040503050406030204" pitchFamily="18" charset="0"/>
                      </a:rPr>
                      <m:t>}</m:t>
                    </m:r>
                  </m:oMath>
                </a14:m>
                <a:r>
                  <a:rPr lang="zh-CN" altLang="en-US" sz="1600" dirty="0"/>
                  <a:t>为输入序列，</a:t>
                </a:r>
                <a:r>
                  <a:rPr lang="en-US" altLang="zh-CN" sz="1600" dirty="0"/>
                  <a:t> </a:t>
                </a:r>
                <a14:m>
                  <m:oMath xmlns:m="http://schemas.openxmlformats.org/officeDocument/2006/math">
                    <m:sSup>
                      <m:sSupPr>
                        <m:ctrlPr>
                          <a:rPr lang="en-US" altLang="zh-CN" sz="1600" i="1">
                            <a:latin typeface="Cambria Math" panose="02040503050406030204" pitchFamily="18" charset="0"/>
                          </a:rPr>
                        </m:ctrlPr>
                      </m:sSupPr>
                      <m:e>
                        <m:r>
                          <a:rPr lang="en-US" altLang="zh-CN" sz="1600" b="0" i="1" smtClean="0">
                            <a:latin typeface="Cambria Math" panose="02040503050406030204" pitchFamily="18" charset="0"/>
                          </a:rPr>
                          <m:t>𝑦</m:t>
                        </m:r>
                      </m:e>
                      <m:sup>
                        <m:r>
                          <a:rPr lang="en-US" altLang="zh-CN" sz="1600" i="1">
                            <a:latin typeface="Cambria Math" panose="02040503050406030204" pitchFamily="18" charset="0"/>
                          </a:rPr>
                          <m:t>(</m:t>
                        </m:r>
                        <m:r>
                          <a:rPr lang="en-US" altLang="zh-CN" sz="1600" i="1">
                            <a:latin typeface="Cambria Math" panose="02040503050406030204" pitchFamily="18" charset="0"/>
                          </a:rPr>
                          <m:t>𝑖</m:t>
                        </m:r>
                        <m:r>
                          <a:rPr lang="en-US" altLang="zh-CN" sz="1600" i="1">
                            <a:latin typeface="Cambria Math" panose="02040503050406030204" pitchFamily="18" charset="0"/>
                          </a:rPr>
                          <m:t>)</m:t>
                        </m:r>
                      </m:sup>
                    </m:sSup>
                    <m:r>
                      <a:rPr lang="en-US" altLang="zh-CN" sz="1600" i="1">
                        <a:latin typeface="Cambria Math" panose="02040503050406030204" pitchFamily="18" charset="0"/>
                      </a:rPr>
                      <m:t>={</m:t>
                    </m:r>
                    <m:sSubSup>
                      <m:sSubSupPr>
                        <m:ctrlPr>
                          <a:rPr lang="en-US" altLang="zh-CN" sz="1600" i="1">
                            <a:latin typeface="Cambria Math" panose="02040503050406030204" pitchFamily="18" charset="0"/>
                          </a:rPr>
                        </m:ctrlPr>
                      </m:sSubSupPr>
                      <m:e>
                        <m:r>
                          <a:rPr lang="en-US" altLang="zh-CN" sz="1600" b="0" i="1" smtClean="0">
                            <a:latin typeface="Cambria Math" panose="02040503050406030204" pitchFamily="18" charset="0"/>
                          </a:rPr>
                          <m:t>𝑦</m:t>
                        </m:r>
                      </m:e>
                      <m:sub>
                        <m:r>
                          <a:rPr lang="en-US" altLang="zh-CN" sz="1600" i="1">
                            <a:latin typeface="Cambria Math" panose="02040503050406030204" pitchFamily="18" charset="0"/>
                          </a:rPr>
                          <m:t>1</m:t>
                        </m:r>
                      </m:sub>
                      <m:sup>
                        <m:d>
                          <m:dPr>
                            <m:ctrlPr>
                              <a:rPr lang="en-US" altLang="zh-CN" sz="1600" i="1">
                                <a:latin typeface="Cambria Math" panose="02040503050406030204" pitchFamily="18" charset="0"/>
                              </a:rPr>
                            </m:ctrlPr>
                          </m:dPr>
                          <m:e>
                            <m:r>
                              <a:rPr lang="en-US" altLang="zh-CN" sz="1600" i="1">
                                <a:latin typeface="Cambria Math" panose="02040503050406030204" pitchFamily="18" charset="0"/>
                              </a:rPr>
                              <m:t>𝑖</m:t>
                            </m:r>
                          </m:e>
                        </m:d>
                      </m:sup>
                    </m:sSubSup>
                    <m:r>
                      <a:rPr lang="en-US" altLang="zh-CN" sz="1600" i="1">
                        <a:latin typeface="Cambria Math" panose="02040503050406030204" pitchFamily="18" charset="0"/>
                      </a:rPr>
                      <m:t>,</m:t>
                    </m:r>
                    <m:sSubSup>
                      <m:sSubSupPr>
                        <m:ctrlPr>
                          <a:rPr lang="en-US" altLang="zh-CN" sz="1600" i="1">
                            <a:latin typeface="Cambria Math" panose="02040503050406030204" pitchFamily="18" charset="0"/>
                          </a:rPr>
                        </m:ctrlPr>
                      </m:sSubSupPr>
                      <m:e>
                        <m:r>
                          <a:rPr lang="en-US" altLang="zh-CN" sz="1600" b="0" i="1" smtClean="0">
                            <a:latin typeface="Cambria Math" panose="02040503050406030204" pitchFamily="18" charset="0"/>
                          </a:rPr>
                          <m:t>𝑦</m:t>
                        </m:r>
                      </m:e>
                      <m:sub>
                        <m:r>
                          <a:rPr lang="en-US" altLang="zh-CN" sz="1600" i="1">
                            <a:latin typeface="Cambria Math" panose="02040503050406030204" pitchFamily="18" charset="0"/>
                          </a:rPr>
                          <m:t>2</m:t>
                        </m:r>
                      </m:sub>
                      <m:sup>
                        <m:d>
                          <m:dPr>
                            <m:ctrlPr>
                              <a:rPr lang="en-US" altLang="zh-CN" sz="1600" i="1">
                                <a:latin typeface="Cambria Math" panose="02040503050406030204" pitchFamily="18" charset="0"/>
                              </a:rPr>
                            </m:ctrlPr>
                          </m:dPr>
                          <m:e>
                            <m:r>
                              <a:rPr lang="en-US" altLang="zh-CN" sz="1600" i="1">
                                <a:latin typeface="Cambria Math" panose="02040503050406030204" pitchFamily="18" charset="0"/>
                              </a:rPr>
                              <m:t>𝑖</m:t>
                            </m:r>
                          </m:e>
                        </m:d>
                      </m:sup>
                    </m:sSubSup>
                    <m:r>
                      <a:rPr lang="en-US" altLang="zh-CN" sz="1600" i="1">
                        <a:latin typeface="Cambria Math" panose="02040503050406030204" pitchFamily="18" charset="0"/>
                      </a:rPr>
                      <m:t>,…,</m:t>
                    </m:r>
                    <m:sSubSup>
                      <m:sSubSupPr>
                        <m:ctrlPr>
                          <a:rPr lang="en-US" altLang="zh-CN" sz="1600" i="1">
                            <a:latin typeface="Cambria Math" panose="02040503050406030204" pitchFamily="18" charset="0"/>
                          </a:rPr>
                        </m:ctrlPr>
                      </m:sSubSupPr>
                      <m:e>
                        <m:r>
                          <a:rPr lang="en-US" altLang="zh-CN" sz="1600" b="0" i="1" smtClean="0">
                            <a:latin typeface="Cambria Math" panose="02040503050406030204" pitchFamily="18" charset="0"/>
                          </a:rPr>
                          <m:t>𝑦</m:t>
                        </m:r>
                      </m:e>
                      <m:sub>
                        <m:r>
                          <a:rPr lang="en-US" altLang="zh-CN" sz="1600" i="1">
                            <a:latin typeface="Cambria Math" panose="02040503050406030204" pitchFamily="18" charset="0"/>
                          </a:rPr>
                          <m:t>𝑇</m:t>
                        </m:r>
                      </m:sub>
                      <m:sup>
                        <m:d>
                          <m:dPr>
                            <m:ctrlPr>
                              <a:rPr lang="en-US" altLang="zh-CN" sz="1600" i="1">
                                <a:latin typeface="Cambria Math" panose="02040503050406030204" pitchFamily="18" charset="0"/>
                              </a:rPr>
                            </m:ctrlPr>
                          </m:dPr>
                          <m:e>
                            <m:r>
                              <a:rPr lang="en-US" altLang="zh-CN" sz="1600" i="1">
                                <a:latin typeface="Cambria Math" panose="02040503050406030204" pitchFamily="18" charset="0"/>
                              </a:rPr>
                              <m:t>𝑖</m:t>
                            </m:r>
                          </m:e>
                        </m:d>
                      </m:sup>
                    </m:sSubSup>
                    <m:r>
                      <a:rPr lang="en-US" altLang="zh-CN" sz="1600" i="1">
                        <a:latin typeface="Cambria Math" panose="02040503050406030204" pitchFamily="18" charset="0"/>
                      </a:rPr>
                      <m:t>}</m:t>
                    </m:r>
                  </m:oMath>
                </a14:m>
                <a:r>
                  <a:rPr lang="zh-CN" altLang="en-US" sz="1600" dirty="0"/>
                  <a:t>为相应的标签序列。</a:t>
                </a:r>
                <a:endParaRPr lang="en-US" altLang="zh-CN" sz="1600" dirty="0"/>
              </a:p>
              <a:p>
                <a:pPr>
                  <a:lnSpc>
                    <a:spcPct val="125000"/>
                  </a:lnSpc>
                </a:pPr>
                <a:r>
                  <a:rPr lang="en-US" altLang="zh-CN" sz="1600" dirty="0"/>
                  <a:t>      </a:t>
                </a:r>
                <a:r>
                  <a:rPr lang="zh-CN" altLang="en-US" sz="1600" dirty="0"/>
                  <a:t>根据极大似然估计，我们想要最大化给定模型参数</a:t>
                </a:r>
                <a14:m>
                  <m:oMath xmlns:m="http://schemas.openxmlformats.org/officeDocument/2006/math">
                    <m:r>
                      <a:rPr lang="zh-CN" altLang="en-US" sz="1600" i="1" smtClean="0">
                        <a:latin typeface="Cambria Math" panose="02040503050406030204" pitchFamily="18" charset="0"/>
                      </a:rPr>
                      <m:t>𝜔</m:t>
                    </m:r>
                  </m:oMath>
                </a14:m>
                <a:r>
                  <a:rPr lang="zh-CN" altLang="en-US" sz="1600" dirty="0"/>
                  <a:t>时训练集</a:t>
                </a:r>
                <a14:m>
                  <m:oMath xmlns:m="http://schemas.openxmlformats.org/officeDocument/2006/math">
                    <m:r>
                      <a:rPr lang="zh-CN" altLang="en-US" sz="1600" i="1">
                        <a:latin typeface="Cambria Math" panose="02040503050406030204" pitchFamily="18" charset="0"/>
                      </a:rPr>
                      <m:t>𝒟</m:t>
                    </m:r>
                  </m:oMath>
                </a14:m>
                <a:r>
                  <a:rPr lang="zh-CN" altLang="en-US" sz="1600" dirty="0"/>
                  <a:t>的似然概率</a:t>
                </a:r>
                <a:r>
                  <a:rPr lang="en-US" altLang="zh-CN" sz="1600" dirty="0"/>
                  <a:t>:</a:t>
                </a:r>
              </a:p>
              <a:p>
                <a:pPr>
                  <a:lnSpc>
                    <a:spcPct val="125000"/>
                  </a:lnSpc>
                </a:pPr>
                <a:endParaRPr lang="en-US" altLang="zh-CN" sz="1600" dirty="0"/>
              </a:p>
            </p:txBody>
          </p:sp>
        </mc:Choice>
        <mc:Fallback>
          <p:sp>
            <p:nvSpPr>
              <p:cNvPr id="21" name="文本框 20">
                <a:extLst>
                  <a:ext uri="{FF2B5EF4-FFF2-40B4-BE49-F238E27FC236}">
                    <a16:creationId xmlns:a16="http://schemas.microsoft.com/office/drawing/2014/main" id="{1B32C2A9-8D6F-4DF5-85B9-1EB8D487B1EB}"/>
                  </a:ext>
                </a:extLst>
              </p:cNvPr>
              <p:cNvSpPr txBox="1">
                <a:spLocks noRot="1" noChangeAspect="1" noMove="1" noResize="1" noEditPoints="1" noAdjustHandles="1" noChangeArrowheads="1" noChangeShapeType="1" noTextEdit="1"/>
              </p:cNvSpPr>
              <p:nvPr/>
            </p:nvSpPr>
            <p:spPr>
              <a:xfrm>
                <a:off x="391487" y="1002838"/>
                <a:ext cx="11465653" cy="1065869"/>
              </a:xfrm>
              <a:prstGeom prst="rect">
                <a:avLst/>
              </a:prstGeom>
              <a:blipFill>
                <a:blip r:embed="rId3"/>
                <a:stretch>
                  <a:fillRect/>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1A1D0643-2577-4B88-B4A9-012EF15E5080}"/>
              </a:ext>
            </a:extLst>
          </p:cNvPr>
          <p:cNvPicPr>
            <a:picLocks noChangeAspect="1"/>
          </p:cNvPicPr>
          <p:nvPr/>
        </p:nvPicPr>
        <p:blipFill>
          <a:blip r:embed="rId4"/>
          <a:stretch>
            <a:fillRect/>
          </a:stretch>
        </p:blipFill>
        <p:spPr>
          <a:xfrm>
            <a:off x="4909083" y="1728497"/>
            <a:ext cx="2373834" cy="533599"/>
          </a:xfrm>
          <a:prstGeom prst="rect">
            <a:avLst/>
          </a:prstGeom>
        </p:spPr>
      </p:pic>
      <p:sp>
        <p:nvSpPr>
          <p:cNvPr id="25" name="文本框 24">
            <a:extLst>
              <a:ext uri="{FF2B5EF4-FFF2-40B4-BE49-F238E27FC236}">
                <a16:creationId xmlns:a16="http://schemas.microsoft.com/office/drawing/2014/main" id="{578AC458-D1C4-464C-A03E-9C9F0CD6F0CC}"/>
              </a:ext>
            </a:extLst>
          </p:cNvPr>
          <p:cNvSpPr txBox="1"/>
          <p:nvPr/>
        </p:nvSpPr>
        <p:spPr>
          <a:xfrm>
            <a:off x="678809" y="2260672"/>
            <a:ext cx="6094602" cy="338554"/>
          </a:xfrm>
          <a:prstGeom prst="rect">
            <a:avLst/>
          </a:prstGeom>
          <a:noFill/>
        </p:spPr>
        <p:txBody>
          <a:bodyPr wrap="square">
            <a:spAutoFit/>
          </a:bodyPr>
          <a:lstStyle/>
          <a:p>
            <a:r>
              <a:rPr lang="zh-CN" altLang="en-US" sz="1600" dirty="0"/>
              <a:t>等价于极大化对数似然函数:</a:t>
            </a:r>
          </a:p>
        </p:txBody>
      </p:sp>
      <p:pic>
        <p:nvPicPr>
          <p:cNvPr id="12" name="图片 11">
            <a:extLst>
              <a:ext uri="{FF2B5EF4-FFF2-40B4-BE49-F238E27FC236}">
                <a16:creationId xmlns:a16="http://schemas.microsoft.com/office/drawing/2014/main" id="{5E642749-EFF1-45AC-98F4-9BEC76D7F33B}"/>
              </a:ext>
            </a:extLst>
          </p:cNvPr>
          <p:cNvPicPr>
            <a:picLocks noChangeAspect="1"/>
          </p:cNvPicPr>
          <p:nvPr/>
        </p:nvPicPr>
        <p:blipFill>
          <a:blip r:embed="rId5"/>
          <a:stretch>
            <a:fillRect/>
          </a:stretch>
        </p:blipFill>
        <p:spPr>
          <a:xfrm>
            <a:off x="4909083" y="2649256"/>
            <a:ext cx="2373834" cy="565898"/>
          </a:xfrm>
          <a:prstGeom prst="rect">
            <a:avLst/>
          </a:prstGeom>
        </p:spPr>
      </p:pic>
      <p:sp>
        <p:nvSpPr>
          <p:cNvPr id="29" name="文本框 28">
            <a:extLst>
              <a:ext uri="{FF2B5EF4-FFF2-40B4-BE49-F238E27FC236}">
                <a16:creationId xmlns:a16="http://schemas.microsoft.com/office/drawing/2014/main" id="{7D261449-39E7-4D0E-85F7-351AF4C08F2C}"/>
              </a:ext>
            </a:extLst>
          </p:cNvPr>
          <p:cNvSpPr txBox="1"/>
          <p:nvPr/>
        </p:nvSpPr>
        <p:spPr>
          <a:xfrm>
            <a:off x="678809" y="3208936"/>
            <a:ext cx="6094602" cy="338554"/>
          </a:xfrm>
          <a:prstGeom prst="rect">
            <a:avLst/>
          </a:prstGeom>
          <a:noFill/>
        </p:spPr>
        <p:txBody>
          <a:bodyPr wrap="square">
            <a:spAutoFit/>
          </a:bodyPr>
          <a:lstStyle/>
          <a:p>
            <a:r>
              <a:rPr lang="zh-CN" altLang="en-US" sz="1600" dirty="0"/>
              <a:t>将式(6.5)代入上式，似然函数展开为:</a:t>
            </a:r>
          </a:p>
        </p:txBody>
      </p:sp>
      <p:pic>
        <p:nvPicPr>
          <p:cNvPr id="16" name="图片 15">
            <a:extLst>
              <a:ext uri="{FF2B5EF4-FFF2-40B4-BE49-F238E27FC236}">
                <a16:creationId xmlns:a16="http://schemas.microsoft.com/office/drawing/2014/main" id="{F5C0DE86-7680-4848-8675-2B6673049D27}"/>
              </a:ext>
            </a:extLst>
          </p:cNvPr>
          <p:cNvPicPr>
            <a:picLocks noChangeAspect="1"/>
          </p:cNvPicPr>
          <p:nvPr/>
        </p:nvPicPr>
        <p:blipFill>
          <a:blip r:embed="rId6"/>
          <a:stretch>
            <a:fillRect/>
          </a:stretch>
        </p:blipFill>
        <p:spPr>
          <a:xfrm>
            <a:off x="4909083" y="3566098"/>
            <a:ext cx="6332165" cy="547647"/>
          </a:xfrm>
          <a:prstGeom prst="rect">
            <a:avLst/>
          </a:prstGeom>
        </p:spPr>
      </p:pic>
      <mc:AlternateContent xmlns:mc="http://schemas.openxmlformats.org/markup-compatibility/2006">
        <mc:Choice xmlns:a14="http://schemas.microsoft.com/office/drawing/2010/main" Requires="a14">
          <p:sp>
            <p:nvSpPr>
              <p:cNvPr id="22" name="文本框 21">
                <a:extLst>
                  <a:ext uri="{FF2B5EF4-FFF2-40B4-BE49-F238E27FC236}">
                    <a16:creationId xmlns:a16="http://schemas.microsoft.com/office/drawing/2014/main" id="{A687F302-0537-4014-ABB8-112826D24A50}"/>
                  </a:ext>
                </a:extLst>
              </p:cNvPr>
              <p:cNvSpPr txBox="1"/>
              <p:nvPr/>
            </p:nvSpPr>
            <p:spPr>
              <a:xfrm>
                <a:off x="461394" y="4157200"/>
                <a:ext cx="11249637" cy="681084"/>
              </a:xfrm>
              <a:prstGeom prst="rect">
                <a:avLst/>
              </a:prstGeom>
              <a:noFill/>
            </p:spPr>
            <p:txBody>
              <a:bodyPr wrap="square" rtlCol="0">
                <a:spAutoFit/>
              </a:bodyPr>
              <a:lstStyle/>
              <a:p>
                <a:pPr>
                  <a:lnSpc>
                    <a:spcPct val="125000"/>
                  </a:lnSpc>
                </a:pPr>
                <a:r>
                  <a:rPr lang="zh-CN" altLang="en-US" sz="1600" dirty="0"/>
                  <a:t>        在机器学习中，为防止权重向量的范数过大，出现</a:t>
                </a:r>
                <a:r>
                  <a:rPr lang="zh-CN" altLang="en-US" sz="1600" b="1" dirty="0"/>
                  <a:t>过拟合，</a:t>
                </a:r>
                <a:r>
                  <a:rPr lang="zh-CN" altLang="en-US" sz="1600" dirty="0"/>
                  <a:t>需进行正则化，正则化可分为</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𝐿</m:t>
                        </m:r>
                      </m:e>
                      <m:sub>
                        <m:r>
                          <a:rPr lang="en-US" altLang="zh-CN" sz="1600" b="0" i="1" smtClean="0">
                            <a:latin typeface="Cambria Math" panose="02040503050406030204" pitchFamily="18" charset="0"/>
                          </a:rPr>
                          <m:t>1</m:t>
                        </m:r>
                      </m:sub>
                    </m:sSub>
                    <m:r>
                      <a:rPr lang="zh-CN" altLang="en-US" sz="1600" b="0" i="0">
                        <a:latin typeface="Cambria Math" panose="02040503050406030204" pitchFamily="18" charset="0"/>
                      </a:rPr>
                      <m:t>正则</m:t>
                    </m:r>
                  </m:oMath>
                </a14:m>
                <a:r>
                  <a:rPr lang="zh-CN" altLang="en-US" sz="1600" dirty="0"/>
                  <a:t>化和</a:t>
                </a:r>
                <a14:m>
                  <m:oMath xmlns:m="http://schemas.openxmlformats.org/officeDocument/2006/math">
                    <m:sSub>
                      <m:sSubPr>
                        <m:ctrlPr>
                          <a:rPr lang="en-US" altLang="zh-CN" sz="1600" i="1">
                            <a:latin typeface="Cambria Math" panose="02040503050406030204" pitchFamily="18" charset="0"/>
                          </a:rPr>
                        </m:ctrlPr>
                      </m:sSubPr>
                      <m:e>
                        <m:r>
                          <a:rPr lang="en-US" altLang="zh-CN" sz="1600" b="0" i="1">
                            <a:latin typeface="Cambria Math" panose="02040503050406030204" pitchFamily="18" charset="0"/>
                          </a:rPr>
                          <m:t>𝐿</m:t>
                        </m:r>
                      </m:e>
                      <m:sub>
                        <m:r>
                          <a:rPr lang="en-US" altLang="zh-CN" sz="1600" b="0" i="1" smtClean="0">
                            <a:latin typeface="Cambria Math" panose="02040503050406030204" pitchFamily="18" charset="0"/>
                          </a:rPr>
                          <m:t>2</m:t>
                        </m:r>
                      </m:sub>
                    </m:sSub>
                    <m:r>
                      <a:rPr lang="zh-CN" altLang="en-US" sz="1600" b="0" i="0" smtClean="0">
                        <a:latin typeface="Cambria Math" panose="02040503050406030204" pitchFamily="18" charset="0"/>
                      </a:rPr>
                      <m:t>正则</m:t>
                    </m:r>
                  </m:oMath>
                </a14:m>
                <a:r>
                  <a:rPr lang="zh-CN" altLang="en-US" sz="1600" dirty="0"/>
                  <a:t>化。此处以</a:t>
                </a:r>
                <a14:m>
                  <m:oMath xmlns:m="http://schemas.openxmlformats.org/officeDocument/2006/math">
                    <m:sSub>
                      <m:sSubPr>
                        <m:ctrlPr>
                          <a:rPr lang="en-US" altLang="zh-CN" sz="1600" i="1">
                            <a:latin typeface="Cambria Math" panose="02040503050406030204" pitchFamily="18" charset="0"/>
                          </a:rPr>
                        </m:ctrlPr>
                      </m:sSubPr>
                      <m:e>
                        <m:r>
                          <a:rPr lang="en-US" altLang="zh-CN" sz="1600" b="0" i="1">
                            <a:latin typeface="Cambria Math" panose="02040503050406030204" pitchFamily="18" charset="0"/>
                          </a:rPr>
                          <m:t>𝐿</m:t>
                        </m:r>
                      </m:e>
                      <m:sub>
                        <m:r>
                          <a:rPr lang="en-US" altLang="zh-CN" sz="1600" b="0" i="1" smtClean="0">
                            <a:latin typeface="Cambria Math" panose="02040503050406030204" pitchFamily="18" charset="0"/>
                          </a:rPr>
                          <m:t>2</m:t>
                        </m:r>
                      </m:sub>
                    </m:sSub>
                  </m:oMath>
                </a14:m>
                <a:r>
                  <a:rPr lang="zh-CN" altLang="en-US" sz="1600" dirty="0"/>
                  <a:t>正则为例，正则化后的似然函数为：</a:t>
                </a:r>
              </a:p>
            </p:txBody>
          </p:sp>
        </mc:Choice>
        <mc:Fallback>
          <p:sp>
            <p:nvSpPr>
              <p:cNvPr id="22" name="文本框 21">
                <a:extLst>
                  <a:ext uri="{FF2B5EF4-FFF2-40B4-BE49-F238E27FC236}">
                    <a16:creationId xmlns:a16="http://schemas.microsoft.com/office/drawing/2014/main" id="{A687F302-0537-4014-ABB8-112826D24A50}"/>
                  </a:ext>
                </a:extLst>
              </p:cNvPr>
              <p:cNvSpPr txBox="1">
                <a:spLocks noRot="1" noChangeAspect="1" noMove="1" noResize="1" noEditPoints="1" noAdjustHandles="1" noChangeArrowheads="1" noChangeShapeType="1" noTextEdit="1"/>
              </p:cNvSpPr>
              <p:nvPr/>
            </p:nvSpPr>
            <p:spPr>
              <a:xfrm>
                <a:off x="461394" y="4157200"/>
                <a:ext cx="11249637" cy="681084"/>
              </a:xfrm>
              <a:prstGeom prst="rect">
                <a:avLst/>
              </a:prstGeom>
              <a:blipFill>
                <a:blip r:embed="rId7"/>
                <a:stretch>
                  <a:fillRect b="-8929"/>
                </a:stretch>
              </a:blipFill>
            </p:spPr>
            <p:txBody>
              <a:bodyPr/>
              <a:lstStyle/>
              <a:p>
                <a:r>
                  <a:rPr lang="zh-CN" altLang="en-US">
                    <a:noFill/>
                  </a:rPr>
                  <a:t> </a:t>
                </a:r>
              </a:p>
            </p:txBody>
          </p:sp>
        </mc:Fallback>
      </mc:AlternateContent>
      <p:pic>
        <p:nvPicPr>
          <p:cNvPr id="30" name="图片 29">
            <a:extLst>
              <a:ext uri="{FF2B5EF4-FFF2-40B4-BE49-F238E27FC236}">
                <a16:creationId xmlns:a16="http://schemas.microsoft.com/office/drawing/2014/main" id="{48E8E57A-4DB3-44FE-8810-3D6363592770}"/>
              </a:ext>
            </a:extLst>
          </p:cNvPr>
          <p:cNvPicPr>
            <a:picLocks noChangeAspect="1"/>
          </p:cNvPicPr>
          <p:nvPr/>
        </p:nvPicPr>
        <p:blipFill>
          <a:blip r:embed="rId8"/>
          <a:stretch>
            <a:fillRect/>
          </a:stretch>
        </p:blipFill>
        <p:spPr>
          <a:xfrm>
            <a:off x="4909083" y="4773128"/>
            <a:ext cx="6390888" cy="580990"/>
          </a:xfrm>
          <a:prstGeom prst="rect">
            <a:avLst/>
          </a:prstGeom>
        </p:spPr>
      </p:pic>
      <mc:AlternateContent xmlns:mc="http://schemas.openxmlformats.org/markup-compatibility/2006">
        <mc:Choice xmlns:a14="http://schemas.microsoft.com/office/drawing/2010/main" Requires="a14">
          <p:sp>
            <p:nvSpPr>
              <p:cNvPr id="31" name="文本框 30">
                <a:extLst>
                  <a:ext uri="{FF2B5EF4-FFF2-40B4-BE49-F238E27FC236}">
                    <a16:creationId xmlns:a16="http://schemas.microsoft.com/office/drawing/2014/main" id="{4E19B910-0FDC-45C1-A0F2-3612C77BD402}"/>
                  </a:ext>
                </a:extLst>
              </p:cNvPr>
              <p:cNvSpPr txBox="1"/>
              <p:nvPr/>
            </p:nvSpPr>
            <p:spPr>
              <a:xfrm>
                <a:off x="465589" y="5381090"/>
                <a:ext cx="11260821" cy="584775"/>
              </a:xfrm>
              <a:prstGeom prst="rect">
                <a:avLst/>
              </a:prstGeom>
              <a:noFill/>
            </p:spPr>
            <p:txBody>
              <a:bodyPr wrap="square" rtlCol="0">
                <a:spAutoFit/>
              </a:bodyPr>
              <a:lstStyle/>
              <a:p>
                <a:r>
                  <a:rPr lang="zh-CN" altLang="en-US" sz="1600" dirty="0"/>
                  <a:t>       其中</a:t>
                </a:r>
                <a14:m>
                  <m:oMath xmlns:m="http://schemas.openxmlformats.org/officeDocument/2006/math">
                    <m:r>
                      <a:rPr lang="zh-CN" altLang="en-US" sz="1600" i="1" smtClean="0">
                        <a:latin typeface="Cambria Math" panose="02040503050406030204" pitchFamily="18" charset="0"/>
                      </a:rPr>
                      <m:t>𝜎</m:t>
                    </m:r>
                    <m:r>
                      <a:rPr lang="zh-CN" altLang="en-US" sz="1600" i="1">
                        <a:latin typeface="Cambria Math" panose="02040503050406030204" pitchFamily="18" charset="0"/>
                      </a:rPr>
                      <m:t>为</m:t>
                    </m:r>
                  </m:oMath>
                </a14:m>
                <a:r>
                  <a:rPr lang="zh-CN" altLang="en-US" sz="1600" dirty="0"/>
                  <a:t>一个常数，控制惩罚力度。两个函数的优化手段一致，简单起见，下文以未正则化的原始似然函数式</a:t>
                </a:r>
                <a:r>
                  <a:rPr lang="en-US" altLang="zh-CN" sz="1600" dirty="0"/>
                  <a:t>(6.6)</a:t>
                </a:r>
                <a:r>
                  <a:rPr lang="zh-CN" altLang="en-US" sz="1600" dirty="0"/>
                  <a:t>作为目标函数。</a:t>
                </a:r>
              </a:p>
            </p:txBody>
          </p:sp>
        </mc:Choice>
        <mc:Fallback>
          <p:sp>
            <p:nvSpPr>
              <p:cNvPr id="31" name="文本框 30">
                <a:extLst>
                  <a:ext uri="{FF2B5EF4-FFF2-40B4-BE49-F238E27FC236}">
                    <a16:creationId xmlns:a16="http://schemas.microsoft.com/office/drawing/2014/main" id="{4E19B910-0FDC-45C1-A0F2-3612C77BD402}"/>
                  </a:ext>
                </a:extLst>
              </p:cNvPr>
              <p:cNvSpPr txBox="1">
                <a:spLocks noRot="1" noChangeAspect="1" noMove="1" noResize="1" noEditPoints="1" noAdjustHandles="1" noChangeArrowheads="1" noChangeShapeType="1" noTextEdit="1"/>
              </p:cNvSpPr>
              <p:nvPr/>
            </p:nvSpPr>
            <p:spPr>
              <a:xfrm>
                <a:off x="465589" y="5381090"/>
                <a:ext cx="11260821" cy="584775"/>
              </a:xfrm>
              <a:prstGeom prst="rect">
                <a:avLst/>
              </a:prstGeom>
              <a:blipFill>
                <a:blip r:embed="rId9"/>
                <a:stretch>
                  <a:fillRect l="-271" t="-5208" b="-10417"/>
                </a:stretch>
              </a:blipFill>
            </p:spPr>
            <p:txBody>
              <a:bodyPr/>
              <a:lstStyle/>
              <a:p>
                <a:r>
                  <a:rPr lang="zh-CN" altLang="en-US">
                    <a:noFill/>
                  </a:rPr>
                  <a:t> </a:t>
                </a:r>
              </a:p>
            </p:txBody>
          </p:sp>
        </mc:Fallback>
      </mc:AlternateContent>
      <p:sp>
        <p:nvSpPr>
          <p:cNvPr id="33" name="文本框 32">
            <a:extLst>
              <a:ext uri="{FF2B5EF4-FFF2-40B4-BE49-F238E27FC236}">
                <a16:creationId xmlns:a16="http://schemas.microsoft.com/office/drawing/2014/main" id="{5F832D56-0CF3-4E22-8EF9-FF16D104B6BE}"/>
              </a:ext>
            </a:extLst>
          </p:cNvPr>
          <p:cNvSpPr txBox="1"/>
          <p:nvPr/>
        </p:nvSpPr>
        <p:spPr>
          <a:xfrm>
            <a:off x="834999" y="5965865"/>
            <a:ext cx="10222586" cy="373307"/>
          </a:xfrm>
          <a:prstGeom prst="rect">
            <a:avLst/>
          </a:prstGeom>
          <a:noFill/>
        </p:spPr>
        <p:txBody>
          <a:bodyPr wrap="square" rtlCol="0">
            <a:spAutoFit/>
          </a:bodyPr>
          <a:lstStyle/>
          <a:p>
            <a:pPr>
              <a:lnSpc>
                <a:spcPct val="125000"/>
              </a:lnSpc>
            </a:pPr>
            <a:r>
              <a:rPr lang="zh-CN" altLang="en-US" sz="1600" dirty="0"/>
              <a:t>通过第五章的梯度上升算法可以求得</a:t>
            </a:r>
            <a:r>
              <a:rPr lang="en-US" altLang="zh-CN" sz="1600" dirty="0"/>
              <a:t>(6.6)</a:t>
            </a:r>
            <a:r>
              <a:rPr lang="zh-CN" altLang="en-US" sz="1600" dirty="0"/>
              <a:t>的极大值。首先，对对数似然函数求偏导，其偏导数为：</a:t>
            </a:r>
          </a:p>
        </p:txBody>
      </p:sp>
    </p:spTree>
    <p:extLst>
      <p:ext uri="{BB962C8B-B14F-4D97-AF65-F5344CB8AC3E}">
        <p14:creationId xmlns:p14="http://schemas.microsoft.com/office/powerpoint/2010/main" val="274938528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3422708" y="254000"/>
            <a:ext cx="876929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3259137" cy="585788"/>
            <a:chOff x="551544" y="82976"/>
            <a:chExt cx="3540396"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条件随机场</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5" name="图片 4">
            <a:extLst>
              <a:ext uri="{FF2B5EF4-FFF2-40B4-BE49-F238E27FC236}">
                <a16:creationId xmlns:a16="http://schemas.microsoft.com/office/drawing/2014/main" id="{6C789720-CF7B-45D9-A129-9E7A5BCE7C1E}"/>
              </a:ext>
            </a:extLst>
          </p:cNvPr>
          <p:cNvPicPr>
            <a:picLocks noChangeAspect="1"/>
          </p:cNvPicPr>
          <p:nvPr/>
        </p:nvPicPr>
        <p:blipFill>
          <a:blip r:embed="rId3"/>
          <a:stretch>
            <a:fillRect/>
          </a:stretch>
        </p:blipFill>
        <p:spPr>
          <a:xfrm>
            <a:off x="3667522" y="615257"/>
            <a:ext cx="7540366" cy="618985"/>
          </a:xfrm>
          <a:prstGeom prst="rect">
            <a:avLst/>
          </a:prstGeom>
        </p:spPr>
      </p:pic>
      <mc:AlternateContent xmlns:mc="http://schemas.openxmlformats.org/markup-compatibility/2006">
        <mc:Choice xmlns:a14="http://schemas.microsoft.com/office/drawing/2010/main" Requires="a14">
          <p:sp>
            <p:nvSpPr>
              <p:cNvPr id="23" name="文本框 22">
                <a:extLst>
                  <a:ext uri="{FF2B5EF4-FFF2-40B4-BE49-F238E27FC236}">
                    <a16:creationId xmlns:a16="http://schemas.microsoft.com/office/drawing/2014/main" id="{50786C27-AB34-480B-B5FD-C7A0408E92EA}"/>
                  </a:ext>
                </a:extLst>
              </p:cNvPr>
              <p:cNvSpPr txBox="1"/>
              <p:nvPr/>
            </p:nvSpPr>
            <p:spPr>
              <a:xfrm>
                <a:off x="483751" y="1254012"/>
                <a:ext cx="11344726" cy="357021"/>
              </a:xfrm>
              <a:prstGeom prst="rect">
                <a:avLst/>
              </a:prstGeom>
              <a:noFill/>
            </p:spPr>
            <p:txBody>
              <a:bodyPr wrap="square">
                <a:spAutoFit/>
              </a:bodyPr>
              <a:lstStyle/>
              <a:p>
                <a:r>
                  <a:rPr lang="zh-CN" altLang="en-US" sz="1600" dirty="0"/>
                  <a:t>       上式中第一项为给定训练集，第</a:t>
                </a:r>
                <a14:m>
                  <m:oMath xmlns:m="http://schemas.openxmlformats.org/officeDocument/2006/math">
                    <m:r>
                      <a:rPr lang="en-US" altLang="zh-CN" sz="1600" b="0" i="1" smtClean="0">
                        <a:latin typeface="Cambria Math" panose="02040503050406030204" pitchFamily="18" charset="0"/>
                      </a:rPr>
                      <m:t>𝑘</m:t>
                    </m:r>
                  </m:oMath>
                </a14:m>
                <a:r>
                  <a:rPr lang="zh-CN" altLang="en-US" sz="1600" dirty="0"/>
                  <a:t>个特征函数</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𝑓</m:t>
                        </m:r>
                      </m:e>
                      <m:sub>
                        <m:r>
                          <a:rPr lang="en-US" altLang="zh-CN" sz="1600" b="0" i="1" smtClean="0">
                            <a:latin typeface="Cambria Math" panose="02040503050406030204" pitchFamily="18" charset="0"/>
                          </a:rPr>
                          <m:t>𝑘</m:t>
                        </m:r>
                      </m:sub>
                    </m:sSub>
                  </m:oMath>
                </a14:m>
                <a:r>
                  <a:rPr lang="zh-CN" altLang="en-US" sz="1600" dirty="0"/>
                  <a:t>输出值在经验分布下的期望</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𝐸</m:t>
                        </m:r>
                      </m:e>
                      <m:sub>
                        <m:acc>
                          <m:accPr>
                            <m:chr m:val="̃"/>
                            <m:ctrlPr>
                              <a:rPr lang="en-US" altLang="zh-CN" sz="1600" i="1" smtClean="0">
                                <a:latin typeface="Cambria Math" panose="02040503050406030204" pitchFamily="18" charset="0"/>
                              </a:rPr>
                            </m:ctrlPr>
                          </m:accPr>
                          <m:e>
                            <m:r>
                              <a:rPr lang="en-US" altLang="zh-CN" sz="1600" b="0" i="1" smtClean="0">
                                <a:latin typeface="Cambria Math" panose="02040503050406030204" pitchFamily="18" charset="0"/>
                              </a:rPr>
                              <m:t>𝑝</m:t>
                            </m:r>
                          </m:e>
                        </m:acc>
                      </m:sub>
                    </m:sSub>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𝑓</m:t>
                            </m:r>
                          </m:e>
                          <m:sub>
                            <m:r>
                              <a:rPr lang="en-US" altLang="zh-CN" sz="1600" b="0" i="1" smtClean="0">
                                <a:latin typeface="Cambria Math" panose="02040503050406030204" pitchFamily="18" charset="0"/>
                              </a:rPr>
                              <m:t>𝑘</m:t>
                            </m:r>
                          </m:sub>
                        </m:sSub>
                      </m:e>
                    </m:d>
                    <m:r>
                      <a:rPr lang="zh-CN" altLang="en-US" sz="1600" i="1">
                        <a:latin typeface="Cambria Math" panose="02040503050406030204" pitchFamily="18" charset="0"/>
                      </a:rPr>
                      <m:t>，</m:t>
                    </m:r>
                  </m:oMath>
                </a14:m>
                <a:r>
                  <a:rPr lang="zh-CN" altLang="en-US" sz="1600" dirty="0"/>
                  <a:t>记作：</a:t>
                </a:r>
              </a:p>
            </p:txBody>
          </p:sp>
        </mc:Choice>
        <mc:Fallback>
          <p:sp>
            <p:nvSpPr>
              <p:cNvPr id="23" name="文本框 22">
                <a:extLst>
                  <a:ext uri="{FF2B5EF4-FFF2-40B4-BE49-F238E27FC236}">
                    <a16:creationId xmlns:a16="http://schemas.microsoft.com/office/drawing/2014/main" id="{50786C27-AB34-480B-B5FD-C7A0408E92EA}"/>
                  </a:ext>
                </a:extLst>
              </p:cNvPr>
              <p:cNvSpPr txBox="1">
                <a:spLocks noRot="1" noChangeAspect="1" noMove="1" noResize="1" noEditPoints="1" noAdjustHandles="1" noChangeArrowheads="1" noChangeShapeType="1" noTextEdit="1"/>
              </p:cNvSpPr>
              <p:nvPr/>
            </p:nvSpPr>
            <p:spPr>
              <a:xfrm>
                <a:off x="483751" y="1254012"/>
                <a:ext cx="11344726" cy="357021"/>
              </a:xfrm>
              <a:prstGeom prst="rect">
                <a:avLst/>
              </a:prstGeom>
              <a:blipFill>
                <a:blip r:embed="rId4"/>
                <a:stretch>
                  <a:fillRect t="-8621" b="-13793"/>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6572EAF6-5D4D-4717-B940-079541B010EE}"/>
              </a:ext>
            </a:extLst>
          </p:cNvPr>
          <p:cNvPicPr>
            <a:picLocks noChangeAspect="1"/>
          </p:cNvPicPr>
          <p:nvPr/>
        </p:nvPicPr>
        <p:blipFill>
          <a:blip r:embed="rId5"/>
          <a:stretch>
            <a:fillRect/>
          </a:stretch>
        </p:blipFill>
        <p:spPr>
          <a:xfrm>
            <a:off x="5181599" y="1605008"/>
            <a:ext cx="2820539" cy="1182137"/>
          </a:xfrm>
          <a:prstGeom prst="rect">
            <a:avLst/>
          </a:prstGeom>
        </p:spPr>
      </p:pic>
      <mc:AlternateContent xmlns:mc="http://schemas.openxmlformats.org/markup-compatibility/2006">
        <mc:Choice xmlns:a14="http://schemas.microsoft.com/office/drawing/2010/main" Requires="a14">
          <p:sp>
            <p:nvSpPr>
              <p:cNvPr id="27" name="文本框 26">
                <a:extLst>
                  <a:ext uri="{FF2B5EF4-FFF2-40B4-BE49-F238E27FC236}">
                    <a16:creationId xmlns:a16="http://schemas.microsoft.com/office/drawing/2014/main" id="{A6FB26D4-50F7-4D9A-977D-76ABD2EBF882}"/>
                  </a:ext>
                </a:extLst>
              </p:cNvPr>
              <p:cNvSpPr txBox="1"/>
              <p:nvPr/>
            </p:nvSpPr>
            <p:spPr>
              <a:xfrm>
                <a:off x="779673" y="2806915"/>
                <a:ext cx="10439400" cy="373307"/>
              </a:xfrm>
              <a:prstGeom prst="rect">
                <a:avLst/>
              </a:prstGeom>
              <a:noFill/>
            </p:spPr>
            <p:txBody>
              <a:bodyPr wrap="square">
                <a:spAutoFit/>
              </a:bodyPr>
              <a:lstStyle/>
              <a:p>
                <a:pPr>
                  <a:lnSpc>
                    <a:spcPct val="125000"/>
                  </a:lnSpc>
                </a:pPr>
                <a:r>
                  <a:rPr lang="zh-CN" altLang="en-US" sz="1600" dirty="0"/>
                  <a:t>上式中第二项由</a:t>
                </a:r>
                <a14:m>
                  <m:oMath xmlns:m="http://schemas.openxmlformats.org/officeDocument/2006/math">
                    <m:r>
                      <a:rPr lang="en-US" altLang="zh-CN" sz="1600" b="0" i="1" smtClean="0">
                        <a:latin typeface="Cambria Math" panose="02040503050406030204" pitchFamily="18" charset="0"/>
                      </a:rPr>
                      <m:t>𝑙𝑜𝑔𝑍</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𝑥</m:t>
                    </m:r>
                    <m:r>
                      <a:rPr lang="en-US" altLang="zh-CN" sz="1600" b="0" i="1" smtClean="0">
                        <a:latin typeface="Cambria Math" panose="02040503050406030204" pitchFamily="18" charset="0"/>
                      </a:rPr>
                      <m:t>)</m:t>
                    </m:r>
                  </m:oMath>
                </a14:m>
                <a:r>
                  <a:rPr lang="zh-CN" altLang="en-US" sz="1600" dirty="0"/>
                  <a:t>的导数产生，表示给定模型参数</a:t>
                </a:r>
                <a14:m>
                  <m:oMath xmlns:m="http://schemas.openxmlformats.org/officeDocument/2006/math">
                    <m:r>
                      <a:rPr lang="zh-CN" altLang="en-US" sz="1600" i="1" smtClean="0">
                        <a:latin typeface="Cambria Math" panose="02040503050406030204" pitchFamily="18" charset="0"/>
                      </a:rPr>
                      <m:t>𝜔</m:t>
                    </m:r>
                  </m:oMath>
                </a14:m>
                <a:r>
                  <a:rPr lang="zh-CN" altLang="en-US" sz="1600" dirty="0"/>
                  <a:t>时，</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𝑓</m:t>
                        </m:r>
                      </m:e>
                      <m:sub>
                        <m:r>
                          <a:rPr lang="en-US" altLang="zh-CN" sz="1600" b="0" i="1" smtClean="0">
                            <a:latin typeface="Cambria Math" panose="02040503050406030204" pitchFamily="18" charset="0"/>
                          </a:rPr>
                          <m:t>𝑘</m:t>
                        </m:r>
                      </m:sub>
                    </m:sSub>
                  </m:oMath>
                </a14:m>
                <a:r>
                  <a:rPr lang="zh-CN" altLang="en-US" sz="1600" dirty="0"/>
                  <a:t>在模型分布</a:t>
                </a:r>
                <a14:m>
                  <m:oMath xmlns:m="http://schemas.openxmlformats.org/officeDocument/2006/math">
                    <m:r>
                      <a:rPr lang="en-US" altLang="zh-CN" sz="1600" i="1">
                        <a:latin typeface="Cambria Math" panose="02040503050406030204" pitchFamily="18" charset="0"/>
                      </a:rPr>
                      <m:t>𝑝</m:t>
                    </m:r>
                    <m:d>
                      <m:dPr>
                        <m:ctrlPr>
                          <a:rPr lang="en-US" altLang="zh-CN" sz="1600" i="1" smtClean="0">
                            <a:latin typeface="Cambria Math" panose="02040503050406030204" pitchFamily="18" charset="0"/>
                          </a:rPr>
                        </m:ctrlPr>
                      </m:dPr>
                      <m:e>
                        <m:r>
                          <a:rPr lang="en-US" altLang="zh-CN" sz="1600" b="0" i="1" smtClean="0">
                            <a:latin typeface="Cambria Math" panose="02040503050406030204" pitchFamily="18" charset="0"/>
                          </a:rPr>
                          <m:t>𝑦</m:t>
                        </m:r>
                      </m:e>
                      <m:e>
                        <m:r>
                          <a:rPr lang="en-US" altLang="zh-CN" sz="1600" b="0" i="1" smtClean="0">
                            <a:latin typeface="Cambria Math" panose="02040503050406030204" pitchFamily="18" charset="0"/>
                          </a:rPr>
                          <m:t>𝑥</m:t>
                        </m:r>
                        <m:r>
                          <a:rPr lang="en-US" altLang="zh-CN" sz="1600" b="0" i="1" smtClean="0">
                            <a:latin typeface="Cambria Math" panose="02040503050406030204" pitchFamily="18" charset="0"/>
                          </a:rPr>
                          <m:t>;</m:t>
                        </m:r>
                        <m:r>
                          <a:rPr lang="zh-CN" altLang="en-US" sz="1600" b="0" i="1" smtClean="0">
                            <a:latin typeface="Cambria Math" panose="02040503050406030204" pitchFamily="18" charset="0"/>
                          </a:rPr>
                          <m:t>𝜔</m:t>
                        </m:r>
                      </m:e>
                    </m:d>
                    <m:acc>
                      <m:accPr>
                        <m:chr m:val="̃"/>
                        <m:ctrlPr>
                          <a:rPr lang="en-US" altLang="zh-CN" sz="1600" i="1" smtClean="0">
                            <a:latin typeface="Cambria Math" panose="02040503050406030204" pitchFamily="18" charset="0"/>
                          </a:rPr>
                        </m:ctrlPr>
                      </m:accPr>
                      <m:e>
                        <m:r>
                          <a:rPr lang="en-US" altLang="zh-CN" sz="1600" b="0" i="1" smtClean="0">
                            <a:latin typeface="Cambria Math" panose="02040503050406030204" pitchFamily="18" charset="0"/>
                          </a:rPr>
                          <m:t>𝑝</m:t>
                        </m:r>
                      </m:e>
                    </m:acc>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𝑥</m:t>
                    </m:r>
                    <m:r>
                      <a:rPr lang="en-US" altLang="zh-CN" sz="1600" b="0" i="1" smtClean="0">
                        <a:latin typeface="Cambria Math" panose="02040503050406030204" pitchFamily="18" charset="0"/>
                      </a:rPr>
                      <m:t>)</m:t>
                    </m:r>
                  </m:oMath>
                </a14:m>
                <a:r>
                  <a:rPr lang="zh-CN" altLang="en-US" sz="1600" dirty="0"/>
                  <a:t>下的期望，记作:</a:t>
                </a:r>
              </a:p>
            </p:txBody>
          </p:sp>
        </mc:Choice>
        <mc:Fallback>
          <p:sp>
            <p:nvSpPr>
              <p:cNvPr id="27" name="文本框 26">
                <a:extLst>
                  <a:ext uri="{FF2B5EF4-FFF2-40B4-BE49-F238E27FC236}">
                    <a16:creationId xmlns:a16="http://schemas.microsoft.com/office/drawing/2014/main" id="{A6FB26D4-50F7-4D9A-977D-76ABD2EBF882}"/>
                  </a:ext>
                </a:extLst>
              </p:cNvPr>
              <p:cNvSpPr txBox="1">
                <a:spLocks noRot="1" noChangeAspect="1" noMove="1" noResize="1" noEditPoints="1" noAdjustHandles="1" noChangeArrowheads="1" noChangeShapeType="1" noTextEdit="1"/>
              </p:cNvSpPr>
              <p:nvPr/>
            </p:nvSpPr>
            <p:spPr>
              <a:xfrm>
                <a:off x="779673" y="2806915"/>
                <a:ext cx="10439400" cy="373307"/>
              </a:xfrm>
              <a:prstGeom prst="rect">
                <a:avLst/>
              </a:prstGeom>
              <a:blipFill>
                <a:blip r:embed="rId6"/>
                <a:stretch>
                  <a:fillRect l="-350" b="-20968"/>
                </a:stretch>
              </a:blipFill>
            </p:spPr>
            <p:txBody>
              <a:bodyPr/>
              <a:lstStyle/>
              <a:p>
                <a:r>
                  <a:rPr lang="zh-CN" altLang="en-US">
                    <a:noFill/>
                  </a:rPr>
                  <a:t> </a:t>
                </a:r>
              </a:p>
            </p:txBody>
          </p:sp>
        </mc:Fallback>
      </mc:AlternateContent>
      <p:pic>
        <p:nvPicPr>
          <p:cNvPr id="17" name="图片 16">
            <a:extLst>
              <a:ext uri="{FF2B5EF4-FFF2-40B4-BE49-F238E27FC236}">
                <a16:creationId xmlns:a16="http://schemas.microsoft.com/office/drawing/2014/main" id="{2B5EE3B7-08BA-488C-B8CC-C8172789D6D6}"/>
              </a:ext>
            </a:extLst>
          </p:cNvPr>
          <p:cNvPicPr>
            <a:picLocks noChangeAspect="1"/>
          </p:cNvPicPr>
          <p:nvPr/>
        </p:nvPicPr>
        <p:blipFill>
          <a:blip r:embed="rId7"/>
          <a:stretch>
            <a:fillRect/>
          </a:stretch>
        </p:blipFill>
        <p:spPr>
          <a:xfrm>
            <a:off x="4610192" y="3175945"/>
            <a:ext cx="4282138" cy="1323207"/>
          </a:xfrm>
          <a:prstGeom prst="rect">
            <a:avLst/>
          </a:prstGeom>
        </p:spPr>
      </p:pic>
      <p:sp>
        <p:nvSpPr>
          <p:cNvPr id="32" name="文本框 31">
            <a:extLst>
              <a:ext uri="{FF2B5EF4-FFF2-40B4-BE49-F238E27FC236}">
                <a16:creationId xmlns:a16="http://schemas.microsoft.com/office/drawing/2014/main" id="{AAF58FE8-284C-4896-9312-64F365950640}"/>
              </a:ext>
            </a:extLst>
          </p:cNvPr>
          <p:cNvSpPr txBox="1"/>
          <p:nvPr/>
        </p:nvSpPr>
        <p:spPr>
          <a:xfrm>
            <a:off x="824660" y="4503429"/>
            <a:ext cx="6094602" cy="338554"/>
          </a:xfrm>
          <a:prstGeom prst="rect">
            <a:avLst/>
          </a:prstGeom>
          <a:noFill/>
        </p:spPr>
        <p:txBody>
          <a:bodyPr wrap="square">
            <a:spAutoFit/>
          </a:bodyPr>
          <a:lstStyle/>
          <a:p>
            <a:r>
              <a:rPr lang="zh-CN" altLang="en-US" sz="1600" dirty="0"/>
              <a:t>综上，对数似然函数的偏导数可以简化为:</a:t>
            </a:r>
          </a:p>
        </p:txBody>
      </p:sp>
      <p:pic>
        <p:nvPicPr>
          <p:cNvPr id="24" name="图片 23">
            <a:extLst>
              <a:ext uri="{FF2B5EF4-FFF2-40B4-BE49-F238E27FC236}">
                <a16:creationId xmlns:a16="http://schemas.microsoft.com/office/drawing/2014/main" id="{2DEE8EA7-F32E-4D5F-A090-6E4360E4A5D5}"/>
              </a:ext>
            </a:extLst>
          </p:cNvPr>
          <p:cNvPicPr>
            <a:picLocks noChangeAspect="1"/>
          </p:cNvPicPr>
          <p:nvPr/>
        </p:nvPicPr>
        <p:blipFill>
          <a:blip r:embed="rId8"/>
          <a:stretch>
            <a:fillRect/>
          </a:stretch>
        </p:blipFill>
        <p:spPr>
          <a:xfrm>
            <a:off x="5553445" y="4815295"/>
            <a:ext cx="2076849" cy="553827"/>
          </a:xfrm>
          <a:prstGeom prst="rect">
            <a:avLst/>
          </a:prstGeom>
        </p:spPr>
      </p:pic>
      <mc:AlternateContent xmlns:mc="http://schemas.openxmlformats.org/markup-compatibility/2006">
        <mc:Choice xmlns:a14="http://schemas.microsoft.com/office/drawing/2010/main" Requires="a14">
          <p:sp>
            <p:nvSpPr>
              <p:cNvPr id="35" name="文本框 34">
                <a:extLst>
                  <a:ext uri="{FF2B5EF4-FFF2-40B4-BE49-F238E27FC236}">
                    <a16:creationId xmlns:a16="http://schemas.microsoft.com/office/drawing/2014/main" id="{DD18D70C-5BE0-4935-86BF-815605BA5998}"/>
                  </a:ext>
                </a:extLst>
              </p:cNvPr>
              <p:cNvSpPr txBox="1"/>
              <p:nvPr/>
            </p:nvSpPr>
            <p:spPr>
              <a:xfrm>
                <a:off x="824660" y="5388892"/>
                <a:ext cx="6094602" cy="338554"/>
              </a:xfrm>
              <a:prstGeom prst="rect">
                <a:avLst/>
              </a:prstGeom>
              <a:noFill/>
            </p:spPr>
            <p:txBody>
              <a:bodyPr wrap="square">
                <a:spAutoFit/>
              </a:bodyPr>
              <a:lstStyle/>
              <a:p>
                <a:r>
                  <a:rPr lang="zh-CN" altLang="en-US" sz="1600" dirty="0"/>
                  <a:t>模型一共有</a:t>
                </a:r>
                <a14:m>
                  <m:oMath xmlns:m="http://schemas.openxmlformats.org/officeDocument/2006/math">
                    <m:r>
                      <a:rPr lang="en-US" altLang="zh-CN" sz="1600" b="0" i="1" smtClean="0">
                        <a:latin typeface="Cambria Math" panose="02040503050406030204" pitchFamily="18" charset="0"/>
                      </a:rPr>
                      <m:t>𝐾</m:t>
                    </m:r>
                  </m:oMath>
                </a14:m>
                <a:r>
                  <a:rPr lang="zh-CN" altLang="en-US" sz="1600" dirty="0"/>
                  <a:t>个特征函数及权重,将它们写成向量形式:</a:t>
                </a:r>
              </a:p>
            </p:txBody>
          </p:sp>
        </mc:Choice>
        <mc:Fallback>
          <p:sp>
            <p:nvSpPr>
              <p:cNvPr id="35" name="文本框 34">
                <a:extLst>
                  <a:ext uri="{FF2B5EF4-FFF2-40B4-BE49-F238E27FC236}">
                    <a16:creationId xmlns:a16="http://schemas.microsoft.com/office/drawing/2014/main" id="{DD18D70C-5BE0-4935-86BF-815605BA5998}"/>
                  </a:ext>
                </a:extLst>
              </p:cNvPr>
              <p:cNvSpPr txBox="1">
                <a:spLocks noRot="1" noChangeAspect="1" noMove="1" noResize="1" noEditPoints="1" noAdjustHandles="1" noChangeArrowheads="1" noChangeShapeType="1" noTextEdit="1"/>
              </p:cNvSpPr>
              <p:nvPr/>
            </p:nvSpPr>
            <p:spPr>
              <a:xfrm>
                <a:off x="824660" y="5388892"/>
                <a:ext cx="6094602" cy="338554"/>
              </a:xfrm>
              <a:prstGeom prst="rect">
                <a:avLst/>
              </a:prstGeom>
              <a:blipFill>
                <a:blip r:embed="rId9"/>
                <a:stretch>
                  <a:fillRect l="-500" t="-8929" b="-23214"/>
                </a:stretch>
              </a:blipFill>
            </p:spPr>
            <p:txBody>
              <a:bodyPr/>
              <a:lstStyle/>
              <a:p>
                <a:r>
                  <a:rPr lang="zh-CN" altLang="en-US">
                    <a:noFill/>
                  </a:rPr>
                  <a:t> </a:t>
                </a:r>
              </a:p>
            </p:txBody>
          </p:sp>
        </mc:Fallback>
      </mc:AlternateContent>
      <p:pic>
        <p:nvPicPr>
          <p:cNvPr id="34" name="图片 33">
            <a:extLst>
              <a:ext uri="{FF2B5EF4-FFF2-40B4-BE49-F238E27FC236}">
                <a16:creationId xmlns:a16="http://schemas.microsoft.com/office/drawing/2014/main" id="{CB6741B6-1F37-4EC9-B59B-AEF50908EC63}"/>
              </a:ext>
            </a:extLst>
          </p:cNvPr>
          <p:cNvPicPr>
            <a:picLocks noChangeAspect="1"/>
          </p:cNvPicPr>
          <p:nvPr/>
        </p:nvPicPr>
        <p:blipFill>
          <a:blip r:embed="rId10"/>
          <a:stretch>
            <a:fillRect/>
          </a:stretch>
        </p:blipFill>
        <p:spPr>
          <a:xfrm>
            <a:off x="5553445" y="5802594"/>
            <a:ext cx="5461163" cy="583459"/>
          </a:xfrm>
          <a:prstGeom prst="rect">
            <a:avLst/>
          </a:prstGeom>
        </p:spPr>
      </p:pic>
    </p:spTree>
    <p:extLst>
      <p:ext uri="{BB962C8B-B14F-4D97-AF65-F5344CB8AC3E}">
        <p14:creationId xmlns:p14="http://schemas.microsoft.com/office/powerpoint/2010/main" val="799437301"/>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3422708" y="254000"/>
            <a:ext cx="876929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3259137" cy="585788"/>
            <a:chOff x="551544" y="82976"/>
            <a:chExt cx="3540396"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条件随机场</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a:extLst>
              <a:ext uri="{FF2B5EF4-FFF2-40B4-BE49-F238E27FC236}">
                <a16:creationId xmlns:a16="http://schemas.microsoft.com/office/drawing/2014/main" id="{FDAA7BDF-FD8F-4B59-AB2E-9CCD2BB4F136}"/>
              </a:ext>
            </a:extLst>
          </p:cNvPr>
          <p:cNvSpPr txBox="1"/>
          <p:nvPr/>
        </p:nvSpPr>
        <p:spPr>
          <a:xfrm>
            <a:off x="508443" y="587168"/>
            <a:ext cx="11132694" cy="681084"/>
          </a:xfrm>
          <a:prstGeom prst="rect">
            <a:avLst/>
          </a:prstGeom>
          <a:noFill/>
        </p:spPr>
        <p:txBody>
          <a:bodyPr wrap="square" rtlCol="0">
            <a:spAutoFit/>
          </a:bodyPr>
          <a:lstStyle/>
          <a:p>
            <a:pPr>
              <a:lnSpc>
                <a:spcPct val="125000"/>
              </a:lnSpc>
            </a:pPr>
            <a:r>
              <a:rPr lang="zh-CN" altLang="en-US" sz="1600" dirty="0"/>
              <a:t>        得到似然函数及其导数后，就可以利用梯度上升法或梯度下降法对条件随机场进行训练。首先，当前参数点的梯度未必直接指向极值点，仅仅指向当前位置函数值增长速度最快的方向。两者的差别如图</a:t>
            </a:r>
            <a:r>
              <a:rPr lang="en-US" altLang="zh-CN" sz="1600" dirty="0"/>
              <a:t>6-7</a:t>
            </a:r>
            <a:r>
              <a:rPr lang="zh-CN" altLang="en-US" sz="1600" dirty="0"/>
              <a:t>所示。</a:t>
            </a:r>
            <a:endParaRPr lang="en-US" altLang="zh-CN" sz="1600" dirty="0"/>
          </a:p>
        </p:txBody>
      </p:sp>
      <p:pic>
        <p:nvPicPr>
          <p:cNvPr id="10" name="图片 9">
            <a:extLst>
              <a:ext uri="{FF2B5EF4-FFF2-40B4-BE49-F238E27FC236}">
                <a16:creationId xmlns:a16="http://schemas.microsoft.com/office/drawing/2014/main" id="{5DFA3F6B-2780-428E-B503-9F7A6339DF19}"/>
              </a:ext>
            </a:extLst>
          </p:cNvPr>
          <p:cNvPicPr>
            <a:picLocks noChangeAspect="1"/>
          </p:cNvPicPr>
          <p:nvPr/>
        </p:nvPicPr>
        <p:blipFill>
          <a:blip r:embed="rId3"/>
          <a:stretch>
            <a:fillRect/>
          </a:stretch>
        </p:blipFill>
        <p:spPr>
          <a:xfrm>
            <a:off x="4040329" y="1495876"/>
            <a:ext cx="4111342" cy="2877387"/>
          </a:xfrm>
          <a:prstGeom prst="rect">
            <a:avLst/>
          </a:prstGeom>
        </p:spPr>
      </p:pic>
      <mc:AlternateContent xmlns:mc="http://schemas.openxmlformats.org/markup-compatibility/2006">
        <mc:Choice xmlns:a14="http://schemas.microsoft.com/office/drawing/2010/main" Requires="a14">
          <p:sp>
            <p:nvSpPr>
              <p:cNvPr id="22" name="文本框 21">
                <a:extLst>
                  <a:ext uri="{FF2B5EF4-FFF2-40B4-BE49-F238E27FC236}">
                    <a16:creationId xmlns:a16="http://schemas.microsoft.com/office/drawing/2014/main" id="{425AC1CC-250E-4750-859A-2670D8CD587A}"/>
                  </a:ext>
                </a:extLst>
              </p:cNvPr>
              <p:cNvSpPr txBox="1"/>
              <p:nvPr/>
            </p:nvSpPr>
            <p:spPr>
              <a:xfrm>
                <a:off x="327171" y="4600888"/>
                <a:ext cx="11313966" cy="988860"/>
              </a:xfrm>
              <a:prstGeom prst="rect">
                <a:avLst/>
              </a:prstGeom>
              <a:noFill/>
            </p:spPr>
            <p:txBody>
              <a:bodyPr wrap="square">
                <a:spAutoFit/>
              </a:bodyPr>
              <a:lstStyle/>
              <a:p>
                <a:pPr>
                  <a:lnSpc>
                    <a:spcPct val="125000"/>
                  </a:lnSpc>
                </a:pPr>
                <a:r>
                  <a:rPr lang="zh-CN" altLang="en-US" sz="1600" dirty="0"/>
                  <a:t>         其中，曲面为损失函数，箭头起点为初始模型参数，终点为损失函数的极小值。从起点到终点的曲线为梯度下降算法迭代过程中更新的参数点，直线为理想情况下的更新路径。为了便于观察，将损失函数投影到</a:t>
                </a:r>
                <a14:m>
                  <m:oMath xmlns:m="http://schemas.openxmlformats.org/officeDocument/2006/math">
                    <m:sSub>
                      <m:sSubPr>
                        <m:ctrlPr>
                          <a:rPr lang="en-US" altLang="zh-CN" sz="1600" i="1" smtClean="0">
                            <a:latin typeface="Cambria Math" panose="02040503050406030204" pitchFamily="18" charset="0"/>
                          </a:rPr>
                        </m:ctrlPr>
                      </m:sSubPr>
                      <m:e>
                        <m:r>
                          <a:rPr lang="zh-CN" altLang="en-US" sz="1600" i="1" smtClean="0">
                            <a:latin typeface="Cambria Math" panose="02040503050406030204" pitchFamily="18" charset="0"/>
                          </a:rPr>
                          <m:t>𝜔</m:t>
                        </m:r>
                      </m:e>
                      <m:sub>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m:t>
                    </m:r>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𝜔</m:t>
                        </m:r>
                      </m:e>
                      <m:sub>
                        <m:r>
                          <a:rPr lang="en-US" altLang="zh-CN" sz="1600" b="0" i="1" smtClean="0">
                            <a:latin typeface="Cambria Math" panose="02040503050406030204" pitchFamily="18" charset="0"/>
                          </a:rPr>
                          <m:t>2</m:t>
                        </m:r>
                      </m:sub>
                    </m:sSub>
                  </m:oMath>
                </a14:m>
                <a:r>
                  <a:rPr lang="zh-CN" altLang="en-US" sz="1600" dirty="0"/>
                  <a:t>坐标平面上，单独形成的“等高线”如图6-8所示。</a:t>
                </a:r>
              </a:p>
            </p:txBody>
          </p:sp>
        </mc:Choice>
        <mc:Fallback>
          <p:sp>
            <p:nvSpPr>
              <p:cNvPr id="22" name="文本框 21">
                <a:extLst>
                  <a:ext uri="{FF2B5EF4-FFF2-40B4-BE49-F238E27FC236}">
                    <a16:creationId xmlns:a16="http://schemas.microsoft.com/office/drawing/2014/main" id="{425AC1CC-250E-4750-859A-2670D8CD587A}"/>
                  </a:ext>
                </a:extLst>
              </p:cNvPr>
              <p:cNvSpPr txBox="1">
                <a:spLocks noRot="1" noChangeAspect="1" noMove="1" noResize="1" noEditPoints="1" noAdjustHandles="1" noChangeArrowheads="1" noChangeShapeType="1" noTextEdit="1"/>
              </p:cNvSpPr>
              <p:nvPr/>
            </p:nvSpPr>
            <p:spPr>
              <a:xfrm>
                <a:off x="327171" y="4600888"/>
                <a:ext cx="11313966" cy="988860"/>
              </a:xfrm>
              <a:prstGeom prst="rect">
                <a:avLst/>
              </a:prstGeom>
              <a:blipFill>
                <a:blip r:embed="rId4"/>
                <a:stretch>
                  <a:fillRect l="-323" b="-80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40905838"/>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3422708" y="254000"/>
            <a:ext cx="876929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3259137" cy="585788"/>
            <a:chOff x="551544" y="82976"/>
            <a:chExt cx="3540396"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条件随机场</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9" name="图片 8">
            <a:extLst>
              <a:ext uri="{FF2B5EF4-FFF2-40B4-BE49-F238E27FC236}">
                <a16:creationId xmlns:a16="http://schemas.microsoft.com/office/drawing/2014/main" id="{AEFE2B16-3362-447F-8AEC-BB3452DD6228}"/>
              </a:ext>
            </a:extLst>
          </p:cNvPr>
          <p:cNvPicPr>
            <a:picLocks noChangeAspect="1"/>
          </p:cNvPicPr>
          <p:nvPr/>
        </p:nvPicPr>
        <p:blipFill>
          <a:blip r:embed="rId3"/>
          <a:stretch>
            <a:fillRect/>
          </a:stretch>
        </p:blipFill>
        <p:spPr>
          <a:xfrm>
            <a:off x="4321066" y="578988"/>
            <a:ext cx="3549868" cy="2914675"/>
          </a:xfrm>
          <a:prstGeom prst="rect">
            <a:avLst/>
          </a:prstGeom>
        </p:spPr>
      </p:pic>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076CF3C5-9FEC-40E9-83C1-FD28F765547D}"/>
                  </a:ext>
                </a:extLst>
              </p:cNvPr>
              <p:cNvSpPr txBox="1"/>
              <p:nvPr/>
            </p:nvSpPr>
            <p:spPr>
              <a:xfrm>
                <a:off x="394284" y="3493663"/>
                <a:ext cx="11492916" cy="681084"/>
              </a:xfrm>
              <a:prstGeom prst="rect">
                <a:avLst/>
              </a:prstGeom>
              <a:noFill/>
            </p:spPr>
            <p:txBody>
              <a:bodyPr wrap="square">
                <a:spAutoFit/>
              </a:bodyPr>
              <a:lstStyle/>
              <a:p>
                <a:pPr>
                  <a:lnSpc>
                    <a:spcPct val="125000"/>
                  </a:lnSpc>
                </a:pPr>
                <a:r>
                  <a:rPr lang="zh-CN" altLang="en-US" sz="1600" dirty="0"/>
                  <a:t>        图中实线箭头为梯度方向，</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𝑃</m:t>
                        </m:r>
                      </m:e>
                      <m:sub>
                        <m:r>
                          <a:rPr lang="en-US" altLang="zh-CN" sz="1600" b="0" i="1" smtClean="0">
                            <a:latin typeface="Cambria Math" panose="02040503050406030204" pitchFamily="18" charset="0"/>
                          </a:rPr>
                          <m:t>0</m:t>
                        </m:r>
                      </m:sub>
                    </m:sSub>
                    <m:r>
                      <a:rPr lang="en-US" altLang="zh-CN" sz="1600" i="1" smtClean="0">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𝑃</m:t>
                        </m:r>
                      </m:e>
                      <m:sub>
                        <m:r>
                          <a:rPr lang="en-US" altLang="zh-CN" sz="1600" b="0" i="1" smtClean="0">
                            <a:latin typeface="Cambria Math" panose="02040503050406030204" pitchFamily="18" charset="0"/>
                          </a:rPr>
                          <m:t>1</m:t>
                        </m:r>
                      </m:sub>
                    </m:sSub>
                    <m:r>
                      <a:rPr lang="en-US" altLang="zh-CN" sz="1600" i="1">
                        <a:latin typeface="Cambria Math" panose="02040503050406030204" pitchFamily="18" charset="0"/>
                        <a:ea typeface="Cambria Math" panose="02040503050406030204" pitchFamily="18" charset="0"/>
                      </a:rPr>
                      <m:t>→</m:t>
                    </m:r>
                  </m:oMath>
                </a14:m>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𝑃</m:t>
                        </m:r>
                      </m:e>
                      <m:sub>
                        <m:r>
                          <a:rPr lang="en-US" altLang="zh-CN" sz="1600" b="0" i="1" smtClean="0">
                            <a:latin typeface="Cambria Math" panose="02040503050406030204" pitchFamily="18" charset="0"/>
                          </a:rPr>
                          <m:t>2</m:t>
                        </m:r>
                      </m:sub>
                    </m:sSub>
                    <m:r>
                      <a:rPr lang="en-US" altLang="zh-CN" sz="1600" i="1">
                        <a:latin typeface="Cambria Math" panose="02040503050406030204" pitchFamily="18" charset="0"/>
                        <a:ea typeface="Cambria Math" panose="02040503050406030204" pitchFamily="18" charset="0"/>
                      </a:rPr>
                      <m:t>→</m:t>
                    </m:r>
                  </m:oMath>
                </a14:m>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𝑃</m:t>
                        </m:r>
                      </m:e>
                      <m:sub>
                        <m:r>
                          <a:rPr lang="en-US" altLang="zh-CN" sz="1600" b="0" i="1" smtClean="0">
                            <a:latin typeface="Cambria Math" panose="02040503050406030204" pitchFamily="18" charset="0"/>
                          </a:rPr>
                          <m:t>3</m:t>
                        </m:r>
                      </m:sub>
                    </m:sSub>
                    <m:r>
                      <a:rPr lang="en-US" altLang="zh-CN" sz="1600" i="1">
                        <a:latin typeface="Cambria Math" panose="02040503050406030204" pitchFamily="18" charset="0"/>
                        <a:ea typeface="Cambria Math" panose="02040503050406030204" pitchFamily="18" charset="0"/>
                      </a:rPr>
                      <m:t>→</m:t>
                    </m:r>
                  </m:oMath>
                </a14:m>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𝑃</m:t>
                        </m:r>
                      </m:e>
                      <m:sub>
                        <m:r>
                          <a:rPr lang="en-US" altLang="zh-CN" sz="1600" b="0" i="1" smtClean="0">
                            <a:latin typeface="Cambria Math" panose="02040503050406030204" pitchFamily="18" charset="0"/>
                          </a:rPr>
                          <m:t>4</m:t>
                        </m:r>
                      </m:sub>
                    </m:sSub>
                  </m:oMath>
                </a14:m>
                <a:r>
                  <a:rPr lang="zh-CN" altLang="en-US" sz="1600" dirty="0"/>
                  <a:t>为梯度下降算法4次迭代参数点的移动路径。其中，</a:t>
                </a:r>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𝑃</m:t>
                        </m:r>
                      </m:e>
                      <m:sub>
                        <m:r>
                          <a:rPr lang="en-US" altLang="zh-CN" sz="1600" i="1">
                            <a:latin typeface="Cambria Math" panose="02040503050406030204" pitchFamily="18" charset="0"/>
                          </a:rPr>
                          <m:t>4</m:t>
                        </m:r>
                      </m:sub>
                    </m:sSub>
                  </m:oMath>
                </a14:m>
                <a:r>
                  <a:rPr lang="zh-CN" altLang="en-US" sz="1600" dirty="0"/>
                  <a:t>恰好是函数的极值点。虚线</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𝑃</m:t>
                        </m:r>
                      </m:e>
                      <m:sub>
                        <m:r>
                          <a:rPr lang="en-US" altLang="zh-CN" sz="1600" i="1">
                            <a:latin typeface="Cambria Math" panose="02040503050406030204" pitchFamily="18" charset="0"/>
                          </a:rPr>
                          <m:t>0</m:t>
                        </m:r>
                      </m:sub>
                    </m:sSub>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𝑃</m:t>
                        </m:r>
                      </m:e>
                      <m:sub>
                        <m:r>
                          <a:rPr lang="en-US" altLang="zh-CN" sz="1600" b="0" i="1" smtClean="0">
                            <a:latin typeface="Cambria Math" panose="02040503050406030204" pitchFamily="18" charset="0"/>
                          </a:rPr>
                          <m:t>4</m:t>
                        </m:r>
                      </m:sub>
                    </m:sSub>
                  </m:oMath>
                </a14:m>
                <a:r>
                  <a:rPr lang="zh-CN" altLang="en-US" sz="1600" dirty="0"/>
                  <a:t>是理想的参数更新路线。可见梯度下降算法绕了远路，收敛速度并非最快。</a:t>
                </a:r>
              </a:p>
            </p:txBody>
          </p:sp>
        </mc:Choice>
        <mc:Fallback>
          <p:sp>
            <p:nvSpPr>
              <p:cNvPr id="15" name="文本框 14">
                <a:extLst>
                  <a:ext uri="{FF2B5EF4-FFF2-40B4-BE49-F238E27FC236}">
                    <a16:creationId xmlns:a16="http://schemas.microsoft.com/office/drawing/2014/main" id="{076CF3C5-9FEC-40E9-83C1-FD28F765547D}"/>
                  </a:ext>
                </a:extLst>
              </p:cNvPr>
              <p:cNvSpPr txBox="1">
                <a:spLocks noRot="1" noChangeAspect="1" noMove="1" noResize="1" noEditPoints="1" noAdjustHandles="1" noChangeArrowheads="1" noChangeShapeType="1" noTextEdit="1"/>
              </p:cNvSpPr>
              <p:nvPr/>
            </p:nvSpPr>
            <p:spPr>
              <a:xfrm>
                <a:off x="394284" y="3493663"/>
                <a:ext cx="11492916" cy="681084"/>
              </a:xfrm>
              <a:prstGeom prst="rect">
                <a:avLst/>
              </a:prstGeom>
              <a:blipFill>
                <a:blip r:embed="rId4"/>
                <a:stretch>
                  <a:fillRect l="-318" b="-89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014EB2B1-5CF9-4F60-8640-AE6D74FEBF1A}"/>
                  </a:ext>
                </a:extLst>
              </p:cNvPr>
              <p:cNvSpPr txBox="1"/>
              <p:nvPr/>
            </p:nvSpPr>
            <p:spPr>
              <a:xfrm>
                <a:off x="394284" y="4197775"/>
                <a:ext cx="11274801" cy="716222"/>
              </a:xfrm>
              <a:prstGeom prst="rect">
                <a:avLst/>
              </a:prstGeom>
              <a:noFill/>
            </p:spPr>
            <p:txBody>
              <a:bodyPr wrap="square">
                <a:spAutoFit/>
              </a:bodyPr>
              <a:lstStyle/>
              <a:p>
                <a:pPr>
                  <a:lnSpc>
                    <a:spcPct val="125000"/>
                  </a:lnSpc>
                </a:pPr>
                <a:r>
                  <a:rPr lang="zh-CN" altLang="en-US" sz="1600" dirty="0"/>
                  <a:t>       受此启发，更聪明的一类算法尽量找到靠近</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𝑃</m:t>
                        </m:r>
                      </m:e>
                      <m:sub>
                        <m:r>
                          <a:rPr lang="en-US" altLang="zh-CN" sz="1600" i="1">
                            <a:latin typeface="Cambria Math" panose="02040503050406030204" pitchFamily="18" charset="0"/>
                          </a:rPr>
                          <m:t>0</m:t>
                        </m:r>
                      </m:sub>
                    </m:sSub>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𝑃</m:t>
                        </m:r>
                      </m:e>
                      <m:sub>
                        <m:r>
                          <a:rPr lang="en-US" altLang="zh-CN" sz="1600" b="0" i="1" smtClean="0">
                            <a:latin typeface="Cambria Math" panose="02040503050406030204" pitchFamily="18" charset="0"/>
                          </a:rPr>
                          <m:t>4</m:t>
                        </m:r>
                      </m:sub>
                    </m:sSub>
                  </m:oMath>
                </a14:m>
                <a:r>
                  <a:rPr lang="zh-CN" altLang="en-US" sz="1600" dirty="0"/>
                  <a:t>的移动方向，加快收敛速度。由于条件随机场的对数似然函数为凸函数（ concave function )，所以可以利用许多凸优化算法</a:t>
                </a:r>
                <a:r>
                  <a:rPr lang="zh-CN" altLang="en-US" dirty="0"/>
                  <a:t>。比如牛顿法、拟牛顿法、</a:t>
                </a:r>
                <a:r>
                  <a:rPr lang="en-US" altLang="zh-CN" dirty="0"/>
                  <a:t>BFGS</a:t>
                </a:r>
                <a:r>
                  <a:rPr lang="zh-CN" altLang="en-US" dirty="0"/>
                  <a:t>算法和</a:t>
                </a:r>
                <a:r>
                  <a:rPr lang="en-US" altLang="zh-CN" dirty="0"/>
                  <a:t>L-BFGS</a:t>
                </a:r>
                <a:r>
                  <a:rPr lang="zh-CN" altLang="en-US" dirty="0"/>
                  <a:t>等算法。</a:t>
                </a:r>
              </a:p>
            </p:txBody>
          </p:sp>
        </mc:Choice>
        <mc:Fallback>
          <p:sp>
            <p:nvSpPr>
              <p:cNvPr id="17" name="文本框 16">
                <a:extLst>
                  <a:ext uri="{FF2B5EF4-FFF2-40B4-BE49-F238E27FC236}">
                    <a16:creationId xmlns:a16="http://schemas.microsoft.com/office/drawing/2014/main" id="{014EB2B1-5CF9-4F60-8640-AE6D74FEBF1A}"/>
                  </a:ext>
                </a:extLst>
              </p:cNvPr>
              <p:cNvSpPr txBox="1">
                <a:spLocks noRot="1" noChangeAspect="1" noMove="1" noResize="1" noEditPoints="1" noAdjustHandles="1" noChangeArrowheads="1" noChangeShapeType="1" noTextEdit="1"/>
              </p:cNvSpPr>
              <p:nvPr/>
            </p:nvSpPr>
            <p:spPr>
              <a:xfrm>
                <a:off x="394284" y="4197775"/>
                <a:ext cx="11274801" cy="716222"/>
              </a:xfrm>
              <a:prstGeom prst="rect">
                <a:avLst/>
              </a:prstGeom>
              <a:blipFill>
                <a:blip r:embed="rId5"/>
                <a:stretch>
                  <a:fillRect l="-324" b="-136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1721437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3422708" y="254000"/>
            <a:ext cx="876929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3259137" cy="585788"/>
            <a:chOff x="551544" y="82976"/>
            <a:chExt cx="3540396"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条件随机场</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文本框 11">
            <a:extLst>
              <a:ext uri="{FF2B5EF4-FFF2-40B4-BE49-F238E27FC236}">
                <a16:creationId xmlns:a16="http://schemas.microsoft.com/office/drawing/2014/main" id="{9A3608A9-D0E0-4BBC-B82A-3227A82ACBFE}"/>
              </a:ext>
            </a:extLst>
          </p:cNvPr>
          <p:cNvSpPr txBox="1"/>
          <p:nvPr/>
        </p:nvSpPr>
        <p:spPr>
          <a:xfrm>
            <a:off x="391487" y="635027"/>
            <a:ext cx="2712440"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对比结构化感知机</a:t>
            </a:r>
          </a:p>
        </p:txBody>
      </p:sp>
      <p:sp>
        <p:nvSpPr>
          <p:cNvPr id="14" name="文本框 13">
            <a:extLst>
              <a:ext uri="{FF2B5EF4-FFF2-40B4-BE49-F238E27FC236}">
                <a16:creationId xmlns:a16="http://schemas.microsoft.com/office/drawing/2014/main" id="{08B224C8-F693-4B9E-A1EA-A17A9522F3D5}"/>
              </a:ext>
            </a:extLst>
          </p:cNvPr>
          <p:cNvSpPr txBox="1"/>
          <p:nvPr/>
        </p:nvSpPr>
        <p:spPr>
          <a:xfrm>
            <a:off x="461394" y="972499"/>
            <a:ext cx="11339119" cy="2531719"/>
          </a:xfrm>
          <a:prstGeom prst="rect">
            <a:avLst/>
          </a:prstGeom>
          <a:noFill/>
        </p:spPr>
        <p:txBody>
          <a:bodyPr wrap="square">
            <a:spAutoFit/>
          </a:bodyPr>
          <a:lstStyle/>
          <a:p>
            <a:pPr>
              <a:lnSpc>
                <a:spcPct val="125000"/>
              </a:lnSpc>
            </a:pPr>
            <a:r>
              <a:rPr lang="zh-CN" altLang="en-US" sz="1600" b="0" i="0" dirty="0">
                <a:solidFill>
                  <a:srgbClr val="24292E"/>
                </a:solidFill>
                <a:effectLst/>
                <a:latin typeface="-apple-system"/>
              </a:rPr>
              <a:t>结构化感知机和条件随机场的</a:t>
            </a:r>
            <a:r>
              <a:rPr lang="zh-CN" altLang="en-US" sz="1600" b="1" i="0" dirty="0">
                <a:solidFill>
                  <a:srgbClr val="24292E"/>
                </a:solidFill>
                <a:effectLst/>
                <a:latin typeface="-apple-system"/>
              </a:rPr>
              <a:t>相同点</a:t>
            </a:r>
            <a:r>
              <a:rPr lang="en-US" altLang="zh-CN" sz="1600" b="0" i="0" dirty="0">
                <a:solidFill>
                  <a:srgbClr val="24292E"/>
                </a:solidFill>
                <a:effectLst/>
                <a:latin typeface="-apple-system"/>
              </a:rPr>
              <a:t>:</a:t>
            </a:r>
          </a:p>
          <a:p>
            <a:pPr>
              <a:lnSpc>
                <a:spcPct val="125000"/>
              </a:lnSpc>
            </a:pPr>
            <a:r>
              <a:rPr lang="en-US" altLang="zh-CN" sz="1600" dirty="0">
                <a:solidFill>
                  <a:srgbClr val="24292E"/>
                </a:solidFill>
                <a:latin typeface="-apple-system"/>
              </a:rPr>
              <a:t>        </a:t>
            </a:r>
            <a:r>
              <a:rPr lang="zh-CN" altLang="en-US" sz="1600" b="0" i="0" dirty="0">
                <a:solidFill>
                  <a:srgbClr val="24292E"/>
                </a:solidFill>
                <a:effectLst/>
                <a:latin typeface="-apple-system"/>
              </a:rPr>
              <a:t>①特征函数相同。②权重向量相同。③打分函数相同。④预测算法相同。⑤同属结构化学习。</a:t>
            </a:r>
            <a:endParaRPr lang="en-US" altLang="zh-CN" sz="1600" dirty="0">
              <a:solidFill>
                <a:srgbClr val="24292E"/>
              </a:solidFill>
              <a:latin typeface="-apple-system"/>
            </a:endParaRPr>
          </a:p>
          <a:p>
            <a:pPr>
              <a:lnSpc>
                <a:spcPct val="125000"/>
              </a:lnSpc>
            </a:pPr>
            <a:r>
              <a:rPr lang="zh-CN" altLang="en-US" sz="1600" b="0" i="0" dirty="0">
                <a:solidFill>
                  <a:srgbClr val="24292E"/>
                </a:solidFill>
                <a:effectLst/>
                <a:latin typeface="-apple-system"/>
              </a:rPr>
              <a:t>结构化感知机和条件随机场的不</a:t>
            </a:r>
            <a:r>
              <a:rPr lang="zh-CN" altLang="en-US" sz="1600" b="1" i="0" dirty="0">
                <a:solidFill>
                  <a:srgbClr val="24292E"/>
                </a:solidFill>
                <a:effectLst/>
                <a:latin typeface="-apple-system"/>
              </a:rPr>
              <a:t>相同点</a:t>
            </a:r>
            <a:r>
              <a:rPr lang="en-US" altLang="zh-CN" sz="1600" b="0" i="0" dirty="0">
                <a:solidFill>
                  <a:srgbClr val="24292E"/>
                </a:solidFill>
                <a:effectLst/>
                <a:latin typeface="-apple-system"/>
              </a:rPr>
              <a:t>:</a:t>
            </a:r>
          </a:p>
          <a:p>
            <a:pPr>
              <a:lnSpc>
                <a:spcPct val="125000"/>
              </a:lnSpc>
            </a:pPr>
            <a:r>
              <a:rPr lang="en-US" altLang="zh-CN" sz="1600" dirty="0">
                <a:solidFill>
                  <a:srgbClr val="24292E"/>
                </a:solidFill>
                <a:latin typeface="-apple-system"/>
              </a:rPr>
              <a:t>       </a:t>
            </a:r>
            <a:r>
              <a:rPr lang="zh-CN" altLang="en-US" sz="1600" dirty="0">
                <a:solidFill>
                  <a:srgbClr val="24292E"/>
                </a:solidFill>
                <a:latin typeface="-apple-system"/>
              </a:rPr>
              <a:t>①感知机算法属于在线学习。</a:t>
            </a:r>
            <a:r>
              <a:rPr lang="zh-CN" altLang="en-US" sz="1600" b="0" i="0" dirty="0">
                <a:solidFill>
                  <a:srgbClr val="24292E"/>
                </a:solidFill>
                <a:effectLst/>
                <a:latin typeface="-apple-system"/>
              </a:rPr>
              <a:t>感知机更新参数时，只使用一个训练实例，没有考虑整个数据集，难免顾此失彼；而条件随机场对数似然函数及其梯度则使用了整个数据集。</a:t>
            </a:r>
            <a:endParaRPr lang="en-US" altLang="zh-CN" sz="1600" dirty="0">
              <a:solidFill>
                <a:srgbClr val="24292E"/>
              </a:solidFill>
              <a:latin typeface="-apple-system"/>
            </a:endParaRPr>
          </a:p>
          <a:p>
            <a:pPr>
              <a:lnSpc>
                <a:spcPct val="125000"/>
              </a:lnSpc>
            </a:pPr>
            <a:r>
              <a:rPr lang="zh-CN" altLang="en-US" sz="1600" b="0" i="0" dirty="0">
                <a:solidFill>
                  <a:srgbClr val="24292E"/>
                </a:solidFill>
                <a:effectLst/>
                <a:latin typeface="-apple-system"/>
              </a:rPr>
              <a:t>       ②条件随机场更新参数更加合理。</a:t>
            </a:r>
            <a:endParaRPr lang="en-US" altLang="zh-CN" sz="1600" b="0" i="0" dirty="0">
              <a:solidFill>
                <a:srgbClr val="24292E"/>
              </a:solidFill>
              <a:effectLst/>
              <a:latin typeface="-apple-system"/>
            </a:endParaRPr>
          </a:p>
          <a:p>
            <a:pPr>
              <a:lnSpc>
                <a:spcPct val="125000"/>
              </a:lnSpc>
            </a:pPr>
            <a:r>
              <a:rPr lang="en-US" altLang="zh-CN" sz="1600" dirty="0">
                <a:solidFill>
                  <a:srgbClr val="24292E"/>
                </a:solidFill>
                <a:latin typeface="-apple-system"/>
              </a:rPr>
              <a:t>               </a:t>
            </a:r>
            <a:r>
              <a:rPr lang="zh-CN" altLang="en-US" sz="1600" b="0" i="0" dirty="0">
                <a:solidFill>
                  <a:srgbClr val="24292E"/>
                </a:solidFill>
                <a:effectLst/>
                <a:latin typeface="-apple-system"/>
              </a:rPr>
              <a:t>条件随机场更新参数如下</a:t>
            </a:r>
            <a:r>
              <a:rPr lang="en-US" altLang="zh-CN" sz="1600" b="0" i="0" dirty="0">
                <a:solidFill>
                  <a:srgbClr val="24292E"/>
                </a:solidFill>
                <a:effectLst/>
                <a:latin typeface="-apple-system"/>
              </a:rPr>
              <a:t>:</a:t>
            </a:r>
          </a:p>
          <a:p>
            <a:pPr>
              <a:lnSpc>
                <a:spcPct val="125000"/>
              </a:lnSpc>
            </a:pPr>
            <a:endParaRPr lang="zh-CN" altLang="en-US" sz="1600" b="0" i="0" dirty="0">
              <a:solidFill>
                <a:srgbClr val="24292E"/>
              </a:solidFill>
              <a:effectLst/>
              <a:latin typeface="-apple-system"/>
            </a:endParaRPr>
          </a:p>
        </p:txBody>
      </p:sp>
      <p:pic>
        <p:nvPicPr>
          <p:cNvPr id="10" name="图片 9">
            <a:extLst>
              <a:ext uri="{FF2B5EF4-FFF2-40B4-BE49-F238E27FC236}">
                <a16:creationId xmlns:a16="http://schemas.microsoft.com/office/drawing/2014/main" id="{D366C4B9-8277-4D95-B709-0EF6548DC7A8}"/>
              </a:ext>
            </a:extLst>
          </p:cNvPr>
          <p:cNvPicPr>
            <a:picLocks noChangeAspect="1"/>
          </p:cNvPicPr>
          <p:nvPr/>
        </p:nvPicPr>
        <p:blipFill>
          <a:blip r:embed="rId3"/>
          <a:stretch>
            <a:fillRect/>
          </a:stretch>
        </p:blipFill>
        <p:spPr>
          <a:xfrm>
            <a:off x="4558466" y="3171477"/>
            <a:ext cx="3248888" cy="437893"/>
          </a:xfrm>
          <a:prstGeom prst="rect">
            <a:avLst/>
          </a:prstGeom>
        </p:spPr>
      </p:pic>
      <p:sp>
        <p:nvSpPr>
          <p:cNvPr id="18" name="文本框 17">
            <a:extLst>
              <a:ext uri="{FF2B5EF4-FFF2-40B4-BE49-F238E27FC236}">
                <a16:creationId xmlns:a16="http://schemas.microsoft.com/office/drawing/2014/main" id="{CAE4DE0C-BEBE-490B-AA65-3575E8EDD0FB}"/>
              </a:ext>
            </a:extLst>
          </p:cNvPr>
          <p:cNvSpPr txBox="1"/>
          <p:nvPr/>
        </p:nvSpPr>
        <p:spPr>
          <a:xfrm>
            <a:off x="1158284" y="3609370"/>
            <a:ext cx="6094602" cy="338554"/>
          </a:xfrm>
          <a:prstGeom prst="rect">
            <a:avLst/>
          </a:prstGeom>
          <a:noFill/>
        </p:spPr>
        <p:txBody>
          <a:bodyPr wrap="square">
            <a:spAutoFit/>
          </a:bodyPr>
          <a:lstStyle/>
          <a:p>
            <a:r>
              <a:rPr lang="zh-CN" altLang="en-US" sz="1600" dirty="0"/>
              <a:t>对比感知机的更新参数表达式</a:t>
            </a:r>
            <a:r>
              <a:rPr lang="en-US" altLang="zh-CN" sz="1600" dirty="0"/>
              <a:t>:</a:t>
            </a:r>
            <a:endParaRPr lang="zh-CN" altLang="en-US" sz="1600" dirty="0"/>
          </a:p>
        </p:txBody>
      </p:sp>
      <p:pic>
        <p:nvPicPr>
          <p:cNvPr id="16" name="图片 15">
            <a:extLst>
              <a:ext uri="{FF2B5EF4-FFF2-40B4-BE49-F238E27FC236}">
                <a16:creationId xmlns:a16="http://schemas.microsoft.com/office/drawing/2014/main" id="{CF3543B2-2CB9-43DA-9738-1146A4BBA39A}"/>
              </a:ext>
            </a:extLst>
          </p:cNvPr>
          <p:cNvPicPr>
            <a:picLocks noChangeAspect="1"/>
          </p:cNvPicPr>
          <p:nvPr/>
        </p:nvPicPr>
        <p:blipFill>
          <a:blip r:embed="rId4"/>
          <a:stretch>
            <a:fillRect/>
          </a:stretch>
        </p:blipFill>
        <p:spPr>
          <a:xfrm>
            <a:off x="4558466" y="3947924"/>
            <a:ext cx="2983237" cy="392126"/>
          </a:xfrm>
          <a:prstGeom prst="rect">
            <a:avLst/>
          </a:prstGeom>
        </p:spPr>
      </p:pic>
      <mc:AlternateContent xmlns:mc="http://schemas.openxmlformats.org/markup-compatibility/2006">
        <mc:Choice xmlns:a14="http://schemas.microsoft.com/office/drawing/2010/main" Requires="a14">
          <p:sp>
            <p:nvSpPr>
              <p:cNvPr id="22" name="文本框 21">
                <a:extLst>
                  <a:ext uri="{FF2B5EF4-FFF2-40B4-BE49-F238E27FC236}">
                    <a16:creationId xmlns:a16="http://schemas.microsoft.com/office/drawing/2014/main" id="{50A1CBD0-5A96-4CD2-B7BB-610E1541EE38}"/>
                  </a:ext>
                </a:extLst>
              </p:cNvPr>
              <p:cNvSpPr txBox="1"/>
              <p:nvPr/>
            </p:nvSpPr>
            <p:spPr>
              <a:xfrm>
                <a:off x="550863" y="4379322"/>
                <a:ext cx="11344726" cy="751296"/>
              </a:xfrm>
              <a:prstGeom prst="rect">
                <a:avLst/>
              </a:prstGeom>
              <a:noFill/>
            </p:spPr>
            <p:txBody>
              <a:bodyPr wrap="square">
                <a:spAutoFit/>
              </a:bodyPr>
              <a:lstStyle/>
              <a:p>
                <a:pPr>
                  <a:lnSpc>
                    <a:spcPct val="125000"/>
                  </a:lnSpc>
                </a:pPr>
                <a:r>
                  <a:rPr lang="zh-CN" altLang="en-US" sz="1600" dirty="0"/>
                  <a:t>         两者的差距一目了然，感知机奖励正确答案对应的特征函数</a:t>
                </a:r>
                <a14:m>
                  <m:oMath xmlns:m="http://schemas.openxmlformats.org/officeDocument/2006/math">
                    <m:r>
                      <a:rPr lang="zh-CN" altLang="en-US" sz="1600" i="1" smtClean="0">
                        <a:latin typeface="Cambria Math" panose="02040503050406030204" pitchFamily="18" charset="0"/>
                      </a:rPr>
                      <m:t>∅</m:t>
                    </m:r>
                    <m:r>
                      <a:rPr lang="en-US" altLang="zh-CN" sz="1600" b="0" i="1" smtClean="0">
                        <a:latin typeface="Cambria Math" panose="02040503050406030204" pitchFamily="18" charset="0"/>
                      </a:rPr>
                      <m:t>(</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𝑥</m:t>
                        </m:r>
                      </m:e>
                      <m:sup>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𝑖</m:t>
                            </m:r>
                          </m:e>
                        </m:d>
                      </m:sup>
                    </m:sSup>
                    <m:r>
                      <a:rPr lang="en-US" altLang="zh-CN" sz="1600" b="0" i="1" smtClean="0">
                        <a:latin typeface="Cambria Math" panose="02040503050406030204" pitchFamily="18" charset="0"/>
                      </a:rPr>
                      <m:t>,</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𝑦</m:t>
                        </m:r>
                      </m:e>
                      <m:sup>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sup>
                    </m:sSup>
                    <m:r>
                      <a:rPr lang="en-US" altLang="zh-CN" sz="1600" b="0" i="1" smtClean="0">
                        <a:latin typeface="Cambria Math" panose="02040503050406030204" pitchFamily="18" charset="0"/>
                      </a:rPr>
                      <m:t>)</m:t>
                    </m:r>
                  </m:oMath>
                </a14:m>
                <a:r>
                  <a:rPr lang="zh-CN" altLang="en-US" sz="1600" dirty="0"/>
                  <a:t>，但仅惩罚错误最厉害的那个</a:t>
                </a:r>
                <a14:m>
                  <m:oMath xmlns:m="http://schemas.openxmlformats.org/officeDocument/2006/math">
                    <m:acc>
                      <m:accPr>
                        <m:chr m:val="̂"/>
                        <m:ctrlPr>
                          <a:rPr lang="zh-CN" altLang="en-US" sz="1600" i="1" smtClean="0">
                            <a:latin typeface="Cambria Math" panose="02040503050406030204" pitchFamily="18" charset="0"/>
                          </a:rPr>
                        </m:ctrlPr>
                      </m:accPr>
                      <m:e>
                        <m:r>
                          <a:rPr lang="en-US" altLang="zh-CN" sz="1600" b="0" i="1" smtClean="0">
                            <a:latin typeface="Cambria Math" panose="02040503050406030204" pitchFamily="18" charset="0"/>
                          </a:rPr>
                          <m:t>𝑦</m:t>
                        </m:r>
                      </m:e>
                    </m:acc>
                    <m:r>
                      <a:rPr lang="zh-CN" altLang="en-US" sz="1600" i="1">
                        <a:latin typeface="Cambria Math" panose="02040503050406030204" pitchFamily="18" charset="0"/>
                      </a:rPr>
                      <m:t>对应</m:t>
                    </m:r>
                  </m:oMath>
                </a14:m>
                <a:r>
                  <a:rPr lang="zh-CN" altLang="en-US" sz="1600" dirty="0"/>
                  <a:t>的特征函数</a:t>
                </a:r>
                <a14:m>
                  <m:oMath xmlns:m="http://schemas.openxmlformats.org/officeDocument/2006/math">
                    <m:r>
                      <a:rPr lang="zh-CN" altLang="en-US" sz="1600" i="1">
                        <a:latin typeface="Cambria Math" panose="02040503050406030204" pitchFamily="18" charset="0"/>
                      </a:rPr>
                      <m:t>∅</m:t>
                    </m:r>
                    <m:d>
                      <m:dPr>
                        <m:ctrlPr>
                          <a:rPr lang="en-US" altLang="zh-CN" sz="1600" i="1">
                            <a:latin typeface="Cambria Math" panose="02040503050406030204" pitchFamily="18" charset="0"/>
                          </a:rPr>
                        </m:ctrlPr>
                      </m:dPr>
                      <m:e>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𝑥</m:t>
                            </m:r>
                          </m:e>
                          <m:sup>
                            <m:d>
                              <m:dPr>
                                <m:ctrlPr>
                                  <a:rPr lang="en-US" altLang="zh-CN" sz="1600" i="1">
                                    <a:latin typeface="Cambria Math" panose="02040503050406030204" pitchFamily="18" charset="0"/>
                                  </a:rPr>
                                </m:ctrlPr>
                              </m:dPr>
                              <m:e>
                                <m:r>
                                  <a:rPr lang="en-US" altLang="zh-CN" sz="1600" i="1">
                                    <a:latin typeface="Cambria Math" panose="02040503050406030204" pitchFamily="18" charset="0"/>
                                  </a:rPr>
                                  <m:t>𝑖</m:t>
                                </m:r>
                              </m:e>
                            </m:d>
                          </m:sup>
                        </m:sSup>
                        <m:r>
                          <a:rPr lang="en-US" altLang="zh-CN" sz="1600" i="1">
                            <a:latin typeface="Cambria Math" panose="02040503050406030204" pitchFamily="18" charset="0"/>
                          </a:rPr>
                          <m:t>,</m:t>
                        </m:r>
                        <m:acc>
                          <m:accPr>
                            <m:chr m:val="̂"/>
                            <m:ctrlPr>
                              <a:rPr lang="en-US" altLang="zh-CN" sz="1600" i="1" smtClean="0">
                                <a:latin typeface="Cambria Math" panose="02040503050406030204" pitchFamily="18" charset="0"/>
                              </a:rPr>
                            </m:ctrlPr>
                          </m:accPr>
                          <m:e>
                            <m:r>
                              <a:rPr lang="en-US" altLang="zh-CN" sz="1600" b="0" i="1" smtClean="0">
                                <a:latin typeface="Cambria Math" panose="02040503050406030204" pitchFamily="18" charset="0"/>
                              </a:rPr>
                              <m:t>𝑦</m:t>
                            </m:r>
                          </m:e>
                        </m:acc>
                      </m:e>
                    </m:d>
                    <m:r>
                      <a:rPr lang="zh-CN" altLang="en-US" sz="1600" i="1" smtClean="0">
                        <a:latin typeface="Cambria Math" panose="02040503050406030204" pitchFamily="18" charset="0"/>
                      </a:rPr>
                      <m:t>。</m:t>
                    </m:r>
                  </m:oMath>
                </a14:m>
                <a:r>
                  <a:rPr lang="zh-CN" altLang="en-US" sz="1600" dirty="0"/>
                  <a:t>而条件随机场同时惩罚所有答案 </a:t>
                </a:r>
                <a14:m>
                  <m:oMath xmlns:m="http://schemas.openxmlformats.org/officeDocument/2006/math">
                    <m:r>
                      <a:rPr lang="en-US" altLang="zh-CN" sz="1600" b="0" i="1" smtClean="0">
                        <a:latin typeface="Cambria Math" panose="02040503050406030204" pitchFamily="18" charset="0"/>
                      </a:rPr>
                      <m:t>𝑦</m:t>
                    </m:r>
                  </m:oMath>
                </a14:m>
                <a:r>
                  <a:rPr lang="zh-CN" altLang="en-US" sz="1600" dirty="0"/>
                  <a:t>，分摊惩罚总量。</a:t>
                </a:r>
                <a:endParaRPr lang="en-US" altLang="zh-CN" sz="1600" dirty="0"/>
              </a:p>
            </p:txBody>
          </p:sp>
        </mc:Choice>
        <mc:Fallback>
          <p:sp>
            <p:nvSpPr>
              <p:cNvPr id="22" name="文本框 21">
                <a:extLst>
                  <a:ext uri="{FF2B5EF4-FFF2-40B4-BE49-F238E27FC236}">
                    <a16:creationId xmlns:a16="http://schemas.microsoft.com/office/drawing/2014/main" id="{50A1CBD0-5A96-4CD2-B7BB-610E1541EE38}"/>
                  </a:ext>
                </a:extLst>
              </p:cNvPr>
              <p:cNvSpPr txBox="1">
                <a:spLocks noRot="1" noChangeAspect="1" noMove="1" noResize="1" noEditPoints="1" noAdjustHandles="1" noChangeArrowheads="1" noChangeShapeType="1" noTextEdit="1"/>
              </p:cNvSpPr>
              <p:nvPr/>
            </p:nvSpPr>
            <p:spPr>
              <a:xfrm>
                <a:off x="550863" y="4379322"/>
                <a:ext cx="11344726" cy="751296"/>
              </a:xfrm>
              <a:prstGeom prst="rect">
                <a:avLst/>
              </a:prstGeom>
              <a:blipFill>
                <a:blip r:embed="rId5"/>
                <a:stretch>
                  <a:fillRect b="-48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70742007"/>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4186106" y="254000"/>
            <a:ext cx="8005894"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3954024" cy="585788"/>
            <a:chOff x="551544" y="82976"/>
            <a:chExt cx="3952555"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099" y="111278"/>
              <a:ext cx="3704000"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条件随机场工具包</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文本框 12">
            <a:extLst>
              <a:ext uri="{FF2B5EF4-FFF2-40B4-BE49-F238E27FC236}">
                <a16:creationId xmlns:a16="http://schemas.microsoft.com/office/drawing/2014/main" id="{8296195D-E882-4301-986D-578E254226E2}"/>
              </a:ext>
            </a:extLst>
          </p:cNvPr>
          <p:cNvSpPr txBox="1"/>
          <p:nvPr/>
        </p:nvSpPr>
        <p:spPr>
          <a:xfrm>
            <a:off x="327171" y="1315205"/>
            <a:ext cx="2712440" cy="369332"/>
          </a:xfrm>
          <a:prstGeom prst="rect">
            <a:avLst/>
          </a:prstGeom>
          <a:noFill/>
        </p:spPr>
        <p:txBody>
          <a:bodyPr wrap="square" rtlCol="0">
            <a:spAutoFit/>
          </a:bodyPr>
          <a:lstStyle/>
          <a:p>
            <a:pPr marL="285750" indent="-285750">
              <a:buFont typeface="Wingdings" panose="05000000000000000000" pitchFamily="2" charset="2"/>
              <a:buChar char="l"/>
            </a:pPr>
            <a:r>
              <a:rPr lang="en-US" altLang="zh-CN" b="1" dirty="0"/>
              <a:t>CRF++</a:t>
            </a:r>
            <a:r>
              <a:rPr lang="zh-CN" altLang="en-US" b="1" dirty="0"/>
              <a:t>的安装</a:t>
            </a:r>
          </a:p>
        </p:txBody>
      </p:sp>
      <p:sp>
        <p:nvSpPr>
          <p:cNvPr id="14" name="文本框 13">
            <a:extLst>
              <a:ext uri="{FF2B5EF4-FFF2-40B4-BE49-F238E27FC236}">
                <a16:creationId xmlns:a16="http://schemas.microsoft.com/office/drawing/2014/main" id="{EA81EF74-3E40-4621-8CF5-942F22CE6A6E}"/>
              </a:ext>
            </a:extLst>
          </p:cNvPr>
          <p:cNvSpPr txBox="1"/>
          <p:nvPr/>
        </p:nvSpPr>
        <p:spPr>
          <a:xfrm>
            <a:off x="327171" y="634121"/>
            <a:ext cx="11593585" cy="681084"/>
          </a:xfrm>
          <a:prstGeom prst="rect">
            <a:avLst/>
          </a:prstGeom>
          <a:noFill/>
        </p:spPr>
        <p:txBody>
          <a:bodyPr wrap="square">
            <a:spAutoFit/>
          </a:bodyPr>
          <a:lstStyle/>
          <a:p>
            <a:pPr>
              <a:lnSpc>
                <a:spcPct val="125000"/>
              </a:lnSpc>
            </a:pPr>
            <a:r>
              <a:rPr lang="zh-CN" altLang="en-US" sz="1600" dirty="0"/>
              <a:t>        在众多的条件随机场工具包中，最著名的当属日本奈良先端科学技术大学院大学的工藤拓所开发的</a:t>
            </a:r>
            <a:r>
              <a:rPr lang="en-US" altLang="zh-CN" sz="1600" dirty="0"/>
              <a:t>CRF++</a:t>
            </a:r>
            <a:r>
              <a:rPr lang="zh-CN" altLang="en-US" sz="1600" dirty="0"/>
              <a:t>。本节介绍该工具的安装、命令行参数、HanLP集成，并对其关键代码做一番分析，让实践验证理论。</a:t>
            </a:r>
          </a:p>
        </p:txBody>
      </p:sp>
      <p:sp>
        <p:nvSpPr>
          <p:cNvPr id="16" name="文本框 15">
            <a:extLst>
              <a:ext uri="{FF2B5EF4-FFF2-40B4-BE49-F238E27FC236}">
                <a16:creationId xmlns:a16="http://schemas.microsoft.com/office/drawing/2014/main" id="{E14B014D-7422-48B0-8315-8C695FB8B4D5}"/>
              </a:ext>
            </a:extLst>
          </p:cNvPr>
          <p:cNvSpPr txBox="1"/>
          <p:nvPr/>
        </p:nvSpPr>
        <p:spPr>
          <a:xfrm>
            <a:off x="427840" y="1640394"/>
            <a:ext cx="11283192" cy="681084"/>
          </a:xfrm>
          <a:prstGeom prst="rect">
            <a:avLst/>
          </a:prstGeom>
          <a:noFill/>
        </p:spPr>
        <p:txBody>
          <a:bodyPr wrap="square">
            <a:spAutoFit/>
          </a:bodyPr>
          <a:lstStyle/>
          <a:p>
            <a:pPr>
              <a:lnSpc>
                <a:spcPct val="125000"/>
              </a:lnSpc>
            </a:pPr>
            <a:r>
              <a:rPr lang="zh-CN" altLang="en-US" sz="1600" dirty="0"/>
              <a:t>        CRF++采用C++编写，这是一门“到处编译，到处运行”的语言，所以我们得从源码编译安装。常见操作系统下的安装方法详见书中</a:t>
            </a:r>
            <a:r>
              <a:rPr lang="en-US" altLang="zh-CN" sz="1600" dirty="0"/>
              <a:t>P213</a:t>
            </a:r>
            <a:r>
              <a:rPr lang="zh-CN" altLang="en-US" sz="1600" dirty="0"/>
              <a:t>。</a:t>
            </a:r>
            <a:endParaRPr lang="en-US" altLang="zh-CN" sz="1600" dirty="0"/>
          </a:p>
        </p:txBody>
      </p:sp>
      <p:sp>
        <p:nvSpPr>
          <p:cNvPr id="17" name="文本框 16">
            <a:extLst>
              <a:ext uri="{FF2B5EF4-FFF2-40B4-BE49-F238E27FC236}">
                <a16:creationId xmlns:a16="http://schemas.microsoft.com/office/drawing/2014/main" id="{94B7EC5A-CBF2-4BA3-9F2D-7643F56EB985}"/>
              </a:ext>
            </a:extLst>
          </p:cNvPr>
          <p:cNvSpPr txBox="1"/>
          <p:nvPr/>
        </p:nvSpPr>
        <p:spPr>
          <a:xfrm>
            <a:off x="427840" y="2331404"/>
            <a:ext cx="2712440" cy="369332"/>
          </a:xfrm>
          <a:prstGeom prst="rect">
            <a:avLst/>
          </a:prstGeom>
          <a:noFill/>
        </p:spPr>
        <p:txBody>
          <a:bodyPr wrap="square" rtlCol="0">
            <a:spAutoFit/>
          </a:bodyPr>
          <a:lstStyle/>
          <a:p>
            <a:pPr marL="285750" indent="-285750">
              <a:buFont typeface="Wingdings" panose="05000000000000000000" pitchFamily="2" charset="2"/>
              <a:buChar char="l"/>
            </a:pPr>
            <a:r>
              <a:rPr lang="en-US" altLang="zh-CN" b="1" dirty="0"/>
              <a:t>CRF++</a:t>
            </a:r>
            <a:r>
              <a:rPr lang="zh-CN" altLang="en-US" b="1" dirty="0"/>
              <a:t>语料格式</a:t>
            </a:r>
          </a:p>
        </p:txBody>
      </p:sp>
      <mc:AlternateContent xmlns:mc="http://schemas.openxmlformats.org/markup-compatibility/2006">
        <mc:Choice xmlns:a14="http://schemas.microsoft.com/office/drawing/2010/main" Requires="a14">
          <p:sp>
            <p:nvSpPr>
              <p:cNvPr id="20" name="文本框 19">
                <a:extLst>
                  <a:ext uri="{FF2B5EF4-FFF2-40B4-BE49-F238E27FC236}">
                    <a16:creationId xmlns:a16="http://schemas.microsoft.com/office/drawing/2014/main" id="{FC03DB8B-5795-474A-A611-093248741EAF}"/>
                  </a:ext>
                </a:extLst>
              </p:cNvPr>
              <p:cNvSpPr txBox="1"/>
              <p:nvPr/>
            </p:nvSpPr>
            <p:spPr>
              <a:xfrm>
                <a:off x="550862" y="2634200"/>
                <a:ext cx="11369893" cy="681084"/>
              </a:xfrm>
              <a:prstGeom prst="rect">
                <a:avLst/>
              </a:prstGeom>
              <a:noFill/>
            </p:spPr>
            <p:txBody>
              <a:bodyPr wrap="square">
                <a:spAutoFit/>
              </a:bodyPr>
              <a:lstStyle/>
              <a:p>
                <a:pPr>
                  <a:lnSpc>
                    <a:spcPct val="125000"/>
                  </a:lnSpc>
                </a:pPr>
                <a:r>
                  <a:rPr lang="zh-CN" altLang="en-US" sz="1600" dirty="0"/>
                  <a:t>        CRF++接受纯文本语料，约定为一种空格或制表符分隔的表格格式。每个序列作为一个表格，每行为序列的一个时刻</a:t>
                </a:r>
                <a14:m>
                  <m:oMath xmlns:m="http://schemas.openxmlformats.org/officeDocument/2006/math">
                    <m:r>
                      <a:rPr lang="en-US" altLang="zh-CN" sz="1600" b="0" i="1" smtClean="0">
                        <a:latin typeface="Cambria Math" panose="02040503050406030204" pitchFamily="18" charset="0"/>
                      </a:rPr>
                      <m:t>(</m:t>
                    </m:r>
                    <m:sSub>
                      <m:sSubPr>
                        <m:ctrlPr>
                          <a:rPr lang="zh-CN" altLang="en-US" sz="1600" i="1" dirty="0" smtClean="0">
                            <a:latin typeface="Cambria Math" panose="02040503050406030204" pitchFamily="18" charset="0"/>
                          </a:rPr>
                        </m:ctrlPr>
                      </m:sSubPr>
                      <m:e>
                        <m:r>
                          <a:rPr lang="en-US" altLang="zh-CN" sz="1600" b="0" i="1" dirty="0" smtClean="0">
                            <a:latin typeface="Cambria Math" panose="02040503050406030204" pitchFamily="18" charset="0"/>
                          </a:rPr>
                          <m:t>𝑥</m:t>
                        </m:r>
                      </m:e>
                      <m:sub>
                        <m:r>
                          <a:rPr lang="en-US" altLang="zh-CN" sz="1600" b="0" i="1" dirty="0" smtClean="0">
                            <a:latin typeface="Cambria Math" panose="02040503050406030204" pitchFamily="18" charset="0"/>
                          </a:rPr>
                          <m:t>𝑡</m:t>
                        </m:r>
                      </m:sub>
                    </m:sSub>
                    <m:r>
                      <a:rPr lang="en-US" altLang="zh-CN" sz="1600" b="0" i="1" dirty="0" smtClean="0">
                        <a:latin typeface="Cambria Math" panose="02040503050406030204" pitchFamily="18" charset="0"/>
                      </a:rPr>
                      <m:t>,</m:t>
                    </m:r>
                    <m:sSub>
                      <m:sSubPr>
                        <m:ctrlPr>
                          <a:rPr lang="zh-CN" altLang="en-US" sz="1600" i="1" dirty="0">
                            <a:latin typeface="Cambria Math" panose="02040503050406030204" pitchFamily="18" charset="0"/>
                          </a:rPr>
                        </m:ctrlPr>
                      </m:sSubPr>
                      <m:e>
                        <m:r>
                          <a:rPr lang="en-US" altLang="zh-CN" sz="1600" b="0" i="1" dirty="0" smtClean="0">
                            <a:latin typeface="Cambria Math" panose="02040503050406030204" pitchFamily="18" charset="0"/>
                          </a:rPr>
                          <m:t>𝑦</m:t>
                        </m:r>
                      </m:e>
                      <m:sub>
                        <m:r>
                          <a:rPr lang="en-US" altLang="zh-CN" sz="1600" i="1" dirty="0">
                            <a:latin typeface="Cambria Math" panose="02040503050406030204" pitchFamily="18" charset="0"/>
                          </a:rPr>
                          <m:t>𝑡</m:t>
                        </m:r>
                      </m:sub>
                    </m:sSub>
                    <m:r>
                      <a:rPr lang="en-US" altLang="zh-CN" sz="1600" b="0" i="1" smtClean="0">
                        <a:latin typeface="Cambria Math" panose="02040503050406030204" pitchFamily="18" charset="0"/>
                      </a:rPr>
                      <m:t>)</m:t>
                    </m:r>
                  </m:oMath>
                </a14:m>
                <a:r>
                  <a:rPr lang="zh-CN" altLang="en-US" sz="1600" dirty="0"/>
                  <a:t>，除了最后一列为输出变量</a:t>
                </a:r>
                <a14:m>
                  <m:oMath xmlns:m="http://schemas.openxmlformats.org/officeDocument/2006/math">
                    <m:r>
                      <a:rPr lang="en-US" altLang="zh-CN" sz="1600" b="0" i="1" smtClean="0">
                        <a:latin typeface="Cambria Math" panose="02040503050406030204" pitchFamily="18" charset="0"/>
                      </a:rPr>
                      <m:t>𝑦</m:t>
                    </m:r>
                  </m:oMath>
                </a14:m>
                <a:r>
                  <a:rPr lang="zh-CN" altLang="en-US" sz="1600" dirty="0"/>
                  <a:t>之外，其他各列都是输入变量</a:t>
                </a:r>
                <a14:m>
                  <m:oMath xmlns:m="http://schemas.openxmlformats.org/officeDocument/2006/math">
                    <m:r>
                      <a:rPr lang="en-US" altLang="zh-CN" sz="1600" b="0" i="1" smtClean="0">
                        <a:latin typeface="Cambria Math" panose="02040503050406030204" pitchFamily="18" charset="0"/>
                      </a:rPr>
                      <m:t>𝑥</m:t>
                    </m:r>
                  </m:oMath>
                </a14:m>
                <a:r>
                  <a:rPr lang="zh-CN" altLang="en-US" sz="1600" dirty="0"/>
                  <a:t>。以中文分词为例，两个句子对应的语料可能为:</a:t>
                </a:r>
                <a:endParaRPr lang="en-US" altLang="zh-CN" sz="1600" dirty="0"/>
              </a:p>
            </p:txBody>
          </p:sp>
        </mc:Choice>
        <mc:Fallback>
          <p:sp>
            <p:nvSpPr>
              <p:cNvPr id="20" name="文本框 19">
                <a:extLst>
                  <a:ext uri="{FF2B5EF4-FFF2-40B4-BE49-F238E27FC236}">
                    <a16:creationId xmlns:a16="http://schemas.microsoft.com/office/drawing/2014/main" id="{FC03DB8B-5795-474A-A611-093248741EAF}"/>
                  </a:ext>
                </a:extLst>
              </p:cNvPr>
              <p:cNvSpPr txBox="1">
                <a:spLocks noRot="1" noChangeAspect="1" noMove="1" noResize="1" noEditPoints="1" noAdjustHandles="1" noChangeArrowheads="1" noChangeShapeType="1" noTextEdit="1"/>
              </p:cNvSpPr>
              <p:nvPr/>
            </p:nvSpPr>
            <p:spPr>
              <a:xfrm>
                <a:off x="550862" y="2634200"/>
                <a:ext cx="11369893" cy="681084"/>
              </a:xfrm>
              <a:prstGeom prst="rect">
                <a:avLst/>
              </a:prstGeom>
              <a:blipFill>
                <a:blip r:embed="rId3"/>
                <a:stretch>
                  <a:fillRect b="-11607"/>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9428FBFF-38B7-4401-A919-35AD692E823A}"/>
              </a:ext>
            </a:extLst>
          </p:cNvPr>
          <p:cNvPicPr>
            <a:picLocks noChangeAspect="1"/>
          </p:cNvPicPr>
          <p:nvPr/>
        </p:nvPicPr>
        <p:blipFill>
          <a:blip r:embed="rId4"/>
          <a:stretch>
            <a:fillRect/>
          </a:stretch>
        </p:blipFill>
        <p:spPr>
          <a:xfrm>
            <a:off x="4636201" y="3360212"/>
            <a:ext cx="1159756" cy="1301767"/>
          </a:xfrm>
          <a:prstGeom prst="rect">
            <a:avLst/>
          </a:prstGeom>
        </p:spPr>
      </p:pic>
      <p:pic>
        <p:nvPicPr>
          <p:cNvPr id="21" name="图片 20">
            <a:extLst>
              <a:ext uri="{FF2B5EF4-FFF2-40B4-BE49-F238E27FC236}">
                <a16:creationId xmlns:a16="http://schemas.microsoft.com/office/drawing/2014/main" id="{175DE23C-5674-40FC-B70D-4942BE125ED4}"/>
              </a:ext>
            </a:extLst>
          </p:cNvPr>
          <p:cNvPicPr>
            <a:picLocks noChangeAspect="1"/>
          </p:cNvPicPr>
          <p:nvPr/>
        </p:nvPicPr>
        <p:blipFill>
          <a:blip r:embed="rId5"/>
          <a:stretch>
            <a:fillRect/>
          </a:stretch>
        </p:blipFill>
        <p:spPr>
          <a:xfrm>
            <a:off x="6396045" y="3360212"/>
            <a:ext cx="1009931" cy="1274067"/>
          </a:xfrm>
          <a:prstGeom prst="rect">
            <a:avLst/>
          </a:prstGeom>
        </p:spPr>
      </p:pic>
      <mc:AlternateContent xmlns:mc="http://schemas.openxmlformats.org/markup-compatibility/2006">
        <mc:Choice xmlns:a14="http://schemas.microsoft.com/office/drawing/2010/main" Requires="a14">
          <p:sp>
            <p:nvSpPr>
              <p:cNvPr id="25" name="文本框 24">
                <a:extLst>
                  <a:ext uri="{FF2B5EF4-FFF2-40B4-BE49-F238E27FC236}">
                    <a16:creationId xmlns:a16="http://schemas.microsoft.com/office/drawing/2014/main" id="{796C3F79-48FA-4BDF-8888-680AA7AF2CF7}"/>
                  </a:ext>
                </a:extLst>
              </p:cNvPr>
              <p:cNvSpPr txBox="1"/>
              <p:nvPr/>
            </p:nvSpPr>
            <p:spPr>
              <a:xfrm>
                <a:off x="550862" y="4660220"/>
                <a:ext cx="11160170" cy="681084"/>
              </a:xfrm>
              <a:prstGeom prst="rect">
                <a:avLst/>
              </a:prstGeom>
              <a:noFill/>
            </p:spPr>
            <p:txBody>
              <a:bodyPr wrap="square">
                <a:spAutoFit/>
              </a:bodyPr>
              <a:lstStyle/>
              <a:p>
                <a:pPr>
                  <a:lnSpc>
                    <a:spcPct val="125000"/>
                  </a:lnSpc>
                </a:pPr>
                <a:r>
                  <a:rPr lang="zh-CN" altLang="en-US" sz="1600" dirty="0"/>
                  <a:t>        其中，第一列为字符一元语法特征，第二列为字符拼音首字母特征，第三列为字符类型（中英数）特征，这些随机变量共同组成多维输人变量</a:t>
                </a:r>
                <a14:m>
                  <m:oMath xmlns:m="http://schemas.openxmlformats.org/officeDocument/2006/math">
                    <m:sSub>
                      <m:sSubPr>
                        <m:ctrlPr>
                          <a:rPr lang="zh-CN" altLang="en-US" sz="1600" i="1" dirty="0" smtClean="0">
                            <a:latin typeface="Cambria Math" panose="02040503050406030204" pitchFamily="18" charset="0"/>
                          </a:rPr>
                        </m:ctrlPr>
                      </m:sSubPr>
                      <m:e>
                        <m:r>
                          <a:rPr lang="en-US" altLang="zh-CN" sz="1600" b="0" i="1" dirty="0" smtClean="0">
                            <a:latin typeface="Cambria Math" panose="02040503050406030204" pitchFamily="18" charset="0"/>
                          </a:rPr>
                          <m:t>𝑥</m:t>
                        </m:r>
                      </m:e>
                      <m:sub>
                        <m:r>
                          <a:rPr lang="en-US" altLang="zh-CN" sz="1600" b="0" i="1" dirty="0" smtClean="0">
                            <a:latin typeface="Cambria Math" panose="02040503050406030204" pitchFamily="18" charset="0"/>
                          </a:rPr>
                          <m:t>𝑡</m:t>
                        </m:r>
                      </m:sub>
                    </m:sSub>
                    <m:r>
                      <a:rPr lang="en-US" altLang="zh-CN" sz="1600" b="0" i="1" dirty="0" smtClean="0">
                        <a:latin typeface="Cambria Math" panose="02040503050406030204" pitchFamily="18" charset="0"/>
                      </a:rPr>
                      <m:t> </m:t>
                    </m:r>
                  </m:oMath>
                </a14:m>
                <a:r>
                  <a:rPr lang="zh-CN" altLang="en-US" sz="1600" dirty="0"/>
                  <a:t>。最后一列是大家熟悉的{B,M,E,S}标签，即输出变量</a:t>
                </a:r>
                <a14:m>
                  <m:oMath xmlns:m="http://schemas.openxmlformats.org/officeDocument/2006/math">
                    <m:sSub>
                      <m:sSubPr>
                        <m:ctrlPr>
                          <a:rPr lang="zh-CN" altLang="en-US" sz="1600" i="1" dirty="0">
                            <a:latin typeface="Cambria Math" panose="02040503050406030204" pitchFamily="18" charset="0"/>
                          </a:rPr>
                        </m:ctrlPr>
                      </m:sSubPr>
                      <m:e>
                        <m:r>
                          <a:rPr lang="en-US" altLang="zh-CN" sz="1600" i="1" dirty="0">
                            <a:latin typeface="Cambria Math" panose="02040503050406030204" pitchFamily="18" charset="0"/>
                          </a:rPr>
                          <m:t>𝑦</m:t>
                        </m:r>
                      </m:e>
                      <m:sub>
                        <m:r>
                          <a:rPr lang="en-US" altLang="zh-CN" sz="1600" i="1" dirty="0">
                            <a:latin typeface="Cambria Math" panose="02040503050406030204" pitchFamily="18" charset="0"/>
                          </a:rPr>
                          <m:t>𝑡</m:t>
                        </m:r>
                      </m:sub>
                    </m:sSub>
                    <m:r>
                      <a:rPr lang="en-US" altLang="zh-CN" sz="1600" i="1" dirty="0">
                        <a:latin typeface="Cambria Math" panose="02040503050406030204" pitchFamily="18" charset="0"/>
                      </a:rPr>
                      <m:t> </m:t>
                    </m:r>
                  </m:oMath>
                </a14:m>
                <a:r>
                  <a:rPr lang="zh-CN" altLang="en-US" sz="1600" dirty="0"/>
                  <a:t>。</a:t>
                </a:r>
              </a:p>
            </p:txBody>
          </p:sp>
        </mc:Choice>
        <mc:Fallback>
          <p:sp>
            <p:nvSpPr>
              <p:cNvPr id="25" name="文本框 24">
                <a:extLst>
                  <a:ext uri="{FF2B5EF4-FFF2-40B4-BE49-F238E27FC236}">
                    <a16:creationId xmlns:a16="http://schemas.microsoft.com/office/drawing/2014/main" id="{796C3F79-48FA-4BDF-8888-680AA7AF2CF7}"/>
                  </a:ext>
                </a:extLst>
              </p:cNvPr>
              <p:cNvSpPr txBox="1">
                <a:spLocks noRot="1" noChangeAspect="1" noMove="1" noResize="1" noEditPoints="1" noAdjustHandles="1" noChangeArrowheads="1" noChangeShapeType="1" noTextEdit="1"/>
              </p:cNvSpPr>
              <p:nvPr/>
            </p:nvSpPr>
            <p:spPr>
              <a:xfrm>
                <a:off x="550862" y="4660220"/>
                <a:ext cx="11160170" cy="681084"/>
              </a:xfrm>
              <a:prstGeom prst="rect">
                <a:avLst/>
              </a:prstGeom>
              <a:blipFill>
                <a:blip r:embed="rId6"/>
                <a:stretch>
                  <a:fillRect l="-273" b="-11607"/>
                </a:stretch>
              </a:blipFill>
            </p:spPr>
            <p:txBody>
              <a:bodyPr/>
              <a:lstStyle/>
              <a:p>
                <a:r>
                  <a:rPr lang="zh-CN" altLang="en-US">
                    <a:noFill/>
                  </a:rPr>
                  <a:t> </a:t>
                </a:r>
              </a:p>
            </p:txBody>
          </p:sp>
        </mc:Fallback>
      </mc:AlternateContent>
      <p:sp>
        <p:nvSpPr>
          <p:cNvPr id="27" name="文本框 26">
            <a:extLst>
              <a:ext uri="{FF2B5EF4-FFF2-40B4-BE49-F238E27FC236}">
                <a16:creationId xmlns:a16="http://schemas.microsoft.com/office/drawing/2014/main" id="{6B716BFB-AD7B-4761-B765-35ECC19B4F60}"/>
              </a:ext>
            </a:extLst>
          </p:cNvPr>
          <p:cNvSpPr txBox="1"/>
          <p:nvPr/>
        </p:nvSpPr>
        <p:spPr>
          <a:xfrm>
            <a:off x="609600" y="5341304"/>
            <a:ext cx="11160170" cy="373307"/>
          </a:xfrm>
          <a:prstGeom prst="rect">
            <a:avLst/>
          </a:prstGeom>
          <a:noFill/>
        </p:spPr>
        <p:txBody>
          <a:bodyPr wrap="square">
            <a:spAutoFit/>
          </a:bodyPr>
          <a:lstStyle/>
          <a:p>
            <a:pPr>
              <a:lnSpc>
                <a:spcPct val="125000"/>
              </a:lnSpc>
            </a:pPr>
            <a:r>
              <a:rPr lang="zh-CN" altLang="en-US" sz="1600" dirty="0"/>
              <a:t>       为了简化语料转换工序，HanLP提供了相应的API。以我们标注的data/test/my_cws_corpus.txt为例</a:t>
            </a:r>
            <a:r>
              <a:rPr lang="en-US" altLang="zh-CN" sz="1600" dirty="0"/>
              <a:t>,Python</a:t>
            </a:r>
            <a:r>
              <a:rPr lang="zh-CN" altLang="en-US" sz="1600" dirty="0"/>
              <a:t>示例为：</a:t>
            </a:r>
          </a:p>
        </p:txBody>
      </p:sp>
      <p:pic>
        <p:nvPicPr>
          <p:cNvPr id="26" name="图片 25">
            <a:extLst>
              <a:ext uri="{FF2B5EF4-FFF2-40B4-BE49-F238E27FC236}">
                <a16:creationId xmlns:a16="http://schemas.microsoft.com/office/drawing/2014/main" id="{002A2186-7820-4279-B453-4C0F88A7E1E8}"/>
              </a:ext>
            </a:extLst>
          </p:cNvPr>
          <p:cNvPicPr>
            <a:picLocks noChangeAspect="1"/>
          </p:cNvPicPr>
          <p:nvPr/>
        </p:nvPicPr>
        <p:blipFill>
          <a:blip r:embed="rId7"/>
          <a:stretch>
            <a:fillRect/>
          </a:stretch>
        </p:blipFill>
        <p:spPr>
          <a:xfrm>
            <a:off x="1611901" y="5777580"/>
            <a:ext cx="9247814" cy="547568"/>
          </a:xfrm>
          <a:prstGeom prst="rect">
            <a:avLst/>
          </a:prstGeom>
        </p:spPr>
      </p:pic>
    </p:spTree>
    <p:extLst>
      <p:ext uri="{BB962C8B-B14F-4D97-AF65-F5344CB8AC3E}">
        <p14:creationId xmlns:p14="http://schemas.microsoft.com/office/powerpoint/2010/main" val="1171386996"/>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4186106" y="254000"/>
            <a:ext cx="8005894"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3954024" cy="585788"/>
            <a:chOff x="551544" y="82976"/>
            <a:chExt cx="3952555"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099" y="111278"/>
              <a:ext cx="3704000"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条件随机场工具包</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文本框 21">
            <a:extLst>
              <a:ext uri="{FF2B5EF4-FFF2-40B4-BE49-F238E27FC236}">
                <a16:creationId xmlns:a16="http://schemas.microsoft.com/office/drawing/2014/main" id="{851553F4-F697-4026-B427-469F6EE43B2B}"/>
              </a:ext>
            </a:extLst>
          </p:cNvPr>
          <p:cNvSpPr txBox="1"/>
          <p:nvPr/>
        </p:nvSpPr>
        <p:spPr>
          <a:xfrm>
            <a:off x="304800" y="634121"/>
            <a:ext cx="11599178" cy="681084"/>
          </a:xfrm>
          <a:prstGeom prst="rect">
            <a:avLst/>
          </a:prstGeom>
          <a:noFill/>
        </p:spPr>
        <p:txBody>
          <a:bodyPr wrap="square">
            <a:spAutoFit/>
          </a:bodyPr>
          <a:lstStyle/>
          <a:p>
            <a:pPr>
              <a:lnSpc>
                <a:spcPct val="125000"/>
              </a:lnSpc>
            </a:pPr>
            <a:r>
              <a:rPr lang="zh-CN" altLang="en-US" sz="1600" dirty="0"/>
              <a:t>         运行后即可得到CRF++所要求的语料格式data/test/my_cws_corpus.txt.tsv。当然这个文件中的输人变量只有一个，变量越多训练预测代价越高。对于实用的中文分词模块而言，一般仅需字符即可。</a:t>
            </a:r>
          </a:p>
        </p:txBody>
      </p:sp>
      <p:sp>
        <p:nvSpPr>
          <p:cNvPr id="23" name="文本框 22">
            <a:extLst>
              <a:ext uri="{FF2B5EF4-FFF2-40B4-BE49-F238E27FC236}">
                <a16:creationId xmlns:a16="http://schemas.microsoft.com/office/drawing/2014/main" id="{11B5FF6A-6AFD-4777-AD80-BD6EB32A9A31}"/>
              </a:ext>
            </a:extLst>
          </p:cNvPr>
          <p:cNvSpPr txBox="1"/>
          <p:nvPr/>
        </p:nvSpPr>
        <p:spPr>
          <a:xfrm>
            <a:off x="327171" y="1315205"/>
            <a:ext cx="2712440" cy="369332"/>
          </a:xfrm>
          <a:prstGeom prst="rect">
            <a:avLst/>
          </a:prstGeom>
          <a:noFill/>
        </p:spPr>
        <p:txBody>
          <a:bodyPr wrap="square" rtlCol="0">
            <a:spAutoFit/>
          </a:bodyPr>
          <a:lstStyle/>
          <a:p>
            <a:pPr marL="285750" indent="-285750">
              <a:buFont typeface="Wingdings" panose="05000000000000000000" pitchFamily="2" charset="2"/>
              <a:buChar char="l"/>
            </a:pPr>
            <a:r>
              <a:rPr lang="en-US" altLang="zh-CN" b="1" dirty="0"/>
              <a:t>CRF++</a:t>
            </a:r>
            <a:r>
              <a:rPr lang="zh-CN" altLang="en-US" b="1" dirty="0"/>
              <a:t>特征模板</a:t>
            </a:r>
          </a:p>
        </p:txBody>
      </p:sp>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2A936E5E-9A14-43A4-A71C-8F6E99B3BFE1}"/>
                  </a:ext>
                </a:extLst>
              </p:cNvPr>
              <p:cNvSpPr txBox="1"/>
              <p:nvPr/>
            </p:nvSpPr>
            <p:spPr>
              <a:xfrm>
                <a:off x="387990" y="1684537"/>
                <a:ext cx="11515987" cy="681084"/>
              </a:xfrm>
              <a:prstGeom prst="rect">
                <a:avLst/>
              </a:prstGeom>
              <a:noFill/>
            </p:spPr>
            <p:txBody>
              <a:bodyPr wrap="square">
                <a:spAutoFit/>
              </a:bodyPr>
              <a:lstStyle/>
              <a:p>
                <a:pPr>
                  <a:lnSpc>
                    <a:spcPct val="125000"/>
                  </a:lnSpc>
                </a:pPr>
                <a:r>
                  <a:rPr lang="zh-CN" altLang="en-US" sz="1600" dirty="0"/>
                  <a:t>        特征模板用于抽取输入变量</a:t>
                </a:r>
                <a14:m>
                  <m:oMath xmlns:m="http://schemas.openxmlformats.org/officeDocument/2006/math">
                    <m:r>
                      <a:rPr lang="en-US" altLang="zh-CN" sz="1600" b="0" i="1" smtClean="0">
                        <a:latin typeface="Cambria Math" panose="02040503050406030204" pitchFamily="18" charset="0"/>
                      </a:rPr>
                      <m:t>𝑥</m:t>
                    </m:r>
                  </m:oMath>
                </a14:m>
                <a:r>
                  <a:rPr lang="zh-CN" altLang="en-US" sz="1600" dirty="0"/>
                  <a:t>的特征，是特征工程不可缺少的一环。CRF++支持灵活的特征模板文件，用户在该文件内使用指定语法组合输入变量即可产生各种特征。</a:t>
                </a:r>
              </a:p>
            </p:txBody>
          </p:sp>
        </mc:Choice>
        <mc:Fallback>
          <p:sp>
            <p:nvSpPr>
              <p:cNvPr id="24" name="文本框 23">
                <a:extLst>
                  <a:ext uri="{FF2B5EF4-FFF2-40B4-BE49-F238E27FC236}">
                    <a16:creationId xmlns:a16="http://schemas.microsoft.com/office/drawing/2014/main" id="{2A936E5E-9A14-43A4-A71C-8F6E99B3BFE1}"/>
                  </a:ext>
                </a:extLst>
              </p:cNvPr>
              <p:cNvSpPr txBox="1">
                <a:spLocks noRot="1" noChangeAspect="1" noMove="1" noResize="1" noEditPoints="1" noAdjustHandles="1" noChangeArrowheads="1" noChangeShapeType="1" noTextEdit="1"/>
              </p:cNvSpPr>
              <p:nvPr/>
            </p:nvSpPr>
            <p:spPr>
              <a:xfrm>
                <a:off x="387990" y="1684537"/>
                <a:ext cx="11515987" cy="681084"/>
              </a:xfrm>
              <a:prstGeom prst="rect">
                <a:avLst/>
              </a:prstGeom>
              <a:blipFill>
                <a:blip r:embed="rId3"/>
                <a:stretch>
                  <a:fillRect l="-318" b="-8929"/>
                </a:stretch>
              </a:blipFill>
            </p:spPr>
            <p:txBody>
              <a:bodyPr/>
              <a:lstStyle/>
              <a:p>
                <a:r>
                  <a:rPr lang="zh-CN" altLang="en-US">
                    <a:noFill/>
                  </a:rPr>
                  <a:t> </a:t>
                </a:r>
              </a:p>
            </p:txBody>
          </p:sp>
        </mc:Fallback>
      </mc:AlternateContent>
      <p:sp>
        <p:nvSpPr>
          <p:cNvPr id="28" name="文本框 27">
            <a:extLst>
              <a:ext uri="{FF2B5EF4-FFF2-40B4-BE49-F238E27FC236}">
                <a16:creationId xmlns:a16="http://schemas.microsoft.com/office/drawing/2014/main" id="{BBA11D76-E4D4-47EB-9D2D-87B704EBF996}"/>
              </a:ext>
            </a:extLst>
          </p:cNvPr>
          <p:cNvSpPr txBox="1"/>
          <p:nvPr/>
        </p:nvSpPr>
        <p:spPr>
          <a:xfrm>
            <a:off x="387989" y="2331404"/>
            <a:ext cx="11306263" cy="681084"/>
          </a:xfrm>
          <a:prstGeom prst="rect">
            <a:avLst/>
          </a:prstGeom>
          <a:noFill/>
        </p:spPr>
        <p:txBody>
          <a:bodyPr wrap="square">
            <a:spAutoFit/>
          </a:bodyPr>
          <a:lstStyle/>
          <a:p>
            <a:pPr>
              <a:lnSpc>
                <a:spcPct val="125000"/>
              </a:lnSpc>
            </a:pPr>
            <a:r>
              <a:rPr lang="zh-CN" altLang="en-US" sz="1600" dirty="0"/>
              <a:t>       该语法通过x[t,i]来索引语料表格中的单元，第一个下标t表示行号，t=0的行表示当前输入变量，负数表示之前的输入变量，第二个下标i表示表格第几列。一个索引示例如表6-1所示。</a:t>
            </a:r>
          </a:p>
        </p:txBody>
      </p:sp>
      <p:pic>
        <p:nvPicPr>
          <p:cNvPr id="11" name="图片 10">
            <a:extLst>
              <a:ext uri="{FF2B5EF4-FFF2-40B4-BE49-F238E27FC236}">
                <a16:creationId xmlns:a16="http://schemas.microsoft.com/office/drawing/2014/main" id="{AEE1CA2F-D744-40A1-AF31-B1E2CB9F9F76}"/>
              </a:ext>
            </a:extLst>
          </p:cNvPr>
          <p:cNvPicPr>
            <a:picLocks noChangeAspect="1"/>
          </p:cNvPicPr>
          <p:nvPr/>
        </p:nvPicPr>
        <p:blipFill>
          <a:blip r:embed="rId4"/>
          <a:stretch>
            <a:fillRect/>
          </a:stretch>
        </p:blipFill>
        <p:spPr>
          <a:xfrm>
            <a:off x="2047962" y="3035881"/>
            <a:ext cx="8096075" cy="2284180"/>
          </a:xfrm>
          <a:prstGeom prst="rect">
            <a:avLst/>
          </a:prstGeom>
        </p:spPr>
      </p:pic>
      <p:sp>
        <p:nvSpPr>
          <p:cNvPr id="29" name="文本框 28">
            <a:extLst>
              <a:ext uri="{FF2B5EF4-FFF2-40B4-BE49-F238E27FC236}">
                <a16:creationId xmlns:a16="http://schemas.microsoft.com/office/drawing/2014/main" id="{162F2309-947E-4233-B834-9F5F04EB3594}"/>
              </a:ext>
            </a:extLst>
          </p:cNvPr>
          <p:cNvSpPr txBox="1"/>
          <p:nvPr/>
        </p:nvSpPr>
        <p:spPr>
          <a:xfrm>
            <a:off x="387989" y="5332486"/>
            <a:ext cx="11306262" cy="1296637"/>
          </a:xfrm>
          <a:prstGeom prst="rect">
            <a:avLst/>
          </a:prstGeom>
          <a:noFill/>
        </p:spPr>
        <p:txBody>
          <a:bodyPr wrap="square">
            <a:spAutoFit/>
          </a:bodyPr>
          <a:lstStyle/>
          <a:p>
            <a:pPr>
              <a:lnSpc>
                <a:spcPct val="125000"/>
              </a:lnSpc>
            </a:pPr>
            <a:r>
              <a:rPr lang="zh-CN" altLang="en-US" sz="1600" dirty="0"/>
              <a:t>         CRF++对序列中每个时刻都执行一次特征提取，约定当前时刻为t =0，过去时刻为负数,未来时刻为正数。所以x [0,0]=和、x[-1,0]=品、x [1,0]=服;当然，任何时刻都可以灵活指定任何列，比如x[0 ,1]=h。</a:t>
            </a:r>
            <a:endParaRPr lang="en-US" altLang="zh-CN" sz="1600" dirty="0"/>
          </a:p>
          <a:p>
            <a:pPr>
              <a:lnSpc>
                <a:spcPct val="125000"/>
              </a:lnSpc>
            </a:pPr>
            <a:r>
              <a:rPr lang="zh-CN" altLang="en-US" sz="1600" dirty="0"/>
              <a:t>        索引到了输入变量后，我们就可以组合一个或多个输人变量为一种特征了。。为了防止混淆各种特征，</a:t>
            </a:r>
            <a:r>
              <a:rPr lang="en-US" altLang="zh-CN" sz="1600" dirty="0"/>
              <a:t>CRF++</a:t>
            </a:r>
            <a:r>
              <a:rPr lang="zh-CN" altLang="en-US" sz="1600" dirty="0"/>
              <a:t>还支持为每种特征编号。</a:t>
            </a:r>
          </a:p>
        </p:txBody>
      </p:sp>
    </p:spTree>
    <p:extLst>
      <p:ext uri="{BB962C8B-B14F-4D97-AF65-F5344CB8AC3E}">
        <p14:creationId xmlns:p14="http://schemas.microsoft.com/office/powerpoint/2010/main" val="195430097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6C38CC0-98F9-49CF-A28C-7DCFCB71B500}"/>
              </a:ext>
            </a:extLst>
          </p:cNvPr>
          <p:cNvSpPr/>
          <p:nvPr/>
        </p:nvSpPr>
        <p:spPr>
          <a:xfrm>
            <a:off x="0" y="-58738"/>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F71400F6-5E6D-4C17-9CC8-5E2A93A1FB67}"/>
              </a:ext>
            </a:extLst>
          </p:cNvPr>
          <p:cNvSpPr/>
          <p:nvPr/>
        </p:nvSpPr>
        <p:spPr>
          <a:xfrm>
            <a:off x="10439400" y="6523038"/>
            <a:ext cx="17526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a:extLst>
              <a:ext uri="{FF2B5EF4-FFF2-40B4-BE49-F238E27FC236}">
                <a16:creationId xmlns:a16="http://schemas.microsoft.com/office/drawing/2014/main" id="{A225AC64-B085-4242-982D-49A965C03576}"/>
              </a:ext>
            </a:extLst>
          </p:cNvPr>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a:extLst>
              <a:ext uri="{FF2B5EF4-FFF2-40B4-BE49-F238E27FC236}">
                <a16:creationId xmlns:a16="http://schemas.microsoft.com/office/drawing/2014/main" id="{86A03C82-2B0E-4A62-88DE-20D6AF559FD7}"/>
              </a:ext>
            </a:extLst>
          </p:cNvPr>
          <p:cNvSpPr txBox="1"/>
          <p:nvPr/>
        </p:nvSpPr>
        <p:spPr>
          <a:xfrm>
            <a:off x="2751138" y="430213"/>
            <a:ext cx="6689725" cy="923925"/>
          </a:xfrm>
          <a:prstGeom prst="rect">
            <a:avLst/>
          </a:prstGeom>
          <a:noFill/>
        </p:spPr>
        <p:txBody>
          <a:bodyPr>
            <a:spAutoFit/>
          </a:bodyPr>
          <a:lstStyle/>
          <a:p>
            <a:pPr algn="ctr" eaLnBrk="1" fontAlgn="auto" hangingPunct="1">
              <a:spcBef>
                <a:spcPts val="0"/>
              </a:spcBef>
              <a:spcAft>
                <a:spcPts val="0"/>
              </a:spcAft>
              <a:defRPr/>
            </a:pPr>
            <a:r>
              <a:rPr lang="zh-CN" altLang="en-US" sz="5400" dirty="0">
                <a:solidFill>
                  <a:srgbClr val="044875"/>
                </a:solidFill>
                <a:latin typeface="+mj-lt"/>
                <a:ea typeface="+mn-ea"/>
              </a:rPr>
              <a:t>目录</a:t>
            </a:r>
          </a:p>
        </p:txBody>
      </p:sp>
      <p:grpSp>
        <p:nvGrpSpPr>
          <p:cNvPr id="5126" name="组合 162">
            <a:extLst>
              <a:ext uri="{FF2B5EF4-FFF2-40B4-BE49-F238E27FC236}">
                <a16:creationId xmlns:a16="http://schemas.microsoft.com/office/drawing/2014/main" id="{0FF24243-82B8-4834-8F2A-7F502BF27A47}"/>
              </a:ext>
            </a:extLst>
          </p:cNvPr>
          <p:cNvGrpSpPr>
            <a:grpSpLocks/>
          </p:cNvGrpSpPr>
          <p:nvPr/>
        </p:nvGrpSpPr>
        <p:grpSpPr bwMode="auto">
          <a:xfrm>
            <a:off x="3465513" y="1277938"/>
            <a:ext cx="5260975" cy="376237"/>
            <a:chOff x="3455443" y="1512024"/>
            <a:chExt cx="5263600" cy="375186"/>
          </a:xfrm>
        </p:grpSpPr>
        <p:sp>
          <p:nvSpPr>
            <p:cNvPr id="155" name="文本框 154">
              <a:extLst>
                <a:ext uri="{FF2B5EF4-FFF2-40B4-BE49-F238E27FC236}">
                  <a16:creationId xmlns:a16="http://schemas.microsoft.com/office/drawing/2014/main" id="{C5913E71-7FB6-4EF2-B148-7B236257D3FD}"/>
                </a:ext>
              </a:extLst>
            </p:cNvPr>
            <p:cNvSpPr txBox="1"/>
            <p:nvPr/>
          </p:nvSpPr>
          <p:spPr>
            <a:xfrm>
              <a:off x="3455443" y="1518356"/>
              <a:ext cx="5263600" cy="368854"/>
            </a:xfrm>
            <a:prstGeom prst="rect">
              <a:avLst/>
            </a:prstGeom>
            <a:noFill/>
          </p:spPr>
          <p:txBody>
            <a:bodyPr>
              <a:spAutoFit/>
            </a:bodyPr>
            <a:lstStyle/>
            <a:p>
              <a:pPr algn="ctr" eaLnBrk="1" fontAlgn="auto" hangingPunct="1">
                <a:spcBef>
                  <a:spcPts val="0"/>
                </a:spcBef>
                <a:spcAft>
                  <a:spcPts val="0"/>
                </a:spcAft>
                <a:defRPr/>
              </a:pPr>
              <a:endParaRPr lang="zh-CN" altLang="en-US" dirty="0">
                <a:solidFill>
                  <a:srgbClr val="044875"/>
                </a:solidFill>
                <a:latin typeface="+mj-lt"/>
                <a:ea typeface="+mn-ea"/>
              </a:endParaRPr>
            </a:p>
          </p:txBody>
        </p:sp>
        <p:cxnSp>
          <p:nvCxnSpPr>
            <p:cNvPr id="157" name="直接连接符 156">
              <a:extLst>
                <a:ext uri="{FF2B5EF4-FFF2-40B4-BE49-F238E27FC236}">
                  <a16:creationId xmlns:a16="http://schemas.microsoft.com/office/drawing/2014/main" id="{8F4E955B-A25A-4C06-8178-2E68A9A42FAF}"/>
                </a:ext>
              </a:extLst>
            </p:cNvPr>
            <p:cNvCxnSpPr/>
            <p:nvPr/>
          </p:nvCxnSpPr>
          <p:spPr>
            <a:xfrm flipV="1">
              <a:off x="3700040" y="1512024"/>
              <a:ext cx="4774406"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grpSp>
      <p:grpSp>
        <p:nvGrpSpPr>
          <p:cNvPr id="5127" name="组合 34">
            <a:extLst>
              <a:ext uri="{FF2B5EF4-FFF2-40B4-BE49-F238E27FC236}">
                <a16:creationId xmlns:a16="http://schemas.microsoft.com/office/drawing/2014/main" id="{845103BD-52EA-46AF-83F8-FC7E9A2773D2}"/>
              </a:ext>
            </a:extLst>
          </p:cNvPr>
          <p:cNvGrpSpPr>
            <a:grpSpLocks/>
          </p:cNvGrpSpPr>
          <p:nvPr/>
        </p:nvGrpSpPr>
        <p:grpSpPr bwMode="auto">
          <a:xfrm>
            <a:off x="3404254" y="1654175"/>
            <a:ext cx="5611885" cy="666397"/>
            <a:chOff x="6298049" y="1397569"/>
            <a:chExt cx="4842391" cy="712882"/>
          </a:xfrm>
        </p:grpSpPr>
        <p:sp>
          <p:nvSpPr>
            <p:cNvPr id="36" name="Freeform 74">
              <a:extLst>
                <a:ext uri="{FF2B5EF4-FFF2-40B4-BE49-F238E27FC236}">
                  <a16:creationId xmlns:a16="http://schemas.microsoft.com/office/drawing/2014/main" id="{4A19864E-0812-4ECD-9D63-667E366F4AB4}"/>
                </a:ext>
              </a:extLst>
            </p:cNvPr>
            <p:cNvSpPr>
              <a:spLocks noEditPoints="1"/>
            </p:cNvSpPr>
            <p:nvPr/>
          </p:nvSpPr>
          <p:spPr bwMode="auto">
            <a:xfrm>
              <a:off x="7321760" y="1592857"/>
              <a:ext cx="538044" cy="350885"/>
            </a:xfrm>
            <a:custGeom>
              <a:avLst/>
              <a:gdLst>
                <a:gd name="T0" fmla="*/ 18 w 99"/>
                <a:gd name="T1" fmla="*/ 58 h 65"/>
                <a:gd name="T2" fmla="*/ 53 w 99"/>
                <a:gd name="T3" fmla="*/ 65 h 65"/>
                <a:gd name="T4" fmla="*/ 87 w 99"/>
                <a:gd name="T5" fmla="*/ 57 h 65"/>
                <a:gd name="T6" fmla="*/ 87 w 99"/>
                <a:gd name="T7" fmla="*/ 23 h 65"/>
                <a:gd name="T8" fmla="*/ 53 w 99"/>
                <a:gd name="T9" fmla="*/ 28 h 65"/>
                <a:gd name="T10" fmla="*/ 18 w 99"/>
                <a:gd name="T11" fmla="*/ 23 h 65"/>
                <a:gd name="T12" fmla="*/ 18 w 99"/>
                <a:gd name="T13" fmla="*/ 58 h 65"/>
                <a:gd name="T14" fmla="*/ 99 w 99"/>
                <a:gd name="T15" fmla="*/ 8 h 65"/>
                <a:gd name="T16" fmla="*/ 99 w 99"/>
                <a:gd name="T17" fmla="*/ 17 h 65"/>
                <a:gd name="T18" fmla="*/ 53 w 99"/>
                <a:gd name="T19" fmla="*/ 24 h 65"/>
                <a:gd name="T20" fmla="*/ 7 w 99"/>
                <a:gd name="T21" fmla="*/ 17 h 65"/>
                <a:gd name="T22" fmla="*/ 7 w 99"/>
                <a:gd name="T23" fmla="*/ 34 h 65"/>
                <a:gd name="T24" fmla="*/ 9 w 99"/>
                <a:gd name="T25" fmla="*/ 37 h 65"/>
                <a:gd name="T26" fmla="*/ 5 w 99"/>
                <a:gd name="T27" fmla="*/ 41 h 65"/>
                <a:gd name="T28" fmla="*/ 2 w 99"/>
                <a:gd name="T29" fmla="*/ 37 h 65"/>
                <a:gd name="T30" fmla="*/ 4 w 99"/>
                <a:gd name="T31" fmla="*/ 34 h 65"/>
                <a:gd name="T32" fmla="*/ 4 w 99"/>
                <a:gd name="T33" fmla="*/ 8 h 65"/>
                <a:gd name="T34" fmla="*/ 53 w 99"/>
                <a:gd name="T35" fmla="*/ 0 h 65"/>
                <a:gd name="T36" fmla="*/ 99 w 99"/>
                <a:gd name="T37" fmla="*/ 8 h 65"/>
                <a:gd name="T38" fmla="*/ 8 w 99"/>
                <a:gd name="T39" fmla="*/ 42 h 65"/>
                <a:gd name="T40" fmla="*/ 3 w 99"/>
                <a:gd name="T41" fmla="*/ 42 h 65"/>
                <a:gd name="T42" fmla="*/ 0 w 99"/>
                <a:gd name="T43" fmla="*/ 58 h 65"/>
                <a:gd name="T44" fmla="*/ 2 w 99"/>
                <a:gd name="T45" fmla="*/ 58 h 65"/>
                <a:gd name="T46" fmla="*/ 3 w 99"/>
                <a:gd name="T47" fmla="*/ 56 h 65"/>
                <a:gd name="T48" fmla="*/ 3 w 99"/>
                <a:gd name="T49" fmla="*/ 58 h 65"/>
                <a:gd name="T50" fmla="*/ 6 w 99"/>
                <a:gd name="T51" fmla="*/ 59 h 65"/>
                <a:gd name="T52" fmla="*/ 7 w 99"/>
                <a:gd name="T53" fmla="*/ 57 h 65"/>
                <a:gd name="T54" fmla="*/ 7 w 99"/>
                <a:gd name="T55" fmla="*/ 59 h 65"/>
                <a:gd name="T56" fmla="*/ 8 w 99"/>
                <a:gd name="T57" fmla="*/ 59 h 65"/>
                <a:gd name="T58" fmla="*/ 8 w 99"/>
                <a:gd name="T59" fmla="*/ 51 h 65"/>
                <a:gd name="T60" fmla="*/ 9 w 99"/>
                <a:gd name="T61" fmla="*/ 58 h 65"/>
                <a:gd name="T62" fmla="*/ 11 w 99"/>
                <a:gd name="T63" fmla="*/ 58 h 65"/>
                <a:gd name="T64" fmla="*/ 8 w 99"/>
                <a:gd name="T65"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165" name="文本框 20">
              <a:extLst>
                <a:ext uri="{FF2B5EF4-FFF2-40B4-BE49-F238E27FC236}">
                  <a16:creationId xmlns:a16="http://schemas.microsoft.com/office/drawing/2014/main" id="{CC9D306E-3F5D-4A01-A06B-25401959FDA9}"/>
                </a:ext>
              </a:extLst>
            </p:cNvPr>
            <p:cNvSpPr txBox="1">
              <a:spLocks noChangeArrowheads="1"/>
            </p:cNvSpPr>
            <p:nvPr/>
          </p:nvSpPr>
          <p:spPr bwMode="auto">
            <a:xfrm>
              <a:off x="8159803" y="1576573"/>
              <a:ext cx="2864874" cy="395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dirty="0">
                  <a:solidFill>
                    <a:srgbClr val="044875"/>
                  </a:solidFill>
                  <a:latin typeface="微软雅黑" panose="020B0503020204020204" pitchFamily="34" charset="-122"/>
                  <a:ea typeface="微软雅黑" panose="020B0503020204020204" pitchFamily="34" charset="-122"/>
                </a:rPr>
                <a:t>机器学习的模型谱系</a:t>
              </a:r>
            </a:p>
          </p:txBody>
        </p:sp>
        <p:sp>
          <p:nvSpPr>
            <p:cNvPr id="38" name="矩形 37">
              <a:extLst>
                <a:ext uri="{FF2B5EF4-FFF2-40B4-BE49-F238E27FC236}">
                  <a16:creationId xmlns:a16="http://schemas.microsoft.com/office/drawing/2014/main" id="{DAA51EED-BC15-4133-A5FF-D64F6C52AAFF}"/>
                </a:ext>
              </a:extLst>
            </p:cNvPr>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39" name="直接连接符 38">
              <a:extLst>
                <a:ext uri="{FF2B5EF4-FFF2-40B4-BE49-F238E27FC236}">
                  <a16:creationId xmlns:a16="http://schemas.microsoft.com/office/drawing/2014/main" id="{A2004F9A-16B4-4AAD-BD08-78B59C90C31F}"/>
                </a:ext>
              </a:extLst>
            </p:cNvPr>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5168" name="组合 68">
              <a:extLst>
                <a:ext uri="{FF2B5EF4-FFF2-40B4-BE49-F238E27FC236}">
                  <a16:creationId xmlns:a16="http://schemas.microsoft.com/office/drawing/2014/main" id="{E8B36F73-197A-4040-80D3-EB7A4EB22AAD}"/>
                </a:ext>
              </a:extLst>
            </p:cNvPr>
            <p:cNvGrpSpPr>
              <a:grpSpLocks/>
            </p:cNvGrpSpPr>
            <p:nvPr/>
          </p:nvGrpSpPr>
          <p:grpSpPr bwMode="auto">
            <a:xfrm>
              <a:off x="6298049" y="1397569"/>
              <a:ext cx="919239" cy="712882"/>
              <a:chOff x="6191369" y="1397569"/>
              <a:chExt cx="919239" cy="712882"/>
            </a:xfrm>
          </p:grpSpPr>
          <p:sp>
            <p:nvSpPr>
              <p:cNvPr id="41" name="矩形 40">
                <a:extLst>
                  <a:ext uri="{FF2B5EF4-FFF2-40B4-BE49-F238E27FC236}">
                    <a16:creationId xmlns:a16="http://schemas.microsoft.com/office/drawing/2014/main" id="{A9F417B0-A780-4299-8DAB-3D3B8046755A}"/>
                  </a:ext>
                </a:extLst>
              </p:cNvPr>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70" name="文本框 18">
                <a:extLst>
                  <a:ext uri="{FF2B5EF4-FFF2-40B4-BE49-F238E27FC236}">
                    <a16:creationId xmlns:a16="http://schemas.microsoft.com/office/drawing/2014/main" id="{B97D7695-D180-44C0-A479-36A2BF4F9A1A}"/>
                  </a:ext>
                </a:extLst>
              </p:cNvPr>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01</a:t>
                </a:r>
                <a:endParaRPr lang="zh-CN" altLang="en-US" sz="3600">
                  <a:solidFill>
                    <a:srgbClr val="044875"/>
                  </a:solidFill>
                  <a:latin typeface="Impact" panose="020B0806030902050204" pitchFamily="34" charset="0"/>
                </a:endParaRPr>
              </a:p>
            </p:txBody>
          </p:sp>
        </p:grpSp>
      </p:grpSp>
      <p:grpSp>
        <p:nvGrpSpPr>
          <p:cNvPr id="5128" name="组合 42">
            <a:extLst>
              <a:ext uri="{FF2B5EF4-FFF2-40B4-BE49-F238E27FC236}">
                <a16:creationId xmlns:a16="http://schemas.microsoft.com/office/drawing/2014/main" id="{250C725D-5B55-4767-B759-27C6B6FC94DA}"/>
              </a:ext>
            </a:extLst>
          </p:cNvPr>
          <p:cNvGrpSpPr>
            <a:grpSpLocks/>
          </p:cNvGrpSpPr>
          <p:nvPr/>
        </p:nvGrpSpPr>
        <p:grpSpPr bwMode="auto">
          <a:xfrm>
            <a:off x="3393706" y="3204809"/>
            <a:ext cx="6047157" cy="680197"/>
            <a:chOff x="309691" y="3938645"/>
            <a:chExt cx="5226381" cy="712882"/>
          </a:xfrm>
        </p:grpSpPr>
        <p:grpSp>
          <p:nvGrpSpPr>
            <p:cNvPr id="5156" name="组合 79">
              <a:extLst>
                <a:ext uri="{FF2B5EF4-FFF2-40B4-BE49-F238E27FC236}">
                  <a16:creationId xmlns:a16="http://schemas.microsoft.com/office/drawing/2014/main" id="{6DB00EAC-7562-4422-B022-7AF382659650}"/>
                </a:ext>
              </a:extLst>
            </p:cNvPr>
            <p:cNvGrpSpPr>
              <a:grpSpLocks/>
            </p:cNvGrpSpPr>
            <p:nvPr/>
          </p:nvGrpSpPr>
          <p:grpSpPr bwMode="auto">
            <a:xfrm>
              <a:off x="309691" y="3938645"/>
              <a:ext cx="5226381" cy="712882"/>
              <a:chOff x="6298049" y="1397569"/>
              <a:chExt cx="5226381" cy="712882"/>
            </a:xfrm>
          </p:grpSpPr>
          <p:sp>
            <p:nvSpPr>
              <p:cNvPr id="5158" name="文本框 81">
                <a:extLst>
                  <a:ext uri="{FF2B5EF4-FFF2-40B4-BE49-F238E27FC236}">
                    <a16:creationId xmlns:a16="http://schemas.microsoft.com/office/drawing/2014/main" id="{F04CEA78-17C8-420B-9BFE-B18C47BF3A1E}"/>
                  </a:ext>
                </a:extLst>
              </p:cNvPr>
              <p:cNvSpPr txBox="1">
                <a:spLocks noChangeArrowheads="1"/>
              </p:cNvSpPr>
              <p:nvPr/>
            </p:nvSpPr>
            <p:spPr bwMode="auto">
              <a:xfrm>
                <a:off x="7715414" y="1546309"/>
                <a:ext cx="3809016" cy="387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dirty="0">
                    <a:solidFill>
                      <a:srgbClr val="044875"/>
                    </a:solidFill>
                    <a:latin typeface="微软雅黑" panose="020B0503020204020204" pitchFamily="34" charset="-122"/>
                    <a:ea typeface="微软雅黑" panose="020B0503020204020204" pitchFamily="34" charset="-122"/>
                  </a:rPr>
                  <a:t>条件随机场工具包</a:t>
                </a:r>
              </a:p>
            </p:txBody>
          </p:sp>
          <p:sp>
            <p:nvSpPr>
              <p:cNvPr id="47" name="矩形 46">
                <a:extLst>
                  <a:ext uri="{FF2B5EF4-FFF2-40B4-BE49-F238E27FC236}">
                    <a16:creationId xmlns:a16="http://schemas.microsoft.com/office/drawing/2014/main" id="{9813C067-7481-413D-A3B3-FE026B9897CC}"/>
                  </a:ext>
                </a:extLst>
              </p:cNvPr>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48" name="直接连接符 47">
                <a:extLst>
                  <a:ext uri="{FF2B5EF4-FFF2-40B4-BE49-F238E27FC236}">
                    <a16:creationId xmlns:a16="http://schemas.microsoft.com/office/drawing/2014/main" id="{E988D281-9EE9-4EAD-9AF6-DE35C36AC1DA}"/>
                  </a:ext>
                </a:extLst>
              </p:cNvPr>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5161" name="组合 84">
                <a:extLst>
                  <a:ext uri="{FF2B5EF4-FFF2-40B4-BE49-F238E27FC236}">
                    <a16:creationId xmlns:a16="http://schemas.microsoft.com/office/drawing/2014/main" id="{6B7017AF-F8D5-4052-A5CD-A0422A1BBF52}"/>
                  </a:ext>
                </a:extLst>
              </p:cNvPr>
              <p:cNvGrpSpPr>
                <a:grpSpLocks/>
              </p:cNvGrpSpPr>
              <p:nvPr/>
            </p:nvGrpSpPr>
            <p:grpSpPr bwMode="auto">
              <a:xfrm>
                <a:off x="6298049" y="1397569"/>
                <a:ext cx="919239" cy="712882"/>
                <a:chOff x="6191369" y="1397569"/>
                <a:chExt cx="919239" cy="712882"/>
              </a:xfrm>
            </p:grpSpPr>
            <p:sp>
              <p:nvSpPr>
                <p:cNvPr id="50" name="矩形 49">
                  <a:extLst>
                    <a:ext uri="{FF2B5EF4-FFF2-40B4-BE49-F238E27FC236}">
                      <a16:creationId xmlns:a16="http://schemas.microsoft.com/office/drawing/2014/main" id="{0C625F9C-3952-4482-AE99-FE3EDD07EDEA}"/>
                    </a:ext>
                  </a:extLst>
                </p:cNvPr>
                <p:cNvSpPr/>
                <p:nvPr/>
              </p:nvSpPr>
              <p:spPr>
                <a:xfrm>
                  <a:off x="6294534" y="1397569"/>
                  <a:ext cx="712630"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63" name="文本框 86">
                  <a:extLst>
                    <a:ext uri="{FF2B5EF4-FFF2-40B4-BE49-F238E27FC236}">
                      <a16:creationId xmlns:a16="http://schemas.microsoft.com/office/drawing/2014/main" id="{06DEAAB2-647A-4D17-9A78-5FA2DEA3AB58}"/>
                    </a:ext>
                  </a:extLst>
                </p:cNvPr>
                <p:cNvSpPr txBox="1">
                  <a:spLocks noChangeArrowheads="1"/>
                </p:cNvSpPr>
                <p:nvPr/>
              </p:nvSpPr>
              <p:spPr bwMode="auto">
                <a:xfrm>
                  <a:off x="6191369" y="1444421"/>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03</a:t>
                  </a:r>
                  <a:endParaRPr lang="zh-CN" altLang="en-US" sz="3600" dirty="0">
                    <a:solidFill>
                      <a:srgbClr val="044875"/>
                    </a:solidFill>
                    <a:latin typeface="Impact" panose="020B0806030902050204" pitchFamily="34" charset="0"/>
                  </a:endParaRPr>
                </a:p>
              </p:txBody>
            </p:sp>
          </p:grpSp>
        </p:grpSp>
        <p:sp>
          <p:nvSpPr>
            <p:cNvPr id="45" name="Freeform 71">
              <a:extLst>
                <a:ext uri="{FF2B5EF4-FFF2-40B4-BE49-F238E27FC236}">
                  <a16:creationId xmlns:a16="http://schemas.microsoft.com/office/drawing/2014/main" id="{571E4CBE-2EBD-4E04-BD1F-AC468D993D1A}"/>
                </a:ext>
              </a:extLst>
            </p:cNvPr>
            <p:cNvSpPr>
              <a:spLocks noEditPoints="1"/>
            </p:cNvSpPr>
            <p:nvPr/>
          </p:nvSpPr>
          <p:spPr bwMode="auto">
            <a:xfrm>
              <a:off x="1344512" y="4024381"/>
              <a:ext cx="511062" cy="541409"/>
            </a:xfrm>
            <a:custGeom>
              <a:avLst/>
              <a:gdLst>
                <a:gd name="T0" fmla="*/ 170 w 222"/>
                <a:gd name="T1" fmla="*/ 29 h 235"/>
                <a:gd name="T2" fmla="*/ 182 w 222"/>
                <a:gd name="T3" fmla="*/ 7 h 235"/>
                <a:gd name="T4" fmla="*/ 151 w 222"/>
                <a:gd name="T5" fmla="*/ 19 h 235"/>
                <a:gd name="T6" fmla="*/ 7 w 222"/>
                <a:gd name="T7" fmla="*/ 159 h 235"/>
                <a:gd name="T8" fmla="*/ 31 w 222"/>
                <a:gd name="T9" fmla="*/ 223 h 235"/>
                <a:gd name="T10" fmla="*/ 31 w 222"/>
                <a:gd name="T11" fmla="*/ 171 h 235"/>
                <a:gd name="T12" fmla="*/ 109 w 222"/>
                <a:gd name="T13" fmla="*/ 114 h 235"/>
                <a:gd name="T14" fmla="*/ 116 w 222"/>
                <a:gd name="T15" fmla="*/ 93 h 235"/>
                <a:gd name="T16" fmla="*/ 87 w 222"/>
                <a:gd name="T17" fmla="*/ 104 h 235"/>
                <a:gd name="T18" fmla="*/ 76 w 222"/>
                <a:gd name="T19" fmla="*/ 100 h 235"/>
                <a:gd name="T20" fmla="*/ 116 w 222"/>
                <a:gd name="T21" fmla="*/ 83 h 235"/>
                <a:gd name="T22" fmla="*/ 132 w 222"/>
                <a:gd name="T23" fmla="*/ 90 h 235"/>
                <a:gd name="T24" fmla="*/ 132 w 222"/>
                <a:gd name="T25" fmla="*/ 19 h 235"/>
                <a:gd name="T26" fmla="*/ 180 w 222"/>
                <a:gd name="T27" fmla="*/ 0 h 235"/>
                <a:gd name="T28" fmla="*/ 182 w 222"/>
                <a:gd name="T29" fmla="*/ 0 h 235"/>
                <a:gd name="T30" fmla="*/ 222 w 222"/>
                <a:gd name="T31" fmla="*/ 19 h 235"/>
                <a:gd name="T32" fmla="*/ 173 w 222"/>
                <a:gd name="T33" fmla="*/ 187 h 235"/>
                <a:gd name="T34" fmla="*/ 158 w 222"/>
                <a:gd name="T35" fmla="*/ 180 h 235"/>
                <a:gd name="T36" fmla="*/ 106 w 222"/>
                <a:gd name="T37" fmla="*/ 211 h 235"/>
                <a:gd name="T38" fmla="*/ 90 w 222"/>
                <a:gd name="T39" fmla="*/ 201 h 235"/>
                <a:gd name="T40" fmla="*/ 38 w 222"/>
                <a:gd name="T41" fmla="*/ 235 h 235"/>
                <a:gd name="T42" fmla="*/ 2 w 222"/>
                <a:gd name="T43" fmla="*/ 218 h 235"/>
                <a:gd name="T44" fmla="*/ 0 w 222"/>
                <a:gd name="T45" fmla="*/ 213 h 235"/>
                <a:gd name="T46" fmla="*/ 0 w 222"/>
                <a:gd name="T47" fmla="*/ 147 h 235"/>
                <a:gd name="T48" fmla="*/ 47 w 222"/>
                <a:gd name="T49" fmla="*/ 128 h 235"/>
                <a:gd name="T50" fmla="*/ 50 w 222"/>
                <a:gd name="T51" fmla="*/ 128 h 235"/>
                <a:gd name="T52" fmla="*/ 90 w 222"/>
                <a:gd name="T53" fmla="*/ 147 h 235"/>
                <a:gd name="T54" fmla="*/ 99 w 222"/>
                <a:gd name="T55" fmla="*/ 199 h 235"/>
                <a:gd name="T56" fmla="*/ 76 w 222"/>
                <a:gd name="T57" fmla="*/ 114 h 235"/>
                <a:gd name="T58" fmla="*/ 68 w 222"/>
                <a:gd name="T59" fmla="*/ 138 h 235"/>
                <a:gd name="T60" fmla="*/ 68 w 222"/>
                <a:gd name="T61" fmla="*/ 102 h 235"/>
                <a:gd name="T62" fmla="*/ 139 w 222"/>
                <a:gd name="T63" fmla="*/ 95 h 235"/>
                <a:gd name="T64" fmla="*/ 158 w 222"/>
                <a:gd name="T65" fmla="*/ 102 h 235"/>
                <a:gd name="T66" fmla="*/ 165 w 222"/>
                <a:gd name="T67" fmla="*/ 175 h 235"/>
                <a:gd name="T68" fmla="*/ 139 w 222"/>
                <a:gd name="T69" fmla="*/ 31 h 235"/>
                <a:gd name="T70" fmla="*/ 139 w 222"/>
                <a:gd name="T71" fmla="*/ 95 h 235"/>
                <a:gd name="T72" fmla="*/ 38 w 222"/>
                <a:gd name="T73" fmla="*/ 159 h 235"/>
                <a:gd name="T74" fmla="*/ 47 w 222"/>
                <a:gd name="T75" fmla="*/ 138 h 235"/>
                <a:gd name="T76" fmla="*/ 19 w 222"/>
                <a:gd name="T77" fmla="*/ 149 h 235"/>
                <a:gd name="T78" fmla="*/ 173 w 222"/>
                <a:gd name="T79" fmla="*/ 36 h 235"/>
                <a:gd name="T80" fmla="*/ 173 w 222"/>
                <a:gd name="T81" fmla="*/ 3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5">
                  <a:moveTo>
                    <a:pt x="151" y="19"/>
                  </a:moveTo>
                  <a:lnTo>
                    <a:pt x="170" y="29"/>
                  </a:lnTo>
                  <a:lnTo>
                    <a:pt x="203" y="19"/>
                  </a:lnTo>
                  <a:lnTo>
                    <a:pt x="182" y="7"/>
                  </a:lnTo>
                  <a:lnTo>
                    <a:pt x="151" y="19"/>
                  </a:lnTo>
                  <a:lnTo>
                    <a:pt x="151" y="19"/>
                  </a:lnTo>
                  <a:close/>
                  <a:moveTo>
                    <a:pt x="31" y="171"/>
                  </a:moveTo>
                  <a:lnTo>
                    <a:pt x="7" y="159"/>
                  </a:lnTo>
                  <a:lnTo>
                    <a:pt x="7" y="211"/>
                  </a:lnTo>
                  <a:lnTo>
                    <a:pt x="31" y="223"/>
                  </a:lnTo>
                  <a:lnTo>
                    <a:pt x="31" y="171"/>
                  </a:lnTo>
                  <a:lnTo>
                    <a:pt x="31" y="171"/>
                  </a:lnTo>
                  <a:close/>
                  <a:moveTo>
                    <a:pt x="87" y="104"/>
                  </a:moveTo>
                  <a:lnTo>
                    <a:pt x="109" y="114"/>
                  </a:lnTo>
                  <a:lnTo>
                    <a:pt x="137" y="102"/>
                  </a:lnTo>
                  <a:lnTo>
                    <a:pt x="116" y="93"/>
                  </a:lnTo>
                  <a:lnTo>
                    <a:pt x="87" y="104"/>
                  </a:lnTo>
                  <a:lnTo>
                    <a:pt x="87" y="104"/>
                  </a:lnTo>
                  <a:close/>
                  <a:moveTo>
                    <a:pt x="68" y="102"/>
                  </a:moveTo>
                  <a:lnTo>
                    <a:pt x="76" y="100"/>
                  </a:lnTo>
                  <a:lnTo>
                    <a:pt x="116" y="83"/>
                  </a:lnTo>
                  <a:lnTo>
                    <a:pt x="116" y="83"/>
                  </a:lnTo>
                  <a:lnTo>
                    <a:pt x="118" y="83"/>
                  </a:lnTo>
                  <a:lnTo>
                    <a:pt x="132" y="90"/>
                  </a:lnTo>
                  <a:lnTo>
                    <a:pt x="132" y="24"/>
                  </a:lnTo>
                  <a:lnTo>
                    <a:pt x="132" y="19"/>
                  </a:lnTo>
                  <a:lnTo>
                    <a:pt x="139" y="14"/>
                  </a:lnTo>
                  <a:lnTo>
                    <a:pt x="180" y="0"/>
                  </a:lnTo>
                  <a:lnTo>
                    <a:pt x="182"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lnTo>
                    <a:pt x="68" y="102"/>
                  </a:lnTo>
                  <a:close/>
                  <a:moveTo>
                    <a:pt x="139" y="95"/>
                  </a:moveTo>
                  <a:lnTo>
                    <a:pt x="149" y="100"/>
                  </a:lnTo>
                  <a:lnTo>
                    <a:pt x="158" y="102"/>
                  </a:lnTo>
                  <a:lnTo>
                    <a:pt x="158" y="171"/>
                  </a:lnTo>
                  <a:lnTo>
                    <a:pt x="165" y="175"/>
                  </a:lnTo>
                  <a:lnTo>
                    <a:pt x="165" y="43"/>
                  </a:lnTo>
                  <a:lnTo>
                    <a:pt x="139" y="31"/>
                  </a:lnTo>
                  <a:lnTo>
                    <a:pt x="139" y="95"/>
                  </a:lnTo>
                  <a:lnTo>
                    <a:pt x="139" y="95"/>
                  </a:lnTo>
                  <a:close/>
                  <a:moveTo>
                    <a:pt x="19" y="149"/>
                  </a:moveTo>
                  <a:lnTo>
                    <a:pt x="38" y="159"/>
                  </a:lnTo>
                  <a:lnTo>
                    <a:pt x="71" y="147"/>
                  </a:lnTo>
                  <a:lnTo>
                    <a:pt x="47" y="138"/>
                  </a:lnTo>
                  <a:lnTo>
                    <a:pt x="19" y="149"/>
                  </a:lnTo>
                  <a:lnTo>
                    <a:pt x="19" y="149"/>
                  </a:lnTo>
                  <a:close/>
                  <a:moveTo>
                    <a:pt x="173" y="38"/>
                  </a:moveTo>
                  <a:lnTo>
                    <a:pt x="173" y="36"/>
                  </a:lnTo>
                  <a:lnTo>
                    <a:pt x="173" y="38"/>
                  </a:lnTo>
                  <a:lnTo>
                    <a:pt x="173" y="38"/>
                  </a:lnTo>
                  <a:lnTo>
                    <a:pt x="173" y="38"/>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5130" name="组合 60">
            <a:extLst>
              <a:ext uri="{FF2B5EF4-FFF2-40B4-BE49-F238E27FC236}">
                <a16:creationId xmlns:a16="http://schemas.microsoft.com/office/drawing/2014/main" id="{34DB506F-BB31-4F98-B534-C9D853C0C095}"/>
              </a:ext>
            </a:extLst>
          </p:cNvPr>
          <p:cNvGrpSpPr>
            <a:grpSpLocks/>
          </p:cNvGrpSpPr>
          <p:nvPr/>
        </p:nvGrpSpPr>
        <p:grpSpPr bwMode="auto">
          <a:xfrm>
            <a:off x="3393706" y="2414995"/>
            <a:ext cx="5613724" cy="666398"/>
            <a:chOff x="309691" y="2998271"/>
            <a:chExt cx="4842391" cy="712882"/>
          </a:xfrm>
        </p:grpSpPr>
        <p:grpSp>
          <p:nvGrpSpPr>
            <p:cNvPr id="5140" name="组合 71">
              <a:extLst>
                <a:ext uri="{FF2B5EF4-FFF2-40B4-BE49-F238E27FC236}">
                  <a16:creationId xmlns:a16="http://schemas.microsoft.com/office/drawing/2014/main" id="{C70498F4-201F-4745-8E0D-91272F51E713}"/>
                </a:ext>
              </a:extLst>
            </p:cNvPr>
            <p:cNvGrpSpPr>
              <a:grpSpLocks/>
            </p:cNvGrpSpPr>
            <p:nvPr/>
          </p:nvGrpSpPr>
          <p:grpSpPr bwMode="auto">
            <a:xfrm>
              <a:off x="309691" y="2998271"/>
              <a:ext cx="4842391" cy="712882"/>
              <a:chOff x="6298049" y="1397569"/>
              <a:chExt cx="4842391" cy="712882"/>
            </a:xfrm>
          </p:grpSpPr>
          <p:sp>
            <p:nvSpPr>
              <p:cNvPr id="5142" name="文本框 73">
                <a:extLst>
                  <a:ext uri="{FF2B5EF4-FFF2-40B4-BE49-F238E27FC236}">
                    <a16:creationId xmlns:a16="http://schemas.microsoft.com/office/drawing/2014/main" id="{37D738E1-60DD-4994-A2EA-87EC7FAD0635}"/>
                  </a:ext>
                </a:extLst>
              </p:cNvPr>
              <p:cNvSpPr txBox="1">
                <a:spLocks noChangeArrowheads="1"/>
              </p:cNvSpPr>
              <p:nvPr/>
            </p:nvSpPr>
            <p:spPr bwMode="auto">
              <a:xfrm>
                <a:off x="8001058" y="1535731"/>
                <a:ext cx="3080656" cy="395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dirty="0">
                    <a:solidFill>
                      <a:srgbClr val="044875"/>
                    </a:solidFill>
                    <a:latin typeface="微软雅黑" panose="020B0503020204020204" pitchFamily="34" charset="-122"/>
                    <a:ea typeface="微软雅黑" panose="020B0503020204020204" pitchFamily="34" charset="-122"/>
                  </a:rPr>
                  <a:t>条件随机场</a:t>
                </a:r>
              </a:p>
            </p:txBody>
          </p:sp>
          <p:sp>
            <p:nvSpPr>
              <p:cNvPr id="65" name="矩形 64">
                <a:extLst>
                  <a:ext uri="{FF2B5EF4-FFF2-40B4-BE49-F238E27FC236}">
                    <a16:creationId xmlns:a16="http://schemas.microsoft.com/office/drawing/2014/main" id="{200C0E04-6875-4F04-AEBC-C220644EDF80}"/>
                  </a:ext>
                </a:extLst>
              </p:cNvPr>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66" name="直接连接符 65">
                <a:extLst>
                  <a:ext uri="{FF2B5EF4-FFF2-40B4-BE49-F238E27FC236}">
                    <a16:creationId xmlns:a16="http://schemas.microsoft.com/office/drawing/2014/main" id="{9889E1D8-3A2B-4E7B-960E-C1C9281D260C}"/>
                  </a:ext>
                </a:extLst>
              </p:cNvPr>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5145" name="组合 76">
                <a:extLst>
                  <a:ext uri="{FF2B5EF4-FFF2-40B4-BE49-F238E27FC236}">
                    <a16:creationId xmlns:a16="http://schemas.microsoft.com/office/drawing/2014/main" id="{8C7AD783-FA5E-4057-8E76-CD337107E337}"/>
                  </a:ext>
                </a:extLst>
              </p:cNvPr>
              <p:cNvGrpSpPr>
                <a:grpSpLocks/>
              </p:cNvGrpSpPr>
              <p:nvPr/>
            </p:nvGrpSpPr>
            <p:grpSpPr bwMode="auto">
              <a:xfrm>
                <a:off x="6298049" y="1397569"/>
                <a:ext cx="919239" cy="712882"/>
                <a:chOff x="6191369" y="1397569"/>
                <a:chExt cx="919239" cy="712882"/>
              </a:xfrm>
            </p:grpSpPr>
            <p:sp>
              <p:nvSpPr>
                <p:cNvPr id="69" name="矩形 68">
                  <a:extLst>
                    <a:ext uri="{FF2B5EF4-FFF2-40B4-BE49-F238E27FC236}">
                      <a16:creationId xmlns:a16="http://schemas.microsoft.com/office/drawing/2014/main" id="{6FA91EB8-5D91-417C-93B8-9757DC766616}"/>
                    </a:ext>
                  </a:extLst>
                </p:cNvPr>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47" name="文本框 78">
                  <a:extLst>
                    <a:ext uri="{FF2B5EF4-FFF2-40B4-BE49-F238E27FC236}">
                      <a16:creationId xmlns:a16="http://schemas.microsoft.com/office/drawing/2014/main" id="{41F08A3F-6597-4790-8658-E6772A98E783}"/>
                    </a:ext>
                  </a:extLst>
                </p:cNvPr>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02</a:t>
                  </a:r>
                  <a:endParaRPr lang="zh-CN" altLang="en-US" sz="3600">
                    <a:solidFill>
                      <a:srgbClr val="044875"/>
                    </a:solidFill>
                    <a:latin typeface="Impact" panose="020B0806030902050204" pitchFamily="34" charset="0"/>
                  </a:endParaRPr>
                </a:p>
              </p:txBody>
            </p:sp>
          </p:grpSp>
        </p:grpSp>
        <p:sp>
          <p:nvSpPr>
            <p:cNvPr id="63" name="Freeform 30">
              <a:extLst>
                <a:ext uri="{FF2B5EF4-FFF2-40B4-BE49-F238E27FC236}">
                  <a16:creationId xmlns:a16="http://schemas.microsoft.com/office/drawing/2014/main" id="{5D958BE3-E871-418E-B14A-03489F54E924}"/>
                </a:ext>
              </a:extLst>
            </p:cNvPr>
            <p:cNvSpPr>
              <a:spLocks noEditPoints="1"/>
            </p:cNvSpPr>
            <p:nvPr/>
          </p:nvSpPr>
          <p:spPr bwMode="auto">
            <a:xfrm>
              <a:off x="1401649" y="3137989"/>
              <a:ext cx="401548" cy="528708"/>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5132" name="组合 115">
            <a:extLst>
              <a:ext uri="{FF2B5EF4-FFF2-40B4-BE49-F238E27FC236}">
                <a16:creationId xmlns:a16="http://schemas.microsoft.com/office/drawing/2014/main" id="{763AA091-E57C-433E-91D9-BAE3635D5FF7}"/>
              </a:ext>
            </a:extLst>
          </p:cNvPr>
          <p:cNvGrpSpPr>
            <a:grpSpLocks/>
          </p:cNvGrpSpPr>
          <p:nvPr/>
        </p:nvGrpSpPr>
        <p:grpSpPr bwMode="auto">
          <a:xfrm>
            <a:off x="3393706" y="3975304"/>
            <a:ext cx="5692128" cy="666398"/>
            <a:chOff x="6298049" y="1397569"/>
            <a:chExt cx="4911431" cy="712882"/>
          </a:xfrm>
        </p:grpSpPr>
        <p:sp>
          <p:nvSpPr>
            <p:cNvPr id="5134" name="文本框 133">
              <a:extLst>
                <a:ext uri="{FF2B5EF4-FFF2-40B4-BE49-F238E27FC236}">
                  <a16:creationId xmlns:a16="http://schemas.microsoft.com/office/drawing/2014/main" id="{8183AC5F-0416-4778-9BE3-C9740C188AF2}"/>
                </a:ext>
              </a:extLst>
            </p:cNvPr>
            <p:cNvSpPr txBox="1">
              <a:spLocks noChangeArrowheads="1"/>
            </p:cNvSpPr>
            <p:nvPr/>
          </p:nvSpPr>
          <p:spPr bwMode="auto">
            <a:xfrm>
              <a:off x="8116126" y="1553929"/>
              <a:ext cx="3093354" cy="395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dirty="0" err="1">
                  <a:solidFill>
                    <a:srgbClr val="044875"/>
                  </a:solidFill>
                  <a:latin typeface="微软雅黑" panose="020B0503020204020204" pitchFamily="34" charset="-122"/>
                  <a:ea typeface="微软雅黑" panose="020B0503020204020204" pitchFamily="34" charset="-122"/>
                </a:rPr>
                <a:t>HanLP</a:t>
              </a:r>
              <a:r>
                <a:rPr lang="zh-CN" altLang="en-US" sz="1800" dirty="0">
                  <a:solidFill>
                    <a:srgbClr val="044875"/>
                  </a:solidFill>
                  <a:latin typeface="微软雅黑" panose="020B0503020204020204" pitchFamily="34" charset="-122"/>
                  <a:ea typeface="微软雅黑" panose="020B0503020204020204" pitchFamily="34" charset="-122"/>
                </a:rPr>
                <a:t>中的</a:t>
              </a:r>
              <a:r>
                <a:rPr lang="en-US" altLang="zh-CN" sz="1800" dirty="0">
                  <a:solidFill>
                    <a:srgbClr val="044875"/>
                  </a:solidFill>
                  <a:latin typeface="微软雅黑" panose="020B0503020204020204" pitchFamily="34" charset="-122"/>
                  <a:ea typeface="微软雅黑" panose="020B0503020204020204" pitchFamily="34" charset="-122"/>
                </a:rPr>
                <a:t>CRF++ API</a:t>
              </a:r>
              <a:endParaRPr lang="zh-CN" altLang="en-US" sz="1800" dirty="0">
                <a:solidFill>
                  <a:srgbClr val="044875"/>
                </a:solidFill>
                <a:latin typeface="微软雅黑" panose="020B0503020204020204" pitchFamily="34" charset="-122"/>
                <a:ea typeface="微软雅黑" panose="020B0503020204020204" pitchFamily="34" charset="-122"/>
              </a:endParaRPr>
            </a:p>
          </p:txBody>
        </p:sp>
        <p:sp>
          <p:nvSpPr>
            <p:cNvPr id="76" name="矩形 75">
              <a:extLst>
                <a:ext uri="{FF2B5EF4-FFF2-40B4-BE49-F238E27FC236}">
                  <a16:creationId xmlns:a16="http://schemas.microsoft.com/office/drawing/2014/main" id="{0126DC02-BFDE-45B4-8B19-C40CD48E9D4B}"/>
                </a:ext>
              </a:extLst>
            </p:cNvPr>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77" name="直接连接符 76">
              <a:extLst>
                <a:ext uri="{FF2B5EF4-FFF2-40B4-BE49-F238E27FC236}">
                  <a16:creationId xmlns:a16="http://schemas.microsoft.com/office/drawing/2014/main" id="{0B993ECE-1B95-41BF-9C4C-D4832DC3E77A}"/>
                </a:ext>
              </a:extLst>
            </p:cNvPr>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5137" name="组合 136">
              <a:extLst>
                <a:ext uri="{FF2B5EF4-FFF2-40B4-BE49-F238E27FC236}">
                  <a16:creationId xmlns:a16="http://schemas.microsoft.com/office/drawing/2014/main" id="{5C2D56FB-EE0D-4ECA-833B-211B43A7B8F9}"/>
                </a:ext>
              </a:extLst>
            </p:cNvPr>
            <p:cNvGrpSpPr>
              <a:grpSpLocks/>
            </p:cNvGrpSpPr>
            <p:nvPr/>
          </p:nvGrpSpPr>
          <p:grpSpPr bwMode="auto">
            <a:xfrm>
              <a:off x="6298049" y="1397569"/>
              <a:ext cx="919239" cy="712882"/>
              <a:chOff x="6191369" y="1397569"/>
              <a:chExt cx="919239" cy="712882"/>
            </a:xfrm>
          </p:grpSpPr>
          <p:sp>
            <p:nvSpPr>
              <p:cNvPr id="79" name="矩形 78">
                <a:extLst>
                  <a:ext uri="{FF2B5EF4-FFF2-40B4-BE49-F238E27FC236}">
                    <a16:creationId xmlns:a16="http://schemas.microsoft.com/office/drawing/2014/main" id="{2FA3465B-31CA-43E7-B568-DF87718B097D}"/>
                  </a:ext>
                </a:extLst>
              </p:cNvPr>
              <p:cNvSpPr/>
              <p:nvPr/>
            </p:nvSpPr>
            <p:spPr>
              <a:xfrm>
                <a:off x="6294534" y="1397569"/>
                <a:ext cx="712630"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39" name="文本框 138">
                <a:extLst>
                  <a:ext uri="{FF2B5EF4-FFF2-40B4-BE49-F238E27FC236}">
                    <a16:creationId xmlns:a16="http://schemas.microsoft.com/office/drawing/2014/main" id="{FB13269E-6F3F-4212-B6F5-AB53B15A4437}"/>
                  </a:ext>
                </a:extLst>
              </p:cNvPr>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04</a:t>
                </a:r>
                <a:endParaRPr lang="zh-CN" altLang="en-US" sz="3600">
                  <a:solidFill>
                    <a:srgbClr val="044875"/>
                  </a:solidFill>
                  <a:latin typeface="Impact" panose="020B0806030902050204" pitchFamily="34" charset="0"/>
                </a:endParaRPr>
              </a:p>
            </p:txBody>
          </p:sp>
        </p:grpSp>
      </p:grpSp>
      <p:grpSp>
        <p:nvGrpSpPr>
          <p:cNvPr id="57" name="组合 71">
            <a:extLst>
              <a:ext uri="{FF2B5EF4-FFF2-40B4-BE49-F238E27FC236}">
                <a16:creationId xmlns:a16="http://schemas.microsoft.com/office/drawing/2014/main" id="{A1F71347-F808-44E1-94EC-08AA490D5CFA}"/>
              </a:ext>
            </a:extLst>
          </p:cNvPr>
          <p:cNvGrpSpPr>
            <a:grpSpLocks/>
          </p:cNvGrpSpPr>
          <p:nvPr/>
        </p:nvGrpSpPr>
        <p:grpSpPr bwMode="auto">
          <a:xfrm>
            <a:off x="3396711" y="4752819"/>
            <a:ext cx="5689123" cy="646331"/>
            <a:chOff x="6535248" y="3340628"/>
            <a:chExt cx="4911431" cy="719560"/>
          </a:xfrm>
        </p:grpSpPr>
        <p:grpSp>
          <p:nvGrpSpPr>
            <p:cNvPr id="58" name="组合 115">
              <a:extLst>
                <a:ext uri="{FF2B5EF4-FFF2-40B4-BE49-F238E27FC236}">
                  <a16:creationId xmlns:a16="http://schemas.microsoft.com/office/drawing/2014/main" id="{C63E0978-6FDF-4468-8F8F-A09ACC1DD063}"/>
                </a:ext>
              </a:extLst>
            </p:cNvPr>
            <p:cNvGrpSpPr>
              <a:grpSpLocks/>
            </p:cNvGrpSpPr>
            <p:nvPr/>
          </p:nvGrpSpPr>
          <p:grpSpPr bwMode="auto">
            <a:xfrm>
              <a:off x="6535248" y="3340628"/>
              <a:ext cx="4911431" cy="719560"/>
              <a:chOff x="6298049" y="1397569"/>
              <a:chExt cx="4911431" cy="719560"/>
            </a:xfrm>
          </p:grpSpPr>
          <p:sp>
            <p:nvSpPr>
              <p:cNvPr id="60" name="文本框 133">
                <a:extLst>
                  <a:ext uri="{FF2B5EF4-FFF2-40B4-BE49-F238E27FC236}">
                    <a16:creationId xmlns:a16="http://schemas.microsoft.com/office/drawing/2014/main" id="{254B7CB3-6DAF-40FD-BC5B-43371A81328A}"/>
                  </a:ext>
                </a:extLst>
              </p:cNvPr>
              <p:cNvSpPr txBox="1">
                <a:spLocks noChangeArrowheads="1"/>
              </p:cNvSpPr>
              <p:nvPr/>
            </p:nvSpPr>
            <p:spPr bwMode="auto">
              <a:xfrm>
                <a:off x="8116126" y="1553929"/>
                <a:ext cx="3093354" cy="411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dirty="0">
                    <a:solidFill>
                      <a:srgbClr val="044875"/>
                    </a:solidFill>
                    <a:latin typeface="微软雅黑" panose="020B0503020204020204" pitchFamily="34" charset="-122"/>
                    <a:ea typeface="微软雅黑" panose="020B0503020204020204" pitchFamily="34" charset="-122"/>
                  </a:rPr>
                  <a:t>总结</a:t>
                </a:r>
              </a:p>
            </p:txBody>
          </p:sp>
          <p:sp>
            <p:nvSpPr>
              <p:cNvPr id="61" name="矩形 60">
                <a:extLst>
                  <a:ext uri="{FF2B5EF4-FFF2-40B4-BE49-F238E27FC236}">
                    <a16:creationId xmlns:a16="http://schemas.microsoft.com/office/drawing/2014/main" id="{C36AAEFD-D566-4521-866D-0860842C6F64}"/>
                  </a:ext>
                </a:extLst>
              </p:cNvPr>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62" name="直接连接符 61">
                <a:extLst>
                  <a:ext uri="{FF2B5EF4-FFF2-40B4-BE49-F238E27FC236}">
                    <a16:creationId xmlns:a16="http://schemas.microsoft.com/office/drawing/2014/main" id="{2F678AD7-55B5-4B98-996C-0E98C96AA476}"/>
                  </a:ext>
                </a:extLst>
              </p:cNvPr>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64" name="组合 136">
                <a:extLst>
                  <a:ext uri="{FF2B5EF4-FFF2-40B4-BE49-F238E27FC236}">
                    <a16:creationId xmlns:a16="http://schemas.microsoft.com/office/drawing/2014/main" id="{8FFFBBFB-CEA5-4526-832B-C2859E5FB973}"/>
                  </a:ext>
                </a:extLst>
              </p:cNvPr>
              <p:cNvGrpSpPr>
                <a:grpSpLocks/>
              </p:cNvGrpSpPr>
              <p:nvPr/>
            </p:nvGrpSpPr>
            <p:grpSpPr bwMode="auto">
              <a:xfrm>
                <a:off x="6298049" y="1397569"/>
                <a:ext cx="919239" cy="719560"/>
                <a:chOff x="6191369" y="1397569"/>
                <a:chExt cx="919239" cy="719560"/>
              </a:xfrm>
            </p:grpSpPr>
            <p:sp>
              <p:nvSpPr>
                <p:cNvPr id="67" name="矩形 66">
                  <a:extLst>
                    <a:ext uri="{FF2B5EF4-FFF2-40B4-BE49-F238E27FC236}">
                      <a16:creationId xmlns:a16="http://schemas.microsoft.com/office/drawing/2014/main" id="{126A9602-7564-4E9D-BD0A-1396075608F7}"/>
                    </a:ext>
                  </a:extLst>
                </p:cNvPr>
                <p:cNvSpPr/>
                <p:nvPr/>
              </p:nvSpPr>
              <p:spPr>
                <a:xfrm>
                  <a:off x="6294534" y="1397569"/>
                  <a:ext cx="712630"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文本框 138">
                  <a:extLst>
                    <a:ext uri="{FF2B5EF4-FFF2-40B4-BE49-F238E27FC236}">
                      <a16:creationId xmlns:a16="http://schemas.microsoft.com/office/drawing/2014/main" id="{D516E73F-C15E-4B58-BF0F-1BAACC35578F}"/>
                    </a:ext>
                  </a:extLst>
                </p:cNvPr>
                <p:cNvSpPr txBox="1">
                  <a:spLocks noChangeArrowheads="1"/>
                </p:cNvSpPr>
                <p:nvPr/>
              </p:nvSpPr>
              <p:spPr bwMode="auto">
                <a:xfrm>
                  <a:off x="6191369" y="1397569"/>
                  <a:ext cx="919239" cy="719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05</a:t>
                  </a:r>
                  <a:endParaRPr lang="zh-CN" altLang="en-US" sz="3600" dirty="0">
                    <a:solidFill>
                      <a:srgbClr val="044875"/>
                    </a:solidFill>
                    <a:latin typeface="Impact" panose="020B0806030902050204" pitchFamily="34" charset="0"/>
                  </a:endParaRPr>
                </a:p>
              </p:txBody>
            </p:sp>
          </p:grpSp>
        </p:grpSp>
        <p:sp>
          <p:nvSpPr>
            <p:cNvPr id="59" name="Freeform 59">
              <a:extLst>
                <a:ext uri="{FF2B5EF4-FFF2-40B4-BE49-F238E27FC236}">
                  <a16:creationId xmlns:a16="http://schemas.microsoft.com/office/drawing/2014/main" id="{EB28163F-7356-475D-8884-1F013DC1C66B}"/>
                </a:ext>
              </a:extLst>
            </p:cNvPr>
            <p:cNvSpPr>
              <a:spLocks noEditPoints="1"/>
            </p:cNvSpPr>
            <p:nvPr/>
          </p:nvSpPr>
          <p:spPr bwMode="auto">
            <a:xfrm>
              <a:off x="7538326" y="3469233"/>
              <a:ext cx="606291" cy="457260"/>
            </a:xfrm>
            <a:custGeom>
              <a:avLst/>
              <a:gdLst>
                <a:gd name="T0" fmla="*/ 17 w 111"/>
                <a:gd name="T1" fmla="*/ 2 h 84"/>
                <a:gd name="T2" fmla="*/ 29 w 111"/>
                <a:gd name="T3" fmla="*/ 4 h 84"/>
                <a:gd name="T4" fmla="*/ 20 w 111"/>
                <a:gd name="T5" fmla="*/ 51 h 84"/>
                <a:gd name="T6" fmla="*/ 5 w 111"/>
                <a:gd name="T7" fmla="*/ 48 h 84"/>
                <a:gd name="T8" fmla="*/ 17 w 111"/>
                <a:gd name="T9" fmla="*/ 2 h 84"/>
                <a:gd name="T10" fmla="*/ 20 w 111"/>
                <a:gd name="T11" fmla="*/ 68 h 84"/>
                <a:gd name="T12" fmla="*/ 17 w 111"/>
                <a:gd name="T13" fmla="*/ 76 h 84"/>
                <a:gd name="T14" fmla="*/ 107 w 111"/>
                <a:gd name="T15" fmla="*/ 76 h 84"/>
                <a:gd name="T16" fmla="*/ 111 w 111"/>
                <a:gd name="T17" fmla="*/ 76 h 84"/>
                <a:gd name="T18" fmla="*/ 111 w 111"/>
                <a:gd name="T19" fmla="*/ 72 h 84"/>
                <a:gd name="T20" fmla="*/ 111 w 111"/>
                <a:gd name="T21" fmla="*/ 27 h 84"/>
                <a:gd name="T22" fmla="*/ 111 w 111"/>
                <a:gd name="T23" fmla="*/ 26 h 84"/>
                <a:gd name="T24" fmla="*/ 110 w 111"/>
                <a:gd name="T25" fmla="*/ 24 h 84"/>
                <a:gd name="T26" fmla="*/ 96 w 111"/>
                <a:gd name="T27" fmla="*/ 11 h 84"/>
                <a:gd name="T28" fmla="*/ 95 w 111"/>
                <a:gd name="T29" fmla="*/ 10 h 84"/>
                <a:gd name="T30" fmla="*/ 93 w 111"/>
                <a:gd name="T31" fmla="*/ 10 h 84"/>
                <a:gd name="T32" fmla="*/ 33 w 111"/>
                <a:gd name="T33" fmla="*/ 10 h 84"/>
                <a:gd name="T34" fmla="*/ 33 w 111"/>
                <a:gd name="T35" fmla="*/ 17 h 84"/>
                <a:gd name="T36" fmla="*/ 89 w 111"/>
                <a:gd name="T37" fmla="*/ 17 h 84"/>
                <a:gd name="T38" fmla="*/ 88 w 111"/>
                <a:gd name="T39" fmla="*/ 29 h 84"/>
                <a:gd name="T40" fmla="*/ 88 w 111"/>
                <a:gd name="T41" fmla="*/ 31 h 84"/>
                <a:gd name="T42" fmla="*/ 90 w 111"/>
                <a:gd name="T43" fmla="*/ 31 h 84"/>
                <a:gd name="T44" fmla="*/ 104 w 111"/>
                <a:gd name="T45" fmla="*/ 31 h 84"/>
                <a:gd name="T46" fmla="*/ 104 w 111"/>
                <a:gd name="T47" fmla="*/ 68 h 84"/>
                <a:gd name="T48" fmla="*/ 20 w 111"/>
                <a:gd name="T49" fmla="*/ 68 h 84"/>
                <a:gd name="T50" fmla="*/ 102 w 111"/>
                <a:gd name="T51" fmla="*/ 27 h 84"/>
                <a:gd name="T52" fmla="*/ 92 w 111"/>
                <a:gd name="T53" fmla="*/ 27 h 84"/>
                <a:gd name="T54" fmla="*/ 93 w 111"/>
                <a:gd name="T55" fmla="*/ 19 h 84"/>
                <a:gd name="T56" fmla="*/ 102 w 111"/>
                <a:gd name="T57" fmla="*/ 27 h 84"/>
                <a:gd name="T58" fmla="*/ 34 w 111"/>
                <a:gd name="T59" fmla="*/ 45 h 84"/>
                <a:gd name="T60" fmla="*/ 79 w 111"/>
                <a:gd name="T61" fmla="*/ 45 h 84"/>
                <a:gd name="T62" fmla="*/ 79 w 111"/>
                <a:gd name="T63" fmla="*/ 48 h 84"/>
                <a:gd name="T64" fmla="*/ 34 w 111"/>
                <a:gd name="T65" fmla="*/ 48 h 84"/>
                <a:gd name="T66" fmla="*/ 34 w 111"/>
                <a:gd name="T67" fmla="*/ 45 h 84"/>
                <a:gd name="T68" fmla="*/ 34 w 111"/>
                <a:gd name="T69" fmla="*/ 34 h 84"/>
                <a:gd name="T70" fmla="*/ 75 w 111"/>
                <a:gd name="T71" fmla="*/ 34 h 84"/>
                <a:gd name="T72" fmla="*/ 75 w 111"/>
                <a:gd name="T73" fmla="*/ 37 h 84"/>
                <a:gd name="T74" fmla="*/ 34 w 111"/>
                <a:gd name="T75" fmla="*/ 37 h 84"/>
                <a:gd name="T76" fmla="*/ 34 w 111"/>
                <a:gd name="T77" fmla="*/ 34 h 84"/>
                <a:gd name="T78" fmla="*/ 34 w 111"/>
                <a:gd name="T79" fmla="*/ 23 h 84"/>
                <a:gd name="T80" fmla="*/ 75 w 111"/>
                <a:gd name="T81" fmla="*/ 23 h 84"/>
                <a:gd name="T82" fmla="*/ 75 w 111"/>
                <a:gd name="T83" fmla="*/ 26 h 84"/>
                <a:gd name="T84" fmla="*/ 34 w 111"/>
                <a:gd name="T85" fmla="*/ 26 h 84"/>
                <a:gd name="T86" fmla="*/ 34 w 111"/>
                <a:gd name="T87" fmla="*/ 23 h 84"/>
                <a:gd name="T88" fmla="*/ 4 w 111"/>
                <a:gd name="T89" fmla="*/ 70 h 84"/>
                <a:gd name="T90" fmla="*/ 10 w 111"/>
                <a:gd name="T91" fmla="*/ 72 h 84"/>
                <a:gd name="T92" fmla="*/ 10 w 111"/>
                <a:gd name="T93" fmla="*/ 79 h 84"/>
                <a:gd name="T94" fmla="*/ 5 w 111"/>
                <a:gd name="T95" fmla="*/ 84 h 84"/>
                <a:gd name="T96" fmla="*/ 2 w 111"/>
                <a:gd name="T97" fmla="*/ 83 h 84"/>
                <a:gd name="T98" fmla="*/ 0 w 111"/>
                <a:gd name="T99" fmla="*/ 76 h 84"/>
                <a:gd name="T100" fmla="*/ 4 w 111"/>
                <a:gd name="T101" fmla="*/ 70 h 84"/>
                <a:gd name="T102" fmla="*/ 4 w 111"/>
                <a:gd name="T103" fmla="*/ 51 h 84"/>
                <a:gd name="T104" fmla="*/ 2 w 111"/>
                <a:gd name="T105" fmla="*/ 68 h 84"/>
                <a:gd name="T106" fmla="*/ 13 w 111"/>
                <a:gd name="T107" fmla="*/ 71 h 84"/>
                <a:gd name="T108" fmla="*/ 18 w 111"/>
                <a:gd name="T109" fmla="*/ 54 h 84"/>
                <a:gd name="T110" fmla="*/ 4 w 111"/>
                <a:gd name="T111" fmla="*/ 5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sp>
        <p:nvSpPr>
          <p:cNvPr id="71" name="Freeform 30">
            <a:extLst>
              <a:ext uri="{FF2B5EF4-FFF2-40B4-BE49-F238E27FC236}">
                <a16:creationId xmlns:a16="http://schemas.microsoft.com/office/drawing/2014/main" id="{461E0D1F-3111-4ADC-91C7-A27222844AF0}"/>
              </a:ext>
            </a:extLst>
          </p:cNvPr>
          <p:cNvSpPr>
            <a:spLocks noEditPoints="1"/>
          </p:cNvSpPr>
          <p:nvPr/>
        </p:nvSpPr>
        <p:spPr bwMode="auto">
          <a:xfrm>
            <a:off x="4684923" y="4057580"/>
            <a:ext cx="465510" cy="494233"/>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4186106" y="254000"/>
            <a:ext cx="8005894"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3954024" cy="585788"/>
            <a:chOff x="551544" y="82976"/>
            <a:chExt cx="3952555"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099" y="111278"/>
              <a:ext cx="3704000"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条件随机场工具包</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文本框 15">
            <a:extLst>
              <a:ext uri="{FF2B5EF4-FFF2-40B4-BE49-F238E27FC236}">
                <a16:creationId xmlns:a16="http://schemas.microsoft.com/office/drawing/2014/main" id="{3ABEA996-B4AA-429F-9BFB-6EF22D4C2DA9}"/>
              </a:ext>
            </a:extLst>
          </p:cNvPr>
          <p:cNvSpPr txBox="1"/>
          <p:nvPr/>
        </p:nvSpPr>
        <p:spPr>
          <a:xfrm>
            <a:off x="304800" y="634121"/>
            <a:ext cx="6094602" cy="373307"/>
          </a:xfrm>
          <a:prstGeom prst="rect">
            <a:avLst/>
          </a:prstGeom>
          <a:noFill/>
        </p:spPr>
        <p:txBody>
          <a:bodyPr wrap="square">
            <a:spAutoFit/>
          </a:bodyPr>
          <a:lstStyle/>
          <a:p>
            <a:pPr>
              <a:lnSpc>
                <a:spcPct val="125000"/>
              </a:lnSpc>
            </a:pPr>
            <a:r>
              <a:rPr lang="zh-CN" altLang="en-US" sz="1600" dirty="0"/>
              <a:t>例如，HanLP默认的中文分词特征模板为:</a:t>
            </a:r>
          </a:p>
        </p:txBody>
      </p:sp>
      <p:pic>
        <p:nvPicPr>
          <p:cNvPr id="9" name="图片 8">
            <a:extLst>
              <a:ext uri="{FF2B5EF4-FFF2-40B4-BE49-F238E27FC236}">
                <a16:creationId xmlns:a16="http://schemas.microsoft.com/office/drawing/2014/main" id="{79EF099B-73D3-44CA-BE98-166208A0A5A8}"/>
              </a:ext>
            </a:extLst>
          </p:cNvPr>
          <p:cNvPicPr>
            <a:picLocks noChangeAspect="1"/>
          </p:cNvPicPr>
          <p:nvPr/>
        </p:nvPicPr>
        <p:blipFill>
          <a:blip r:embed="rId3"/>
          <a:stretch>
            <a:fillRect/>
          </a:stretch>
        </p:blipFill>
        <p:spPr>
          <a:xfrm>
            <a:off x="4811535" y="932540"/>
            <a:ext cx="2717627" cy="2280443"/>
          </a:xfrm>
          <a:prstGeom prst="rect">
            <a:avLst/>
          </a:prstGeom>
        </p:spPr>
      </p:pic>
      <p:sp>
        <p:nvSpPr>
          <p:cNvPr id="20" name="文本框 19">
            <a:extLst>
              <a:ext uri="{FF2B5EF4-FFF2-40B4-BE49-F238E27FC236}">
                <a16:creationId xmlns:a16="http://schemas.microsoft.com/office/drawing/2014/main" id="{7AA37C55-0437-4362-8CFF-CC6FB178F49A}"/>
              </a:ext>
            </a:extLst>
          </p:cNvPr>
          <p:cNvSpPr txBox="1"/>
          <p:nvPr/>
        </p:nvSpPr>
        <p:spPr>
          <a:xfrm>
            <a:off x="438324" y="3233628"/>
            <a:ext cx="10702255" cy="373307"/>
          </a:xfrm>
          <a:prstGeom prst="rect">
            <a:avLst/>
          </a:prstGeom>
          <a:noFill/>
        </p:spPr>
        <p:txBody>
          <a:bodyPr wrap="square">
            <a:spAutoFit/>
          </a:bodyPr>
          <a:lstStyle/>
          <a:p>
            <a:pPr>
              <a:lnSpc>
                <a:spcPct val="125000"/>
              </a:lnSpc>
            </a:pPr>
            <a:r>
              <a:rPr lang="zh-CN" altLang="en-US" sz="1600" dirty="0"/>
              <a:t>与表5-2“感知机中文分词特征模板”一致，读者可对照理解。这份特征模板可通过如下代码导出到文件:</a:t>
            </a:r>
          </a:p>
        </p:txBody>
      </p:sp>
      <p:pic>
        <p:nvPicPr>
          <p:cNvPr id="13" name="图片 12">
            <a:extLst>
              <a:ext uri="{FF2B5EF4-FFF2-40B4-BE49-F238E27FC236}">
                <a16:creationId xmlns:a16="http://schemas.microsoft.com/office/drawing/2014/main" id="{CD1FF9C8-64CB-4CCD-AEC4-2FD827D6AFD1}"/>
              </a:ext>
            </a:extLst>
          </p:cNvPr>
          <p:cNvPicPr>
            <a:picLocks noChangeAspect="1"/>
          </p:cNvPicPr>
          <p:nvPr/>
        </p:nvPicPr>
        <p:blipFill>
          <a:blip r:embed="rId4"/>
          <a:stretch>
            <a:fillRect/>
          </a:stretch>
        </p:blipFill>
        <p:spPr>
          <a:xfrm>
            <a:off x="3506636" y="3648649"/>
            <a:ext cx="4907522" cy="305131"/>
          </a:xfrm>
          <a:prstGeom prst="rect">
            <a:avLst/>
          </a:prstGeom>
        </p:spPr>
      </p:pic>
      <p:sp>
        <p:nvSpPr>
          <p:cNvPr id="25" name="文本框 24">
            <a:extLst>
              <a:ext uri="{FF2B5EF4-FFF2-40B4-BE49-F238E27FC236}">
                <a16:creationId xmlns:a16="http://schemas.microsoft.com/office/drawing/2014/main" id="{E35E6130-8AF3-4121-A1E4-694B1F517E1B}"/>
              </a:ext>
            </a:extLst>
          </p:cNvPr>
          <p:cNvSpPr txBox="1"/>
          <p:nvPr/>
        </p:nvSpPr>
        <p:spPr>
          <a:xfrm>
            <a:off x="459335" y="3972892"/>
            <a:ext cx="6094602" cy="373307"/>
          </a:xfrm>
          <a:prstGeom prst="rect">
            <a:avLst/>
          </a:prstGeom>
          <a:noFill/>
        </p:spPr>
        <p:txBody>
          <a:bodyPr wrap="square">
            <a:spAutoFit/>
          </a:bodyPr>
          <a:lstStyle/>
          <a:p>
            <a:pPr>
              <a:lnSpc>
                <a:spcPct val="125000"/>
              </a:lnSpc>
            </a:pPr>
            <a:r>
              <a:rPr lang="zh-CN" altLang="en-US" sz="1600" dirty="0"/>
              <a:t>有了语料与特征模板后，就可以训练条件随机场模型了。</a:t>
            </a:r>
          </a:p>
        </p:txBody>
      </p:sp>
      <p:sp>
        <p:nvSpPr>
          <p:cNvPr id="26" name="文本框 25">
            <a:extLst>
              <a:ext uri="{FF2B5EF4-FFF2-40B4-BE49-F238E27FC236}">
                <a16:creationId xmlns:a16="http://schemas.microsoft.com/office/drawing/2014/main" id="{90C3389D-BCC7-4D93-8C09-681F9AB8F0AA}"/>
              </a:ext>
            </a:extLst>
          </p:cNvPr>
          <p:cNvSpPr txBox="1"/>
          <p:nvPr/>
        </p:nvSpPr>
        <p:spPr>
          <a:xfrm>
            <a:off x="304800" y="4709699"/>
            <a:ext cx="2712440" cy="369332"/>
          </a:xfrm>
          <a:prstGeom prst="rect">
            <a:avLst/>
          </a:prstGeom>
          <a:noFill/>
        </p:spPr>
        <p:txBody>
          <a:bodyPr wrap="square" rtlCol="0">
            <a:spAutoFit/>
          </a:bodyPr>
          <a:lstStyle/>
          <a:p>
            <a:pPr marL="285750" indent="-285750">
              <a:buFont typeface="Wingdings" panose="05000000000000000000" pitchFamily="2" charset="2"/>
              <a:buChar char="l"/>
            </a:pPr>
            <a:r>
              <a:rPr lang="en-US" altLang="zh-CN" b="1" dirty="0"/>
              <a:t>CRF++</a:t>
            </a:r>
            <a:r>
              <a:rPr lang="zh-CN" altLang="en-US" b="1" dirty="0"/>
              <a:t>特征模板</a:t>
            </a:r>
          </a:p>
        </p:txBody>
      </p:sp>
      <p:sp>
        <p:nvSpPr>
          <p:cNvPr id="27" name="文本框 26">
            <a:extLst>
              <a:ext uri="{FF2B5EF4-FFF2-40B4-BE49-F238E27FC236}">
                <a16:creationId xmlns:a16="http://schemas.microsoft.com/office/drawing/2014/main" id="{4BD17BE9-9397-46B3-8D22-B4079DB85DE4}"/>
              </a:ext>
            </a:extLst>
          </p:cNvPr>
          <p:cNvSpPr txBox="1"/>
          <p:nvPr/>
        </p:nvSpPr>
        <p:spPr>
          <a:xfrm>
            <a:off x="609600" y="5056544"/>
            <a:ext cx="6094602" cy="369332"/>
          </a:xfrm>
          <a:prstGeom prst="rect">
            <a:avLst/>
          </a:prstGeom>
          <a:noFill/>
        </p:spPr>
        <p:txBody>
          <a:bodyPr wrap="square">
            <a:spAutoFit/>
          </a:bodyPr>
          <a:lstStyle/>
          <a:p>
            <a:r>
              <a:rPr lang="zh-CN" altLang="en-US" sz="1600" dirty="0"/>
              <a:t>CRF++的训练命令为crf_learn，所支持的参数如表6-2所示</a:t>
            </a:r>
            <a:r>
              <a:rPr lang="zh-CN" altLang="en-US" dirty="0"/>
              <a:t>。</a:t>
            </a:r>
          </a:p>
        </p:txBody>
      </p:sp>
    </p:spTree>
    <p:extLst>
      <p:ext uri="{BB962C8B-B14F-4D97-AF65-F5344CB8AC3E}">
        <p14:creationId xmlns:p14="http://schemas.microsoft.com/office/powerpoint/2010/main" val="1174634830"/>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4186106" y="254000"/>
            <a:ext cx="8005894"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3954024" cy="585788"/>
            <a:chOff x="551544" y="82976"/>
            <a:chExt cx="3952555"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099" y="111278"/>
              <a:ext cx="3704000"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条件随机场工具包</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5" name="图片 4">
            <a:extLst>
              <a:ext uri="{FF2B5EF4-FFF2-40B4-BE49-F238E27FC236}">
                <a16:creationId xmlns:a16="http://schemas.microsoft.com/office/drawing/2014/main" id="{2B79BBCC-5FB4-403F-945F-1F1F9215CD50}"/>
              </a:ext>
            </a:extLst>
          </p:cNvPr>
          <p:cNvPicPr>
            <a:picLocks noChangeAspect="1"/>
          </p:cNvPicPr>
          <p:nvPr/>
        </p:nvPicPr>
        <p:blipFill>
          <a:blip r:embed="rId3"/>
          <a:stretch>
            <a:fillRect/>
          </a:stretch>
        </p:blipFill>
        <p:spPr>
          <a:xfrm>
            <a:off x="2726965" y="634121"/>
            <a:ext cx="6878429" cy="3611175"/>
          </a:xfrm>
          <a:prstGeom prst="rect">
            <a:avLst/>
          </a:prstGeom>
        </p:spPr>
      </p:pic>
      <p:sp>
        <p:nvSpPr>
          <p:cNvPr id="19" name="文本框 18">
            <a:extLst>
              <a:ext uri="{FF2B5EF4-FFF2-40B4-BE49-F238E27FC236}">
                <a16:creationId xmlns:a16="http://schemas.microsoft.com/office/drawing/2014/main" id="{8B68642F-D643-4EEF-80F0-DE8105560D71}"/>
              </a:ext>
            </a:extLst>
          </p:cNvPr>
          <p:cNvSpPr txBox="1"/>
          <p:nvPr/>
        </p:nvSpPr>
        <p:spPr>
          <a:xfrm>
            <a:off x="550863" y="4311791"/>
            <a:ext cx="6094602" cy="373307"/>
          </a:xfrm>
          <a:prstGeom prst="rect">
            <a:avLst/>
          </a:prstGeom>
          <a:noFill/>
        </p:spPr>
        <p:txBody>
          <a:bodyPr wrap="square">
            <a:spAutoFit/>
          </a:bodyPr>
          <a:lstStyle/>
          <a:p>
            <a:pPr>
              <a:lnSpc>
                <a:spcPct val="125000"/>
              </a:lnSpc>
            </a:pPr>
            <a:r>
              <a:rPr lang="zh-CN" altLang="en-US" sz="1600" dirty="0"/>
              <a:t>具体到我们的中文分词任务，训练命令为:</a:t>
            </a:r>
          </a:p>
        </p:txBody>
      </p:sp>
      <p:pic>
        <p:nvPicPr>
          <p:cNvPr id="12" name="图片 11">
            <a:extLst>
              <a:ext uri="{FF2B5EF4-FFF2-40B4-BE49-F238E27FC236}">
                <a16:creationId xmlns:a16="http://schemas.microsoft.com/office/drawing/2014/main" id="{7656F8AF-2F5D-46BF-886B-94E5E96E0568}"/>
              </a:ext>
            </a:extLst>
          </p:cNvPr>
          <p:cNvPicPr>
            <a:picLocks noChangeAspect="1"/>
          </p:cNvPicPr>
          <p:nvPr/>
        </p:nvPicPr>
        <p:blipFill>
          <a:blip r:embed="rId4"/>
          <a:stretch>
            <a:fillRect/>
          </a:stretch>
        </p:blipFill>
        <p:spPr>
          <a:xfrm>
            <a:off x="1372276" y="4685098"/>
            <a:ext cx="9447447" cy="306056"/>
          </a:xfrm>
          <a:prstGeom prst="rect">
            <a:avLst/>
          </a:prstGeom>
        </p:spPr>
      </p:pic>
      <p:sp>
        <p:nvSpPr>
          <p:cNvPr id="22" name="文本框 21">
            <a:extLst>
              <a:ext uri="{FF2B5EF4-FFF2-40B4-BE49-F238E27FC236}">
                <a16:creationId xmlns:a16="http://schemas.microsoft.com/office/drawing/2014/main" id="{B1A720C0-501C-42FE-9638-45E86A016FDB}"/>
              </a:ext>
            </a:extLst>
          </p:cNvPr>
          <p:cNvSpPr txBox="1"/>
          <p:nvPr/>
        </p:nvSpPr>
        <p:spPr>
          <a:xfrm>
            <a:off x="304800" y="5078607"/>
            <a:ext cx="2712440" cy="369332"/>
          </a:xfrm>
          <a:prstGeom prst="rect">
            <a:avLst/>
          </a:prstGeom>
          <a:noFill/>
        </p:spPr>
        <p:txBody>
          <a:bodyPr wrap="square" rtlCol="0">
            <a:spAutoFit/>
          </a:bodyPr>
          <a:lstStyle/>
          <a:p>
            <a:pPr marL="285750" indent="-285750">
              <a:buFont typeface="Wingdings" panose="05000000000000000000" pitchFamily="2" charset="2"/>
              <a:buChar char="l"/>
            </a:pPr>
            <a:r>
              <a:rPr lang="en-US" altLang="zh-CN" b="1" dirty="0"/>
              <a:t>CRF++</a:t>
            </a:r>
            <a:r>
              <a:rPr lang="zh-CN" altLang="en-US" b="1" dirty="0"/>
              <a:t>模型格式</a:t>
            </a:r>
            <a:r>
              <a:rPr lang="en-US" altLang="zh-CN" b="1" dirty="0"/>
              <a:t>*</a:t>
            </a:r>
            <a:endParaRPr lang="zh-CN" altLang="en-US" b="1" dirty="0"/>
          </a:p>
        </p:txBody>
      </p:sp>
      <p:sp>
        <p:nvSpPr>
          <p:cNvPr id="24" name="文本框 23">
            <a:extLst>
              <a:ext uri="{FF2B5EF4-FFF2-40B4-BE49-F238E27FC236}">
                <a16:creationId xmlns:a16="http://schemas.microsoft.com/office/drawing/2014/main" id="{B4F7187A-1863-4EF0-A312-73D2C31FE1F0}"/>
              </a:ext>
            </a:extLst>
          </p:cNvPr>
          <p:cNvSpPr txBox="1"/>
          <p:nvPr/>
        </p:nvSpPr>
        <p:spPr>
          <a:xfrm>
            <a:off x="304800" y="5430956"/>
            <a:ext cx="11448176" cy="988860"/>
          </a:xfrm>
          <a:prstGeom prst="rect">
            <a:avLst/>
          </a:prstGeom>
          <a:noFill/>
        </p:spPr>
        <p:txBody>
          <a:bodyPr wrap="square">
            <a:spAutoFit/>
          </a:bodyPr>
          <a:lstStyle/>
          <a:p>
            <a:pPr>
              <a:lnSpc>
                <a:spcPct val="125000"/>
              </a:lnSpc>
            </a:pPr>
            <a:r>
              <a:rPr lang="zh-CN" altLang="en-US" sz="1600" dirty="0"/>
              <a:t>        由于指定了-t参数，所以会同时得到二进制模型crfpp-cws-model和纯文本格式crfpp-cws-model.txt。由于语料库很小，特征模板产生的特征也很少，模型体积也就很小了。本节就来探究CRF++模型内部结构，用文本编辑器打开文本格式的模型，首先观察到的是文件头:</a:t>
            </a:r>
          </a:p>
        </p:txBody>
      </p:sp>
    </p:spTree>
    <p:extLst>
      <p:ext uri="{BB962C8B-B14F-4D97-AF65-F5344CB8AC3E}">
        <p14:creationId xmlns:p14="http://schemas.microsoft.com/office/powerpoint/2010/main" val="3467091917"/>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4186106" y="254000"/>
            <a:ext cx="8005894"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3954024" cy="585788"/>
            <a:chOff x="551544" y="82976"/>
            <a:chExt cx="3952555"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099" y="111278"/>
              <a:ext cx="3704000"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条件随机场工具包</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9" name="图片 8">
            <a:extLst>
              <a:ext uri="{FF2B5EF4-FFF2-40B4-BE49-F238E27FC236}">
                <a16:creationId xmlns:a16="http://schemas.microsoft.com/office/drawing/2014/main" id="{DF9104F5-157D-42B2-8205-E9609BCE3522}"/>
              </a:ext>
            </a:extLst>
          </p:cNvPr>
          <p:cNvPicPr>
            <a:picLocks noChangeAspect="1"/>
          </p:cNvPicPr>
          <p:nvPr/>
        </p:nvPicPr>
        <p:blipFill>
          <a:blip r:embed="rId3"/>
          <a:stretch>
            <a:fillRect/>
          </a:stretch>
        </p:blipFill>
        <p:spPr>
          <a:xfrm>
            <a:off x="4976953" y="634121"/>
            <a:ext cx="1809742" cy="1031938"/>
          </a:xfrm>
          <a:prstGeom prst="rect">
            <a:avLst/>
          </a:prstGeom>
        </p:spPr>
      </p:pic>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96934E80-4266-4E2A-99FA-91331249DB98}"/>
                  </a:ext>
                </a:extLst>
              </p:cNvPr>
              <p:cNvSpPr txBox="1"/>
              <p:nvPr/>
            </p:nvSpPr>
            <p:spPr>
              <a:xfrm>
                <a:off x="550863" y="1808055"/>
                <a:ext cx="10908497" cy="338554"/>
              </a:xfrm>
              <a:prstGeom prst="rect">
                <a:avLst/>
              </a:prstGeom>
              <a:noFill/>
            </p:spPr>
            <p:txBody>
              <a:bodyPr wrap="square">
                <a:spAutoFit/>
              </a:bodyPr>
              <a:lstStyle/>
              <a:p>
                <a:r>
                  <a:rPr lang="zh-CN" altLang="en-US" sz="1600" dirty="0"/>
                  <a:t>这四行分别对应版本号、</a:t>
                </a:r>
                <a14:m>
                  <m:oMath xmlns:m="http://schemas.openxmlformats.org/officeDocument/2006/math">
                    <m:sSup>
                      <m:sSupPr>
                        <m:ctrlPr>
                          <a:rPr lang="en-US" altLang="zh-CN" sz="1600" i="1" smtClean="0">
                            <a:latin typeface="Cambria Math" panose="02040503050406030204" pitchFamily="18" charset="0"/>
                          </a:rPr>
                        </m:ctrlPr>
                      </m:sSupPr>
                      <m:e>
                        <m:r>
                          <a:rPr lang="zh-CN" altLang="en-US" sz="1600" i="1" smtClean="0">
                            <a:latin typeface="Cambria Math" panose="02040503050406030204" pitchFamily="18" charset="0"/>
                          </a:rPr>
                          <m:t>𝜎</m:t>
                        </m:r>
                      </m:e>
                      <m:sup>
                        <m:r>
                          <a:rPr lang="en-US" altLang="zh-CN" sz="1600" b="0" i="1" smtClean="0">
                            <a:latin typeface="Cambria Math" panose="02040503050406030204" pitchFamily="18" charset="0"/>
                          </a:rPr>
                          <m:t>2</m:t>
                        </m:r>
                      </m:sup>
                    </m:sSup>
                  </m:oMath>
                </a14:m>
                <a:r>
                  <a:rPr lang="zh-CN" altLang="en-US" sz="1600" dirty="0"/>
                  <a:t>、特征数量、每个时刻输入变量的个数（语料表格中除标签外的列数)。</a:t>
                </a:r>
                <a:endParaRPr lang="en-US" altLang="zh-CN" sz="1600" dirty="0"/>
              </a:p>
            </p:txBody>
          </p:sp>
        </mc:Choice>
        <mc:Fallback>
          <p:sp>
            <p:nvSpPr>
              <p:cNvPr id="17" name="文本框 16">
                <a:extLst>
                  <a:ext uri="{FF2B5EF4-FFF2-40B4-BE49-F238E27FC236}">
                    <a16:creationId xmlns:a16="http://schemas.microsoft.com/office/drawing/2014/main" id="{96934E80-4266-4E2A-99FA-91331249DB98}"/>
                  </a:ext>
                </a:extLst>
              </p:cNvPr>
              <p:cNvSpPr txBox="1">
                <a:spLocks noRot="1" noChangeAspect="1" noMove="1" noResize="1" noEditPoints="1" noAdjustHandles="1" noChangeArrowheads="1" noChangeShapeType="1" noTextEdit="1"/>
              </p:cNvSpPr>
              <p:nvPr/>
            </p:nvSpPr>
            <p:spPr>
              <a:xfrm>
                <a:off x="550863" y="1808055"/>
                <a:ext cx="10908497" cy="338554"/>
              </a:xfrm>
              <a:prstGeom prst="rect">
                <a:avLst/>
              </a:prstGeom>
              <a:blipFill>
                <a:blip r:embed="rId4"/>
                <a:stretch>
                  <a:fillRect l="-279" t="-9091" b="-25455"/>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70C1837C-95D1-4E48-AA30-AB1DB52F37B7}"/>
              </a:ext>
            </a:extLst>
          </p:cNvPr>
          <p:cNvSpPr txBox="1"/>
          <p:nvPr/>
        </p:nvSpPr>
        <p:spPr>
          <a:xfrm>
            <a:off x="550863" y="2178803"/>
            <a:ext cx="6094602" cy="338554"/>
          </a:xfrm>
          <a:prstGeom prst="rect">
            <a:avLst/>
          </a:prstGeom>
          <a:noFill/>
        </p:spPr>
        <p:txBody>
          <a:bodyPr wrap="square">
            <a:spAutoFit/>
          </a:bodyPr>
          <a:lstStyle/>
          <a:p>
            <a:r>
              <a:rPr lang="zh-CN" altLang="en-US" sz="1600" dirty="0"/>
              <a:t>接着是标注集:</a:t>
            </a:r>
            <a:r>
              <a:rPr lang="en-US" altLang="zh-CN" sz="1600" dirty="0"/>
              <a:t>{B,E,M,S}</a:t>
            </a:r>
            <a:endParaRPr lang="zh-CN" altLang="en-US" sz="1600" dirty="0"/>
          </a:p>
        </p:txBody>
      </p:sp>
      <p:sp>
        <p:nvSpPr>
          <p:cNvPr id="21" name="文本框 20">
            <a:extLst>
              <a:ext uri="{FF2B5EF4-FFF2-40B4-BE49-F238E27FC236}">
                <a16:creationId xmlns:a16="http://schemas.microsoft.com/office/drawing/2014/main" id="{FE6B181D-8350-4FB4-81C8-99B626A2A9A8}"/>
              </a:ext>
            </a:extLst>
          </p:cNvPr>
          <p:cNvSpPr txBox="1"/>
          <p:nvPr/>
        </p:nvSpPr>
        <p:spPr>
          <a:xfrm>
            <a:off x="550863" y="2516897"/>
            <a:ext cx="6094602" cy="338554"/>
          </a:xfrm>
          <a:prstGeom prst="rect">
            <a:avLst/>
          </a:prstGeom>
          <a:noFill/>
        </p:spPr>
        <p:txBody>
          <a:bodyPr wrap="square">
            <a:spAutoFit/>
          </a:bodyPr>
          <a:lstStyle/>
          <a:p>
            <a:r>
              <a:rPr lang="zh-CN" altLang="en-US" sz="1600" dirty="0"/>
              <a:t>再接着记录了训练用到的特征模板:</a:t>
            </a:r>
          </a:p>
        </p:txBody>
      </p:sp>
      <p:pic>
        <p:nvPicPr>
          <p:cNvPr id="15" name="图片 14">
            <a:extLst>
              <a:ext uri="{FF2B5EF4-FFF2-40B4-BE49-F238E27FC236}">
                <a16:creationId xmlns:a16="http://schemas.microsoft.com/office/drawing/2014/main" id="{9DFD5C15-B7AA-4D9B-BFCF-E75044BF6473}"/>
              </a:ext>
            </a:extLst>
          </p:cNvPr>
          <p:cNvPicPr>
            <a:picLocks noChangeAspect="1"/>
          </p:cNvPicPr>
          <p:nvPr/>
        </p:nvPicPr>
        <p:blipFill>
          <a:blip r:embed="rId5"/>
          <a:stretch>
            <a:fillRect/>
          </a:stretch>
        </p:blipFill>
        <p:spPr>
          <a:xfrm>
            <a:off x="5123649" y="2761717"/>
            <a:ext cx="1755324" cy="1455781"/>
          </a:xfrm>
          <a:prstGeom prst="rect">
            <a:avLst/>
          </a:prstGeom>
        </p:spPr>
      </p:pic>
      <p:sp>
        <p:nvSpPr>
          <p:cNvPr id="25" name="文本框 24">
            <a:extLst>
              <a:ext uri="{FF2B5EF4-FFF2-40B4-BE49-F238E27FC236}">
                <a16:creationId xmlns:a16="http://schemas.microsoft.com/office/drawing/2014/main" id="{6296913A-8BA5-4F32-B20B-0DFECFC3D564}"/>
              </a:ext>
            </a:extLst>
          </p:cNvPr>
          <p:cNvSpPr txBox="1"/>
          <p:nvPr/>
        </p:nvSpPr>
        <p:spPr>
          <a:xfrm>
            <a:off x="550862" y="4217498"/>
            <a:ext cx="10002487" cy="338554"/>
          </a:xfrm>
          <a:prstGeom prst="rect">
            <a:avLst/>
          </a:prstGeom>
          <a:noFill/>
        </p:spPr>
        <p:txBody>
          <a:bodyPr wrap="square">
            <a:spAutoFit/>
          </a:bodyPr>
          <a:lstStyle/>
          <a:p>
            <a:r>
              <a:rPr lang="zh-CN" altLang="en-US" sz="1600" dirty="0"/>
              <a:t>然后是所有特征的字符串形式，也即特征模板产生的各种组合:</a:t>
            </a:r>
          </a:p>
        </p:txBody>
      </p:sp>
      <p:grpSp>
        <p:nvGrpSpPr>
          <p:cNvPr id="28" name="组合 27">
            <a:extLst>
              <a:ext uri="{FF2B5EF4-FFF2-40B4-BE49-F238E27FC236}">
                <a16:creationId xmlns:a16="http://schemas.microsoft.com/office/drawing/2014/main" id="{170A5962-989B-459B-8FE0-FBF7A5C1275A}"/>
              </a:ext>
            </a:extLst>
          </p:cNvPr>
          <p:cNvGrpSpPr/>
          <p:nvPr/>
        </p:nvGrpSpPr>
        <p:grpSpPr>
          <a:xfrm>
            <a:off x="5140703" y="4511015"/>
            <a:ext cx="1025254" cy="1739700"/>
            <a:chOff x="5140703" y="4511015"/>
            <a:chExt cx="1025254" cy="1739700"/>
          </a:xfrm>
        </p:grpSpPr>
        <p:pic>
          <p:nvPicPr>
            <p:cNvPr id="23" name="图片 22">
              <a:extLst>
                <a:ext uri="{FF2B5EF4-FFF2-40B4-BE49-F238E27FC236}">
                  <a16:creationId xmlns:a16="http://schemas.microsoft.com/office/drawing/2014/main" id="{D41FF3B5-02D0-4B84-8A6F-7F500BC9CE3D}"/>
                </a:ext>
              </a:extLst>
            </p:cNvPr>
            <p:cNvPicPr>
              <a:picLocks noChangeAspect="1"/>
            </p:cNvPicPr>
            <p:nvPr/>
          </p:nvPicPr>
          <p:blipFill>
            <a:blip r:embed="rId6"/>
            <a:stretch>
              <a:fillRect/>
            </a:stretch>
          </p:blipFill>
          <p:spPr>
            <a:xfrm>
              <a:off x="5140703" y="4511015"/>
              <a:ext cx="1016816" cy="662861"/>
            </a:xfrm>
            <a:prstGeom prst="rect">
              <a:avLst/>
            </a:prstGeom>
          </p:spPr>
        </p:pic>
        <p:pic>
          <p:nvPicPr>
            <p:cNvPr id="27" name="图片 26">
              <a:extLst>
                <a:ext uri="{FF2B5EF4-FFF2-40B4-BE49-F238E27FC236}">
                  <a16:creationId xmlns:a16="http://schemas.microsoft.com/office/drawing/2014/main" id="{44D6A12E-0011-4D45-8D43-4316C066C99E}"/>
                </a:ext>
              </a:extLst>
            </p:cNvPr>
            <p:cNvPicPr>
              <a:picLocks noChangeAspect="1"/>
            </p:cNvPicPr>
            <p:nvPr/>
          </p:nvPicPr>
          <p:blipFill>
            <a:blip r:embed="rId7"/>
            <a:stretch>
              <a:fillRect/>
            </a:stretch>
          </p:blipFill>
          <p:spPr>
            <a:xfrm>
              <a:off x="5140703" y="5173876"/>
              <a:ext cx="1025254" cy="1076839"/>
            </a:xfrm>
            <a:prstGeom prst="rect">
              <a:avLst/>
            </a:prstGeom>
          </p:spPr>
        </p:pic>
      </p:grpSp>
      <p:sp>
        <p:nvSpPr>
          <p:cNvPr id="32" name="文本框 31">
            <a:extLst>
              <a:ext uri="{FF2B5EF4-FFF2-40B4-BE49-F238E27FC236}">
                <a16:creationId xmlns:a16="http://schemas.microsoft.com/office/drawing/2014/main" id="{89AD1CEF-CFDA-48BB-9993-8DFF793ED287}"/>
              </a:ext>
            </a:extLst>
          </p:cNvPr>
          <p:cNvSpPr txBox="1"/>
          <p:nvPr/>
        </p:nvSpPr>
        <p:spPr>
          <a:xfrm>
            <a:off x="550863" y="6266812"/>
            <a:ext cx="6094602" cy="338554"/>
          </a:xfrm>
          <a:prstGeom prst="rect">
            <a:avLst/>
          </a:prstGeom>
          <a:noFill/>
        </p:spPr>
        <p:txBody>
          <a:bodyPr wrap="square">
            <a:spAutoFit/>
          </a:bodyPr>
          <a:lstStyle/>
          <a:p>
            <a:r>
              <a:rPr lang="zh-CN" altLang="en-US" sz="1600" dirty="0"/>
              <a:t>第一列为特征函数编号,之后为状态特征函数。</a:t>
            </a:r>
          </a:p>
        </p:txBody>
      </p:sp>
    </p:spTree>
    <p:extLst>
      <p:ext uri="{BB962C8B-B14F-4D97-AF65-F5344CB8AC3E}">
        <p14:creationId xmlns:p14="http://schemas.microsoft.com/office/powerpoint/2010/main" val="1179463502"/>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4186106" y="254000"/>
            <a:ext cx="8005894"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3954024" cy="585788"/>
            <a:chOff x="551544" y="82976"/>
            <a:chExt cx="3952555"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099" y="111278"/>
              <a:ext cx="3704000"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条件随机场工具包</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文本框 21">
            <a:extLst>
              <a:ext uri="{FF2B5EF4-FFF2-40B4-BE49-F238E27FC236}">
                <a16:creationId xmlns:a16="http://schemas.microsoft.com/office/drawing/2014/main" id="{1E8D4AD9-FA10-441E-ABE4-2B219832288E}"/>
              </a:ext>
            </a:extLst>
          </p:cNvPr>
          <p:cNvSpPr txBox="1"/>
          <p:nvPr/>
        </p:nvSpPr>
        <p:spPr>
          <a:xfrm>
            <a:off x="455102" y="634121"/>
            <a:ext cx="9636853" cy="338554"/>
          </a:xfrm>
          <a:prstGeom prst="rect">
            <a:avLst/>
          </a:prstGeom>
          <a:noFill/>
        </p:spPr>
        <p:txBody>
          <a:bodyPr wrap="square">
            <a:spAutoFit/>
          </a:bodyPr>
          <a:lstStyle/>
          <a:p>
            <a:r>
              <a:rPr lang="zh-CN" altLang="en-US" sz="1600" dirty="0"/>
              <a:t>模型文件最后的部分为特征函数对应的权重向量，按特征函数编号排列:</a:t>
            </a:r>
          </a:p>
        </p:txBody>
      </p:sp>
      <p:pic>
        <p:nvPicPr>
          <p:cNvPr id="10" name="图片 9">
            <a:extLst>
              <a:ext uri="{FF2B5EF4-FFF2-40B4-BE49-F238E27FC236}">
                <a16:creationId xmlns:a16="http://schemas.microsoft.com/office/drawing/2014/main" id="{31F82472-F436-4444-8056-9E01EA867789}"/>
              </a:ext>
            </a:extLst>
          </p:cNvPr>
          <p:cNvPicPr>
            <a:picLocks noChangeAspect="1"/>
          </p:cNvPicPr>
          <p:nvPr/>
        </p:nvPicPr>
        <p:blipFill>
          <a:blip r:embed="rId3"/>
          <a:stretch>
            <a:fillRect/>
          </a:stretch>
        </p:blipFill>
        <p:spPr>
          <a:xfrm>
            <a:off x="4893465" y="972675"/>
            <a:ext cx="3076190" cy="1676190"/>
          </a:xfrm>
          <a:prstGeom prst="rect">
            <a:avLst/>
          </a:prstGeom>
        </p:spPr>
      </p:pic>
      <p:sp>
        <p:nvSpPr>
          <p:cNvPr id="24" name="文本框 23">
            <a:extLst>
              <a:ext uri="{FF2B5EF4-FFF2-40B4-BE49-F238E27FC236}">
                <a16:creationId xmlns:a16="http://schemas.microsoft.com/office/drawing/2014/main" id="{FC2A67DA-32E3-44F3-9DEE-ED4F13869310}"/>
              </a:ext>
            </a:extLst>
          </p:cNvPr>
          <p:cNvSpPr txBox="1"/>
          <p:nvPr/>
        </p:nvSpPr>
        <p:spPr>
          <a:xfrm>
            <a:off x="455102" y="2648865"/>
            <a:ext cx="6094602" cy="338554"/>
          </a:xfrm>
          <a:prstGeom prst="rect">
            <a:avLst/>
          </a:prstGeom>
          <a:noFill/>
        </p:spPr>
        <p:txBody>
          <a:bodyPr wrap="square">
            <a:spAutoFit/>
          </a:bodyPr>
          <a:lstStyle/>
          <a:p>
            <a:r>
              <a:rPr lang="zh-CN" altLang="en-US" sz="1600" dirty="0"/>
              <a:t>在这个微型语料库上产生的权重向量一共44维。</a:t>
            </a:r>
          </a:p>
        </p:txBody>
      </p:sp>
      <p:sp>
        <p:nvSpPr>
          <p:cNvPr id="26" name="文本框 25">
            <a:extLst>
              <a:ext uri="{FF2B5EF4-FFF2-40B4-BE49-F238E27FC236}">
                <a16:creationId xmlns:a16="http://schemas.microsoft.com/office/drawing/2014/main" id="{6F8F1510-693D-4CB6-9998-6741F42D703D}"/>
              </a:ext>
            </a:extLst>
          </p:cNvPr>
          <p:cNvSpPr txBox="1"/>
          <p:nvPr/>
        </p:nvSpPr>
        <p:spPr>
          <a:xfrm>
            <a:off x="270880" y="2979968"/>
            <a:ext cx="2712440" cy="369332"/>
          </a:xfrm>
          <a:prstGeom prst="rect">
            <a:avLst/>
          </a:prstGeom>
          <a:noFill/>
        </p:spPr>
        <p:txBody>
          <a:bodyPr wrap="square" rtlCol="0">
            <a:spAutoFit/>
          </a:bodyPr>
          <a:lstStyle/>
          <a:p>
            <a:pPr marL="285750" indent="-285750">
              <a:buFont typeface="Wingdings" panose="05000000000000000000" pitchFamily="2" charset="2"/>
              <a:buChar char="l"/>
            </a:pPr>
            <a:r>
              <a:rPr lang="en-US" altLang="zh-CN" b="1" dirty="0"/>
              <a:t>CRF++</a:t>
            </a:r>
            <a:r>
              <a:rPr lang="zh-CN" altLang="en-US" b="1" dirty="0"/>
              <a:t>命令行预测</a:t>
            </a:r>
          </a:p>
        </p:txBody>
      </p:sp>
      <p:sp>
        <p:nvSpPr>
          <p:cNvPr id="29" name="文本框 28">
            <a:extLst>
              <a:ext uri="{FF2B5EF4-FFF2-40B4-BE49-F238E27FC236}">
                <a16:creationId xmlns:a16="http://schemas.microsoft.com/office/drawing/2014/main" id="{8028D7A7-C7A1-4BEB-B434-72A5BCD15346}"/>
              </a:ext>
            </a:extLst>
          </p:cNvPr>
          <p:cNvSpPr txBox="1"/>
          <p:nvPr/>
        </p:nvSpPr>
        <p:spPr>
          <a:xfrm>
            <a:off x="448460" y="3330094"/>
            <a:ext cx="11743539" cy="338554"/>
          </a:xfrm>
          <a:prstGeom prst="rect">
            <a:avLst/>
          </a:prstGeom>
          <a:noFill/>
        </p:spPr>
        <p:txBody>
          <a:bodyPr wrap="square">
            <a:spAutoFit/>
          </a:bodyPr>
          <a:lstStyle/>
          <a:p>
            <a:r>
              <a:rPr lang="zh-CN" altLang="en-US" sz="1600" dirty="0"/>
              <a:t>模型训练完毕后，就可以进行预测了。CRF++的预测模块为crf_test，其参数如表6-3所示。</a:t>
            </a:r>
          </a:p>
        </p:txBody>
      </p:sp>
      <p:pic>
        <p:nvPicPr>
          <p:cNvPr id="14" name="图片 13">
            <a:extLst>
              <a:ext uri="{FF2B5EF4-FFF2-40B4-BE49-F238E27FC236}">
                <a16:creationId xmlns:a16="http://schemas.microsoft.com/office/drawing/2014/main" id="{C3031C37-E727-4809-B041-7F90CAF4E337}"/>
              </a:ext>
            </a:extLst>
          </p:cNvPr>
          <p:cNvPicPr>
            <a:picLocks noChangeAspect="1"/>
          </p:cNvPicPr>
          <p:nvPr/>
        </p:nvPicPr>
        <p:blipFill>
          <a:blip r:embed="rId4"/>
          <a:stretch>
            <a:fillRect/>
          </a:stretch>
        </p:blipFill>
        <p:spPr>
          <a:xfrm>
            <a:off x="2135751" y="3722427"/>
            <a:ext cx="8368956" cy="2738074"/>
          </a:xfrm>
          <a:prstGeom prst="rect">
            <a:avLst/>
          </a:prstGeom>
        </p:spPr>
      </p:pic>
    </p:spTree>
    <p:extLst>
      <p:ext uri="{BB962C8B-B14F-4D97-AF65-F5344CB8AC3E}">
        <p14:creationId xmlns:p14="http://schemas.microsoft.com/office/powerpoint/2010/main" val="1339950423"/>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4186106" y="254000"/>
            <a:ext cx="8005894"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3954024" cy="585788"/>
            <a:chOff x="551544" y="82976"/>
            <a:chExt cx="3952555"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099" y="111278"/>
              <a:ext cx="3704000"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条件随机场工具包</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文本框 15">
            <a:extLst>
              <a:ext uri="{FF2B5EF4-FFF2-40B4-BE49-F238E27FC236}">
                <a16:creationId xmlns:a16="http://schemas.microsoft.com/office/drawing/2014/main" id="{ACA3D7D2-2FC6-4076-99A3-6AF361F87674}"/>
              </a:ext>
            </a:extLst>
          </p:cNvPr>
          <p:cNvSpPr txBox="1"/>
          <p:nvPr/>
        </p:nvSpPr>
        <p:spPr>
          <a:xfrm>
            <a:off x="559266" y="662472"/>
            <a:ext cx="8953850" cy="338554"/>
          </a:xfrm>
          <a:prstGeom prst="rect">
            <a:avLst/>
          </a:prstGeom>
          <a:noFill/>
        </p:spPr>
        <p:txBody>
          <a:bodyPr wrap="square">
            <a:spAutoFit/>
          </a:bodyPr>
          <a:lstStyle/>
          <a:p>
            <a:r>
              <a:rPr lang="zh-CN" altLang="en-US" sz="1600" dirty="0"/>
              <a:t>例如，把训练集my_cws_corpus.txt.tsv原样交给CRF++进行预测:</a:t>
            </a:r>
          </a:p>
        </p:txBody>
      </p:sp>
      <p:pic>
        <p:nvPicPr>
          <p:cNvPr id="9" name="图片 8">
            <a:extLst>
              <a:ext uri="{FF2B5EF4-FFF2-40B4-BE49-F238E27FC236}">
                <a16:creationId xmlns:a16="http://schemas.microsoft.com/office/drawing/2014/main" id="{AC4401CD-DBAC-41B2-B52A-428A19B1CA16}"/>
              </a:ext>
            </a:extLst>
          </p:cNvPr>
          <p:cNvPicPr>
            <a:picLocks noChangeAspect="1"/>
          </p:cNvPicPr>
          <p:nvPr/>
        </p:nvPicPr>
        <p:blipFill>
          <a:blip r:embed="rId3"/>
          <a:stretch>
            <a:fillRect/>
          </a:stretch>
        </p:blipFill>
        <p:spPr>
          <a:xfrm>
            <a:off x="1991323" y="1008503"/>
            <a:ext cx="8448077" cy="222318"/>
          </a:xfrm>
          <a:prstGeom prst="rect">
            <a:avLst/>
          </a:prstGeom>
        </p:spPr>
      </p:pic>
      <p:sp>
        <p:nvSpPr>
          <p:cNvPr id="20" name="文本框 19">
            <a:extLst>
              <a:ext uri="{FF2B5EF4-FFF2-40B4-BE49-F238E27FC236}">
                <a16:creationId xmlns:a16="http://schemas.microsoft.com/office/drawing/2014/main" id="{D6ECDC5D-3B8B-40AC-9CDF-A887F097A370}"/>
              </a:ext>
            </a:extLst>
          </p:cNvPr>
          <p:cNvSpPr txBox="1"/>
          <p:nvPr/>
        </p:nvSpPr>
        <p:spPr>
          <a:xfrm>
            <a:off x="550863" y="1248260"/>
            <a:ext cx="6094602" cy="338554"/>
          </a:xfrm>
          <a:prstGeom prst="rect">
            <a:avLst/>
          </a:prstGeom>
          <a:noFill/>
        </p:spPr>
        <p:txBody>
          <a:bodyPr wrap="square">
            <a:spAutoFit/>
          </a:bodyPr>
          <a:lstStyle/>
          <a:p>
            <a:r>
              <a:rPr lang="zh-CN" altLang="en-US" sz="1600" dirty="0"/>
              <a:t>观察输出结果cws-output.txt，最后一列为预测:</a:t>
            </a:r>
          </a:p>
        </p:txBody>
      </p:sp>
      <p:pic>
        <p:nvPicPr>
          <p:cNvPr id="13" name="图片 12">
            <a:extLst>
              <a:ext uri="{FF2B5EF4-FFF2-40B4-BE49-F238E27FC236}">
                <a16:creationId xmlns:a16="http://schemas.microsoft.com/office/drawing/2014/main" id="{EA77246E-CAE4-4715-948B-07729B4FD346}"/>
              </a:ext>
            </a:extLst>
          </p:cNvPr>
          <p:cNvPicPr>
            <a:picLocks noChangeAspect="1"/>
          </p:cNvPicPr>
          <p:nvPr/>
        </p:nvPicPr>
        <p:blipFill>
          <a:blip r:embed="rId4"/>
          <a:stretch>
            <a:fillRect/>
          </a:stretch>
        </p:blipFill>
        <p:spPr>
          <a:xfrm>
            <a:off x="5177633" y="1580948"/>
            <a:ext cx="1836733" cy="1553600"/>
          </a:xfrm>
          <a:prstGeom prst="rect">
            <a:avLst/>
          </a:prstGeom>
        </p:spPr>
      </p:pic>
      <p:sp>
        <p:nvSpPr>
          <p:cNvPr id="25" name="文本框 24">
            <a:extLst>
              <a:ext uri="{FF2B5EF4-FFF2-40B4-BE49-F238E27FC236}">
                <a16:creationId xmlns:a16="http://schemas.microsoft.com/office/drawing/2014/main" id="{2B045B46-14E8-47F7-A722-A76CCB2C5C58}"/>
              </a:ext>
            </a:extLst>
          </p:cNvPr>
          <p:cNvSpPr txBox="1"/>
          <p:nvPr/>
        </p:nvSpPr>
        <p:spPr>
          <a:xfrm>
            <a:off x="550863" y="3149018"/>
            <a:ext cx="6094602" cy="369332"/>
          </a:xfrm>
          <a:prstGeom prst="rect">
            <a:avLst/>
          </a:prstGeom>
          <a:noFill/>
        </p:spPr>
        <p:txBody>
          <a:bodyPr wrap="square">
            <a:spAutoFit/>
          </a:bodyPr>
          <a:lstStyle/>
          <a:p>
            <a:r>
              <a:rPr lang="zh-CN" altLang="en-US" sz="1600" dirty="0"/>
              <a:t>可见，预测结果与标准答案完全一致</a:t>
            </a:r>
            <a:r>
              <a:rPr lang="zh-CN" altLang="en-US" dirty="0"/>
              <a:t>。</a:t>
            </a:r>
          </a:p>
        </p:txBody>
      </p:sp>
      <p:sp>
        <p:nvSpPr>
          <p:cNvPr id="27" name="文本框 26">
            <a:extLst>
              <a:ext uri="{FF2B5EF4-FFF2-40B4-BE49-F238E27FC236}">
                <a16:creationId xmlns:a16="http://schemas.microsoft.com/office/drawing/2014/main" id="{F0E2C0D2-9F86-40DE-89DE-4FDE8A0B7BB9}"/>
              </a:ext>
            </a:extLst>
          </p:cNvPr>
          <p:cNvSpPr txBox="1"/>
          <p:nvPr/>
        </p:nvSpPr>
        <p:spPr>
          <a:xfrm>
            <a:off x="304800" y="3511681"/>
            <a:ext cx="2712440" cy="369332"/>
          </a:xfrm>
          <a:prstGeom prst="rect">
            <a:avLst/>
          </a:prstGeom>
          <a:noFill/>
        </p:spPr>
        <p:txBody>
          <a:bodyPr wrap="square" rtlCol="0">
            <a:spAutoFit/>
          </a:bodyPr>
          <a:lstStyle/>
          <a:p>
            <a:pPr marL="285750" indent="-285750">
              <a:buFont typeface="Wingdings" panose="05000000000000000000" pitchFamily="2" charset="2"/>
              <a:buChar char="l"/>
            </a:pPr>
            <a:r>
              <a:rPr lang="en-US" altLang="zh-CN" b="1" dirty="0"/>
              <a:t>CRF++</a:t>
            </a:r>
            <a:r>
              <a:rPr lang="zh-CN" altLang="en-US" b="1" dirty="0"/>
              <a:t>代码分析</a:t>
            </a:r>
            <a:r>
              <a:rPr lang="en-US" altLang="zh-CN" b="1" dirty="0"/>
              <a:t>*</a:t>
            </a:r>
            <a:endParaRPr lang="zh-CN" altLang="en-US" b="1" dirty="0"/>
          </a:p>
        </p:txBody>
      </p:sp>
      <p:sp>
        <p:nvSpPr>
          <p:cNvPr id="28" name="文本框 27">
            <a:extLst>
              <a:ext uri="{FF2B5EF4-FFF2-40B4-BE49-F238E27FC236}">
                <a16:creationId xmlns:a16="http://schemas.microsoft.com/office/drawing/2014/main" id="{767AE8CE-0ECE-4A7E-8AC8-0B1DADF5C709}"/>
              </a:ext>
            </a:extLst>
          </p:cNvPr>
          <p:cNvSpPr txBox="1"/>
          <p:nvPr/>
        </p:nvSpPr>
        <p:spPr>
          <a:xfrm>
            <a:off x="609600" y="3904887"/>
            <a:ext cx="9046128" cy="338554"/>
          </a:xfrm>
          <a:prstGeom prst="rect">
            <a:avLst/>
          </a:prstGeom>
          <a:noFill/>
        </p:spPr>
        <p:txBody>
          <a:bodyPr wrap="square">
            <a:spAutoFit/>
          </a:bodyPr>
          <a:lstStyle/>
          <a:p>
            <a:r>
              <a:rPr lang="zh-CN" altLang="en-US" sz="1600" dirty="0"/>
              <a:t>本节分析CRF++代码加强理论部分的理解，是本章的拓展内容，详见书中</a:t>
            </a:r>
            <a:r>
              <a:rPr lang="en-US" altLang="zh-CN" sz="1600" dirty="0"/>
              <a:t>P218</a:t>
            </a:r>
            <a:r>
              <a:rPr lang="zh-CN" altLang="en-US" sz="1600" dirty="0"/>
              <a:t>。</a:t>
            </a:r>
          </a:p>
        </p:txBody>
      </p:sp>
    </p:spTree>
    <p:extLst>
      <p:ext uri="{BB962C8B-B14F-4D97-AF65-F5344CB8AC3E}">
        <p14:creationId xmlns:p14="http://schemas.microsoft.com/office/powerpoint/2010/main" val="177909661"/>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5025006" y="254000"/>
            <a:ext cx="7166993"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4776146" cy="585788"/>
            <a:chOff x="551544" y="82976"/>
            <a:chExt cx="4774372"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099" y="111278"/>
              <a:ext cx="4525817"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dirty="0" err="1">
                  <a:solidFill>
                    <a:srgbClr val="044875"/>
                  </a:solidFill>
                  <a:latin typeface="微软雅黑" panose="020B0503020204020204" pitchFamily="34" charset="-122"/>
                  <a:ea typeface="微软雅黑" panose="020B0503020204020204" pitchFamily="34" charset="-122"/>
                </a:rPr>
                <a:t>HanLP</a:t>
              </a:r>
              <a:r>
                <a:rPr lang="zh-CN" altLang="en-US" dirty="0">
                  <a:solidFill>
                    <a:srgbClr val="044875"/>
                  </a:solidFill>
                  <a:latin typeface="微软雅黑" panose="020B0503020204020204" pitchFamily="34" charset="-122"/>
                  <a:ea typeface="微软雅黑" panose="020B0503020204020204" pitchFamily="34" charset="-122"/>
                </a:rPr>
                <a:t>中的</a:t>
              </a:r>
              <a:r>
                <a:rPr lang="en-US" altLang="zh-CN" dirty="0">
                  <a:solidFill>
                    <a:srgbClr val="044875"/>
                  </a:solidFill>
                  <a:latin typeface="微软雅黑" panose="020B0503020204020204" pitchFamily="34" charset="-122"/>
                  <a:ea typeface="微软雅黑" panose="020B0503020204020204" pitchFamily="34" charset="-122"/>
                </a:rPr>
                <a:t>CRF++API</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a:extLst>
              <a:ext uri="{FF2B5EF4-FFF2-40B4-BE49-F238E27FC236}">
                <a16:creationId xmlns:a16="http://schemas.microsoft.com/office/drawing/2014/main" id="{6209D083-241C-4FD5-BFB5-C6209F6BDD38}"/>
              </a:ext>
            </a:extLst>
          </p:cNvPr>
          <p:cNvSpPr txBox="1"/>
          <p:nvPr/>
        </p:nvSpPr>
        <p:spPr>
          <a:xfrm>
            <a:off x="387990" y="662472"/>
            <a:ext cx="11650211" cy="373307"/>
          </a:xfrm>
          <a:prstGeom prst="rect">
            <a:avLst/>
          </a:prstGeom>
          <a:noFill/>
        </p:spPr>
        <p:txBody>
          <a:bodyPr wrap="square">
            <a:spAutoFit/>
          </a:bodyPr>
          <a:lstStyle/>
          <a:p>
            <a:pPr>
              <a:lnSpc>
                <a:spcPct val="125000"/>
              </a:lnSpc>
            </a:pPr>
            <a:r>
              <a:rPr lang="zh-CN" altLang="en-US" sz="1600" dirty="0"/>
              <a:t>     命令行工具仅用于训练和简单的测试，实际项目则需要用一个良好的封装。本节介绍HanLP中实现的CRF++API。</a:t>
            </a:r>
          </a:p>
        </p:txBody>
      </p:sp>
      <p:sp>
        <p:nvSpPr>
          <p:cNvPr id="18" name="文本框 17">
            <a:extLst>
              <a:ext uri="{FF2B5EF4-FFF2-40B4-BE49-F238E27FC236}">
                <a16:creationId xmlns:a16="http://schemas.microsoft.com/office/drawing/2014/main" id="{D132AFED-C2C6-410A-8B32-BACEB9E3030B}"/>
              </a:ext>
            </a:extLst>
          </p:cNvPr>
          <p:cNvSpPr txBox="1"/>
          <p:nvPr/>
        </p:nvSpPr>
        <p:spPr>
          <a:xfrm>
            <a:off x="304800" y="1149424"/>
            <a:ext cx="2712440"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训练分词器</a:t>
            </a:r>
          </a:p>
        </p:txBody>
      </p:sp>
      <p:sp>
        <p:nvSpPr>
          <p:cNvPr id="21" name="文本框 20">
            <a:extLst>
              <a:ext uri="{FF2B5EF4-FFF2-40B4-BE49-F238E27FC236}">
                <a16:creationId xmlns:a16="http://schemas.microsoft.com/office/drawing/2014/main" id="{D98A6C90-197E-419D-A9A4-20E0D4576DB0}"/>
              </a:ext>
            </a:extLst>
          </p:cNvPr>
          <p:cNvSpPr txBox="1"/>
          <p:nvPr/>
        </p:nvSpPr>
        <p:spPr>
          <a:xfrm>
            <a:off x="387990" y="1564685"/>
            <a:ext cx="11499210" cy="681084"/>
          </a:xfrm>
          <a:prstGeom prst="rect">
            <a:avLst/>
          </a:prstGeom>
          <a:noFill/>
        </p:spPr>
        <p:txBody>
          <a:bodyPr wrap="square">
            <a:spAutoFit/>
          </a:bodyPr>
          <a:lstStyle/>
          <a:p>
            <a:pPr>
              <a:lnSpc>
                <a:spcPct val="125000"/>
              </a:lnSpc>
            </a:pPr>
            <a:r>
              <a:rPr lang="zh-CN" altLang="en-US" sz="1600" dirty="0"/>
              <a:t>         为了简化训练流程，HanLP支持直接读入《人民日报》格式的语料库，省去了语料转换的麻烦。用户只需创建一个空白的条件随机场分词器，然后调用train接口即可。</a:t>
            </a:r>
            <a:r>
              <a:rPr lang="en-US" altLang="zh-CN" sz="1600" dirty="0"/>
              <a:t>Python</a:t>
            </a:r>
            <a:r>
              <a:rPr lang="zh-CN" altLang="en-US" sz="1600" dirty="0"/>
              <a:t>示例如下。</a:t>
            </a:r>
          </a:p>
        </p:txBody>
      </p:sp>
      <p:pic>
        <p:nvPicPr>
          <p:cNvPr id="11" name="图片 10">
            <a:extLst>
              <a:ext uri="{FF2B5EF4-FFF2-40B4-BE49-F238E27FC236}">
                <a16:creationId xmlns:a16="http://schemas.microsoft.com/office/drawing/2014/main" id="{2647705C-9FF4-4139-BF97-4870C2F05294}"/>
              </a:ext>
            </a:extLst>
          </p:cNvPr>
          <p:cNvPicPr>
            <a:picLocks noChangeAspect="1"/>
          </p:cNvPicPr>
          <p:nvPr/>
        </p:nvPicPr>
        <p:blipFill>
          <a:blip r:embed="rId3"/>
          <a:stretch>
            <a:fillRect/>
          </a:stretch>
        </p:blipFill>
        <p:spPr>
          <a:xfrm>
            <a:off x="3189184" y="2245769"/>
            <a:ext cx="6047821" cy="680486"/>
          </a:xfrm>
          <a:prstGeom prst="rect">
            <a:avLst/>
          </a:prstGeom>
        </p:spPr>
      </p:pic>
      <p:sp>
        <p:nvSpPr>
          <p:cNvPr id="24" name="文本框 23">
            <a:extLst>
              <a:ext uri="{FF2B5EF4-FFF2-40B4-BE49-F238E27FC236}">
                <a16:creationId xmlns:a16="http://schemas.microsoft.com/office/drawing/2014/main" id="{4BFCAF2B-F8DF-4157-992D-C21239FBF3B0}"/>
              </a:ext>
            </a:extLst>
          </p:cNvPr>
          <p:cNvSpPr txBox="1"/>
          <p:nvPr/>
        </p:nvSpPr>
        <p:spPr>
          <a:xfrm>
            <a:off x="387989" y="2961801"/>
            <a:ext cx="11272707" cy="373307"/>
          </a:xfrm>
          <a:prstGeom prst="rect">
            <a:avLst/>
          </a:prstGeom>
          <a:noFill/>
        </p:spPr>
        <p:txBody>
          <a:bodyPr wrap="square">
            <a:spAutoFit/>
          </a:bodyPr>
          <a:lstStyle/>
          <a:p>
            <a:pPr>
              <a:lnSpc>
                <a:spcPct val="125000"/>
              </a:lnSpc>
            </a:pPr>
            <a:r>
              <a:rPr lang="zh-CN" altLang="en-US" sz="1600" dirty="0"/>
              <a:t>      训练耗时很长，读者也可参考控制台提示使用C++版的CRF++进行训练。</a:t>
            </a:r>
          </a:p>
        </p:txBody>
      </p:sp>
      <p:sp>
        <p:nvSpPr>
          <p:cNvPr id="26" name="文本框 25">
            <a:extLst>
              <a:ext uri="{FF2B5EF4-FFF2-40B4-BE49-F238E27FC236}">
                <a16:creationId xmlns:a16="http://schemas.microsoft.com/office/drawing/2014/main" id="{3668FDE5-7DAA-4D65-A0C9-1C259DD42A87}"/>
              </a:ext>
            </a:extLst>
          </p:cNvPr>
          <p:cNvSpPr txBox="1"/>
          <p:nvPr/>
        </p:nvSpPr>
        <p:spPr>
          <a:xfrm>
            <a:off x="387989" y="3334948"/>
            <a:ext cx="2712440"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标准化评测</a:t>
            </a:r>
          </a:p>
        </p:txBody>
      </p:sp>
      <p:sp>
        <p:nvSpPr>
          <p:cNvPr id="29" name="文本框 28">
            <a:extLst>
              <a:ext uri="{FF2B5EF4-FFF2-40B4-BE49-F238E27FC236}">
                <a16:creationId xmlns:a16="http://schemas.microsoft.com/office/drawing/2014/main" id="{087EA70B-FC9C-4739-8C7A-4E3235320794}"/>
              </a:ext>
            </a:extLst>
          </p:cNvPr>
          <p:cNvSpPr txBox="1"/>
          <p:nvPr/>
        </p:nvSpPr>
        <p:spPr>
          <a:xfrm>
            <a:off x="609600" y="3654498"/>
            <a:ext cx="11126598" cy="988860"/>
          </a:xfrm>
          <a:prstGeom prst="rect">
            <a:avLst/>
          </a:prstGeom>
          <a:noFill/>
        </p:spPr>
        <p:txBody>
          <a:bodyPr wrap="square">
            <a:spAutoFit/>
          </a:bodyPr>
          <a:lstStyle/>
          <a:p>
            <a:pPr>
              <a:lnSpc>
                <a:spcPct val="125000"/>
              </a:lnSpc>
            </a:pPr>
            <a:r>
              <a:rPr lang="zh-CN" altLang="en-US" sz="1600" dirty="0"/>
              <a:t>         训练完毕后得到crf-cws-model和 crf-cws-model.txt两个文件，前者是CRF++的二进制形式，与HanLP不兼容。将.txt格式的模型传入CRFSegmenter或CRFLexicalAnalyzer的构造函数即可创建分词器，同时HanLP会自动创建二进制缓存.txt.bin，下次加载耗时将控制在数百毫秒内。</a:t>
            </a:r>
          </a:p>
        </p:txBody>
      </p:sp>
      <p:sp>
        <p:nvSpPr>
          <p:cNvPr id="30" name="文本框 29">
            <a:extLst>
              <a:ext uri="{FF2B5EF4-FFF2-40B4-BE49-F238E27FC236}">
                <a16:creationId xmlns:a16="http://schemas.microsoft.com/office/drawing/2014/main" id="{E8B85922-3C2B-4971-80D3-FEB27A90B173}"/>
              </a:ext>
            </a:extLst>
          </p:cNvPr>
          <p:cNvSpPr txBox="1"/>
          <p:nvPr/>
        </p:nvSpPr>
        <p:spPr>
          <a:xfrm>
            <a:off x="912813" y="4647664"/>
            <a:ext cx="6094602" cy="338554"/>
          </a:xfrm>
          <a:prstGeom prst="rect">
            <a:avLst/>
          </a:prstGeom>
          <a:noFill/>
        </p:spPr>
        <p:txBody>
          <a:bodyPr wrap="square">
            <a:spAutoFit/>
          </a:bodyPr>
          <a:lstStyle/>
          <a:p>
            <a:r>
              <a:rPr lang="zh-CN" altLang="en-US" sz="1600" dirty="0"/>
              <a:t>运行本节的示例代码后得到如下结果:</a:t>
            </a:r>
          </a:p>
        </p:txBody>
      </p:sp>
      <p:pic>
        <p:nvPicPr>
          <p:cNvPr id="22" name="图片 21">
            <a:extLst>
              <a:ext uri="{FF2B5EF4-FFF2-40B4-BE49-F238E27FC236}">
                <a16:creationId xmlns:a16="http://schemas.microsoft.com/office/drawing/2014/main" id="{8DC92D19-70B4-440A-8812-A9A62A939D13}"/>
              </a:ext>
            </a:extLst>
          </p:cNvPr>
          <p:cNvPicPr>
            <a:picLocks noChangeAspect="1"/>
          </p:cNvPicPr>
          <p:nvPr/>
        </p:nvPicPr>
        <p:blipFill>
          <a:blip r:embed="rId4"/>
          <a:stretch>
            <a:fillRect/>
          </a:stretch>
        </p:blipFill>
        <p:spPr>
          <a:xfrm>
            <a:off x="3204831" y="4988762"/>
            <a:ext cx="5570054" cy="392909"/>
          </a:xfrm>
          <a:prstGeom prst="rect">
            <a:avLst/>
          </a:prstGeom>
        </p:spPr>
      </p:pic>
      <p:sp>
        <p:nvSpPr>
          <p:cNvPr id="33" name="文本框 32">
            <a:extLst>
              <a:ext uri="{FF2B5EF4-FFF2-40B4-BE49-F238E27FC236}">
                <a16:creationId xmlns:a16="http://schemas.microsoft.com/office/drawing/2014/main" id="{81B33ED9-D416-4796-9B4B-C937803DD416}"/>
              </a:ext>
            </a:extLst>
          </p:cNvPr>
          <p:cNvSpPr txBox="1"/>
          <p:nvPr/>
        </p:nvSpPr>
        <p:spPr>
          <a:xfrm>
            <a:off x="912813" y="5567551"/>
            <a:ext cx="6094602" cy="338554"/>
          </a:xfrm>
          <a:prstGeom prst="rect">
            <a:avLst/>
          </a:prstGeom>
          <a:noFill/>
        </p:spPr>
        <p:txBody>
          <a:bodyPr wrap="square">
            <a:spAutoFit/>
          </a:bodyPr>
          <a:lstStyle/>
          <a:p>
            <a:r>
              <a:rPr lang="zh-CN" altLang="en-US" sz="1600" dirty="0"/>
              <a:t>与迄今为止所有分词器评测结果汇总，如表6-4所示。</a:t>
            </a:r>
          </a:p>
        </p:txBody>
      </p:sp>
    </p:spTree>
    <p:extLst>
      <p:ext uri="{BB962C8B-B14F-4D97-AF65-F5344CB8AC3E}">
        <p14:creationId xmlns:p14="http://schemas.microsoft.com/office/powerpoint/2010/main" val="2242146273"/>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5025006" y="254000"/>
            <a:ext cx="7166993"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4776146" cy="585788"/>
            <a:chOff x="551544" y="82976"/>
            <a:chExt cx="4774372"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099" y="111278"/>
              <a:ext cx="4525817"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dirty="0" err="1">
                  <a:solidFill>
                    <a:srgbClr val="044875"/>
                  </a:solidFill>
                  <a:latin typeface="微软雅黑" panose="020B0503020204020204" pitchFamily="34" charset="-122"/>
                  <a:ea typeface="微软雅黑" panose="020B0503020204020204" pitchFamily="34" charset="-122"/>
                </a:rPr>
                <a:t>HanLP</a:t>
              </a:r>
              <a:r>
                <a:rPr lang="zh-CN" altLang="en-US" dirty="0">
                  <a:solidFill>
                    <a:srgbClr val="044875"/>
                  </a:solidFill>
                  <a:latin typeface="微软雅黑" panose="020B0503020204020204" pitchFamily="34" charset="-122"/>
                  <a:ea typeface="微软雅黑" panose="020B0503020204020204" pitchFamily="34" charset="-122"/>
                </a:rPr>
                <a:t>中的</a:t>
              </a:r>
              <a:r>
                <a:rPr lang="en-US" altLang="zh-CN" dirty="0">
                  <a:solidFill>
                    <a:srgbClr val="044875"/>
                  </a:solidFill>
                  <a:latin typeface="微软雅黑" panose="020B0503020204020204" pitchFamily="34" charset="-122"/>
                  <a:ea typeface="微软雅黑" panose="020B0503020204020204" pitchFamily="34" charset="-122"/>
                </a:rPr>
                <a:t>CRF++API</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5" name="图片 4">
            <a:extLst>
              <a:ext uri="{FF2B5EF4-FFF2-40B4-BE49-F238E27FC236}">
                <a16:creationId xmlns:a16="http://schemas.microsoft.com/office/drawing/2014/main" id="{9E3B5ABA-0797-43F9-9BC2-F63274CB431E}"/>
              </a:ext>
            </a:extLst>
          </p:cNvPr>
          <p:cNvPicPr>
            <a:picLocks noChangeAspect="1"/>
          </p:cNvPicPr>
          <p:nvPr/>
        </p:nvPicPr>
        <p:blipFill>
          <a:blip r:embed="rId3"/>
          <a:stretch>
            <a:fillRect/>
          </a:stretch>
        </p:blipFill>
        <p:spPr>
          <a:xfrm>
            <a:off x="2211722" y="664766"/>
            <a:ext cx="7536286" cy="2681587"/>
          </a:xfrm>
          <a:prstGeom prst="rect">
            <a:avLst/>
          </a:prstGeom>
        </p:spPr>
      </p:pic>
      <mc:AlternateContent xmlns:mc="http://schemas.openxmlformats.org/markup-compatibility/2006">
        <mc:Choice xmlns:a14="http://schemas.microsoft.com/office/drawing/2010/main" Requires="a14">
          <p:sp>
            <p:nvSpPr>
              <p:cNvPr id="23" name="文本框 22">
                <a:extLst>
                  <a:ext uri="{FF2B5EF4-FFF2-40B4-BE49-F238E27FC236}">
                    <a16:creationId xmlns:a16="http://schemas.microsoft.com/office/drawing/2014/main" id="{E73F6CB5-3A87-44F3-B407-072445AFF64F}"/>
                  </a:ext>
                </a:extLst>
              </p:cNvPr>
              <p:cNvSpPr txBox="1"/>
              <p:nvPr/>
            </p:nvSpPr>
            <p:spPr>
              <a:xfrm>
                <a:off x="550862" y="3444069"/>
                <a:ext cx="11218891" cy="584775"/>
              </a:xfrm>
              <a:prstGeom prst="rect">
                <a:avLst/>
              </a:prstGeom>
              <a:noFill/>
            </p:spPr>
            <p:txBody>
              <a:bodyPr wrap="square">
                <a:spAutoFit/>
              </a:bodyPr>
              <a:lstStyle/>
              <a:p>
                <a:r>
                  <a:rPr lang="zh-CN" altLang="en-US" sz="1600" dirty="0"/>
                  <a:t>        由上表可以看出，条件随机场的各项指标全面胜过了结构化感知机，综合</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𝐹</m:t>
                        </m:r>
                      </m:e>
                      <m:sub>
                        <m:r>
                          <a:rPr lang="en-US" altLang="zh-CN" sz="1600" b="0" i="1" smtClean="0">
                            <a:latin typeface="Cambria Math" panose="02040503050406030204" pitchFamily="18" charset="0"/>
                          </a:rPr>
                          <m:t>1</m:t>
                        </m:r>
                      </m:sub>
                    </m:sSub>
                  </m:oMath>
                </a14:m>
                <a:r>
                  <a:rPr lang="zh-CN" altLang="en-US" sz="1600" dirty="0"/>
                  <a:t>更是达到96.8%，是传统方法中最准确的分词模型。</a:t>
                </a:r>
              </a:p>
            </p:txBody>
          </p:sp>
        </mc:Choice>
        <mc:Fallback>
          <p:sp>
            <p:nvSpPr>
              <p:cNvPr id="23" name="文本框 22">
                <a:extLst>
                  <a:ext uri="{FF2B5EF4-FFF2-40B4-BE49-F238E27FC236}">
                    <a16:creationId xmlns:a16="http://schemas.microsoft.com/office/drawing/2014/main" id="{E73F6CB5-3A87-44F3-B407-072445AFF64F}"/>
                  </a:ext>
                </a:extLst>
              </p:cNvPr>
              <p:cNvSpPr txBox="1">
                <a:spLocks noRot="1" noChangeAspect="1" noMove="1" noResize="1" noEditPoints="1" noAdjustHandles="1" noChangeArrowheads="1" noChangeShapeType="1" noTextEdit="1"/>
              </p:cNvSpPr>
              <p:nvPr/>
            </p:nvSpPr>
            <p:spPr>
              <a:xfrm>
                <a:off x="550862" y="3444069"/>
                <a:ext cx="11218891" cy="584775"/>
              </a:xfrm>
              <a:prstGeom prst="rect">
                <a:avLst/>
              </a:prstGeom>
              <a:blipFill>
                <a:blip r:embed="rId4"/>
                <a:stretch>
                  <a:fillRect l="-272" t="-5208" b="-104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27924570"/>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3048000" y="254000"/>
            <a:ext cx="91440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a:extLst>
              <a:ext uri="{FF2B5EF4-FFF2-40B4-BE49-F238E27FC236}">
                <a16:creationId xmlns:a16="http://schemas.microsoft.com/office/drawing/2014/main" id="{A8BE755E-1864-4C66-B622-665AC80DA633}"/>
              </a:ext>
            </a:extLst>
          </p:cNvPr>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4">
            <a:extLst>
              <a:ext uri="{FF2B5EF4-FFF2-40B4-BE49-F238E27FC236}">
                <a16:creationId xmlns:a16="http://schemas.microsoft.com/office/drawing/2014/main" id="{90D37810-7F26-4096-B0B2-FE61CFF97D1B}"/>
              </a:ext>
            </a:extLst>
          </p:cNvPr>
          <p:cNvSpPr txBox="1">
            <a:spLocks noChangeArrowheads="1"/>
          </p:cNvSpPr>
          <p:nvPr/>
        </p:nvSpPr>
        <p:spPr bwMode="auto">
          <a:xfrm>
            <a:off x="791122" y="110901"/>
            <a:ext cx="2513552" cy="52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总结</a:t>
            </a:r>
          </a:p>
        </p:txBody>
      </p:sp>
      <p:sp>
        <p:nvSpPr>
          <p:cNvPr id="10" name="文本框 9">
            <a:extLst>
              <a:ext uri="{FF2B5EF4-FFF2-40B4-BE49-F238E27FC236}">
                <a16:creationId xmlns:a16="http://schemas.microsoft.com/office/drawing/2014/main" id="{CE000695-7585-48BD-B8EC-39E78C80789C}"/>
              </a:ext>
            </a:extLst>
          </p:cNvPr>
          <p:cNvSpPr txBox="1"/>
          <p:nvPr/>
        </p:nvSpPr>
        <p:spPr>
          <a:xfrm>
            <a:off x="791122" y="1445938"/>
            <a:ext cx="11020577" cy="2835520"/>
          </a:xfrm>
          <a:prstGeom prst="rect">
            <a:avLst/>
          </a:prstGeom>
          <a:noFill/>
        </p:spPr>
        <p:txBody>
          <a:bodyPr wrap="square">
            <a:spAutoFit/>
          </a:bodyPr>
          <a:lstStyle/>
          <a:p>
            <a:pPr>
              <a:lnSpc>
                <a:spcPct val="125000"/>
              </a:lnSpc>
            </a:pPr>
            <a:r>
              <a:rPr lang="zh-CN" altLang="en-US" sz="1600" dirty="0"/>
              <a:t>         本章介绍了条件随机场的来龙去脉、训练和预测算法。通过与感知机的比较，展示了条件随机场独特的优势。在实践环节，我们熟悉了HanLP封装的CRF++API。利用这套API，我们训练出了传统方法中最准确的分词模型。至此，我们对中文分词的探索就告一段落了。</a:t>
            </a:r>
            <a:endParaRPr lang="en-US" altLang="zh-CN" sz="1600" dirty="0"/>
          </a:p>
          <a:p>
            <a:pPr>
              <a:lnSpc>
                <a:spcPct val="125000"/>
              </a:lnSpc>
            </a:pPr>
            <a:r>
              <a:rPr lang="zh-CN" altLang="en-US" sz="1600" dirty="0"/>
              <a:t>         中文分词只是一个引子，引出序列标注这个通用的问题以及算法框架。这个框架中，我们学习了隐马尔可夫模型、结构化感知机与条件随机场。掌握了这些统计模型，我们终于从算法工程师晋升为机器学习工程师，但要成为自然语言处理工程师，还远远不够。</a:t>
            </a:r>
            <a:endParaRPr lang="en-US" altLang="zh-CN" sz="1600" dirty="0"/>
          </a:p>
          <a:p>
            <a:pPr>
              <a:lnSpc>
                <a:spcPct val="125000"/>
              </a:lnSpc>
            </a:pPr>
            <a:r>
              <a:rPr lang="en-US" altLang="zh-CN" sz="1600" dirty="0"/>
              <a:t>         </a:t>
            </a:r>
            <a:r>
              <a:rPr lang="zh-CN" altLang="en-US" sz="1600" dirty="0"/>
              <a:t>在接下来的两章中，我们将利用已学到的序列标注模型来实现其他词法分析任务。统计模型依然不变，只不过用在了新的语料库上，轻松而优雅。通过机器学习结合语料库的思路，许多任务都会迎刃而解，到时我们就能挑战自然语言处理工程师了。</a:t>
            </a:r>
          </a:p>
        </p:txBody>
      </p:sp>
    </p:spTree>
    <p:extLst>
      <p:ext uri="{BB962C8B-B14F-4D97-AF65-F5344CB8AC3E}">
        <p14:creationId xmlns:p14="http://schemas.microsoft.com/office/powerpoint/2010/main" val="719409277"/>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a:extLst>
              <a:ext uri="{FF2B5EF4-FFF2-40B4-BE49-F238E27FC236}">
                <a16:creationId xmlns:a16="http://schemas.microsoft.com/office/drawing/2014/main" id="{8BA1C570-44A0-4A86-AF0A-3BFA46860F94}"/>
              </a:ext>
            </a:extLst>
          </p:cNvPr>
          <p:cNvSpPr txBox="1"/>
          <p:nvPr/>
        </p:nvSpPr>
        <p:spPr>
          <a:xfrm>
            <a:off x="2527300" y="2563813"/>
            <a:ext cx="7912100" cy="769937"/>
          </a:xfrm>
          <a:prstGeom prst="rect">
            <a:avLst/>
          </a:prstGeom>
          <a:noFill/>
        </p:spPr>
        <p:txBody>
          <a:bodyPr>
            <a:spAutoFit/>
          </a:bodyPr>
          <a:lstStyle/>
          <a:p>
            <a:pPr algn="ctr" eaLnBrk="1" fontAlgn="auto" hangingPunct="1">
              <a:spcBef>
                <a:spcPts val="0"/>
              </a:spcBef>
              <a:spcAft>
                <a:spcPts val="0"/>
              </a:spcAft>
              <a:defRPr/>
            </a:pPr>
            <a:r>
              <a:rPr lang="zh-CN" altLang="en-US" sz="4400" b="1" spc="600" dirty="0">
                <a:solidFill>
                  <a:srgbClr val="044875"/>
                </a:solidFill>
                <a:latin typeface="微软雅黑" panose="020B0503020204020204" pitchFamily="34" charset="-122"/>
                <a:ea typeface="微软雅黑" panose="020B0503020204020204" pitchFamily="34" charset="-122"/>
              </a:rPr>
              <a:t>谢谢！</a:t>
            </a:r>
          </a:p>
        </p:txBody>
      </p:sp>
      <p:grpSp>
        <p:nvGrpSpPr>
          <p:cNvPr id="26" name="组合 25">
            <a:extLst>
              <a:ext uri="{FF2B5EF4-FFF2-40B4-BE49-F238E27FC236}">
                <a16:creationId xmlns:a16="http://schemas.microsoft.com/office/drawing/2014/main" id="{F8F5B11A-60F3-45C1-83EA-BBCA2238843F}"/>
              </a:ext>
            </a:extLst>
          </p:cNvPr>
          <p:cNvGrpSpPr>
            <a:grpSpLocks/>
          </p:cNvGrpSpPr>
          <p:nvPr/>
        </p:nvGrpSpPr>
        <p:grpSpPr bwMode="auto">
          <a:xfrm>
            <a:off x="4154488" y="3452813"/>
            <a:ext cx="3846512" cy="361950"/>
            <a:chOff x="4154888" y="3453573"/>
            <a:chExt cx="3846874" cy="361046"/>
          </a:xfrm>
        </p:grpSpPr>
        <p:cxnSp>
          <p:nvCxnSpPr>
            <p:cNvPr id="27" name="直接连接符 26">
              <a:extLst>
                <a:ext uri="{FF2B5EF4-FFF2-40B4-BE49-F238E27FC236}">
                  <a16:creationId xmlns:a16="http://schemas.microsoft.com/office/drawing/2014/main" id="{B26D5184-73CF-4B98-AD2D-38AD50A225D0}"/>
                </a:ext>
              </a:extLst>
            </p:cNvPr>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a:extLst>
                <a:ext uri="{FF2B5EF4-FFF2-40B4-BE49-F238E27FC236}">
                  <a16:creationId xmlns:a16="http://schemas.microsoft.com/office/drawing/2014/main" id="{06B5FC93-3041-4388-8AA3-886165CA0876}"/>
                </a:ext>
              </a:extLst>
            </p:cNvPr>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3" name="矩形 32">
            <a:extLst>
              <a:ext uri="{FF2B5EF4-FFF2-40B4-BE49-F238E27FC236}">
                <a16:creationId xmlns:a16="http://schemas.microsoft.com/office/drawing/2014/main" id="{61455DB5-A101-47DF-AF62-EE09AE9C7544}"/>
              </a:ext>
            </a:extLst>
          </p:cNvPr>
          <p:cNvSpPr/>
          <p:nvPr/>
        </p:nvSpPr>
        <p:spPr>
          <a:xfrm>
            <a:off x="1600200" y="2257425"/>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4" name="组合 33">
            <a:extLst>
              <a:ext uri="{FF2B5EF4-FFF2-40B4-BE49-F238E27FC236}">
                <a16:creationId xmlns:a16="http://schemas.microsoft.com/office/drawing/2014/main" id="{4D047F37-5F7C-4CFC-BC43-5402628E4D76}"/>
              </a:ext>
            </a:extLst>
          </p:cNvPr>
          <p:cNvGrpSpPr>
            <a:grpSpLocks/>
          </p:cNvGrpSpPr>
          <p:nvPr/>
        </p:nvGrpSpPr>
        <p:grpSpPr bwMode="auto">
          <a:xfrm>
            <a:off x="10290175" y="4325938"/>
            <a:ext cx="1109663" cy="1130300"/>
            <a:chOff x="2666985" y="682103"/>
            <a:chExt cx="1109138" cy="1131217"/>
          </a:xfrm>
        </p:grpSpPr>
        <p:sp>
          <p:nvSpPr>
            <p:cNvPr id="35" name="矩形 34">
              <a:extLst>
                <a:ext uri="{FF2B5EF4-FFF2-40B4-BE49-F238E27FC236}">
                  <a16:creationId xmlns:a16="http://schemas.microsoft.com/office/drawing/2014/main" id="{F5156642-2D1F-40F8-BAC6-FEC674A87129}"/>
                </a:ext>
              </a:extLst>
            </p:cNvPr>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矩形 35">
              <a:extLst>
                <a:ext uri="{FF2B5EF4-FFF2-40B4-BE49-F238E27FC236}">
                  <a16:creationId xmlns:a16="http://schemas.microsoft.com/office/drawing/2014/main" id="{E2832894-F548-424D-BE98-30107B4EB42B}"/>
                </a:ext>
              </a:extLst>
            </p:cNvPr>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矩形 36">
              <a:extLst>
                <a:ext uri="{FF2B5EF4-FFF2-40B4-BE49-F238E27FC236}">
                  <a16:creationId xmlns:a16="http://schemas.microsoft.com/office/drawing/2014/main" id="{0E81CCAD-7EC4-47F5-8A5F-C21A9869ED4A}"/>
                </a:ext>
              </a:extLst>
            </p:cNvPr>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8" name="组合 37">
            <a:extLst>
              <a:ext uri="{FF2B5EF4-FFF2-40B4-BE49-F238E27FC236}">
                <a16:creationId xmlns:a16="http://schemas.microsoft.com/office/drawing/2014/main" id="{F3F25E4D-A80D-4A20-906F-F68BD08499D4}"/>
              </a:ext>
            </a:extLst>
          </p:cNvPr>
          <p:cNvGrpSpPr>
            <a:grpSpLocks/>
          </p:cNvGrpSpPr>
          <p:nvPr/>
        </p:nvGrpSpPr>
        <p:grpSpPr bwMode="auto">
          <a:xfrm>
            <a:off x="792163" y="1462088"/>
            <a:ext cx="1109662" cy="1131887"/>
            <a:chOff x="2666985" y="682103"/>
            <a:chExt cx="1109138" cy="1131217"/>
          </a:xfrm>
        </p:grpSpPr>
        <p:sp>
          <p:nvSpPr>
            <p:cNvPr id="39" name="矩形 38">
              <a:extLst>
                <a:ext uri="{FF2B5EF4-FFF2-40B4-BE49-F238E27FC236}">
                  <a16:creationId xmlns:a16="http://schemas.microsoft.com/office/drawing/2014/main" id="{F3804B48-56FE-4221-A2BC-523ADD987C48}"/>
                </a:ext>
              </a:extLst>
            </p:cNvPr>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矩形 39">
              <a:extLst>
                <a:ext uri="{FF2B5EF4-FFF2-40B4-BE49-F238E27FC236}">
                  <a16:creationId xmlns:a16="http://schemas.microsoft.com/office/drawing/2014/main" id="{79AB3772-DFE4-4335-A670-72B86619D497}"/>
                </a:ext>
              </a:extLst>
            </p:cNvPr>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a:extLst>
                <a:ext uri="{FF2B5EF4-FFF2-40B4-BE49-F238E27FC236}">
                  <a16:creationId xmlns:a16="http://schemas.microsoft.com/office/drawing/2014/main" id="{03813C3E-041A-4735-AE39-193C049A62FB}"/>
                </a:ext>
              </a:extLst>
            </p:cNvPr>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2" name="矩形 41">
            <a:extLst>
              <a:ext uri="{FF2B5EF4-FFF2-40B4-BE49-F238E27FC236}">
                <a16:creationId xmlns:a16="http://schemas.microsoft.com/office/drawing/2014/main" id="{0CF177BF-78F0-48A9-AAB6-F77CF66B8F29}"/>
              </a:ext>
            </a:extLst>
          </p:cNvPr>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矩形 42">
            <a:extLst>
              <a:ext uri="{FF2B5EF4-FFF2-40B4-BE49-F238E27FC236}">
                <a16:creationId xmlns:a16="http://schemas.microsoft.com/office/drawing/2014/main" id="{C01F0B3B-803B-42A6-A69D-0A965C85842A}"/>
              </a:ext>
            </a:extLst>
          </p:cNvPr>
          <p:cNvSpPr/>
          <p:nvPr/>
        </p:nvSpPr>
        <p:spPr>
          <a:xfrm>
            <a:off x="10439400" y="6523038"/>
            <a:ext cx="17526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矩形 43">
            <a:extLst>
              <a:ext uri="{FF2B5EF4-FFF2-40B4-BE49-F238E27FC236}">
                <a16:creationId xmlns:a16="http://schemas.microsoft.com/office/drawing/2014/main" id="{36A835AA-15E8-416F-8FA6-F31EEAB4F670}"/>
              </a:ext>
            </a:extLst>
          </p:cNvPr>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文本框 26">
            <a:extLst>
              <a:ext uri="{FF2B5EF4-FFF2-40B4-BE49-F238E27FC236}">
                <a16:creationId xmlns:a16="http://schemas.microsoft.com/office/drawing/2014/main" id="{E653F01A-DAD4-4BF1-A7F1-E25E7C5D0A7B}"/>
              </a:ext>
            </a:extLst>
          </p:cNvPr>
          <p:cNvSpPr txBox="1">
            <a:spLocks noChangeArrowheads="1"/>
          </p:cNvSpPr>
          <p:nvPr/>
        </p:nvSpPr>
        <p:spPr bwMode="auto">
          <a:xfrm>
            <a:off x="6861175" y="3927475"/>
            <a:ext cx="34036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时间：</a:t>
            </a:r>
            <a:r>
              <a:rPr lang="en-US" altLang="zh-CN" dirty="0">
                <a:solidFill>
                  <a:srgbClr val="044875"/>
                </a:solidFill>
                <a:latin typeface="微软雅黑" panose="020B0503020204020204" pitchFamily="34" charset="-122"/>
                <a:ea typeface="微软雅黑" panose="020B0503020204020204" pitchFamily="34" charset="-122"/>
              </a:rPr>
              <a:t>2021.xx.xx</a:t>
            </a:r>
            <a:endParaRPr lang="zh-CN" altLang="en-US" dirty="0">
              <a:solidFill>
                <a:srgbClr val="044875"/>
              </a:solidFill>
              <a:latin typeface="微软雅黑" panose="020B0503020204020204" pitchFamily="34" charset="-122"/>
              <a:ea typeface="微软雅黑" panose="020B0503020204020204" pitchFamily="3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right)">
                                      <p:cBhvr>
                                        <p:cTn id="7" dur="500"/>
                                        <p:tgtEl>
                                          <p:spTgt spid="4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500"/>
                                        <p:tgtEl>
                                          <p:spTgt spid="4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wipe(right)">
                                      <p:cBhvr>
                                        <p:cTn id="13" dur="500"/>
                                        <p:tgtEl>
                                          <p:spTgt spid="43"/>
                                        </p:tgtEl>
                                      </p:cBhvr>
                                    </p:animEffect>
                                  </p:childTnLst>
                                </p:cTn>
                              </p:par>
                            </p:childTnLst>
                          </p:cTn>
                        </p:par>
                        <p:par>
                          <p:cTn id="14" fill="hold" nodeType="afterGroup">
                            <p:stCondLst>
                              <p:cond delay="500"/>
                            </p:stCondLst>
                            <p:childTnLst>
                              <p:par>
                                <p:cTn id="15" presetID="21" presetClass="entr" presetSubtype="1" fill="hold" grpId="0" nodeType="after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heel(1)">
                                      <p:cBhvr>
                                        <p:cTn id="17" dur="2000"/>
                                        <p:tgtEl>
                                          <p:spTgt spid="33"/>
                                        </p:tgtEl>
                                      </p:cBhvr>
                                    </p:animEffect>
                                  </p:childTnLst>
                                </p:cTn>
                              </p:par>
                              <p:par>
                                <p:cTn id="18" presetID="53" presetClass="entr" presetSubtype="16"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p:cTn id="25" dur="500" fill="hold"/>
                                        <p:tgtEl>
                                          <p:spTgt spid="34"/>
                                        </p:tgtEl>
                                        <p:attrNameLst>
                                          <p:attrName>ppt_w</p:attrName>
                                        </p:attrNameLst>
                                      </p:cBhvr>
                                      <p:tavLst>
                                        <p:tav tm="0">
                                          <p:val>
                                            <p:fltVal val="0"/>
                                          </p:val>
                                        </p:tav>
                                        <p:tav tm="100000">
                                          <p:val>
                                            <p:strVal val="#ppt_w"/>
                                          </p:val>
                                        </p:tav>
                                      </p:tavLst>
                                    </p:anim>
                                    <p:anim calcmode="lin" valueType="num">
                                      <p:cBhvr>
                                        <p:cTn id="26" dur="500" fill="hold"/>
                                        <p:tgtEl>
                                          <p:spTgt spid="34"/>
                                        </p:tgtEl>
                                        <p:attrNameLst>
                                          <p:attrName>ppt_h</p:attrName>
                                        </p:attrNameLst>
                                      </p:cBhvr>
                                      <p:tavLst>
                                        <p:tav tm="0">
                                          <p:val>
                                            <p:fltVal val="0"/>
                                          </p:val>
                                        </p:tav>
                                        <p:tav tm="100000">
                                          <p:val>
                                            <p:strVal val="#ppt_h"/>
                                          </p:val>
                                        </p:tav>
                                      </p:tavLst>
                                    </p:anim>
                                    <p:animEffect transition="in" filter="fade">
                                      <p:cBhvr>
                                        <p:cTn id="27" dur="500"/>
                                        <p:tgtEl>
                                          <p:spTgt spid="34"/>
                                        </p:tgtEl>
                                      </p:cBhvr>
                                    </p:animEffect>
                                  </p:childTnLst>
                                </p:cTn>
                              </p:par>
                              <p:par>
                                <p:cTn id="28" presetID="53" presetClass="entr" presetSubtype="16" fill="hold" grpId="0" nodeType="withEffect">
                                  <p:stCondLst>
                                    <p:cond delay="0"/>
                                  </p:stCondLst>
                                  <p:iterate type="lt">
                                    <p:tmPct val="10000"/>
                                  </p:iterate>
                                  <p:childTnLst>
                                    <p:set>
                                      <p:cBhvr>
                                        <p:cTn id="29" dur="1" fill="hold">
                                          <p:stCondLst>
                                            <p:cond delay="0"/>
                                          </p:stCondLst>
                                        </p:cTn>
                                        <p:tgtEl>
                                          <p:spTgt spid="25"/>
                                        </p:tgtEl>
                                        <p:attrNameLst>
                                          <p:attrName>style.visibility</p:attrName>
                                        </p:attrNameLst>
                                      </p:cBhvr>
                                      <p:to>
                                        <p:strVal val="visible"/>
                                      </p:to>
                                    </p:set>
                                    <p:anim calcmode="lin" valueType="num">
                                      <p:cBhvr>
                                        <p:cTn id="30" dur="500" fill="hold"/>
                                        <p:tgtEl>
                                          <p:spTgt spid="25"/>
                                        </p:tgtEl>
                                        <p:attrNameLst>
                                          <p:attrName>ppt_w</p:attrName>
                                        </p:attrNameLst>
                                      </p:cBhvr>
                                      <p:tavLst>
                                        <p:tav tm="0">
                                          <p:val>
                                            <p:fltVal val="0"/>
                                          </p:val>
                                        </p:tav>
                                        <p:tav tm="100000">
                                          <p:val>
                                            <p:strVal val="#ppt_w"/>
                                          </p:val>
                                        </p:tav>
                                      </p:tavLst>
                                    </p:anim>
                                    <p:anim calcmode="lin" valueType="num">
                                      <p:cBhvr>
                                        <p:cTn id="31" dur="500" fill="hold"/>
                                        <p:tgtEl>
                                          <p:spTgt spid="25"/>
                                        </p:tgtEl>
                                        <p:attrNameLst>
                                          <p:attrName>ppt_h</p:attrName>
                                        </p:attrNameLst>
                                      </p:cBhvr>
                                      <p:tavLst>
                                        <p:tav tm="0">
                                          <p:val>
                                            <p:fltVal val="0"/>
                                          </p:val>
                                        </p:tav>
                                        <p:tav tm="100000">
                                          <p:val>
                                            <p:strVal val="#ppt_h"/>
                                          </p:val>
                                        </p:tav>
                                      </p:tavLst>
                                    </p:anim>
                                    <p:animEffect transition="in" filter="fade">
                                      <p:cBhvr>
                                        <p:cTn id="32" dur="500"/>
                                        <p:tgtEl>
                                          <p:spTgt spid="25"/>
                                        </p:tgtEl>
                                      </p:cBhvr>
                                    </p:animEffect>
                                  </p:childTnLst>
                                </p:cTn>
                              </p:par>
                              <p:par>
                                <p:cTn id="33" presetID="22" presetClass="entr" presetSubtype="1"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ipe(up)">
                                      <p:cBhvr>
                                        <p:cTn id="35" dur="500"/>
                                        <p:tgtEl>
                                          <p:spTgt spid="26"/>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wipe(down)">
                                      <p:cBhvr>
                                        <p:cTn id="3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3" grpId="0" animBg="1"/>
      <p:bldP spid="42" grpId="0" animBg="1"/>
      <p:bldP spid="43" grpId="0" animBg="1"/>
      <p:bldP spid="44" grpId="0" animBg="1"/>
      <p:bldP spid="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3541712" cy="585788"/>
            <a:chOff x="551544" y="82976"/>
            <a:chExt cx="3540396"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引言</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00</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E2718562-F507-4D76-AB91-E863E1EFFB44}"/>
                  </a:ext>
                </a:extLst>
              </p:cNvPr>
              <p:cNvSpPr txBox="1"/>
              <p:nvPr/>
            </p:nvSpPr>
            <p:spPr>
              <a:xfrm>
                <a:off x="390081" y="1880023"/>
                <a:ext cx="11411838" cy="681084"/>
              </a:xfrm>
              <a:prstGeom prst="rect">
                <a:avLst/>
              </a:prstGeom>
              <a:noFill/>
            </p:spPr>
            <p:txBody>
              <a:bodyPr wrap="square">
                <a:spAutoFit/>
              </a:bodyPr>
              <a:lstStyle/>
              <a:p>
                <a:pPr>
                  <a:lnSpc>
                    <a:spcPct val="125000"/>
                  </a:lnSpc>
                </a:pPr>
                <a:r>
                  <a:rPr lang="zh-CN" altLang="en-US" sz="1600" dirty="0"/>
                  <a:t>        目前我们已经掌握了隐马尔可夫与结构化感知机这两种序列标注模型，其中隐马尔可夫模型估计特征与序列的联合概率</a:t>
                </a:r>
                <a14:m>
                  <m:oMath xmlns:m="http://schemas.openxmlformats.org/officeDocument/2006/math">
                    <m:r>
                      <a:rPr lang="en-US" altLang="zh-CN" sz="1600" b="0" i="1" smtClean="0">
                        <a:latin typeface="Cambria Math" panose="02040503050406030204" pitchFamily="18" charset="0"/>
                      </a:rPr>
                      <m:t>𝑝</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𝑥</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𝑦</m:t>
                    </m:r>
                    <m:r>
                      <a:rPr lang="en-US" altLang="zh-CN" sz="1600" b="0" i="1" smtClean="0">
                        <a:latin typeface="Cambria Math" panose="02040503050406030204" pitchFamily="18" charset="0"/>
                      </a:rPr>
                      <m:t>)</m:t>
                    </m:r>
                  </m:oMath>
                </a14:m>
                <a:r>
                  <a:rPr lang="zh-CN" altLang="en-US" sz="1600" dirty="0"/>
                  <a:t>，而感知机给它们打一个分数</a:t>
                </a:r>
                <a14:m>
                  <m:oMath xmlns:m="http://schemas.openxmlformats.org/officeDocument/2006/math">
                    <m:r>
                      <a:rPr lang="en-US" altLang="zh-CN" sz="1600" b="0" i="1" smtClean="0">
                        <a:latin typeface="Cambria Math" panose="02040503050406030204" pitchFamily="18" charset="0"/>
                      </a:rPr>
                      <m:t>𝑠𝑐𝑜𝑟𝑒</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𝑦</m:t>
                        </m:r>
                      </m:e>
                    </m:d>
                    <m:r>
                      <a:rPr lang="zh-CN" altLang="en-US" sz="1600" i="1">
                        <a:latin typeface="Cambria Math" panose="02040503050406030204" pitchFamily="18" charset="0"/>
                      </a:rPr>
                      <m:t>。</m:t>
                    </m:r>
                  </m:oMath>
                </a14:m>
                <a:r>
                  <a:rPr lang="zh-CN" altLang="en-US" sz="1600" dirty="0"/>
                  <a:t>得益于线性模型捕捉了更丰富的上下文特征，感知机的成绩更好。</a:t>
                </a:r>
              </a:p>
            </p:txBody>
          </p:sp>
        </mc:Choice>
        <mc:Fallback>
          <p:sp>
            <p:nvSpPr>
              <p:cNvPr id="13" name="文本框 12">
                <a:extLst>
                  <a:ext uri="{FF2B5EF4-FFF2-40B4-BE49-F238E27FC236}">
                    <a16:creationId xmlns:a16="http://schemas.microsoft.com/office/drawing/2014/main" id="{E2718562-F507-4D76-AB91-E863E1EFFB44}"/>
                  </a:ext>
                </a:extLst>
              </p:cNvPr>
              <p:cNvSpPr txBox="1">
                <a:spLocks noRot="1" noChangeAspect="1" noMove="1" noResize="1" noEditPoints="1" noAdjustHandles="1" noChangeArrowheads="1" noChangeShapeType="1" noTextEdit="1"/>
              </p:cNvSpPr>
              <p:nvPr/>
            </p:nvSpPr>
            <p:spPr>
              <a:xfrm>
                <a:off x="390081" y="1880023"/>
                <a:ext cx="11411838" cy="681084"/>
              </a:xfrm>
              <a:prstGeom prst="rect">
                <a:avLst/>
              </a:prstGeom>
              <a:blipFill>
                <a:blip r:embed="rId3"/>
                <a:stretch>
                  <a:fillRect b="-8929"/>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E79885C8-0AB2-4F39-B168-C66F5B8D4F27}"/>
              </a:ext>
            </a:extLst>
          </p:cNvPr>
          <p:cNvSpPr txBox="1"/>
          <p:nvPr/>
        </p:nvSpPr>
        <p:spPr>
          <a:xfrm>
            <a:off x="448818" y="2700349"/>
            <a:ext cx="11143376" cy="988860"/>
          </a:xfrm>
          <a:prstGeom prst="rect">
            <a:avLst/>
          </a:prstGeom>
          <a:noFill/>
        </p:spPr>
        <p:txBody>
          <a:bodyPr wrap="square">
            <a:spAutoFit/>
          </a:bodyPr>
          <a:lstStyle/>
          <a:p>
            <a:pPr>
              <a:lnSpc>
                <a:spcPct val="125000"/>
              </a:lnSpc>
            </a:pPr>
            <a:r>
              <a:rPr lang="zh-CN" altLang="en-US" sz="1600" dirty="0"/>
              <a:t>      本章介绍一种新的序列标注模型条件随机场。这种模型与感知机同属结构化学习大家族，但性能比感知机还要强大。为了厘清该模型的来龙去脉，我们先对机器学习模型做一番梳理。然后结合代码介绍条件随机场理论，探究它与结构化感知机的异同。</a:t>
            </a:r>
          </a:p>
        </p:txBody>
      </p:sp>
    </p:spTree>
    <p:extLst>
      <p:ext uri="{BB962C8B-B14F-4D97-AF65-F5344CB8AC3E}">
        <p14:creationId xmlns:p14="http://schemas.microsoft.com/office/powerpoint/2010/main" val="30806597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4655890" y="254000"/>
            <a:ext cx="7536109"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4356697" cy="585788"/>
            <a:chOff x="551544" y="82976"/>
            <a:chExt cx="4355078"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099" y="111278"/>
              <a:ext cx="4106523"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机器学习的模型谱系</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文本框 12">
            <a:extLst>
              <a:ext uri="{FF2B5EF4-FFF2-40B4-BE49-F238E27FC236}">
                <a16:creationId xmlns:a16="http://schemas.microsoft.com/office/drawing/2014/main" id="{CA55C2B7-C4F7-4DCD-8DBC-B3608C043EC6}"/>
              </a:ext>
            </a:extLst>
          </p:cNvPr>
          <p:cNvSpPr txBox="1"/>
          <p:nvPr/>
        </p:nvSpPr>
        <p:spPr>
          <a:xfrm>
            <a:off x="346744" y="634121"/>
            <a:ext cx="11506899" cy="373307"/>
          </a:xfrm>
          <a:prstGeom prst="rect">
            <a:avLst/>
          </a:prstGeom>
          <a:noFill/>
        </p:spPr>
        <p:txBody>
          <a:bodyPr wrap="square">
            <a:spAutoFit/>
          </a:bodyPr>
          <a:lstStyle/>
          <a:p>
            <a:pPr>
              <a:lnSpc>
                <a:spcPct val="125000"/>
              </a:lnSpc>
            </a:pPr>
            <a:r>
              <a:rPr lang="zh-CN" altLang="en-US" sz="1600" dirty="0"/>
              <a:t>     任何机器学习模型并非从天而降，它们秉承不同设计理念逐步改进，构成一棵根深叶茂的进化树。</a:t>
            </a:r>
          </a:p>
        </p:txBody>
      </p:sp>
      <p:pic>
        <p:nvPicPr>
          <p:cNvPr id="12" name="图片 11">
            <a:extLst>
              <a:ext uri="{FF2B5EF4-FFF2-40B4-BE49-F238E27FC236}">
                <a16:creationId xmlns:a16="http://schemas.microsoft.com/office/drawing/2014/main" id="{CB52A189-0D7C-4482-AC3F-2EA1E99EDAEE}"/>
              </a:ext>
            </a:extLst>
          </p:cNvPr>
          <p:cNvPicPr>
            <a:picLocks noChangeAspect="1"/>
          </p:cNvPicPr>
          <p:nvPr/>
        </p:nvPicPr>
        <p:blipFill>
          <a:blip r:embed="rId3"/>
          <a:stretch>
            <a:fillRect/>
          </a:stretch>
        </p:blipFill>
        <p:spPr>
          <a:xfrm>
            <a:off x="2784985" y="1157341"/>
            <a:ext cx="6809612" cy="4052222"/>
          </a:xfrm>
          <a:prstGeom prst="rect">
            <a:avLst/>
          </a:prstGeom>
        </p:spPr>
      </p:pic>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2EF1F403-3121-4C13-A7CD-DFCA6161A5BD}"/>
                  </a:ext>
                </a:extLst>
              </p:cNvPr>
              <p:cNvSpPr txBox="1"/>
              <p:nvPr/>
            </p:nvSpPr>
            <p:spPr>
              <a:xfrm>
                <a:off x="740329" y="5377493"/>
                <a:ext cx="10559642" cy="373307"/>
              </a:xfrm>
              <a:prstGeom prst="rect">
                <a:avLst/>
              </a:prstGeom>
              <a:noFill/>
            </p:spPr>
            <p:txBody>
              <a:bodyPr wrap="square">
                <a:spAutoFit/>
              </a:bodyPr>
              <a:lstStyle/>
              <a:p>
                <a:pPr>
                  <a:lnSpc>
                    <a:spcPct val="125000"/>
                  </a:lnSpc>
                </a:pPr>
                <a:r>
                  <a:rPr lang="zh-CN" altLang="en-US" sz="1600" dirty="0"/>
                  <a:t>根据建模的究竟是联合概率分布 </a:t>
                </a:r>
                <a14:m>
                  <m:oMath xmlns:m="http://schemas.openxmlformats.org/officeDocument/2006/math">
                    <m:r>
                      <a:rPr lang="en-US" altLang="zh-CN" sz="1600" b="0" i="1" smtClean="0">
                        <a:latin typeface="Cambria Math" panose="02040503050406030204" pitchFamily="18" charset="0"/>
                      </a:rPr>
                      <m:t>𝑝</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𝑥</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𝑦</m:t>
                    </m:r>
                    <m:r>
                      <a:rPr lang="en-US" altLang="zh-CN" sz="1600" b="0" i="1" smtClean="0">
                        <a:latin typeface="Cambria Math" panose="02040503050406030204" pitchFamily="18" charset="0"/>
                      </a:rPr>
                      <m:t>)</m:t>
                    </m:r>
                  </m:oMath>
                </a14:m>
                <a:r>
                  <a:rPr lang="zh-CN" altLang="en-US" sz="1600" dirty="0"/>
                  <a:t>还是条件概率分布 </a:t>
                </a:r>
                <a14:m>
                  <m:oMath xmlns:m="http://schemas.openxmlformats.org/officeDocument/2006/math">
                    <m:r>
                      <a:rPr lang="en-US" altLang="zh-CN" sz="1600" b="0" i="1" smtClean="0">
                        <a:latin typeface="Cambria Math" panose="02040503050406030204" pitchFamily="18" charset="0"/>
                      </a:rPr>
                      <m:t>𝑝</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𝑦</m:t>
                        </m:r>
                      </m:e>
                      <m:e>
                        <m:r>
                          <a:rPr lang="en-US" altLang="zh-CN" sz="1600" b="0" i="1" smtClean="0">
                            <a:latin typeface="Cambria Math" panose="02040503050406030204" pitchFamily="18" charset="0"/>
                          </a:rPr>
                          <m:t>𝑥</m:t>
                        </m:r>
                      </m:e>
                    </m:d>
                  </m:oMath>
                </a14:m>
                <a:r>
                  <a:rPr lang="zh-CN" altLang="en-US" sz="1600" dirty="0"/>
                  <a:t>。派生出生成式模型与判别式模型。</a:t>
                </a:r>
              </a:p>
            </p:txBody>
          </p:sp>
        </mc:Choice>
        <mc:Fallback xmlns="">
          <p:sp>
            <p:nvSpPr>
              <p:cNvPr id="17" name="文本框 16">
                <a:extLst>
                  <a:ext uri="{FF2B5EF4-FFF2-40B4-BE49-F238E27FC236}">
                    <a16:creationId xmlns:a16="http://schemas.microsoft.com/office/drawing/2014/main" id="{2EF1F403-3121-4C13-A7CD-DFCA6161A5BD}"/>
                  </a:ext>
                </a:extLst>
              </p:cNvPr>
              <p:cNvSpPr txBox="1">
                <a:spLocks noRot="1" noChangeAspect="1" noMove="1" noResize="1" noEditPoints="1" noAdjustHandles="1" noChangeArrowheads="1" noChangeShapeType="1" noTextEdit="1"/>
              </p:cNvSpPr>
              <p:nvPr/>
            </p:nvSpPr>
            <p:spPr>
              <a:xfrm>
                <a:off x="740329" y="5377493"/>
                <a:ext cx="10559642" cy="373307"/>
              </a:xfrm>
              <a:prstGeom prst="rect">
                <a:avLst/>
              </a:prstGeom>
              <a:blipFill>
                <a:blip r:embed="rId4"/>
                <a:stretch>
                  <a:fillRect l="-289" b="-18033"/>
                </a:stretch>
              </a:blipFill>
            </p:spPr>
            <p:txBody>
              <a:bodyPr/>
              <a:lstStyle/>
              <a:p>
                <a:r>
                  <a:rPr lang="zh-CN" altLang="en-US">
                    <a:noFill/>
                  </a:rPr>
                  <a:t> </a:t>
                </a:r>
              </a:p>
            </p:txBody>
          </p:sp>
        </mc:Fallback>
      </mc:AlternateContent>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4655890" y="254000"/>
            <a:ext cx="7536109"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4356697" cy="585788"/>
            <a:chOff x="551544" y="82976"/>
            <a:chExt cx="4355078"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099" y="111278"/>
              <a:ext cx="4106523"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机器学习的模型谱系</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文本框 13">
            <a:extLst>
              <a:ext uri="{FF2B5EF4-FFF2-40B4-BE49-F238E27FC236}">
                <a16:creationId xmlns:a16="http://schemas.microsoft.com/office/drawing/2014/main" id="{51386D8C-0BDC-4443-A351-EE60B1E8054B}"/>
              </a:ext>
            </a:extLst>
          </p:cNvPr>
          <p:cNvSpPr txBox="1"/>
          <p:nvPr/>
        </p:nvSpPr>
        <p:spPr>
          <a:xfrm>
            <a:off x="478173" y="696478"/>
            <a:ext cx="3207391"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生成式模型与判别式模型</a:t>
            </a: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783487BB-2643-46C1-87B3-5D302BDB1E39}"/>
                  </a:ext>
                </a:extLst>
              </p:cNvPr>
              <p:cNvSpPr txBox="1"/>
              <p:nvPr/>
            </p:nvSpPr>
            <p:spPr>
              <a:xfrm>
                <a:off x="478173" y="1057357"/>
                <a:ext cx="11367082" cy="1015663"/>
              </a:xfrm>
              <a:prstGeom prst="rect">
                <a:avLst/>
              </a:prstGeom>
              <a:noFill/>
            </p:spPr>
            <p:txBody>
              <a:bodyPr wrap="square">
                <a:spAutoFit/>
              </a:bodyPr>
              <a:lstStyle/>
              <a:p>
                <a:pPr>
                  <a:lnSpc>
                    <a:spcPct val="125000"/>
                  </a:lnSpc>
                </a:pPr>
                <a:r>
                  <a:rPr lang="zh-CN" altLang="en-US" sz="1600" dirty="0"/>
                  <a:t>         </a:t>
                </a:r>
                <a:r>
                  <a:rPr lang="zh-CN" altLang="en-US" sz="1600" b="1" dirty="0"/>
                  <a:t>生成式模型：</a:t>
                </a:r>
                <a:r>
                  <a:rPr lang="zh-CN" altLang="en-US" sz="1600" dirty="0"/>
                  <a:t>模拟数据的生成过程，两类随机变量存在因果先后关系，先有因素 </a:t>
                </a:r>
                <a14:m>
                  <m:oMath xmlns:m="http://schemas.openxmlformats.org/officeDocument/2006/math">
                    <m:r>
                      <a:rPr lang="en-US" altLang="zh-CN" sz="1600" b="0" i="1" smtClean="0">
                        <a:latin typeface="Cambria Math" panose="02040503050406030204" pitchFamily="18" charset="0"/>
                      </a:rPr>
                      <m:t>𝑦</m:t>
                    </m:r>
                  </m:oMath>
                </a14:m>
                <a:r>
                  <a:rPr lang="zh-CN" altLang="en-US" sz="1600" dirty="0"/>
                  <a:t>，后有结果 </a:t>
                </a:r>
                <a14:m>
                  <m:oMath xmlns:m="http://schemas.openxmlformats.org/officeDocument/2006/math">
                    <m:r>
                      <a:rPr lang="en-US" altLang="zh-CN" sz="1600" b="0" i="1" smtClean="0">
                        <a:latin typeface="Cambria Math" panose="02040503050406030204" pitchFamily="18" charset="0"/>
                      </a:rPr>
                      <m:t>𝑥</m:t>
                    </m:r>
                    <m:r>
                      <a:rPr lang="en-US" altLang="zh-CN" sz="1600" i="1">
                        <a:latin typeface="Cambria Math" panose="02040503050406030204" pitchFamily="18" charset="0"/>
                      </a:rPr>
                      <m:t> </m:t>
                    </m:r>
                  </m:oMath>
                </a14:m>
                <a:r>
                  <a:rPr lang="zh-CN" altLang="en-US" sz="1600" dirty="0"/>
                  <a:t>，这种因果关系由联合分布模拟：</a:t>
                </a:r>
                <a:endParaRPr lang="en-US" altLang="zh-CN" sz="1600" dirty="0"/>
              </a:p>
              <a:p>
                <a:pPr>
                  <a:lnSpc>
                    <a:spcPct val="125000"/>
                  </a:lnSpc>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𝑝</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𝑦</m:t>
                          </m:r>
                        </m:e>
                      </m:d>
                      <m:r>
                        <a:rPr lang="en-US" altLang="zh-CN" sz="1600" i="1">
                          <a:latin typeface="Cambria Math" panose="02040503050406030204" pitchFamily="18" charset="0"/>
                        </a:rPr>
                        <m:t>=</m:t>
                      </m:r>
                      <m:r>
                        <a:rPr lang="en-US" altLang="zh-CN" sz="1600" i="1">
                          <a:latin typeface="Cambria Math" panose="02040503050406030204" pitchFamily="18" charset="0"/>
                        </a:rPr>
                        <m:t>𝑝</m:t>
                      </m:r>
                      <m:r>
                        <a:rPr lang="en-US" altLang="zh-CN" sz="1600" i="1">
                          <a:latin typeface="Cambria Math" panose="02040503050406030204" pitchFamily="18" charset="0"/>
                        </a:rPr>
                        <m:t>(</m:t>
                      </m:r>
                      <m:r>
                        <a:rPr lang="en-US" altLang="zh-CN" sz="1600" i="1">
                          <a:latin typeface="Cambria Math" panose="02040503050406030204" pitchFamily="18" charset="0"/>
                        </a:rPr>
                        <m:t>𝑦</m:t>
                      </m:r>
                      <m:r>
                        <a:rPr lang="en-US" altLang="zh-CN" sz="1600" i="1">
                          <a:latin typeface="Cambria Math" panose="02040503050406030204" pitchFamily="18" charset="0"/>
                        </a:rPr>
                        <m:t>)</m:t>
                      </m:r>
                      <m:r>
                        <a:rPr lang="en-US" altLang="zh-CN" sz="1600" i="1">
                          <a:latin typeface="Cambria Math" panose="02040503050406030204" pitchFamily="18" charset="0"/>
                        </a:rPr>
                        <m:t>𝑝</m:t>
                      </m:r>
                      <m:d>
                        <m:dPr>
                          <m:ctrlPr>
                            <a:rPr lang="en-US" altLang="zh-CN" sz="1600" i="1">
                              <a:latin typeface="Cambria Math" panose="02040503050406030204" pitchFamily="18" charset="0"/>
                            </a:rPr>
                          </m:ctrlPr>
                        </m:dPr>
                        <m:e>
                          <m:r>
                            <a:rPr lang="en-US" altLang="zh-CN" sz="1600" b="0" i="1" smtClean="0">
                              <a:latin typeface="Cambria Math" panose="02040503050406030204" pitchFamily="18" charset="0"/>
                            </a:rPr>
                            <m:t>𝑥</m:t>
                          </m:r>
                        </m:e>
                        <m:e>
                          <m:r>
                            <a:rPr lang="en-US" altLang="zh-CN" sz="1600" b="0" i="1" smtClean="0">
                              <a:latin typeface="Cambria Math" panose="02040503050406030204" pitchFamily="18" charset="0"/>
                            </a:rPr>
                            <m:t>𝑦</m:t>
                          </m:r>
                        </m:e>
                      </m:d>
                    </m:oMath>
                  </m:oMathPara>
                </a14:m>
                <a:endParaRPr lang="zh-CN" altLang="en-US" sz="1600" dirty="0"/>
              </a:p>
            </p:txBody>
          </p:sp>
        </mc:Choice>
        <mc:Fallback xmlns="">
          <p:sp>
            <p:nvSpPr>
              <p:cNvPr id="15" name="文本框 14">
                <a:extLst>
                  <a:ext uri="{FF2B5EF4-FFF2-40B4-BE49-F238E27FC236}">
                    <a16:creationId xmlns:a16="http://schemas.microsoft.com/office/drawing/2014/main" id="{783487BB-2643-46C1-87B3-5D302BDB1E39}"/>
                  </a:ext>
                </a:extLst>
              </p:cNvPr>
              <p:cNvSpPr txBox="1">
                <a:spLocks noRot="1" noChangeAspect="1" noMove="1" noResize="1" noEditPoints="1" noAdjustHandles="1" noChangeArrowheads="1" noChangeShapeType="1" noTextEdit="1"/>
              </p:cNvSpPr>
              <p:nvPr/>
            </p:nvSpPr>
            <p:spPr>
              <a:xfrm>
                <a:off x="478173" y="1057357"/>
                <a:ext cx="11367082" cy="1015663"/>
              </a:xfrm>
              <a:prstGeom prst="rect">
                <a:avLst/>
              </a:prstGeom>
              <a:blipFill>
                <a:blip r:embed="rId3"/>
                <a:stretch>
                  <a:fillRect l="-268" b="-599"/>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419FA8E8-1D3C-414F-87D9-47EFF92F79FF}"/>
              </a:ext>
            </a:extLst>
          </p:cNvPr>
          <p:cNvSpPr txBox="1"/>
          <p:nvPr/>
        </p:nvSpPr>
        <p:spPr>
          <a:xfrm>
            <a:off x="10380677" y="1720466"/>
            <a:ext cx="634068" cy="338554"/>
          </a:xfrm>
          <a:prstGeom prst="rect">
            <a:avLst/>
          </a:prstGeom>
          <a:noFill/>
        </p:spPr>
        <p:txBody>
          <a:bodyPr wrap="square" rtlCol="0">
            <a:spAutoFit/>
          </a:bodyPr>
          <a:lstStyle/>
          <a:p>
            <a:r>
              <a:rPr lang="en-US" altLang="zh-CN" sz="1600" dirty="0"/>
              <a:t>(6.1)</a:t>
            </a:r>
            <a:endParaRPr lang="zh-CN" altLang="en-US" sz="1600" dirty="0"/>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D27D7A93-25D1-4DEA-8D84-DBF458D593FB}"/>
                  </a:ext>
                </a:extLst>
              </p:cNvPr>
              <p:cNvSpPr txBox="1"/>
              <p:nvPr/>
            </p:nvSpPr>
            <p:spPr>
              <a:xfrm>
                <a:off x="609600" y="2085126"/>
                <a:ext cx="11302781" cy="1016497"/>
              </a:xfrm>
              <a:prstGeom prst="rect">
                <a:avLst/>
              </a:prstGeom>
              <a:noFill/>
            </p:spPr>
            <p:txBody>
              <a:bodyPr wrap="square">
                <a:spAutoFit/>
              </a:bodyPr>
              <a:lstStyle/>
              <a:p>
                <a:pPr>
                  <a:lnSpc>
                    <a:spcPct val="125000"/>
                  </a:lnSpc>
                </a:pPr>
                <a:r>
                  <a:rPr lang="zh-CN" altLang="en-US" sz="1600" dirty="0"/>
                  <a:t>         有了式(6.1)中的两项分布，生成式模型就可以根据</a:t>
                </a:r>
                <a14:m>
                  <m:oMath xmlns:m="http://schemas.openxmlformats.org/officeDocument/2006/math">
                    <m:r>
                      <a:rPr lang="en-US" altLang="zh-CN" sz="1600" i="1" smtClean="0">
                        <a:latin typeface="Cambria Math" panose="02040503050406030204" pitchFamily="18" charset="0"/>
                      </a:rPr>
                      <m:t>𝑝</m:t>
                    </m:r>
                    <m:r>
                      <a:rPr lang="en-US" altLang="zh-CN" sz="1600" i="1" smtClean="0">
                        <a:latin typeface="Cambria Math" panose="02040503050406030204" pitchFamily="18" charset="0"/>
                      </a:rPr>
                      <m:t>(</m:t>
                    </m:r>
                    <m:r>
                      <a:rPr lang="en-US" altLang="zh-CN" sz="1600" i="1" smtClean="0">
                        <a:latin typeface="Cambria Math" panose="02040503050406030204" pitchFamily="18" charset="0"/>
                      </a:rPr>
                      <m:t>𝑦</m:t>
                    </m:r>
                    <m:r>
                      <a:rPr lang="en-US" altLang="zh-CN" sz="1600" i="1" smtClean="0">
                        <a:latin typeface="Cambria Math" panose="02040503050406030204" pitchFamily="18" charset="0"/>
                      </a:rPr>
                      <m:t>)</m:t>
                    </m:r>
                  </m:oMath>
                </a14:m>
                <a:r>
                  <a:rPr lang="zh-CN" altLang="en-US" sz="1600" dirty="0"/>
                  <a:t>采样一个</a:t>
                </a:r>
                <a14:m>
                  <m:oMath xmlns:m="http://schemas.openxmlformats.org/officeDocument/2006/math">
                    <m:r>
                      <a:rPr lang="en-US" altLang="zh-CN" sz="1600" i="1">
                        <a:latin typeface="Cambria Math" panose="02040503050406030204" pitchFamily="18" charset="0"/>
                      </a:rPr>
                      <m:t>𝑦</m:t>
                    </m:r>
                    <m:r>
                      <a:rPr lang="en-US" altLang="zh-CN" sz="1600" i="1">
                        <a:latin typeface="Cambria Math" panose="02040503050406030204" pitchFamily="18" charset="0"/>
                      </a:rPr>
                      <m:t> </m:t>
                    </m:r>
                  </m:oMath>
                </a14:m>
                <a:r>
                  <a:rPr lang="zh-CN" altLang="en-US" sz="1600" dirty="0"/>
                  <a:t>，然后根据</a:t>
                </a:r>
                <a14:m>
                  <m:oMath xmlns:m="http://schemas.openxmlformats.org/officeDocument/2006/math">
                    <m:r>
                      <a:rPr lang="en-US" altLang="zh-CN" sz="1600" i="1">
                        <a:latin typeface="Cambria Math" panose="02040503050406030204" pitchFamily="18" charset="0"/>
                      </a:rPr>
                      <m:t>𝑝</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𝑥</m:t>
                        </m:r>
                      </m:e>
                      <m:e>
                        <m:r>
                          <a:rPr lang="en-US" altLang="zh-CN" sz="1600" i="1">
                            <a:latin typeface="Cambria Math" panose="02040503050406030204" pitchFamily="18" charset="0"/>
                          </a:rPr>
                          <m:t>𝑦</m:t>
                        </m:r>
                      </m:e>
                    </m:d>
                  </m:oMath>
                </a14:m>
                <a:r>
                  <a:rPr lang="zh-CN" altLang="en-US" sz="1600" dirty="0"/>
                  <a:t>采样一个</a:t>
                </a:r>
                <a14:m>
                  <m:oMath xmlns:m="http://schemas.openxmlformats.org/officeDocument/2006/math">
                    <m:r>
                      <a:rPr lang="en-US" altLang="zh-CN" sz="1600" b="0" i="1" smtClean="0">
                        <a:latin typeface="Cambria Math" panose="02040503050406030204" pitchFamily="18" charset="0"/>
                      </a:rPr>
                      <m:t>𝑥</m:t>
                    </m:r>
                    <m:r>
                      <a:rPr lang="en-US" altLang="zh-CN" sz="1600" i="1">
                        <a:latin typeface="Cambria Math" panose="02040503050406030204" pitchFamily="18" charset="0"/>
                      </a:rPr>
                      <m:t> </m:t>
                    </m:r>
                  </m:oMath>
                </a14:m>
                <a:r>
                  <a:rPr lang="zh-CN" altLang="en-US" sz="1600" dirty="0"/>
                  <a:t>，从而生成一个样本</a:t>
                </a:r>
                <a14:m>
                  <m:oMath xmlns:m="http://schemas.openxmlformats.org/officeDocument/2006/math">
                    <m:d>
                      <m:dPr>
                        <m:ctrlPr>
                          <a:rPr lang="en-US" altLang="zh-CN" sz="1600" i="1">
                            <a:latin typeface="Cambria Math" panose="02040503050406030204" pitchFamily="18" charset="0"/>
                          </a:rPr>
                        </m:ctrlPr>
                      </m:dPr>
                      <m:e>
                        <m:r>
                          <a:rPr lang="en-US" altLang="zh-CN" sz="1600" i="1">
                            <a:latin typeface="Cambria Math" panose="02040503050406030204" pitchFamily="18" charset="0"/>
                          </a:rPr>
                          <m:t>𝑥</m:t>
                        </m:r>
                        <m:r>
                          <a:rPr lang="en-US" altLang="zh-CN" sz="1600" i="1">
                            <a:latin typeface="Cambria Math" panose="02040503050406030204" pitchFamily="18" charset="0"/>
                          </a:rPr>
                          <m:t>,</m:t>
                        </m:r>
                        <m:r>
                          <a:rPr lang="en-US" altLang="zh-CN" sz="1600" i="1">
                            <a:latin typeface="Cambria Math" panose="02040503050406030204" pitchFamily="18" charset="0"/>
                          </a:rPr>
                          <m:t>𝑦</m:t>
                        </m:r>
                      </m:e>
                    </m:d>
                  </m:oMath>
                </a14:m>
                <a:r>
                  <a:rPr lang="zh-CN" altLang="en-US" sz="1600" dirty="0"/>
                  <a:t>并得到它的概率</a:t>
                </a:r>
                <a14:m>
                  <m:oMath xmlns:m="http://schemas.openxmlformats.org/officeDocument/2006/math">
                    <m:r>
                      <a:rPr lang="en-US" altLang="zh-CN" sz="1600" i="1">
                        <a:latin typeface="Cambria Math" panose="02040503050406030204" pitchFamily="18" charset="0"/>
                      </a:rPr>
                      <m:t>𝑝</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𝑥</m:t>
                        </m:r>
                        <m:r>
                          <a:rPr lang="en-US" altLang="zh-CN" sz="1600" i="1">
                            <a:latin typeface="Cambria Math" panose="02040503050406030204" pitchFamily="18" charset="0"/>
                          </a:rPr>
                          <m:t>,</m:t>
                        </m:r>
                        <m:r>
                          <a:rPr lang="en-US" altLang="zh-CN" sz="1600" i="1">
                            <a:latin typeface="Cambria Math" panose="02040503050406030204" pitchFamily="18" charset="0"/>
                          </a:rPr>
                          <m:t>𝑦</m:t>
                        </m:r>
                      </m:e>
                    </m:d>
                    <m:r>
                      <a:rPr lang="en-US" altLang="zh-CN" sz="1600" i="1">
                        <a:latin typeface="Cambria Math" panose="02040503050406030204" pitchFamily="18" charset="0"/>
                      </a:rPr>
                      <m:t> </m:t>
                    </m:r>
                  </m:oMath>
                </a14:m>
                <a:r>
                  <a:rPr lang="zh-CN" altLang="en-US" sz="1600" dirty="0"/>
                  <a:t>。通过搜索</a:t>
                </a:r>
                <a14:m>
                  <m:oMath xmlns:m="http://schemas.openxmlformats.org/officeDocument/2006/math">
                    <m:r>
                      <a:rPr lang="en-US" altLang="zh-CN" sz="1600" i="1">
                        <a:latin typeface="Cambria Math" panose="02040503050406030204" pitchFamily="18" charset="0"/>
                      </a:rPr>
                      <m:t>𝑦</m:t>
                    </m:r>
                  </m:oMath>
                </a14:m>
                <a:r>
                  <a:rPr lang="zh-CN" altLang="en-US" sz="1600" dirty="0"/>
                  <a:t>可能的取值</a:t>
                </a:r>
                <a14:m>
                  <m:oMath xmlns:m="http://schemas.openxmlformats.org/officeDocument/2006/math">
                    <m:r>
                      <a:rPr lang="en-US" altLang="zh-CN" sz="1600" i="1">
                        <a:latin typeface="Cambria Math" panose="02040503050406030204" pitchFamily="18" charset="0"/>
                      </a:rPr>
                      <m:t>𝑦</m:t>
                    </m:r>
                    <m:r>
                      <a:rPr lang="en-US" altLang="zh-CN" sz="1600" i="1">
                        <a:latin typeface="Cambria Math" panose="02040503050406030204" pitchFamily="18" charset="0"/>
                      </a:rPr>
                      <m:t> </m:t>
                    </m:r>
                  </m:oMath>
                </a14:m>
                <a:r>
                  <a:rPr lang="zh-CN" altLang="en-US" sz="1600" dirty="0"/>
                  <a:t>，生成式模型进而找出概率最大的那一个</a:t>
                </a:r>
                <a14:m>
                  <m:oMath xmlns:m="http://schemas.openxmlformats.org/officeDocument/2006/math">
                    <m:acc>
                      <m:accPr>
                        <m:chr m:val="̂"/>
                        <m:ctrlPr>
                          <a:rPr lang="zh-CN" altLang="en-US" sz="1600" i="1" smtClean="0">
                            <a:latin typeface="Cambria Math" panose="02040503050406030204" pitchFamily="18" charset="0"/>
                          </a:rPr>
                        </m:ctrlPr>
                      </m:accPr>
                      <m:e>
                        <m:r>
                          <a:rPr lang="en-US" altLang="zh-CN" sz="1600" b="0" i="1" smtClean="0">
                            <a:latin typeface="Cambria Math" panose="02040503050406030204" pitchFamily="18" charset="0"/>
                          </a:rPr>
                          <m:t>𝑦</m:t>
                        </m:r>
                      </m:e>
                    </m:acc>
                    <m:r>
                      <a:rPr lang="en-US" altLang="zh-CN" sz="1600" b="0" i="1" smtClean="0">
                        <a:latin typeface="Cambria Math" panose="02040503050406030204" pitchFamily="18" charset="0"/>
                      </a:rPr>
                      <m:t>=</m:t>
                    </m:r>
                    <m:func>
                      <m:funcPr>
                        <m:ctrlPr>
                          <a:rPr lang="en-US" altLang="zh-CN" sz="1600" b="0" i="1" smtClean="0">
                            <a:latin typeface="Cambria Math" panose="02040503050406030204" pitchFamily="18" charset="0"/>
                          </a:rPr>
                        </m:ctrlPr>
                      </m:funcPr>
                      <m:fName>
                        <m:limLow>
                          <m:limLowPr>
                            <m:ctrlPr>
                              <a:rPr lang="en-US" altLang="zh-CN" sz="1600" b="0" i="1" smtClean="0">
                                <a:latin typeface="Cambria Math" panose="02040503050406030204" pitchFamily="18" charset="0"/>
                              </a:rPr>
                            </m:ctrlPr>
                          </m:limLowPr>
                          <m:e>
                            <m:r>
                              <m:rPr>
                                <m:sty m:val="p"/>
                              </m:rPr>
                              <a:rPr lang="en-US" altLang="zh-CN" sz="1600" b="0" i="0" smtClean="0">
                                <a:latin typeface="Cambria Math" panose="02040503050406030204" pitchFamily="18" charset="0"/>
                              </a:rPr>
                              <m:t>arg</m:t>
                            </m:r>
                            <m:r>
                              <a:rPr lang="en-US" altLang="zh-CN" sz="1600" b="0" i="0" smtClean="0">
                                <a:latin typeface="Cambria Math" panose="02040503050406030204" pitchFamily="18" charset="0"/>
                              </a:rPr>
                              <m:t> </m:t>
                            </m:r>
                            <m:r>
                              <m:rPr>
                                <m:sty m:val="p"/>
                              </m:rPr>
                              <a:rPr lang="en-US" altLang="zh-CN" sz="1600" b="0" i="0" smtClean="0">
                                <a:latin typeface="Cambria Math" panose="02040503050406030204" pitchFamily="18" charset="0"/>
                              </a:rPr>
                              <m:t>max</m:t>
                            </m:r>
                          </m:e>
                          <m:lim>
                            <m:r>
                              <a:rPr lang="en-US" altLang="zh-CN" sz="1600" b="0" i="1" smtClean="0">
                                <a:latin typeface="Cambria Math" panose="02040503050406030204" pitchFamily="18" charset="0"/>
                              </a:rPr>
                              <m:t>𝑦</m:t>
                            </m:r>
                            <m:r>
                              <a:rPr lang="en-US" altLang="zh-CN" sz="1600" b="0" i="1" smtClean="0">
                                <a:latin typeface="Cambria Math" panose="02040503050406030204" pitchFamily="18" charset="0"/>
                                <a:ea typeface="Cambria Math" panose="02040503050406030204" pitchFamily="18" charset="0"/>
                              </a:rPr>
                              <m:t>∈</m:t>
                            </m:r>
                            <m:r>
                              <a:rPr lang="zh-CN" altLang="en-US" sz="1600" b="0" i="1" smtClean="0">
                                <a:latin typeface="Cambria Math" panose="02040503050406030204" pitchFamily="18" charset="0"/>
                                <a:ea typeface="Cambria Math" panose="02040503050406030204" pitchFamily="18" charset="0"/>
                              </a:rPr>
                              <m:t>𝒴</m:t>
                            </m:r>
                          </m:lim>
                        </m:limLow>
                      </m:fName>
                      <m:e>
                        <m:r>
                          <a:rPr lang="en-US" altLang="zh-CN" sz="1600" i="1">
                            <a:latin typeface="Cambria Math" panose="02040503050406030204" pitchFamily="18" charset="0"/>
                          </a:rPr>
                          <m:t>𝑝</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𝑥</m:t>
                            </m:r>
                            <m:r>
                              <a:rPr lang="en-US" altLang="zh-CN" sz="1600" i="1">
                                <a:latin typeface="Cambria Math" panose="02040503050406030204" pitchFamily="18" charset="0"/>
                              </a:rPr>
                              <m:t>,</m:t>
                            </m:r>
                            <m:r>
                              <a:rPr lang="en-US" altLang="zh-CN" sz="1600" i="1">
                                <a:latin typeface="Cambria Math" panose="02040503050406030204" pitchFamily="18" charset="0"/>
                              </a:rPr>
                              <m:t>𝑦</m:t>
                            </m:r>
                          </m:e>
                        </m:d>
                      </m:e>
                    </m:func>
                  </m:oMath>
                </a14:m>
                <a:r>
                  <a:rPr lang="zh-CN" altLang="en-US" sz="1600" dirty="0"/>
                  <a:t>作为预测结果。</a:t>
                </a:r>
              </a:p>
            </p:txBody>
          </p:sp>
        </mc:Choice>
        <mc:Fallback xmlns="">
          <p:sp>
            <p:nvSpPr>
              <p:cNvPr id="18" name="文本框 17">
                <a:extLst>
                  <a:ext uri="{FF2B5EF4-FFF2-40B4-BE49-F238E27FC236}">
                    <a16:creationId xmlns:a16="http://schemas.microsoft.com/office/drawing/2014/main" id="{D27D7A93-25D1-4DEA-8D84-DBF458D593FB}"/>
                  </a:ext>
                </a:extLst>
              </p:cNvPr>
              <p:cNvSpPr txBox="1">
                <a:spLocks noRot="1" noChangeAspect="1" noMove="1" noResize="1" noEditPoints="1" noAdjustHandles="1" noChangeArrowheads="1" noChangeShapeType="1" noTextEdit="1"/>
              </p:cNvSpPr>
              <p:nvPr/>
            </p:nvSpPr>
            <p:spPr>
              <a:xfrm>
                <a:off x="609600" y="2085126"/>
                <a:ext cx="11302781" cy="1016497"/>
              </a:xfrm>
              <a:prstGeom prst="rect">
                <a:avLst/>
              </a:prstGeom>
              <a:blipFill>
                <a:blip r:embed="rId4"/>
                <a:stretch>
                  <a:fillRect l="-270" b="-53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15865917-52DD-41E1-BB3C-A11FD733A360}"/>
                  </a:ext>
                </a:extLst>
              </p:cNvPr>
              <p:cNvSpPr txBox="1"/>
              <p:nvPr/>
            </p:nvSpPr>
            <p:spPr>
              <a:xfrm>
                <a:off x="550863" y="3101623"/>
                <a:ext cx="11227280" cy="966227"/>
              </a:xfrm>
              <a:prstGeom prst="rect">
                <a:avLst/>
              </a:prstGeom>
              <a:noFill/>
            </p:spPr>
            <p:txBody>
              <a:bodyPr wrap="square">
                <a:spAutoFit/>
              </a:bodyPr>
              <a:lstStyle/>
              <a:p>
                <a:r>
                  <a:rPr lang="zh-CN" altLang="en-US" sz="1600" dirty="0"/>
                  <a:t>        通过联合分布</a:t>
                </a:r>
                <a14:m>
                  <m:oMath xmlns:m="http://schemas.openxmlformats.org/officeDocument/2006/math">
                    <m:r>
                      <a:rPr lang="en-US" altLang="zh-CN" sz="1600" i="1" smtClean="0">
                        <a:latin typeface="Cambria Math" panose="02040503050406030204" pitchFamily="18" charset="0"/>
                      </a:rPr>
                      <m:t>𝑝</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𝑥</m:t>
                        </m:r>
                        <m:r>
                          <a:rPr lang="en-US" altLang="zh-CN" sz="1600" i="1">
                            <a:latin typeface="Cambria Math" panose="02040503050406030204" pitchFamily="18" charset="0"/>
                          </a:rPr>
                          <m:t>,</m:t>
                        </m:r>
                        <m:r>
                          <a:rPr lang="en-US" altLang="zh-CN" sz="1600" i="1">
                            <a:latin typeface="Cambria Math" panose="02040503050406030204" pitchFamily="18" charset="0"/>
                          </a:rPr>
                          <m:t>𝑦</m:t>
                        </m:r>
                      </m:e>
                    </m:d>
                    <m:r>
                      <a:rPr lang="en-US" altLang="zh-CN" sz="1600" i="1">
                        <a:latin typeface="Cambria Math" panose="02040503050406030204" pitchFamily="18" charset="0"/>
                      </a:rPr>
                      <m:t> </m:t>
                    </m:r>
                  </m:oMath>
                </a14:m>
                <a:r>
                  <a:rPr lang="zh-CN" altLang="en-US" sz="1600" dirty="0"/>
                  <a:t>，生成式模型其实间接建模了</a:t>
                </a:r>
                <a14:m>
                  <m:oMath xmlns:m="http://schemas.openxmlformats.org/officeDocument/2006/math">
                    <m:r>
                      <a:rPr lang="en-US" altLang="zh-CN" sz="1600" i="1">
                        <a:latin typeface="Cambria Math" panose="02040503050406030204" pitchFamily="18" charset="0"/>
                      </a:rPr>
                      <m:t>𝑝</m:t>
                    </m:r>
                    <m:r>
                      <a:rPr lang="en-US" altLang="zh-CN" sz="1600" i="1">
                        <a:latin typeface="Cambria Math" panose="02040503050406030204" pitchFamily="18" charset="0"/>
                      </a:rPr>
                      <m:t>(</m:t>
                    </m:r>
                    <m:r>
                      <a:rPr lang="en-US" altLang="zh-CN" sz="1600" b="0" i="1" smtClean="0">
                        <a:latin typeface="Cambria Math" panose="02040503050406030204" pitchFamily="18" charset="0"/>
                      </a:rPr>
                      <m:t>𝑥</m:t>
                    </m:r>
                    <m:r>
                      <a:rPr lang="en-US" altLang="zh-CN" sz="1600" i="1">
                        <a:latin typeface="Cambria Math" panose="02040503050406030204" pitchFamily="18" charset="0"/>
                      </a:rPr>
                      <m:t>) </m:t>
                    </m:r>
                  </m:oMath>
                </a14:m>
                <a:r>
                  <a:rPr lang="zh-CN" altLang="en-US" sz="1600" dirty="0"/>
                  <a:t>。只需遍历所有</a:t>
                </a:r>
                <a14:m>
                  <m:oMath xmlns:m="http://schemas.openxmlformats.org/officeDocument/2006/math">
                    <m:r>
                      <a:rPr lang="en-US" altLang="zh-CN" sz="1600" i="1">
                        <a:latin typeface="Cambria Math" panose="02040503050406030204" pitchFamily="18" charset="0"/>
                      </a:rPr>
                      <m:t>𝑥</m:t>
                    </m:r>
                  </m:oMath>
                </a14:m>
                <a:r>
                  <a:rPr lang="zh-CN" altLang="en-US" sz="1600" dirty="0"/>
                  <a:t>求和即可，亦即:</a:t>
                </a:r>
                <a:endParaRPr lang="en-US" altLang="zh-CN" sz="1600" dirty="0"/>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𝑝</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r>
                        <a:rPr lang="en-US" altLang="zh-CN" sz="1600" b="0" i="1" smtClean="0">
                          <a:latin typeface="Cambria Math" panose="02040503050406030204" pitchFamily="18" charset="0"/>
                        </a:rPr>
                        <m:t>=</m:t>
                      </m:r>
                      <m:nary>
                        <m:naryPr>
                          <m:chr m:val="∑"/>
                          <m:supHide m:val="on"/>
                          <m:ctrlPr>
                            <a:rPr lang="en-US" altLang="zh-CN" sz="1600" b="0" i="1" smtClean="0">
                              <a:latin typeface="Cambria Math" panose="02040503050406030204" pitchFamily="18" charset="0"/>
                            </a:rPr>
                          </m:ctrlPr>
                        </m:naryPr>
                        <m:sub>
                          <m:r>
                            <a:rPr lang="en-US" altLang="zh-CN" sz="1600" i="1">
                              <a:latin typeface="Cambria Math" panose="02040503050406030204" pitchFamily="18" charset="0"/>
                            </a:rPr>
                            <m:t>𝑦</m:t>
                          </m:r>
                          <m:r>
                            <a:rPr lang="en-US" altLang="zh-CN" sz="1600" i="1">
                              <a:latin typeface="Cambria Math" panose="02040503050406030204" pitchFamily="18" charset="0"/>
                              <a:ea typeface="Cambria Math" panose="02040503050406030204" pitchFamily="18" charset="0"/>
                            </a:rPr>
                            <m:t>∈</m:t>
                          </m:r>
                          <m:r>
                            <a:rPr lang="zh-CN" altLang="en-US" sz="1600" i="1">
                              <a:latin typeface="Cambria Math" panose="02040503050406030204" pitchFamily="18" charset="0"/>
                              <a:ea typeface="Cambria Math" panose="02040503050406030204" pitchFamily="18" charset="0"/>
                            </a:rPr>
                            <m:t>𝒴</m:t>
                          </m:r>
                        </m:sub>
                        <m:sup/>
                        <m:e>
                          <m:r>
                            <a:rPr lang="en-US" altLang="zh-CN" sz="1600" b="0" i="1" smtClean="0">
                              <a:latin typeface="Cambria Math" panose="02040503050406030204" pitchFamily="18" charset="0"/>
                            </a:rPr>
                            <m:t>𝑝</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𝑥</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𝑦</m:t>
                          </m:r>
                          <m:r>
                            <a:rPr lang="en-US" altLang="zh-CN" sz="1600" b="0" i="1" smtClean="0">
                              <a:latin typeface="Cambria Math" panose="02040503050406030204" pitchFamily="18" charset="0"/>
                            </a:rPr>
                            <m:t>)</m:t>
                          </m:r>
                        </m:e>
                      </m:nary>
                    </m:oMath>
                  </m:oMathPara>
                </a14:m>
                <a:endParaRPr lang="zh-CN" altLang="en-US" sz="1600" dirty="0"/>
              </a:p>
            </p:txBody>
          </p:sp>
        </mc:Choice>
        <mc:Fallback xmlns="">
          <p:sp>
            <p:nvSpPr>
              <p:cNvPr id="19" name="文本框 18">
                <a:extLst>
                  <a:ext uri="{FF2B5EF4-FFF2-40B4-BE49-F238E27FC236}">
                    <a16:creationId xmlns:a16="http://schemas.microsoft.com/office/drawing/2014/main" id="{15865917-52DD-41E1-BB3C-A11FD733A360}"/>
                  </a:ext>
                </a:extLst>
              </p:cNvPr>
              <p:cNvSpPr txBox="1">
                <a:spLocks noRot="1" noChangeAspect="1" noMove="1" noResize="1" noEditPoints="1" noAdjustHandles="1" noChangeArrowheads="1" noChangeShapeType="1" noTextEdit="1"/>
              </p:cNvSpPr>
              <p:nvPr/>
            </p:nvSpPr>
            <p:spPr>
              <a:xfrm>
                <a:off x="550863" y="3101623"/>
                <a:ext cx="11227280" cy="966227"/>
              </a:xfrm>
              <a:prstGeom prst="rect">
                <a:avLst/>
              </a:prstGeom>
              <a:blipFill>
                <a:blip r:embed="rId5"/>
                <a:stretch>
                  <a:fillRect t="-31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88B0107B-065E-49E8-95EB-51C71AEF69D4}"/>
                  </a:ext>
                </a:extLst>
              </p:cNvPr>
              <p:cNvSpPr txBox="1"/>
              <p:nvPr/>
            </p:nvSpPr>
            <p:spPr>
              <a:xfrm>
                <a:off x="721453" y="4118120"/>
                <a:ext cx="11190928" cy="1300612"/>
              </a:xfrm>
              <a:prstGeom prst="rect">
                <a:avLst/>
              </a:prstGeom>
              <a:noFill/>
            </p:spPr>
            <p:txBody>
              <a:bodyPr wrap="square" rtlCol="0">
                <a:spAutoFit/>
              </a:bodyPr>
              <a:lstStyle/>
              <a:p>
                <a:pPr>
                  <a:lnSpc>
                    <a:spcPct val="125000"/>
                  </a:lnSpc>
                </a:pPr>
                <a:r>
                  <a:rPr lang="zh-CN" altLang="en-US" sz="1600" dirty="0"/>
                  <a:t>    这里有两个缺陷：</a:t>
                </a:r>
                <a:endParaRPr lang="en-US" altLang="zh-CN" sz="1600" dirty="0"/>
              </a:p>
              <a:p>
                <a:pPr>
                  <a:lnSpc>
                    <a:spcPct val="125000"/>
                  </a:lnSpc>
                </a:pPr>
                <a:r>
                  <a:rPr lang="en-US" altLang="zh-CN" sz="1600" dirty="0"/>
                  <a:t>    </a:t>
                </a:r>
                <a:r>
                  <a:rPr lang="zh-CN" altLang="en-US" sz="1600" dirty="0"/>
                  <a:t>（</a:t>
                </a:r>
                <a:r>
                  <a:rPr lang="en-US" altLang="zh-CN" sz="1600" dirty="0"/>
                  <a:t>1</a:t>
                </a:r>
                <a:r>
                  <a:rPr lang="zh-CN" altLang="en-US" sz="1600" dirty="0"/>
                  <a:t>）</a:t>
                </a:r>
                <a:r>
                  <a:rPr lang="en-US" altLang="zh-CN" sz="1600" b="0" dirty="0"/>
                  <a:t> </a:t>
                </a:r>
                <a14:m>
                  <m:oMath xmlns:m="http://schemas.openxmlformats.org/officeDocument/2006/math">
                    <m:r>
                      <a:rPr lang="en-US" altLang="zh-CN" sz="1600" b="0" i="1" smtClean="0">
                        <a:latin typeface="Cambria Math" panose="02040503050406030204" pitchFamily="18" charset="0"/>
                      </a:rPr>
                      <m:t>𝑝</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oMath>
                </a14:m>
                <a:r>
                  <a:rPr lang="zh-CN" altLang="en-US" sz="1600" b="0" i="0" dirty="0">
                    <a:solidFill>
                      <a:srgbClr val="24292E"/>
                    </a:solidFill>
                    <a:effectLst/>
                    <a:latin typeface="-apple-system"/>
                  </a:rPr>
                  <a:t>很难准确估计，因为特征之间并非相互独立，而是存在错综复杂的依赖关系。</a:t>
                </a:r>
              </a:p>
              <a:p>
                <a:pPr>
                  <a:lnSpc>
                    <a:spcPct val="125000"/>
                  </a:lnSpc>
                </a:pPr>
                <a:r>
                  <a:rPr lang="zh-CN" altLang="en-US" sz="1600" dirty="0"/>
                  <a:t>    （</a:t>
                </a:r>
                <a:r>
                  <a:rPr lang="en-US" altLang="zh-CN" sz="1600" dirty="0"/>
                  <a:t>2</a:t>
                </a:r>
                <a:r>
                  <a:rPr lang="zh-CN" altLang="en-US" sz="1600" dirty="0"/>
                  <a:t>）</a:t>
                </a:r>
                <a:r>
                  <a:rPr lang="zh-CN" altLang="en-US" sz="1600" b="0" i="0" dirty="0">
                    <a:solidFill>
                      <a:srgbClr val="24292E"/>
                    </a:solidFill>
                    <a:effectLst/>
                    <a:latin typeface="-apple-system"/>
                  </a:rPr>
                  <a:t> </a:t>
                </a:r>
                <a14:m>
                  <m:oMath xmlns:m="http://schemas.openxmlformats.org/officeDocument/2006/math">
                    <m:r>
                      <a:rPr lang="en-US" altLang="zh-CN" sz="1600" b="0" i="1" smtClean="0">
                        <a:latin typeface="Cambria Math" panose="02040503050406030204" pitchFamily="18" charset="0"/>
                      </a:rPr>
                      <m:t>𝑝</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oMath>
                </a14:m>
                <a:r>
                  <a:rPr lang="zh-CN" altLang="en-US" sz="1600" b="0" i="0" dirty="0">
                    <a:solidFill>
                      <a:srgbClr val="24292E"/>
                    </a:solidFill>
                    <a:effectLst/>
                    <a:latin typeface="-apple-system"/>
                  </a:rPr>
                  <a:t>在分类中也没有直接作用。</a:t>
                </a:r>
                <a:endParaRPr lang="en-US" altLang="zh-CN" sz="1600" b="0" i="0" dirty="0">
                  <a:solidFill>
                    <a:srgbClr val="24292E"/>
                  </a:solidFill>
                  <a:effectLst/>
                  <a:latin typeface="-apple-system"/>
                </a:endParaRPr>
              </a:p>
              <a:p>
                <a:pPr>
                  <a:lnSpc>
                    <a:spcPct val="125000"/>
                  </a:lnSpc>
                </a:pPr>
                <a:r>
                  <a:rPr lang="en-US" altLang="zh-CN" sz="1600" dirty="0">
                    <a:solidFill>
                      <a:srgbClr val="24292E"/>
                    </a:solidFill>
                    <a:latin typeface="-apple-system"/>
                  </a:rPr>
                  <a:t>    </a:t>
                </a:r>
                <a:r>
                  <a:rPr lang="zh-CN" altLang="en-US" sz="1600" dirty="0">
                    <a:solidFill>
                      <a:srgbClr val="24292E"/>
                    </a:solidFill>
                    <a:latin typeface="-apple-system"/>
                  </a:rPr>
                  <a:t>为了克服这两个问题，判别式模型出现了。</a:t>
                </a:r>
                <a:endParaRPr lang="zh-CN" altLang="en-US" sz="1600" b="0" i="0" dirty="0">
                  <a:solidFill>
                    <a:srgbClr val="24292E"/>
                  </a:solidFill>
                  <a:effectLst/>
                  <a:latin typeface="-apple-system"/>
                </a:endParaRPr>
              </a:p>
            </p:txBody>
          </p:sp>
        </mc:Choice>
        <mc:Fallback xmlns="">
          <p:sp>
            <p:nvSpPr>
              <p:cNvPr id="11" name="文本框 10">
                <a:extLst>
                  <a:ext uri="{FF2B5EF4-FFF2-40B4-BE49-F238E27FC236}">
                    <a16:creationId xmlns:a16="http://schemas.microsoft.com/office/drawing/2014/main" id="{88B0107B-065E-49E8-95EB-51C71AEF69D4}"/>
                  </a:ext>
                </a:extLst>
              </p:cNvPr>
              <p:cNvSpPr txBox="1">
                <a:spLocks noRot="1" noChangeAspect="1" noMove="1" noResize="1" noEditPoints="1" noAdjustHandles="1" noChangeArrowheads="1" noChangeShapeType="1" noTextEdit="1"/>
              </p:cNvSpPr>
              <p:nvPr/>
            </p:nvSpPr>
            <p:spPr>
              <a:xfrm>
                <a:off x="721453" y="4118120"/>
                <a:ext cx="11190928" cy="1300612"/>
              </a:xfrm>
              <a:prstGeom prst="rect">
                <a:avLst/>
              </a:prstGeom>
              <a:blipFill>
                <a:blip r:embed="rId6"/>
                <a:stretch>
                  <a:fillRect b="-42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563824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4655890" y="254000"/>
            <a:ext cx="7536109"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4356697" cy="585788"/>
            <a:chOff x="551544" y="82976"/>
            <a:chExt cx="4355078"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099" y="111278"/>
              <a:ext cx="4106523"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机器学习的模型谱系</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文本框 13">
            <a:extLst>
              <a:ext uri="{FF2B5EF4-FFF2-40B4-BE49-F238E27FC236}">
                <a16:creationId xmlns:a16="http://schemas.microsoft.com/office/drawing/2014/main" id="{51386D8C-0BDC-4443-A351-EE60B1E8054B}"/>
              </a:ext>
            </a:extLst>
          </p:cNvPr>
          <p:cNvSpPr txBox="1"/>
          <p:nvPr/>
        </p:nvSpPr>
        <p:spPr>
          <a:xfrm>
            <a:off x="478173" y="696478"/>
            <a:ext cx="3207391"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生成式模型与判别式模型</a:t>
            </a: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783487BB-2643-46C1-87B3-5D302BDB1E39}"/>
                  </a:ext>
                </a:extLst>
              </p:cNvPr>
              <p:cNvSpPr txBox="1"/>
              <p:nvPr/>
            </p:nvSpPr>
            <p:spPr>
              <a:xfrm>
                <a:off x="478173" y="1057357"/>
                <a:ext cx="11367082" cy="988860"/>
              </a:xfrm>
              <a:prstGeom prst="rect">
                <a:avLst/>
              </a:prstGeom>
              <a:noFill/>
            </p:spPr>
            <p:txBody>
              <a:bodyPr wrap="square">
                <a:spAutoFit/>
              </a:bodyPr>
              <a:lstStyle/>
              <a:p>
                <a:pPr>
                  <a:lnSpc>
                    <a:spcPct val="125000"/>
                  </a:lnSpc>
                </a:pPr>
                <a:r>
                  <a:rPr lang="zh-CN" altLang="en-US" sz="1600" dirty="0"/>
                  <a:t>         </a:t>
                </a:r>
                <a:r>
                  <a:rPr lang="zh-CN" altLang="en-US" sz="1600" b="1" dirty="0"/>
                  <a:t>判别式模型：</a:t>
                </a:r>
                <a:r>
                  <a:rPr lang="zh-CN" altLang="en-US" sz="1600" b="0" i="0" dirty="0">
                    <a:solidFill>
                      <a:srgbClr val="24292E"/>
                    </a:solidFill>
                    <a:effectLst/>
                    <a:latin typeface="-apple-system"/>
                  </a:rPr>
                  <a:t>判别式模型直接跳过</a:t>
                </a:r>
                <a14:m>
                  <m:oMath xmlns:m="http://schemas.openxmlformats.org/officeDocument/2006/math">
                    <m:r>
                      <a:rPr lang="en-US" altLang="zh-CN" sz="1600" i="1" smtClean="0">
                        <a:latin typeface="Cambria Math" panose="02040503050406030204" pitchFamily="18" charset="0"/>
                      </a:rPr>
                      <m:t>𝑝</m:t>
                    </m:r>
                    <m:r>
                      <a:rPr lang="en-US" altLang="zh-CN" sz="1600" i="1" smtClean="0">
                        <a:latin typeface="Cambria Math" panose="02040503050406030204" pitchFamily="18" charset="0"/>
                      </a:rPr>
                      <m:t>(</m:t>
                    </m:r>
                    <m:r>
                      <a:rPr lang="en-US" altLang="zh-CN" sz="1600" b="0" i="1" smtClean="0">
                        <a:latin typeface="Cambria Math" panose="02040503050406030204" pitchFamily="18" charset="0"/>
                      </a:rPr>
                      <m:t>𝑥</m:t>
                    </m:r>
                    <m:r>
                      <a:rPr lang="en-US" altLang="zh-CN" sz="1600" i="1">
                        <a:latin typeface="Cambria Math" panose="02040503050406030204" pitchFamily="18" charset="0"/>
                      </a:rPr>
                      <m:t>) </m:t>
                    </m:r>
                  </m:oMath>
                </a14:m>
                <a:r>
                  <a:rPr lang="zh-CN" altLang="en-US" sz="1600" b="0" i="0" dirty="0">
                    <a:solidFill>
                      <a:srgbClr val="24292E"/>
                    </a:solidFill>
                    <a:effectLst/>
                    <a:latin typeface="-apple-system"/>
                  </a:rPr>
                  <a:t>，直接对条件概率 </a:t>
                </a:r>
                <a14:m>
                  <m:oMath xmlns:m="http://schemas.openxmlformats.org/officeDocument/2006/math">
                    <m:r>
                      <a:rPr lang="en-US" altLang="zh-CN" sz="1600" i="1">
                        <a:latin typeface="Cambria Math" panose="02040503050406030204" pitchFamily="18" charset="0"/>
                      </a:rPr>
                      <m:t>𝑝</m:t>
                    </m:r>
                    <m:d>
                      <m:dPr>
                        <m:ctrlPr>
                          <a:rPr lang="en-US" altLang="zh-CN" sz="1600" i="1" smtClean="0">
                            <a:latin typeface="Cambria Math" panose="02040503050406030204" pitchFamily="18" charset="0"/>
                          </a:rPr>
                        </m:ctrlPr>
                      </m:dPr>
                      <m:e>
                        <m:r>
                          <a:rPr lang="en-US" altLang="zh-CN" sz="1600" b="0" i="1" smtClean="0">
                            <a:latin typeface="Cambria Math" panose="02040503050406030204" pitchFamily="18" charset="0"/>
                          </a:rPr>
                          <m:t>𝑦</m:t>
                        </m:r>
                      </m:e>
                      <m:e>
                        <m:r>
                          <a:rPr lang="en-US" altLang="zh-CN" sz="1600" b="0" i="1" smtClean="0">
                            <a:latin typeface="Cambria Math" panose="02040503050406030204" pitchFamily="18" charset="0"/>
                          </a:rPr>
                          <m:t>𝑥</m:t>
                        </m:r>
                      </m:e>
                    </m:d>
                  </m:oMath>
                </a14:m>
                <a:r>
                  <a:rPr lang="zh-CN" altLang="en-US" sz="1600" b="0" i="0" dirty="0">
                    <a:solidFill>
                      <a:srgbClr val="24292E"/>
                    </a:solidFill>
                    <a:effectLst/>
                    <a:latin typeface="-apple-system"/>
                  </a:rPr>
                  <a:t>建模。不管</a:t>
                </a:r>
                <a14:m>
                  <m:oMath xmlns:m="http://schemas.openxmlformats.org/officeDocument/2006/math">
                    <m:r>
                      <a:rPr lang="en-US" altLang="zh-CN" sz="1600" i="1">
                        <a:latin typeface="Cambria Math" panose="02040503050406030204" pitchFamily="18" charset="0"/>
                      </a:rPr>
                      <m:t>𝑥</m:t>
                    </m:r>
                  </m:oMath>
                </a14:m>
                <a:r>
                  <a:rPr lang="zh-CN" altLang="en-US" sz="1600" b="0" i="0" dirty="0">
                    <a:solidFill>
                      <a:srgbClr val="24292E"/>
                    </a:solidFill>
                    <a:effectLst/>
                    <a:latin typeface="-apple-system"/>
                  </a:rPr>
                  <a:t>内部存在多复杂的关系，也不影响判别式模型对</a:t>
                </a:r>
                <a14:m>
                  <m:oMath xmlns:m="http://schemas.openxmlformats.org/officeDocument/2006/math">
                    <m:r>
                      <a:rPr lang="en-US" altLang="zh-CN" sz="1600" b="0" i="1" smtClean="0">
                        <a:solidFill>
                          <a:srgbClr val="24292E"/>
                        </a:solidFill>
                        <a:effectLst/>
                        <a:latin typeface="Cambria Math" panose="02040503050406030204" pitchFamily="18" charset="0"/>
                      </a:rPr>
                      <m:t>𝑦</m:t>
                    </m:r>
                  </m:oMath>
                </a14:m>
                <a:r>
                  <a:rPr lang="zh-CN" altLang="en-US" sz="1600" b="0" i="0" dirty="0">
                    <a:solidFill>
                      <a:srgbClr val="24292E"/>
                    </a:solidFill>
                    <a:effectLst/>
                    <a:latin typeface="-apple-system"/>
                  </a:rPr>
                  <a:t> 的判断，于是就能够</a:t>
                </a:r>
                <a:r>
                  <a:rPr lang="zh-CN" altLang="en-US" sz="1600" b="1" i="0" dirty="0">
                    <a:solidFill>
                      <a:srgbClr val="24292E"/>
                    </a:solidFill>
                    <a:effectLst/>
                    <a:latin typeface="-apple-system"/>
                  </a:rPr>
                  <a:t>放心大胆的利用各种各样丰富的、有关联的特征</a:t>
                </a:r>
                <a:r>
                  <a:rPr lang="zh-CN" altLang="en-US" sz="1600" b="0" i="0" dirty="0">
                    <a:solidFill>
                      <a:srgbClr val="24292E"/>
                    </a:solidFill>
                    <a:effectLst/>
                    <a:latin typeface="-apple-system"/>
                  </a:rPr>
                  <a:t>。 所以我们会看到感知机分词的准确率高于隐马尔可夫模型。</a:t>
                </a:r>
                <a:endParaRPr lang="en-US" altLang="zh-CN" sz="1600" dirty="0"/>
              </a:p>
            </p:txBody>
          </p:sp>
        </mc:Choice>
        <mc:Fallback xmlns="">
          <p:sp>
            <p:nvSpPr>
              <p:cNvPr id="15" name="文本框 14">
                <a:extLst>
                  <a:ext uri="{FF2B5EF4-FFF2-40B4-BE49-F238E27FC236}">
                    <a16:creationId xmlns:a16="http://schemas.microsoft.com/office/drawing/2014/main" id="{783487BB-2643-46C1-87B3-5D302BDB1E39}"/>
                  </a:ext>
                </a:extLst>
              </p:cNvPr>
              <p:cNvSpPr txBox="1">
                <a:spLocks noRot="1" noChangeAspect="1" noMove="1" noResize="1" noEditPoints="1" noAdjustHandles="1" noChangeArrowheads="1" noChangeShapeType="1" noTextEdit="1"/>
              </p:cNvSpPr>
              <p:nvPr/>
            </p:nvSpPr>
            <p:spPr>
              <a:xfrm>
                <a:off x="478173" y="1057357"/>
                <a:ext cx="11367082" cy="988860"/>
              </a:xfrm>
              <a:prstGeom prst="rect">
                <a:avLst/>
              </a:prstGeom>
              <a:blipFill>
                <a:blip r:embed="rId3"/>
                <a:stretch>
                  <a:fillRect l="-268" b="-55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506B8768-BF23-49A0-89DC-F35E9BB49525}"/>
                  </a:ext>
                </a:extLst>
              </p:cNvPr>
              <p:cNvSpPr txBox="1"/>
              <p:nvPr/>
            </p:nvSpPr>
            <p:spPr>
              <a:xfrm>
                <a:off x="550863" y="2164360"/>
                <a:ext cx="11235669" cy="992836"/>
              </a:xfrm>
              <a:prstGeom prst="rect">
                <a:avLst/>
              </a:prstGeom>
              <a:noFill/>
            </p:spPr>
            <p:txBody>
              <a:bodyPr wrap="square" rtlCol="0">
                <a:spAutoFit/>
              </a:bodyPr>
              <a:lstStyle/>
              <a:p>
                <a:pPr>
                  <a:lnSpc>
                    <a:spcPct val="125000"/>
                  </a:lnSpc>
                </a:pPr>
                <a:r>
                  <a:rPr lang="zh-CN" altLang="en-US" sz="1600" dirty="0"/>
                  <a:t>       一些判别式模型并不介意输出的到底是</a:t>
                </a:r>
                <a:r>
                  <a:rPr lang="en-US" altLang="zh-CN" sz="1600" dirty="0"/>
                  <a:t>[0,1]</a:t>
                </a:r>
                <a:r>
                  <a:rPr lang="zh-CN" altLang="en-US" sz="1600" dirty="0"/>
                  <a:t>区间内的概率</a:t>
                </a:r>
                <a14:m>
                  <m:oMath xmlns:m="http://schemas.openxmlformats.org/officeDocument/2006/math">
                    <m:r>
                      <a:rPr lang="en-US" altLang="zh-CN" sz="1600" i="1" smtClean="0">
                        <a:latin typeface="Cambria Math" panose="02040503050406030204" pitchFamily="18" charset="0"/>
                      </a:rPr>
                      <m:t>𝑝</m:t>
                    </m:r>
                    <m:d>
                      <m:dPr>
                        <m:ctrlPr>
                          <a:rPr lang="en-US" altLang="zh-CN" sz="1600" i="1" smtClean="0">
                            <a:latin typeface="Cambria Math" panose="02040503050406030204" pitchFamily="18" charset="0"/>
                          </a:rPr>
                        </m:ctrlPr>
                      </m:dPr>
                      <m:e>
                        <m:r>
                          <a:rPr lang="en-US" altLang="zh-CN" sz="1600" b="0" i="1" smtClean="0">
                            <a:latin typeface="Cambria Math" panose="02040503050406030204" pitchFamily="18" charset="0"/>
                          </a:rPr>
                          <m:t>𝑦</m:t>
                        </m:r>
                      </m:e>
                      <m:e>
                        <m:r>
                          <a:rPr lang="en-US" altLang="zh-CN" sz="1600" b="0" i="1" smtClean="0">
                            <a:latin typeface="Cambria Math" panose="02040503050406030204" pitchFamily="18" charset="0"/>
                          </a:rPr>
                          <m:t>𝑥</m:t>
                        </m:r>
                      </m:e>
                    </m:d>
                    <m:r>
                      <a:rPr lang="zh-CN" altLang="en-US" sz="1600" i="1">
                        <a:latin typeface="Cambria Math" panose="02040503050406030204" pitchFamily="18" charset="0"/>
                      </a:rPr>
                      <m:t>，</m:t>
                    </m:r>
                  </m:oMath>
                </a14:m>
                <a:r>
                  <a:rPr lang="zh-CN" altLang="en-US" sz="1600" dirty="0"/>
                  <a:t>还是一个分值</a:t>
                </a:r>
                <a14:m>
                  <m:oMath xmlns:m="http://schemas.openxmlformats.org/officeDocument/2006/math">
                    <m:r>
                      <a:rPr lang="en-US" altLang="zh-CN" sz="1600" b="0" i="1" smtClean="0">
                        <a:latin typeface="Cambria Math" panose="02040503050406030204" pitchFamily="18" charset="0"/>
                      </a:rPr>
                      <m:t>𝑠𝑐𝑜𝑟𝑒</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𝑥</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𝑦</m:t>
                    </m:r>
                    <m:r>
                      <a:rPr lang="en-US" altLang="zh-CN" sz="1600" b="0" i="1" smtClean="0">
                        <a:latin typeface="Cambria Math" panose="02040503050406030204" pitchFamily="18" charset="0"/>
                      </a:rPr>
                      <m:t>)</m:t>
                    </m:r>
                  </m:oMath>
                </a14:m>
                <a:r>
                  <a:rPr lang="zh-CN" altLang="en-US" sz="1600" dirty="0"/>
                  <a:t>，只保证概率越大分值越大即可。万一下级应用需要概率，只需将分值传入</a:t>
                </a:r>
                <a14:m>
                  <m:oMath xmlns:m="http://schemas.openxmlformats.org/officeDocument/2006/math">
                    <m:r>
                      <a:rPr lang="en-US" altLang="zh-CN" sz="1600" b="0" i="1" smtClean="0">
                        <a:latin typeface="Cambria Math" panose="02040503050406030204" pitchFamily="18" charset="0"/>
                      </a:rPr>
                      <m:t>𝑠𝑜𝑓𝑡𝑚𝑎𝑥</m:t>
                    </m:r>
                  </m:oMath>
                </a14:m>
                <a:r>
                  <a:rPr lang="zh-CN" altLang="en-US" sz="1600" dirty="0"/>
                  <a:t>函数转换一下即可</a:t>
                </a:r>
                <a:r>
                  <a:rPr lang="en-US" altLang="zh-CN" sz="1600" dirty="0"/>
                  <a:t>:</a:t>
                </a:r>
              </a:p>
              <a:p>
                <a:pPr>
                  <a:lnSpc>
                    <a:spcPct val="125000"/>
                  </a:lnSpc>
                </a:pPr>
                <a:endParaRPr lang="zh-CN" altLang="en-US" sz="1600" dirty="0"/>
              </a:p>
            </p:txBody>
          </p:sp>
        </mc:Choice>
        <mc:Fallback xmlns="">
          <p:sp>
            <p:nvSpPr>
              <p:cNvPr id="4" name="文本框 3">
                <a:extLst>
                  <a:ext uri="{FF2B5EF4-FFF2-40B4-BE49-F238E27FC236}">
                    <a16:creationId xmlns:a16="http://schemas.microsoft.com/office/drawing/2014/main" id="{506B8768-BF23-49A0-89DC-F35E9BB49525}"/>
                  </a:ext>
                </a:extLst>
              </p:cNvPr>
              <p:cNvSpPr txBox="1">
                <a:spLocks noRot="1" noChangeAspect="1" noMove="1" noResize="1" noEditPoints="1" noAdjustHandles="1" noChangeArrowheads="1" noChangeShapeType="1" noTextEdit="1"/>
              </p:cNvSpPr>
              <p:nvPr/>
            </p:nvSpPr>
            <p:spPr>
              <a:xfrm>
                <a:off x="550863" y="2164360"/>
                <a:ext cx="11235669" cy="992836"/>
              </a:xfrm>
              <a:prstGeom prst="rect">
                <a:avLst/>
              </a:prstGeom>
              <a:blipFill>
                <a:blip r:embed="rId4"/>
                <a:stretch>
                  <a:fillRect l="-271"/>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2FB92177-79E8-40A0-88EC-76D0FF3E676C}"/>
              </a:ext>
            </a:extLst>
          </p:cNvPr>
          <p:cNvPicPr>
            <a:picLocks noChangeAspect="1"/>
          </p:cNvPicPr>
          <p:nvPr/>
        </p:nvPicPr>
        <p:blipFill>
          <a:blip r:embed="rId5"/>
          <a:stretch>
            <a:fillRect/>
          </a:stretch>
        </p:blipFill>
        <p:spPr>
          <a:xfrm>
            <a:off x="4309441" y="2936605"/>
            <a:ext cx="3573118" cy="849492"/>
          </a:xfrm>
          <a:prstGeom prst="rect">
            <a:avLst/>
          </a:prstGeom>
        </p:spPr>
      </p:pic>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8606B20E-F28D-45D6-93A8-F4B82768885D}"/>
                  </a:ext>
                </a:extLst>
              </p:cNvPr>
              <p:cNvSpPr txBox="1"/>
              <p:nvPr/>
            </p:nvSpPr>
            <p:spPr>
              <a:xfrm>
                <a:off x="696286" y="3831400"/>
                <a:ext cx="10972800" cy="602409"/>
              </a:xfrm>
              <a:prstGeom prst="rect">
                <a:avLst/>
              </a:prstGeom>
              <a:noFill/>
            </p:spPr>
            <p:txBody>
              <a:bodyPr wrap="square" rtlCol="0">
                <a:spAutoFit/>
              </a:bodyPr>
              <a:lstStyle/>
              <a:p>
                <a:r>
                  <a:rPr lang="zh-CN" altLang="en-US" sz="1600" dirty="0"/>
                  <a:t>其中，</a:t>
                </a:r>
                <a:r>
                  <a:rPr lang="en-US" altLang="zh-CN" sz="1600" dirty="0"/>
                  <a:t>exp()</a:t>
                </a:r>
                <a:r>
                  <a:rPr lang="zh-CN" altLang="en-US" sz="1600" dirty="0"/>
                  <a:t>为指数函数：</a:t>
                </a:r>
                <a:endParaRPr lang="en-US" altLang="zh-CN" sz="1600" dirty="0"/>
              </a:p>
              <a:p>
                <a:pPr/>
                <a14:m>
                  <m:oMathPara xmlns:m="http://schemas.openxmlformats.org/officeDocument/2006/math">
                    <m:oMathParaPr>
                      <m:jc m:val="centerGroup"/>
                    </m:oMathParaPr>
                    <m:oMath xmlns:m="http://schemas.openxmlformats.org/officeDocument/2006/math">
                      <m:func>
                        <m:funcPr>
                          <m:ctrlPr>
                            <a:rPr lang="en-US" altLang="zh-CN" sz="1600" b="0" i="1" smtClean="0">
                              <a:latin typeface="Cambria Math" panose="02040503050406030204" pitchFamily="18" charset="0"/>
                            </a:rPr>
                          </m:ctrlPr>
                        </m:funcPr>
                        <m:fName>
                          <m:r>
                            <m:rPr>
                              <m:sty m:val="p"/>
                            </m:rPr>
                            <a:rPr lang="en-US" altLang="zh-CN" sz="1600" b="0" i="0" smtClean="0">
                              <a:latin typeface="Cambria Math" panose="02040503050406030204" pitchFamily="18" charset="0"/>
                            </a:rPr>
                            <m:t>exp</m:t>
                          </m:r>
                        </m:fName>
                        <m:e>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e>
                      </m:func>
                      <m:r>
                        <a:rPr lang="en-US" altLang="zh-CN" sz="1600" b="0" i="1" smtClean="0">
                          <a:latin typeface="Cambria Math" panose="02040503050406030204" pitchFamily="18" charset="0"/>
                        </a:rPr>
                        <m:t>=</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𝑒</m:t>
                          </m:r>
                        </m:e>
                        <m:sup>
                          <m:r>
                            <a:rPr lang="en-US" altLang="zh-CN" sz="1600" b="0" i="1" smtClean="0">
                              <a:latin typeface="Cambria Math" panose="02040503050406030204" pitchFamily="18" charset="0"/>
                            </a:rPr>
                            <m:t>𝑥</m:t>
                          </m:r>
                        </m:sup>
                      </m:sSup>
                    </m:oMath>
                  </m:oMathPara>
                </a14:m>
                <a:endParaRPr lang="en-US" altLang="zh-CN" sz="1600" dirty="0"/>
              </a:p>
            </p:txBody>
          </p:sp>
        </mc:Choice>
        <mc:Fallback xmlns="">
          <p:sp>
            <p:nvSpPr>
              <p:cNvPr id="12" name="文本框 11">
                <a:extLst>
                  <a:ext uri="{FF2B5EF4-FFF2-40B4-BE49-F238E27FC236}">
                    <a16:creationId xmlns:a16="http://schemas.microsoft.com/office/drawing/2014/main" id="{8606B20E-F28D-45D6-93A8-F4B82768885D}"/>
                  </a:ext>
                </a:extLst>
              </p:cNvPr>
              <p:cNvSpPr txBox="1">
                <a:spLocks noRot="1" noChangeAspect="1" noMove="1" noResize="1" noEditPoints="1" noAdjustHandles="1" noChangeArrowheads="1" noChangeShapeType="1" noTextEdit="1"/>
              </p:cNvSpPr>
              <p:nvPr/>
            </p:nvSpPr>
            <p:spPr>
              <a:xfrm>
                <a:off x="696286" y="3831400"/>
                <a:ext cx="10972800" cy="602409"/>
              </a:xfrm>
              <a:prstGeom prst="rect">
                <a:avLst/>
              </a:prstGeom>
              <a:blipFill>
                <a:blip r:embed="rId6"/>
                <a:stretch>
                  <a:fillRect l="-278" t="-5102"/>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4CCE1F9E-E0A3-4074-83A7-4A35D5876B09}"/>
              </a:ext>
            </a:extLst>
          </p:cNvPr>
          <p:cNvSpPr txBox="1"/>
          <p:nvPr/>
        </p:nvSpPr>
        <p:spPr>
          <a:xfrm>
            <a:off x="696286" y="4433809"/>
            <a:ext cx="11090246" cy="681084"/>
          </a:xfrm>
          <a:prstGeom prst="rect">
            <a:avLst/>
          </a:prstGeom>
          <a:noFill/>
        </p:spPr>
        <p:txBody>
          <a:bodyPr wrap="square">
            <a:spAutoFit/>
          </a:bodyPr>
          <a:lstStyle/>
          <a:p>
            <a:pPr>
              <a:lnSpc>
                <a:spcPct val="125000"/>
              </a:lnSpc>
            </a:pPr>
            <a:r>
              <a:rPr lang="zh-CN" altLang="en-US" sz="1600" dirty="0"/>
              <a:t>         无论是生成式还是判别式，模型都在建模多维随机变量分布。这些随机变量可能彼此独立,也可能相互依赖，构成错综复杂的关系。为了分析多维随机变量分布，人们使用概率图模型这个强大的工具。</a:t>
            </a:r>
          </a:p>
        </p:txBody>
      </p:sp>
    </p:spTree>
    <p:extLst>
      <p:ext uri="{BB962C8B-B14F-4D97-AF65-F5344CB8AC3E}">
        <p14:creationId xmlns:p14="http://schemas.microsoft.com/office/powerpoint/2010/main" val="14109962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4655890" y="254000"/>
            <a:ext cx="7536109"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4356697" cy="585788"/>
            <a:chOff x="551544" y="82976"/>
            <a:chExt cx="4355078"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099" y="111278"/>
              <a:ext cx="4106523"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机器学习的模型谱系</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文本框 13">
            <a:extLst>
              <a:ext uri="{FF2B5EF4-FFF2-40B4-BE49-F238E27FC236}">
                <a16:creationId xmlns:a16="http://schemas.microsoft.com/office/drawing/2014/main" id="{51386D8C-0BDC-4443-A351-EE60B1E8054B}"/>
              </a:ext>
            </a:extLst>
          </p:cNvPr>
          <p:cNvSpPr txBox="1"/>
          <p:nvPr/>
        </p:nvSpPr>
        <p:spPr>
          <a:xfrm>
            <a:off x="478173" y="696478"/>
            <a:ext cx="3207391"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有向与无向概率图模型</a:t>
            </a: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6D6C009E-DA70-43FA-8E20-B57CECFCB54E}"/>
                  </a:ext>
                </a:extLst>
              </p:cNvPr>
              <p:cNvSpPr txBox="1"/>
              <p:nvPr/>
            </p:nvSpPr>
            <p:spPr>
              <a:xfrm>
                <a:off x="550863" y="999382"/>
                <a:ext cx="11162964" cy="1916166"/>
              </a:xfrm>
              <a:prstGeom prst="rect">
                <a:avLst/>
              </a:prstGeom>
              <a:noFill/>
            </p:spPr>
            <p:txBody>
              <a:bodyPr wrap="square">
                <a:spAutoFit/>
              </a:bodyPr>
              <a:lstStyle/>
              <a:p>
                <a:pPr>
                  <a:lnSpc>
                    <a:spcPct val="125000"/>
                  </a:lnSpc>
                </a:pPr>
                <a:r>
                  <a:rPr lang="zh-CN" altLang="en-US" sz="1600" b="1" dirty="0"/>
                  <a:t>         概率图模型</a:t>
                </a:r>
                <a:r>
                  <a:rPr lang="en-US" altLang="zh-CN" sz="1600" b="1" dirty="0"/>
                  <a:t>( Probabilistic Graphical Model, PGM)</a:t>
                </a:r>
                <a:r>
                  <a:rPr lang="zh-CN" altLang="en-US" sz="1600" dirty="0"/>
                  <a:t>是用来表示与推断多维随机变量联合分布</a:t>
                </a:r>
                <a14:m>
                  <m:oMath xmlns:m="http://schemas.openxmlformats.org/officeDocument/2006/math">
                    <m:r>
                      <a:rPr lang="en-US" altLang="zh-CN" sz="1600" i="1" smtClean="0">
                        <a:latin typeface="Cambria Math" panose="02040503050406030204" pitchFamily="18" charset="0"/>
                      </a:rPr>
                      <m:t>𝑝</m:t>
                    </m:r>
                    <m:r>
                      <a:rPr lang="en-US" altLang="zh-CN" sz="1600" i="1" smtClean="0">
                        <a:latin typeface="Cambria Math" panose="02040503050406030204" pitchFamily="18" charset="0"/>
                      </a:rPr>
                      <m:t>(</m:t>
                    </m:r>
                    <m:r>
                      <a:rPr lang="en-US" altLang="zh-CN" sz="1600" b="0" i="1" smtClean="0">
                        <a:latin typeface="Cambria Math" panose="02040503050406030204" pitchFamily="18" charset="0"/>
                      </a:rPr>
                      <m:t>𝑥</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𝑦</m:t>
                    </m:r>
                    <m:r>
                      <a:rPr lang="en-US" altLang="zh-CN" sz="1600" i="1">
                        <a:latin typeface="Cambria Math" panose="02040503050406030204" pitchFamily="18" charset="0"/>
                      </a:rPr>
                      <m:t>)</m:t>
                    </m:r>
                  </m:oMath>
                </a14:m>
                <a:r>
                  <a:rPr lang="zh-CN" altLang="en-US" sz="1600" dirty="0"/>
                  <a:t>的强大框架，被广泛用于计算机视觉、知识表达、贝叶斯统计与自然语言处理。它利用节点 </a:t>
                </a:r>
                <a14:m>
                  <m:oMath xmlns:m="http://schemas.openxmlformats.org/officeDocument/2006/math">
                    <m:r>
                      <a:rPr lang="en-US" altLang="zh-CN" sz="1600" b="0" i="1" smtClean="0">
                        <a:latin typeface="Cambria Math" panose="02040503050406030204" pitchFamily="18" charset="0"/>
                      </a:rPr>
                      <m:t>𝑉</m:t>
                    </m:r>
                  </m:oMath>
                </a14:m>
                <a:r>
                  <a:rPr lang="zh-CN" altLang="en-US" sz="1600" dirty="0"/>
                  <a:t>来表示随机变量，用边  </a:t>
                </a:r>
                <a14:m>
                  <m:oMath xmlns:m="http://schemas.openxmlformats.org/officeDocument/2006/math">
                    <m:r>
                      <a:rPr lang="en-US" altLang="zh-CN" sz="1600" b="0" i="1" smtClean="0">
                        <a:latin typeface="Cambria Math" panose="02040503050406030204" pitchFamily="18" charset="0"/>
                      </a:rPr>
                      <m:t>𝐸</m:t>
                    </m:r>
                  </m:oMath>
                </a14:m>
                <a:r>
                  <a:rPr lang="zh-CN" altLang="en-US" sz="1600" dirty="0"/>
                  <a:t>连接有关联的随机变量，将多维随机变量分布表示为图 </a:t>
                </a:r>
                <a14:m>
                  <m:oMath xmlns:m="http://schemas.openxmlformats.org/officeDocument/2006/math">
                    <m:r>
                      <a:rPr lang="en-US" altLang="zh-CN" sz="1600" b="0" i="1" smtClean="0">
                        <a:latin typeface="Cambria Math" panose="02040503050406030204" pitchFamily="18" charset="0"/>
                      </a:rPr>
                      <m:t>𝐺</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𝑉</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𝐸</m:t>
                    </m:r>
                    <m:r>
                      <a:rPr lang="en-US" altLang="zh-CN" sz="1600" b="0" i="1" smtClean="0">
                        <a:latin typeface="Cambria Math" panose="02040503050406030204" pitchFamily="18" charset="0"/>
                      </a:rPr>
                      <m:t>)</m:t>
                    </m:r>
                  </m:oMath>
                </a14:m>
                <a:r>
                  <a:rPr lang="zh-CN" altLang="en-US" sz="1600" dirty="0"/>
                  <a:t>。这样就带来了一个好处，那就是整个图可以分解为子图再进行分析</a:t>
                </a:r>
                <a:r>
                  <a:rPr lang="en-US" altLang="zh-CN" sz="1600" dirty="0"/>
                  <a:t>.</a:t>
                </a:r>
                <a:r>
                  <a:rPr lang="zh-CN" altLang="en-US" sz="1600" dirty="0"/>
                  <a:t>子图中的随机变量更少，建模更加简单。具体如何分解，据此派生出有向图模型和无向图模型。</a:t>
                </a:r>
                <a:endParaRPr lang="en-US" altLang="zh-CN" sz="1600" dirty="0"/>
              </a:p>
              <a:p>
                <a:pPr>
                  <a:lnSpc>
                    <a:spcPct val="125000"/>
                  </a:lnSpc>
                </a:pPr>
                <a:r>
                  <a:rPr lang="zh-CN" altLang="en-US" sz="1600" b="1" dirty="0"/>
                  <a:t>       有向图模型</a:t>
                </a:r>
                <a:r>
                  <a:rPr lang="zh-CN" altLang="en-US" sz="1600" dirty="0"/>
                  <a:t>按事件的先后因果顺序将节点连接为有向图。如果事件 </a:t>
                </a:r>
                <a14:m>
                  <m:oMath xmlns:m="http://schemas.openxmlformats.org/officeDocument/2006/math">
                    <m:r>
                      <a:rPr lang="en-US" altLang="zh-CN" sz="1600" b="0" i="1" smtClean="0">
                        <a:latin typeface="Cambria Math" panose="02040503050406030204" pitchFamily="18" charset="0"/>
                      </a:rPr>
                      <m:t>𝐴</m:t>
                    </m:r>
                  </m:oMath>
                </a14:m>
                <a:r>
                  <a:rPr lang="en-US" altLang="zh-CN" sz="1600" dirty="0"/>
                  <a:t> </a:t>
                </a:r>
                <a:r>
                  <a:rPr lang="zh-CN" altLang="en-US" sz="1600" dirty="0"/>
                  <a:t>导致事件 </a:t>
                </a:r>
                <a14:m>
                  <m:oMath xmlns:m="http://schemas.openxmlformats.org/officeDocument/2006/math">
                    <m:r>
                      <a:rPr lang="en-US" altLang="zh-CN" sz="1600" b="0" i="1" smtClean="0">
                        <a:latin typeface="Cambria Math" panose="02040503050406030204" pitchFamily="18" charset="0"/>
                      </a:rPr>
                      <m:t>𝐵</m:t>
                    </m:r>
                    <m:r>
                      <a:rPr lang="en-US" altLang="zh-CN" sz="1600" i="1">
                        <a:latin typeface="Cambria Math" panose="02040503050406030204" pitchFamily="18" charset="0"/>
                      </a:rPr>
                      <m:t> </m:t>
                    </m:r>
                  </m:oMath>
                </a14:m>
                <a:r>
                  <a:rPr lang="zh-CN" altLang="en-US" sz="1600" dirty="0"/>
                  <a:t>，则用箭头连接两个事件 </a:t>
                </a:r>
                <a14:m>
                  <m:oMath xmlns:m="http://schemas.openxmlformats.org/officeDocument/2006/math">
                    <m:r>
                      <a:rPr lang="en-US" altLang="zh-CN" sz="1600" i="1">
                        <a:latin typeface="Cambria Math" panose="02040503050406030204" pitchFamily="18" charset="0"/>
                      </a:rPr>
                      <m:t>𝐴</m:t>
                    </m:r>
                    <m:r>
                      <a:rPr lang="en-US" altLang="zh-CN" sz="1600" i="1">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𝐵</m:t>
                    </m:r>
                    <m:r>
                      <a:rPr lang="en-US" altLang="zh-CN" sz="1600" i="1">
                        <a:latin typeface="Cambria Math" panose="02040503050406030204" pitchFamily="18" charset="0"/>
                      </a:rPr>
                      <m:t> </m:t>
                    </m:r>
                  </m:oMath>
                </a14:m>
                <a:r>
                  <a:rPr lang="zh-CN" altLang="en-US" sz="1600" dirty="0"/>
                  <a:t>。有向图模型表示如图</a:t>
                </a:r>
                <a:r>
                  <a:rPr lang="en-US" altLang="zh-CN" sz="1600" dirty="0"/>
                  <a:t>6-2</a:t>
                </a:r>
                <a:r>
                  <a:rPr lang="zh-CN" altLang="en-US" sz="1600" dirty="0"/>
                  <a:t>所示。</a:t>
                </a:r>
              </a:p>
            </p:txBody>
          </p:sp>
        </mc:Choice>
        <mc:Fallback xmlns="">
          <p:sp>
            <p:nvSpPr>
              <p:cNvPr id="16" name="文本框 15">
                <a:extLst>
                  <a:ext uri="{FF2B5EF4-FFF2-40B4-BE49-F238E27FC236}">
                    <a16:creationId xmlns:a16="http://schemas.microsoft.com/office/drawing/2014/main" id="{6D6C009E-DA70-43FA-8E20-B57CECFCB54E}"/>
                  </a:ext>
                </a:extLst>
              </p:cNvPr>
              <p:cNvSpPr txBox="1">
                <a:spLocks noRot="1" noChangeAspect="1" noMove="1" noResize="1" noEditPoints="1" noAdjustHandles="1" noChangeArrowheads="1" noChangeShapeType="1" noTextEdit="1"/>
              </p:cNvSpPr>
              <p:nvPr/>
            </p:nvSpPr>
            <p:spPr>
              <a:xfrm>
                <a:off x="550863" y="999382"/>
                <a:ext cx="11162964" cy="1916166"/>
              </a:xfrm>
              <a:prstGeom prst="rect">
                <a:avLst/>
              </a:prstGeom>
              <a:blipFill>
                <a:blip r:embed="rId3"/>
                <a:stretch>
                  <a:fillRect l="-273" r="-164" b="-3503"/>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60450296-ABEC-43EC-B8D6-6FDD851F8967}"/>
              </a:ext>
            </a:extLst>
          </p:cNvPr>
          <p:cNvPicPr>
            <a:picLocks noChangeAspect="1"/>
          </p:cNvPicPr>
          <p:nvPr/>
        </p:nvPicPr>
        <p:blipFill>
          <a:blip r:embed="rId4"/>
          <a:stretch>
            <a:fillRect/>
          </a:stretch>
        </p:blipFill>
        <p:spPr>
          <a:xfrm>
            <a:off x="4801301" y="2596390"/>
            <a:ext cx="2938951" cy="2397062"/>
          </a:xfrm>
          <a:prstGeom prst="rect">
            <a:avLst/>
          </a:prstGeom>
        </p:spPr>
      </p:pic>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5241CFE3-AE9C-4126-9A3C-1975151F325F}"/>
                  </a:ext>
                </a:extLst>
              </p:cNvPr>
              <p:cNvSpPr txBox="1"/>
              <p:nvPr/>
            </p:nvSpPr>
            <p:spPr>
              <a:xfrm>
                <a:off x="609600" y="4993452"/>
                <a:ext cx="11244058" cy="681084"/>
              </a:xfrm>
              <a:prstGeom prst="rect">
                <a:avLst/>
              </a:prstGeom>
              <a:noFill/>
            </p:spPr>
            <p:txBody>
              <a:bodyPr wrap="square">
                <a:spAutoFit/>
              </a:bodyPr>
              <a:lstStyle/>
              <a:p>
                <a:pPr>
                  <a:lnSpc>
                    <a:spcPct val="125000"/>
                  </a:lnSpc>
                </a:pPr>
                <a:r>
                  <a:rPr lang="zh-CN" altLang="en-US" sz="1600" dirty="0"/>
                  <a:t>        无论多么复杂，有向图模型都将概率有向图分解为一系列条件概率之积。定义</a:t>
                </a:r>
                <a14:m>
                  <m:oMath xmlns:m="http://schemas.openxmlformats.org/officeDocument/2006/math">
                    <m:r>
                      <a:rPr lang="zh-CN" altLang="en-US" sz="1600" i="1" smtClean="0">
                        <a:latin typeface="Cambria Math" panose="02040503050406030204" pitchFamily="18" charset="0"/>
                      </a:rPr>
                      <m:t>𝜋</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𝑣</m:t>
                    </m:r>
                    <m:r>
                      <a:rPr lang="en-US" altLang="zh-CN" sz="1600" b="0" i="1" smtClean="0">
                        <a:latin typeface="Cambria Math" panose="02040503050406030204" pitchFamily="18" charset="0"/>
                      </a:rPr>
                      <m:t>)</m:t>
                    </m:r>
                  </m:oMath>
                </a14:m>
                <a:r>
                  <a:rPr lang="zh-CN" altLang="en-US" sz="1600" dirty="0"/>
                  <a:t>表示节点</a:t>
                </a:r>
                <a14:m>
                  <m:oMath xmlns:m="http://schemas.openxmlformats.org/officeDocument/2006/math">
                    <m:r>
                      <a:rPr lang="en-US" altLang="zh-CN" sz="1600" i="1">
                        <a:latin typeface="Cambria Math" panose="02040503050406030204" pitchFamily="18" charset="0"/>
                      </a:rPr>
                      <m:t>𝑣</m:t>
                    </m:r>
                  </m:oMath>
                </a14:m>
                <a:r>
                  <a:rPr lang="zh-CN" altLang="en-US" sz="1600" dirty="0"/>
                  <a:t>的所有前驱节点，则多维随机变量的分布分解为:</a:t>
                </a:r>
                <a:endParaRPr lang="en-US" altLang="zh-CN" sz="1600" dirty="0"/>
              </a:p>
            </p:txBody>
          </p:sp>
        </mc:Choice>
        <mc:Fallback xmlns="">
          <p:sp>
            <p:nvSpPr>
              <p:cNvPr id="21" name="文本框 20">
                <a:extLst>
                  <a:ext uri="{FF2B5EF4-FFF2-40B4-BE49-F238E27FC236}">
                    <a16:creationId xmlns:a16="http://schemas.microsoft.com/office/drawing/2014/main" id="{5241CFE3-AE9C-4126-9A3C-1975151F325F}"/>
                  </a:ext>
                </a:extLst>
              </p:cNvPr>
              <p:cNvSpPr txBox="1">
                <a:spLocks noRot="1" noChangeAspect="1" noMove="1" noResize="1" noEditPoints="1" noAdjustHandles="1" noChangeArrowheads="1" noChangeShapeType="1" noTextEdit="1"/>
              </p:cNvSpPr>
              <p:nvPr/>
            </p:nvSpPr>
            <p:spPr>
              <a:xfrm>
                <a:off x="609600" y="4993452"/>
                <a:ext cx="11244058" cy="681084"/>
              </a:xfrm>
              <a:prstGeom prst="rect">
                <a:avLst/>
              </a:prstGeom>
              <a:blipFill>
                <a:blip r:embed="rId5"/>
                <a:stretch>
                  <a:fillRect l="-271" b="-116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D73F324B-99E9-4CC8-B791-FB101225E0B5}"/>
                  </a:ext>
                </a:extLst>
              </p:cNvPr>
              <p:cNvSpPr txBox="1"/>
              <p:nvPr/>
            </p:nvSpPr>
            <p:spPr>
              <a:xfrm>
                <a:off x="3223475" y="5314680"/>
                <a:ext cx="6094602" cy="7646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rPr>
                        <m:t>𝑝</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𝑥</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𝑦</m:t>
                          </m:r>
                        </m:e>
                      </m:d>
                      <m:r>
                        <a:rPr lang="en-US" altLang="zh-CN" sz="1800" b="0" i="1" smtClean="0">
                          <a:latin typeface="Cambria Math" panose="02040503050406030204" pitchFamily="18" charset="0"/>
                        </a:rPr>
                        <m:t>=</m:t>
                      </m:r>
                      <m:nary>
                        <m:naryPr>
                          <m:chr m:val="∏"/>
                          <m:supHide m:val="on"/>
                          <m:ctrlPr>
                            <a:rPr lang="en-US" altLang="zh-CN" sz="1800" b="0" i="1" smtClean="0">
                              <a:latin typeface="Cambria Math" panose="02040503050406030204" pitchFamily="18" charset="0"/>
                            </a:rPr>
                          </m:ctrlPr>
                        </m:naryPr>
                        <m:sub>
                          <m:r>
                            <m:rPr>
                              <m:brk m:alnAt="7"/>
                            </m:rPr>
                            <a:rPr lang="en-US" altLang="zh-CN" sz="1800" b="0" i="1" smtClean="0">
                              <a:latin typeface="Cambria Math" panose="02040503050406030204" pitchFamily="18" charset="0"/>
                            </a:rPr>
                            <m:t>𝑣</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𝑉</m:t>
                          </m:r>
                        </m:sub>
                        <m:sup/>
                        <m:e>
                          <m:r>
                            <a:rPr lang="en-US" altLang="zh-CN" sz="1800" b="0" i="1" smtClean="0">
                              <a:latin typeface="Cambria Math" panose="02040503050406030204" pitchFamily="18" charset="0"/>
                            </a:rPr>
                            <m:t>𝑝</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𝑣</m:t>
                              </m:r>
                            </m:e>
                            <m:e>
                              <m:r>
                                <a:rPr lang="zh-CN" altLang="en-US" sz="1800" b="0" i="1" smtClean="0">
                                  <a:latin typeface="Cambria Math" panose="02040503050406030204" pitchFamily="18" charset="0"/>
                                </a:rPr>
                                <m:t>𝜋</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𝑣</m:t>
                              </m:r>
                              <m:r>
                                <a:rPr lang="en-US" altLang="zh-CN" sz="1800" b="0" i="1" smtClean="0">
                                  <a:latin typeface="Cambria Math" panose="02040503050406030204" pitchFamily="18" charset="0"/>
                                </a:rPr>
                                <m:t>)</m:t>
                              </m:r>
                            </m:e>
                          </m:d>
                        </m:e>
                      </m:nary>
                    </m:oMath>
                  </m:oMathPara>
                </a14:m>
                <a:endParaRPr lang="zh-CN" altLang="en-US" dirty="0"/>
              </a:p>
            </p:txBody>
          </p:sp>
        </mc:Choice>
        <mc:Fallback xmlns="">
          <p:sp>
            <p:nvSpPr>
              <p:cNvPr id="22" name="文本框 21">
                <a:extLst>
                  <a:ext uri="{FF2B5EF4-FFF2-40B4-BE49-F238E27FC236}">
                    <a16:creationId xmlns:a16="http://schemas.microsoft.com/office/drawing/2014/main" id="{D73F324B-99E9-4CC8-B791-FB101225E0B5}"/>
                  </a:ext>
                </a:extLst>
              </p:cNvPr>
              <p:cNvSpPr txBox="1">
                <a:spLocks noRot="1" noChangeAspect="1" noMove="1" noResize="1" noEditPoints="1" noAdjustHandles="1" noChangeArrowheads="1" noChangeShapeType="1" noTextEdit="1"/>
              </p:cNvSpPr>
              <p:nvPr/>
            </p:nvSpPr>
            <p:spPr>
              <a:xfrm>
                <a:off x="3223475" y="5314680"/>
                <a:ext cx="6094602" cy="764633"/>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B65A7919-6171-499A-9535-7DF4E594D99E}"/>
                  </a:ext>
                </a:extLst>
              </p:cNvPr>
              <p:cNvSpPr txBox="1"/>
              <p:nvPr/>
            </p:nvSpPr>
            <p:spPr>
              <a:xfrm>
                <a:off x="687895" y="5995764"/>
                <a:ext cx="11165761" cy="681084"/>
              </a:xfrm>
              <a:prstGeom prst="rect">
                <a:avLst/>
              </a:prstGeom>
              <a:noFill/>
            </p:spPr>
            <p:txBody>
              <a:bodyPr wrap="square">
                <a:spAutoFit/>
              </a:bodyPr>
              <a:lstStyle/>
              <a:p>
                <a:pPr>
                  <a:lnSpc>
                    <a:spcPct val="125000"/>
                  </a:lnSpc>
                </a:pPr>
                <a:r>
                  <a:rPr lang="zh-CN" altLang="en-US" sz="1600" dirty="0"/>
                  <a:t>       由于节点和前驱节点只是</a:t>
                </a:r>
                <a14:m>
                  <m:oMath xmlns:m="http://schemas.openxmlformats.org/officeDocument/2006/math">
                    <m:r>
                      <a:rPr lang="en-US" altLang="zh-CN" sz="1600" b="0" i="1" smtClean="0">
                        <a:latin typeface="Cambria Math" panose="02040503050406030204" pitchFamily="18" charset="0"/>
                      </a:rPr>
                      <m:t>𝑉</m:t>
                    </m:r>
                  </m:oMath>
                </a14:m>
                <a:r>
                  <a:rPr lang="zh-CN" altLang="en-US" sz="1600" dirty="0"/>
                  <a:t>的一个子集，所以计算起来更简单。有向图模型经常用生成式模型来实现，比如第4章的马尔科夫链。</a:t>
                </a:r>
              </a:p>
            </p:txBody>
          </p:sp>
        </mc:Choice>
        <mc:Fallback xmlns="">
          <p:sp>
            <p:nvSpPr>
              <p:cNvPr id="24" name="文本框 23">
                <a:extLst>
                  <a:ext uri="{FF2B5EF4-FFF2-40B4-BE49-F238E27FC236}">
                    <a16:creationId xmlns:a16="http://schemas.microsoft.com/office/drawing/2014/main" id="{B65A7919-6171-499A-9535-7DF4E594D99E}"/>
                  </a:ext>
                </a:extLst>
              </p:cNvPr>
              <p:cNvSpPr txBox="1">
                <a:spLocks noRot="1" noChangeAspect="1" noMove="1" noResize="1" noEditPoints="1" noAdjustHandles="1" noChangeArrowheads="1" noChangeShapeType="1" noTextEdit="1"/>
              </p:cNvSpPr>
              <p:nvPr/>
            </p:nvSpPr>
            <p:spPr>
              <a:xfrm>
                <a:off x="687895" y="5995764"/>
                <a:ext cx="11165761" cy="681084"/>
              </a:xfrm>
              <a:prstGeom prst="rect">
                <a:avLst/>
              </a:prstGeom>
              <a:blipFill>
                <a:blip r:embed="rId7"/>
                <a:stretch>
                  <a:fillRect l="-328" b="-99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6653472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4655890" y="254000"/>
            <a:ext cx="7536109"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4356697" cy="585788"/>
            <a:chOff x="551544" y="82976"/>
            <a:chExt cx="4355078"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099" y="111278"/>
              <a:ext cx="4106523"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机器学习的模型谱系</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a:extLst>
              <a:ext uri="{FF2B5EF4-FFF2-40B4-BE49-F238E27FC236}">
                <a16:creationId xmlns:a16="http://schemas.microsoft.com/office/drawing/2014/main" id="{17CAC936-7BD9-4537-AA29-042F8453591B}"/>
              </a:ext>
            </a:extLst>
          </p:cNvPr>
          <p:cNvSpPr txBox="1"/>
          <p:nvPr/>
        </p:nvSpPr>
        <p:spPr>
          <a:xfrm>
            <a:off x="550862" y="634121"/>
            <a:ext cx="11319559" cy="681084"/>
          </a:xfrm>
          <a:prstGeom prst="rect">
            <a:avLst/>
          </a:prstGeom>
          <a:noFill/>
        </p:spPr>
        <p:txBody>
          <a:bodyPr wrap="square">
            <a:spAutoFit/>
          </a:bodyPr>
          <a:lstStyle/>
          <a:p>
            <a:pPr>
              <a:lnSpc>
                <a:spcPct val="125000"/>
              </a:lnSpc>
            </a:pPr>
            <a:r>
              <a:rPr lang="zh-CN" altLang="en-US" sz="1600" b="1" dirty="0"/>
              <a:t>        无向图模型</a:t>
            </a:r>
            <a:r>
              <a:rPr lang="zh-CN" altLang="en-US" sz="1600" dirty="0"/>
              <a:t>则不探究每个事件的因果关系，也就是说不涉及条件概率分解。无向图模型的边没有方向，仅仅代表两个事件有关联。无向图模型如图</a:t>
            </a:r>
            <a:r>
              <a:rPr lang="en-US" altLang="zh-CN" sz="1600" dirty="0"/>
              <a:t>6-4</a:t>
            </a:r>
            <a:r>
              <a:rPr lang="zh-CN" altLang="en-US" sz="1600" dirty="0"/>
              <a:t>所示：</a:t>
            </a:r>
          </a:p>
        </p:txBody>
      </p:sp>
      <p:pic>
        <p:nvPicPr>
          <p:cNvPr id="9" name="图片 8">
            <a:extLst>
              <a:ext uri="{FF2B5EF4-FFF2-40B4-BE49-F238E27FC236}">
                <a16:creationId xmlns:a16="http://schemas.microsoft.com/office/drawing/2014/main" id="{E52D834C-4DAA-49CB-B4AD-A5B83EB0ED25}"/>
              </a:ext>
            </a:extLst>
          </p:cNvPr>
          <p:cNvPicPr>
            <a:picLocks noChangeAspect="1"/>
          </p:cNvPicPr>
          <p:nvPr/>
        </p:nvPicPr>
        <p:blipFill>
          <a:blip r:embed="rId3"/>
          <a:stretch>
            <a:fillRect/>
          </a:stretch>
        </p:blipFill>
        <p:spPr>
          <a:xfrm>
            <a:off x="4821588" y="1315205"/>
            <a:ext cx="2548824" cy="2113795"/>
          </a:xfrm>
          <a:prstGeom prst="rect">
            <a:avLst/>
          </a:prstGeom>
        </p:spPr>
      </p:pic>
      <p:sp>
        <p:nvSpPr>
          <p:cNvPr id="20" name="文本框 19">
            <a:extLst>
              <a:ext uri="{FF2B5EF4-FFF2-40B4-BE49-F238E27FC236}">
                <a16:creationId xmlns:a16="http://schemas.microsoft.com/office/drawing/2014/main" id="{2F74D95B-5A15-495A-8B73-A13E8B63A2D0}"/>
              </a:ext>
            </a:extLst>
          </p:cNvPr>
          <p:cNvSpPr txBox="1"/>
          <p:nvPr/>
        </p:nvSpPr>
        <p:spPr>
          <a:xfrm>
            <a:off x="550862" y="3491469"/>
            <a:ext cx="11218892" cy="988860"/>
          </a:xfrm>
          <a:prstGeom prst="rect">
            <a:avLst/>
          </a:prstGeom>
          <a:noFill/>
        </p:spPr>
        <p:txBody>
          <a:bodyPr wrap="square">
            <a:spAutoFit/>
          </a:bodyPr>
          <a:lstStyle/>
          <a:p>
            <a:pPr>
              <a:lnSpc>
                <a:spcPct val="125000"/>
              </a:lnSpc>
            </a:pPr>
            <a:r>
              <a:rPr lang="zh-CN" altLang="en-US" sz="1600" b="0" i="0" dirty="0">
                <a:solidFill>
                  <a:srgbClr val="24292E"/>
                </a:solidFill>
                <a:effectLst/>
                <a:latin typeface="-apple-system"/>
              </a:rPr>
              <a:t>         无向图模型将概率分解为所有最大团上的某种函数之积。在图论中，</a:t>
            </a:r>
            <a:r>
              <a:rPr lang="zh-CN" altLang="en-US" sz="1600" b="1" i="0" dirty="0">
                <a:solidFill>
                  <a:srgbClr val="24292E"/>
                </a:solidFill>
                <a:effectLst/>
                <a:latin typeface="-apple-system"/>
              </a:rPr>
              <a:t>最大团</a:t>
            </a:r>
            <a:r>
              <a:rPr lang="zh-CN" altLang="en-US" sz="1600" b="0" i="0" dirty="0">
                <a:solidFill>
                  <a:srgbClr val="24292E"/>
                </a:solidFill>
                <a:effectLst/>
                <a:latin typeface="-apple-system"/>
              </a:rPr>
              <a:t>指的是满足所有节点相互连接的最大子图。因为最大团需要考虑所有变量，为此，无向图模型定义了一些虚拟的</a:t>
            </a:r>
            <a:r>
              <a:rPr lang="zh-CN" altLang="en-US" sz="1600" b="1" i="0" dirty="0">
                <a:solidFill>
                  <a:srgbClr val="24292E"/>
                </a:solidFill>
                <a:effectLst/>
                <a:latin typeface="-apple-system"/>
              </a:rPr>
              <a:t>因子节点</a:t>
            </a:r>
            <a:r>
              <a:rPr lang="zh-CN" altLang="en-US" sz="1600" b="0" i="0" dirty="0">
                <a:solidFill>
                  <a:srgbClr val="24292E"/>
                </a:solidFill>
                <a:effectLst/>
                <a:latin typeface="-apple-system"/>
              </a:rPr>
              <a:t>，每个因子节点只连接部分节点，组成更小的最大团。如图</a:t>
            </a:r>
            <a:r>
              <a:rPr lang="en-US" altLang="zh-CN" sz="1600" b="0" i="0" dirty="0">
                <a:solidFill>
                  <a:srgbClr val="24292E"/>
                </a:solidFill>
                <a:effectLst/>
                <a:latin typeface="-apple-system"/>
              </a:rPr>
              <a:t>6-5</a:t>
            </a:r>
            <a:r>
              <a:rPr lang="zh-CN" altLang="en-US" sz="1600" b="0" i="0" dirty="0">
                <a:solidFill>
                  <a:srgbClr val="24292E"/>
                </a:solidFill>
                <a:effectLst/>
                <a:latin typeface="-apple-system"/>
              </a:rPr>
              <a:t>所示。</a:t>
            </a:r>
            <a:endParaRPr lang="zh-CN" altLang="en-US" sz="1600" dirty="0"/>
          </a:p>
        </p:txBody>
      </p:sp>
      <p:pic>
        <p:nvPicPr>
          <p:cNvPr id="13" name="图片 12">
            <a:extLst>
              <a:ext uri="{FF2B5EF4-FFF2-40B4-BE49-F238E27FC236}">
                <a16:creationId xmlns:a16="http://schemas.microsoft.com/office/drawing/2014/main" id="{C16F3483-FFA5-4125-B1C5-1133E7171FF0}"/>
              </a:ext>
            </a:extLst>
          </p:cNvPr>
          <p:cNvPicPr>
            <a:picLocks noChangeAspect="1"/>
          </p:cNvPicPr>
          <p:nvPr/>
        </p:nvPicPr>
        <p:blipFill>
          <a:blip r:embed="rId4"/>
          <a:stretch>
            <a:fillRect/>
          </a:stretch>
        </p:blipFill>
        <p:spPr>
          <a:xfrm>
            <a:off x="4847073" y="4230883"/>
            <a:ext cx="2523339" cy="2380778"/>
          </a:xfrm>
          <a:prstGeom prst="rect">
            <a:avLst/>
          </a:prstGeom>
        </p:spPr>
      </p:pic>
    </p:spTree>
    <p:extLst>
      <p:ext uri="{BB962C8B-B14F-4D97-AF65-F5344CB8AC3E}">
        <p14:creationId xmlns:p14="http://schemas.microsoft.com/office/powerpoint/2010/main" val="150190815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4655890" y="254000"/>
            <a:ext cx="7536109"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4356697" cy="585788"/>
            <a:chOff x="551544" y="82976"/>
            <a:chExt cx="4355078"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099" y="111278"/>
              <a:ext cx="4106523"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机器学习的模型谱系</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BF41ACAA-D5F5-48FA-92C3-76153649B6C4}"/>
                  </a:ext>
                </a:extLst>
              </p:cNvPr>
              <p:cNvSpPr txBox="1"/>
              <p:nvPr/>
            </p:nvSpPr>
            <p:spPr>
              <a:xfrm>
                <a:off x="550863" y="634121"/>
                <a:ext cx="11411838" cy="1460080"/>
              </a:xfrm>
              <a:prstGeom prst="rect">
                <a:avLst/>
              </a:prstGeom>
              <a:noFill/>
            </p:spPr>
            <p:txBody>
              <a:bodyPr wrap="square">
                <a:spAutoFit/>
              </a:bodyPr>
              <a:lstStyle/>
              <a:p>
                <a:pPr>
                  <a:lnSpc>
                    <a:spcPct val="125000"/>
                  </a:lnSpc>
                </a:pPr>
                <a:r>
                  <a:rPr lang="zh-CN" altLang="en-US" sz="1600" dirty="0"/>
                  <a:t>        上图中虚线表示最大团，黑色方块表因子节点，圆圈则表示变量节点，无向图模型将多维随机变量的联合分布分解为一系列最大团中的因子之积</a:t>
                </a:r>
                <a:r>
                  <a:rPr lang="en-US" altLang="zh-CN" sz="1600" dirty="0"/>
                  <a:t>:</a:t>
                </a:r>
              </a:p>
              <a:p>
                <a:pPr>
                  <a:lnSpc>
                    <a:spcPct val="125000"/>
                  </a:lnSpc>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𝑝</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𝑦</m:t>
                          </m:r>
                        </m:e>
                      </m:d>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b="0" i="1" smtClean="0">
                              <a:latin typeface="Cambria Math" panose="02040503050406030204" pitchFamily="18" charset="0"/>
                            </a:rPr>
                            <m:t>𝑍</m:t>
                          </m:r>
                        </m:den>
                      </m:f>
                      <m:nary>
                        <m:naryPr>
                          <m:chr m:val="∏"/>
                          <m:supHide m:val="on"/>
                          <m:ctrlPr>
                            <a:rPr lang="en-US" altLang="zh-CN" sz="1600" b="0" i="1" smtClean="0">
                              <a:latin typeface="Cambria Math" panose="02040503050406030204" pitchFamily="18" charset="0"/>
                            </a:rPr>
                          </m:ctrlPr>
                        </m:naryPr>
                        <m:sub>
                          <m:r>
                            <m:rPr>
                              <m:brk m:alnAt="7"/>
                            </m:rPr>
                            <a:rPr lang="en-US" altLang="zh-CN" sz="1600" b="0" i="1" smtClean="0">
                              <a:latin typeface="Cambria Math" panose="02040503050406030204" pitchFamily="18" charset="0"/>
                            </a:rPr>
                            <m:t>𝑎</m:t>
                          </m:r>
                        </m:sub>
                        <m:sup/>
                        <m:e>
                          <m:sSub>
                            <m:sSubPr>
                              <m:ctrlPr>
                                <a:rPr lang="en-US" altLang="zh-CN" sz="1600" b="0" i="1" smtClean="0">
                                  <a:latin typeface="Cambria Math" panose="02040503050406030204" pitchFamily="18" charset="0"/>
                                </a:rPr>
                              </m:ctrlPr>
                            </m:sSubPr>
                            <m:e>
                              <m:r>
                                <m:rPr>
                                  <m:sty m:val="p"/>
                                </m:rPr>
                                <a:rPr lang="el-GR" altLang="zh-CN" sz="1600" b="0" i="1" smtClean="0">
                                  <a:latin typeface="Cambria Math" panose="02040503050406030204" pitchFamily="18" charset="0"/>
                                  <a:ea typeface="Cambria Math" panose="02040503050406030204" pitchFamily="18" charset="0"/>
                                </a:rPr>
                                <m:t>Ψ</m:t>
                              </m:r>
                            </m:e>
                            <m:sub>
                              <m:r>
                                <a:rPr lang="en-US" altLang="zh-CN" sz="1600" b="0" i="1" smtClean="0">
                                  <a:latin typeface="Cambria Math" panose="02040503050406030204" pitchFamily="18" charset="0"/>
                                </a:rPr>
                                <m:t>𝑎</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𝑎</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b="0" i="1" smtClean="0">
                                  <a:latin typeface="Cambria Math" panose="02040503050406030204" pitchFamily="18" charset="0"/>
                                </a:rPr>
                                <m:t>𝑎</m:t>
                              </m:r>
                            </m:sub>
                          </m:sSub>
                          <m:r>
                            <a:rPr lang="en-US" altLang="zh-CN" sz="1600" b="0" i="1" smtClean="0">
                              <a:latin typeface="Cambria Math" panose="02040503050406030204" pitchFamily="18" charset="0"/>
                            </a:rPr>
                            <m:t>)</m:t>
                          </m:r>
                        </m:e>
                      </m:nary>
                    </m:oMath>
                  </m:oMathPara>
                </a14:m>
                <a:endParaRPr lang="zh-CN" altLang="en-US" sz="1600" dirty="0"/>
              </a:p>
            </p:txBody>
          </p:sp>
        </mc:Choice>
        <mc:Fallback xmlns="">
          <p:sp>
            <p:nvSpPr>
              <p:cNvPr id="14" name="文本框 13">
                <a:extLst>
                  <a:ext uri="{FF2B5EF4-FFF2-40B4-BE49-F238E27FC236}">
                    <a16:creationId xmlns:a16="http://schemas.microsoft.com/office/drawing/2014/main" id="{BF41ACAA-D5F5-48FA-92C3-76153649B6C4}"/>
                  </a:ext>
                </a:extLst>
              </p:cNvPr>
              <p:cNvSpPr txBox="1">
                <a:spLocks noRot="1" noChangeAspect="1" noMove="1" noResize="1" noEditPoints="1" noAdjustHandles="1" noChangeArrowheads="1" noChangeShapeType="1" noTextEdit="1"/>
              </p:cNvSpPr>
              <p:nvPr/>
            </p:nvSpPr>
            <p:spPr>
              <a:xfrm>
                <a:off x="550863" y="634121"/>
                <a:ext cx="11411838" cy="1460080"/>
              </a:xfrm>
              <a:prstGeom prst="rect">
                <a:avLst/>
              </a:prstGeom>
              <a:blipFill>
                <a:blip r:embed="rId3"/>
                <a:stretch>
                  <a:fillRect l="-267"/>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9166A2EA-0008-4F0F-AD2D-3F96C3B7B965}"/>
              </a:ext>
            </a:extLst>
          </p:cNvPr>
          <p:cNvSpPr txBox="1"/>
          <p:nvPr/>
        </p:nvSpPr>
        <p:spPr>
          <a:xfrm>
            <a:off x="11139358" y="1568741"/>
            <a:ext cx="617477" cy="369332"/>
          </a:xfrm>
          <a:prstGeom prst="rect">
            <a:avLst/>
          </a:prstGeom>
          <a:noFill/>
        </p:spPr>
        <p:txBody>
          <a:bodyPr wrap="none" rtlCol="0">
            <a:spAutoFit/>
          </a:bodyPr>
          <a:lstStyle/>
          <a:p>
            <a:r>
              <a:rPr lang="en-US" altLang="zh-CN" dirty="0"/>
              <a:t>(6.2)</a:t>
            </a:r>
            <a:endParaRPr lang="zh-CN" altLang="en-US" dirty="0"/>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6B44271-0BEC-43F2-AAAC-20B14952566A}"/>
                  </a:ext>
                </a:extLst>
              </p:cNvPr>
              <p:cNvSpPr txBox="1"/>
              <p:nvPr/>
            </p:nvSpPr>
            <p:spPr>
              <a:xfrm>
                <a:off x="609599" y="2155756"/>
                <a:ext cx="11353101" cy="1478290"/>
              </a:xfrm>
              <a:prstGeom prst="rect">
                <a:avLst/>
              </a:prstGeom>
              <a:noFill/>
            </p:spPr>
            <p:txBody>
              <a:bodyPr wrap="square">
                <a:spAutoFit/>
              </a:bodyPr>
              <a:lstStyle/>
              <a:p>
                <a:pPr>
                  <a:lnSpc>
                    <a:spcPct val="125000"/>
                  </a:lnSpc>
                </a:pPr>
                <a:r>
                  <a:rPr lang="zh-CN" altLang="en-US" sz="1600" dirty="0"/>
                  <a:t>        其中，</a:t>
                </a:r>
                <a:r>
                  <a:rPr lang="en-US" altLang="zh-CN" sz="1600" dirty="0"/>
                  <a:t> </a:t>
                </a:r>
                <a14:m>
                  <m:oMath xmlns:m="http://schemas.openxmlformats.org/officeDocument/2006/math">
                    <m:r>
                      <a:rPr lang="en-US" altLang="zh-CN" sz="1600" i="1">
                        <a:latin typeface="Cambria Math" panose="02040503050406030204" pitchFamily="18" charset="0"/>
                      </a:rPr>
                      <m:t>𝑎</m:t>
                    </m:r>
                  </m:oMath>
                </a14:m>
                <a:r>
                  <a:rPr lang="zh-CN" altLang="en-US" sz="1600" dirty="0"/>
                  <a:t>是因子节点，</a:t>
                </a:r>
                <a:r>
                  <a:rPr lang="en-US" altLang="zh-CN" sz="1600" b="0" dirty="0"/>
                  <a:t> </a:t>
                </a:r>
                <a14:m>
                  <m:oMath xmlns:m="http://schemas.openxmlformats.org/officeDocument/2006/math">
                    <m:sSub>
                      <m:sSubPr>
                        <m:ctrlPr>
                          <a:rPr lang="en-US" altLang="zh-CN" sz="1600" b="0" i="1" smtClean="0">
                            <a:latin typeface="Cambria Math" panose="02040503050406030204" pitchFamily="18" charset="0"/>
                          </a:rPr>
                        </m:ctrlPr>
                      </m:sSubPr>
                      <m:e>
                        <m:r>
                          <m:rPr>
                            <m:sty m:val="p"/>
                          </m:rPr>
                          <a:rPr lang="el-GR" altLang="zh-CN" sz="1600" b="0" i="1" smtClean="0">
                            <a:latin typeface="Cambria Math" panose="02040503050406030204" pitchFamily="18" charset="0"/>
                            <a:ea typeface="Cambria Math" panose="02040503050406030204" pitchFamily="18" charset="0"/>
                          </a:rPr>
                          <m:t>Ψ</m:t>
                        </m:r>
                      </m:e>
                      <m:sub>
                        <m:r>
                          <a:rPr lang="en-US" altLang="zh-CN" sz="1600" b="0" i="1" smtClean="0">
                            <a:latin typeface="Cambria Math" panose="02040503050406030204" pitchFamily="18" charset="0"/>
                          </a:rPr>
                          <m:t>𝑎</m:t>
                        </m:r>
                      </m:sub>
                    </m:sSub>
                  </m:oMath>
                </a14:m>
                <a:r>
                  <a:rPr lang="zh-CN" altLang="en-US" sz="1600" dirty="0"/>
                  <a:t>则是一个因子节点对应的函数，参数</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𝑎</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𝑎</m:t>
                        </m:r>
                      </m:sub>
                    </m:sSub>
                  </m:oMath>
                </a14:m>
                <a:r>
                  <a:rPr lang="zh-CN" altLang="en-US" sz="1600" dirty="0"/>
                  <a:t>是与因子节点相连的所有变量节点。为了将式子约束为概率分布，定义常数</a:t>
                </a:r>
                <a14:m>
                  <m:oMath xmlns:m="http://schemas.openxmlformats.org/officeDocument/2006/math">
                    <m:r>
                      <a:rPr lang="en-US" altLang="zh-CN" sz="1600" i="1">
                        <a:latin typeface="Cambria Math" panose="02040503050406030204" pitchFamily="18" charset="0"/>
                      </a:rPr>
                      <m:t>𝑍</m:t>
                    </m:r>
                  </m:oMath>
                </a14:m>
                <a:r>
                  <a:rPr lang="zh-CN" altLang="en-US" sz="1600" dirty="0"/>
                  <a:t>为如下归一化因子</a:t>
                </a:r>
                <a:r>
                  <a:rPr lang="en-US" altLang="zh-CN" sz="1600" dirty="0"/>
                  <a:t>:</a:t>
                </a:r>
              </a:p>
              <a:p>
                <a:pPr>
                  <a:lnSpc>
                    <a:spcPct val="125000"/>
                  </a:lnSpc>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𝑍</m:t>
                      </m:r>
                      <m:r>
                        <a:rPr lang="en-US" altLang="zh-CN" sz="1600" b="0" i="1" smtClean="0">
                          <a:latin typeface="Cambria Math" panose="02040503050406030204" pitchFamily="18" charset="0"/>
                        </a:rPr>
                        <m:t>=</m:t>
                      </m:r>
                      <m:nary>
                        <m:naryPr>
                          <m:chr m:val="∑"/>
                          <m:supHide m:val="on"/>
                          <m:ctrlPr>
                            <a:rPr lang="en-US" altLang="zh-CN" sz="1600" b="0" i="1" smtClean="0">
                              <a:latin typeface="Cambria Math" panose="02040503050406030204" pitchFamily="18" charset="0"/>
                            </a:rPr>
                          </m:ctrlPr>
                        </m:naryPr>
                        <m:sub>
                          <m:r>
                            <m:rPr>
                              <m:brk m:alnAt="7"/>
                            </m:rPr>
                            <a:rPr lang="en-US" altLang="zh-CN" sz="1600" b="0" i="1" smtClean="0">
                              <a:latin typeface="Cambria Math" panose="02040503050406030204" pitchFamily="18" charset="0"/>
                            </a:rPr>
                            <m:t>𝑥</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𝑦</m:t>
                          </m:r>
                        </m:sub>
                        <m:sup/>
                        <m:e>
                          <m:nary>
                            <m:naryPr>
                              <m:chr m:val="∏"/>
                              <m:supHide m:val="on"/>
                              <m:ctrlPr>
                                <a:rPr lang="en-US" altLang="zh-CN" sz="1600" i="1">
                                  <a:latin typeface="Cambria Math" panose="02040503050406030204" pitchFamily="18" charset="0"/>
                                </a:rPr>
                              </m:ctrlPr>
                            </m:naryPr>
                            <m:sub>
                              <m:r>
                                <m:rPr>
                                  <m:brk m:alnAt="7"/>
                                </m:rPr>
                                <a:rPr lang="en-US" altLang="zh-CN" sz="1600" i="1">
                                  <a:latin typeface="Cambria Math" panose="02040503050406030204" pitchFamily="18" charset="0"/>
                                </a:rPr>
                                <m:t>𝑎</m:t>
                              </m:r>
                            </m:sub>
                            <m:sup/>
                            <m:e>
                              <m:sSub>
                                <m:sSubPr>
                                  <m:ctrlPr>
                                    <a:rPr lang="en-US" altLang="zh-CN" sz="1600" i="1">
                                      <a:latin typeface="Cambria Math" panose="02040503050406030204" pitchFamily="18" charset="0"/>
                                    </a:rPr>
                                  </m:ctrlPr>
                                </m:sSubPr>
                                <m:e>
                                  <m:r>
                                    <m:rPr>
                                      <m:sty m:val="p"/>
                                    </m:rPr>
                                    <a:rPr lang="el-GR" altLang="zh-CN" sz="1600" i="1">
                                      <a:latin typeface="Cambria Math" panose="02040503050406030204" pitchFamily="18" charset="0"/>
                                      <a:ea typeface="Cambria Math" panose="02040503050406030204" pitchFamily="18" charset="0"/>
                                    </a:rPr>
                                    <m:t>Ψ</m:t>
                                  </m:r>
                                </m:e>
                                <m:sub>
                                  <m:r>
                                    <a:rPr lang="en-US" altLang="zh-CN" sz="1600" i="1">
                                      <a:latin typeface="Cambria Math" panose="02040503050406030204" pitchFamily="18" charset="0"/>
                                    </a:rPr>
                                    <m:t>𝑎</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𝑎</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𝑎</m:t>
                                  </m:r>
                                </m:sub>
                              </m:sSub>
                              <m:r>
                                <a:rPr lang="en-US" altLang="zh-CN" sz="1600" i="1">
                                  <a:latin typeface="Cambria Math" panose="02040503050406030204" pitchFamily="18" charset="0"/>
                                </a:rPr>
                                <m:t>)</m:t>
                              </m:r>
                            </m:e>
                          </m:nary>
                        </m:e>
                      </m:nary>
                    </m:oMath>
                  </m:oMathPara>
                </a14:m>
                <a:endParaRPr lang="zh-CN" altLang="en-US" sz="1600" dirty="0"/>
              </a:p>
            </p:txBody>
          </p:sp>
        </mc:Choice>
        <mc:Fallback xmlns="">
          <p:sp>
            <p:nvSpPr>
              <p:cNvPr id="18" name="文本框 17">
                <a:extLst>
                  <a:ext uri="{FF2B5EF4-FFF2-40B4-BE49-F238E27FC236}">
                    <a16:creationId xmlns:a16="http://schemas.microsoft.com/office/drawing/2014/main" id="{76B44271-0BEC-43F2-AAAC-20B14952566A}"/>
                  </a:ext>
                </a:extLst>
              </p:cNvPr>
              <p:cNvSpPr txBox="1">
                <a:spLocks noRot="1" noChangeAspect="1" noMove="1" noResize="1" noEditPoints="1" noAdjustHandles="1" noChangeArrowheads="1" noChangeShapeType="1" noTextEdit="1"/>
              </p:cNvSpPr>
              <p:nvPr/>
            </p:nvSpPr>
            <p:spPr>
              <a:xfrm>
                <a:off x="609599" y="2155756"/>
                <a:ext cx="11353101" cy="1478290"/>
              </a:xfrm>
              <a:prstGeom prst="rect">
                <a:avLst/>
              </a:prstGeom>
              <a:blipFill>
                <a:blip r:embed="rId4"/>
                <a:stretch>
                  <a:fillRect l="-2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EC8A12E0-A6CC-428F-893D-A90517720C1F}"/>
                  </a:ext>
                </a:extLst>
              </p:cNvPr>
              <p:cNvSpPr txBox="1"/>
              <p:nvPr/>
            </p:nvSpPr>
            <p:spPr>
              <a:xfrm>
                <a:off x="550863" y="3655755"/>
                <a:ext cx="11277614" cy="1431930"/>
              </a:xfrm>
              <a:prstGeom prst="rect">
                <a:avLst/>
              </a:prstGeom>
              <a:noFill/>
            </p:spPr>
            <p:txBody>
              <a:bodyPr wrap="square">
                <a:spAutoFit/>
              </a:bodyPr>
              <a:lstStyle/>
              <a:p>
                <a:pPr>
                  <a:lnSpc>
                    <a:spcPct val="125000"/>
                  </a:lnSpc>
                </a:pPr>
                <a:r>
                  <a:rPr lang="zh-CN" altLang="en-US" sz="1600" b="0" i="0" dirty="0">
                    <a:solidFill>
                      <a:srgbClr val="24292E"/>
                    </a:solidFill>
                    <a:effectLst/>
                    <a:latin typeface="-apple-system"/>
                  </a:rPr>
                  <a:t>        在机器学习中，常用指数家族的因子函数</a:t>
                </a:r>
                <a:r>
                  <a:rPr lang="en-US" altLang="zh-CN" sz="1600" b="0" i="0" dirty="0">
                    <a:solidFill>
                      <a:srgbClr val="24292E"/>
                    </a:solidFill>
                    <a:effectLst/>
                    <a:latin typeface="-apple-system"/>
                  </a:rPr>
                  <a:t>:</a:t>
                </a:r>
              </a:p>
              <a:p>
                <a:pPr>
                  <a:lnSpc>
                    <a:spcPct val="125000"/>
                  </a:lnSpc>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m:rPr>
                              <m:sty m:val="p"/>
                            </m:rPr>
                            <a:rPr lang="el-GR" altLang="zh-CN" sz="1600" i="1">
                              <a:latin typeface="Cambria Math" panose="02040503050406030204" pitchFamily="18" charset="0"/>
                              <a:ea typeface="Cambria Math" panose="02040503050406030204" pitchFamily="18" charset="0"/>
                            </a:rPr>
                            <m:t>Ψ</m:t>
                          </m:r>
                        </m:e>
                        <m:sub>
                          <m:r>
                            <a:rPr lang="en-US" altLang="zh-CN" sz="1600" i="1">
                              <a:latin typeface="Cambria Math" panose="02040503050406030204" pitchFamily="18" charset="0"/>
                            </a:rPr>
                            <m:t>𝑎</m:t>
                          </m:r>
                        </m:sub>
                      </m:sSub>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𝑎</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𝑎</m:t>
                              </m:r>
                            </m:sub>
                          </m:sSub>
                        </m:e>
                      </m:d>
                      <m:r>
                        <a:rPr lang="en-US" altLang="zh-CN" sz="1600" b="0" i="1" smtClean="0">
                          <a:latin typeface="Cambria Math" panose="02040503050406030204" pitchFamily="18" charset="0"/>
                        </a:rPr>
                        <m:t>=</m:t>
                      </m:r>
                      <m:r>
                        <m:rPr>
                          <m:sty m:val="p"/>
                        </m:rPr>
                        <a:rPr lang="en-US" altLang="zh-CN" sz="1600" b="0" i="0" smtClean="0">
                          <a:latin typeface="Cambria Math" panose="02040503050406030204" pitchFamily="18" charset="0"/>
                        </a:rPr>
                        <m:t>exp</m:t>
                      </m:r>
                      <m:r>
                        <a:rPr lang="en-US" altLang="zh-CN" sz="1600" b="0" i="1" smtClean="0">
                          <a:latin typeface="Cambria Math" panose="02040503050406030204" pitchFamily="18" charset="0"/>
                        </a:rPr>
                        <m:t>⁡{</m:t>
                      </m:r>
                      <m:nary>
                        <m:naryPr>
                          <m:chr m:val="∑"/>
                          <m:supHide m:val="on"/>
                          <m:ctrlPr>
                            <a:rPr lang="en-US" altLang="zh-CN" sz="1600" b="0" i="1" smtClean="0">
                              <a:latin typeface="Cambria Math" panose="02040503050406030204" pitchFamily="18" charset="0"/>
                            </a:rPr>
                          </m:ctrlPr>
                        </m:naryPr>
                        <m:sub>
                          <m:r>
                            <m:rPr>
                              <m:brk m:alnAt="7"/>
                            </m:rPr>
                            <a:rPr lang="en-US" altLang="zh-CN" sz="1600" b="0" i="1" smtClean="0">
                              <a:latin typeface="Cambria Math" panose="02040503050406030204" pitchFamily="18" charset="0"/>
                            </a:rPr>
                            <m:t>𝑘</m:t>
                          </m:r>
                        </m:sub>
                        <m:sup/>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𝑤</m:t>
                              </m:r>
                            </m:e>
                            <m:sub>
                              <m:r>
                                <a:rPr lang="en-US" altLang="zh-CN" sz="1600" b="0" i="1" smtClean="0">
                                  <a:latin typeface="Cambria Math" panose="02040503050406030204" pitchFamily="18" charset="0"/>
                                </a:rPr>
                                <m:t>𝑎𝑘</m:t>
                              </m:r>
                            </m:sub>
                          </m:sSub>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𝑓</m:t>
                              </m:r>
                            </m:e>
                            <m:sub>
                              <m:r>
                                <a:rPr lang="en-US" altLang="zh-CN" sz="1600" b="0" i="1" smtClean="0">
                                  <a:latin typeface="Cambria Math" panose="02040503050406030204" pitchFamily="18" charset="0"/>
                                </a:rPr>
                                <m:t>𝑎𝑘</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𝑎</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b="0" i="1" smtClean="0">
                                  <a:latin typeface="Cambria Math" panose="02040503050406030204" pitchFamily="18" charset="0"/>
                                </a:rPr>
                                <m:t>𝑎</m:t>
                              </m:r>
                            </m:sub>
                          </m:sSub>
                          <m:r>
                            <a:rPr lang="en-US" altLang="zh-CN" sz="1600" b="0" i="1" smtClean="0">
                              <a:latin typeface="Cambria Math" panose="02040503050406030204" pitchFamily="18" charset="0"/>
                            </a:rPr>
                            <m:t>)</m:t>
                          </m:r>
                        </m:e>
                      </m:nary>
                      <m:r>
                        <a:rPr lang="en-US" altLang="zh-CN" sz="1600" b="0" i="1" smtClean="0">
                          <a:latin typeface="Cambria Math" panose="02040503050406030204" pitchFamily="18" charset="0"/>
                        </a:rPr>
                        <m:t>}</m:t>
                      </m:r>
                    </m:oMath>
                  </m:oMathPara>
                </a14:m>
                <a:endParaRPr lang="en-US" altLang="zh-CN" sz="1600" dirty="0"/>
              </a:p>
              <a:p>
                <a:pPr>
                  <a:lnSpc>
                    <a:spcPct val="125000"/>
                  </a:lnSpc>
                </a:pPr>
                <a:r>
                  <a:rPr lang="zh-CN" altLang="en-US" sz="1600" dirty="0"/>
                  <a:t>       其中，</a:t>
                </a:r>
                <a:r>
                  <a:rPr lang="en-US" altLang="zh-CN" sz="1600" b="0" dirty="0"/>
                  <a:t> </a:t>
                </a:r>
                <a14:m>
                  <m:oMath xmlns:m="http://schemas.openxmlformats.org/officeDocument/2006/math">
                    <m:r>
                      <m:rPr>
                        <m:brk m:alnAt="7"/>
                      </m:rPr>
                      <a:rPr lang="en-US" altLang="zh-CN" sz="1600" b="0" i="1" smtClean="0">
                        <a:latin typeface="Cambria Math" panose="02040503050406030204" pitchFamily="18" charset="0"/>
                      </a:rPr>
                      <m:t>𝑘</m:t>
                    </m:r>
                  </m:oMath>
                </a14:m>
                <a:r>
                  <a:rPr lang="zh-CN" altLang="en-US" sz="1600" dirty="0"/>
                  <a:t>为特征的编号，</a:t>
                </a:r>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𝑓</m:t>
                        </m:r>
                      </m:e>
                      <m:sub>
                        <m:r>
                          <a:rPr lang="en-US" altLang="zh-CN" sz="1600" i="1">
                            <a:latin typeface="Cambria Math" panose="02040503050406030204" pitchFamily="18" charset="0"/>
                          </a:rPr>
                          <m:t>𝑎𝑘</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𝑎</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𝑎</m:t>
                        </m:r>
                      </m:sub>
                    </m:sSub>
                    <m:r>
                      <a:rPr lang="en-US" altLang="zh-CN" sz="1600" i="1">
                        <a:latin typeface="Cambria Math" panose="02040503050406030204" pitchFamily="18" charset="0"/>
                      </a:rPr>
                      <m:t>)</m:t>
                    </m:r>
                  </m:oMath>
                </a14:m>
                <a:r>
                  <a:rPr lang="zh-CN" altLang="en-US" sz="1600" dirty="0"/>
                  <a:t>是特征函数，</a:t>
                </a:r>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𝑎𝑘</m:t>
                        </m:r>
                      </m:sub>
                    </m:sSub>
                  </m:oMath>
                </a14:m>
                <a:r>
                  <a:rPr lang="zh-CN" altLang="en-US" sz="1600" dirty="0"/>
                  <a:t>为相应的特征权重。</a:t>
                </a:r>
              </a:p>
            </p:txBody>
          </p:sp>
        </mc:Choice>
        <mc:Fallback xmlns="">
          <p:sp>
            <p:nvSpPr>
              <p:cNvPr id="19" name="文本框 18">
                <a:extLst>
                  <a:ext uri="{FF2B5EF4-FFF2-40B4-BE49-F238E27FC236}">
                    <a16:creationId xmlns:a16="http://schemas.microsoft.com/office/drawing/2014/main" id="{EC8A12E0-A6CC-428F-893D-A90517720C1F}"/>
                  </a:ext>
                </a:extLst>
              </p:cNvPr>
              <p:cNvSpPr txBox="1">
                <a:spLocks noRot="1" noChangeAspect="1" noMove="1" noResize="1" noEditPoints="1" noAdjustHandles="1" noChangeArrowheads="1" noChangeShapeType="1" noTextEdit="1"/>
              </p:cNvSpPr>
              <p:nvPr/>
            </p:nvSpPr>
            <p:spPr>
              <a:xfrm>
                <a:off x="550863" y="3655755"/>
                <a:ext cx="11277614" cy="1431930"/>
              </a:xfrm>
              <a:prstGeom prst="rect">
                <a:avLst/>
              </a:prstGeom>
              <a:blipFill>
                <a:blip r:embed="rId5"/>
                <a:stretch>
                  <a:fillRect b="-34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5F28C358-ECF0-478B-B738-B8026E88353B}"/>
                  </a:ext>
                </a:extLst>
              </p:cNvPr>
              <p:cNvSpPr txBox="1"/>
              <p:nvPr/>
            </p:nvSpPr>
            <p:spPr>
              <a:xfrm>
                <a:off x="841171" y="5010934"/>
                <a:ext cx="10915664" cy="1181349"/>
              </a:xfrm>
              <a:prstGeom prst="rect">
                <a:avLst/>
              </a:prstGeom>
              <a:noFill/>
            </p:spPr>
            <p:txBody>
              <a:bodyPr wrap="square">
                <a:spAutoFit/>
              </a:bodyPr>
              <a:lstStyle/>
              <a:p>
                <a:pPr>
                  <a:lnSpc>
                    <a:spcPct val="125000"/>
                  </a:lnSpc>
                </a:pPr>
                <a:r>
                  <a:rPr lang="zh-CN" altLang="en-US" sz="1600" b="0" i="0" dirty="0">
                    <a:solidFill>
                      <a:srgbClr val="24292E"/>
                    </a:solidFill>
                    <a:effectLst/>
                    <a:latin typeface="-apple-system"/>
                  </a:rPr>
                  <a:t>判别式模型经常用无向图来表示，只需要在归一化时，对每种</a:t>
                </a:r>
                <a14:m>
                  <m:oMath xmlns:m="http://schemas.openxmlformats.org/officeDocument/2006/math">
                    <m:r>
                      <a:rPr lang="en-US" altLang="zh-CN" sz="1600" b="0" i="1" smtClean="0">
                        <a:solidFill>
                          <a:srgbClr val="24292E"/>
                        </a:solidFill>
                        <a:effectLst/>
                        <a:latin typeface="Cambria Math" panose="02040503050406030204" pitchFamily="18" charset="0"/>
                      </a:rPr>
                      <m:t>𝑥</m:t>
                    </m:r>
                  </m:oMath>
                </a14:m>
                <a:r>
                  <a:rPr lang="zh-CN" altLang="en-US" sz="1600" b="0" i="0" dirty="0">
                    <a:solidFill>
                      <a:srgbClr val="24292E"/>
                    </a:solidFill>
                    <a:effectLst/>
                    <a:latin typeface="-apple-system"/>
                  </a:rPr>
                  <a:t>都求一个归一化因子</a:t>
                </a:r>
                <a:r>
                  <a:rPr lang="en-US" altLang="zh-CN" sz="1600" b="0" i="0" dirty="0">
                    <a:solidFill>
                      <a:srgbClr val="24292E"/>
                    </a:solidFill>
                    <a:effectLst/>
                    <a:latin typeface="-apple-system"/>
                  </a:rPr>
                  <a:t>:</a:t>
                </a:r>
              </a:p>
              <a:p>
                <a:pPr>
                  <a:lnSpc>
                    <a:spcPct val="125000"/>
                  </a:lnSpc>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𝑍</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𝑥</m:t>
                      </m:r>
                      <m:r>
                        <a:rPr lang="en-US" altLang="zh-CN" sz="1600" b="0" i="1" smtClean="0">
                          <a:latin typeface="Cambria Math" panose="02040503050406030204" pitchFamily="18" charset="0"/>
                        </a:rPr>
                        <m:t>)=</m:t>
                      </m:r>
                      <m:nary>
                        <m:naryPr>
                          <m:chr m:val="∑"/>
                          <m:supHide m:val="on"/>
                          <m:ctrlPr>
                            <a:rPr lang="en-US" altLang="zh-CN" sz="1600" b="0" i="1" smtClean="0">
                              <a:latin typeface="Cambria Math" panose="02040503050406030204" pitchFamily="18" charset="0"/>
                            </a:rPr>
                          </m:ctrlPr>
                        </m:naryPr>
                        <m:sub>
                          <m:r>
                            <a:rPr lang="en-US" altLang="zh-CN" sz="1600" b="0" i="1" smtClean="0">
                              <a:latin typeface="Cambria Math" panose="02040503050406030204" pitchFamily="18" charset="0"/>
                            </a:rPr>
                            <m:t>𝑦</m:t>
                          </m:r>
                        </m:sub>
                        <m:sup/>
                        <m:e>
                          <m:nary>
                            <m:naryPr>
                              <m:chr m:val="∏"/>
                              <m:supHide m:val="on"/>
                              <m:ctrlPr>
                                <a:rPr lang="en-US" altLang="zh-CN" sz="1600" i="1">
                                  <a:latin typeface="Cambria Math" panose="02040503050406030204" pitchFamily="18" charset="0"/>
                                </a:rPr>
                              </m:ctrlPr>
                            </m:naryPr>
                            <m:sub>
                              <m:r>
                                <m:rPr>
                                  <m:brk m:alnAt="7"/>
                                </m:rPr>
                                <a:rPr lang="en-US" altLang="zh-CN" sz="1600" i="1">
                                  <a:latin typeface="Cambria Math" panose="02040503050406030204" pitchFamily="18" charset="0"/>
                                </a:rPr>
                                <m:t>𝑎</m:t>
                              </m:r>
                            </m:sub>
                            <m:sup/>
                            <m:e>
                              <m:sSub>
                                <m:sSubPr>
                                  <m:ctrlPr>
                                    <a:rPr lang="en-US" altLang="zh-CN" sz="1600" i="1">
                                      <a:latin typeface="Cambria Math" panose="02040503050406030204" pitchFamily="18" charset="0"/>
                                    </a:rPr>
                                  </m:ctrlPr>
                                </m:sSubPr>
                                <m:e>
                                  <m:r>
                                    <m:rPr>
                                      <m:sty m:val="p"/>
                                    </m:rPr>
                                    <a:rPr lang="el-GR" altLang="zh-CN" sz="1600" i="1">
                                      <a:latin typeface="Cambria Math" panose="02040503050406030204" pitchFamily="18" charset="0"/>
                                      <a:ea typeface="Cambria Math" panose="02040503050406030204" pitchFamily="18" charset="0"/>
                                    </a:rPr>
                                    <m:t>Ψ</m:t>
                                  </m:r>
                                </m:e>
                                <m:sub>
                                  <m:r>
                                    <a:rPr lang="en-US" altLang="zh-CN" sz="1600" i="1">
                                      <a:latin typeface="Cambria Math" panose="02040503050406030204" pitchFamily="18" charset="0"/>
                                    </a:rPr>
                                    <m:t>𝑎</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𝑎</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𝑎</m:t>
                                  </m:r>
                                </m:sub>
                              </m:sSub>
                              <m:r>
                                <a:rPr lang="en-US" altLang="zh-CN" sz="1600" i="1">
                                  <a:latin typeface="Cambria Math" panose="02040503050406030204" pitchFamily="18" charset="0"/>
                                </a:rPr>
                                <m:t>)</m:t>
                              </m:r>
                            </m:e>
                          </m:nary>
                        </m:e>
                      </m:nary>
                    </m:oMath>
                  </m:oMathPara>
                </a14:m>
                <a:endParaRPr lang="zh-CN" altLang="en-US" sz="1600" dirty="0"/>
              </a:p>
            </p:txBody>
          </p:sp>
        </mc:Choice>
        <mc:Fallback xmlns="">
          <p:sp>
            <p:nvSpPr>
              <p:cNvPr id="21" name="文本框 20">
                <a:extLst>
                  <a:ext uri="{FF2B5EF4-FFF2-40B4-BE49-F238E27FC236}">
                    <a16:creationId xmlns:a16="http://schemas.microsoft.com/office/drawing/2014/main" id="{5F28C358-ECF0-478B-B738-B8026E88353B}"/>
                  </a:ext>
                </a:extLst>
              </p:cNvPr>
              <p:cNvSpPr txBox="1">
                <a:spLocks noRot="1" noChangeAspect="1" noMove="1" noResize="1" noEditPoints="1" noAdjustHandles="1" noChangeArrowheads="1" noChangeShapeType="1" noTextEdit="1"/>
              </p:cNvSpPr>
              <p:nvPr/>
            </p:nvSpPr>
            <p:spPr>
              <a:xfrm>
                <a:off x="841171" y="5010934"/>
                <a:ext cx="10915664" cy="1181349"/>
              </a:xfrm>
              <a:prstGeom prst="rect">
                <a:avLst/>
              </a:prstGeom>
              <a:blipFill>
                <a:blip r:embed="rId6"/>
                <a:stretch>
                  <a:fillRect l="-335"/>
                </a:stretch>
              </a:blipFill>
            </p:spPr>
            <p:txBody>
              <a:bodyPr/>
              <a:lstStyle/>
              <a:p>
                <a:r>
                  <a:rPr lang="zh-CN" altLang="en-US">
                    <a:noFill/>
                  </a:rPr>
                  <a:t> </a:t>
                </a:r>
              </a:p>
            </p:txBody>
          </p:sp>
        </mc:Fallback>
      </mc:AlternateContent>
      <p:sp>
        <p:nvSpPr>
          <p:cNvPr id="23" name="文本框 22">
            <a:extLst>
              <a:ext uri="{FF2B5EF4-FFF2-40B4-BE49-F238E27FC236}">
                <a16:creationId xmlns:a16="http://schemas.microsoft.com/office/drawing/2014/main" id="{BF486E99-9BC8-41C2-8831-77441056293F}"/>
              </a:ext>
            </a:extLst>
          </p:cNvPr>
          <p:cNvSpPr txBox="1"/>
          <p:nvPr/>
        </p:nvSpPr>
        <p:spPr>
          <a:xfrm>
            <a:off x="841171" y="6108296"/>
            <a:ext cx="6094602" cy="373307"/>
          </a:xfrm>
          <a:prstGeom prst="rect">
            <a:avLst/>
          </a:prstGeom>
          <a:noFill/>
        </p:spPr>
        <p:txBody>
          <a:bodyPr wrap="square">
            <a:spAutoFit/>
          </a:bodyPr>
          <a:lstStyle/>
          <a:p>
            <a:pPr>
              <a:lnSpc>
                <a:spcPct val="125000"/>
              </a:lnSpc>
            </a:pPr>
            <a:r>
              <a:rPr lang="zh-CN" altLang="en-US" sz="1600" dirty="0"/>
              <a:t>然后式(6.2)就转化为判别式模型所需的条件概率分布了:</a:t>
            </a:r>
          </a:p>
        </p:txBody>
      </p:sp>
    </p:spTree>
    <p:extLst>
      <p:ext uri="{BB962C8B-B14F-4D97-AF65-F5344CB8AC3E}">
        <p14:creationId xmlns:p14="http://schemas.microsoft.com/office/powerpoint/2010/main" val="2391407049"/>
      </p:ext>
    </p:extLst>
  </p:cSld>
  <p:clrMapOvr>
    <a:masterClrMapping/>
  </p:clrMapOvr>
  <p:transition spd="slow">
    <p:push dir="u"/>
  </p:transition>
</p:sld>
</file>

<file path=ppt/theme/theme1.xml><?xml version="1.0" encoding="utf-8"?>
<a:theme xmlns:a="http://schemas.openxmlformats.org/drawingml/2006/main" name="清风素材 https://12sc.taobao.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tx2"/>
        </a:solidFill>
        <a:ln w="9">
          <a:solidFill>
            <a:schemeClr val="bg2"/>
          </a:solidFill>
          <a:miter lim="800000"/>
          <a:headEnd/>
          <a:tailEnd/>
        </a:ln>
      </a:spPr>
      <a:bodyPr/>
      <a:lstStyle>
        <a:defPPr algn="l">
          <a:lnSpc>
            <a:spcPct val="100000"/>
          </a:lnSpc>
          <a:spcBef>
            <a:spcPct val="0"/>
          </a:spcBef>
          <a:buFontTx/>
          <a:buNone/>
          <a:defRPr sz="1800" dirty="0">
            <a:latin typeface="Arial" panose="020B0604020202020204" pitchFamily="34"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8484</TotalTime>
  <Words>3820</Words>
  <Application>Microsoft Office PowerPoint</Application>
  <PresentationFormat>宽屏</PresentationFormat>
  <Paragraphs>221</Paragraphs>
  <Slides>28</Slides>
  <Notes>27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28</vt:i4>
      </vt:variant>
    </vt:vector>
  </HeadingPairs>
  <TitlesOfParts>
    <vt:vector size="38" baseType="lpstr">
      <vt:lpstr>-apple-system</vt:lpstr>
      <vt:lpstr>等线</vt:lpstr>
      <vt:lpstr>微软雅黑</vt:lpstr>
      <vt:lpstr>Arial</vt:lpstr>
      <vt:lpstr>Calibri</vt:lpstr>
      <vt:lpstr>Calibri Light</vt:lpstr>
      <vt:lpstr>Cambria Math</vt:lpstr>
      <vt:lpstr>Impact</vt:lpstr>
      <vt:lpstr>Wingdings</vt:lpstr>
      <vt:lpstr>清风素材 https://12sc.taobao.com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12sc.taobao.com</dc:subject>
  <dc:creator>清风素材;12sc.taobao.com</dc:creator>
  <cp:keywords>12sc.taobao.com</cp:keywords>
  <dc:description>12sc.taobao.com</dc:description>
  <cp:lastModifiedBy>Admin</cp:lastModifiedBy>
  <cp:revision>1641</cp:revision>
  <dcterms:created xsi:type="dcterms:W3CDTF">2015-04-13T12:15:43Z</dcterms:created>
  <dcterms:modified xsi:type="dcterms:W3CDTF">2021-07-25T16:31:03Z</dcterms:modified>
  <cp:category>12sc.taobao.com</cp:category>
  <cp:contentStatus>12sc.taobao.com</cp:contentStatus>
</cp:coreProperties>
</file>