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0" r:id="rId3"/>
    <p:sldId id="256" r:id="rId4"/>
    <p:sldId id="269" r:id="rId5"/>
    <p:sldId id="373" r:id="rId6"/>
    <p:sldId id="374" r:id="rId7"/>
    <p:sldId id="385" r:id="rId8"/>
    <p:sldId id="386" r:id="rId9"/>
    <p:sldId id="310" r:id="rId10"/>
    <p:sldId id="298" r:id="rId11"/>
    <p:sldId id="321" r:id="rId12"/>
    <p:sldId id="339" r:id="rId13"/>
    <p:sldId id="387" r:id="rId14"/>
    <p:sldId id="388" r:id="rId15"/>
    <p:sldId id="389" r:id="rId16"/>
    <p:sldId id="390" r:id="rId17"/>
    <p:sldId id="391" r:id="rId18"/>
    <p:sldId id="392" r:id="rId19"/>
    <p:sldId id="334" r:id="rId20"/>
    <p:sldId id="335" r:id="rId21"/>
    <p:sldId id="393" r:id="rId22"/>
    <p:sldId id="384" r:id="rId23"/>
    <p:sldId id="273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2546">
          <p15:clr>
            <a:srgbClr val="A4A3A4"/>
          </p15:clr>
        </p15:guide>
        <p15:guide id="5" orient="horz" pos="1956">
          <p15:clr>
            <a:srgbClr val="A4A3A4"/>
          </p15:clr>
        </p15:guide>
        <p15:guide id="6" pos="381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飞飞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7D31"/>
    <a:srgbClr val="5B9BD5"/>
    <a:srgbClr val="044875"/>
    <a:srgbClr val="28ABA3"/>
    <a:srgbClr val="3A9AD9"/>
    <a:srgbClr val="0072A9"/>
    <a:srgbClr val="D6E0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23" autoAdjust="0"/>
    <p:restoredTop sz="74353" autoAdjust="0"/>
  </p:normalViewPr>
  <p:slideViewPr>
    <p:cSldViewPr snapToGrid="0">
      <p:cViewPr varScale="1">
        <p:scale>
          <a:sx n="72" d="100"/>
          <a:sy n="72" d="100"/>
        </p:scale>
        <p:origin x="-480" y="-90"/>
      </p:cViewPr>
      <p:guideLst>
        <p:guide orient="horz" pos="142"/>
        <p:guide orient="horz" pos="4292"/>
        <p:guide orient="horz" pos="799"/>
        <p:guide orient="horz" pos="2546"/>
        <p:guide orient="horz" pos="1956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E351E990-507B-4CA6-B899-5B63BDE310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98FCAE2-BACA-4E8E-AA8E-35C031D304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04AE8DD-BC5B-4157-9922-88DDB98715EB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7BF4554-A9F1-4C84-9A38-693F831D3B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81FEA0B8-F330-4BB6-A41F-DE1C07118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916F065-A22F-40FD-9FA7-BE9366242D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AA35707-FB99-4E83-B876-70046F1D5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A048C7-FDDF-4F68-89EB-F4C2F152F56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xmlns="" id="{6E5AFD91-2F01-4B67-83F6-BD3E8B8567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xmlns="" id="{C14EBA56-4385-4D65-AFE2-7180D8113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xmlns="" id="{A458BEF7-5E12-418C-B1F9-38BFAC55C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22FD17A-51B6-4FE2-A534-76D4431CA95B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241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934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243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1470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0219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026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6012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65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xmlns="" id="{3BAF25A3-9CB0-4647-BBD0-99FACB4C2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xmlns="" id="{AB545D6B-607B-4DF2-9AD6-74F1B0707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665450DA-881F-4DFF-806C-1214B91C8C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461E672-CB71-4400-8F29-01D226374C4E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xmlns="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xmlns="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xmlns="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xmlns="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xmlns="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xmlns="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535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xmlns="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xmlns="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xmlns="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882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xmlns="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xmlns="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xmlns="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2490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xmlns="" id="{DF6A5646-E6F3-45FE-AE3B-80A15C0F3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xmlns="" id="{6E822D96-916B-4C1E-B446-5A5C56D6A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xmlns="" id="{F64172B3-4C58-4455-8B8B-DEADE3DDC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CA7FCB-F4E7-4A60-999A-DE4F5A8A1951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671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54EA0FC4-DD5C-4EE4-ABFF-F084A91B5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0BA0A3ED-E1B3-4E82-8635-8925A7D91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CRF </a:t>
            </a:r>
            <a:r>
              <a:rPr lang="zh-CN" altLang="en-US" dirty="0"/>
              <a:t>目的是在文本对应标签的输出空间中，学习到语言的各种结构</a:t>
            </a:r>
            <a:r>
              <a:rPr lang="en-US" altLang="zh-CN" dirty="0"/>
              <a:t>(</a:t>
            </a:r>
            <a:r>
              <a:rPr lang="zh-CN" altLang="en-US" dirty="0"/>
              <a:t>例如：组织名常接在地名的后方</a:t>
            </a:r>
            <a:r>
              <a:rPr lang="en-US" altLang="zh-CN" dirty="0"/>
              <a:t>)</a:t>
            </a:r>
            <a:r>
              <a:rPr lang="zh-CN" altLang="en-US" dirty="0"/>
              <a:t>，以便正确地进行标注，称之为结构化学习。</a:t>
            </a:r>
            <a:r>
              <a:rPr lang="en-US" altLang="zh-CN" dirty="0"/>
              <a:t>LSTM </a:t>
            </a:r>
            <a:r>
              <a:rPr lang="zh-CN" altLang="en-US" dirty="0"/>
              <a:t>用来作特征撷取，</a:t>
            </a:r>
            <a:r>
              <a:rPr lang="en-US" altLang="zh-CN" dirty="0"/>
              <a:t>CRF </a:t>
            </a:r>
            <a:r>
              <a:rPr lang="zh-CN" altLang="en-US" dirty="0"/>
              <a:t>则基于特征计算标签组合的全局最优解。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527A16C6-81CD-40A0-95D5-458D5BEA5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F0644A-C811-480A-A557-194B4790E1FB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44D7D1-8845-46B7-B407-5F49F35C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C8D5-2663-4ED3-B88A-6FDB56B70F75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FB7387F-EDE8-457C-840A-E2D3EF33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F91A33-153A-4511-90C6-2FCB3FD1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FF374-2CBA-4547-991D-3C653D80AD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683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1E4253-8932-4C1A-9100-5A4B084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6649F-F62B-4EB2-A49B-078BD86DE339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8A5A603-CB0B-4E19-B54C-63E1D176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52570AE-7E25-4891-A213-A8655EFF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7E8A5-CF8F-43E7-8CF4-D78F5175CB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981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525985-9C0D-46D0-B755-6859EEA5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B5C11-27E6-49E7-A9C8-C0F71646FB98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CFB2F6E-EB0B-4403-B3A2-82479768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DF04D91-E654-4B3B-AD15-AA8A0232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29E46-6A62-40A5-9A85-0ED975AC18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529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624296E-AB61-4195-A028-DC1B5A0A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4A395-AA15-445E-9B88-FE324B4B5D91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D56FB6-E461-4161-9FCC-87FD9964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84BAE75-3263-4A03-B9E0-0ADC0CA5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B2E00-0E5C-44FF-9DB9-A4FF4529F9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32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F4C05AC-6948-4A32-89E8-49B929DD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F7B32-8E64-4FC8-945B-33E53085EF5A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8AA114C-BDE7-4426-B675-009B8BED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560C180-58E2-4788-AEDC-42343CAB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A8DD1-A6D1-4762-9B71-298E6D3CCB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862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BB9A340-842C-4B80-8652-B3600302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2C8D9-EC89-4098-A480-DAEB3C30BEF1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DA270DD-E421-4E45-B52A-2B7C467C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4E522EC1-9627-4988-9D1A-ACE9EB64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58FCB-7B36-449F-9554-B75B4DC7FD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63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B5BC06F-2C73-4368-ABAB-98AE6C6C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7416-3167-4C59-A4EA-CF62536E59AE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E1C07FB1-AEEE-412C-AD00-F8727232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348C6A38-563B-43A6-BA57-F5052006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8A8BA-E3F5-40F8-82C5-AFC8D021A7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EE352BBC-5BC0-4CC9-95A7-0BC20D0D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C276F-B6BA-42A6-8B7C-FC2057CBDD97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2AC55F89-55B0-4B73-9FE6-40AD2EC0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B616D7A0-6B6B-4270-80ED-1C44C066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7DAF3-3E9E-4001-95F5-070500B000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615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38432FB3-667D-40B1-8A17-6809697F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E0BF-2534-4DCA-800D-B6267606675D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3AF550DA-E86B-4738-A273-70C8181A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11C533D0-1BF3-4EFF-BAB1-44F2B93B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9A7CD-FD35-4D9B-89DB-78C2E64041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2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DDA8D78B-2041-4D82-8555-FDC14B26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B7BE4-AC85-4205-BB0A-221EA7CAFAF4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7C2E42-C919-467E-8F12-B2CE4A4C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AE57A495-C2A5-492E-BCF4-0D46D3BE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3B75A-D37C-4276-8EC1-462DE4946C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269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FB66D2B5-90E0-4702-889C-13FE2E27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C0798-C00D-40B7-9F27-E3476CB176CD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BEC1BACC-67B4-471D-B17E-B2748146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EC22FE83-44FE-46AB-8945-15F036AE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051E7-6777-4A7B-9360-034D0544B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788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3BCAAEBA-9848-440B-A94B-B86E90091F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2A67DA60-1BAF-43A3-AB63-B76B6B3FF6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EDFD6B-6A31-42BC-A069-1C682B4A4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1DEA2C-DBFB-4A67-B5C4-AE6BDAE5E4C8}" type="datetimeFigureOut">
              <a:rPr lang="zh-CN" altLang="en-US"/>
              <a:pPr>
                <a:defRPr/>
              </a:pPr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0ABD8A2-BC57-4879-92F6-FEA7494D1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BCC22E6-D94E-4904-B00B-D85D647EA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17D7D89-B843-4462-9CFF-9FC39238C80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3FD124A-5003-4953-9084-A144332BFF02}"/>
              </a:ext>
            </a:extLst>
          </p:cNvPr>
          <p:cNvSpPr txBox="1"/>
          <p:nvPr/>
        </p:nvSpPr>
        <p:spPr>
          <a:xfrm>
            <a:off x="1318463" y="2933700"/>
            <a:ext cx="9258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词性标注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4ADB37D8-7CA1-44D4-A521-7776E4CC6528}"/>
              </a:ext>
            </a:extLst>
          </p:cNvPr>
          <p:cNvGrpSpPr>
            <a:grpSpLocks/>
          </p:cNvGrpSpPr>
          <p:nvPr/>
        </p:nvGrpSpPr>
        <p:grpSpPr bwMode="auto">
          <a:xfrm>
            <a:off x="3917950" y="3686175"/>
            <a:ext cx="3846513" cy="361950"/>
            <a:chOff x="4154888" y="3453573"/>
            <a:chExt cx="3846874" cy="361046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E13C3E2E-C566-4620-A29E-EBB4A569C601}"/>
                </a:ext>
              </a:extLst>
            </p:cNvPr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xmlns="" id="{D03C6320-85FA-4756-AB08-93D3C4F43F51}"/>
                </a:ext>
              </a:extLst>
            </p:cNvPr>
            <p:cNvSpPr/>
            <p:nvPr/>
          </p:nvSpPr>
          <p:spPr>
            <a:xfrm flipV="1">
              <a:off x="5872724" y="3459907"/>
              <a:ext cx="411202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0FF1EE3-8A51-40CE-B8FB-289984543C07}"/>
              </a:ext>
            </a:extLst>
          </p:cNvPr>
          <p:cNvSpPr/>
          <p:nvPr/>
        </p:nvSpPr>
        <p:spPr>
          <a:xfrm>
            <a:off x="1125538" y="1587500"/>
            <a:ext cx="9644062" cy="4176713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1221C8C0-1CA9-4237-AB16-B5AA063BA113}"/>
              </a:ext>
            </a:extLst>
          </p:cNvPr>
          <p:cNvGrpSpPr>
            <a:grpSpLocks/>
          </p:cNvGrpSpPr>
          <p:nvPr/>
        </p:nvGrpSpPr>
        <p:grpSpPr bwMode="auto">
          <a:xfrm>
            <a:off x="10264775" y="5203825"/>
            <a:ext cx="1109663" cy="1130300"/>
            <a:chOff x="2666985" y="682103"/>
            <a:chExt cx="1109138" cy="113121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97F19CAD-C1FC-4A46-AA9D-235FADF07F4F}"/>
                </a:ext>
              </a:extLst>
            </p:cNvPr>
            <p:cNvSpPr/>
            <p:nvPr/>
          </p:nvSpPr>
          <p:spPr>
            <a:xfrm>
              <a:off x="2841527" y="858459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EFB3F032-D4F9-492B-AA77-209F1F52D849}"/>
                </a:ext>
              </a:extLst>
            </p:cNvPr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E1FE4580-460F-4CD1-B017-A32306D5F41A}"/>
                </a:ext>
              </a:extLst>
            </p:cNvPr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F8DA6EC8-3AD8-486B-A7A0-1AC789B8C95C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1014413"/>
            <a:ext cx="1109662" cy="1131887"/>
            <a:chOff x="2666985" y="682103"/>
            <a:chExt cx="1109138" cy="113121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352075F3-9D22-43CC-AC7B-30FF540ABA40}"/>
                </a:ext>
              </a:extLst>
            </p:cNvPr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61BF8794-0D16-4B86-BF16-524233F2490A}"/>
                </a:ext>
              </a:extLst>
            </p:cNvPr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08448963-5121-4E51-B55C-25BF1CD198AC}"/>
                </a:ext>
              </a:extLst>
            </p:cNvPr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07255945-8A76-4D9E-B673-3B3C67CEB13C}"/>
              </a:ext>
            </a:extLst>
          </p:cNvPr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8853A6DF-C889-4F87-80F4-4AD0B2118283}"/>
              </a:ext>
            </a:extLst>
          </p:cNvPr>
          <p:cNvSpPr/>
          <p:nvPr/>
        </p:nvSpPr>
        <p:spPr>
          <a:xfrm>
            <a:off x="10437813" y="6521450"/>
            <a:ext cx="1754187" cy="33655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90ACAF23-534E-4254-8E14-005A102E1996}"/>
              </a:ext>
            </a:extLst>
          </p:cNvPr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D3DD575-2FF0-4A3F-A72B-9AF5C9C3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81013"/>
            <a:ext cx="23749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49" grpId="0" animBg="1"/>
      <p:bldP spid="53" grpId="0" animBg="1"/>
      <p:bldP spid="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7E60E4-5BDB-4B03-82F1-5C5A7516E58B}"/>
              </a:ext>
            </a:extLst>
          </p:cNvPr>
          <p:cNvSpPr/>
          <p:nvPr/>
        </p:nvSpPr>
        <p:spPr>
          <a:xfrm>
            <a:off x="6646863" y="254001"/>
            <a:ext cx="5545137" cy="23812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xmlns="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50862" y="82550"/>
            <a:ext cx="6714003" cy="585788"/>
            <a:chOff x="551544" y="82976"/>
            <a:chExt cx="3498466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xmlns="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70" y="100050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词性标注语料库与标注集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Rectangle 2">
            <a:extLst>
              <a:ext uri="{FF2B5EF4-FFF2-40B4-BE49-F238E27FC236}">
                <a16:creationId xmlns:a16="http://schemas.microsoft.com/office/drawing/2014/main" xmlns="" id="{94481C47-38DC-4C5F-8999-FF19E507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94EFB81-638F-4E52-B9C7-2FEB4BBA6B19}"/>
              </a:ext>
            </a:extLst>
          </p:cNvPr>
          <p:cNvSpPr/>
          <p:nvPr/>
        </p:nvSpPr>
        <p:spPr>
          <a:xfrm>
            <a:off x="304800" y="858758"/>
            <a:ext cx="11179728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同中文分词一样，语言学界在标注规范上存在分歧，导致目前还没有一个被广泛接受的汉语词性划分标准。无论是词性划分的颗粒度，还是词性标签都不统一。一方面，各研究机构各持己见、派系林立，标注了大量互不兼容的语料库。另一方面，部分语料库受到严格版权控制，成为内部材料，得不到充分共享利用。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D18BBAF-AF09-4DDD-9BED-CA04BD6F6B55}"/>
              </a:ext>
            </a:extLst>
          </p:cNvPr>
          <p:cNvSpPr/>
          <p:nvPr/>
        </p:nvSpPr>
        <p:spPr>
          <a:xfrm>
            <a:off x="304800" y="2202551"/>
            <a:ext cx="5751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本节选取其中一些授权宽松， 容易获得的语料库，主要有：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543DB1D-DD6A-436D-8EB6-F1E8FD7B8F2A}"/>
              </a:ext>
            </a:extLst>
          </p:cNvPr>
          <p:cNvSpPr txBox="1"/>
          <p:nvPr/>
        </p:nvSpPr>
        <p:spPr>
          <a:xfrm>
            <a:off x="609600" y="2657031"/>
            <a:ext cx="4918745" cy="115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《</a:t>
            </a:r>
            <a:r>
              <a:rPr lang="zh-CN" altLang="en-US" sz="1600" dirty="0"/>
              <a:t>人民日报</a:t>
            </a:r>
            <a:r>
              <a:rPr lang="en-US" altLang="zh-CN" sz="1600" dirty="0"/>
              <a:t>》</a:t>
            </a:r>
            <a:r>
              <a:rPr lang="zh-CN" altLang="en-US" sz="1600" dirty="0"/>
              <a:t>语料库与</a:t>
            </a:r>
            <a:r>
              <a:rPr lang="en-US" altLang="zh-CN" sz="1600" dirty="0"/>
              <a:t>PKU</a:t>
            </a:r>
            <a:r>
              <a:rPr lang="zh-CN" altLang="en-US" sz="1600" dirty="0"/>
              <a:t>标注集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国家语委语料库与</a:t>
            </a:r>
            <a:r>
              <a:rPr lang="en-US" altLang="zh-CN" sz="1600" dirty="0"/>
              <a:t>863</a:t>
            </a:r>
            <a:r>
              <a:rPr lang="zh-CN" altLang="en-US" sz="1600" dirty="0"/>
              <a:t>标注集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《</a:t>
            </a:r>
            <a:r>
              <a:rPr lang="zh-CN" altLang="en-US" sz="1600" dirty="0"/>
              <a:t>诛仙</a:t>
            </a:r>
            <a:r>
              <a:rPr lang="en-US" altLang="zh-CN" sz="1600" dirty="0"/>
              <a:t>》</a:t>
            </a:r>
            <a:r>
              <a:rPr lang="zh-CN" altLang="en-US" sz="1600" dirty="0"/>
              <a:t>语料库与</a:t>
            </a:r>
            <a:r>
              <a:rPr lang="en-US" altLang="zh-CN" sz="1600" dirty="0"/>
              <a:t>CTB</a:t>
            </a:r>
            <a:r>
              <a:rPr lang="zh-CN" altLang="en-US" sz="1600" dirty="0"/>
              <a:t>标注集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6B6DC96-AAE6-4876-B4A9-3330C63D115B}"/>
              </a:ext>
            </a:extLst>
          </p:cNvPr>
          <p:cNvSpPr txBox="1"/>
          <p:nvPr/>
        </p:nvSpPr>
        <p:spPr>
          <a:xfrm>
            <a:off x="471488" y="3984771"/>
            <a:ext cx="1101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根据标注集的不同，本节所选的三份语料库恰好来自三大派系。无论何种语料库，都可以转换为如下格式：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C52E4C72-897C-4C02-BC60-CD26E353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2" y="4704138"/>
            <a:ext cx="6800850" cy="495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A6EB31D-EE85-4EE0-ADF3-3EDF5B847B5F}"/>
              </a:ext>
            </a:extLst>
          </p:cNvPr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D3EF7C2-CEE1-452F-BE56-B7D5ED3F7CE2}"/>
              </a:ext>
            </a:extLst>
          </p:cNvPr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文本框 7">
            <a:extLst>
              <a:ext uri="{FF2B5EF4-FFF2-40B4-BE49-F238E27FC236}">
                <a16:creationId xmlns:a16="http://schemas.microsoft.com/office/drawing/2014/main" xmlns="" id="{1C81021A-A3D3-4EC1-8678-C188B0AC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500" dirty="0">
                <a:solidFill>
                  <a:prstClr val="white"/>
                </a:solidFill>
                <a:latin typeface="Impact" panose="020B0806030902050204" pitchFamily="34" charset="0"/>
              </a:rPr>
              <a:t>3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文本框 8">
            <a:extLst>
              <a:ext uri="{FF2B5EF4-FFF2-40B4-BE49-F238E27FC236}">
                <a16:creationId xmlns:a16="http://schemas.microsoft.com/office/drawing/2014/main" xmlns="" id="{09FB0760-DCA8-4FA6-9872-1C33D539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99BA51B-1DA7-49F3-BDCB-ED25C459DB9E}"/>
              </a:ext>
            </a:extLst>
          </p:cNvPr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文本框 10">
            <a:extLst>
              <a:ext uri="{FF2B5EF4-FFF2-40B4-BE49-F238E27FC236}">
                <a16:creationId xmlns:a16="http://schemas.microsoft.com/office/drawing/2014/main" xmlns="" id="{7C840E12-A87F-4449-85C0-1D87B112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</a:p>
        </p:txBody>
      </p:sp>
      <p:sp>
        <p:nvSpPr>
          <p:cNvPr id="12296" name="文本框 11">
            <a:extLst>
              <a:ext uri="{FF2B5EF4-FFF2-40B4-BE49-F238E27FC236}">
                <a16:creationId xmlns:a16="http://schemas.microsoft.com/office/drawing/2014/main" xmlns="" id="{DF8864B7-7026-4B02-A1DD-EA10E545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651" y="3617913"/>
            <a:ext cx="85175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序列标注模型应用于词性标注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587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7E60E4-5BDB-4B03-82F1-5C5A7516E58B}"/>
              </a:ext>
            </a:extLst>
          </p:cNvPr>
          <p:cNvSpPr/>
          <p:nvPr/>
        </p:nvSpPr>
        <p:spPr>
          <a:xfrm>
            <a:off x="6096000" y="254000"/>
            <a:ext cx="60960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xmlns="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768975" y="83242"/>
            <a:ext cx="5441272" cy="585788"/>
            <a:chOff x="551544" y="82976"/>
            <a:chExt cx="3541168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xmlns="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72" y="134091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序列标注模型应用于词性标注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4E4305-50D9-46EB-84E8-04FC799F0DE7}"/>
              </a:ext>
            </a:extLst>
          </p:cNvPr>
          <p:cNvSpPr txBox="1"/>
          <p:nvPr/>
        </p:nvSpPr>
        <p:spPr>
          <a:xfrm>
            <a:off x="408248" y="807925"/>
            <a:ext cx="54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基于隐马尔可夫模型的词性标注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B91ED06-DDA2-41C1-8882-FFB679940756}"/>
              </a:ext>
            </a:extLst>
          </p:cNvPr>
          <p:cNvSpPr txBox="1"/>
          <p:nvPr/>
        </p:nvSpPr>
        <p:spPr>
          <a:xfrm>
            <a:off x="408248" y="1400961"/>
            <a:ext cx="804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对应的</a:t>
            </a:r>
            <a:r>
              <a:rPr lang="en-US" altLang="zh-CN" sz="1600" dirty="0"/>
              <a:t>Python</a:t>
            </a:r>
            <a:r>
              <a:rPr lang="zh-CN" altLang="en-US" sz="1600" dirty="0"/>
              <a:t>示例如下，详见书籍</a:t>
            </a:r>
            <a:r>
              <a:rPr lang="en-US" altLang="zh-CN" sz="1600" dirty="0"/>
              <a:t>P237-P238</a:t>
            </a:r>
            <a:r>
              <a:rPr lang="zh-CN" altLang="en-US" sz="1600" dirty="0"/>
              <a:t>页。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3C872C2-2E49-4B95-8563-70D57463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29" y="1885678"/>
            <a:ext cx="8602079" cy="154961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2AAA0BD-5DBF-4232-9DFA-AEB1D2E8469C}"/>
              </a:ext>
            </a:extLst>
          </p:cNvPr>
          <p:cNvSpPr txBox="1"/>
          <p:nvPr/>
        </p:nvSpPr>
        <p:spPr>
          <a:xfrm>
            <a:off x="408247" y="3599730"/>
            <a:ext cx="804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运行结果为：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39026937-2688-4CEA-8D3D-6F1BA2552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29" y="4139277"/>
            <a:ext cx="4155631" cy="7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62227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7E60E4-5BDB-4B03-82F1-5C5A7516E58B}"/>
              </a:ext>
            </a:extLst>
          </p:cNvPr>
          <p:cNvSpPr/>
          <p:nvPr/>
        </p:nvSpPr>
        <p:spPr>
          <a:xfrm>
            <a:off x="6096000" y="254000"/>
            <a:ext cx="60960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xmlns="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768975" y="83242"/>
            <a:ext cx="5441272" cy="585788"/>
            <a:chOff x="551544" y="82976"/>
            <a:chExt cx="3541168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xmlns="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72" y="134091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序列标注模型应用于词性标注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4E4305-50D9-46EB-84E8-04FC799F0DE7}"/>
              </a:ext>
            </a:extLst>
          </p:cNvPr>
          <p:cNvSpPr txBox="1"/>
          <p:nvPr/>
        </p:nvSpPr>
        <p:spPr>
          <a:xfrm>
            <a:off x="408248" y="807925"/>
            <a:ext cx="54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基于隐马尔可夫模型的词性标注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B91ED06-DDA2-41C1-8882-FFB679940756}"/>
              </a:ext>
            </a:extLst>
          </p:cNvPr>
          <p:cNvSpPr txBox="1"/>
          <p:nvPr/>
        </p:nvSpPr>
        <p:spPr>
          <a:xfrm>
            <a:off x="408247" y="1468793"/>
            <a:ext cx="804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如果读者记不住词性代码，可以调用</a:t>
            </a:r>
            <a:r>
              <a:rPr lang="en-US" altLang="zh-CN" sz="1600" dirty="0"/>
              <a:t>translateLabels</a:t>
            </a:r>
            <a:r>
              <a:rPr lang="zh-CN" altLang="en-US" sz="1600" dirty="0"/>
              <a:t>方法将其翻译为中文：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2AAA0BD-5DBF-4232-9DFA-AEB1D2E8469C}"/>
              </a:ext>
            </a:extLst>
          </p:cNvPr>
          <p:cNvSpPr txBox="1"/>
          <p:nvPr/>
        </p:nvSpPr>
        <p:spPr>
          <a:xfrm>
            <a:off x="408247" y="2737534"/>
            <a:ext cx="804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翻译后的结果为：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E7BEDA4-6C54-4E13-8DCE-9E3DE6E7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966396"/>
            <a:ext cx="6626953" cy="4233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AE88CB5-249E-4921-A712-0043D398B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319891"/>
            <a:ext cx="5805119" cy="60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1203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7E60E4-5BDB-4B03-82F1-5C5A7516E58B}"/>
              </a:ext>
            </a:extLst>
          </p:cNvPr>
          <p:cNvSpPr/>
          <p:nvPr/>
        </p:nvSpPr>
        <p:spPr>
          <a:xfrm>
            <a:off x="6096000" y="254000"/>
            <a:ext cx="60960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xmlns="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768975" y="83242"/>
            <a:ext cx="5441272" cy="585788"/>
            <a:chOff x="551544" y="82976"/>
            <a:chExt cx="3541168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xmlns="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72" y="134091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序列标注模型应用于词性标注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4E4305-50D9-46EB-84E8-04FC799F0DE7}"/>
              </a:ext>
            </a:extLst>
          </p:cNvPr>
          <p:cNvSpPr txBox="1"/>
          <p:nvPr/>
        </p:nvSpPr>
        <p:spPr>
          <a:xfrm>
            <a:off x="408248" y="807925"/>
            <a:ext cx="54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基于隐马尔可夫模型的词性标注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B91ED06-DDA2-41C1-8882-FFB679940756}"/>
              </a:ext>
            </a:extLst>
          </p:cNvPr>
          <p:cNvSpPr txBox="1"/>
          <p:nvPr/>
        </p:nvSpPr>
        <p:spPr>
          <a:xfrm>
            <a:off x="408247" y="1468793"/>
            <a:ext cx="10656832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可见隐马尔可夫模型可以应对词性标注中的兼类词问题。但是</a:t>
            </a:r>
            <a:r>
              <a:rPr lang="en-US" altLang="zh-CN" sz="1600" dirty="0"/>
              <a:t>OOV</a:t>
            </a:r>
            <a:r>
              <a:rPr lang="zh-CN" altLang="en-US" sz="1600" dirty="0"/>
              <a:t>问题又如何呢？这次将“他”替换为隐马尔可夫模型没见过的人名“李狗蛋”：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2AAA0BD-5DBF-4232-9DFA-AEB1D2E8469C}"/>
              </a:ext>
            </a:extLst>
          </p:cNvPr>
          <p:cNvSpPr txBox="1"/>
          <p:nvPr/>
        </p:nvSpPr>
        <p:spPr>
          <a:xfrm>
            <a:off x="489926" y="3429000"/>
            <a:ext cx="804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运行结果为：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94D9828-6953-4D04-9451-485AB89E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6" y="2549135"/>
            <a:ext cx="7152446" cy="5323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A8E46EC-A32E-4225-96D7-342CB47FE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26" y="3956014"/>
            <a:ext cx="6540048" cy="5938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C5AEA6C7-7B70-495C-B425-05754891BE90}"/>
              </a:ext>
            </a:extLst>
          </p:cNvPr>
          <p:cNvSpPr txBox="1"/>
          <p:nvPr/>
        </p:nvSpPr>
        <p:spPr>
          <a:xfrm>
            <a:off x="408247" y="4717105"/>
            <a:ext cx="1065683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发现隐马尔可夫模型完全出错，由于“李狗蛋”位于句首，隐马尔可夫一步走错满盘皆输。其根本原因在于隐马尔可夫模型只能利用单词这一个状态特征，无法通过姓氏“李”来推断“李狗蛋”是个人名。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4CAAB6F-63C4-49BD-817B-B9841A62FE5A}"/>
              </a:ext>
            </a:extLst>
          </p:cNvPr>
          <p:cNvSpPr txBox="1"/>
          <p:nvPr/>
        </p:nvSpPr>
        <p:spPr>
          <a:xfrm>
            <a:off x="408247" y="5656738"/>
            <a:ext cx="402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看来我们需要更多特征。</a:t>
            </a:r>
          </a:p>
        </p:txBody>
      </p:sp>
    </p:spTree>
    <p:extLst>
      <p:ext uri="{BB962C8B-B14F-4D97-AF65-F5344CB8AC3E}">
        <p14:creationId xmlns:p14="http://schemas.microsoft.com/office/powerpoint/2010/main" xmlns="" val="36616973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7E60E4-5BDB-4B03-82F1-5C5A7516E58B}"/>
              </a:ext>
            </a:extLst>
          </p:cNvPr>
          <p:cNvSpPr/>
          <p:nvPr/>
        </p:nvSpPr>
        <p:spPr>
          <a:xfrm>
            <a:off x="6096000" y="254000"/>
            <a:ext cx="60960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xmlns="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768975" y="83242"/>
            <a:ext cx="5441272" cy="585788"/>
            <a:chOff x="551544" y="82976"/>
            <a:chExt cx="3541168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xmlns="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72" y="134091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序列标注模型应用于词性标注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4E4305-50D9-46EB-84E8-04FC799F0DE7}"/>
              </a:ext>
            </a:extLst>
          </p:cNvPr>
          <p:cNvSpPr txBox="1"/>
          <p:nvPr/>
        </p:nvSpPr>
        <p:spPr>
          <a:xfrm>
            <a:off x="408248" y="807925"/>
            <a:ext cx="54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基于感知机的词性标注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C37307A-F0A5-4CA2-919C-237D975EE1D4}"/>
              </a:ext>
            </a:extLst>
          </p:cNvPr>
          <p:cNvSpPr/>
          <p:nvPr/>
        </p:nvSpPr>
        <p:spPr>
          <a:xfrm>
            <a:off x="304800" y="1316152"/>
            <a:ext cx="10860947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按照中文分词时的经验，感知机能够利用丰富的上下文特征，是优于隐马尔可夫模型的选择，对于词性标注也是如此。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18612AD-EA6F-4A30-AF05-3D125F60848D}"/>
              </a:ext>
            </a:extLst>
          </p:cNvPr>
          <p:cNvSpPr txBox="1"/>
          <p:nvPr/>
        </p:nvSpPr>
        <p:spPr>
          <a:xfrm>
            <a:off x="304800" y="1874521"/>
            <a:ext cx="804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对应的</a:t>
            </a:r>
            <a:r>
              <a:rPr lang="en-US" altLang="zh-CN" sz="1600" dirty="0"/>
              <a:t>Python</a:t>
            </a:r>
            <a:r>
              <a:rPr lang="zh-CN" altLang="en-US" sz="1600" dirty="0"/>
              <a:t>示例如下，详见书籍</a:t>
            </a:r>
            <a:r>
              <a:rPr lang="en-US" altLang="zh-CN" sz="1600" dirty="0"/>
              <a:t>P239-P240</a:t>
            </a:r>
            <a:r>
              <a:rPr lang="zh-CN" altLang="en-US" sz="1600" dirty="0"/>
              <a:t>页。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83BA4A2-0E7E-4B07-B5B5-7143BFF0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3" y="2398386"/>
            <a:ext cx="7582403" cy="149856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A8FFCFC-66D6-477E-A072-943250C51E41}"/>
              </a:ext>
            </a:extLst>
          </p:cNvPr>
          <p:cNvSpPr txBox="1"/>
          <p:nvPr/>
        </p:nvSpPr>
        <p:spPr>
          <a:xfrm>
            <a:off x="408248" y="4121580"/>
            <a:ext cx="804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运行结果为</a:t>
            </a:r>
            <a:r>
              <a:rPr lang="en-US" altLang="zh-CN" sz="1600" dirty="0"/>
              <a:t>: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F9C856E-473D-40FD-81E8-85B48E13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3" y="4662247"/>
            <a:ext cx="4365088" cy="60506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1577CF36-DEE2-49D6-A1AB-2F4C575A276B}"/>
              </a:ext>
            </a:extLst>
          </p:cNvPr>
          <p:cNvSpPr txBox="1"/>
          <p:nvPr/>
        </p:nvSpPr>
        <p:spPr>
          <a:xfrm>
            <a:off x="408247" y="5541848"/>
            <a:ext cx="804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这次运行结果完全正确，感知机成功地识别出</a:t>
            </a:r>
            <a:r>
              <a:rPr lang="en-US" altLang="zh-CN" sz="1600" dirty="0"/>
              <a:t>OOV</a:t>
            </a:r>
            <a:r>
              <a:rPr lang="zh-CN" altLang="en-US" sz="1600" dirty="0"/>
              <a:t>“李狗蛋”的词性。</a:t>
            </a:r>
          </a:p>
        </p:txBody>
      </p:sp>
    </p:spTree>
    <p:extLst>
      <p:ext uri="{BB962C8B-B14F-4D97-AF65-F5344CB8AC3E}">
        <p14:creationId xmlns:p14="http://schemas.microsoft.com/office/powerpoint/2010/main" xmlns="" val="393213163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7E60E4-5BDB-4B03-82F1-5C5A7516E58B}"/>
              </a:ext>
            </a:extLst>
          </p:cNvPr>
          <p:cNvSpPr/>
          <p:nvPr/>
        </p:nvSpPr>
        <p:spPr>
          <a:xfrm>
            <a:off x="6096000" y="254000"/>
            <a:ext cx="60960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xmlns="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768975" y="83242"/>
            <a:ext cx="5441272" cy="585788"/>
            <a:chOff x="551544" y="82976"/>
            <a:chExt cx="3541168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xmlns="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72" y="134091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序列标注模型应用于词性标注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4E4305-50D9-46EB-84E8-04FC799F0DE7}"/>
              </a:ext>
            </a:extLst>
          </p:cNvPr>
          <p:cNvSpPr txBox="1"/>
          <p:nvPr/>
        </p:nvSpPr>
        <p:spPr>
          <a:xfrm>
            <a:off x="408248" y="807925"/>
            <a:ext cx="54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基于条件随机场的词性标注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C37307A-F0A5-4CA2-919C-237D975EE1D4}"/>
              </a:ext>
            </a:extLst>
          </p:cNvPr>
          <p:cNvSpPr/>
          <p:nvPr/>
        </p:nvSpPr>
        <p:spPr>
          <a:xfrm>
            <a:off x="304800" y="1316152"/>
            <a:ext cx="10860947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提高精度的另一个选择是条件随机场模型。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18612AD-EA6F-4A30-AF05-3D125F60848D}"/>
              </a:ext>
            </a:extLst>
          </p:cNvPr>
          <p:cNvSpPr txBox="1"/>
          <p:nvPr/>
        </p:nvSpPr>
        <p:spPr>
          <a:xfrm>
            <a:off x="304800" y="1789811"/>
            <a:ext cx="804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对应的</a:t>
            </a:r>
            <a:r>
              <a:rPr lang="en-US" altLang="zh-CN" sz="1600" dirty="0"/>
              <a:t>Python</a:t>
            </a:r>
            <a:r>
              <a:rPr lang="zh-CN" altLang="en-US" sz="1600" dirty="0"/>
              <a:t>示例如下，详见书籍</a:t>
            </a:r>
            <a:r>
              <a:rPr lang="en-US" altLang="zh-CN" sz="1600" dirty="0"/>
              <a:t>P241</a:t>
            </a:r>
            <a:r>
              <a:rPr lang="zh-CN" altLang="en-US" sz="1600" dirty="0"/>
              <a:t>页。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A8FFCFC-66D6-477E-A072-943250C51E41}"/>
              </a:ext>
            </a:extLst>
          </p:cNvPr>
          <p:cNvSpPr txBox="1"/>
          <p:nvPr/>
        </p:nvSpPr>
        <p:spPr>
          <a:xfrm>
            <a:off x="352318" y="4333374"/>
            <a:ext cx="804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运行结果为</a:t>
            </a:r>
            <a:r>
              <a:rPr lang="en-US" altLang="zh-CN" sz="1600" dirty="0"/>
              <a:t>: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110D4D8-3BE3-4078-805B-DE3F8260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2" y="2183649"/>
            <a:ext cx="8674217" cy="19088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59F2B37-8F7D-4204-B006-7031AD4F5DCD}"/>
              </a:ext>
            </a:extLst>
          </p:cNvPr>
          <p:cNvSpPr/>
          <p:nvPr/>
        </p:nvSpPr>
        <p:spPr>
          <a:xfrm>
            <a:off x="352318" y="4835617"/>
            <a:ext cx="9980103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李狗蛋</a:t>
            </a:r>
            <a:r>
              <a:rPr lang="en-US" altLang="zh-CN" sz="1600" dirty="0">
                <a:solidFill>
                  <a:schemeClr val="bg1"/>
                </a:solidFill>
              </a:rPr>
              <a:t>/nr </a:t>
            </a:r>
            <a:r>
              <a:rPr lang="zh-CN" altLang="en-US" sz="1600" dirty="0">
                <a:solidFill>
                  <a:schemeClr val="bg1"/>
                </a:solidFill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</a:rPr>
              <a:t>/u </a:t>
            </a:r>
            <a:r>
              <a:rPr lang="zh-CN" altLang="en-US" sz="1600" dirty="0">
                <a:solidFill>
                  <a:schemeClr val="bg1"/>
                </a:solidFill>
              </a:rPr>
              <a:t>希望</a:t>
            </a:r>
            <a:r>
              <a:rPr lang="en-US" altLang="zh-CN" sz="1600" dirty="0">
                <a:solidFill>
                  <a:schemeClr val="bg1"/>
                </a:solidFill>
              </a:rPr>
              <a:t>/n </a:t>
            </a:r>
            <a:r>
              <a:rPr lang="zh-CN" altLang="en-US" sz="1600" dirty="0">
                <a:solidFill>
                  <a:schemeClr val="bg1"/>
                </a:solidFill>
              </a:rPr>
              <a:t>是</a:t>
            </a:r>
            <a:r>
              <a:rPr lang="en-US" altLang="zh-CN" sz="1600" dirty="0">
                <a:solidFill>
                  <a:schemeClr val="bg1"/>
                </a:solidFill>
              </a:rPr>
              <a:t>/v </a:t>
            </a:r>
            <a:r>
              <a:rPr lang="zh-CN" altLang="en-US" sz="1600" dirty="0">
                <a:solidFill>
                  <a:schemeClr val="bg1"/>
                </a:solidFill>
              </a:rPr>
              <a:t>希望</a:t>
            </a:r>
            <a:r>
              <a:rPr lang="en-US" altLang="zh-CN" sz="1600" dirty="0">
                <a:solidFill>
                  <a:schemeClr val="bg1"/>
                </a:solidFill>
              </a:rPr>
              <a:t>/v </a:t>
            </a:r>
            <a:r>
              <a:rPr lang="zh-CN" altLang="en-US" sz="1600" dirty="0">
                <a:solidFill>
                  <a:schemeClr val="bg1"/>
                </a:solidFill>
              </a:rPr>
              <a:t>上学</a:t>
            </a:r>
            <a:r>
              <a:rPr lang="en-US" altLang="zh-CN" sz="1600" dirty="0">
                <a:solidFill>
                  <a:schemeClr val="bg1"/>
                </a:solidFill>
              </a:rPr>
              <a:t>/v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李狗蛋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zh-CN" altLang="en-US" sz="1600" dirty="0">
                <a:solidFill>
                  <a:schemeClr val="bg1"/>
                </a:solidFill>
              </a:rPr>
              <a:t>人名 的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zh-CN" altLang="en-US" sz="1600" dirty="0">
                <a:solidFill>
                  <a:schemeClr val="bg1"/>
                </a:solidFill>
              </a:rPr>
              <a:t>助词 希望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zh-CN" altLang="en-US" sz="1600" dirty="0">
                <a:solidFill>
                  <a:schemeClr val="bg1"/>
                </a:solidFill>
              </a:rPr>
              <a:t>名词 是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zh-CN" altLang="en-US" sz="1600" dirty="0">
                <a:solidFill>
                  <a:schemeClr val="bg1"/>
                </a:solidFill>
              </a:rPr>
              <a:t>动词 希望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zh-CN" altLang="en-US" sz="1600" dirty="0">
                <a:solidFill>
                  <a:schemeClr val="bg1"/>
                </a:solidFill>
              </a:rPr>
              <a:t>动词 上学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zh-CN" altLang="en-US" sz="1600" dirty="0">
                <a:solidFill>
                  <a:schemeClr val="bg1"/>
                </a:solidFill>
              </a:rPr>
              <a:t>动词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12DABC4-A63E-4794-B724-CA1803D19FDE}"/>
              </a:ext>
            </a:extLst>
          </p:cNvPr>
          <p:cNvSpPr/>
          <p:nvPr/>
        </p:nvSpPr>
        <p:spPr>
          <a:xfrm>
            <a:off x="408248" y="5693762"/>
            <a:ext cx="41528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依然可以成功识别 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OOV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“李狗蛋”的词性。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5157215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7E60E4-5BDB-4B03-82F1-5C5A7516E58B}"/>
              </a:ext>
            </a:extLst>
          </p:cNvPr>
          <p:cNvSpPr/>
          <p:nvPr/>
        </p:nvSpPr>
        <p:spPr>
          <a:xfrm>
            <a:off x="6096000" y="254000"/>
            <a:ext cx="60960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xmlns="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768975" y="83242"/>
            <a:ext cx="5441272" cy="585788"/>
            <a:chOff x="551544" y="82976"/>
            <a:chExt cx="3541168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xmlns="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72" y="134091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序列标注模型应用于词性标注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4E4305-50D9-46EB-84E8-04FC799F0DE7}"/>
              </a:ext>
            </a:extLst>
          </p:cNvPr>
          <p:cNvSpPr txBox="1"/>
          <p:nvPr/>
        </p:nvSpPr>
        <p:spPr>
          <a:xfrm>
            <a:off x="408248" y="807925"/>
            <a:ext cx="54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 词性标注评测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1F462D4-976E-4AC3-8926-D933C96CC214}"/>
              </a:ext>
            </a:extLst>
          </p:cNvPr>
          <p:cNvSpPr txBox="1"/>
          <p:nvPr/>
        </p:nvSpPr>
        <p:spPr>
          <a:xfrm>
            <a:off x="418400" y="1283516"/>
            <a:ext cx="10897300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如同中文分词一样，词性标注也有一套标准化评测方法。并且，评测的量化指标依然是我们熟悉的精确率</a:t>
            </a:r>
            <a:r>
              <a:rPr lang="en-US" altLang="zh-CN" sz="1600" dirty="0"/>
              <a:t>P</a:t>
            </a:r>
            <a:r>
              <a:rPr lang="zh-CN" altLang="en-US" sz="1600" dirty="0"/>
              <a:t>、召回率</a:t>
            </a:r>
            <a:r>
              <a:rPr lang="en-US" altLang="zh-CN" sz="1600" dirty="0"/>
              <a:t>R</a:t>
            </a:r>
            <a:r>
              <a:rPr lang="zh-CN" altLang="en-US" sz="1600" dirty="0"/>
              <a:t>和综合</a:t>
            </a:r>
            <a:r>
              <a:rPr lang="en-US" altLang="zh-CN" sz="1600" dirty="0"/>
              <a:t>F1</a:t>
            </a:r>
            <a:r>
              <a:rPr lang="zh-CN" altLang="en-US" sz="1600" dirty="0"/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12260A9-3C4F-4FBE-BA55-E2F05237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06" y="1970236"/>
            <a:ext cx="2656252" cy="17983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C4C4714-5B8D-4A05-A72C-7489EC72E905}"/>
              </a:ext>
            </a:extLst>
          </p:cNvPr>
          <p:cNvSpPr txBox="1"/>
          <p:nvPr/>
        </p:nvSpPr>
        <p:spPr>
          <a:xfrm>
            <a:off x="304800" y="4150715"/>
            <a:ext cx="1089730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 </a:t>
            </a:r>
            <a:r>
              <a:rPr lang="zh-CN" altLang="en-US" sz="1600" dirty="0"/>
              <a:t>根据上式，可以对每种标签都计算一套</a:t>
            </a:r>
            <a:r>
              <a:rPr lang="en-US" altLang="zh-CN" sz="1600" dirty="0"/>
              <a:t>P</a:t>
            </a:r>
            <a:r>
              <a:rPr lang="zh-CN" altLang="en-US" sz="1600" dirty="0"/>
              <a:t>、</a:t>
            </a:r>
            <a:r>
              <a:rPr lang="en-US" altLang="zh-CN" sz="1600" dirty="0"/>
              <a:t>R</a:t>
            </a:r>
            <a:r>
              <a:rPr lang="zh-CN" altLang="en-US" sz="1600" dirty="0"/>
              <a:t>、</a:t>
            </a:r>
            <a:r>
              <a:rPr lang="en-US" altLang="zh-CN" sz="1600" dirty="0"/>
              <a:t>F1</a:t>
            </a:r>
            <a:r>
              <a:rPr lang="zh-CN" altLang="en-US" sz="1600" dirty="0"/>
              <a:t>值。另外，可以笼统地为所有标签计算一套值，此时预测的标签总数等于测试集中的标签总数，三个指标退化为相等的</a:t>
            </a:r>
            <a:r>
              <a:rPr lang="en-US" altLang="zh-CN" sz="1600" dirty="0"/>
              <a:t>Accuracy</a:t>
            </a:r>
            <a:r>
              <a:rPr lang="zh-CN" altLang="en-US" sz="1600" dirty="0"/>
              <a:t>，即：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80D524C0-F8D0-4FD5-9822-E5BADB8B5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660" y="5212248"/>
            <a:ext cx="3225294" cy="72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462402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7E60E4-5BDB-4B03-82F1-5C5A7516E58B}"/>
              </a:ext>
            </a:extLst>
          </p:cNvPr>
          <p:cNvSpPr/>
          <p:nvPr/>
        </p:nvSpPr>
        <p:spPr>
          <a:xfrm>
            <a:off x="6096000" y="254000"/>
            <a:ext cx="60960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xmlns="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768975" y="83242"/>
            <a:ext cx="5441272" cy="585788"/>
            <a:chOff x="551544" y="82976"/>
            <a:chExt cx="3541168" cy="584775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xmlns="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72" y="134091"/>
              <a:ext cx="3291840" cy="4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序列标注模型应用于词性标注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8BE755E-1864-4C66-B622-665AC80DA633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4E4305-50D9-46EB-84E8-04FC799F0DE7}"/>
              </a:ext>
            </a:extLst>
          </p:cNvPr>
          <p:cNvSpPr txBox="1"/>
          <p:nvPr/>
        </p:nvSpPr>
        <p:spPr>
          <a:xfrm>
            <a:off x="408248" y="807925"/>
            <a:ext cx="54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 词性标注评测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13CB574-C134-4699-921C-74C3C92CA5AD}"/>
              </a:ext>
            </a:extLst>
          </p:cNvPr>
          <p:cNvSpPr txBox="1"/>
          <p:nvPr/>
        </p:nvSpPr>
        <p:spPr>
          <a:xfrm>
            <a:off x="408248" y="1315232"/>
            <a:ext cx="10947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具体实验过程如下：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36091AD-040F-4CDA-BC4B-72BF06AE39CA}"/>
              </a:ext>
            </a:extLst>
          </p:cNvPr>
          <p:cNvSpPr txBox="1"/>
          <p:nvPr/>
        </p:nvSpPr>
        <p:spPr>
          <a:xfrm>
            <a:off x="408248" y="1721276"/>
            <a:ext cx="8850386" cy="115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将</a:t>
            </a:r>
            <a:r>
              <a:rPr lang="en-US" altLang="zh-CN" sz="1600" dirty="0"/>
              <a:t>1998</a:t>
            </a:r>
            <a:r>
              <a:rPr lang="zh-CN" altLang="en-US" sz="1600" dirty="0"/>
              <a:t>年</a:t>
            </a:r>
            <a:r>
              <a:rPr lang="en-US" altLang="zh-CN" sz="1600" dirty="0"/>
              <a:t>1</a:t>
            </a:r>
            <a:r>
              <a:rPr lang="zh-CN" altLang="en-US" sz="1600" dirty="0"/>
              <a:t>月份</a:t>
            </a:r>
            <a:r>
              <a:rPr lang="en-US" altLang="zh-CN" sz="1600" dirty="0"/>
              <a:t>《</a:t>
            </a:r>
            <a:r>
              <a:rPr lang="zh-CN" altLang="en-US" sz="1600" dirty="0"/>
              <a:t>人民日报</a:t>
            </a:r>
            <a:r>
              <a:rPr lang="en-US" altLang="zh-CN" sz="1600" dirty="0"/>
              <a:t>》</a:t>
            </a:r>
            <a:r>
              <a:rPr lang="zh-CN" altLang="en-US" sz="1600" dirty="0"/>
              <a:t>语料按</a:t>
            </a:r>
            <a:r>
              <a:rPr lang="en-US" altLang="zh-CN" sz="1600" dirty="0"/>
              <a:t>9</a:t>
            </a:r>
            <a:r>
              <a:rPr lang="zh-CN" altLang="en-US" sz="1600" dirty="0"/>
              <a:t>：</a:t>
            </a:r>
            <a:r>
              <a:rPr lang="en-US" altLang="zh-CN" sz="1600" dirty="0"/>
              <a:t>1</a:t>
            </a:r>
            <a:r>
              <a:rPr lang="zh-CN" altLang="en-US" sz="1600" dirty="0"/>
              <a:t>分割为训练集和测试集；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在训练集上分别训练隐马尔可夫模型、感知机和条件随机场分词器；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在测试集上计算</a:t>
            </a:r>
            <a:r>
              <a:rPr lang="en-US" altLang="zh-CN" sz="1600" dirty="0"/>
              <a:t>Accuracy</a:t>
            </a:r>
            <a:r>
              <a:rPr lang="zh-CN" altLang="en-US" sz="1600" dirty="0"/>
              <a:t>作为准确率。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68253C2-4F69-4465-AAB1-F085A4106827}"/>
              </a:ext>
            </a:extLst>
          </p:cNvPr>
          <p:cNvSpPr txBox="1"/>
          <p:nvPr/>
        </p:nvSpPr>
        <p:spPr>
          <a:xfrm>
            <a:off x="408248" y="3059668"/>
            <a:ext cx="2066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准确率如下：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8E963049-D4B9-47EF-95B3-A96FED471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4161025"/>
              </p:ext>
            </p:extLst>
          </p:nvPr>
        </p:nvGraphicFramePr>
        <p:xfrm>
          <a:off x="3329520" y="3612113"/>
          <a:ext cx="5040000" cy="1676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376000343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xmlns="" val="1964742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算法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准确率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94928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一阶隐马尔可夫模型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44.99%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2175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二阶隐马尔可夫模型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40.53%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29568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结构化感知机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83.07%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960402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条件随机场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82.12%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0356932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95F10D5-4EC1-42DC-81EA-EF637E5DBF9D}"/>
              </a:ext>
            </a:extLst>
          </p:cNvPr>
          <p:cNvSpPr/>
          <p:nvPr/>
        </p:nvSpPr>
        <p:spPr>
          <a:xfrm>
            <a:off x="304800" y="5540340"/>
            <a:ext cx="11213284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从上图可知，结构化感知机和条件随机场都要优于隐马尔可夫模型，后两个模型能够利用更多的特征来进行训练，从而提高更多的精度。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86242436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A6EB31D-EE85-4EE0-ADF3-3EDF5B847B5F}"/>
              </a:ext>
            </a:extLst>
          </p:cNvPr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D3EF7C2-CEE1-452F-BE56-B7D5ED3F7CE2}"/>
              </a:ext>
            </a:extLst>
          </p:cNvPr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文本框 7">
            <a:extLst>
              <a:ext uri="{FF2B5EF4-FFF2-40B4-BE49-F238E27FC236}">
                <a16:creationId xmlns:a16="http://schemas.microsoft.com/office/drawing/2014/main" xmlns="" id="{1C81021A-A3D3-4EC1-8678-C188B0AC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500" dirty="0">
                <a:solidFill>
                  <a:prstClr val="white"/>
                </a:solidFill>
                <a:latin typeface="Impact" panose="020B0806030902050204" pitchFamily="34" charset="0"/>
              </a:rPr>
              <a:t>4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文本框 8">
            <a:extLst>
              <a:ext uri="{FF2B5EF4-FFF2-40B4-BE49-F238E27FC236}">
                <a16:creationId xmlns:a16="http://schemas.microsoft.com/office/drawing/2014/main" xmlns="" id="{09FB0760-DCA8-4FA6-9872-1C33D539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99BA51B-1DA7-49F3-BDCB-ED25C459DB9E}"/>
              </a:ext>
            </a:extLst>
          </p:cNvPr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文本框 10">
            <a:extLst>
              <a:ext uri="{FF2B5EF4-FFF2-40B4-BE49-F238E27FC236}">
                <a16:creationId xmlns:a16="http://schemas.microsoft.com/office/drawing/2014/main" xmlns="" id="{7C840E12-A87F-4449-85C0-1D87B112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</a:p>
        </p:txBody>
      </p:sp>
      <p:sp>
        <p:nvSpPr>
          <p:cNvPr id="12296" name="文本框 11">
            <a:extLst>
              <a:ext uri="{FF2B5EF4-FFF2-40B4-BE49-F238E27FC236}">
                <a16:creationId xmlns:a16="http://schemas.microsoft.com/office/drawing/2014/main" xmlns="" id="{DF8864B7-7026-4B02-A1DD-EA10E545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3" y="3617913"/>
            <a:ext cx="9693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自定义词性</a:t>
            </a:r>
          </a:p>
        </p:txBody>
      </p:sp>
    </p:spTree>
    <p:extLst>
      <p:ext uri="{BB962C8B-B14F-4D97-AF65-F5344CB8AC3E}">
        <p14:creationId xmlns:p14="http://schemas.microsoft.com/office/powerpoint/2010/main" xmlns="" val="5097698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6C38CC0-98F9-49CF-A28C-7DCFCB71B500}"/>
              </a:ext>
            </a:extLst>
          </p:cNvPr>
          <p:cNvSpPr/>
          <p:nvPr/>
        </p:nvSpPr>
        <p:spPr>
          <a:xfrm>
            <a:off x="0" y="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71400F6-5E6D-4C17-9CC8-5E2A93A1FB67}"/>
              </a:ext>
            </a:extLst>
          </p:cNvPr>
          <p:cNvSpPr/>
          <p:nvPr/>
        </p:nvSpPr>
        <p:spPr>
          <a:xfrm>
            <a:off x="10439400" y="6523038"/>
            <a:ext cx="17526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25AC64-B085-4242-982D-49A965C03576}"/>
              </a:ext>
            </a:extLst>
          </p:cNvPr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6A03C82-2B0E-4A62-88DE-20D6AF559FD7}"/>
              </a:ext>
            </a:extLst>
          </p:cNvPr>
          <p:cNvSpPr txBox="1"/>
          <p:nvPr/>
        </p:nvSpPr>
        <p:spPr>
          <a:xfrm>
            <a:off x="4698469" y="811592"/>
            <a:ext cx="2406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44875"/>
                </a:solidFill>
                <a:latin typeface="+mj-lt"/>
                <a:ea typeface="+mn-ea"/>
              </a:rPr>
              <a:t>目录</a:t>
            </a:r>
          </a:p>
        </p:txBody>
      </p:sp>
      <p:grpSp>
        <p:nvGrpSpPr>
          <p:cNvPr id="5126" name="组合 162">
            <a:extLst>
              <a:ext uri="{FF2B5EF4-FFF2-40B4-BE49-F238E27FC236}">
                <a16:creationId xmlns:a16="http://schemas.microsoft.com/office/drawing/2014/main" xmlns="" id="{0FF24243-82B8-4834-8F2A-7F502BF27A47}"/>
              </a:ext>
            </a:extLst>
          </p:cNvPr>
          <p:cNvGrpSpPr>
            <a:grpSpLocks/>
          </p:cNvGrpSpPr>
          <p:nvPr/>
        </p:nvGrpSpPr>
        <p:grpSpPr bwMode="auto">
          <a:xfrm>
            <a:off x="3465513" y="1630276"/>
            <a:ext cx="5183537" cy="126589"/>
            <a:chOff x="3455443" y="1512024"/>
            <a:chExt cx="5263600" cy="375186"/>
          </a:xfrm>
        </p:grpSpPr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xmlns="" id="{C5913E71-7FB6-4EF2-B148-7B236257D3FD}"/>
                </a:ext>
              </a:extLst>
            </p:cNvPr>
            <p:cNvSpPr txBox="1"/>
            <p:nvPr/>
          </p:nvSpPr>
          <p:spPr>
            <a:xfrm>
              <a:off x="3455443" y="1518356"/>
              <a:ext cx="5263600" cy="3688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xmlns="" id="{8F4E955B-A25A-4C06-8178-2E68A9A42FAF}"/>
                </a:ext>
              </a:extLst>
            </p:cNvPr>
            <p:cNvCxnSpPr/>
            <p:nvPr/>
          </p:nvCxnSpPr>
          <p:spPr>
            <a:xfrm flipV="1">
              <a:off x="3700040" y="1512024"/>
              <a:ext cx="4774406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7" name="组合 34">
            <a:extLst>
              <a:ext uri="{FF2B5EF4-FFF2-40B4-BE49-F238E27FC236}">
                <a16:creationId xmlns:a16="http://schemas.microsoft.com/office/drawing/2014/main" xmlns="" id="{845103BD-52EA-46AF-83F8-FC7E9A2773D2}"/>
              </a:ext>
            </a:extLst>
          </p:cNvPr>
          <p:cNvGrpSpPr>
            <a:grpSpLocks/>
          </p:cNvGrpSpPr>
          <p:nvPr/>
        </p:nvGrpSpPr>
        <p:grpSpPr bwMode="auto">
          <a:xfrm>
            <a:off x="3295956" y="1908337"/>
            <a:ext cx="5260975" cy="600698"/>
            <a:chOff x="6298049" y="1397569"/>
            <a:chExt cx="4842391" cy="712882"/>
          </a:xfrm>
        </p:grpSpPr>
        <p:sp>
          <p:nvSpPr>
            <p:cNvPr id="36" name="Freeform 74">
              <a:extLst>
                <a:ext uri="{FF2B5EF4-FFF2-40B4-BE49-F238E27FC236}">
                  <a16:creationId xmlns:a16="http://schemas.microsoft.com/office/drawing/2014/main" xmlns="" id="{4A19864E-0812-4ECD-9D63-667E366F4A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1760" y="1592857"/>
              <a:ext cx="538044" cy="350885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65" name="文本框 20">
              <a:extLst>
                <a:ext uri="{FF2B5EF4-FFF2-40B4-BE49-F238E27FC236}">
                  <a16:creationId xmlns:a16="http://schemas.microsoft.com/office/drawing/2014/main" xmlns="" id="{CC9D306E-3F5D-4A01-A06B-25401959F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4857" y="1566448"/>
              <a:ext cx="2864874" cy="40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词性标注概述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DAA51EED-BC15-4133-A5FF-D64F6C52AAFF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xmlns="" id="{A2004F9A-16B4-4AAD-BD08-78B59C90C31F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68" name="组合 68">
              <a:extLst>
                <a:ext uri="{FF2B5EF4-FFF2-40B4-BE49-F238E27FC236}">
                  <a16:creationId xmlns:a16="http://schemas.microsoft.com/office/drawing/2014/main" xmlns="" id="{E8B36F73-197A-4040-80D3-EB7A4EB22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A9F417B0-A780-4299-8DAB-3D3B8046755A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170" name="文本框 18">
                <a:extLst>
                  <a:ext uri="{FF2B5EF4-FFF2-40B4-BE49-F238E27FC236}">
                    <a16:creationId xmlns:a16="http://schemas.microsoft.com/office/drawing/2014/main" xmlns="" id="{B97D7695-D180-44C0-A479-36A2BF4F9A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 dirty="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5128" name="组合 42">
            <a:extLst>
              <a:ext uri="{FF2B5EF4-FFF2-40B4-BE49-F238E27FC236}">
                <a16:creationId xmlns:a16="http://schemas.microsoft.com/office/drawing/2014/main" xmlns="" id="{250C725D-5B55-4767-B759-27C6B6FC94DA}"/>
              </a:ext>
            </a:extLst>
          </p:cNvPr>
          <p:cNvGrpSpPr>
            <a:grpSpLocks/>
          </p:cNvGrpSpPr>
          <p:nvPr/>
        </p:nvGrpSpPr>
        <p:grpSpPr bwMode="auto">
          <a:xfrm>
            <a:off x="3295957" y="3562126"/>
            <a:ext cx="5649406" cy="600698"/>
            <a:chOff x="309691" y="3938645"/>
            <a:chExt cx="5197617" cy="712882"/>
          </a:xfrm>
        </p:grpSpPr>
        <p:grpSp>
          <p:nvGrpSpPr>
            <p:cNvPr id="5156" name="组合 79">
              <a:extLst>
                <a:ext uri="{FF2B5EF4-FFF2-40B4-BE49-F238E27FC236}">
                  <a16:creationId xmlns:a16="http://schemas.microsoft.com/office/drawing/2014/main" xmlns="" id="{6DB00EAC-7562-4422-B022-7AF382659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91" y="3938645"/>
              <a:ext cx="5197617" cy="712882"/>
              <a:chOff x="6298049" y="1397569"/>
              <a:chExt cx="5197617" cy="712882"/>
            </a:xfrm>
          </p:grpSpPr>
          <p:sp>
            <p:nvSpPr>
              <p:cNvPr id="5158" name="文本框 81">
                <a:extLst>
                  <a:ext uri="{FF2B5EF4-FFF2-40B4-BE49-F238E27FC236}">
                    <a16:creationId xmlns:a16="http://schemas.microsoft.com/office/drawing/2014/main" xmlns="" id="{F04CEA78-17C8-420B-9BFE-B18C47BF3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6650" y="1556842"/>
                <a:ext cx="3809016" cy="401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序列标注模型应用于词性标注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xmlns="" id="{9813C067-7481-413D-A3B3-FE026B9897CC}"/>
                  </a:ext>
                </a:extLst>
              </p:cNvPr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xmlns="" id="{E988D281-9EE9-4EAD-9AF6-DE35C36AC1DA}"/>
                  </a:ext>
                </a:extLst>
              </p:cNvPr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61" name="组合 84">
                <a:extLst>
                  <a:ext uri="{FF2B5EF4-FFF2-40B4-BE49-F238E27FC236}">
                    <a16:creationId xmlns:a16="http://schemas.microsoft.com/office/drawing/2014/main" xmlns="" id="{6B7017AF-F8D5-4052-A5CD-A0422A1BBF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xmlns="" id="{0C625F9C-3952-4482-AE99-FE3EDD07EDEA}"/>
                    </a:ext>
                  </a:extLst>
                </p:cNvPr>
                <p:cNvSpPr/>
                <p:nvPr/>
              </p:nvSpPr>
              <p:spPr>
                <a:xfrm>
                  <a:off x="6294534" y="1397569"/>
                  <a:ext cx="712630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163" name="文本框 86">
                  <a:extLst>
                    <a:ext uri="{FF2B5EF4-FFF2-40B4-BE49-F238E27FC236}">
                      <a16:creationId xmlns:a16="http://schemas.microsoft.com/office/drawing/2014/main" xmlns="" id="{06DEAAB2-647A-4D17-9A78-5FA2DEA3AB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dirty="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xmlns="" id="{571E4CBE-2EBD-4E04-BD1F-AC468D993D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130" name="组合 60">
            <a:extLst>
              <a:ext uri="{FF2B5EF4-FFF2-40B4-BE49-F238E27FC236}">
                <a16:creationId xmlns:a16="http://schemas.microsoft.com/office/drawing/2014/main" xmlns="" id="{34DB506F-BB31-4F98-B534-C9D853C0C095}"/>
              </a:ext>
            </a:extLst>
          </p:cNvPr>
          <p:cNvGrpSpPr>
            <a:grpSpLocks/>
          </p:cNvGrpSpPr>
          <p:nvPr/>
        </p:nvGrpSpPr>
        <p:grpSpPr bwMode="auto">
          <a:xfrm>
            <a:off x="3295956" y="2744074"/>
            <a:ext cx="5260975" cy="600698"/>
            <a:chOff x="309691" y="2998271"/>
            <a:chExt cx="4842391" cy="712882"/>
          </a:xfrm>
        </p:grpSpPr>
        <p:grpSp>
          <p:nvGrpSpPr>
            <p:cNvPr id="5140" name="组合 71">
              <a:extLst>
                <a:ext uri="{FF2B5EF4-FFF2-40B4-BE49-F238E27FC236}">
                  <a16:creationId xmlns:a16="http://schemas.microsoft.com/office/drawing/2014/main" xmlns="" id="{C70498F4-201F-4745-8E0D-91272F51E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5142" name="文本框 73">
                <a:extLst>
                  <a:ext uri="{FF2B5EF4-FFF2-40B4-BE49-F238E27FC236}">
                    <a16:creationId xmlns:a16="http://schemas.microsoft.com/office/drawing/2014/main" xmlns="" id="{37D738E1-60DD-4994-A2EA-87EC7FAD0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52291" y="1546277"/>
                <a:ext cx="3080656" cy="401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词性标注语料库与标注集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="" id="{200C0E04-6875-4F04-AEBC-C220644EDF80}"/>
                  </a:ext>
                </a:extLst>
              </p:cNvPr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xmlns="" id="{9889E1D8-3A2B-4E7B-960E-C1C9281D260C}"/>
                  </a:ext>
                </a:extLst>
              </p:cNvPr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45" name="组合 76">
                <a:extLst>
                  <a:ext uri="{FF2B5EF4-FFF2-40B4-BE49-F238E27FC236}">
                    <a16:creationId xmlns:a16="http://schemas.microsoft.com/office/drawing/2014/main" xmlns="" id="{8C7AD783-FA5E-4057-8E76-CD337107E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xmlns="" id="{6FA91EB8-5D91-417C-93B8-9757DC766616}"/>
                    </a:ext>
                  </a:extLst>
                </p:cNvPr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147" name="文本框 78">
                  <a:extLst>
                    <a:ext uri="{FF2B5EF4-FFF2-40B4-BE49-F238E27FC236}">
                      <a16:creationId xmlns:a16="http://schemas.microsoft.com/office/drawing/2014/main" xmlns="" id="{41F08A3F-6597-4790-8658-E6772A98E7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dirty="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xmlns="" id="{5D958BE3-E871-418E-B14A-03489F54E9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131" name="组合 71">
            <a:extLst>
              <a:ext uri="{FF2B5EF4-FFF2-40B4-BE49-F238E27FC236}">
                <a16:creationId xmlns:a16="http://schemas.microsoft.com/office/drawing/2014/main" xmlns="" id="{0C5F0375-66DE-42C5-B020-6990B5252FD6}"/>
              </a:ext>
            </a:extLst>
          </p:cNvPr>
          <p:cNvGrpSpPr>
            <a:grpSpLocks/>
          </p:cNvGrpSpPr>
          <p:nvPr/>
        </p:nvGrpSpPr>
        <p:grpSpPr bwMode="auto">
          <a:xfrm>
            <a:off x="3297544" y="4396967"/>
            <a:ext cx="5259388" cy="600698"/>
            <a:chOff x="6535248" y="3340628"/>
            <a:chExt cx="4842391" cy="712882"/>
          </a:xfrm>
        </p:grpSpPr>
        <p:grpSp>
          <p:nvGrpSpPr>
            <p:cNvPr id="5132" name="组合 115">
              <a:extLst>
                <a:ext uri="{FF2B5EF4-FFF2-40B4-BE49-F238E27FC236}">
                  <a16:creationId xmlns:a16="http://schemas.microsoft.com/office/drawing/2014/main" xmlns="" id="{763AA091-E57C-433E-91D9-BAE3635D5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5134" name="文本框 133">
                <a:extLst>
                  <a:ext uri="{FF2B5EF4-FFF2-40B4-BE49-F238E27FC236}">
                    <a16:creationId xmlns:a16="http://schemas.microsoft.com/office/drawing/2014/main" xmlns="" id="{8183AC5F-0416-4778-9BE3-C9740C188A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1862" y="1547228"/>
                <a:ext cx="3093354" cy="401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自定义词性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xmlns="" id="{0126DC02-BFDE-45B4-8B19-C40CD48E9D4B}"/>
                  </a:ext>
                </a:extLst>
              </p:cNvPr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xmlns="" id="{0B993ECE-1B95-41BF-9C4C-D4832DC3E77A}"/>
                  </a:ext>
                </a:extLst>
              </p:cNvPr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37" name="组合 136">
                <a:extLst>
                  <a:ext uri="{FF2B5EF4-FFF2-40B4-BE49-F238E27FC236}">
                    <a16:creationId xmlns:a16="http://schemas.microsoft.com/office/drawing/2014/main" xmlns="" id="{5C2D56FB-EE0D-4ECA-833B-211B43A7B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xmlns="" id="{2FA3465B-31CA-43E7-B568-DF87718B097D}"/>
                    </a:ext>
                  </a:extLst>
                </p:cNvPr>
                <p:cNvSpPr/>
                <p:nvPr/>
              </p:nvSpPr>
              <p:spPr>
                <a:xfrm>
                  <a:off x="6294534" y="1397569"/>
                  <a:ext cx="712630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139" name="文本框 138">
                  <a:extLst>
                    <a:ext uri="{FF2B5EF4-FFF2-40B4-BE49-F238E27FC236}">
                      <a16:creationId xmlns:a16="http://schemas.microsoft.com/office/drawing/2014/main" xmlns="" id="{FB13269E-6F3F-4212-B6F5-AB53B15A44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dirty="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74" name="Freeform 59">
              <a:extLst>
                <a:ext uri="{FF2B5EF4-FFF2-40B4-BE49-F238E27FC236}">
                  <a16:creationId xmlns:a16="http://schemas.microsoft.com/office/drawing/2014/main" xmlns="" id="{F6F4A89A-6583-4A06-A729-7B7DF6D72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7E60E4-5BDB-4B03-82F1-5C5A7516E58B}"/>
              </a:ext>
            </a:extLst>
          </p:cNvPr>
          <p:cNvSpPr/>
          <p:nvPr/>
        </p:nvSpPr>
        <p:spPr>
          <a:xfrm>
            <a:off x="4189901" y="254000"/>
            <a:ext cx="8002099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xmlns="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29898" y="91616"/>
            <a:ext cx="3739705" cy="561304"/>
            <a:chOff x="483167" y="79805"/>
            <a:chExt cx="2993409" cy="1319971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xmlns="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983" y="169364"/>
              <a:ext cx="2631593" cy="123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自定义词性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8BE755E-1864-4C66-B622-665AC80DA633}"/>
                </a:ext>
              </a:extLst>
            </p:cNvPr>
            <p:cNvSpPr txBox="1"/>
            <p:nvPr/>
          </p:nvSpPr>
          <p:spPr>
            <a:xfrm>
              <a:off x="483167" y="79805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F9E89D4-B034-4E2F-B863-A1403583AC5F}"/>
              </a:ext>
            </a:extLst>
          </p:cNvPr>
          <p:cNvSpPr/>
          <p:nvPr/>
        </p:nvSpPr>
        <p:spPr>
          <a:xfrm>
            <a:off x="335748" y="1815762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1.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朴素实现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8D50E57-3E6F-45B9-9765-9651DC473DC3}"/>
              </a:ext>
            </a:extLst>
          </p:cNvPr>
          <p:cNvSpPr/>
          <p:nvPr/>
        </p:nvSpPr>
        <p:spPr>
          <a:xfrm>
            <a:off x="335747" y="930985"/>
            <a:ext cx="11425617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在工程上，许多用户希望将特定的一些词语打上自定义的标签，称为</a:t>
            </a:r>
            <a:r>
              <a:rPr lang="zh-CN" altLang="en-US" sz="1600" b="1" dirty="0">
                <a:solidFill>
                  <a:srgbClr val="24292E"/>
                </a:solidFill>
                <a:latin typeface="-apple-system"/>
              </a:rPr>
              <a:t>自定义词性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。比如，电商领域的用户希望将一些手机品牌打上相应标签，以便后续分析。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HanLP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提供了自定义词性功能。具体有两种实现。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0C45625-431B-46C2-9C98-7C4F7C0703B2}"/>
              </a:ext>
            </a:extLst>
          </p:cNvPr>
          <p:cNvSpPr/>
          <p:nvPr/>
        </p:nvSpPr>
        <p:spPr>
          <a:xfrm>
            <a:off x="304800" y="2332594"/>
            <a:ext cx="11425617" cy="120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朴素实现是基于词典的规则系统，用户将自己关心的词语以及自定义词性以词典的形式交给</a:t>
            </a:r>
            <a:r>
              <a:rPr lang="en-US" altLang="zh-CN" sz="1600" dirty="0"/>
              <a:t>HanLP</a:t>
            </a:r>
            <a:r>
              <a:rPr lang="zh-CN" altLang="en-US" sz="1600" dirty="0"/>
              <a:t>挂载，就能在各种词法分析器中得到相应的词性。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5B8E37C-551F-4A49-A0C7-E4ADC8B0C07A}"/>
              </a:ext>
            </a:extLst>
          </p:cNvPr>
          <p:cNvSpPr txBox="1"/>
          <p:nvPr/>
        </p:nvSpPr>
        <p:spPr>
          <a:xfrm>
            <a:off x="335747" y="3290450"/>
            <a:ext cx="465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Python</a:t>
            </a:r>
            <a:r>
              <a:rPr lang="zh-CN" altLang="en-US" sz="1600" dirty="0"/>
              <a:t>代码示例如下：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432EC3E-03EC-48D5-BD37-69A28500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0" y="3767935"/>
            <a:ext cx="5835655" cy="18886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B955920E-50A9-441A-9E65-E8F87B14AAEF}"/>
              </a:ext>
            </a:extLst>
          </p:cNvPr>
          <p:cNvSpPr txBox="1"/>
          <p:nvPr/>
        </p:nvSpPr>
        <p:spPr>
          <a:xfrm>
            <a:off x="6905725" y="3345075"/>
            <a:ext cx="465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运行结果：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9775316-0B88-4DE5-9D9F-8B9AB968E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101" y="3767935"/>
            <a:ext cx="5326316" cy="65410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BE4393D9-CE4A-4C8D-86A1-1C93768B108C}"/>
              </a:ext>
            </a:extLst>
          </p:cNvPr>
          <p:cNvSpPr/>
          <p:nvPr/>
        </p:nvSpPr>
        <p:spPr>
          <a:xfrm>
            <a:off x="6293397" y="4648527"/>
            <a:ext cx="5368009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从结果来看，词典只是机械地匹配，将“吃苹果”也当成了手机品牌，犯了所有规则系统的通病。看来词典同样解决不了词性标注，词性标注还是应当交给统计方法。</a:t>
            </a:r>
          </a:p>
        </p:txBody>
      </p:sp>
    </p:spTree>
    <p:extLst>
      <p:ext uri="{BB962C8B-B14F-4D97-AF65-F5344CB8AC3E}">
        <p14:creationId xmlns:p14="http://schemas.microsoft.com/office/powerpoint/2010/main" xmlns="" val="353170725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2EF0C4-6C80-4245-833E-229DCB0F1D6D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7E60E4-5BDB-4B03-82F1-5C5A7516E58B}"/>
              </a:ext>
            </a:extLst>
          </p:cNvPr>
          <p:cNvSpPr/>
          <p:nvPr/>
        </p:nvSpPr>
        <p:spPr>
          <a:xfrm>
            <a:off x="4189901" y="254000"/>
            <a:ext cx="8002099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7" name="组合 3">
            <a:extLst>
              <a:ext uri="{FF2B5EF4-FFF2-40B4-BE49-F238E27FC236}">
                <a16:creationId xmlns:a16="http://schemas.microsoft.com/office/drawing/2014/main" xmlns="" id="{4604018B-5155-4439-8EC8-569A9F496A86}"/>
              </a:ext>
            </a:extLst>
          </p:cNvPr>
          <p:cNvGrpSpPr>
            <a:grpSpLocks/>
          </p:cNvGrpSpPr>
          <p:nvPr/>
        </p:nvGrpSpPr>
        <p:grpSpPr bwMode="auto">
          <a:xfrm>
            <a:off x="529898" y="91616"/>
            <a:ext cx="3739705" cy="561304"/>
            <a:chOff x="483167" y="79805"/>
            <a:chExt cx="2993409" cy="1319971"/>
          </a:xfrm>
        </p:grpSpPr>
        <p:sp>
          <p:nvSpPr>
            <p:cNvPr id="13328" name="文本框 4">
              <a:extLst>
                <a:ext uri="{FF2B5EF4-FFF2-40B4-BE49-F238E27FC236}">
                  <a16:creationId xmlns:a16="http://schemas.microsoft.com/office/drawing/2014/main" xmlns="" id="{46653190-AED0-4772-8B3A-7FC54E0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983" y="169364"/>
              <a:ext cx="2631593" cy="123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自定义词性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8BE755E-1864-4C66-B622-665AC80DA633}"/>
                </a:ext>
              </a:extLst>
            </p:cNvPr>
            <p:cNvSpPr txBox="1"/>
            <p:nvPr/>
          </p:nvSpPr>
          <p:spPr>
            <a:xfrm>
              <a:off x="483167" y="79805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F7C1D6-3F1D-41B1-AC57-80D87F4A441D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A44990C-FBA2-4929-90B5-9BBAF7D3D121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F9E89D4-B034-4E2F-B863-A1403583AC5F}"/>
              </a:ext>
            </a:extLst>
          </p:cNvPr>
          <p:cNvSpPr/>
          <p:nvPr/>
        </p:nvSpPr>
        <p:spPr>
          <a:xfrm>
            <a:off x="304800" y="744933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2.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标注语料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DC6BCE2-1220-4F7B-87C1-2B0254CAFBDE}"/>
              </a:ext>
            </a:extLst>
          </p:cNvPr>
          <p:cNvSpPr/>
          <p:nvPr/>
        </p:nvSpPr>
        <p:spPr>
          <a:xfrm>
            <a:off x="304800" y="1142533"/>
            <a:ext cx="11323608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    词性的确定需要根据上下文语境，这恰好是统计模型所擅长的。为了实现自定义词性，最佳实践是标注一份语料库，然后训练一个统计模型。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23C3D8D-4D4D-4026-8587-A891C24EAC5B}"/>
              </a:ext>
            </a:extLst>
          </p:cNvPr>
          <p:cNvSpPr/>
          <p:nvPr/>
        </p:nvSpPr>
        <p:spPr>
          <a:xfrm>
            <a:off x="304800" y="1969116"/>
            <a:ext cx="11323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至于语料库规模，与所有机器学习问题一样，数据越多，模型越准。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A5CB4132-AF42-4A2F-BC72-3BCCCC10DF09}"/>
              </a:ext>
            </a:extLst>
          </p:cNvPr>
          <p:cNvSpPr/>
          <p:nvPr/>
        </p:nvSpPr>
        <p:spPr>
          <a:xfrm>
            <a:off x="304800" y="2389257"/>
            <a:ext cx="11323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本节以</a:t>
            </a:r>
            <a:r>
              <a:rPr lang="en-US" altLang="zh-CN" sz="1600" dirty="0"/>
              <a:t>《</a:t>
            </a:r>
            <a:r>
              <a:rPr lang="zh-CN" altLang="en-US" sz="1600" dirty="0"/>
              <a:t>诛仙</a:t>
            </a:r>
            <a:r>
              <a:rPr lang="en-US" altLang="zh-CN" sz="1600" dirty="0"/>
              <a:t>》</a:t>
            </a:r>
            <a:r>
              <a:rPr lang="zh-CN" altLang="en-US" sz="1600" dirty="0"/>
              <a:t>语料库为例，</a:t>
            </a:r>
            <a:r>
              <a:rPr lang="en-US" altLang="zh-CN" sz="1600" dirty="0"/>
              <a:t>Python</a:t>
            </a:r>
            <a:r>
              <a:rPr lang="zh-CN" altLang="en-US" sz="1600" dirty="0"/>
              <a:t>训练代码示例如下：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E2AF634-559B-499C-AF62-A1DB1FCF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86" y="2809398"/>
            <a:ext cx="7908536" cy="110985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17AB7529-FEF2-4C17-982C-AA0014B2E1C7}"/>
              </a:ext>
            </a:extLst>
          </p:cNvPr>
          <p:cNvSpPr/>
          <p:nvPr/>
        </p:nvSpPr>
        <p:spPr>
          <a:xfrm>
            <a:off x="304800" y="4039380"/>
            <a:ext cx="11323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运行结果为：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DBCACA6-763A-47DA-9564-EEC6E79B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62675"/>
            <a:ext cx="8200844" cy="71798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98068E0A-C92C-4866-ACCC-F8B7BF6FF14C}"/>
              </a:ext>
            </a:extLst>
          </p:cNvPr>
          <p:cNvSpPr/>
          <p:nvPr/>
        </p:nvSpPr>
        <p:spPr>
          <a:xfrm>
            <a:off x="304800" y="5332470"/>
            <a:ext cx="11323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    可见学习新语料之后，模型自动切换为新的词性标注集，此处为</a:t>
            </a:r>
            <a:r>
              <a:rPr lang="en-US" altLang="zh-CN" sz="1600" dirty="0"/>
              <a:t>《</a:t>
            </a:r>
            <a:r>
              <a:rPr lang="zh-CN" altLang="en-US" sz="1600" dirty="0"/>
              <a:t>诛仙</a:t>
            </a:r>
            <a:r>
              <a:rPr lang="en-US" altLang="zh-CN" sz="1600" dirty="0"/>
              <a:t>》</a:t>
            </a:r>
            <a:r>
              <a:rPr lang="zh-CN" altLang="en-US" sz="1600" dirty="0"/>
              <a:t>语料库对应的</a:t>
            </a:r>
            <a:r>
              <a:rPr lang="en-US" altLang="zh-CN" sz="1600" dirty="0"/>
              <a:t>CTB</a:t>
            </a:r>
            <a:r>
              <a:rPr lang="zh-CN" altLang="en-US" sz="1600" dirty="0"/>
              <a:t>标注集。</a:t>
            </a:r>
          </a:p>
        </p:txBody>
      </p:sp>
    </p:spTree>
    <p:extLst>
      <p:ext uri="{BB962C8B-B14F-4D97-AF65-F5344CB8AC3E}">
        <p14:creationId xmlns:p14="http://schemas.microsoft.com/office/powerpoint/2010/main" xmlns="" val="416070978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3D107BE-5A92-4869-B76B-5622591FE0A5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119A173-EDF7-48FE-BF6A-3459F1B3A05E}"/>
              </a:ext>
            </a:extLst>
          </p:cNvPr>
          <p:cNvSpPr/>
          <p:nvPr/>
        </p:nvSpPr>
        <p:spPr>
          <a:xfrm>
            <a:off x="2894202" y="254000"/>
            <a:ext cx="9297798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xmlns="" id="{99608364-58C5-4553-B1F9-0A9611D3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55" y="110999"/>
            <a:ext cx="2094691" cy="5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AC56F88-4924-40CE-BCC1-98B9D0633B5A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F805A7A-4DAA-43DD-A62F-05A77505EE0E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96724CF-C37C-4D25-9251-F87D524F3872}"/>
              </a:ext>
            </a:extLst>
          </p:cNvPr>
          <p:cNvSpPr/>
          <p:nvPr/>
        </p:nvSpPr>
        <p:spPr>
          <a:xfrm>
            <a:off x="304800" y="1238555"/>
            <a:ext cx="11397842" cy="189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本节我们实现了隐马尔可夫模型、感知机和条件随机场三种词性标注器，并没有额外编码。词性标注所需的原料无非是一些语料以及一份特征模板而已。根据语料库规模、特征模板、机器学习模型的不同，词性标注的准确率也随之变化。但总体而言，要提高词性标注器的准确率，无非是标注更多语料、设计更复杂的特征模板、采用更复杂的机器学习模型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另外，为了实现自定义词性，依靠词典匹配虽然简单但非常死板，只能用于一词一义的情况。如果涉及兼类词，标注一份领域语料才是正确做法。</a:t>
            </a:r>
          </a:p>
        </p:txBody>
      </p:sp>
    </p:spTree>
    <p:extLst>
      <p:ext uri="{BB962C8B-B14F-4D97-AF65-F5344CB8AC3E}">
        <p14:creationId xmlns:p14="http://schemas.microsoft.com/office/powerpoint/2010/main" xmlns="" val="416940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BA1C570-44A0-4A86-AF0A-3BFA46860F94}"/>
              </a:ext>
            </a:extLst>
          </p:cNvPr>
          <p:cNvSpPr txBox="1"/>
          <p:nvPr/>
        </p:nvSpPr>
        <p:spPr>
          <a:xfrm>
            <a:off x="2527300" y="2563813"/>
            <a:ext cx="79121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F8F5B11A-60F3-45C1-83EA-BBCA2238843F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B26D5184-73CF-4B98-AD2D-38AD50A225D0}"/>
                </a:ext>
              </a:extLst>
            </p:cNvPr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xmlns="" id="{06B5FC93-3041-4388-8AA3-886165CA0876}"/>
                </a:ext>
              </a:extLst>
            </p:cNvPr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61455DB5-A101-47DF-AF62-EE09AE9C7544}"/>
              </a:ext>
            </a:extLst>
          </p:cNvPr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4D047F37-5F7C-4CFC-BC43-5402628E4D76}"/>
              </a:ext>
            </a:extLst>
          </p:cNvPr>
          <p:cNvGrpSpPr>
            <a:grpSpLocks/>
          </p:cNvGrpSpPr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F5156642-2D1F-40F8-BAC6-FEC674A87129}"/>
                </a:ext>
              </a:extLst>
            </p:cNvPr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E2832894-F548-424D-BE98-30107B4EB42B}"/>
                </a:ext>
              </a:extLst>
            </p:cNvPr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0E81CCAD-7EC4-47F5-8A5F-C21A9869ED4A}"/>
                </a:ext>
              </a:extLst>
            </p:cNvPr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F3F25E4D-A80D-4A20-906F-F68BD08499D4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F3804B48-56FE-4221-A2BC-523ADD987C48}"/>
                </a:ext>
              </a:extLst>
            </p:cNvPr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79AB3772-DFE4-4335-A670-72B86619D497}"/>
                </a:ext>
              </a:extLst>
            </p:cNvPr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03813C3E-041A-4735-AE39-193C049A62FB}"/>
                </a:ext>
              </a:extLst>
            </p:cNvPr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0CF177BF-78F0-48A9-AAB6-F77CF66B8F29}"/>
              </a:ext>
            </a:extLst>
          </p:cNvPr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C01F0B3B-803B-42A6-A69D-0A965C85842A}"/>
              </a:ext>
            </a:extLst>
          </p:cNvPr>
          <p:cNvSpPr/>
          <p:nvPr/>
        </p:nvSpPr>
        <p:spPr>
          <a:xfrm>
            <a:off x="10439400" y="6523038"/>
            <a:ext cx="17526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36A835AA-15E8-416F-8FA6-F31EEAB4F670}"/>
              </a:ext>
            </a:extLst>
          </p:cNvPr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文本框 26">
            <a:extLst>
              <a:ext uri="{FF2B5EF4-FFF2-40B4-BE49-F238E27FC236}">
                <a16:creationId xmlns:a16="http://schemas.microsoft.com/office/drawing/2014/main" xmlns="" id="{E653F01A-DAD4-4BF1-A7F1-E25E7C5D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5" y="3927475"/>
            <a:ext cx="3403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2021.xx.xx</a:t>
            </a:r>
            <a:endParaRPr lang="zh-CN" altLang="en-US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 animBg="1"/>
      <p:bldP spid="42" grpId="0" animBg="1"/>
      <p:bldP spid="43" grpId="0" animBg="1"/>
      <p:bldP spid="44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DFDD61B-8CD3-43E9-842D-1598BEC993A1}"/>
              </a:ext>
            </a:extLst>
          </p:cNvPr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EF8FDF9-7C7E-4700-8DD9-0958355C1AB3}"/>
              </a:ext>
            </a:extLst>
          </p:cNvPr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2" name="文本框 7">
            <a:extLst>
              <a:ext uri="{FF2B5EF4-FFF2-40B4-BE49-F238E27FC236}">
                <a16:creationId xmlns:a16="http://schemas.microsoft.com/office/drawing/2014/main" xmlns="" id="{7C7DDE9F-3433-49CF-A3C3-DC0023ABC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73" name="文本框 8">
            <a:extLst>
              <a:ext uri="{FF2B5EF4-FFF2-40B4-BE49-F238E27FC236}">
                <a16:creationId xmlns:a16="http://schemas.microsoft.com/office/drawing/2014/main" xmlns="" id="{2E7F6297-38F7-42EC-9094-C88A82931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002CE8C-FA6B-41BC-A65B-7DB4E2B7091D}"/>
              </a:ext>
            </a:extLst>
          </p:cNvPr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5" name="文本框 10">
            <a:extLst>
              <a:ext uri="{FF2B5EF4-FFF2-40B4-BE49-F238E27FC236}">
                <a16:creationId xmlns:a16="http://schemas.microsoft.com/office/drawing/2014/main" xmlns="" id="{21E53041-8D23-4505-926F-40FC522EA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7176" name="文本框 11">
            <a:extLst>
              <a:ext uri="{FF2B5EF4-FFF2-40B4-BE49-F238E27FC236}">
                <a16:creationId xmlns:a16="http://schemas.microsoft.com/office/drawing/2014/main" xmlns="" id="{EB630FA2-8205-4102-9BB1-A31FB38E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3617913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词性标注概述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xmlns="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xmlns="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词性标注概述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B4B8146-5141-4636-B657-6D99CCB1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63" y="2047943"/>
            <a:ext cx="8665610" cy="26399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B7523AD-F5D8-49AC-B380-3F2C3C703363}"/>
              </a:ext>
            </a:extLst>
          </p:cNvPr>
          <p:cNvSpPr txBox="1"/>
          <p:nvPr/>
        </p:nvSpPr>
        <p:spPr>
          <a:xfrm>
            <a:off x="478172" y="921028"/>
            <a:ext cx="905172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本章介绍</a:t>
            </a:r>
            <a:r>
              <a:rPr lang="zh-CN" altLang="en-US" sz="1600" b="1" dirty="0"/>
              <a:t>词性标注</a:t>
            </a:r>
            <a:r>
              <a:rPr lang="zh-CN" altLang="en-US" sz="1600" dirty="0"/>
              <a:t>相关理论与实践，是全书第二个分水岭。从本章开始，我们将利用这些统计模型挑战更高级的语言任务。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3A9A84D-ACC3-4E68-9AA8-3E8DCC636B73}"/>
              </a:ext>
            </a:extLst>
          </p:cNvPr>
          <p:cNvSpPr txBox="1"/>
          <p:nvPr/>
        </p:nvSpPr>
        <p:spPr>
          <a:xfrm>
            <a:off x="3975129" y="4810057"/>
            <a:ext cx="28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1    </a:t>
            </a:r>
            <a:r>
              <a:rPr lang="zh-CN" altLang="en-US" sz="1400" dirty="0"/>
              <a:t>从机器学习到自然语言处理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xmlns="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xmlns="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词性标注概述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8199B50-68D9-45C1-8E17-AC750D2776E5}"/>
              </a:ext>
            </a:extLst>
          </p:cNvPr>
          <p:cNvSpPr/>
          <p:nvPr/>
        </p:nvSpPr>
        <p:spPr>
          <a:xfrm>
            <a:off x="474742" y="696689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1.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什么是词性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F2C3DB7-8B3D-4E98-B6FF-F3CA1D06F50D}"/>
              </a:ext>
            </a:extLst>
          </p:cNvPr>
          <p:cNvSpPr/>
          <p:nvPr/>
        </p:nvSpPr>
        <p:spPr>
          <a:xfrm>
            <a:off x="474742" y="1094154"/>
            <a:ext cx="11034953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在语言学上，</a:t>
            </a:r>
            <a:r>
              <a:rPr lang="zh-CN" altLang="en-US" sz="1600" b="1" dirty="0"/>
              <a:t>词性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(Part-Of-Speech, POS)</a:t>
            </a:r>
            <a:r>
              <a:rPr lang="zh-CN" altLang="en-US" sz="1600" dirty="0"/>
              <a:t>指的是单词的语法分类，也称为词类。同一个类别的词语具有相似的语法性质，所有词性的集合称为词性标注集。不同的语料库采用了不同的词性标注集，一般都含有形容词、动词、名词等常见词性。如下所示，就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HanLP</a:t>
            </a:r>
            <a:r>
              <a:rPr lang="zh-CN" altLang="en-US" sz="1600" dirty="0"/>
              <a:t>输出的一个含有词性的结构化句子。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E75090C2-CFEB-439F-A93F-EFEBE5C3D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87"/>
          <a:stretch/>
        </p:blipFill>
        <p:spPr>
          <a:xfrm>
            <a:off x="1999518" y="2392383"/>
            <a:ext cx="6917979" cy="10477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E06CC6C-DB72-40AF-A915-7A3EE3D6367D}"/>
              </a:ext>
            </a:extLst>
          </p:cNvPr>
          <p:cNvSpPr txBox="1"/>
          <p:nvPr/>
        </p:nvSpPr>
        <p:spPr>
          <a:xfrm>
            <a:off x="136561" y="3680348"/>
            <a:ext cx="4949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每个单词上方的英文短码为词性标签，代表含义：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579E5C19-047F-40B9-AF13-D3D295530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7930988"/>
              </p:ext>
            </p:extLst>
          </p:nvPr>
        </p:nvGraphicFramePr>
        <p:xfrm>
          <a:off x="4762320" y="3689699"/>
          <a:ext cx="2247909" cy="2682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1909">
                  <a:extLst>
                    <a:ext uri="{9D8B030D-6E8A-4147-A177-3AD203B41FA5}">
                      <a16:colId xmlns:a16="http://schemas.microsoft.com/office/drawing/2014/main" xmlns="" val="168189198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xmlns="" val="1519441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词性标签</a:t>
                      </a:r>
                      <a:endParaRPr lang="zh-CN" altLang="en-US" sz="1600" b="1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词性</a:t>
                      </a:r>
                      <a:endParaRPr lang="zh-CN" altLang="en-US" sz="1600" b="1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82072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代词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60364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u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动词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156974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名词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172732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v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动词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2084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nr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人名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273253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介词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839258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形容词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332653249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8E304859-F8EE-4989-B5E6-F0E5C48467E7}"/>
              </a:ext>
            </a:extLst>
          </p:cNvPr>
          <p:cNvSpPr txBox="1"/>
          <p:nvPr/>
        </p:nvSpPr>
        <p:spPr>
          <a:xfrm>
            <a:off x="7901682" y="4605709"/>
            <a:ext cx="3596082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图中两个“希望”、两个“晚霞”的词性都不相同。</a:t>
            </a:r>
          </a:p>
        </p:txBody>
      </p:sp>
    </p:spTree>
    <p:extLst>
      <p:ext uri="{BB962C8B-B14F-4D97-AF65-F5344CB8AC3E}">
        <p14:creationId xmlns:p14="http://schemas.microsoft.com/office/powerpoint/2010/main" xmlns="" val="26964297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xmlns="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xmlns="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词性标注概述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2044729-937C-4A2A-9212-AF6ADF5CC4EE}"/>
              </a:ext>
            </a:extLst>
          </p:cNvPr>
          <p:cNvSpPr/>
          <p:nvPr/>
        </p:nvSpPr>
        <p:spPr>
          <a:xfrm>
            <a:off x="474742" y="696689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2.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词性的用处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DF5C203-2E8C-44B0-A0B5-4F6D5696180B}"/>
              </a:ext>
            </a:extLst>
          </p:cNvPr>
          <p:cNvSpPr/>
          <p:nvPr/>
        </p:nvSpPr>
        <p:spPr>
          <a:xfrm>
            <a:off x="474742" y="1270585"/>
            <a:ext cx="11135621" cy="152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词性的作用是提供词语的抽象表示，词的数量是无穷的，但词性的数量是有限的：给定标注集，所有词性就是确定的集合，最多不过</a:t>
            </a:r>
            <a:r>
              <a:rPr lang="en-US" altLang="zh-CN" sz="1600" dirty="0"/>
              <a:t>100</a:t>
            </a:r>
            <a:r>
              <a:rPr lang="zh-CN" altLang="en-US" sz="1600" dirty="0"/>
              <a:t>左右。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</a:t>
            </a:r>
            <a:r>
              <a:rPr lang="zh-CN" altLang="en-US" sz="1600" dirty="0"/>
              <a:t>词性支撑着许多高级应用，当下游应用遇到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OOV(Out Of Vocabulary) </a:t>
            </a:r>
            <a:r>
              <a:rPr lang="zh-CN" altLang="en-US" sz="1600" dirty="0"/>
              <a:t>时，可以通过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OOV</a:t>
            </a:r>
            <a:r>
              <a:rPr lang="en-US" altLang="zh-CN" sz="1600" dirty="0"/>
              <a:t> </a:t>
            </a:r>
            <a:r>
              <a:rPr lang="zh-CN" altLang="en-US" sz="1600" dirty="0"/>
              <a:t>的词性猜测用法，比如上面的句子中，当遇到不认识的“林晚霞”时，则可以从词性标签</a:t>
            </a:r>
            <a:r>
              <a:rPr lang="en-US" altLang="zh-CN" sz="1600" dirty="0"/>
              <a:t>nr</a:t>
            </a:r>
            <a:r>
              <a:rPr lang="zh-CN" altLang="en-US" sz="1600" dirty="0"/>
              <a:t>推测这是一个人名，就识别为人名进行处理，而不会拆开。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3FFE83E-20AE-48F3-A68A-26A1C1F24093}"/>
              </a:ext>
            </a:extLst>
          </p:cNvPr>
          <p:cNvSpPr/>
          <p:nvPr/>
        </p:nvSpPr>
        <p:spPr>
          <a:xfrm>
            <a:off x="550863" y="3002618"/>
            <a:ext cx="8500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词性也可以直接用于抽取一些信息，比如抽取所有描述特定商品的形容词等。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4619209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xmlns="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xmlns="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词性标注概述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2044729-937C-4A2A-9212-AF6ADF5CC4EE}"/>
              </a:ext>
            </a:extLst>
          </p:cNvPr>
          <p:cNvSpPr/>
          <p:nvPr/>
        </p:nvSpPr>
        <p:spPr>
          <a:xfrm>
            <a:off x="474742" y="696689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3.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词性标注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5AE2BFB-56CC-44D7-97FF-547BCAD1F812}"/>
              </a:ext>
            </a:extLst>
          </p:cNvPr>
          <p:cNvSpPr/>
          <p:nvPr/>
        </p:nvSpPr>
        <p:spPr>
          <a:xfrm>
            <a:off x="388690" y="1270585"/>
            <a:ext cx="11196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24292E"/>
                </a:solidFill>
                <a:latin typeface="-apple-system"/>
              </a:rPr>
              <a:t>词性标注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指的是为句子中每个单词预测一个词性标签的任务，是自然语言处理中一项重要的基础任务。它有以下两个难点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: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5F5EE0B-A116-4066-90F9-03C346DCD796}"/>
              </a:ext>
            </a:extLst>
          </p:cNvPr>
          <p:cNvSpPr/>
          <p:nvPr/>
        </p:nvSpPr>
        <p:spPr>
          <a:xfrm>
            <a:off x="474741" y="1932513"/>
            <a:ext cx="9608825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汉语中一个单词多个词性的现象很常见（称作兼类词），但在具体语境下一定是唯一词性。如何从众多词性中选择最符合语境的词性？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OOV </a:t>
            </a:r>
            <a:r>
              <a:rPr lang="zh-CN" altLang="en-US" sz="1600" dirty="0"/>
              <a:t>是任何自然语言处理任务的难题。如何预测</a:t>
            </a:r>
            <a:r>
              <a:rPr lang="en-US" altLang="zh-CN" sz="1600" dirty="0"/>
              <a:t>OOV</a:t>
            </a:r>
            <a:r>
              <a:rPr lang="zh-CN" altLang="en-US" sz="1600" dirty="0"/>
              <a:t>的词性？</a:t>
            </a:r>
          </a:p>
        </p:txBody>
      </p:sp>
    </p:spTree>
    <p:extLst>
      <p:ext uri="{BB962C8B-B14F-4D97-AF65-F5344CB8AC3E}">
        <p14:creationId xmlns:p14="http://schemas.microsoft.com/office/powerpoint/2010/main" xmlns="" val="37968333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84290BA-A63B-4E7E-A884-FF738CE7909F}"/>
              </a:ext>
            </a:extLst>
          </p:cNvPr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00B0ADF-8D41-46B4-A138-8D6F8BA97D27}"/>
              </a:ext>
            </a:extLst>
          </p:cNvPr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3">
            <a:extLst>
              <a:ext uri="{FF2B5EF4-FFF2-40B4-BE49-F238E27FC236}">
                <a16:creationId xmlns:a16="http://schemas.microsoft.com/office/drawing/2014/main" xmlns="" id="{857EADDF-9E81-4807-B36F-5E74649BE35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8201" name="文本框 4">
              <a:extLst>
                <a:ext uri="{FF2B5EF4-FFF2-40B4-BE49-F238E27FC236}">
                  <a16:creationId xmlns:a16="http://schemas.microsoft.com/office/drawing/2014/main" xmlns="" id="{E952F96E-D67D-4B29-A047-E1E67091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词性标注概述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A62A2E5B-7130-48DE-AE2F-9BEFF8073CA1}"/>
                </a:ext>
              </a:extLst>
            </p:cNvPr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090BA98-08F7-479C-A3F7-F5D7EF5238D4}"/>
              </a:ext>
            </a:extLst>
          </p:cNvPr>
          <p:cNvSpPr/>
          <p:nvPr/>
        </p:nvSpPr>
        <p:spPr>
          <a:xfrm>
            <a:off x="10439400" y="6621463"/>
            <a:ext cx="17526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3C5B642-8FBB-4B34-B5BE-22B42B585F38}"/>
              </a:ext>
            </a:extLst>
          </p:cNvPr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2044729-937C-4A2A-9212-AF6ADF5CC4EE}"/>
              </a:ext>
            </a:extLst>
          </p:cNvPr>
          <p:cNvSpPr/>
          <p:nvPr/>
        </p:nvSpPr>
        <p:spPr>
          <a:xfrm>
            <a:off x="474742" y="696689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4.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词性标注模型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6C0D7B5-80E4-43E7-8B9B-5329A63FB8C5}"/>
              </a:ext>
            </a:extLst>
          </p:cNvPr>
          <p:cNvSpPr/>
          <p:nvPr/>
        </p:nvSpPr>
        <p:spPr>
          <a:xfrm>
            <a:off x="287008" y="1270585"/>
            <a:ext cx="11523677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统计方法为这两个难点提供了解决方案，那就是我们熟悉的序列标注模型。只需将中文分词中的汉字替换为词语，</a:t>
            </a:r>
            <a:r>
              <a:rPr lang="en-US" altLang="zh-CN" sz="1600" dirty="0"/>
              <a:t>{B,M,E,S} </a:t>
            </a:r>
            <a:r>
              <a:rPr lang="zh-CN" altLang="en-US" sz="1600" dirty="0"/>
              <a:t>替换为“名词、动词、形容词等”，序列标注模型马上就可以用来做词性标注。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1AEA9AE-A629-40F3-BBB4-D31D2E0CD506}"/>
              </a:ext>
            </a:extLst>
          </p:cNvPr>
          <p:cNvSpPr/>
          <p:nvPr/>
        </p:nvSpPr>
        <p:spPr>
          <a:xfrm>
            <a:off x="287007" y="2405110"/>
            <a:ext cx="11523677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词性标注既可以看作中文分词的后续任务，也可以与中文分词集成为同一个任务。其中就可以把分词语料库加上词性标签就可以了，这样同时进行多个任务的模型称为</a:t>
            </a:r>
            <a:r>
              <a:rPr lang="zh-CN" altLang="en-US" sz="1600" b="1" dirty="0"/>
              <a:t>联合模型</a:t>
            </a:r>
            <a:r>
              <a:rPr lang="zh-CN" altLang="en-US" sz="1600" dirty="0"/>
              <a:t>。由于综合考虑了多种监督信号，联合模型在几乎所有问题上都要优于独立模型。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F10B725-B642-49BE-B0F5-0BC5815BB5A6}"/>
              </a:ext>
            </a:extLst>
          </p:cNvPr>
          <p:cNvSpPr txBox="1"/>
          <p:nvPr/>
        </p:nvSpPr>
        <p:spPr>
          <a:xfrm>
            <a:off x="287007" y="3726553"/>
            <a:ext cx="537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比如句子“商品和服务”的联合标注结果为：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D980E23-A8B4-42CB-931D-72C7394F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62" y="4284128"/>
            <a:ext cx="1418521" cy="161645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3F2AC7C-F2AA-4E9B-B644-0E8F62B017E2}"/>
              </a:ext>
            </a:extLst>
          </p:cNvPr>
          <p:cNvSpPr/>
          <p:nvPr/>
        </p:nvSpPr>
        <p:spPr>
          <a:xfrm>
            <a:off x="3803787" y="4865534"/>
            <a:ext cx="5968760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然而工业界就没有那么理想，同时具有分词和词性标注的语料库非常少，需要大量的人力进行标注。</a:t>
            </a:r>
          </a:p>
        </p:txBody>
      </p:sp>
    </p:spTree>
    <p:extLst>
      <p:ext uri="{BB962C8B-B14F-4D97-AF65-F5344CB8AC3E}">
        <p14:creationId xmlns:p14="http://schemas.microsoft.com/office/powerpoint/2010/main" xmlns="" val="14027332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A6EB31D-EE85-4EE0-ADF3-3EDF5B847B5F}"/>
              </a:ext>
            </a:extLst>
          </p:cNvPr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D3EF7C2-CEE1-452F-BE56-B7D5ED3F7CE2}"/>
              </a:ext>
            </a:extLst>
          </p:cNvPr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2" name="文本框 7">
            <a:extLst>
              <a:ext uri="{FF2B5EF4-FFF2-40B4-BE49-F238E27FC236}">
                <a16:creationId xmlns:a16="http://schemas.microsoft.com/office/drawing/2014/main" xmlns="" id="{1C81021A-A3D3-4EC1-8678-C188B0AC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293" name="文本框 8">
            <a:extLst>
              <a:ext uri="{FF2B5EF4-FFF2-40B4-BE49-F238E27FC236}">
                <a16:creationId xmlns:a16="http://schemas.microsoft.com/office/drawing/2014/main" xmlns="" id="{09FB0760-DCA8-4FA6-9872-1C33D539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99BA51B-1DA7-49F3-BDCB-ED25C459DB9E}"/>
              </a:ext>
            </a:extLst>
          </p:cNvPr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5" name="文本框 10">
            <a:extLst>
              <a:ext uri="{FF2B5EF4-FFF2-40B4-BE49-F238E27FC236}">
                <a16:creationId xmlns:a16="http://schemas.microsoft.com/office/drawing/2014/main" xmlns="" id="{7C840E12-A87F-4449-85C0-1D87B112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2296" name="文本框 11">
            <a:extLst>
              <a:ext uri="{FF2B5EF4-FFF2-40B4-BE49-F238E27FC236}">
                <a16:creationId xmlns:a16="http://schemas.microsoft.com/office/drawing/2014/main" xmlns="" id="{DF8864B7-7026-4B02-A1DD-EA10E545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106" y="3618706"/>
            <a:ext cx="7843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词性标注语料库与标注集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tx2"/>
        </a:solidFill>
        <a:ln w="9">
          <a:solidFill>
            <a:schemeClr val="bg2"/>
          </a:solidFill>
          <a:miter lim="800000"/>
          <a:headEnd/>
          <a:tailEnd/>
        </a:ln>
      </a:spPr>
      <a:bodyPr/>
      <a:lstStyle>
        <a:defPPr algn="l">
          <a:lnSpc>
            <a:spcPct val="100000"/>
          </a:lnSpc>
          <a:spcBef>
            <a:spcPct val="0"/>
          </a:spcBef>
          <a:buFontTx/>
          <a:buNone/>
          <a:defRPr sz="1800" dirty="0">
            <a:latin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6280</TotalTime>
  <Words>2283</Words>
  <Application>Microsoft Office PowerPoint</Application>
  <PresentationFormat>自定义</PresentationFormat>
  <Paragraphs>183</Paragraphs>
  <Slides>23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清风素材 https://12sc.taobao.com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jin</cp:lastModifiedBy>
  <cp:revision>864</cp:revision>
  <dcterms:created xsi:type="dcterms:W3CDTF">2015-04-13T12:15:43Z</dcterms:created>
  <dcterms:modified xsi:type="dcterms:W3CDTF">2021-07-07T05:24:45Z</dcterms:modified>
  <cp:category>12sc.taobao.com</cp:category>
  <cp:contentStatus>12sc.taobao.com</cp:contentStatus>
</cp:coreProperties>
</file>