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4" r:id="rId2"/>
    <p:sldId id="270" r:id="rId3"/>
    <p:sldId id="256" r:id="rId4"/>
    <p:sldId id="269" r:id="rId5"/>
    <p:sldId id="37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310" r:id="rId16"/>
    <p:sldId id="298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321" r:id="rId26"/>
    <p:sldId id="339" r:id="rId27"/>
    <p:sldId id="411" r:id="rId28"/>
    <p:sldId id="412" r:id="rId29"/>
    <p:sldId id="334" r:id="rId30"/>
    <p:sldId id="335" r:id="rId31"/>
    <p:sldId id="413" r:id="rId32"/>
    <p:sldId id="414" r:id="rId33"/>
    <p:sldId id="415" r:id="rId34"/>
    <p:sldId id="384" r:id="rId35"/>
    <p:sldId id="273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2546">
          <p15:clr>
            <a:srgbClr val="A4A3A4"/>
          </p15:clr>
        </p15:guide>
        <p15:guide id="5" orient="horz" pos="1956">
          <p15:clr>
            <a:srgbClr val="A4A3A4"/>
          </p15:clr>
        </p15:guide>
        <p15:guide id="6" pos="38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飞飞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044875"/>
    <a:srgbClr val="28ABA3"/>
    <a:srgbClr val="3A9AD9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74353" autoAdjust="0"/>
  </p:normalViewPr>
  <p:slideViewPr>
    <p:cSldViewPr snapToGrid="0">
      <p:cViewPr varScale="1">
        <p:scale>
          <a:sx n="91" d="100"/>
          <a:sy n="91" d="100"/>
        </p:scale>
        <p:origin x="206" y="77"/>
      </p:cViewPr>
      <p:guideLst>
        <p:guide orient="horz" pos="142"/>
        <p:guide orient="horz" pos="4292"/>
        <p:guide orient="horz" pos="799"/>
        <p:guide orient="horz" pos="2546"/>
        <p:guide orient="horz" pos="195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51E990-507B-4CA6-B899-5B63BDE310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FCAE2-BACA-4E8E-AA8E-35C031D304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4AE8DD-BC5B-4157-9922-88DDB98715EB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7BF4554-A9F1-4C84-9A38-693F831D3B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1FEA0B8-F330-4BB6-A41F-DE1C0711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6F065-A22F-40FD-9FA7-BE9366242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35707-FB99-4E83-B876-70046F1D5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048C7-FDDF-4F68-89EB-F4C2F152F56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6E5AFD91-2F01-4B67-83F6-BD3E8B856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C14EBA56-4385-4D65-AFE2-7180D8113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A458BEF7-5E12-418C-B1F9-38BFAC55C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2FD17A-51B6-4FE2-A534-76D4431CA95B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32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7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81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6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41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81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1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BAF25A3-9CB0-4647-BBD0-99FACB4C2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545D6B-607B-4DF2-9AD6-74F1B0707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65450DA-881F-4DFF-806C-1214B91C8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461E672-CB71-4400-8F29-01D226374C4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5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2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48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0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88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12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7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84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1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5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5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8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3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4D7D1-8845-46B7-B407-5F49F35C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C8D5-2663-4ED3-B88A-6FDB56B70F75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7387F-EDE8-457C-840A-E2D3EF3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91A33-153A-4511-90C6-2FCB3FD1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FF374-2CBA-4547-991D-3C653D80AD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E4253-8932-4C1A-9100-5A4B084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649F-F62B-4EB2-A49B-078BD86DE339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5A603-CB0B-4E19-B54C-63E1D176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570AE-7E25-4891-A213-A8655EFF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7E8A5-CF8F-43E7-8CF4-D78F5175CB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1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5985-9C0D-46D0-B755-6859EEA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B5C11-27E6-49E7-A9C8-C0F71646FB98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B2F6E-EB0B-4403-B3A2-82479768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04D91-E654-4B3B-AD15-AA8A0232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29E46-6A62-40A5-9A85-0ED975AC18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9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296E-AB61-4195-A028-DC1B5A0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4A395-AA15-445E-9B88-FE324B4B5D91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56FB6-E461-4161-9FCC-87FD9964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BAE75-3263-4A03-B9E0-0ADC0CA5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2E00-0E5C-44FF-9DB9-A4FF4529F9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C05AC-6948-4A32-89E8-49B929DD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F7B32-8E64-4FC8-945B-33E53085EF5A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114C-BDE7-4426-B675-009B8BE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0C180-58E2-4788-AEDC-42343CAB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A8DD1-A6D1-4762-9B71-298E6D3CCB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2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BB9A340-842C-4B80-8652-B3600302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2C8D9-EC89-4098-A480-DAEB3C30BEF1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DA270DD-E421-4E45-B52A-2B7C467C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522EC1-9627-4988-9D1A-ACE9EB64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58FCB-7B36-449F-9554-B75B4DC7FD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B5BC06F-2C73-4368-ABAB-98AE6C6C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7416-3167-4C59-A4EA-CF62536E59AE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1C07FB1-AEEE-412C-AD00-F8727232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48C6A38-563B-43A6-BA57-F5052006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8A8BA-E3F5-40F8-82C5-AFC8D021A7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E352BBC-5BC0-4CC9-95A7-0BC20D0D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276F-B6BA-42A6-8B7C-FC2057CBDD97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AC55F89-55B0-4B73-9FE6-40AD2EC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616D7A0-6B6B-4270-80ED-1C44C066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7DAF3-3E9E-4001-95F5-070500B000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5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8432FB3-667D-40B1-8A17-6809697F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E0BF-2534-4DCA-800D-B6267606675D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AF550DA-E86B-4738-A273-70C8181A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1C533D0-1BF3-4EFF-BAB1-44F2B93B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9A7CD-FD35-4D9B-89DB-78C2E64041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DA8D78B-2041-4D82-8555-FDC14B26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7BE4-AC85-4205-BB0A-221EA7CAFAF4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7C2E42-C919-467E-8F12-B2CE4A4C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E57A495-C2A5-492E-BCF4-0D46D3BE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3B75A-D37C-4276-8EC1-462DE4946C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66D2B5-90E0-4702-889C-13FE2E2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C0798-C00D-40B7-9F27-E3476CB176CD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EC1BACC-67B4-471D-B17E-B2748146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C22FE83-44FE-46AB-8945-15F036AE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051E7-6777-4A7B-9360-034D0544B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8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BCAAEBA-9848-440B-A94B-B86E90091F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A67DA60-1BAF-43A3-AB63-B76B6B3FF6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DFD6B-6A31-42BC-A069-1C682B4A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1DEA2C-DBFB-4A67-B5C4-AE6BDAE5E4C8}" type="datetimeFigureOut">
              <a:rPr lang="zh-CN" altLang="en-US"/>
              <a:pPr>
                <a:defRPr/>
              </a:pPr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BD8A2-BC57-4879-92F6-FEA7494D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C22E6-D94E-4904-B00B-D85D647EA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17D7D89-B843-4462-9CFF-9FC39238C80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43FD124A-5003-4953-9084-A144332BFF02}"/>
              </a:ext>
            </a:extLst>
          </p:cNvPr>
          <p:cNvSpPr txBox="1"/>
          <p:nvPr/>
        </p:nvSpPr>
        <p:spPr>
          <a:xfrm>
            <a:off x="1318463" y="2933700"/>
            <a:ext cx="9258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信息抽取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ADB37D8-7CA1-44D4-A521-7776E4CC6528}"/>
              </a:ext>
            </a:extLst>
          </p:cNvPr>
          <p:cNvGrpSpPr>
            <a:grpSpLocks/>
          </p:cNvGrpSpPr>
          <p:nvPr/>
        </p:nvGrpSpPr>
        <p:grpSpPr bwMode="auto">
          <a:xfrm>
            <a:off x="3917950" y="3686175"/>
            <a:ext cx="3846513" cy="361950"/>
            <a:chOff x="4154888" y="3453573"/>
            <a:chExt cx="3846874" cy="361046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13C3E2E-C566-4620-A29E-EBB4A569C601}"/>
                </a:ext>
              </a:extLst>
            </p:cNvPr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D03C6320-85FA-4756-AB08-93D3C4F43F51}"/>
                </a:ext>
              </a:extLst>
            </p:cNvPr>
            <p:cNvSpPr/>
            <p:nvPr/>
          </p:nvSpPr>
          <p:spPr>
            <a:xfrm flipV="1">
              <a:off x="5872724" y="3459907"/>
              <a:ext cx="411202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0FF1EE3-8A51-40CE-B8FB-289984543C07}"/>
              </a:ext>
            </a:extLst>
          </p:cNvPr>
          <p:cNvSpPr/>
          <p:nvPr/>
        </p:nvSpPr>
        <p:spPr>
          <a:xfrm>
            <a:off x="1125538" y="1587500"/>
            <a:ext cx="9644062" cy="4176713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221C8C0-1CA9-4237-AB16-B5AA063BA113}"/>
              </a:ext>
            </a:extLst>
          </p:cNvPr>
          <p:cNvGrpSpPr>
            <a:grpSpLocks/>
          </p:cNvGrpSpPr>
          <p:nvPr/>
        </p:nvGrpSpPr>
        <p:grpSpPr bwMode="auto">
          <a:xfrm>
            <a:off x="10264775" y="5203825"/>
            <a:ext cx="1109663" cy="1130300"/>
            <a:chOff x="2666985" y="682103"/>
            <a:chExt cx="1109138" cy="113121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7F19CAD-C1FC-4A46-AA9D-235FADF07F4F}"/>
                </a:ext>
              </a:extLst>
            </p:cNvPr>
            <p:cNvSpPr/>
            <p:nvPr/>
          </p:nvSpPr>
          <p:spPr>
            <a:xfrm>
              <a:off x="2841527" y="858459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FB3F032-D4F9-492B-AA77-209F1F52D849}"/>
                </a:ext>
              </a:extLst>
            </p:cNvPr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FE4580-460F-4CD1-B017-A32306D5F41A}"/>
                </a:ext>
              </a:extLst>
            </p:cNvPr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8DA6EC8-3AD8-486B-A7A0-1AC789B8C95C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1014413"/>
            <a:ext cx="1109662" cy="1131887"/>
            <a:chOff x="2666985" y="682103"/>
            <a:chExt cx="1109138" cy="113121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52075F3-9D22-43CC-AC7B-30FF540ABA40}"/>
                </a:ext>
              </a:extLst>
            </p:cNvPr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1BF8794-0D16-4B86-BF16-524233F2490A}"/>
                </a:ext>
              </a:extLst>
            </p:cNvPr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8448963-5121-4E51-B55C-25BF1CD198AC}"/>
                </a:ext>
              </a:extLst>
            </p:cNvPr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07255945-8A76-4D9E-B673-3B3C67CEB13C}"/>
              </a:ext>
            </a:extLst>
          </p:cNvPr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53A6DF-C889-4F87-80F4-4AD0B2118283}"/>
              </a:ext>
            </a:extLst>
          </p:cNvPr>
          <p:cNvSpPr/>
          <p:nvPr/>
        </p:nvSpPr>
        <p:spPr>
          <a:xfrm>
            <a:off x="10437813" y="6521450"/>
            <a:ext cx="1754187" cy="33655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0ACAF23-534E-4254-8E14-005A102E1996}"/>
              </a:ext>
            </a:extLst>
          </p:cNvPr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3DD575-2FF0-4A3F-A72B-9AF5C9C3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81013"/>
            <a:ext cx="23749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49" grpId="0" animBg="1"/>
      <p:bldP spid="53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4.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互信息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6F56F-D23D-4D69-B211-7458521E17EC}"/>
              </a:ext>
            </a:extLst>
          </p:cNvPr>
          <p:cNvSpPr/>
          <p:nvPr/>
        </p:nvSpPr>
        <p:spPr>
          <a:xfrm>
            <a:off x="304800" y="1270585"/>
            <a:ext cx="1005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24292E"/>
                </a:solidFill>
                <a:latin typeface="-apple-system"/>
              </a:rPr>
              <a:t>互信息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指的是两个离散型随机变量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X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与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Y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相关程度的度量，定义如下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D28203-2526-48C5-AD4B-705173DC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62" y="1813704"/>
            <a:ext cx="2861672" cy="113981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FB6C5FA-67B3-4B82-AB0F-0E7D50912C5C}"/>
              </a:ext>
            </a:extLst>
          </p:cNvPr>
          <p:cNvSpPr/>
          <p:nvPr/>
        </p:nvSpPr>
        <p:spPr>
          <a:xfrm>
            <a:off x="304800" y="3191049"/>
            <a:ext cx="3522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互信息的定义可以用韦恩图直观表达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C6AC355-9420-4422-9745-83B574E2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11" y="3812060"/>
            <a:ext cx="4043455" cy="23161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C41F7CC-218C-49AB-851F-4F378A725C0F}"/>
              </a:ext>
            </a:extLst>
          </p:cNvPr>
          <p:cNvSpPr/>
          <p:nvPr/>
        </p:nvSpPr>
        <p:spPr>
          <a:xfrm>
            <a:off x="5332602" y="3904479"/>
            <a:ext cx="6571376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其中，左圆圈表示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H(X)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，右圆圈表示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H(Y)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。它们的并集是联合分布的信息熵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H(X,Y)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，差集是条件熵，交集就是互信息。可见互信息越大，两个随机变量的关联就越密切，或者说同时发生的可能性越大。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43269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4.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互信息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BCB46F-8828-482E-BD1A-3AD0056C455D}"/>
              </a:ext>
            </a:extLst>
          </p:cNvPr>
          <p:cNvSpPr/>
          <p:nvPr/>
        </p:nvSpPr>
        <p:spPr>
          <a:xfrm>
            <a:off x="304799" y="1270585"/>
            <a:ext cx="11574011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具体到新词提取应用中，随机变量</a:t>
            </a:r>
            <a:r>
              <a:rPr lang="en-US" altLang="zh-CN" sz="1600" dirty="0"/>
              <a:t>X</a:t>
            </a:r>
            <a:r>
              <a:rPr lang="zh-CN" altLang="en-US" sz="1600" dirty="0"/>
              <a:t>代表字符串的一个子串（前缀</a:t>
            </a:r>
            <a:r>
              <a:rPr lang="en-US" altLang="zh-CN" sz="1600" dirty="0"/>
              <a:t>)</a:t>
            </a:r>
            <a:r>
              <a:rPr lang="zh-CN" altLang="en-US" sz="1600" dirty="0"/>
              <a:t>，而随机变量</a:t>
            </a:r>
            <a:r>
              <a:rPr lang="en-US" altLang="zh-CN" sz="1600" dirty="0"/>
              <a:t>Y</a:t>
            </a:r>
            <a:r>
              <a:rPr lang="zh-CN" altLang="en-US" sz="1600" dirty="0"/>
              <a:t>代表母串去掉该前缀剩下的部分（后缀</a:t>
            </a:r>
            <a:r>
              <a:rPr lang="en-US" altLang="zh-CN" sz="1600" dirty="0"/>
              <a:t>)</a:t>
            </a:r>
            <a:r>
              <a:rPr lang="zh-CN" altLang="en-US" sz="1600" dirty="0"/>
              <a:t>。比如对于字符串</a:t>
            </a:r>
            <a:r>
              <a:rPr lang="zh-CN" altLang="en-US" sz="1600" i="1" dirty="0"/>
              <a:t>蝴蝶</a:t>
            </a:r>
            <a:r>
              <a:rPr lang="zh-CN" altLang="en-US" sz="1600" dirty="0"/>
              <a:t>，两个随机变量的取值分别为</a:t>
            </a:r>
            <a:r>
              <a:rPr lang="zh-CN" altLang="en-US" sz="1600" i="1" dirty="0"/>
              <a:t>蝴</a:t>
            </a:r>
            <a:r>
              <a:rPr lang="zh-CN" altLang="en-US" sz="1600" dirty="0"/>
              <a:t>和</a:t>
            </a:r>
            <a:r>
              <a:rPr lang="zh-CN" altLang="en-US" sz="1600" i="1" dirty="0"/>
              <a:t>蝶</a:t>
            </a:r>
            <a:r>
              <a:rPr lang="zh-CN" altLang="en-US" sz="1600" dirty="0"/>
              <a:t>。此时两者的联合分布只有一个取值，确定为</a:t>
            </a:r>
            <a:r>
              <a:rPr lang="zh-CN" altLang="en-US" sz="1600" i="1" dirty="0"/>
              <a:t>蝴蝶</a:t>
            </a:r>
            <a:r>
              <a:rPr lang="zh-CN" altLang="en-US" sz="1600" dirty="0"/>
              <a:t>，所以不必计算期望，此时的互信息简化为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A16A2D-EDF4-466F-BE59-A2BE85CE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07" y="2416525"/>
            <a:ext cx="2263336" cy="6477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4841DE-46B2-4DC2-B6D0-8E1CE87BDBE4}"/>
                  </a:ext>
                </a:extLst>
              </p:cNvPr>
              <p:cNvSpPr/>
              <p:nvPr/>
            </p:nvSpPr>
            <p:spPr>
              <a:xfrm>
                <a:off x="304799" y="3025767"/>
                <a:ext cx="11574010" cy="1835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    回到蝴蝶这个例子，根据上一节的生语料库，总字数为</a:t>
                </a:r>
                <a:r>
                  <a:rPr lang="en-US" altLang="zh-CN" sz="1600" dirty="0"/>
                  <a:t>16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count(</a:t>
                </a:r>
                <a:r>
                  <a:rPr lang="zh-CN" altLang="en-US" sz="1600" dirty="0"/>
                  <a:t>蝴</a:t>
                </a:r>
                <a:r>
                  <a:rPr lang="en-US" altLang="zh-CN" sz="1600" dirty="0"/>
                  <a:t>)= count(</a:t>
                </a:r>
                <a:r>
                  <a:rPr lang="zh-CN" altLang="en-US" sz="1600" dirty="0"/>
                  <a:t>蝶</a:t>
                </a:r>
                <a:r>
                  <a:rPr lang="en-US" altLang="zh-CN" sz="1600" dirty="0"/>
                  <a:t>)=2</a:t>
                </a:r>
                <a:r>
                  <a:rPr lang="zh-CN" altLang="en-US" sz="1600" dirty="0"/>
                  <a:t>，因此这两个片段的出现概率都是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1600" dirty="0"/>
                  <a:t>。接着统计</a:t>
                </a:r>
                <a:r>
                  <a:rPr lang="en-US" altLang="zh-CN" sz="1600" dirty="0"/>
                  <a:t>count(</a:t>
                </a:r>
                <a:r>
                  <a:rPr lang="zh-CN" altLang="en-US" sz="1600" dirty="0"/>
                  <a:t>蝴蝶</a:t>
                </a:r>
                <a:r>
                  <a:rPr lang="en-US" altLang="zh-CN" sz="1600" dirty="0"/>
                  <a:t>)=2</a:t>
                </a:r>
                <a:r>
                  <a:rPr lang="zh-CN" altLang="en-US" sz="1600" dirty="0"/>
                  <a:t>，然而总词频却是未知的，因为我们不知道这些句子的正确切分方式。但考虑给定生语料库，总词频也给定了，因此可以取一个与生语料库大小相关的常数，比如就取字数</a:t>
                </a:r>
                <a:r>
                  <a:rPr lang="en-US" altLang="zh-CN" sz="1600" dirty="0"/>
                  <a:t>16</a:t>
                </a:r>
                <a:r>
                  <a:rPr lang="zh-CN" altLang="en-US" sz="1600" dirty="0"/>
                  <a:t>。另外观察上面公式，总词频其实并不影响互信息的大小排名，属于一个无关紧要的细节。总之，计算下来</a:t>
                </a:r>
                <a:r>
                  <a:rPr lang="en-US" altLang="zh-CN" sz="1600" dirty="0"/>
                  <a:t>p(x=</a:t>
                </a:r>
                <a:r>
                  <a:rPr lang="zh-CN" altLang="en-US" sz="1600" dirty="0"/>
                  <a:t>蝴</a:t>
                </a:r>
                <a:r>
                  <a:rPr lang="en-US" altLang="zh-CN" sz="1600" dirty="0"/>
                  <a:t>, y =</a:t>
                </a:r>
                <a:r>
                  <a:rPr lang="zh-CN" altLang="en-US" sz="1600" dirty="0"/>
                  <a:t>蝶</a:t>
                </a:r>
                <a:r>
                  <a:rPr lang="en-US" altLang="zh-CN" sz="16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。那么蝴蝶的互信息值为</a:t>
                </a:r>
                <a:r>
                  <a:rPr lang="en-US" altLang="zh-CN" sz="1600" dirty="0"/>
                  <a:t>: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4841DE-46B2-4DC2-B6D0-8E1CE87BD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3025767"/>
                <a:ext cx="11574010" cy="1835311"/>
              </a:xfrm>
              <a:prstGeom prst="rect">
                <a:avLst/>
              </a:prstGeom>
              <a:blipFill>
                <a:blip r:embed="rId4"/>
                <a:stretch>
                  <a:fillRect l="-263" b="-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B9C5608D-BCD7-4F6E-9F05-E08F5BDD158B}"/>
              </a:ext>
            </a:extLst>
          </p:cNvPr>
          <p:cNvSpPr/>
          <p:nvPr/>
        </p:nvSpPr>
        <p:spPr>
          <a:xfrm>
            <a:off x="9656429" y="5014709"/>
            <a:ext cx="190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两只</a:t>
            </a:r>
            <a:r>
              <a:rPr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蝴蝶</a:t>
            </a:r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飞呀飞</a:t>
            </a:r>
          </a:p>
          <a:p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这些</a:t>
            </a:r>
            <a:r>
              <a:rPr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蝴蝶</a:t>
            </a:r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飞走了</a:t>
            </a:r>
            <a:endParaRPr lang="zh-CN" altLang="en-US" b="0" i="0" dirty="0">
              <a:solidFill>
                <a:schemeClr val="bg1"/>
              </a:solidFill>
              <a:effectLst/>
              <a:highlight>
                <a:srgbClr val="000000"/>
              </a:highlight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4DBE505-C799-436D-8B87-E0A1D8E1A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283" y="4937078"/>
            <a:ext cx="2209992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06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4.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互信息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6265E6-A766-48A9-B741-39BFF644B726}"/>
              </a:ext>
            </a:extLst>
          </p:cNvPr>
          <p:cNvSpPr/>
          <p:nvPr/>
        </p:nvSpPr>
        <p:spPr>
          <a:xfrm>
            <a:off x="229298" y="1270585"/>
            <a:ext cx="11590789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当然，对于</a:t>
            </a:r>
            <a:r>
              <a:rPr lang="en-US" altLang="zh-CN" sz="1600" dirty="0"/>
              <a:t>3</a:t>
            </a:r>
            <a:r>
              <a:rPr lang="zh-CN" altLang="en-US" sz="1600" dirty="0"/>
              <a:t>个字以上的片段，可能有多种组合方式，计算上可以选取所有组合方式中互信息最小的那一种为代表。有了左右信息熵和互信息之后，将两个指标低于一定阈值的片段过滤掉，剩下的片段按频次降序排列，截取最高频次的</a:t>
            </a:r>
            <a:r>
              <a:rPr lang="en-US" altLang="zh-CN" sz="1600" dirty="0"/>
              <a:t>N</a:t>
            </a:r>
            <a:r>
              <a:rPr lang="zh-CN" altLang="en-US" sz="1600" dirty="0"/>
              <a:t>个片段即完成了词语提取流程。</a:t>
            </a:r>
          </a:p>
        </p:txBody>
      </p:sp>
    </p:spTree>
    <p:extLst>
      <p:ext uri="{BB962C8B-B14F-4D97-AF65-F5344CB8AC3E}">
        <p14:creationId xmlns:p14="http://schemas.microsoft.com/office/powerpoint/2010/main" val="23874314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5.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实现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50FE2D-4F28-4DC5-BF99-7BCC557BC3C9}"/>
              </a:ext>
            </a:extLst>
          </p:cNvPr>
          <p:cNvSpPr/>
          <p:nvPr/>
        </p:nvSpPr>
        <p:spPr>
          <a:xfrm>
            <a:off x="304800" y="1029897"/>
            <a:ext cx="8485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我们用四大名著来提取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100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个高频词。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Python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代码实现详见书籍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P274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，输出结果如下图所示。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F6F212-78C0-4FD6-B10B-123DD36F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78" y="1368451"/>
            <a:ext cx="7596080" cy="50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048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5.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实现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C27ABD-234F-4CE8-8180-18FB6F22557C}"/>
              </a:ext>
            </a:extLst>
          </p:cNvPr>
          <p:cNvSpPr/>
          <p:nvPr/>
        </p:nvSpPr>
        <p:spPr>
          <a:xfrm>
            <a:off x="304800" y="1270585"/>
            <a:ext cx="11599178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虽然我们没有在古典文学语料库上进行训练，但新词识别模块成功地识别出麝月、揭谛、高太尉、祁山等生僻词语。该模块与语料无关，不光适用于古典文学，也能适应微博等社交媒体上的不规范文本。</a:t>
            </a:r>
          </a:p>
        </p:txBody>
      </p:sp>
    </p:spTree>
    <p:extLst>
      <p:ext uri="{BB962C8B-B14F-4D97-AF65-F5344CB8AC3E}">
        <p14:creationId xmlns:p14="http://schemas.microsoft.com/office/powerpoint/2010/main" val="21218558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6EB31D-EE85-4EE0-ADF3-3EDF5B847B5F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EF7C2-CEE1-452F-BE56-B7D5ED3F7CE2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2" name="文本框 7">
            <a:extLst>
              <a:ext uri="{FF2B5EF4-FFF2-40B4-BE49-F238E27FC236}">
                <a16:creationId xmlns:a16="http://schemas.microsoft.com/office/drawing/2014/main" id="{1C81021A-A3D3-4EC1-8678-C188B0AC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293" name="文本框 8">
            <a:extLst>
              <a:ext uri="{FF2B5EF4-FFF2-40B4-BE49-F238E27FC236}">
                <a16:creationId xmlns:a16="http://schemas.microsoft.com/office/drawing/2014/main" id="{09FB0760-DCA8-4FA6-9872-1C33D539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9BA51B-1DA7-49F3-BDCB-ED25C459DB9E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5" name="文本框 10">
            <a:extLst>
              <a:ext uri="{FF2B5EF4-FFF2-40B4-BE49-F238E27FC236}">
                <a16:creationId xmlns:a16="http://schemas.microsoft.com/office/drawing/2014/main" id="{7C840E12-A87F-4449-85C0-1D87B112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296" name="文本框 11">
            <a:extLst>
              <a:ext uri="{FF2B5EF4-FFF2-40B4-BE49-F238E27FC236}">
                <a16:creationId xmlns:a16="http://schemas.microsoft.com/office/drawing/2014/main" id="{DF8864B7-7026-4B02-A1DD-EA10E545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106" y="3618706"/>
            <a:ext cx="7843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DE6B1D-5BF6-48E1-818D-A130561B2759}"/>
              </a:ext>
            </a:extLst>
          </p:cNvPr>
          <p:cNvSpPr/>
          <p:nvPr/>
        </p:nvSpPr>
        <p:spPr>
          <a:xfrm>
            <a:off x="304800" y="839788"/>
            <a:ext cx="11498510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词语颗粒度的信息抽取还存在另一种需求，亦即提取文章中重要的单词，而不限于词语的新鲜程度，称为</a:t>
            </a:r>
            <a:r>
              <a:rPr lang="zh-CN" altLang="en-US" sz="1600" b="1" dirty="0"/>
              <a:t>关键词提取</a:t>
            </a:r>
            <a:r>
              <a:rPr lang="zh-CN" altLang="en-US" sz="1600" dirty="0"/>
              <a:t>。关键词也是一个没有定量的标准，无法统一语料库，所以也可以利用无监督学习来完成。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F7CF05-4A5A-48F5-A923-A81AA7721940}"/>
              </a:ext>
            </a:extLst>
          </p:cNvPr>
          <p:cNvSpPr/>
          <p:nvPr/>
        </p:nvSpPr>
        <p:spPr>
          <a:xfrm>
            <a:off x="170575" y="2006634"/>
            <a:ext cx="11766959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本节介绍一些简单实用的无监督关键词提取算法，由简入繁分别是词频、</a:t>
            </a:r>
            <a:r>
              <a:rPr lang="en-US" altLang="zh-CN" sz="1600" dirty="0"/>
              <a:t>TF-IDF</a:t>
            </a:r>
            <a:r>
              <a:rPr lang="zh-CN" altLang="en-US" sz="1600" dirty="0"/>
              <a:t>和</a:t>
            </a:r>
            <a:r>
              <a:rPr lang="en-US" altLang="zh-CN" sz="1600" dirty="0"/>
              <a:t>TextRank</a:t>
            </a:r>
            <a:r>
              <a:rPr lang="zh-CN" altLang="en-US" sz="1600" dirty="0"/>
              <a:t>。单文档提取可以用词频和</a:t>
            </a:r>
            <a:r>
              <a:rPr lang="en-US" altLang="zh-CN" sz="1600" dirty="0"/>
              <a:t>TextRank</a:t>
            </a:r>
            <a:r>
              <a:rPr lang="zh-CN" altLang="en-US" sz="1600" dirty="0"/>
              <a:t>，多文档可以使用</a:t>
            </a:r>
            <a:r>
              <a:rPr lang="en-US" altLang="zh-CN" sz="1600" dirty="0"/>
              <a:t>TF-IDF</a:t>
            </a:r>
            <a:r>
              <a:rPr lang="zh-CN" altLang="en-US" sz="1600" dirty="0"/>
              <a:t>来提取关键词。单文档算法能够独立分析每篇文章的关键词，多文档算法利用了其他文档中的信息来辅助决定当前文档的关键词，同时也容易受到噪声干扰。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1.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词频统计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6023CD-414E-4B95-A291-8AB96DBC25FD}"/>
              </a:ext>
            </a:extLst>
          </p:cNvPr>
          <p:cNvSpPr/>
          <p:nvPr/>
        </p:nvSpPr>
        <p:spPr>
          <a:xfrm>
            <a:off x="304800" y="1013249"/>
            <a:ext cx="11548844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关键词通常在文章中反复出现，为了解释关键词，作者通常会反复提及它们。通过统计文章中每种词语的词频并排序，可以初步获取部分关键词。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不过文章中反复出现的词语却不一定是关键词，例如“的”。所以在统计词频之前需要去掉停用词。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词频统计的流程一般是分词、停用词过滤、按词频取前 </a:t>
            </a:r>
            <a:r>
              <a:rPr lang="en-US" altLang="zh-CN" sz="1600" dirty="0"/>
              <a:t>n </a:t>
            </a:r>
            <a:r>
              <a:rPr lang="zh-CN" altLang="en-US" sz="1600" dirty="0"/>
              <a:t>个。其中，求 </a:t>
            </a:r>
            <a:r>
              <a:rPr lang="en-US" altLang="zh-CN" sz="1600" dirty="0"/>
              <a:t>m </a:t>
            </a:r>
            <a:r>
              <a:rPr lang="zh-CN" altLang="en-US" sz="1600" dirty="0"/>
              <a:t>个元素中前 </a:t>
            </a:r>
            <a:r>
              <a:rPr lang="en-US" altLang="zh-CN" sz="1600" dirty="0"/>
              <a:t>n (n&lt;=m) </a:t>
            </a:r>
            <a:r>
              <a:rPr lang="zh-CN" altLang="en-US" sz="1600" dirty="0"/>
              <a:t>大元素的问题通常通过最大堆解决，复杂度为 </a:t>
            </a:r>
            <a:r>
              <a:rPr lang="en-US" altLang="zh-CN" sz="1600" dirty="0"/>
              <a:t>O(mlogn)</a:t>
            </a:r>
            <a:r>
              <a:rPr lang="zh-CN" altLang="en-US" sz="1600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CACCB9-74DB-4CD4-A77E-4589C29C9C9E}"/>
              </a:ext>
            </a:extLst>
          </p:cNvPr>
          <p:cNvSpPr txBox="1"/>
          <p:nvPr/>
        </p:nvSpPr>
        <p:spPr>
          <a:xfrm>
            <a:off x="304800" y="2916407"/>
            <a:ext cx="2908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代码实现详见书籍</a:t>
            </a:r>
            <a:r>
              <a:rPr lang="en-US" altLang="zh-CN" sz="1600" dirty="0"/>
              <a:t>P277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644814-4773-4FA5-9A26-D0AAC1F5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1" y="3306488"/>
            <a:ext cx="6131124" cy="31194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5287B51-EF2A-4609-82E5-6C38318404CE}"/>
              </a:ext>
            </a:extLst>
          </p:cNvPr>
          <p:cNvSpPr/>
          <p:nvPr/>
        </p:nvSpPr>
        <p:spPr>
          <a:xfrm>
            <a:off x="6567488" y="288805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运行结果示例：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5AE4E8-E12C-43B6-A4AB-1C3653CF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15" y="3422106"/>
            <a:ext cx="1819661" cy="1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59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1.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词频统计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91907A-10FA-478D-AF95-A414882FF21D}"/>
              </a:ext>
            </a:extLst>
          </p:cNvPr>
          <p:cNvSpPr/>
          <p:nvPr/>
        </p:nvSpPr>
        <p:spPr>
          <a:xfrm>
            <a:off x="246077" y="1270585"/>
            <a:ext cx="11666290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用词频来提取关键词有一个缺陷，那就是高频词并不等价于关键词。比如在一个体育网站中，所有文章都是奥运会报道，导致“奥运会”词频最高。那么在这种场景下将“奥运会”作为首个关键词并不合适，用户希望通过关键词看到每篇文章的特色，而不是共性。此时，</a:t>
            </a:r>
            <a:r>
              <a:rPr lang="en-US" altLang="zh-CN" sz="1600" b="1" dirty="0"/>
              <a:t>TF-IDF</a:t>
            </a:r>
            <a:r>
              <a:rPr lang="zh-CN" altLang="en-US" sz="1600" dirty="0"/>
              <a:t>就派上了用场。</a:t>
            </a:r>
          </a:p>
        </p:txBody>
      </p:sp>
    </p:spTree>
    <p:extLst>
      <p:ext uri="{BB962C8B-B14F-4D97-AF65-F5344CB8AC3E}">
        <p14:creationId xmlns:p14="http://schemas.microsoft.com/office/powerpoint/2010/main" val="15264052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94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2.TF-IDF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9B09DA-3882-4F87-877F-57D1463A200B}"/>
              </a:ext>
            </a:extLst>
          </p:cNvPr>
          <p:cNvSpPr/>
          <p:nvPr/>
        </p:nvSpPr>
        <p:spPr>
          <a:xfrm>
            <a:off x="304799" y="1258419"/>
            <a:ext cx="11523677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    TF-IDF (Term Frequency-Inverse Document Frequency,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词频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倒排文档频次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是信息检索中衡量一个词语重要程度的统计指标，被广泛用于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Lucene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Solr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Elasticsearch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等搜索引擎。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相较于词频，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TF-IDF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还综合考虑词语的稀有程度。在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TF-IDF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计算方法中，一个词语的重要程度不光正比于它在文档中的频次，还反比于有多少文档包含它。包含该词语的文档趣多，就说明它越宽泛， 越不能体现文档的特色。 正是因为需要考虑整个语料库或文档集合，所以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TF-IDF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在关键词提取时属于多文档方法。</a:t>
            </a:r>
            <a:endParaRPr lang="zh-CN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EE698-5AA9-40E7-B78A-EB187E05D40F}"/>
              </a:ext>
            </a:extLst>
          </p:cNvPr>
          <p:cNvSpPr/>
          <p:nvPr/>
        </p:nvSpPr>
        <p:spPr>
          <a:xfrm>
            <a:off x="304799" y="3244334"/>
            <a:ext cx="5051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TF-IDF</a:t>
            </a:r>
            <a:r>
              <a:rPr lang="zh-CN" altLang="en-US" sz="1600" dirty="0"/>
              <a:t>的计算方法有许多变种，最基本的形式如下所示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5991C0-F8EB-4221-9B01-7EFC1882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13" y="3672002"/>
            <a:ext cx="2938174" cy="8464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58E243-2423-4250-B55D-D07784F84BF9}"/>
              </a:ext>
            </a:extLst>
          </p:cNvPr>
          <p:cNvSpPr/>
          <p:nvPr/>
        </p:nvSpPr>
        <p:spPr>
          <a:xfrm>
            <a:off x="304799" y="4738142"/>
            <a:ext cx="11062285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其中，</a:t>
            </a:r>
            <a:r>
              <a:rPr lang="en-US" altLang="zh-CN" sz="1600" dirty="0"/>
              <a:t>t</a:t>
            </a:r>
            <a:r>
              <a:rPr lang="zh-CN" altLang="en-US" sz="1600" dirty="0"/>
              <a:t>代表单词</a:t>
            </a:r>
            <a:r>
              <a:rPr lang="en-US" altLang="zh-CN" sz="1600" dirty="0"/>
              <a:t>( term )</a:t>
            </a:r>
            <a:r>
              <a:rPr lang="zh-CN" altLang="en-US" sz="1600" dirty="0"/>
              <a:t>，</a:t>
            </a:r>
            <a:r>
              <a:rPr lang="en-US" altLang="zh-CN" sz="1600" dirty="0"/>
              <a:t>d</a:t>
            </a:r>
            <a:r>
              <a:rPr lang="zh-CN" altLang="en-US" sz="1600" dirty="0"/>
              <a:t>代表文档</a:t>
            </a:r>
            <a:r>
              <a:rPr lang="en-US" altLang="zh-CN" sz="1600" dirty="0"/>
              <a:t>( document )</a:t>
            </a:r>
            <a:r>
              <a:rPr lang="zh-CN" altLang="en-US" sz="1600" dirty="0"/>
              <a:t>，</a:t>
            </a:r>
            <a:r>
              <a:rPr lang="en-US" altLang="zh-CN" sz="1600" dirty="0"/>
              <a:t>TF(t,d)</a:t>
            </a:r>
            <a:r>
              <a:rPr lang="zh-CN" altLang="en-US" sz="1600" dirty="0"/>
              <a:t>代表</a:t>
            </a:r>
            <a:r>
              <a:rPr lang="en-US" altLang="zh-CN" sz="1600" dirty="0"/>
              <a:t>t</a:t>
            </a:r>
            <a:r>
              <a:rPr lang="zh-CN" altLang="en-US" sz="1600" dirty="0"/>
              <a:t>在</a:t>
            </a:r>
            <a:r>
              <a:rPr lang="en-US" altLang="zh-CN" sz="1600" dirty="0"/>
              <a:t>d</a:t>
            </a:r>
            <a:r>
              <a:rPr lang="zh-CN" altLang="en-US" sz="1600" dirty="0"/>
              <a:t>中的出现频次，</a:t>
            </a:r>
            <a:r>
              <a:rPr lang="en-US" altLang="zh-CN" sz="1600" dirty="0"/>
              <a:t>DF(t)</a:t>
            </a:r>
            <a:r>
              <a:rPr lang="zh-CN" altLang="en-US" sz="1600" dirty="0"/>
              <a:t>代表有多少篇文档包含</a:t>
            </a:r>
            <a:r>
              <a:rPr lang="en-US" altLang="zh-CN" sz="1600" dirty="0"/>
              <a:t>t</a:t>
            </a:r>
            <a:r>
              <a:rPr lang="zh-CN" altLang="en-US" sz="1600" dirty="0"/>
              <a:t>。</a:t>
            </a:r>
            <a:r>
              <a:rPr lang="en-US" altLang="zh-CN" sz="1600" dirty="0"/>
              <a:t>DF</a:t>
            </a:r>
            <a:r>
              <a:rPr lang="zh-CN" altLang="en-US" sz="1600" dirty="0"/>
              <a:t>的倒数（</a:t>
            </a:r>
            <a:r>
              <a:rPr lang="en-US" altLang="zh-CN" sz="1600" dirty="0"/>
              <a:t>inverse</a:t>
            </a:r>
            <a:r>
              <a:rPr lang="zh-CN" altLang="en-US" sz="1600" dirty="0"/>
              <a:t>）称为</a:t>
            </a:r>
            <a:r>
              <a:rPr lang="en-US" altLang="zh-CN" sz="1600" dirty="0"/>
              <a:t>IDF</a:t>
            </a:r>
            <a:r>
              <a:rPr lang="zh-CN" altLang="en-US" sz="1600" dirty="0"/>
              <a:t>，这也是</a:t>
            </a:r>
            <a:r>
              <a:rPr lang="en-US" altLang="zh-CN" sz="1600" dirty="0"/>
              <a:t>TF-IDF</a:t>
            </a:r>
            <a:r>
              <a:rPr lang="zh-CN" altLang="en-US" sz="1600" dirty="0"/>
              <a:t>得名的由来。</a:t>
            </a:r>
          </a:p>
        </p:txBody>
      </p:sp>
    </p:spTree>
    <p:extLst>
      <p:ext uri="{BB962C8B-B14F-4D97-AF65-F5344CB8AC3E}">
        <p14:creationId xmlns:p14="http://schemas.microsoft.com/office/powerpoint/2010/main" val="12053660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C38CC0-98F9-49CF-A28C-7DCFCB71B500}"/>
              </a:ext>
            </a:extLst>
          </p:cNvPr>
          <p:cNvSpPr/>
          <p:nvPr/>
        </p:nvSpPr>
        <p:spPr>
          <a:xfrm>
            <a:off x="0" y="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1400F6-5E6D-4C17-9CC8-5E2A93A1FB67}"/>
              </a:ext>
            </a:extLst>
          </p:cNvPr>
          <p:cNvSpPr/>
          <p:nvPr/>
        </p:nvSpPr>
        <p:spPr>
          <a:xfrm>
            <a:off x="10439400" y="6523038"/>
            <a:ext cx="17526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5AC64-B085-4242-982D-49A965C03576}"/>
              </a:ext>
            </a:extLst>
          </p:cNvPr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03C82-2B0E-4A62-88DE-20D6AF559FD7}"/>
              </a:ext>
            </a:extLst>
          </p:cNvPr>
          <p:cNvSpPr txBox="1"/>
          <p:nvPr/>
        </p:nvSpPr>
        <p:spPr>
          <a:xfrm>
            <a:off x="4698469" y="811592"/>
            <a:ext cx="2406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44875"/>
                </a:solidFill>
                <a:latin typeface="+mj-lt"/>
                <a:ea typeface="+mn-ea"/>
              </a:rPr>
              <a:t>目录</a:t>
            </a:r>
          </a:p>
        </p:txBody>
      </p:sp>
      <p:grpSp>
        <p:nvGrpSpPr>
          <p:cNvPr id="5126" name="组合 162">
            <a:extLst>
              <a:ext uri="{FF2B5EF4-FFF2-40B4-BE49-F238E27FC236}">
                <a16:creationId xmlns:a16="http://schemas.microsoft.com/office/drawing/2014/main" id="{0FF24243-82B8-4834-8F2A-7F502BF27A47}"/>
              </a:ext>
            </a:extLst>
          </p:cNvPr>
          <p:cNvGrpSpPr>
            <a:grpSpLocks/>
          </p:cNvGrpSpPr>
          <p:nvPr/>
        </p:nvGrpSpPr>
        <p:grpSpPr bwMode="auto">
          <a:xfrm>
            <a:off x="3465513" y="1630276"/>
            <a:ext cx="5183537" cy="126589"/>
            <a:chOff x="3455443" y="1512024"/>
            <a:chExt cx="5263600" cy="375186"/>
          </a:xfrm>
        </p:grpSpPr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5913E71-7FB6-4EF2-B148-7B236257D3FD}"/>
                </a:ext>
              </a:extLst>
            </p:cNvPr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F4E955B-A25A-4C06-8178-2E68A9A42FAF}"/>
                </a:ext>
              </a:extLst>
            </p:cNvPr>
            <p:cNvCxnSpPr/>
            <p:nvPr/>
          </p:nvCxnSpPr>
          <p:spPr>
            <a:xfrm flipV="1">
              <a:off x="3700040" y="1512024"/>
              <a:ext cx="4774406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7" name="组合 34">
            <a:extLst>
              <a:ext uri="{FF2B5EF4-FFF2-40B4-BE49-F238E27FC236}">
                <a16:creationId xmlns:a16="http://schemas.microsoft.com/office/drawing/2014/main" id="{845103BD-52EA-46AF-83F8-FC7E9A2773D2}"/>
              </a:ext>
            </a:extLst>
          </p:cNvPr>
          <p:cNvGrpSpPr>
            <a:grpSpLocks/>
          </p:cNvGrpSpPr>
          <p:nvPr/>
        </p:nvGrpSpPr>
        <p:grpSpPr bwMode="auto">
          <a:xfrm>
            <a:off x="3295956" y="1908337"/>
            <a:ext cx="5260975" cy="600698"/>
            <a:chOff x="6298049" y="1397569"/>
            <a:chExt cx="4842391" cy="712882"/>
          </a:xfrm>
        </p:grpSpPr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4A19864E-0812-4ECD-9D63-667E366F4A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760" y="1592857"/>
              <a:ext cx="538044" cy="350885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65" name="文本框 20">
              <a:extLst>
                <a:ext uri="{FF2B5EF4-FFF2-40B4-BE49-F238E27FC236}">
                  <a16:creationId xmlns:a16="http://schemas.microsoft.com/office/drawing/2014/main" id="{CC9D306E-3F5D-4A01-A06B-25401959F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4857" y="1566448"/>
              <a:ext cx="2864874" cy="40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AA51EED-BC15-4133-A5FF-D64F6C52AAFF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2004F9A-16B4-4AAD-BD08-78B59C90C31F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8" name="组合 68">
              <a:extLst>
                <a:ext uri="{FF2B5EF4-FFF2-40B4-BE49-F238E27FC236}">
                  <a16:creationId xmlns:a16="http://schemas.microsoft.com/office/drawing/2014/main" id="{E8B36F73-197A-4040-80D3-EB7A4EB22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F417B0-A780-4299-8DAB-3D3B8046755A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70" name="文本框 18">
                <a:extLst>
                  <a:ext uri="{FF2B5EF4-FFF2-40B4-BE49-F238E27FC236}">
                    <a16:creationId xmlns:a16="http://schemas.microsoft.com/office/drawing/2014/main" id="{B97D7695-D180-44C0-A479-36A2BF4F9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5128" name="组合 42">
            <a:extLst>
              <a:ext uri="{FF2B5EF4-FFF2-40B4-BE49-F238E27FC236}">
                <a16:creationId xmlns:a16="http://schemas.microsoft.com/office/drawing/2014/main" id="{250C725D-5B55-4767-B759-27C6B6FC94DA}"/>
              </a:ext>
            </a:extLst>
          </p:cNvPr>
          <p:cNvGrpSpPr>
            <a:grpSpLocks/>
          </p:cNvGrpSpPr>
          <p:nvPr/>
        </p:nvGrpSpPr>
        <p:grpSpPr bwMode="auto">
          <a:xfrm>
            <a:off x="3295957" y="3562126"/>
            <a:ext cx="5649406" cy="600698"/>
            <a:chOff x="309691" y="3938645"/>
            <a:chExt cx="5197617" cy="712882"/>
          </a:xfrm>
        </p:grpSpPr>
        <p:grpSp>
          <p:nvGrpSpPr>
            <p:cNvPr id="5156" name="组合 79">
              <a:extLst>
                <a:ext uri="{FF2B5EF4-FFF2-40B4-BE49-F238E27FC236}">
                  <a16:creationId xmlns:a16="http://schemas.microsoft.com/office/drawing/2014/main" id="{6DB00EAC-7562-4422-B022-7AF382659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3938645"/>
              <a:ext cx="5197617" cy="712882"/>
              <a:chOff x="6298049" y="1397569"/>
              <a:chExt cx="5197617" cy="712882"/>
            </a:xfrm>
          </p:grpSpPr>
          <p:sp>
            <p:nvSpPr>
              <p:cNvPr id="5158" name="文本框 81">
                <a:extLst>
                  <a:ext uri="{FF2B5EF4-FFF2-40B4-BE49-F238E27FC236}">
                    <a16:creationId xmlns:a16="http://schemas.microsoft.com/office/drawing/2014/main" id="{F04CEA78-17C8-420B-9BFE-B18C47BF3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6650" y="1556842"/>
                <a:ext cx="3809016" cy="401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短语提取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813C067-7481-413D-A3B3-FE026B9897CC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988D281-9EE9-4EAD-9AF6-DE35C36AC1DA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61" name="组合 84">
                <a:extLst>
                  <a:ext uri="{FF2B5EF4-FFF2-40B4-BE49-F238E27FC236}">
                    <a16:creationId xmlns:a16="http://schemas.microsoft.com/office/drawing/2014/main" id="{6B7017AF-F8D5-4052-A5CD-A0422A1BB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0C625F9C-3952-4482-AE99-FE3EDD07EDEA}"/>
                    </a:ext>
                  </a:extLst>
                </p:cNvPr>
                <p:cNvSpPr/>
                <p:nvPr/>
              </p:nvSpPr>
              <p:spPr>
                <a:xfrm>
                  <a:off x="6294534" y="1397569"/>
                  <a:ext cx="712630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63" name="文本框 86">
                  <a:extLst>
                    <a:ext uri="{FF2B5EF4-FFF2-40B4-BE49-F238E27FC236}">
                      <a16:creationId xmlns:a16="http://schemas.microsoft.com/office/drawing/2014/main" id="{06DEAAB2-647A-4D17-9A78-5FA2DEA3AB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571E4CBE-2EBD-4E04-BD1F-AC468D993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30" name="组合 60">
            <a:extLst>
              <a:ext uri="{FF2B5EF4-FFF2-40B4-BE49-F238E27FC236}">
                <a16:creationId xmlns:a16="http://schemas.microsoft.com/office/drawing/2014/main" id="{34DB506F-BB31-4F98-B534-C9D853C0C095}"/>
              </a:ext>
            </a:extLst>
          </p:cNvPr>
          <p:cNvGrpSpPr>
            <a:grpSpLocks/>
          </p:cNvGrpSpPr>
          <p:nvPr/>
        </p:nvGrpSpPr>
        <p:grpSpPr bwMode="auto">
          <a:xfrm>
            <a:off x="3295956" y="2744074"/>
            <a:ext cx="5260975" cy="600698"/>
            <a:chOff x="309691" y="2998271"/>
            <a:chExt cx="4842391" cy="712882"/>
          </a:xfrm>
        </p:grpSpPr>
        <p:grpSp>
          <p:nvGrpSpPr>
            <p:cNvPr id="5140" name="组合 71">
              <a:extLst>
                <a:ext uri="{FF2B5EF4-FFF2-40B4-BE49-F238E27FC236}">
                  <a16:creationId xmlns:a16="http://schemas.microsoft.com/office/drawing/2014/main" id="{C70498F4-201F-4745-8E0D-91272F51E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5142" name="文本框 73">
                <a:extLst>
                  <a:ext uri="{FF2B5EF4-FFF2-40B4-BE49-F238E27FC236}">
                    <a16:creationId xmlns:a16="http://schemas.microsoft.com/office/drawing/2014/main" id="{37D738E1-60DD-4994-A2EA-87EC7FAD0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2291" y="1546277"/>
                <a:ext cx="3080656" cy="401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关键词提取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0C0E04-6875-4F04-AEBC-C220644EDF80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889E1D8-3A2B-4E7B-960E-C1C9281D260C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5" name="组合 76">
                <a:extLst>
                  <a:ext uri="{FF2B5EF4-FFF2-40B4-BE49-F238E27FC236}">
                    <a16:creationId xmlns:a16="http://schemas.microsoft.com/office/drawing/2014/main" id="{8C7AD783-FA5E-4057-8E76-CD337107E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FA91EB8-5D91-417C-93B8-9757DC766616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47" name="文本框 78">
                  <a:extLst>
                    <a:ext uri="{FF2B5EF4-FFF2-40B4-BE49-F238E27FC236}">
                      <a16:creationId xmlns:a16="http://schemas.microsoft.com/office/drawing/2014/main" id="{41F08A3F-6597-4790-8658-E6772A98E7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5D958BE3-E871-418E-B14A-03489F54E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31" name="组合 71">
            <a:extLst>
              <a:ext uri="{FF2B5EF4-FFF2-40B4-BE49-F238E27FC236}">
                <a16:creationId xmlns:a16="http://schemas.microsoft.com/office/drawing/2014/main" id="{0C5F0375-66DE-42C5-B020-6990B5252FD6}"/>
              </a:ext>
            </a:extLst>
          </p:cNvPr>
          <p:cNvGrpSpPr>
            <a:grpSpLocks/>
          </p:cNvGrpSpPr>
          <p:nvPr/>
        </p:nvGrpSpPr>
        <p:grpSpPr bwMode="auto">
          <a:xfrm>
            <a:off x="3297544" y="4396967"/>
            <a:ext cx="5259388" cy="600698"/>
            <a:chOff x="6535248" y="3340628"/>
            <a:chExt cx="4842391" cy="712882"/>
          </a:xfrm>
        </p:grpSpPr>
        <p:grpSp>
          <p:nvGrpSpPr>
            <p:cNvPr id="5132" name="组合 115">
              <a:extLst>
                <a:ext uri="{FF2B5EF4-FFF2-40B4-BE49-F238E27FC236}">
                  <a16:creationId xmlns:a16="http://schemas.microsoft.com/office/drawing/2014/main" id="{763AA091-E57C-433E-91D9-BAE3635D5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5134" name="文本框 133">
                <a:extLst>
                  <a:ext uri="{FF2B5EF4-FFF2-40B4-BE49-F238E27FC236}">
                    <a16:creationId xmlns:a16="http://schemas.microsoft.com/office/drawing/2014/main" id="{8183AC5F-0416-4778-9BE3-C9740C188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1862" y="1547228"/>
                <a:ext cx="3093354" cy="401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关键句提取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126DC02-BFDE-45B4-8B19-C40CD48E9D4B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0B993ECE-1B95-41BF-9C4C-D4832DC3E77A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37" name="组合 136">
                <a:extLst>
                  <a:ext uri="{FF2B5EF4-FFF2-40B4-BE49-F238E27FC236}">
                    <a16:creationId xmlns:a16="http://schemas.microsoft.com/office/drawing/2014/main" id="{5C2D56FB-EE0D-4ECA-833B-211B43A7B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FA3465B-31CA-43E7-B568-DF87718B097D}"/>
                    </a:ext>
                  </a:extLst>
                </p:cNvPr>
                <p:cNvSpPr/>
                <p:nvPr/>
              </p:nvSpPr>
              <p:spPr>
                <a:xfrm>
                  <a:off x="6294534" y="1397569"/>
                  <a:ext cx="712630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39" name="文本框 138">
                  <a:extLst>
                    <a:ext uri="{FF2B5EF4-FFF2-40B4-BE49-F238E27FC236}">
                      <a16:creationId xmlns:a16="http://schemas.microsoft.com/office/drawing/2014/main" id="{FB13269E-6F3F-4212-B6F5-AB53B15A44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74" name="Freeform 59">
              <a:extLst>
                <a:ext uri="{FF2B5EF4-FFF2-40B4-BE49-F238E27FC236}">
                  <a16:creationId xmlns:a16="http://schemas.microsoft.com/office/drawing/2014/main" id="{F6F4A89A-6583-4A06-A729-7B7DF6D72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94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2.TF-IDF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CBD2B3-EDCC-4AE0-B311-4D8CA5E13B24}"/>
              </a:ext>
            </a:extLst>
          </p:cNvPr>
          <p:cNvSpPr/>
          <p:nvPr/>
        </p:nvSpPr>
        <p:spPr>
          <a:xfrm>
            <a:off x="153798" y="1258419"/>
            <a:ext cx="11817292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当然，实际应用时通常上述公式做一些拓展，比如加一平滑、对</a:t>
            </a:r>
            <a:r>
              <a:rPr lang="en-US" altLang="zh-CN" sz="1600" dirty="0"/>
              <a:t>IDF</a:t>
            </a:r>
            <a:r>
              <a:rPr lang="zh-CN" altLang="en-US" sz="1600" dirty="0"/>
              <a:t>取对数以防止浮点数下溢出等。由于</a:t>
            </a:r>
            <a:r>
              <a:rPr lang="en-US" altLang="zh-CN" sz="1600" dirty="0"/>
              <a:t>TF-IDF</a:t>
            </a:r>
            <a:r>
              <a:rPr lang="zh-CN" altLang="en-US" sz="1600" dirty="0"/>
              <a:t>是基于多文档的统计量，所以需要输人多篇文档后才能开始计算。统计</a:t>
            </a:r>
            <a:r>
              <a:rPr lang="en-US" altLang="zh-CN" sz="1600" dirty="0"/>
              <a:t>TF-IDF</a:t>
            </a:r>
            <a:r>
              <a:rPr lang="zh-CN" altLang="en-US" sz="1600" dirty="0"/>
              <a:t>时同样涉及分词与停用词过滤。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19059-582B-4195-B5E7-07FBA9C90B45}"/>
              </a:ext>
            </a:extLst>
          </p:cNvPr>
          <p:cNvSpPr txBox="1"/>
          <p:nvPr/>
        </p:nvSpPr>
        <p:spPr>
          <a:xfrm>
            <a:off x="471488" y="2308342"/>
            <a:ext cx="351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代码实现详见书籍</a:t>
            </a:r>
            <a:r>
              <a:rPr lang="en-US" altLang="zh-CN" sz="1600" dirty="0"/>
              <a:t>P279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97EA50-0DB7-4CDA-A6C9-30718F061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0"/>
          <a:stretch/>
        </p:blipFill>
        <p:spPr>
          <a:xfrm>
            <a:off x="153798" y="2810212"/>
            <a:ext cx="7153013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790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94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2.TF-IDF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19059-582B-4195-B5E7-07FBA9C90B45}"/>
              </a:ext>
            </a:extLst>
          </p:cNvPr>
          <p:cNvSpPr txBox="1"/>
          <p:nvPr/>
        </p:nvSpPr>
        <p:spPr>
          <a:xfrm>
            <a:off x="304800" y="1160555"/>
            <a:ext cx="351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E88FC-2CEE-404A-96B5-849F2B2B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54611"/>
            <a:ext cx="7631185" cy="11552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EE60A9D-1C88-40AC-8D55-38F74EF4D40E}"/>
              </a:ext>
            </a:extLst>
          </p:cNvPr>
          <p:cNvSpPr/>
          <p:nvPr/>
        </p:nvSpPr>
        <p:spPr>
          <a:xfrm>
            <a:off x="304799" y="3008772"/>
            <a:ext cx="11540455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观察输出结果，可以看出</a:t>
            </a:r>
            <a:r>
              <a:rPr lang="en-US" altLang="zh-CN" sz="1600" dirty="0"/>
              <a:t>TF-IDF</a:t>
            </a:r>
            <a:r>
              <a:rPr lang="zh-CN" altLang="en-US" sz="1600" dirty="0"/>
              <a:t>有效地避免了给予“奥运会”这个宽泛的词语过高的权重，保证了三篇文档各自的特色词语脱颖而出。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42787-34E7-4E90-BB51-1DED7354056C}"/>
              </a:ext>
            </a:extLst>
          </p:cNvPr>
          <p:cNvSpPr/>
          <p:nvPr/>
        </p:nvSpPr>
        <p:spPr>
          <a:xfrm>
            <a:off x="304798" y="3935046"/>
            <a:ext cx="11540455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   TF-IDF</a:t>
            </a:r>
            <a:r>
              <a:rPr lang="zh-CN" altLang="en-US" sz="1600" dirty="0"/>
              <a:t>在大型语料库上的统计类似于一种学习过程，假如我们没有这么大型的语料库或者存储</a:t>
            </a:r>
            <a:r>
              <a:rPr lang="en-US" altLang="zh-CN" sz="1600" dirty="0"/>
              <a:t>IDF</a:t>
            </a:r>
            <a:r>
              <a:rPr lang="zh-CN" altLang="en-US" sz="1600" dirty="0"/>
              <a:t>的内存，同时又想改善词频统计的效果该怎么办呢</a:t>
            </a:r>
            <a:r>
              <a:rPr lang="en-US" altLang="zh-CN" sz="1600" dirty="0"/>
              <a:t>?</a:t>
            </a:r>
            <a:r>
              <a:rPr lang="zh-CN" altLang="en-US" sz="1600" dirty="0"/>
              <a:t>此时可以使用</a:t>
            </a:r>
            <a:r>
              <a:rPr lang="en-US" altLang="zh-CN" sz="1600" b="1" dirty="0"/>
              <a:t>TextRank</a:t>
            </a:r>
            <a:r>
              <a:rPr lang="zh-CN" altLang="en-US" sz="1600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77345397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121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3.TextRank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6EB234-594C-4635-A665-94ABBE8E9639}"/>
                  </a:ext>
                </a:extLst>
              </p:cNvPr>
              <p:cNvSpPr/>
              <p:nvPr/>
            </p:nvSpPr>
            <p:spPr>
              <a:xfrm>
                <a:off x="304799" y="1270585"/>
                <a:ext cx="11540455" cy="1187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    TextRank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是 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在文本中的应用，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是一种用于排序网页的随机算法，它的工作原理是将互联网看作有向图，互联网上的网页视作节点，节点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的超链接视作有向边，初始化时每个节点的权重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600" b="0" i="0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都是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1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，以迭代的方式更新每个节点的权重。每次迭代权重的更新表达式如下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: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6EB234-594C-4635-A665-94ABBE8E9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270585"/>
                <a:ext cx="11540455" cy="1187889"/>
              </a:xfrm>
              <a:prstGeom prst="rect">
                <a:avLst/>
              </a:prstGeom>
              <a:blipFill>
                <a:blip r:embed="rId3"/>
                <a:stretch>
                  <a:fillRect l="-264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81CACB-B519-47B0-96EE-28FA93DD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444" y="2566754"/>
            <a:ext cx="3931164" cy="760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3DE3844-879E-4665-802D-C9ADF9E6E364}"/>
                  </a:ext>
                </a:extLst>
              </p:cNvPr>
              <p:cNvSpPr/>
              <p:nvPr/>
            </p:nvSpPr>
            <p:spPr>
              <a:xfrm>
                <a:off x="304798" y="3530377"/>
                <a:ext cx="11540455" cy="2353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    其中 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d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是一个介于 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(0,1)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之间的常数因子，在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中模拟用户点击链接从而跳出当前网站的概率，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altLang="zh-CN" sz="1600" b="0" i="1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表示链接到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的节点集合，</a:t>
                </a:r>
                <a:r>
                  <a:rPr lang="en-US" altLang="zh-CN" sz="1600" dirty="0">
                    <a:solidFill>
                      <a:srgbClr val="24292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dirty="0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altLang="zh-CN" sz="160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表示从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出发链接到的节点集合。可见，开不是外链越多，网站的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就越高。网站给别的网站做外链越多，每条外链的权重就越低。如果一个网站的外链都是这种权重很低的外链，那么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也会下降，造成不良的连锁反应。正所谓物以类聚，垃圾网站推荐的链接往往也是垃圾网站。因此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能够比较公正的反映网站的排名。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    将 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PageRank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应用到关键词提取，无非是将单词视作节点而已，另外，每个单词的外链来自自身前后固定大小的窗口内的所有单词。</a:t>
                </a:r>
                <a:endParaRPr lang="zh-CN" altLang="en-US" sz="1600" b="0" i="0" dirty="0">
                  <a:solidFill>
                    <a:srgbClr val="24292E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3DE3844-879E-4665-802D-C9ADF9E6E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3530377"/>
                <a:ext cx="11540455" cy="2353208"/>
              </a:xfrm>
              <a:prstGeom prst="rect">
                <a:avLst/>
              </a:prstGeom>
              <a:blipFill>
                <a:blip r:embed="rId5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47181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121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3.TextRank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0F4A3D-1D8F-4D58-B03B-5A82EFEBA0CC}"/>
              </a:ext>
            </a:extLst>
          </p:cNvPr>
          <p:cNvSpPr txBox="1"/>
          <p:nvPr/>
        </p:nvSpPr>
        <p:spPr>
          <a:xfrm>
            <a:off x="343949" y="1149292"/>
            <a:ext cx="348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一个例子如下图所示：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9A9688-E0E9-4313-9C73-65F6C372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83" y="1551267"/>
            <a:ext cx="4648603" cy="16689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72C3298-967C-49C3-97A4-3D35C442DE1E}"/>
              </a:ext>
            </a:extLst>
          </p:cNvPr>
          <p:cNvSpPr/>
          <p:nvPr/>
        </p:nvSpPr>
        <p:spPr>
          <a:xfrm>
            <a:off x="304800" y="3447632"/>
            <a:ext cx="11557233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在上图中，假设窗口半径为</a:t>
            </a:r>
            <a:r>
              <a:rPr lang="en-US" altLang="zh-CN" sz="1600" dirty="0"/>
              <a:t>2</a:t>
            </a:r>
            <a:r>
              <a:rPr lang="zh-CN" altLang="en-US" sz="1600" dirty="0"/>
              <a:t>，对于单词“处理”而言，它的外链来自“自然”“语言”“入门”“非常”这</a:t>
            </a:r>
            <a:r>
              <a:rPr lang="en-US" altLang="zh-CN" sz="1600" dirty="0"/>
              <a:t>4</a:t>
            </a:r>
            <a:r>
              <a:rPr lang="zh-CN" altLang="en-US" sz="1600" dirty="0"/>
              <a:t>个单词。同理，对其他每个单词都以它为中心建立窗口，让窗口内的每个单词链接到它。这么做的目的是模拟“解释说明”这种语言现象，窗口内的词语常常用来解释中心词语，相当于为中心词语投了一票，每一票的权重等于窗口词语的权重被投出去的所有票平分。中心词这种左右搭配越多，给自己投票的词语就越多，这在原理上类似本章介绍的互信息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623187-9BD8-46C7-B095-5E0063D0C59D}"/>
              </a:ext>
            </a:extLst>
          </p:cNvPr>
          <p:cNvSpPr/>
          <p:nvPr/>
        </p:nvSpPr>
        <p:spPr>
          <a:xfrm>
            <a:off x="304800" y="4993895"/>
            <a:ext cx="11557232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另一方面，单词频次越高，给它投票的机会就越多，这一点与词频统计类似。然而在</a:t>
            </a:r>
            <a:r>
              <a:rPr lang="en-US" altLang="zh-CN" sz="1600" dirty="0"/>
              <a:t>TextRank </a:t>
            </a:r>
            <a:r>
              <a:rPr lang="zh-CN" altLang="en-US" sz="1600" dirty="0"/>
              <a:t>中，高频词不一定权重高，因为每一票还必须考虑投票者的权重。</a:t>
            </a:r>
          </a:p>
        </p:txBody>
      </p:sp>
    </p:spTree>
    <p:extLst>
      <p:ext uri="{BB962C8B-B14F-4D97-AF65-F5344CB8AC3E}">
        <p14:creationId xmlns:p14="http://schemas.microsoft.com/office/powerpoint/2010/main" val="189962961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488111" y="254000"/>
            <a:ext cx="7703890" cy="238121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4012752" cy="585788"/>
            <a:chOff x="551544" y="82976"/>
            <a:chExt cx="2090925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20" y="93093"/>
              <a:ext cx="2028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86A92-A4D2-40BA-B5D5-9A2083AC37DE}"/>
              </a:ext>
            </a:extLst>
          </p:cNvPr>
          <p:cNvSpPr/>
          <p:nvPr/>
        </p:nvSpPr>
        <p:spPr>
          <a:xfrm>
            <a:off x="474742" y="696689"/>
            <a:ext cx="121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3.TextRank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0F4A3D-1D8F-4D58-B03B-5A82EFEBA0CC}"/>
              </a:ext>
            </a:extLst>
          </p:cNvPr>
          <p:cNvSpPr txBox="1"/>
          <p:nvPr/>
        </p:nvSpPr>
        <p:spPr>
          <a:xfrm>
            <a:off x="343949" y="1149292"/>
            <a:ext cx="302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代码实现详见书籍</a:t>
            </a:r>
            <a:r>
              <a:rPr lang="en-US" altLang="zh-CN" sz="1600" dirty="0"/>
              <a:t>P282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1D08FB-C002-4CE9-A80C-7D10C28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98502"/>
            <a:ext cx="5521406" cy="270267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D77902F-0768-4F60-B1AC-A0868879DA3B}"/>
              </a:ext>
            </a:extLst>
          </p:cNvPr>
          <p:cNvSpPr txBox="1"/>
          <p:nvPr/>
        </p:nvSpPr>
        <p:spPr>
          <a:xfrm>
            <a:off x="343949" y="4630012"/>
            <a:ext cx="302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06929D-7EDD-4531-9FB2-B6E78ED3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49" y="5158136"/>
            <a:ext cx="3665989" cy="4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653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6EB31D-EE85-4EE0-ADF3-3EDF5B847B5F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EF7C2-CEE1-452F-BE56-B7D5ED3F7CE2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文本框 7">
            <a:extLst>
              <a:ext uri="{FF2B5EF4-FFF2-40B4-BE49-F238E27FC236}">
                <a16:creationId xmlns:a16="http://schemas.microsoft.com/office/drawing/2014/main" id="{1C81021A-A3D3-4EC1-8678-C188B0AC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500" dirty="0">
                <a:solidFill>
                  <a:prstClr val="white"/>
                </a:solidFill>
                <a:latin typeface="Impact" panose="020B0806030902050204" pitchFamily="34" charset="0"/>
              </a:rPr>
              <a:t>3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文本框 8">
            <a:extLst>
              <a:ext uri="{FF2B5EF4-FFF2-40B4-BE49-F238E27FC236}">
                <a16:creationId xmlns:a16="http://schemas.microsoft.com/office/drawing/2014/main" id="{09FB0760-DCA8-4FA6-9872-1C33D539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9BA51B-1DA7-49F3-BDCB-ED25C459DB9E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文本框 10">
            <a:extLst>
              <a:ext uri="{FF2B5EF4-FFF2-40B4-BE49-F238E27FC236}">
                <a16:creationId xmlns:a16="http://schemas.microsoft.com/office/drawing/2014/main" id="{7C840E12-A87F-4449-85C0-1D87B112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12296" name="文本框 11">
            <a:extLst>
              <a:ext uri="{FF2B5EF4-FFF2-40B4-BE49-F238E27FC236}">
                <a16:creationId xmlns:a16="http://schemas.microsoft.com/office/drawing/2014/main" id="{DF8864B7-7026-4B02-A1DD-EA10E545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853" y="3619133"/>
            <a:ext cx="44209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短语提取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87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44145" y="254000"/>
            <a:ext cx="804785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654458" y="83242"/>
            <a:ext cx="3808202" cy="585788"/>
            <a:chOff x="452554" y="82976"/>
            <a:chExt cx="3291840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54" y="126942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短语提取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40BE6A-9B70-452F-ABA5-18DC5CB0AD94}"/>
              </a:ext>
            </a:extLst>
          </p:cNvPr>
          <p:cNvSpPr/>
          <p:nvPr/>
        </p:nvSpPr>
        <p:spPr>
          <a:xfrm>
            <a:off x="204132" y="1124969"/>
            <a:ext cx="11532066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在信息抽取领域，另一项重要的任务就是提取</a:t>
            </a:r>
            <a:r>
              <a:rPr lang="zh-CN" altLang="en-US" sz="1600" b="1" dirty="0"/>
              <a:t>中文短语</a:t>
            </a:r>
            <a:r>
              <a:rPr lang="zh-CN" altLang="en-US" sz="1600" dirty="0"/>
              <a:t>，也即固定多字词表达串的识别。</a:t>
            </a:r>
            <a:r>
              <a:rPr lang="zh-CN" altLang="en-US" sz="1600" b="1" dirty="0"/>
              <a:t>短语提取</a:t>
            </a:r>
            <a:r>
              <a:rPr lang="zh-CN" altLang="en-US" sz="1600" dirty="0"/>
              <a:t>经常用于搜索引擎的自动推荐，文档的简介生成等。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zh-CN" altLang="en-US" sz="1600" dirty="0"/>
              <a:t>利用互信息和左右信息熵，我们可以轻松地将新词提取算法拓展到短语提取。只需将新词提取时的字符替换为单词，字符串替换为单词列表即可。为了得到单词，我们依然需要进行中文分词。大多数时候，停用词对短语含义表达帮助不大，所以通常在分词后过滤掉。</a:t>
            </a:r>
          </a:p>
        </p:txBody>
      </p:sp>
    </p:spTree>
    <p:extLst>
      <p:ext uri="{BB962C8B-B14F-4D97-AF65-F5344CB8AC3E}">
        <p14:creationId xmlns:p14="http://schemas.microsoft.com/office/powerpoint/2010/main" val="15262227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44145" y="254000"/>
            <a:ext cx="804785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654458" y="83242"/>
            <a:ext cx="3808202" cy="585788"/>
            <a:chOff x="452554" y="82976"/>
            <a:chExt cx="3291840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54" y="126942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短语提取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40BE6A-9B70-452F-ABA5-18DC5CB0AD94}"/>
              </a:ext>
            </a:extLst>
          </p:cNvPr>
          <p:cNvSpPr/>
          <p:nvPr/>
        </p:nvSpPr>
        <p:spPr>
          <a:xfrm>
            <a:off x="204132" y="632991"/>
            <a:ext cx="3210187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Python</a:t>
            </a:r>
            <a:r>
              <a:rPr lang="zh-CN" altLang="en-US" sz="1600" dirty="0"/>
              <a:t>代码实现详见书籍</a:t>
            </a:r>
            <a:r>
              <a:rPr lang="en-US" altLang="zh-CN" sz="1600" dirty="0"/>
              <a:t>P285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D10E2D-931C-433C-8B6C-AFCE0370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2" y="1100197"/>
            <a:ext cx="7362954" cy="54228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CB6FC0-B887-4586-8D72-74983505D8FE}"/>
              </a:ext>
            </a:extLst>
          </p:cNvPr>
          <p:cNvSpPr txBox="1"/>
          <p:nvPr/>
        </p:nvSpPr>
        <p:spPr>
          <a:xfrm>
            <a:off x="7838113" y="764052"/>
            <a:ext cx="4074253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其中，第一个参数</a:t>
            </a:r>
            <a:r>
              <a:rPr lang="en-US" altLang="zh-CN" sz="1600" dirty="0"/>
              <a:t>text</a:t>
            </a:r>
            <a:r>
              <a:rPr lang="zh-CN" altLang="en-US" sz="1600" dirty="0"/>
              <a:t>为文章内容，第二个参数为所需的短语个数，运行结果如下：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9068B-C918-4624-9FF3-DDFDF8F530E9}"/>
              </a:ext>
            </a:extLst>
          </p:cNvPr>
          <p:cNvSpPr/>
          <p:nvPr/>
        </p:nvSpPr>
        <p:spPr>
          <a:xfrm>
            <a:off x="7584098" y="1826373"/>
            <a:ext cx="4429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[</a:t>
            </a:r>
            <a:r>
              <a:rPr lang="zh-CN" altLang="en-US" sz="1400" dirty="0"/>
              <a:t>算法工程师</a:t>
            </a:r>
            <a:r>
              <a:rPr lang="en-US" altLang="zh-CN" sz="1400" dirty="0"/>
              <a:t>, </a:t>
            </a:r>
            <a:r>
              <a:rPr lang="zh-CN" altLang="en-US" sz="1400" dirty="0"/>
              <a:t>算法处理</a:t>
            </a:r>
            <a:r>
              <a:rPr lang="en-US" altLang="zh-CN" sz="1400" dirty="0"/>
              <a:t>, </a:t>
            </a:r>
            <a:r>
              <a:rPr lang="zh-CN" altLang="en-US" sz="1400" dirty="0"/>
              <a:t>一维信息</a:t>
            </a:r>
            <a:r>
              <a:rPr lang="en-US" altLang="zh-CN" sz="1400" dirty="0"/>
              <a:t>, </a:t>
            </a:r>
            <a:r>
              <a:rPr lang="zh-CN" altLang="en-US" sz="1400" dirty="0"/>
              <a:t>算法研究</a:t>
            </a:r>
            <a:r>
              <a:rPr lang="en-US" altLang="zh-CN" sz="1400" dirty="0"/>
              <a:t>, </a:t>
            </a:r>
            <a:r>
              <a:rPr lang="zh-CN" altLang="en-US" sz="1400" dirty="0"/>
              <a:t>图像技术</a:t>
            </a:r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239495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44145" y="254000"/>
            <a:ext cx="804785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654458" y="83242"/>
            <a:ext cx="3808202" cy="585788"/>
            <a:chOff x="452554" y="82976"/>
            <a:chExt cx="3291840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54" y="126942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短语提取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5AE187-8C71-417A-A932-FFA9A0C2F1E1}"/>
              </a:ext>
            </a:extLst>
          </p:cNvPr>
          <p:cNvSpPr/>
          <p:nvPr/>
        </p:nvSpPr>
        <p:spPr>
          <a:xfrm>
            <a:off x="304800" y="1037867"/>
            <a:ext cx="11431398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在另一些场合，关键词或关键短语依然显得碎片化，不足以表达完整的主题。这时通常提取中心句子作为文章的简短摘要，而</a:t>
            </a:r>
            <a:r>
              <a:rPr lang="zh-CN" altLang="en-US" sz="1600" b="1" dirty="0">
                <a:solidFill>
                  <a:srgbClr val="24292E"/>
                </a:solidFill>
                <a:latin typeface="-apple-system"/>
              </a:rPr>
              <a:t>关键句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的提取依然是基于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PageRank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的拓展。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47498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6EB31D-EE85-4EE0-ADF3-3EDF5B847B5F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EF7C2-CEE1-452F-BE56-B7D5ED3F7CE2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文本框 7">
            <a:extLst>
              <a:ext uri="{FF2B5EF4-FFF2-40B4-BE49-F238E27FC236}">
                <a16:creationId xmlns:a16="http://schemas.microsoft.com/office/drawing/2014/main" id="{1C81021A-A3D3-4EC1-8678-C188B0AC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500" dirty="0">
                <a:solidFill>
                  <a:prstClr val="white"/>
                </a:solidFill>
                <a:latin typeface="Impact" panose="020B0806030902050204" pitchFamily="34" charset="0"/>
              </a:rPr>
              <a:t>4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文本框 8">
            <a:extLst>
              <a:ext uri="{FF2B5EF4-FFF2-40B4-BE49-F238E27FC236}">
                <a16:creationId xmlns:a16="http://schemas.microsoft.com/office/drawing/2014/main" id="{09FB0760-DCA8-4FA6-9872-1C33D539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9BA51B-1DA7-49F3-BDCB-ED25C459DB9E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文本框 10">
            <a:extLst>
              <a:ext uri="{FF2B5EF4-FFF2-40B4-BE49-F238E27FC236}">
                <a16:creationId xmlns:a16="http://schemas.microsoft.com/office/drawing/2014/main" id="{7C840E12-A87F-4449-85C0-1D87B112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12296" name="文本框 11">
            <a:extLst>
              <a:ext uri="{FF2B5EF4-FFF2-40B4-BE49-F238E27FC236}">
                <a16:creationId xmlns:a16="http://schemas.microsoft.com/office/drawing/2014/main" id="{DF8864B7-7026-4B02-A1DD-EA10E545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3617913"/>
            <a:ext cx="9693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关键句提取</a:t>
            </a:r>
          </a:p>
        </p:txBody>
      </p:sp>
    </p:spTree>
    <p:extLst>
      <p:ext uri="{BB962C8B-B14F-4D97-AF65-F5344CB8AC3E}">
        <p14:creationId xmlns:p14="http://schemas.microsoft.com/office/powerpoint/2010/main" val="5097698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FDD61B-8CD3-43E9-842D-1598BEC993A1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F8FDF9-7C7E-4700-8DD9-0958355C1AB3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2" name="文本框 7">
            <a:extLst>
              <a:ext uri="{FF2B5EF4-FFF2-40B4-BE49-F238E27FC236}">
                <a16:creationId xmlns:a16="http://schemas.microsoft.com/office/drawing/2014/main" id="{7C7DDE9F-3433-49CF-A3C3-DC0023AB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3" name="文本框 8">
            <a:extLst>
              <a:ext uri="{FF2B5EF4-FFF2-40B4-BE49-F238E27FC236}">
                <a16:creationId xmlns:a16="http://schemas.microsoft.com/office/drawing/2014/main" id="{2E7F6297-38F7-42EC-9094-C88A8293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2CE8C-FA6B-41BC-A65B-7DB4E2B7091D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5" name="文本框 10">
            <a:extLst>
              <a:ext uri="{FF2B5EF4-FFF2-40B4-BE49-F238E27FC236}">
                <a16:creationId xmlns:a16="http://schemas.microsoft.com/office/drawing/2014/main" id="{21E53041-8D23-4505-926F-40FC522EA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7176" name="文本框 11">
            <a:extLst>
              <a:ext uri="{FF2B5EF4-FFF2-40B4-BE49-F238E27FC236}">
                <a16:creationId xmlns:a16="http://schemas.microsoft.com/office/drawing/2014/main" id="{EB630FA2-8205-4102-9BB1-A31FB38E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3617913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新词提取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89901" y="254000"/>
            <a:ext cx="800209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29898" y="91616"/>
            <a:ext cx="3739705" cy="561304"/>
            <a:chOff x="483167" y="79805"/>
            <a:chExt cx="2993409" cy="1319971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3" y="169364"/>
              <a:ext cx="2631593" cy="12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关键句提取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483167" y="79805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4D64FE-CDCF-4A49-A158-C1AC66062F79}"/>
              </a:ext>
            </a:extLst>
          </p:cNvPr>
          <p:cNvSpPr/>
          <p:nvPr/>
        </p:nvSpPr>
        <p:spPr>
          <a:xfrm>
            <a:off x="304799" y="1096631"/>
            <a:ext cx="11456565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由于一篇文章中几乎不可能出现相同的两个句子，所以朴素的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PageRank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在句子颗粒度上行不通。为了将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PageRank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利用到句子颗粒度上去，我们引入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BM25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算法衡量句子的相似度，改进链接的权重计算。这样窗口的中心句与相邻的句子间的链接变得有强有弱，相似的句子将得到更高的投票。而文章的中心句往往与其他解释说明的句子存在较高的相似性，这恰好为算法提供了落脚点。本节将先介绍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BM25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算法，后介绍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TextRank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在关键句提取中的应用。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170725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89901" y="254000"/>
            <a:ext cx="800209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29898" y="91616"/>
            <a:ext cx="3739705" cy="561304"/>
            <a:chOff x="483167" y="79805"/>
            <a:chExt cx="2993409" cy="1319971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3" y="169364"/>
              <a:ext cx="2631593" cy="12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关键句提取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483167" y="79805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E89D4-B034-4E2F-B863-A1403583AC5F}"/>
              </a:ext>
            </a:extLst>
          </p:cNvPr>
          <p:cNvSpPr/>
          <p:nvPr/>
        </p:nvSpPr>
        <p:spPr>
          <a:xfrm>
            <a:off x="304800" y="70652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1.BM25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159F12-7A3E-406E-88BB-7DA77585EA27}"/>
              </a:ext>
            </a:extLst>
          </p:cNvPr>
          <p:cNvSpPr/>
          <p:nvPr/>
        </p:nvSpPr>
        <p:spPr>
          <a:xfrm>
            <a:off x="304800" y="1290251"/>
            <a:ext cx="11464954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在信息检索领域中，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BM25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是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TF-IDF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的一种改进变种。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TF-IDF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衡量的是单个词语在文档中的重要程度，而在搜索引擎中，查询串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(query)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往往是由多个词语构成的。如何衡量多个词语与文档的关联程度，就是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BM25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所解决的问题。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CBEB87-8BA1-4782-940E-DA6B1CD9DCB8}"/>
                  </a:ext>
                </a:extLst>
              </p:cNvPr>
              <p:cNvSpPr/>
              <p:nvPr/>
            </p:nvSpPr>
            <p:spPr>
              <a:xfrm>
                <a:off x="304800" y="2293454"/>
                <a:ext cx="113307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    形式化的定义 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Q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为查询语句，由关键字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24292E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24292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组成，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D 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为一个被检索的文档，它们之间的相似度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BM25</a:t>
                </a:r>
                <a:r>
                  <a:rPr lang="zh-CN" altLang="en-US" sz="1600" dirty="0">
                    <a:solidFill>
                      <a:srgbClr val="24292E"/>
                    </a:solidFill>
                    <a:latin typeface="-apple-system"/>
                  </a:rPr>
                  <a:t>度量如下</a:t>
                </a:r>
                <a:r>
                  <a:rPr lang="en-US" altLang="zh-CN" sz="1600" dirty="0">
                    <a:solidFill>
                      <a:srgbClr val="24292E"/>
                    </a:solidFill>
                    <a:latin typeface="-apple-system"/>
                  </a:rPr>
                  <a:t>: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CBEB87-8BA1-4782-940E-DA6B1CD9D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93454"/>
                <a:ext cx="11330730" cy="338554"/>
              </a:xfrm>
              <a:prstGeom prst="rect">
                <a:avLst/>
              </a:prstGeom>
              <a:blipFill>
                <a:blip r:embed="rId3"/>
                <a:stretch>
                  <a:fillRect t="-8929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9FC7F7D-C42C-49C0-AB72-7068CD3A3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855" y="2846405"/>
            <a:ext cx="5958290" cy="7516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B42D1A7-ACF0-446A-B322-89B8AB1B3B9A}"/>
              </a:ext>
            </a:extLst>
          </p:cNvPr>
          <p:cNvSpPr/>
          <p:nvPr/>
        </p:nvSpPr>
        <p:spPr>
          <a:xfrm>
            <a:off x="529898" y="4165070"/>
            <a:ext cx="11105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该模块的调用由关键句提取模块自动进行，可不必关注，下一节介绍</a:t>
            </a:r>
            <a:r>
              <a:rPr lang="en-US" altLang="zh-CN" sz="1600" dirty="0"/>
              <a:t>TextRank</a:t>
            </a:r>
            <a:r>
              <a:rPr lang="zh-CN" altLang="en-US" sz="1600" dirty="0"/>
              <a:t>关键句提取模块。</a:t>
            </a:r>
          </a:p>
        </p:txBody>
      </p:sp>
    </p:spTree>
    <p:extLst>
      <p:ext uri="{BB962C8B-B14F-4D97-AF65-F5344CB8AC3E}">
        <p14:creationId xmlns:p14="http://schemas.microsoft.com/office/powerpoint/2010/main" val="325464222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89901" y="254000"/>
            <a:ext cx="800209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29898" y="91616"/>
            <a:ext cx="3739705" cy="561304"/>
            <a:chOff x="483167" y="79805"/>
            <a:chExt cx="2993409" cy="1319971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3" y="169364"/>
              <a:ext cx="2631593" cy="12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关键句提取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483167" y="79805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E89D4-B034-4E2F-B863-A1403583AC5F}"/>
              </a:ext>
            </a:extLst>
          </p:cNvPr>
          <p:cNvSpPr/>
          <p:nvPr/>
        </p:nvSpPr>
        <p:spPr>
          <a:xfrm>
            <a:off x="304800" y="706522"/>
            <a:ext cx="121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2.TextRank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7E1696-6933-4784-9009-23A2C86C32E5}"/>
              </a:ext>
            </a:extLst>
          </p:cNvPr>
          <p:cNvSpPr/>
          <p:nvPr/>
        </p:nvSpPr>
        <p:spPr>
          <a:xfrm>
            <a:off x="304800" y="1198810"/>
            <a:ext cx="11498510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有了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BM25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算法之后，将一个句子视作查询语句，相邻的句子视作待查询的文档，就能得到它们之间的相似度。以此相似度作为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PageRank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中的链接的权重，于是得到一种改进算法，称为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TextRank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。它的形式化计算方法如下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157260-CF4A-4B47-B409-55D3D6C3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03" y="2176921"/>
            <a:ext cx="5924794" cy="713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8C3DFA-1610-45A5-892B-2BD47C0651E8}"/>
                  </a:ext>
                </a:extLst>
              </p:cNvPr>
              <p:cNvSpPr/>
              <p:nvPr/>
            </p:nvSpPr>
            <p:spPr>
              <a:xfrm>
                <a:off x="304799" y="3532441"/>
                <a:ext cx="11263619" cy="1158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    其中，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就是文档中第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个句子的得分，重复迭代该表达式若干次之后得到最终的分值，排序后输出前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个即得到关键句。另外，由于文档中句子的数量远远小于单词的数量，并且句子几乎不重复，所以通常不再取窗口，而是认为所有句子都是相邻的。</a:t>
                </a: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8C3DFA-1610-45A5-892B-2BD47C06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3532441"/>
                <a:ext cx="11263619" cy="1158138"/>
              </a:xfrm>
              <a:prstGeom prst="rect">
                <a:avLst/>
              </a:prstGeom>
              <a:blipFill>
                <a:blip r:embed="rId4"/>
                <a:stretch>
                  <a:fillRect l="-271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8552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E60E4-5BDB-4B03-82F1-5C5A7516E58B}"/>
              </a:ext>
            </a:extLst>
          </p:cNvPr>
          <p:cNvSpPr/>
          <p:nvPr/>
        </p:nvSpPr>
        <p:spPr>
          <a:xfrm>
            <a:off x="4189901" y="254000"/>
            <a:ext cx="800209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29898" y="91616"/>
            <a:ext cx="3739705" cy="561304"/>
            <a:chOff x="483167" y="79805"/>
            <a:chExt cx="2993409" cy="1319971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3" y="169364"/>
              <a:ext cx="2631593" cy="12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关键句提取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BE755E-1864-4C66-B622-665AC80DA633}"/>
                </a:ext>
              </a:extLst>
            </p:cNvPr>
            <p:cNvSpPr txBox="1"/>
            <p:nvPr/>
          </p:nvSpPr>
          <p:spPr>
            <a:xfrm>
              <a:off x="483167" y="79805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E89D4-B034-4E2F-B863-A1403583AC5F}"/>
              </a:ext>
            </a:extLst>
          </p:cNvPr>
          <p:cNvSpPr/>
          <p:nvPr/>
        </p:nvSpPr>
        <p:spPr>
          <a:xfrm>
            <a:off x="304800" y="706522"/>
            <a:ext cx="121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2.TextRank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978B7-B9D5-41DB-8AA0-02F950EDF1B4}"/>
              </a:ext>
            </a:extLst>
          </p:cNvPr>
          <p:cNvSpPr txBox="1"/>
          <p:nvPr/>
        </p:nvSpPr>
        <p:spPr>
          <a:xfrm>
            <a:off x="304800" y="1241571"/>
            <a:ext cx="346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代码实现详见书籍</a:t>
            </a:r>
            <a:r>
              <a:rPr lang="en-US" altLang="zh-CN" sz="1600" dirty="0"/>
              <a:t>P286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B0401-41D7-477B-8E1A-C5940F47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1759"/>
            <a:ext cx="6909732" cy="24075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238CC6D-800C-41EE-B44D-CFB1128E7A67}"/>
              </a:ext>
            </a:extLst>
          </p:cNvPr>
          <p:cNvSpPr txBox="1"/>
          <p:nvPr/>
        </p:nvSpPr>
        <p:spPr>
          <a:xfrm>
            <a:off x="304800" y="4321658"/>
            <a:ext cx="346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7784A2-3D22-4576-9BE9-96E172929797}"/>
              </a:ext>
            </a:extLst>
          </p:cNvPr>
          <p:cNvSpPr/>
          <p:nvPr/>
        </p:nvSpPr>
        <p:spPr>
          <a:xfrm>
            <a:off x="304800" y="4845606"/>
            <a:ext cx="1043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严格地进行水资源论证和取水许可的批准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水利部水资源司司长陈明忠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00"/>
                </a:highlight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00"/>
                </a:highlight>
              </a:rPr>
              <a:t>29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日在国务院新闻办举行的新闻发布会上透露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有部分省超过红线的指标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2046650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D107BE-5A92-4869-B76B-5622591FE0A5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19A173-EDF7-48FE-BF6A-3459F1B3A05E}"/>
              </a:ext>
            </a:extLst>
          </p:cNvPr>
          <p:cNvSpPr/>
          <p:nvPr/>
        </p:nvSpPr>
        <p:spPr>
          <a:xfrm>
            <a:off x="2894202" y="254000"/>
            <a:ext cx="9297798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99608364-58C5-4553-B1F9-0A9611D3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55" y="110999"/>
            <a:ext cx="2094691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C56F88-4924-40CE-BCC1-98B9D0633B5A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805A7A-4DAA-43DD-A62F-05A77505EE0E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AA1464-47B8-48F6-B3D0-F34C71AB78AB}"/>
              </a:ext>
            </a:extLst>
          </p:cNvPr>
          <p:cNvSpPr/>
          <p:nvPr/>
        </p:nvSpPr>
        <p:spPr>
          <a:xfrm>
            <a:off x="304800" y="1146460"/>
            <a:ext cx="10743502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本章我们初步接触了一些常见的无监督信息抽取算法，从最简单的词频统计开始，逐步过渡到</a:t>
            </a:r>
            <a:r>
              <a:rPr lang="en-US" altLang="zh-CN" sz="1600" dirty="0"/>
              <a:t>TF-IDF</a:t>
            </a:r>
            <a:r>
              <a:rPr lang="zh-CN" altLang="en-US" sz="1600" dirty="0"/>
              <a:t>、信息熵、互信息与</a:t>
            </a:r>
            <a:r>
              <a:rPr lang="en-US" altLang="zh-CN" sz="1600" dirty="0"/>
              <a:t>TextRank</a:t>
            </a:r>
            <a:r>
              <a:rPr lang="zh-CN" altLang="en-US" sz="1600" dirty="0"/>
              <a:t>。这些算法彼此之间互有关联，都在不同程度上与一些语言现象相吻合，使它们在文本上的应用成为可能。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词提取与短语提取，关键词与关键句的提取，在原理上都是同一种算法在不同文本颗粒度上的应用。值得一提的是，这些算法都不需要标注语料的参与。然而必须指出的是，这些算法的效果非常有限。对于同一个任务，监督学习方法的效果通常远远领先于无监督学习方法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940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BA1C570-44A0-4A86-AF0A-3BFA46860F94}"/>
              </a:ext>
            </a:extLst>
          </p:cNvPr>
          <p:cNvSpPr txBox="1"/>
          <p:nvPr/>
        </p:nvSpPr>
        <p:spPr>
          <a:xfrm>
            <a:off x="2527300" y="2563813"/>
            <a:ext cx="79121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F5B11A-60F3-45C1-83EA-BBCA2238843F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26D5184-73CF-4B98-AD2D-38AD50A225D0}"/>
                </a:ext>
              </a:extLst>
            </p:cNvPr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6B5FC93-3041-4388-8AA3-886165CA0876}"/>
                </a:ext>
              </a:extLst>
            </p:cNvPr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61455DB5-A101-47DF-AF62-EE09AE9C7544}"/>
              </a:ext>
            </a:extLst>
          </p:cNvPr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D047F37-5F7C-4CFC-BC43-5402628E4D76}"/>
              </a:ext>
            </a:extLst>
          </p:cNvPr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5156642-2D1F-40F8-BAC6-FEC674A87129}"/>
                </a:ext>
              </a:extLst>
            </p:cNvPr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2832894-F548-424D-BE98-30107B4EB42B}"/>
                </a:ext>
              </a:extLst>
            </p:cNvPr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E81CCAD-7EC4-47F5-8A5F-C21A9869ED4A}"/>
                </a:ext>
              </a:extLst>
            </p:cNvPr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3F25E4D-A80D-4A20-906F-F68BD08499D4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3804B48-56FE-4221-A2BC-523ADD987C48}"/>
                </a:ext>
              </a:extLst>
            </p:cNvPr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AB3772-DFE4-4335-A670-72B86619D497}"/>
                </a:ext>
              </a:extLst>
            </p:cNvPr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3813C3E-041A-4735-AE39-193C049A62FB}"/>
                </a:ext>
              </a:extLst>
            </p:cNvPr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0CF177BF-78F0-48A9-AAB6-F77CF66B8F29}"/>
              </a:ext>
            </a:extLst>
          </p:cNvPr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1F0B3B-803B-42A6-A69D-0A965C85842A}"/>
              </a:ext>
            </a:extLst>
          </p:cNvPr>
          <p:cNvSpPr/>
          <p:nvPr/>
        </p:nvSpPr>
        <p:spPr>
          <a:xfrm>
            <a:off x="10439400" y="6523038"/>
            <a:ext cx="17526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A835AA-15E8-416F-8FA6-F31EEAB4F670}"/>
              </a:ext>
            </a:extLst>
          </p:cNvPr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文本框 26">
            <a:extLst>
              <a:ext uri="{FF2B5EF4-FFF2-40B4-BE49-F238E27FC236}">
                <a16:creationId xmlns:a16="http://schemas.microsoft.com/office/drawing/2014/main" id="{E653F01A-DAD4-4BF1-A7F1-E25E7C5D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3927475"/>
            <a:ext cx="3403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2021.xx.xx</a:t>
            </a:r>
            <a:endParaRPr lang="zh-CN" altLang="en-US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E4A8C7-D8DE-4F9A-AA4E-4A6E8BCC3F80}"/>
              </a:ext>
            </a:extLst>
          </p:cNvPr>
          <p:cNvSpPr/>
          <p:nvPr/>
        </p:nvSpPr>
        <p:spPr>
          <a:xfrm>
            <a:off x="371912" y="903481"/>
            <a:ext cx="11213284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信息抽取是一个宽泛的概念，指的是从非结构化文本中提取结构化信息的一类技术。这类技术依然分为基于规则的正则匹配、有监督学习和无监督学习等各种实现方法。我们将使用一些简单实用的无监督学习方法。由于不需要标注语料库，所以可以利用海量的非结构化文本。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A67D81-1263-4499-9D99-5E3F11BADF0A}"/>
              </a:ext>
            </a:extLst>
          </p:cNvPr>
          <p:cNvSpPr/>
          <p:nvPr/>
        </p:nvSpPr>
        <p:spPr>
          <a:xfrm>
            <a:off x="371912" y="2264216"/>
            <a:ext cx="11213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本章按照颗粒度从小到大的顺序，介绍抽取新词、关键词、关键短语和关键句的无监督学习方法。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1.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概述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B3B505-430B-4D04-A6EB-4E2B7E0E8E36}"/>
              </a:ext>
            </a:extLst>
          </p:cNvPr>
          <p:cNvSpPr/>
          <p:nvPr/>
        </p:nvSpPr>
        <p:spPr>
          <a:xfrm>
            <a:off x="304798" y="2650397"/>
            <a:ext cx="11532065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新词的提取对中文分词而言具有重要的实际意义，因为语料库的标注成本很高，实际项目中总是免不了要挂载几部词典。我们不愿意用监督学习来解决这个问题，因为成本上可能得不偿失。此时，无监督的新词提取算法就体现出了现实意义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814DA2-5422-4D43-819F-B80C88700C03}"/>
              </a:ext>
            </a:extLst>
          </p:cNvPr>
          <p:cNvSpPr/>
          <p:nvPr/>
        </p:nvSpPr>
        <p:spPr>
          <a:xfrm>
            <a:off x="304799" y="1176858"/>
            <a:ext cx="11532065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新词是一个相对的概念，每个人的标准都不一样，为了便于实际操作，我们如此定义新词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词典之外的词语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也就是未登录词</a:t>
            </a:r>
            <a:r>
              <a:rPr lang="en-US" altLang="zh-CN" sz="16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OOV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称作</a:t>
            </a:r>
            <a:r>
              <a:rPr lang="zh-CN" altLang="en-US" sz="1600" b="1" dirty="0">
                <a:solidFill>
                  <a:srgbClr val="24292E"/>
                </a:solidFill>
                <a:latin typeface="-apple-system"/>
              </a:rPr>
              <a:t>新词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64297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基本原理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4AC3B1-5C3D-425A-A751-7F7DC99A4E70}"/>
              </a:ext>
            </a:extLst>
          </p:cNvPr>
          <p:cNvSpPr txBox="1"/>
          <p:nvPr/>
        </p:nvSpPr>
        <p:spPr>
          <a:xfrm>
            <a:off x="374074" y="1270585"/>
            <a:ext cx="111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明确了新词的概念后，新词提取可以转换为：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7BA48C-3C4E-4D50-967F-DA4FF0EFAF01}"/>
              </a:ext>
            </a:extLst>
          </p:cNvPr>
          <p:cNvSpPr/>
          <p:nvPr/>
        </p:nvSpPr>
        <p:spPr>
          <a:xfrm>
            <a:off x="374074" y="1728427"/>
            <a:ext cx="6096000" cy="7888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提取出大量文本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生语料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中的词语，无论新旧；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用词典过滤掉已有的词语，于是得到新词</a:t>
            </a:r>
            <a:endParaRPr lang="zh-CN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AE5EAA-64E9-43BE-8563-540B4C85822A}"/>
              </a:ext>
            </a:extLst>
          </p:cNvPr>
          <p:cNvSpPr/>
          <p:nvPr/>
        </p:nvSpPr>
        <p:spPr>
          <a:xfrm>
            <a:off x="199937" y="2849931"/>
            <a:ext cx="11792125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其中，步骤</a:t>
            </a:r>
            <a:r>
              <a:rPr lang="en-US" altLang="zh-CN" sz="1600" dirty="0"/>
              <a:t>2</a:t>
            </a:r>
            <a:r>
              <a:rPr lang="zh-CN" altLang="en-US" sz="1600" dirty="0"/>
              <a:t>很容易，关键是步骤</a:t>
            </a:r>
            <a:r>
              <a:rPr lang="en-US" altLang="zh-CN" sz="1600" dirty="0"/>
              <a:t>1</a:t>
            </a:r>
            <a:r>
              <a:rPr lang="zh-CN" altLang="en-US" sz="1600" dirty="0"/>
              <a:t>，如何无监督地提取出文本中的单词。为了提取单词，又得定义什么是单词了。这是个因人而异的复杂问题，语言学上也许更加复杂，且对解决“新词识别”这个问题帮助不大。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比如，“小提琴”究竟算是一个词，还是“小＋提琴”两个词呢？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9E7393-E5A5-4AC5-8270-A7E3FC48CD57}"/>
              </a:ext>
            </a:extLst>
          </p:cNvPr>
          <p:cNvSpPr/>
          <p:nvPr/>
        </p:nvSpPr>
        <p:spPr>
          <a:xfrm>
            <a:off x="180165" y="4526556"/>
            <a:ext cx="11699845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一千个人有八百个标准，而每种答案对大众来讲都是可以理解的。对这么纠缠不清的问题，不如回避它，将其置换为计算机能够处理的提问方式。</a:t>
            </a:r>
          </a:p>
        </p:txBody>
      </p:sp>
    </p:spTree>
    <p:extLst>
      <p:ext uri="{BB962C8B-B14F-4D97-AF65-F5344CB8AC3E}">
        <p14:creationId xmlns:p14="http://schemas.microsoft.com/office/powerpoint/2010/main" val="32695185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基本原理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FF31D8-6438-42AC-8C87-0C11512426C3}"/>
              </a:ext>
            </a:extLst>
          </p:cNvPr>
          <p:cNvSpPr/>
          <p:nvPr/>
        </p:nvSpPr>
        <p:spPr>
          <a:xfrm>
            <a:off x="199937" y="1270585"/>
            <a:ext cx="11792125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给定一段文本，随机取一个片段，如果这个片段左右的搭配很丰富，并且片段内部成分搭配很固定，则可以认为这是一个词。将这样的片段筛选出来，按照频次由高到低排序，排在前面的有很高概率是词。如果文本足够大，再用通用的词典过滤掉“旧词”，就可以得到“新词”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EDD2C-A9F6-49FC-A171-4AF1FAABA4C3}"/>
              </a:ext>
            </a:extLst>
          </p:cNvPr>
          <p:cNvSpPr/>
          <p:nvPr/>
        </p:nvSpPr>
        <p:spPr>
          <a:xfrm>
            <a:off x="199937" y="2724599"/>
            <a:ext cx="11792124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具体实施时，片段外部左右搭配的丰富程度，可以用</a:t>
            </a:r>
            <a:r>
              <a:rPr lang="zh-CN" altLang="en-US" sz="1600" b="1" dirty="0"/>
              <a:t>信息熵</a:t>
            </a:r>
            <a:r>
              <a:rPr lang="zh-CN" altLang="en-US" sz="1600" dirty="0"/>
              <a:t>来衡量，而片段内部搭配的固定程度可以用子序列的</a:t>
            </a:r>
            <a:r>
              <a:rPr lang="zh-CN" altLang="en-US" sz="1600" b="1" dirty="0"/>
              <a:t>互信息</a:t>
            </a:r>
            <a:r>
              <a:rPr lang="zh-CN" altLang="en-US" sz="1600" dirty="0"/>
              <a:t>来衡量。为了完成提取算法，必须先介绍信息熵和互信息的概念。</a:t>
            </a:r>
          </a:p>
        </p:txBody>
      </p:sp>
    </p:spTree>
    <p:extLst>
      <p:ext uri="{BB962C8B-B14F-4D97-AF65-F5344CB8AC3E}">
        <p14:creationId xmlns:p14="http://schemas.microsoft.com/office/powerpoint/2010/main" val="27188947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3.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信息熵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5ABA4-8B91-47BB-95B3-895E215983E7}"/>
              </a:ext>
            </a:extLst>
          </p:cNvPr>
          <p:cNvSpPr/>
          <p:nvPr/>
        </p:nvSpPr>
        <p:spPr>
          <a:xfrm>
            <a:off x="246076" y="1147683"/>
            <a:ext cx="11725013" cy="156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在信息论中，信息熵</a:t>
            </a:r>
            <a:r>
              <a:rPr lang="en-US" altLang="zh-CN" sz="1600" dirty="0"/>
              <a:t>(entropy)</a:t>
            </a:r>
            <a:r>
              <a:rPr lang="zh-CN" altLang="en-US" sz="1600" dirty="0"/>
              <a:t>指的是某条消息所含的信息量。它反映的是听说某个消息之后，关于该事件的不确定性的减少量。比如抛硬币之前，我们不知道“硬币正反”这个事件的结果。但是一旦有人告诉我们“硬币是正面”这条消息，我们对该次抛硬币事件的不确定性立即降为零，这种不确定性的减小量就是信息熵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对于离散型随机变量</a:t>
            </a:r>
            <a:r>
              <a:rPr lang="en-US" altLang="zh-CN" sz="1600" dirty="0"/>
              <a:t>X</a:t>
            </a:r>
            <a:r>
              <a:rPr lang="zh-CN" altLang="en-US" sz="1600" dirty="0"/>
              <a:t>，信息熵的计算方法如下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BD2B38-72D8-45D6-BC0A-60B6BEA7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18" y="2740184"/>
            <a:ext cx="2476767" cy="594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54E0E8C-3F15-44C6-AF57-8E11532BFF44}"/>
                  </a:ext>
                </a:extLst>
              </p:cNvPr>
              <p:cNvSpPr/>
              <p:nvPr/>
            </p:nvSpPr>
            <p:spPr>
              <a:xfrm>
                <a:off x="246076" y="3395237"/>
                <a:ext cx="11666289" cy="974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    特别地，如果对数函数的底为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的话，则信息熵的单位恰好为比特。举个例子，若抛硬币出现正面的概率为</a:t>
                </a:r>
                <a:r>
                  <a:rPr lang="en-US" altLang="zh-CN" sz="1600" dirty="0"/>
                  <a:t>p(x=</a:t>
                </a:r>
                <a:r>
                  <a:rPr lang="zh-CN" altLang="en-US" sz="1600" dirty="0"/>
                  <a:t>正</a:t>
                </a:r>
                <a:r>
                  <a:rPr lang="en-US" altLang="zh-CN" sz="16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/>
                  <a:t>，则单次抛硬币试验结果的信息熵为</a:t>
                </a:r>
                <a:r>
                  <a:rPr lang="en-US" altLang="zh-CN" sz="1600" dirty="0"/>
                  <a:t>: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54E0E8C-3F15-44C6-AF57-8E11532BF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6" y="3395237"/>
                <a:ext cx="11666289" cy="974434"/>
              </a:xfrm>
              <a:prstGeom prst="rect">
                <a:avLst/>
              </a:prstGeom>
              <a:blipFill>
                <a:blip r:embed="rId4"/>
                <a:stretch>
                  <a:fillRect l="-261" b="-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B83EAC9-F5AB-4F1F-BC29-E1F7E6252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575" y="4708438"/>
            <a:ext cx="4435224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603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新词提取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3.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信息熵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A7096-5C31-4205-A315-AC9AC5DDBC44}"/>
              </a:ext>
            </a:extLst>
          </p:cNvPr>
          <p:cNvSpPr/>
          <p:nvPr/>
        </p:nvSpPr>
        <p:spPr>
          <a:xfrm>
            <a:off x="304800" y="1270585"/>
            <a:ext cx="11565622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也就是说，我们需要恰好</a:t>
            </a:r>
            <a:r>
              <a:rPr lang="en-US" altLang="zh-CN" sz="1600" dirty="0"/>
              <a:t>1</a:t>
            </a:r>
            <a:r>
              <a:rPr lang="zh-CN" altLang="en-US" sz="1600" dirty="0"/>
              <a:t>比特来存储每次抛硬币试验的结果。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zh-CN" altLang="en-US" sz="1600" dirty="0"/>
              <a:t>具体到新词提取中，给定字符串</a:t>
            </a:r>
            <a:r>
              <a:rPr lang="en-US" altLang="zh-CN" sz="1600" dirty="0"/>
              <a:t>S</a:t>
            </a:r>
            <a:r>
              <a:rPr lang="zh-CN" altLang="en-US" sz="1600" dirty="0"/>
              <a:t>作为词语备选，</a:t>
            </a:r>
            <a:r>
              <a:rPr lang="en-US" altLang="zh-CN" sz="1600" dirty="0"/>
              <a:t>X</a:t>
            </a:r>
            <a:r>
              <a:rPr lang="zh-CN" altLang="en-US" sz="1600" dirty="0"/>
              <a:t>定义为该字符串左边可能出现的字符</a:t>
            </a:r>
            <a:r>
              <a:rPr lang="en-US" altLang="zh-CN" sz="1600" dirty="0"/>
              <a:t>(</a:t>
            </a:r>
            <a:r>
              <a:rPr lang="zh-CN" altLang="en-US" sz="1600" dirty="0"/>
              <a:t>简称左邻字</a:t>
            </a:r>
            <a:r>
              <a:rPr lang="en-US" altLang="zh-CN" sz="1600" dirty="0"/>
              <a:t>)</a:t>
            </a:r>
            <a:r>
              <a:rPr lang="zh-CN" altLang="en-US" sz="1600" dirty="0"/>
              <a:t>，则称</a:t>
            </a:r>
            <a:r>
              <a:rPr lang="en-US" altLang="zh-CN" sz="1600" dirty="0"/>
              <a:t>H(X)</a:t>
            </a:r>
            <a:r>
              <a:rPr lang="zh-CN" altLang="en-US" sz="1600" dirty="0"/>
              <a:t>为</a:t>
            </a:r>
            <a:r>
              <a:rPr lang="en-US" altLang="zh-CN" sz="1600" dirty="0"/>
              <a:t>S</a:t>
            </a:r>
            <a:r>
              <a:rPr lang="zh-CN" altLang="en-US" sz="1600" dirty="0"/>
              <a:t>的左信息熵，类似地，定义右信息熵</a:t>
            </a:r>
            <a:r>
              <a:rPr lang="en-US" altLang="zh-CN" sz="1600" dirty="0"/>
              <a:t>H(Y)</a:t>
            </a:r>
            <a:r>
              <a:rPr lang="zh-CN" altLang="en-US" sz="1600" dirty="0"/>
              <a:t>。举个例子，生语料库中有如下句子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EC212C-5606-4F06-9E82-7901E8303DF1}"/>
              </a:ext>
            </a:extLst>
          </p:cNvPr>
          <p:cNvSpPr/>
          <p:nvPr/>
        </p:nvSpPr>
        <p:spPr>
          <a:xfrm>
            <a:off x="609600" y="26332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两只</a:t>
            </a:r>
            <a:r>
              <a:rPr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蝴蝶</a:t>
            </a:r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飞呀飞</a:t>
            </a:r>
          </a:p>
          <a:p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这些</a:t>
            </a:r>
            <a:r>
              <a:rPr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蝴蝶</a:t>
            </a:r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-apple-system"/>
              </a:rPr>
              <a:t>飞走了</a:t>
            </a:r>
            <a:endParaRPr lang="zh-CN" altLang="en-US" b="0" i="0" dirty="0">
              <a:solidFill>
                <a:schemeClr val="bg1"/>
              </a:solidFill>
              <a:effectLst/>
              <a:highlight>
                <a:srgbClr val="000000"/>
              </a:highlight>
              <a:latin typeface="-apple-system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BA234B-76F1-4312-941E-3AF34F99AA4B}"/>
              </a:ext>
            </a:extLst>
          </p:cNvPr>
          <p:cNvSpPr/>
          <p:nvPr/>
        </p:nvSpPr>
        <p:spPr>
          <a:xfrm>
            <a:off x="304800" y="3370931"/>
            <a:ext cx="11565622" cy="2266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那么对于字符串蝴蝶，它的左邻字及频次为</a:t>
            </a:r>
            <a:r>
              <a:rPr lang="en-US" altLang="zh-CN" sz="1600" dirty="0"/>
              <a:t>count(</a:t>
            </a:r>
            <a:r>
              <a:rPr lang="zh-CN" altLang="en-US" sz="1600" dirty="0"/>
              <a:t>只</a:t>
            </a:r>
            <a:r>
              <a:rPr lang="en-US" altLang="zh-CN" sz="1600" dirty="0"/>
              <a:t>)=1</a:t>
            </a:r>
            <a:r>
              <a:rPr lang="zh-CN" altLang="en-US" sz="1600" dirty="0"/>
              <a:t>、</a:t>
            </a:r>
            <a:r>
              <a:rPr lang="en-US" altLang="zh-CN" sz="1600" dirty="0"/>
              <a:t>count(</a:t>
            </a:r>
            <a:r>
              <a:rPr lang="zh-CN" altLang="en-US" sz="1600" dirty="0"/>
              <a:t>些</a:t>
            </a:r>
            <a:r>
              <a:rPr lang="en-US" altLang="zh-CN" sz="1600" dirty="0"/>
              <a:t>)=1</a:t>
            </a:r>
            <a:r>
              <a:rPr lang="zh-CN" altLang="en-US" sz="1600" dirty="0"/>
              <a:t>，与硬币正反一样，所以左信息嫡为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而右信息嫡为</a:t>
            </a:r>
            <a:r>
              <a:rPr lang="en-US" altLang="zh-CN" sz="1600" dirty="0"/>
              <a:t>0</a:t>
            </a:r>
            <a:r>
              <a:rPr lang="zh-CN" altLang="en-US" sz="1600" dirty="0"/>
              <a:t>，因为生语料库中蝴蝶的右邻字一定是飞。假如我们再收集一些句子，比如“蝴蝶效应”“蝴蝶蜕变”之类，就会观察到蝴蝶的右信息嫡会增大不少。左右信息嫡越大，说明字符串可能的搭配就越丰富，该字符串就是一个词的可能性就越大。比如“蝴蝶”左边的搭配可能有“只”“个”“有”“的”等，右边的搭配可能有“飞”“停”“落”等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zh-CN" altLang="en-US" sz="1600" dirty="0"/>
              <a:t>当然，光考虑左右信息嫡是不够的，比如“吃了一顿”“看了一遍”“睡了一晚”“去了一趟”中的了一的左右搭配也很丰富。为了更好的效果，我们还必须考虑词语内部片段的凝聚程度，这种凝聚程度由</a:t>
            </a:r>
            <a:r>
              <a:rPr lang="zh-CN" altLang="en-US" sz="1600" b="1" dirty="0"/>
              <a:t>互信息</a:t>
            </a:r>
            <a:r>
              <a:rPr lang="zh-CN" altLang="en-US" sz="1600" dirty="0"/>
              <a:t>衡量。</a:t>
            </a:r>
          </a:p>
        </p:txBody>
      </p:sp>
    </p:spTree>
    <p:extLst>
      <p:ext uri="{BB962C8B-B14F-4D97-AF65-F5344CB8AC3E}">
        <p14:creationId xmlns:p14="http://schemas.microsoft.com/office/powerpoint/2010/main" val="25869454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2"/>
        </a:solidFill>
        <a:ln w="9">
          <a:solidFill>
            <a:schemeClr val="bg2"/>
          </a:solidFill>
          <a:miter lim="800000"/>
          <a:headEnd/>
          <a:tailEnd/>
        </a:ln>
      </a:spPr>
      <a:bodyPr/>
      <a:lstStyle>
        <a:defPPr algn="l">
          <a:lnSpc>
            <a:spcPct val="100000"/>
          </a:lnSpc>
          <a:spcBef>
            <a:spcPct val="0"/>
          </a:spcBef>
          <a:buFontTx/>
          <a:buNone/>
          <a:defRPr sz="1800" dirty="0">
            <a:latin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3976</Words>
  <Application>Microsoft Office PowerPoint</Application>
  <PresentationFormat>宽屏</PresentationFormat>
  <Paragraphs>214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叶 金金</cp:lastModifiedBy>
  <cp:revision>884</cp:revision>
  <dcterms:created xsi:type="dcterms:W3CDTF">2015-04-13T12:15:43Z</dcterms:created>
  <dcterms:modified xsi:type="dcterms:W3CDTF">2021-07-15T09:41:52Z</dcterms:modified>
  <cp:category>12sc.taobao.com</cp:category>
  <cp:contentStatus>12sc.taobao.com</cp:contentStatus>
</cp:coreProperties>
</file>