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4" r:id="rId2"/>
    <p:sldId id="270" r:id="rId3"/>
    <p:sldId id="256" r:id="rId4"/>
    <p:sldId id="269" r:id="rId5"/>
    <p:sldId id="373" r:id="rId6"/>
    <p:sldId id="416" r:id="rId7"/>
    <p:sldId id="417" r:id="rId8"/>
    <p:sldId id="418" r:id="rId9"/>
    <p:sldId id="419" r:id="rId10"/>
    <p:sldId id="420" r:id="rId11"/>
    <p:sldId id="310" r:id="rId12"/>
    <p:sldId id="298" r:id="rId13"/>
    <p:sldId id="421" r:id="rId14"/>
    <p:sldId id="422" r:id="rId15"/>
    <p:sldId id="423" r:id="rId16"/>
    <p:sldId id="321" r:id="rId17"/>
    <p:sldId id="424" r:id="rId18"/>
    <p:sldId id="425" r:id="rId19"/>
    <p:sldId id="426" r:id="rId20"/>
    <p:sldId id="334" r:id="rId21"/>
    <p:sldId id="335" r:id="rId22"/>
    <p:sldId id="427" r:id="rId23"/>
    <p:sldId id="428" r:id="rId24"/>
    <p:sldId id="384" r:id="rId25"/>
    <p:sldId id="429" r:id="rId26"/>
    <p:sldId id="430" r:id="rId27"/>
    <p:sldId id="431" r:id="rId28"/>
    <p:sldId id="432" r:id="rId29"/>
    <p:sldId id="273" r:id="rId3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799">
          <p15:clr>
            <a:srgbClr val="A4A3A4"/>
          </p15:clr>
        </p15:guide>
        <p15:guide id="4" orient="horz" pos="2546">
          <p15:clr>
            <a:srgbClr val="A4A3A4"/>
          </p15:clr>
        </p15:guide>
        <p15:guide id="5" orient="horz" pos="1956">
          <p15:clr>
            <a:srgbClr val="A4A3A4"/>
          </p15:clr>
        </p15:guide>
        <p15:guide id="6" pos="381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飞飞"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5B9BD5"/>
    <a:srgbClr val="044875"/>
    <a:srgbClr val="28ABA3"/>
    <a:srgbClr val="3A9AD9"/>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74353" autoAdjust="0"/>
  </p:normalViewPr>
  <p:slideViewPr>
    <p:cSldViewPr snapToGrid="0">
      <p:cViewPr varScale="1">
        <p:scale>
          <a:sx n="91" d="100"/>
          <a:sy n="91" d="100"/>
        </p:scale>
        <p:origin x="206" y="77"/>
      </p:cViewPr>
      <p:guideLst>
        <p:guide orient="horz" pos="142"/>
        <p:guide orient="horz" pos="4292"/>
        <p:guide orient="horz" pos="799"/>
        <p:guide orient="horz" pos="2546"/>
        <p:guide orient="horz" pos="1956"/>
        <p:guide pos="3817"/>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351E990-507B-4CA6-B899-5B63BDE310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298FCAE2-BACA-4E8E-AA8E-35C031D3047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04AE8DD-BC5B-4157-9922-88DDB98715EB}" type="datetimeFigureOut">
              <a:rPr lang="zh-CN" altLang="en-US"/>
              <a:pPr>
                <a:defRPr/>
              </a:pPr>
              <a:t>2021/7/15</a:t>
            </a:fld>
            <a:endParaRPr lang="zh-CN" altLang="en-US"/>
          </a:p>
        </p:txBody>
      </p:sp>
      <p:sp>
        <p:nvSpPr>
          <p:cNvPr id="4" name="幻灯片图像占位符 3">
            <a:extLst>
              <a:ext uri="{FF2B5EF4-FFF2-40B4-BE49-F238E27FC236}">
                <a16:creationId xmlns:a16="http://schemas.microsoft.com/office/drawing/2014/main" id="{37BF4554-A9F1-4C84-9A38-693F831D3B9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81FEA0B8-F330-4BB6-A41F-DE1C07118F7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1916F065-A22F-40FD-9FA7-BE9366242DD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2AA35707-FB99-4E83-B876-70046F1D544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6A048C7-FDDF-4F68-89EB-F4C2F152F56C}"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6E5AFD91-2F01-4B67-83F6-BD3E8B8567A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id="{C14EBA56-4385-4D65-AFE2-7180D8113F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100" name="灯片编号占位符 3">
            <a:extLst>
              <a:ext uri="{FF2B5EF4-FFF2-40B4-BE49-F238E27FC236}">
                <a16:creationId xmlns:a16="http://schemas.microsoft.com/office/drawing/2014/main" id="{A458BEF7-5E12-418C-B1F9-38BFAC55CD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22FD17A-51B6-4FE2-A534-76D4431CA95B}"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13</a:t>
            </a:fld>
            <a:endParaRPr lang="zh-CN" altLang="en-US"/>
          </a:p>
        </p:txBody>
      </p:sp>
    </p:spTree>
    <p:extLst>
      <p:ext uri="{BB962C8B-B14F-4D97-AF65-F5344CB8AC3E}">
        <p14:creationId xmlns:p14="http://schemas.microsoft.com/office/powerpoint/2010/main" val="3142655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14</a:t>
            </a:fld>
            <a:endParaRPr lang="zh-CN" altLang="en-US"/>
          </a:p>
        </p:txBody>
      </p:sp>
    </p:spTree>
    <p:extLst>
      <p:ext uri="{BB962C8B-B14F-4D97-AF65-F5344CB8AC3E}">
        <p14:creationId xmlns:p14="http://schemas.microsoft.com/office/powerpoint/2010/main" val="4038102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15</a:t>
            </a:fld>
            <a:endParaRPr lang="zh-CN" altLang="en-US"/>
          </a:p>
        </p:txBody>
      </p:sp>
    </p:spTree>
    <p:extLst>
      <p:ext uri="{BB962C8B-B14F-4D97-AF65-F5344CB8AC3E}">
        <p14:creationId xmlns:p14="http://schemas.microsoft.com/office/powerpoint/2010/main" val="3717371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17</a:t>
            </a:fld>
            <a:endParaRPr lang="zh-CN" altLang="en-US"/>
          </a:p>
        </p:txBody>
      </p:sp>
    </p:spTree>
    <p:extLst>
      <p:ext uri="{BB962C8B-B14F-4D97-AF65-F5344CB8AC3E}">
        <p14:creationId xmlns:p14="http://schemas.microsoft.com/office/powerpoint/2010/main" val="3886097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18</a:t>
            </a:fld>
            <a:endParaRPr lang="zh-CN" altLang="en-US"/>
          </a:p>
        </p:txBody>
      </p:sp>
    </p:spTree>
    <p:extLst>
      <p:ext uri="{BB962C8B-B14F-4D97-AF65-F5344CB8AC3E}">
        <p14:creationId xmlns:p14="http://schemas.microsoft.com/office/powerpoint/2010/main" val="4266205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19</a:t>
            </a:fld>
            <a:endParaRPr lang="zh-CN" altLang="en-US"/>
          </a:p>
        </p:txBody>
      </p:sp>
    </p:spTree>
    <p:extLst>
      <p:ext uri="{BB962C8B-B14F-4D97-AF65-F5344CB8AC3E}">
        <p14:creationId xmlns:p14="http://schemas.microsoft.com/office/powerpoint/2010/main" val="1912611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21</a:t>
            </a:fld>
            <a:endParaRPr lang="zh-CN" altLang="en-US"/>
          </a:p>
        </p:txBody>
      </p:sp>
    </p:spTree>
    <p:extLst>
      <p:ext uri="{BB962C8B-B14F-4D97-AF65-F5344CB8AC3E}">
        <p14:creationId xmlns:p14="http://schemas.microsoft.com/office/powerpoint/2010/main" val="289601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22</a:t>
            </a:fld>
            <a:endParaRPr lang="zh-CN" altLang="en-US"/>
          </a:p>
        </p:txBody>
      </p:sp>
    </p:spTree>
    <p:extLst>
      <p:ext uri="{BB962C8B-B14F-4D97-AF65-F5344CB8AC3E}">
        <p14:creationId xmlns:p14="http://schemas.microsoft.com/office/powerpoint/2010/main" val="167893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BAF25A3-9CB0-4647-BBD0-99FACB4C22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AB545D6B-607B-4DF2-9AD6-74F1B070718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148" name="灯片编号占位符 3">
            <a:extLst>
              <a:ext uri="{FF2B5EF4-FFF2-40B4-BE49-F238E27FC236}">
                <a16:creationId xmlns:a16="http://schemas.microsoft.com/office/drawing/2014/main" id="{665450DA-881F-4DFF-806C-1214B91C8C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61E672-CB71-4400-8F29-01D226374C4E}" type="slidenum">
              <a:rPr lang="zh-CN" altLang="en-US"/>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5</a:t>
            </a:fld>
            <a:endParaRPr lang="zh-CN" altLang="en-US"/>
          </a:p>
        </p:txBody>
      </p:sp>
    </p:spTree>
    <p:extLst>
      <p:ext uri="{BB962C8B-B14F-4D97-AF65-F5344CB8AC3E}">
        <p14:creationId xmlns:p14="http://schemas.microsoft.com/office/powerpoint/2010/main" val="358535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6</a:t>
            </a:fld>
            <a:endParaRPr lang="zh-CN" altLang="en-US"/>
          </a:p>
        </p:txBody>
      </p:sp>
    </p:spTree>
    <p:extLst>
      <p:ext uri="{BB962C8B-B14F-4D97-AF65-F5344CB8AC3E}">
        <p14:creationId xmlns:p14="http://schemas.microsoft.com/office/powerpoint/2010/main" val="1259370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7</a:t>
            </a:fld>
            <a:endParaRPr lang="zh-CN" altLang="en-US"/>
          </a:p>
        </p:txBody>
      </p:sp>
    </p:spTree>
    <p:extLst>
      <p:ext uri="{BB962C8B-B14F-4D97-AF65-F5344CB8AC3E}">
        <p14:creationId xmlns:p14="http://schemas.microsoft.com/office/powerpoint/2010/main" val="143081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8</a:t>
            </a:fld>
            <a:endParaRPr lang="zh-CN" altLang="en-US"/>
          </a:p>
        </p:txBody>
      </p:sp>
    </p:spTree>
    <p:extLst>
      <p:ext uri="{BB962C8B-B14F-4D97-AF65-F5344CB8AC3E}">
        <p14:creationId xmlns:p14="http://schemas.microsoft.com/office/powerpoint/2010/main" val="989182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9</a:t>
            </a:fld>
            <a:endParaRPr lang="zh-CN" altLang="en-US"/>
          </a:p>
        </p:txBody>
      </p:sp>
    </p:spTree>
    <p:extLst>
      <p:ext uri="{BB962C8B-B14F-4D97-AF65-F5344CB8AC3E}">
        <p14:creationId xmlns:p14="http://schemas.microsoft.com/office/powerpoint/2010/main" val="46615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10</a:t>
            </a:fld>
            <a:endParaRPr lang="zh-CN" altLang="en-US"/>
          </a:p>
        </p:txBody>
      </p:sp>
    </p:spTree>
    <p:extLst>
      <p:ext uri="{BB962C8B-B14F-4D97-AF65-F5344CB8AC3E}">
        <p14:creationId xmlns:p14="http://schemas.microsoft.com/office/powerpoint/2010/main" val="2270537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44D7D1-8845-46B7-B407-5F49F35CE259}"/>
              </a:ext>
            </a:extLst>
          </p:cNvPr>
          <p:cNvSpPr>
            <a:spLocks noGrp="1"/>
          </p:cNvSpPr>
          <p:nvPr>
            <p:ph type="dt" sz="half" idx="10"/>
          </p:nvPr>
        </p:nvSpPr>
        <p:spPr/>
        <p:txBody>
          <a:bodyPr/>
          <a:lstStyle>
            <a:lvl1pPr>
              <a:defRPr/>
            </a:lvl1pPr>
          </a:lstStyle>
          <a:p>
            <a:pPr>
              <a:defRPr/>
            </a:pPr>
            <a:fld id="{D91CC8D5-2663-4ED3-B88A-6FDB56B70F75}" type="datetimeFigureOut">
              <a:rPr lang="zh-CN" altLang="en-US"/>
              <a:pPr>
                <a:defRPr/>
              </a:pPr>
              <a:t>2021/7/15</a:t>
            </a:fld>
            <a:endParaRPr lang="zh-CN" altLang="en-US"/>
          </a:p>
        </p:txBody>
      </p:sp>
      <p:sp>
        <p:nvSpPr>
          <p:cNvPr id="5" name="页脚占位符 4">
            <a:extLst>
              <a:ext uri="{FF2B5EF4-FFF2-40B4-BE49-F238E27FC236}">
                <a16:creationId xmlns:a16="http://schemas.microsoft.com/office/drawing/2014/main" id="{AFB7387F-EDE8-457C-840A-E2D3EF33EC0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7F91A33-153A-4511-90C6-2FCB3FD1B819}"/>
              </a:ext>
            </a:extLst>
          </p:cNvPr>
          <p:cNvSpPr>
            <a:spLocks noGrp="1"/>
          </p:cNvSpPr>
          <p:nvPr>
            <p:ph type="sldNum" sz="quarter" idx="12"/>
          </p:nvPr>
        </p:nvSpPr>
        <p:spPr/>
        <p:txBody>
          <a:bodyPr/>
          <a:lstStyle>
            <a:lvl1pPr>
              <a:defRPr/>
            </a:lvl1pPr>
          </a:lstStyle>
          <a:p>
            <a:fld id="{9A0FF374-2CBA-4547-991D-3C653D80ADD7}" type="slidenum">
              <a:rPr lang="zh-CN" altLang="en-US"/>
              <a:pPr/>
              <a:t>‹#›</a:t>
            </a:fld>
            <a:endParaRPr lang="zh-CN" altLang="en-US"/>
          </a:p>
        </p:txBody>
      </p:sp>
    </p:spTree>
    <p:extLst>
      <p:ext uri="{BB962C8B-B14F-4D97-AF65-F5344CB8AC3E}">
        <p14:creationId xmlns:p14="http://schemas.microsoft.com/office/powerpoint/2010/main" val="320683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1E4253-8932-4C1A-9100-5A4B084E8C5D}"/>
              </a:ext>
            </a:extLst>
          </p:cNvPr>
          <p:cNvSpPr>
            <a:spLocks noGrp="1"/>
          </p:cNvSpPr>
          <p:nvPr>
            <p:ph type="dt" sz="half" idx="10"/>
          </p:nvPr>
        </p:nvSpPr>
        <p:spPr/>
        <p:txBody>
          <a:bodyPr/>
          <a:lstStyle>
            <a:lvl1pPr>
              <a:defRPr/>
            </a:lvl1pPr>
          </a:lstStyle>
          <a:p>
            <a:pPr>
              <a:defRPr/>
            </a:pPr>
            <a:fld id="{34B6649F-F62B-4EB2-A49B-078BD86DE339}" type="datetimeFigureOut">
              <a:rPr lang="zh-CN" altLang="en-US"/>
              <a:pPr>
                <a:defRPr/>
              </a:pPr>
              <a:t>2021/7/15</a:t>
            </a:fld>
            <a:endParaRPr lang="zh-CN" altLang="en-US"/>
          </a:p>
        </p:txBody>
      </p:sp>
      <p:sp>
        <p:nvSpPr>
          <p:cNvPr id="5" name="页脚占位符 4">
            <a:extLst>
              <a:ext uri="{FF2B5EF4-FFF2-40B4-BE49-F238E27FC236}">
                <a16:creationId xmlns:a16="http://schemas.microsoft.com/office/drawing/2014/main" id="{38A5A603-CB0B-4E19-B54C-63E1D1765F8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52570AE-7E25-4891-A213-A8655EFFDA2B}"/>
              </a:ext>
            </a:extLst>
          </p:cNvPr>
          <p:cNvSpPr>
            <a:spLocks noGrp="1"/>
          </p:cNvSpPr>
          <p:nvPr>
            <p:ph type="sldNum" sz="quarter" idx="12"/>
          </p:nvPr>
        </p:nvSpPr>
        <p:spPr/>
        <p:txBody>
          <a:bodyPr/>
          <a:lstStyle>
            <a:lvl1pPr>
              <a:defRPr/>
            </a:lvl1pPr>
          </a:lstStyle>
          <a:p>
            <a:fld id="{DDD7E8A5-CF8F-43E7-8CF4-D78F5175CBED}" type="slidenum">
              <a:rPr lang="zh-CN" altLang="en-US"/>
              <a:pPr/>
              <a:t>‹#›</a:t>
            </a:fld>
            <a:endParaRPr lang="zh-CN" altLang="en-US"/>
          </a:p>
        </p:txBody>
      </p:sp>
    </p:spTree>
    <p:extLst>
      <p:ext uri="{BB962C8B-B14F-4D97-AF65-F5344CB8AC3E}">
        <p14:creationId xmlns:p14="http://schemas.microsoft.com/office/powerpoint/2010/main" val="368981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525985-9C0D-46D0-B755-6859EEA5AA90}"/>
              </a:ext>
            </a:extLst>
          </p:cNvPr>
          <p:cNvSpPr>
            <a:spLocks noGrp="1"/>
          </p:cNvSpPr>
          <p:nvPr>
            <p:ph type="dt" sz="half" idx="10"/>
          </p:nvPr>
        </p:nvSpPr>
        <p:spPr/>
        <p:txBody>
          <a:bodyPr/>
          <a:lstStyle>
            <a:lvl1pPr>
              <a:defRPr/>
            </a:lvl1pPr>
          </a:lstStyle>
          <a:p>
            <a:pPr>
              <a:defRPr/>
            </a:pPr>
            <a:fld id="{F35B5C11-27E6-49E7-A9C8-C0F71646FB98}" type="datetimeFigureOut">
              <a:rPr lang="zh-CN" altLang="en-US"/>
              <a:pPr>
                <a:defRPr/>
              </a:pPr>
              <a:t>2021/7/15</a:t>
            </a:fld>
            <a:endParaRPr lang="zh-CN" altLang="en-US"/>
          </a:p>
        </p:txBody>
      </p:sp>
      <p:sp>
        <p:nvSpPr>
          <p:cNvPr id="5" name="页脚占位符 4">
            <a:extLst>
              <a:ext uri="{FF2B5EF4-FFF2-40B4-BE49-F238E27FC236}">
                <a16:creationId xmlns:a16="http://schemas.microsoft.com/office/drawing/2014/main" id="{FCFB2F6E-EB0B-4403-B3A2-8247976829C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DF04D91-E654-4B3B-AD15-AA8A0232C37F}"/>
              </a:ext>
            </a:extLst>
          </p:cNvPr>
          <p:cNvSpPr>
            <a:spLocks noGrp="1"/>
          </p:cNvSpPr>
          <p:nvPr>
            <p:ph type="sldNum" sz="quarter" idx="12"/>
          </p:nvPr>
        </p:nvSpPr>
        <p:spPr/>
        <p:txBody>
          <a:bodyPr/>
          <a:lstStyle>
            <a:lvl1pPr>
              <a:defRPr/>
            </a:lvl1pPr>
          </a:lstStyle>
          <a:p>
            <a:fld id="{38229E46-6A62-40A5-9A85-0ED975AC18B3}" type="slidenum">
              <a:rPr lang="zh-CN" altLang="en-US"/>
              <a:pPr/>
              <a:t>‹#›</a:t>
            </a:fld>
            <a:endParaRPr lang="zh-CN" altLang="en-US"/>
          </a:p>
        </p:txBody>
      </p:sp>
    </p:spTree>
    <p:extLst>
      <p:ext uri="{BB962C8B-B14F-4D97-AF65-F5344CB8AC3E}">
        <p14:creationId xmlns:p14="http://schemas.microsoft.com/office/powerpoint/2010/main" val="144529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24296E-AB61-4195-A028-DC1B5A0AB66D}"/>
              </a:ext>
            </a:extLst>
          </p:cNvPr>
          <p:cNvSpPr>
            <a:spLocks noGrp="1"/>
          </p:cNvSpPr>
          <p:nvPr>
            <p:ph type="dt" sz="half" idx="10"/>
          </p:nvPr>
        </p:nvSpPr>
        <p:spPr/>
        <p:txBody>
          <a:bodyPr/>
          <a:lstStyle>
            <a:lvl1pPr>
              <a:defRPr/>
            </a:lvl1pPr>
          </a:lstStyle>
          <a:p>
            <a:pPr>
              <a:defRPr/>
            </a:pPr>
            <a:fld id="{F914A395-AA15-445E-9B88-FE324B4B5D91}" type="datetimeFigureOut">
              <a:rPr lang="zh-CN" altLang="en-US"/>
              <a:pPr>
                <a:defRPr/>
              </a:pPr>
              <a:t>2021/7/15</a:t>
            </a:fld>
            <a:endParaRPr lang="zh-CN" altLang="en-US"/>
          </a:p>
        </p:txBody>
      </p:sp>
      <p:sp>
        <p:nvSpPr>
          <p:cNvPr id="5" name="页脚占位符 4">
            <a:extLst>
              <a:ext uri="{FF2B5EF4-FFF2-40B4-BE49-F238E27FC236}">
                <a16:creationId xmlns:a16="http://schemas.microsoft.com/office/drawing/2014/main" id="{41D56FB6-E461-4161-9FCC-87FD9964407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84BAE75-3263-4A03-B9E0-0ADC0CA5FC56}"/>
              </a:ext>
            </a:extLst>
          </p:cNvPr>
          <p:cNvSpPr>
            <a:spLocks noGrp="1"/>
          </p:cNvSpPr>
          <p:nvPr>
            <p:ph type="sldNum" sz="quarter" idx="12"/>
          </p:nvPr>
        </p:nvSpPr>
        <p:spPr/>
        <p:txBody>
          <a:bodyPr/>
          <a:lstStyle>
            <a:lvl1pPr>
              <a:defRPr/>
            </a:lvl1pPr>
          </a:lstStyle>
          <a:p>
            <a:fld id="{8C7B2E00-0E5C-44FF-9DB9-A4FF4529F981}" type="slidenum">
              <a:rPr lang="zh-CN" altLang="en-US"/>
              <a:pPr/>
              <a:t>‹#›</a:t>
            </a:fld>
            <a:endParaRPr lang="zh-CN" altLang="en-US"/>
          </a:p>
        </p:txBody>
      </p:sp>
    </p:spTree>
    <p:extLst>
      <p:ext uri="{BB962C8B-B14F-4D97-AF65-F5344CB8AC3E}">
        <p14:creationId xmlns:p14="http://schemas.microsoft.com/office/powerpoint/2010/main" val="248329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F4C05AC-6948-4A32-89E8-49B929DDA71A}"/>
              </a:ext>
            </a:extLst>
          </p:cNvPr>
          <p:cNvSpPr>
            <a:spLocks noGrp="1"/>
          </p:cNvSpPr>
          <p:nvPr>
            <p:ph type="dt" sz="half" idx="10"/>
          </p:nvPr>
        </p:nvSpPr>
        <p:spPr/>
        <p:txBody>
          <a:bodyPr/>
          <a:lstStyle>
            <a:lvl1pPr>
              <a:defRPr/>
            </a:lvl1pPr>
          </a:lstStyle>
          <a:p>
            <a:pPr>
              <a:defRPr/>
            </a:pPr>
            <a:fld id="{A6CF7B32-8E64-4FC8-945B-33E53085EF5A}" type="datetimeFigureOut">
              <a:rPr lang="zh-CN" altLang="en-US"/>
              <a:pPr>
                <a:defRPr/>
              </a:pPr>
              <a:t>2021/7/15</a:t>
            </a:fld>
            <a:endParaRPr lang="zh-CN" altLang="en-US"/>
          </a:p>
        </p:txBody>
      </p:sp>
      <p:sp>
        <p:nvSpPr>
          <p:cNvPr id="5" name="页脚占位符 4">
            <a:extLst>
              <a:ext uri="{FF2B5EF4-FFF2-40B4-BE49-F238E27FC236}">
                <a16:creationId xmlns:a16="http://schemas.microsoft.com/office/drawing/2014/main" id="{D8AA114C-BDE7-4426-B675-009B8BED582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560C180-58E2-4788-AEDC-42343CABFB2C}"/>
              </a:ext>
            </a:extLst>
          </p:cNvPr>
          <p:cNvSpPr>
            <a:spLocks noGrp="1"/>
          </p:cNvSpPr>
          <p:nvPr>
            <p:ph type="sldNum" sz="quarter" idx="12"/>
          </p:nvPr>
        </p:nvSpPr>
        <p:spPr/>
        <p:txBody>
          <a:bodyPr/>
          <a:lstStyle>
            <a:lvl1pPr>
              <a:defRPr/>
            </a:lvl1pPr>
          </a:lstStyle>
          <a:p>
            <a:fld id="{4BDA8DD1-A6D1-4762-9B71-298E6D3CCB12}" type="slidenum">
              <a:rPr lang="zh-CN" altLang="en-US"/>
              <a:pPr/>
              <a:t>‹#›</a:t>
            </a:fld>
            <a:endParaRPr lang="zh-CN" altLang="en-US"/>
          </a:p>
        </p:txBody>
      </p:sp>
    </p:spTree>
    <p:extLst>
      <p:ext uri="{BB962C8B-B14F-4D97-AF65-F5344CB8AC3E}">
        <p14:creationId xmlns:p14="http://schemas.microsoft.com/office/powerpoint/2010/main" val="334862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CBB9A340-842C-4B80-8652-B3600302A045}"/>
              </a:ext>
            </a:extLst>
          </p:cNvPr>
          <p:cNvSpPr>
            <a:spLocks noGrp="1"/>
          </p:cNvSpPr>
          <p:nvPr>
            <p:ph type="dt" sz="half" idx="10"/>
          </p:nvPr>
        </p:nvSpPr>
        <p:spPr/>
        <p:txBody>
          <a:bodyPr/>
          <a:lstStyle>
            <a:lvl1pPr>
              <a:defRPr/>
            </a:lvl1pPr>
          </a:lstStyle>
          <a:p>
            <a:pPr>
              <a:defRPr/>
            </a:pPr>
            <a:fld id="{1C92C8D9-EC89-4098-A480-DAEB3C30BEF1}" type="datetimeFigureOut">
              <a:rPr lang="zh-CN" altLang="en-US"/>
              <a:pPr>
                <a:defRPr/>
              </a:pPr>
              <a:t>2021/7/15</a:t>
            </a:fld>
            <a:endParaRPr lang="zh-CN" altLang="en-US"/>
          </a:p>
        </p:txBody>
      </p:sp>
      <p:sp>
        <p:nvSpPr>
          <p:cNvPr id="6" name="页脚占位符 4">
            <a:extLst>
              <a:ext uri="{FF2B5EF4-FFF2-40B4-BE49-F238E27FC236}">
                <a16:creationId xmlns:a16="http://schemas.microsoft.com/office/drawing/2014/main" id="{5DA270DD-E421-4E45-B52A-2B7C467C791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E522EC1-9627-4988-9D1A-ACE9EB6444AC}"/>
              </a:ext>
            </a:extLst>
          </p:cNvPr>
          <p:cNvSpPr>
            <a:spLocks noGrp="1"/>
          </p:cNvSpPr>
          <p:nvPr>
            <p:ph type="sldNum" sz="quarter" idx="12"/>
          </p:nvPr>
        </p:nvSpPr>
        <p:spPr/>
        <p:txBody>
          <a:bodyPr/>
          <a:lstStyle>
            <a:lvl1pPr>
              <a:defRPr/>
            </a:lvl1pPr>
          </a:lstStyle>
          <a:p>
            <a:fld id="{73558FCB-7B36-449F-9554-B75B4DC7FDD9}" type="slidenum">
              <a:rPr lang="zh-CN" altLang="en-US"/>
              <a:pPr/>
              <a:t>‹#›</a:t>
            </a:fld>
            <a:endParaRPr lang="zh-CN" altLang="en-US"/>
          </a:p>
        </p:txBody>
      </p:sp>
    </p:spTree>
    <p:extLst>
      <p:ext uri="{BB962C8B-B14F-4D97-AF65-F5344CB8AC3E}">
        <p14:creationId xmlns:p14="http://schemas.microsoft.com/office/powerpoint/2010/main" val="188632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B5BC06F-2C73-4368-ABAB-98AE6C6C97FD}"/>
              </a:ext>
            </a:extLst>
          </p:cNvPr>
          <p:cNvSpPr>
            <a:spLocks noGrp="1"/>
          </p:cNvSpPr>
          <p:nvPr>
            <p:ph type="dt" sz="half" idx="10"/>
          </p:nvPr>
        </p:nvSpPr>
        <p:spPr/>
        <p:txBody>
          <a:bodyPr/>
          <a:lstStyle>
            <a:lvl1pPr>
              <a:defRPr/>
            </a:lvl1pPr>
          </a:lstStyle>
          <a:p>
            <a:pPr>
              <a:defRPr/>
            </a:pPr>
            <a:fld id="{0EE47416-3167-4C59-A4EA-CF62536E59AE}" type="datetimeFigureOut">
              <a:rPr lang="zh-CN" altLang="en-US"/>
              <a:pPr>
                <a:defRPr/>
              </a:pPr>
              <a:t>2021/7/15</a:t>
            </a:fld>
            <a:endParaRPr lang="zh-CN" altLang="en-US"/>
          </a:p>
        </p:txBody>
      </p:sp>
      <p:sp>
        <p:nvSpPr>
          <p:cNvPr id="8" name="页脚占位符 4">
            <a:extLst>
              <a:ext uri="{FF2B5EF4-FFF2-40B4-BE49-F238E27FC236}">
                <a16:creationId xmlns:a16="http://schemas.microsoft.com/office/drawing/2014/main" id="{E1C07FB1-AEEE-412C-AD00-F8727232E4D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348C6A38-563B-43A6-BA57-F5052006B758}"/>
              </a:ext>
            </a:extLst>
          </p:cNvPr>
          <p:cNvSpPr>
            <a:spLocks noGrp="1"/>
          </p:cNvSpPr>
          <p:nvPr>
            <p:ph type="sldNum" sz="quarter" idx="12"/>
          </p:nvPr>
        </p:nvSpPr>
        <p:spPr/>
        <p:txBody>
          <a:bodyPr/>
          <a:lstStyle>
            <a:lvl1pPr>
              <a:defRPr/>
            </a:lvl1pPr>
          </a:lstStyle>
          <a:p>
            <a:fld id="{83A8A8BA-E3F5-40F8-82C5-AFC8D021A7BD}" type="slidenum">
              <a:rPr lang="zh-CN" altLang="en-US"/>
              <a:pPr/>
              <a:t>‹#›</a:t>
            </a:fld>
            <a:endParaRPr lang="zh-CN" altLang="en-US"/>
          </a:p>
        </p:txBody>
      </p:sp>
    </p:spTree>
    <p:extLst>
      <p:ext uri="{BB962C8B-B14F-4D97-AF65-F5344CB8AC3E}">
        <p14:creationId xmlns:p14="http://schemas.microsoft.com/office/powerpoint/2010/main" val="25905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E352BBC-5BC0-4CC9-95A7-0BC20D0DEDB7}"/>
              </a:ext>
            </a:extLst>
          </p:cNvPr>
          <p:cNvSpPr>
            <a:spLocks noGrp="1"/>
          </p:cNvSpPr>
          <p:nvPr>
            <p:ph type="dt" sz="half" idx="10"/>
          </p:nvPr>
        </p:nvSpPr>
        <p:spPr/>
        <p:txBody>
          <a:bodyPr/>
          <a:lstStyle>
            <a:lvl1pPr>
              <a:defRPr/>
            </a:lvl1pPr>
          </a:lstStyle>
          <a:p>
            <a:pPr>
              <a:defRPr/>
            </a:pPr>
            <a:fld id="{439C276F-B6BA-42A6-8B7C-FC2057CBDD97}" type="datetimeFigureOut">
              <a:rPr lang="zh-CN" altLang="en-US"/>
              <a:pPr>
                <a:defRPr/>
              </a:pPr>
              <a:t>2021/7/15</a:t>
            </a:fld>
            <a:endParaRPr lang="zh-CN" altLang="en-US"/>
          </a:p>
        </p:txBody>
      </p:sp>
      <p:sp>
        <p:nvSpPr>
          <p:cNvPr id="4" name="页脚占位符 4">
            <a:extLst>
              <a:ext uri="{FF2B5EF4-FFF2-40B4-BE49-F238E27FC236}">
                <a16:creationId xmlns:a16="http://schemas.microsoft.com/office/drawing/2014/main" id="{2AC55F89-55B0-4B73-9FE6-40AD2EC091E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616D7A0-6B6B-4270-80ED-1C44C066DF49}"/>
              </a:ext>
            </a:extLst>
          </p:cNvPr>
          <p:cNvSpPr>
            <a:spLocks noGrp="1"/>
          </p:cNvSpPr>
          <p:nvPr>
            <p:ph type="sldNum" sz="quarter" idx="12"/>
          </p:nvPr>
        </p:nvSpPr>
        <p:spPr/>
        <p:txBody>
          <a:bodyPr/>
          <a:lstStyle>
            <a:lvl1pPr>
              <a:defRPr/>
            </a:lvl1pPr>
          </a:lstStyle>
          <a:p>
            <a:fld id="{2BC7DAF3-3E9E-4001-95F5-070500B0001F}" type="slidenum">
              <a:rPr lang="zh-CN" altLang="en-US"/>
              <a:pPr/>
              <a:t>‹#›</a:t>
            </a:fld>
            <a:endParaRPr lang="zh-CN" altLang="en-US"/>
          </a:p>
        </p:txBody>
      </p:sp>
    </p:spTree>
    <p:extLst>
      <p:ext uri="{BB962C8B-B14F-4D97-AF65-F5344CB8AC3E}">
        <p14:creationId xmlns:p14="http://schemas.microsoft.com/office/powerpoint/2010/main" val="89615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8432FB3-667D-40B1-8A17-6809697FFBCD}"/>
              </a:ext>
            </a:extLst>
          </p:cNvPr>
          <p:cNvSpPr>
            <a:spLocks noGrp="1"/>
          </p:cNvSpPr>
          <p:nvPr>
            <p:ph type="dt" sz="half" idx="10"/>
          </p:nvPr>
        </p:nvSpPr>
        <p:spPr/>
        <p:txBody>
          <a:bodyPr/>
          <a:lstStyle>
            <a:lvl1pPr>
              <a:defRPr/>
            </a:lvl1pPr>
          </a:lstStyle>
          <a:p>
            <a:pPr>
              <a:defRPr/>
            </a:pPr>
            <a:fld id="{81AEE0BF-2534-4DCA-800D-B6267606675D}" type="datetimeFigureOut">
              <a:rPr lang="zh-CN" altLang="en-US"/>
              <a:pPr>
                <a:defRPr/>
              </a:pPr>
              <a:t>2021/7/15</a:t>
            </a:fld>
            <a:endParaRPr lang="zh-CN" altLang="en-US"/>
          </a:p>
        </p:txBody>
      </p:sp>
      <p:sp>
        <p:nvSpPr>
          <p:cNvPr id="3" name="页脚占位符 4">
            <a:extLst>
              <a:ext uri="{FF2B5EF4-FFF2-40B4-BE49-F238E27FC236}">
                <a16:creationId xmlns:a16="http://schemas.microsoft.com/office/drawing/2014/main" id="{3AF550DA-E86B-4738-A273-70C8181A62C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11C533D0-1BF3-4EFF-BAB1-44F2B93B4F81}"/>
              </a:ext>
            </a:extLst>
          </p:cNvPr>
          <p:cNvSpPr>
            <a:spLocks noGrp="1"/>
          </p:cNvSpPr>
          <p:nvPr>
            <p:ph type="sldNum" sz="quarter" idx="12"/>
          </p:nvPr>
        </p:nvSpPr>
        <p:spPr/>
        <p:txBody>
          <a:bodyPr/>
          <a:lstStyle>
            <a:lvl1pPr>
              <a:defRPr/>
            </a:lvl1pPr>
          </a:lstStyle>
          <a:p>
            <a:fld id="{2E79A7CD-FD35-4D9B-89DB-78C2E64041FE}" type="slidenum">
              <a:rPr lang="zh-CN" altLang="en-US"/>
              <a:pPr/>
              <a:t>‹#›</a:t>
            </a:fld>
            <a:endParaRPr lang="zh-CN" altLang="en-US"/>
          </a:p>
        </p:txBody>
      </p:sp>
    </p:spTree>
    <p:extLst>
      <p:ext uri="{BB962C8B-B14F-4D97-AF65-F5344CB8AC3E}">
        <p14:creationId xmlns:p14="http://schemas.microsoft.com/office/powerpoint/2010/main" val="11622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DDA8D78B-2041-4D82-8555-FDC14B2656A9}"/>
              </a:ext>
            </a:extLst>
          </p:cNvPr>
          <p:cNvSpPr>
            <a:spLocks noGrp="1"/>
          </p:cNvSpPr>
          <p:nvPr>
            <p:ph type="dt" sz="half" idx="10"/>
          </p:nvPr>
        </p:nvSpPr>
        <p:spPr/>
        <p:txBody>
          <a:bodyPr/>
          <a:lstStyle>
            <a:lvl1pPr>
              <a:defRPr/>
            </a:lvl1pPr>
          </a:lstStyle>
          <a:p>
            <a:pPr>
              <a:defRPr/>
            </a:pPr>
            <a:fld id="{511B7BE4-AC85-4205-BB0A-221EA7CAFAF4}" type="datetimeFigureOut">
              <a:rPr lang="zh-CN" altLang="en-US"/>
              <a:pPr>
                <a:defRPr/>
              </a:pPr>
              <a:t>2021/7/15</a:t>
            </a:fld>
            <a:endParaRPr lang="zh-CN" altLang="en-US"/>
          </a:p>
        </p:txBody>
      </p:sp>
      <p:sp>
        <p:nvSpPr>
          <p:cNvPr id="6" name="页脚占位符 4">
            <a:extLst>
              <a:ext uri="{FF2B5EF4-FFF2-40B4-BE49-F238E27FC236}">
                <a16:creationId xmlns:a16="http://schemas.microsoft.com/office/drawing/2014/main" id="{5E7C2E42-C919-467E-8F12-B2CE4A4CAF4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E57A495-C2A5-492E-BCF4-0D46D3BE1890}"/>
              </a:ext>
            </a:extLst>
          </p:cNvPr>
          <p:cNvSpPr>
            <a:spLocks noGrp="1"/>
          </p:cNvSpPr>
          <p:nvPr>
            <p:ph type="sldNum" sz="quarter" idx="12"/>
          </p:nvPr>
        </p:nvSpPr>
        <p:spPr/>
        <p:txBody>
          <a:bodyPr/>
          <a:lstStyle>
            <a:lvl1pPr>
              <a:defRPr/>
            </a:lvl1pPr>
          </a:lstStyle>
          <a:p>
            <a:fld id="{BE23B75A-D37C-4276-8EC1-462DE4946CA3}" type="slidenum">
              <a:rPr lang="zh-CN" altLang="en-US"/>
              <a:pPr/>
              <a:t>‹#›</a:t>
            </a:fld>
            <a:endParaRPr lang="zh-CN" altLang="en-US"/>
          </a:p>
        </p:txBody>
      </p:sp>
    </p:spTree>
    <p:extLst>
      <p:ext uri="{BB962C8B-B14F-4D97-AF65-F5344CB8AC3E}">
        <p14:creationId xmlns:p14="http://schemas.microsoft.com/office/powerpoint/2010/main" val="115269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B66D2B5-90E0-4702-889C-13FE2E2700E1}"/>
              </a:ext>
            </a:extLst>
          </p:cNvPr>
          <p:cNvSpPr>
            <a:spLocks noGrp="1"/>
          </p:cNvSpPr>
          <p:nvPr>
            <p:ph type="dt" sz="half" idx="10"/>
          </p:nvPr>
        </p:nvSpPr>
        <p:spPr/>
        <p:txBody>
          <a:bodyPr/>
          <a:lstStyle>
            <a:lvl1pPr>
              <a:defRPr/>
            </a:lvl1pPr>
          </a:lstStyle>
          <a:p>
            <a:pPr>
              <a:defRPr/>
            </a:pPr>
            <a:fld id="{89AC0798-C00D-40B7-9F27-E3476CB176CD}" type="datetimeFigureOut">
              <a:rPr lang="zh-CN" altLang="en-US"/>
              <a:pPr>
                <a:defRPr/>
              </a:pPr>
              <a:t>2021/7/15</a:t>
            </a:fld>
            <a:endParaRPr lang="zh-CN" altLang="en-US"/>
          </a:p>
        </p:txBody>
      </p:sp>
      <p:sp>
        <p:nvSpPr>
          <p:cNvPr id="6" name="页脚占位符 4">
            <a:extLst>
              <a:ext uri="{FF2B5EF4-FFF2-40B4-BE49-F238E27FC236}">
                <a16:creationId xmlns:a16="http://schemas.microsoft.com/office/drawing/2014/main" id="{BEC1BACC-67B4-471D-B17E-B2748146659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C22FE83-44FE-46AB-8945-15F036AEA81A}"/>
              </a:ext>
            </a:extLst>
          </p:cNvPr>
          <p:cNvSpPr>
            <a:spLocks noGrp="1"/>
          </p:cNvSpPr>
          <p:nvPr>
            <p:ph type="sldNum" sz="quarter" idx="12"/>
          </p:nvPr>
        </p:nvSpPr>
        <p:spPr/>
        <p:txBody>
          <a:bodyPr/>
          <a:lstStyle>
            <a:lvl1pPr>
              <a:defRPr/>
            </a:lvl1pPr>
          </a:lstStyle>
          <a:p>
            <a:fld id="{A0C051E7-6777-4A7B-9360-034D0544B0FA}" type="slidenum">
              <a:rPr lang="zh-CN" altLang="en-US"/>
              <a:pPr/>
              <a:t>‹#›</a:t>
            </a:fld>
            <a:endParaRPr lang="zh-CN" altLang="en-US"/>
          </a:p>
        </p:txBody>
      </p:sp>
    </p:spTree>
    <p:extLst>
      <p:ext uri="{BB962C8B-B14F-4D97-AF65-F5344CB8AC3E}">
        <p14:creationId xmlns:p14="http://schemas.microsoft.com/office/powerpoint/2010/main" val="89788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BCAAEBA-9848-440B-A94B-B86E90091FE3}"/>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A67DA60-1BAF-43A3-AB63-B76B6B3FF6A0}"/>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5EDFD6B-6A31-42BC-A069-1C682B4A4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41DEA2C-DBFB-4A67-B5C4-AE6BDAE5E4C8}" type="datetimeFigureOut">
              <a:rPr lang="zh-CN" altLang="en-US"/>
              <a:pPr>
                <a:defRPr/>
              </a:pPr>
              <a:t>2021/7/15</a:t>
            </a:fld>
            <a:endParaRPr lang="zh-CN" altLang="en-US"/>
          </a:p>
        </p:txBody>
      </p:sp>
      <p:sp>
        <p:nvSpPr>
          <p:cNvPr id="5" name="页脚占位符 4">
            <a:extLst>
              <a:ext uri="{FF2B5EF4-FFF2-40B4-BE49-F238E27FC236}">
                <a16:creationId xmlns:a16="http://schemas.microsoft.com/office/drawing/2014/main" id="{B0ABD8A2-BC57-4879-92F6-FEA7494D1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DBCC22E6-D94E-4904-B00B-D85D647EA83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17D7D89-B843-4462-9CFF-9FC39238C80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43FD124A-5003-4953-9084-A144332BFF02}"/>
              </a:ext>
            </a:extLst>
          </p:cNvPr>
          <p:cNvSpPr txBox="1"/>
          <p:nvPr/>
        </p:nvSpPr>
        <p:spPr>
          <a:xfrm>
            <a:off x="1318463" y="2933700"/>
            <a:ext cx="9258212" cy="646331"/>
          </a:xfrm>
          <a:prstGeom prst="rect">
            <a:avLst/>
          </a:prstGeom>
          <a:noFill/>
        </p:spPr>
        <p:txBody>
          <a:bodyPr wrap="square">
            <a:spAutoFit/>
          </a:bodyPr>
          <a:lstStyle/>
          <a:p>
            <a:pPr algn="ctr" eaLnBrk="1" fontAlgn="auto" hangingPunct="1">
              <a:spcBef>
                <a:spcPts val="0"/>
              </a:spcBef>
              <a:spcAft>
                <a:spcPts val="0"/>
              </a:spcAft>
              <a:defRPr/>
            </a:pPr>
            <a:r>
              <a:rPr lang="zh-CN" altLang="en-US" sz="3600" b="1" spc="300" dirty="0">
                <a:solidFill>
                  <a:srgbClr val="044875"/>
                </a:solidFill>
                <a:latin typeface="微软雅黑" panose="020B0503020204020204" pitchFamily="34" charset="-122"/>
                <a:ea typeface="微软雅黑" panose="020B0503020204020204" pitchFamily="34" charset="-122"/>
              </a:rPr>
              <a:t>文本分类</a:t>
            </a:r>
          </a:p>
        </p:txBody>
      </p:sp>
      <p:grpSp>
        <p:nvGrpSpPr>
          <p:cNvPr id="59" name="组合 58">
            <a:extLst>
              <a:ext uri="{FF2B5EF4-FFF2-40B4-BE49-F238E27FC236}">
                <a16:creationId xmlns:a16="http://schemas.microsoft.com/office/drawing/2014/main" id="{4ADB37D8-7CA1-44D4-A521-7776E4CC6528}"/>
              </a:ext>
            </a:extLst>
          </p:cNvPr>
          <p:cNvGrpSpPr>
            <a:grpSpLocks/>
          </p:cNvGrpSpPr>
          <p:nvPr/>
        </p:nvGrpSpPr>
        <p:grpSpPr bwMode="auto">
          <a:xfrm>
            <a:off x="3917950" y="3686175"/>
            <a:ext cx="3846513" cy="361950"/>
            <a:chOff x="4154888" y="3453573"/>
            <a:chExt cx="3846874" cy="361046"/>
          </a:xfrm>
        </p:grpSpPr>
        <p:cxnSp>
          <p:nvCxnSpPr>
            <p:cNvPr id="21" name="直接连接符 20">
              <a:extLst>
                <a:ext uri="{FF2B5EF4-FFF2-40B4-BE49-F238E27FC236}">
                  <a16:creationId xmlns:a16="http://schemas.microsoft.com/office/drawing/2014/main" id="{E13C3E2E-C566-4620-A29E-EBB4A569C601}"/>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D03C6320-85FA-4756-AB08-93D3C4F43F51}"/>
                </a:ext>
              </a:extLst>
            </p:cNvPr>
            <p:cNvSpPr/>
            <p:nvPr/>
          </p:nvSpPr>
          <p:spPr>
            <a:xfrm flipV="1">
              <a:off x="5872724" y="3459907"/>
              <a:ext cx="411202"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矩形 8">
            <a:extLst>
              <a:ext uri="{FF2B5EF4-FFF2-40B4-BE49-F238E27FC236}">
                <a16:creationId xmlns:a16="http://schemas.microsoft.com/office/drawing/2014/main" id="{70FF1EE3-8A51-40CE-B8FB-289984543C07}"/>
              </a:ext>
            </a:extLst>
          </p:cNvPr>
          <p:cNvSpPr/>
          <p:nvPr/>
        </p:nvSpPr>
        <p:spPr>
          <a:xfrm>
            <a:off x="1125538" y="1587500"/>
            <a:ext cx="9644062" cy="417671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a:extLst>
              <a:ext uri="{FF2B5EF4-FFF2-40B4-BE49-F238E27FC236}">
                <a16:creationId xmlns:a16="http://schemas.microsoft.com/office/drawing/2014/main" id="{1221C8C0-1CA9-4237-AB16-B5AA063BA113}"/>
              </a:ext>
            </a:extLst>
          </p:cNvPr>
          <p:cNvGrpSpPr>
            <a:grpSpLocks/>
          </p:cNvGrpSpPr>
          <p:nvPr/>
        </p:nvGrpSpPr>
        <p:grpSpPr bwMode="auto">
          <a:xfrm>
            <a:off x="10264775" y="5203825"/>
            <a:ext cx="1109663" cy="1130300"/>
            <a:chOff x="2666985" y="682103"/>
            <a:chExt cx="1109138" cy="1131217"/>
          </a:xfrm>
        </p:grpSpPr>
        <p:sp>
          <p:nvSpPr>
            <p:cNvPr id="40" name="矩形 39">
              <a:extLst>
                <a:ext uri="{FF2B5EF4-FFF2-40B4-BE49-F238E27FC236}">
                  <a16:creationId xmlns:a16="http://schemas.microsoft.com/office/drawing/2014/main" id="{97F19CAD-C1FC-4A46-AA9D-235FADF07F4F}"/>
                </a:ext>
              </a:extLst>
            </p:cNvPr>
            <p:cNvSpPr/>
            <p:nvPr/>
          </p:nvSpPr>
          <p:spPr>
            <a:xfrm>
              <a:off x="2841527" y="858459"/>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EFB3F032-D4F9-492B-AA77-209F1F52D849}"/>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a:extLst>
                <a:ext uri="{FF2B5EF4-FFF2-40B4-BE49-F238E27FC236}">
                  <a16:creationId xmlns:a16="http://schemas.microsoft.com/office/drawing/2014/main" id="{E1FE4580-460F-4CD1-B017-A32306D5F41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a:extLst>
              <a:ext uri="{FF2B5EF4-FFF2-40B4-BE49-F238E27FC236}">
                <a16:creationId xmlns:a16="http://schemas.microsoft.com/office/drawing/2014/main" id="{F8DA6EC8-3AD8-486B-A7A0-1AC789B8C95C}"/>
              </a:ext>
            </a:extLst>
          </p:cNvPr>
          <p:cNvGrpSpPr>
            <a:grpSpLocks/>
          </p:cNvGrpSpPr>
          <p:nvPr/>
        </p:nvGrpSpPr>
        <p:grpSpPr bwMode="auto">
          <a:xfrm>
            <a:off x="566738" y="1014413"/>
            <a:ext cx="1109662" cy="1131887"/>
            <a:chOff x="2666985" y="682103"/>
            <a:chExt cx="1109138" cy="1131217"/>
          </a:xfrm>
        </p:grpSpPr>
        <p:sp>
          <p:nvSpPr>
            <p:cNvPr id="45" name="矩形 44">
              <a:extLst>
                <a:ext uri="{FF2B5EF4-FFF2-40B4-BE49-F238E27FC236}">
                  <a16:creationId xmlns:a16="http://schemas.microsoft.com/office/drawing/2014/main" id="{352075F3-9D22-43CC-AC7B-30FF540ABA40}"/>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a:extLst>
                <a:ext uri="{FF2B5EF4-FFF2-40B4-BE49-F238E27FC236}">
                  <a16:creationId xmlns:a16="http://schemas.microsoft.com/office/drawing/2014/main" id="{61BF8794-0D16-4B86-BF16-524233F2490A}"/>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a:extLst>
                <a:ext uri="{FF2B5EF4-FFF2-40B4-BE49-F238E27FC236}">
                  <a16:creationId xmlns:a16="http://schemas.microsoft.com/office/drawing/2014/main" id="{08448963-5121-4E51-B55C-25BF1CD198AC}"/>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a:extLst>
              <a:ext uri="{FF2B5EF4-FFF2-40B4-BE49-F238E27FC236}">
                <a16:creationId xmlns:a16="http://schemas.microsoft.com/office/drawing/2014/main" id="{07255945-8A76-4D9E-B673-3B3C67CEB13C}"/>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a:extLst>
              <a:ext uri="{FF2B5EF4-FFF2-40B4-BE49-F238E27FC236}">
                <a16:creationId xmlns:a16="http://schemas.microsoft.com/office/drawing/2014/main" id="{8853A6DF-C889-4F87-80F4-4AD0B2118283}"/>
              </a:ext>
            </a:extLst>
          </p:cNvPr>
          <p:cNvSpPr/>
          <p:nvPr/>
        </p:nvSpPr>
        <p:spPr>
          <a:xfrm>
            <a:off x="10437813" y="6521450"/>
            <a:ext cx="1754187" cy="3365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a:extLst>
              <a:ext uri="{FF2B5EF4-FFF2-40B4-BE49-F238E27FC236}">
                <a16:creationId xmlns:a16="http://schemas.microsoft.com/office/drawing/2014/main" id="{90ACAF23-534E-4254-8E14-005A102E199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 name="图片 1">
            <a:extLst>
              <a:ext uri="{FF2B5EF4-FFF2-40B4-BE49-F238E27FC236}">
                <a16:creationId xmlns:a16="http://schemas.microsoft.com/office/drawing/2014/main" id="{9D3DD575-2FF0-4A3F-A72B-9AF5C9C3F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481013"/>
            <a:ext cx="23749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childTnLst>
                          </p:cTn>
                        </p:par>
                        <p:par>
                          <p:cTn id="30" fill="hold" nodeType="afterGroup">
                            <p:stCondLst>
                              <p:cond delay="20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nodeType="afterGroup">
                            <p:stCondLst>
                              <p:cond delay="2650"/>
                            </p:stCondLst>
                            <p:childTnLst>
                              <p:par>
                                <p:cTn id="37" presetID="22" presetClass="entr" presetSubtype="1"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特征提取</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a:extLst>
              <a:ext uri="{FF2B5EF4-FFF2-40B4-BE49-F238E27FC236}">
                <a16:creationId xmlns:a16="http://schemas.microsoft.com/office/drawing/2014/main" id="{0A129963-BF51-467D-9305-A8F4BCDD2A01}"/>
              </a:ext>
            </a:extLst>
          </p:cNvPr>
          <p:cNvSpPr/>
          <p:nvPr/>
        </p:nvSpPr>
        <p:spPr>
          <a:xfrm>
            <a:off x="304800" y="723902"/>
            <a:ext cx="1292341" cy="369332"/>
          </a:xfrm>
          <a:prstGeom prst="rect">
            <a:avLst/>
          </a:prstGeom>
        </p:spPr>
        <p:txBody>
          <a:bodyPr wrap="none">
            <a:spAutoFit/>
          </a:bodyPr>
          <a:lstStyle/>
          <a:p>
            <a:r>
              <a:rPr lang="en-US" altLang="zh-CN" b="1" dirty="0">
                <a:solidFill>
                  <a:srgbClr val="24292E"/>
                </a:solidFill>
                <a:latin typeface="-apple-system"/>
              </a:rPr>
              <a:t>3.</a:t>
            </a:r>
            <a:r>
              <a:rPr lang="zh-CN" altLang="en-US" b="1" dirty="0">
                <a:solidFill>
                  <a:srgbClr val="24292E"/>
                </a:solidFill>
                <a:latin typeface="-apple-system"/>
              </a:rPr>
              <a:t>词袋向量</a:t>
            </a:r>
            <a:endParaRPr lang="zh-CN" altLang="en-US" dirty="0"/>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3CEC434A-754B-4138-8D88-588070BDF43A}"/>
                  </a:ext>
                </a:extLst>
              </p:cNvPr>
              <p:cNvSpPr/>
              <p:nvPr/>
            </p:nvSpPr>
            <p:spPr>
              <a:xfrm>
                <a:off x="170576" y="1325011"/>
                <a:ext cx="11599178" cy="1158138"/>
              </a:xfrm>
              <a:prstGeom prst="rect">
                <a:avLst/>
              </a:prstGeom>
            </p:spPr>
            <p:txBody>
              <a:bodyPr wrap="square">
                <a:spAutoFit/>
              </a:bodyPr>
              <a:lstStyle/>
              <a:p>
                <a:pPr>
                  <a:lnSpc>
                    <a:spcPct val="150000"/>
                  </a:lnSpc>
                </a:pPr>
                <a:r>
                  <a:rPr lang="zh-CN" altLang="en-US" sz="1600" dirty="0"/>
                  <a:t>    在</a:t>
                </a:r>
                <a:r>
                  <a:rPr lang="en-US" altLang="zh-CN" sz="1600" dirty="0"/>
                  <a:t>HanLP</a:t>
                </a:r>
                <a:r>
                  <a:rPr lang="zh-CN" altLang="en-US" sz="1600" dirty="0"/>
                  <a:t>中，我们提取的是</a:t>
                </a:r>
                <a:r>
                  <a:rPr lang="en-US" altLang="zh-CN" sz="1600" dirty="0"/>
                  <a:t>TF</a:t>
                </a:r>
                <a:r>
                  <a:rPr lang="zh-CN" altLang="en-US" sz="1600" dirty="0"/>
                  <a:t>特征。我们统计出每个特征及其频次。以特征的</a:t>
                </a:r>
                <a:r>
                  <a:rPr lang="en-US" altLang="zh-CN" sz="1600" dirty="0"/>
                  <a:t>id</a:t>
                </a:r>
                <a:r>
                  <a:rPr lang="zh-CN" altLang="en-US" sz="1600" dirty="0"/>
                  <a:t>作为下标，频次作为数值，假设一共有</a:t>
                </a:r>
                <a:r>
                  <a:rPr lang="en-US" altLang="zh-CN" sz="1600" dirty="0"/>
                  <a:t>n</a:t>
                </a:r>
                <a:r>
                  <a:rPr lang="zh-CN" altLang="en-US" sz="1600" dirty="0"/>
                  <a:t>个特征，一篇文档就转化为</a:t>
                </a:r>
                <a:r>
                  <a:rPr lang="en-US" altLang="zh-CN" sz="1600" dirty="0"/>
                  <a:t>n</a:t>
                </a:r>
                <a:r>
                  <a:rPr lang="zh-CN" altLang="en-US" sz="1600" dirty="0"/>
                  <a:t>维的词袋向量。沿用机器学习文献的习惯，将词袋向量记作</a:t>
                </a:r>
                <a14:m>
                  <m:oMath xmlns:m="http://schemas.openxmlformats.org/officeDocument/2006/math">
                    <m:r>
                      <a:rPr lang="zh-CN" altLang="en-US" sz="1600" i="1" smtClean="0">
                        <a:latin typeface="Cambria Math" panose="02040503050406030204" pitchFamily="18" charset="0"/>
                      </a:rPr>
                      <m:t>𝑥</m:t>
                    </m:r>
                    <m:r>
                      <a:rPr lang="zh-CN" altLang="en-US" sz="1600" i="1" smtClean="0">
                        <a:latin typeface="Cambria Math" panose="02040503050406030204" pitchFamily="18" charset="0"/>
                      </a:rPr>
                      <m:t>∈</m:t>
                    </m:r>
                    <m:r>
                      <a:rPr lang="zh-CN" altLang="en-US" sz="1600" i="1" smtClean="0">
                        <a:latin typeface="Cambria Math" panose="02040503050406030204" pitchFamily="18" charset="0"/>
                      </a:rPr>
                      <m:t>𝜒</m:t>
                    </m:r>
                    <m:r>
                      <a:rPr lang="zh-CN" altLang="en-US" sz="1600" i="1" smtClean="0">
                        <a:latin typeface="Cambria Math" panose="02040503050406030204" pitchFamily="18" charset="0"/>
                      </a:rPr>
                      <m:t>⊂</m:t>
                    </m:r>
                    <m:sSup>
                      <m:sSupPr>
                        <m:ctrlPr>
                          <a:rPr lang="zh-CN" altLang="en-US" sz="1600" i="1" smtClean="0">
                            <a:latin typeface="Cambria Math" panose="02040503050406030204" pitchFamily="18" charset="0"/>
                          </a:rPr>
                        </m:ctrlPr>
                      </m:sSupPr>
                      <m:e>
                        <m:r>
                          <a:rPr lang="zh-CN" altLang="en-US" sz="1600" i="1" smtClean="0">
                            <a:latin typeface="Cambria Math" panose="02040503050406030204" pitchFamily="18" charset="0"/>
                          </a:rPr>
                          <m:t>𝑅</m:t>
                        </m:r>
                      </m:e>
                      <m:sup>
                        <m:r>
                          <a:rPr lang="zh-CN" altLang="en-US" sz="1600" i="1" smtClean="0">
                            <a:latin typeface="Cambria Math" panose="02040503050406030204" pitchFamily="18" charset="0"/>
                          </a:rPr>
                          <m:t>𝑛</m:t>
                        </m:r>
                      </m:sup>
                    </m:sSup>
                  </m:oMath>
                </a14:m>
                <a:r>
                  <a:rPr lang="zh-CN" altLang="en-US" sz="1600" dirty="0"/>
                  <a:t>，向量的第</a:t>
                </a:r>
                <a14:m>
                  <m:oMath xmlns:m="http://schemas.openxmlformats.org/officeDocument/2006/math">
                    <m:r>
                      <a:rPr lang="en-US" altLang="zh-CN" sz="1600" b="0" i="1" smtClean="0">
                        <a:latin typeface="Cambria Math" panose="02040503050406030204" pitchFamily="18" charset="0"/>
                      </a:rPr>
                      <m:t>𝑖</m:t>
                    </m:r>
                  </m:oMath>
                </a14:m>
                <a:r>
                  <a:rPr lang="zh-CN" altLang="en-US" sz="1600" dirty="0"/>
                  <a:t>维记作</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oMath>
                </a14:m>
                <a:r>
                  <a:rPr lang="zh-CN" altLang="en-US" sz="1600" dirty="0"/>
                  <a:t>。将类别记作</a:t>
                </a:r>
                <a14:m>
                  <m:oMath xmlns:m="http://schemas.openxmlformats.org/officeDocument/2006/math">
                    <m:r>
                      <a:rPr lang="en-US" altLang="zh-CN" sz="1600" b="0" i="1" smtClean="0">
                        <a:latin typeface="Cambria Math" panose="02040503050406030204" pitchFamily="18" charset="0"/>
                      </a:rPr>
                      <m:t>𝑦</m:t>
                    </m:r>
                    <m:r>
                      <a:rPr lang="en-US" altLang="zh-CN" sz="1600" b="0" i="1" smtClean="0">
                        <a:latin typeface="Cambria Math" panose="02040503050406030204" pitchFamily="18" charset="0"/>
                        <a:ea typeface="Cambria Math" panose="02040503050406030204" pitchFamily="18" charset="0"/>
                      </a:rPr>
                      <m:t>∈</m:t>
                    </m:r>
                    <m:r>
                      <a:rPr lang="zh-CN" altLang="en-US" sz="1600" i="1" dirty="0" smtClean="0">
                        <a:latin typeface="Cambria Math" panose="02040503050406030204" pitchFamily="18" charset="0"/>
                      </a:rPr>
                      <m:t>𝛾</m:t>
                    </m:r>
                    <m:r>
                      <a:rPr lang="en-US" altLang="zh-CN" sz="1600" b="0" i="1" dirty="0" smtClean="0">
                        <a:latin typeface="Cambria Math" panose="02040503050406030204" pitchFamily="18" charset="0"/>
                      </a:rPr>
                      <m:t>={</m:t>
                    </m:r>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𝑐</m:t>
                        </m:r>
                      </m:e>
                      <m:sub>
                        <m:r>
                          <a:rPr lang="en-US" altLang="zh-CN" sz="1600" b="0" i="1" dirty="0" smtClean="0">
                            <a:latin typeface="Cambria Math" panose="02040503050406030204" pitchFamily="18" charset="0"/>
                          </a:rPr>
                          <m:t>1</m:t>
                        </m:r>
                      </m:sub>
                    </m:sSub>
                    <m:r>
                      <a:rPr lang="en-US" altLang="zh-CN" sz="1600" b="0" i="1" dirty="0" smtClean="0">
                        <a:latin typeface="Cambria Math" panose="02040503050406030204" pitchFamily="18" charset="0"/>
                      </a:rPr>
                      <m:t>,</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𝑐</m:t>
                        </m:r>
                      </m:e>
                      <m:sub>
                        <m:r>
                          <a:rPr lang="en-US" altLang="zh-CN" sz="1600" b="0" i="1" dirty="0" smtClean="0">
                            <a:latin typeface="Cambria Math" panose="02040503050406030204" pitchFamily="18" charset="0"/>
                          </a:rPr>
                          <m:t>2</m:t>
                        </m:r>
                      </m:sub>
                    </m:sSub>
                    <m:r>
                      <a:rPr lang="en-US" altLang="zh-CN" sz="1600" b="0" i="1" dirty="0" smtClean="0">
                        <a:latin typeface="Cambria Math" panose="02040503050406030204" pitchFamily="18" charset="0"/>
                      </a:rPr>
                      <m:t>,…,</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𝑐</m:t>
                        </m:r>
                      </m:e>
                      <m:sub>
                        <m:r>
                          <a:rPr lang="en-US" altLang="zh-CN" sz="1600" b="0" i="1" dirty="0" smtClean="0">
                            <a:latin typeface="Cambria Math" panose="02040503050406030204" pitchFamily="18" charset="0"/>
                          </a:rPr>
                          <m:t>𝑘</m:t>
                        </m:r>
                      </m:sub>
                    </m:sSub>
                    <m:r>
                      <a:rPr lang="en-US" altLang="zh-CN" sz="1600" b="0" i="1" dirty="0" smtClean="0">
                        <a:latin typeface="Cambria Math" panose="02040503050406030204" pitchFamily="18" charset="0"/>
                      </a:rPr>
                      <m:t>}</m:t>
                    </m:r>
                  </m:oMath>
                </a14:m>
                <a:r>
                  <a:rPr lang="zh-CN" altLang="en-US" sz="1600" dirty="0"/>
                  <a:t>，其中</a:t>
                </a:r>
                <a14:m>
                  <m:oMath xmlns:m="http://schemas.openxmlformats.org/officeDocument/2006/math">
                    <m:r>
                      <a:rPr lang="en-US" altLang="zh-CN" sz="1600" b="0" i="1" smtClean="0">
                        <a:latin typeface="Cambria Math" panose="02040503050406030204" pitchFamily="18" charset="0"/>
                      </a:rPr>
                      <m:t>𝑘</m:t>
                    </m:r>
                  </m:oMath>
                </a14:m>
                <a:r>
                  <a:rPr lang="zh-CN" altLang="en-US" sz="1600" dirty="0"/>
                  <a:t>为类别总数。则语料库（训练数据集）</a:t>
                </a:r>
                <a:r>
                  <a:rPr lang="en-US" altLang="zh-CN" sz="1600" dirty="0"/>
                  <a:t>T</a:t>
                </a:r>
                <a:r>
                  <a:rPr lang="zh-CN" altLang="en-US" sz="1600" dirty="0"/>
                  <a:t>可以表示为词袋向量</a:t>
                </a:r>
                <a14:m>
                  <m:oMath xmlns:m="http://schemas.openxmlformats.org/officeDocument/2006/math">
                    <m:r>
                      <a:rPr lang="zh-CN" altLang="en-US" sz="1600" i="1">
                        <a:latin typeface="Cambria Math" panose="02040503050406030204" pitchFamily="18" charset="0"/>
                      </a:rPr>
                      <m:t>𝑥</m:t>
                    </m:r>
                  </m:oMath>
                </a14:m>
                <a:r>
                  <a:rPr lang="zh-CN" altLang="en-US" sz="1600" dirty="0"/>
                  <a:t>和类别</a:t>
                </a:r>
                <a14:m>
                  <m:oMath xmlns:m="http://schemas.openxmlformats.org/officeDocument/2006/math">
                    <m:r>
                      <a:rPr lang="en-US" altLang="zh-CN" sz="1600" i="1">
                        <a:latin typeface="Cambria Math" panose="02040503050406030204" pitchFamily="18" charset="0"/>
                      </a:rPr>
                      <m:t>𝑦</m:t>
                    </m:r>
                  </m:oMath>
                </a14:m>
                <a:r>
                  <a:rPr lang="zh-CN" altLang="en-US" sz="1600" dirty="0"/>
                  <a:t>所构成的二元组的集合</a:t>
                </a:r>
                <a:r>
                  <a:rPr lang="en-US" altLang="zh-CN" sz="1600" dirty="0"/>
                  <a:t>:</a:t>
                </a:r>
                <a:endParaRPr lang="zh-CN" altLang="en-US" sz="1600" dirty="0"/>
              </a:p>
            </p:txBody>
          </p:sp>
        </mc:Choice>
        <mc:Fallback>
          <p:sp>
            <p:nvSpPr>
              <p:cNvPr id="10" name="矩形 9">
                <a:extLst>
                  <a:ext uri="{FF2B5EF4-FFF2-40B4-BE49-F238E27FC236}">
                    <a16:creationId xmlns:a16="http://schemas.microsoft.com/office/drawing/2014/main" id="{3CEC434A-754B-4138-8D88-588070BDF43A}"/>
                  </a:ext>
                </a:extLst>
              </p:cNvPr>
              <p:cNvSpPr>
                <a:spLocks noRot="1" noChangeAspect="1" noMove="1" noResize="1" noEditPoints="1" noAdjustHandles="1" noChangeArrowheads="1" noChangeShapeType="1" noTextEdit="1"/>
              </p:cNvSpPr>
              <p:nvPr/>
            </p:nvSpPr>
            <p:spPr>
              <a:xfrm>
                <a:off x="170576" y="1325011"/>
                <a:ext cx="11599178" cy="1158138"/>
              </a:xfrm>
              <a:prstGeom prst="rect">
                <a:avLst/>
              </a:prstGeom>
              <a:blipFill>
                <a:blip r:embed="rId3"/>
                <a:stretch>
                  <a:fillRect l="-315" b="-6316"/>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F2BC2311-E908-44C7-9739-42862BF87DF9}"/>
              </a:ext>
            </a:extLst>
          </p:cNvPr>
          <p:cNvPicPr>
            <a:picLocks noChangeAspect="1"/>
          </p:cNvPicPr>
          <p:nvPr/>
        </p:nvPicPr>
        <p:blipFill>
          <a:blip r:embed="rId4"/>
          <a:stretch>
            <a:fillRect/>
          </a:stretch>
        </p:blipFill>
        <p:spPr>
          <a:xfrm>
            <a:off x="4245601" y="2663329"/>
            <a:ext cx="3700797" cy="509804"/>
          </a:xfrm>
          <a:prstGeom prst="rect">
            <a:avLst/>
          </a:prstGeom>
        </p:spPr>
      </p:pic>
      <p:sp>
        <p:nvSpPr>
          <p:cNvPr id="12" name="矩形 11">
            <a:extLst>
              <a:ext uri="{FF2B5EF4-FFF2-40B4-BE49-F238E27FC236}">
                <a16:creationId xmlns:a16="http://schemas.microsoft.com/office/drawing/2014/main" id="{11214601-9D03-4597-9950-AF2AE61E4B91}"/>
              </a:ext>
            </a:extLst>
          </p:cNvPr>
          <p:cNvSpPr/>
          <p:nvPr/>
        </p:nvSpPr>
        <p:spPr>
          <a:xfrm>
            <a:off x="304800" y="3684868"/>
            <a:ext cx="11464954" cy="1158138"/>
          </a:xfrm>
          <a:prstGeom prst="rect">
            <a:avLst/>
          </a:prstGeom>
        </p:spPr>
        <p:txBody>
          <a:bodyPr wrap="square">
            <a:spAutoFit/>
          </a:bodyPr>
          <a:lstStyle/>
          <a:p>
            <a:pPr>
              <a:lnSpc>
                <a:spcPct val="150000"/>
              </a:lnSpc>
            </a:pPr>
            <a:r>
              <a:rPr lang="en-US" altLang="zh-CN" sz="1600" dirty="0">
                <a:solidFill>
                  <a:srgbClr val="24292E"/>
                </a:solidFill>
                <a:latin typeface="-apple-system"/>
              </a:rPr>
              <a:t>    </a:t>
            </a:r>
            <a:r>
              <a:rPr lang="zh-CN" altLang="en-US" sz="1600" dirty="0">
                <a:solidFill>
                  <a:srgbClr val="24292E"/>
                </a:solidFill>
                <a:latin typeface="-apple-system"/>
              </a:rPr>
              <a:t>在不进行特征选择的前提下，如果以词语作为特征，则 </a:t>
            </a:r>
            <a:r>
              <a:rPr lang="en-US" altLang="zh-CN" sz="1600" dirty="0">
                <a:solidFill>
                  <a:srgbClr val="24292E"/>
                </a:solidFill>
                <a:latin typeface="-apple-system"/>
              </a:rPr>
              <a:t>n </a:t>
            </a:r>
            <a:r>
              <a:rPr lang="zh-CN" altLang="en-US" sz="1600" dirty="0">
                <a:solidFill>
                  <a:srgbClr val="24292E"/>
                </a:solidFill>
                <a:latin typeface="-apple-system"/>
              </a:rPr>
              <a:t>大约在 </a:t>
            </a:r>
            <a:r>
              <a:rPr lang="en-US" altLang="zh-CN" sz="1600" dirty="0">
                <a:solidFill>
                  <a:srgbClr val="24292E"/>
                </a:solidFill>
                <a:latin typeface="-apple-system"/>
              </a:rPr>
              <a:t>10 </a:t>
            </a:r>
            <a:r>
              <a:rPr lang="zh-CN" altLang="en-US" sz="1600" dirty="0">
                <a:solidFill>
                  <a:srgbClr val="24292E"/>
                </a:solidFill>
                <a:latin typeface="-apple-system"/>
              </a:rPr>
              <a:t>万量级；如果以字符二元语法作为特征，则 </a:t>
            </a:r>
            <a:r>
              <a:rPr lang="en-US" altLang="zh-CN" sz="1600" dirty="0">
                <a:solidFill>
                  <a:srgbClr val="24292E"/>
                </a:solidFill>
                <a:latin typeface="-apple-system"/>
              </a:rPr>
              <a:t>n </a:t>
            </a:r>
            <a:r>
              <a:rPr lang="zh-CN" altLang="en-US" sz="1600" dirty="0">
                <a:solidFill>
                  <a:srgbClr val="24292E"/>
                </a:solidFill>
                <a:latin typeface="-apple-system"/>
              </a:rPr>
              <a:t>大约在 </a:t>
            </a:r>
            <a:r>
              <a:rPr lang="en-US" altLang="zh-CN" sz="1600" dirty="0">
                <a:solidFill>
                  <a:srgbClr val="24292E"/>
                </a:solidFill>
                <a:latin typeface="-apple-system"/>
              </a:rPr>
              <a:t>50 </a:t>
            </a:r>
            <a:r>
              <a:rPr lang="zh-CN" altLang="en-US" sz="1600" dirty="0">
                <a:solidFill>
                  <a:srgbClr val="24292E"/>
                </a:solidFill>
                <a:latin typeface="-apple-system"/>
              </a:rPr>
              <a:t>万量级。数十万维的向量运算开销不容小觑，一般利用卡方特征选择，可以将特征数量减小到</a:t>
            </a:r>
            <a:r>
              <a:rPr lang="en-US" altLang="zh-CN" sz="1600" dirty="0">
                <a:solidFill>
                  <a:srgbClr val="24292E"/>
                </a:solidFill>
                <a:latin typeface="-apple-system"/>
              </a:rPr>
              <a:t>10% ~ 20%</a:t>
            </a:r>
            <a:r>
              <a:rPr lang="zh-CN" altLang="en-US" sz="1600" dirty="0">
                <a:solidFill>
                  <a:srgbClr val="24292E"/>
                </a:solidFill>
                <a:latin typeface="-apple-system"/>
              </a:rPr>
              <a:t>左右。</a:t>
            </a:r>
          </a:p>
          <a:p>
            <a:pPr>
              <a:lnSpc>
                <a:spcPct val="150000"/>
              </a:lnSpc>
            </a:pPr>
            <a:r>
              <a:rPr lang="zh-CN" altLang="en-US" sz="1600" dirty="0">
                <a:solidFill>
                  <a:srgbClr val="24292E"/>
                </a:solidFill>
                <a:latin typeface="-apple-system"/>
              </a:rPr>
              <a:t>    当文档被转化为向量后，就可以利用机器学习进行训练了。</a:t>
            </a:r>
            <a:endParaRPr lang="zh-CN" altLang="en-US" sz="1600" b="0" i="0" dirty="0">
              <a:solidFill>
                <a:srgbClr val="24292E"/>
              </a:solidFill>
              <a:effectLst/>
              <a:latin typeface="-apple-system"/>
            </a:endParaRPr>
          </a:p>
        </p:txBody>
      </p:sp>
    </p:spTree>
    <p:extLst>
      <p:ext uri="{BB962C8B-B14F-4D97-AF65-F5344CB8AC3E}">
        <p14:creationId xmlns:p14="http://schemas.microsoft.com/office/powerpoint/2010/main" val="167439898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a:extLst>
              <a:ext uri="{FF2B5EF4-FFF2-40B4-BE49-F238E27FC236}">
                <a16:creationId xmlns:a16="http://schemas.microsoft.com/office/drawing/2014/main"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92" name="文本框 7">
            <a:extLst>
              <a:ext uri="{FF2B5EF4-FFF2-40B4-BE49-F238E27FC236}">
                <a16:creationId xmlns:a16="http://schemas.microsoft.com/office/drawing/2014/main"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1500" dirty="0">
                <a:solidFill>
                  <a:schemeClr val="bg1"/>
                </a:solidFill>
                <a:latin typeface="Impact" panose="020B0806030902050204" pitchFamily="34" charset="0"/>
              </a:rPr>
              <a:t>2</a:t>
            </a:r>
            <a:endParaRPr lang="zh-CN" altLang="en-US" sz="11500">
              <a:solidFill>
                <a:schemeClr val="bg1"/>
              </a:solidFill>
              <a:latin typeface="Impact" panose="020B0806030902050204" pitchFamily="34" charset="0"/>
            </a:endParaRPr>
          </a:p>
        </p:txBody>
      </p:sp>
      <p:sp>
        <p:nvSpPr>
          <p:cNvPr id="12293" name="文本框 8">
            <a:extLst>
              <a:ext uri="{FF2B5EF4-FFF2-40B4-BE49-F238E27FC236}">
                <a16:creationId xmlns:a16="http://schemas.microsoft.com/office/drawing/2014/main"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10" name="矩形 9">
            <a:extLst>
              <a:ext uri="{FF2B5EF4-FFF2-40B4-BE49-F238E27FC236}">
                <a16:creationId xmlns:a16="http://schemas.microsoft.com/office/drawing/2014/main"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95" name="文本框 10">
            <a:extLst>
              <a:ext uri="{FF2B5EF4-FFF2-40B4-BE49-F238E27FC236}">
                <a16:creationId xmlns:a16="http://schemas.microsoft.com/office/drawing/2014/main"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12296" name="文本框 11">
            <a:extLst>
              <a:ext uri="{FF2B5EF4-FFF2-40B4-BE49-F238E27FC236}">
                <a16:creationId xmlns:a16="http://schemas.microsoft.com/office/drawing/2014/main" id="{DF8864B7-7026-4B02-A1DD-EA10E545D964}"/>
              </a:ext>
            </a:extLst>
          </p:cNvPr>
          <p:cNvSpPr txBox="1">
            <a:spLocks noChangeArrowheads="1"/>
          </p:cNvSpPr>
          <p:nvPr/>
        </p:nvSpPr>
        <p:spPr bwMode="auto">
          <a:xfrm>
            <a:off x="4186106" y="3618706"/>
            <a:ext cx="78438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朴素贝叶斯分类器</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307690" y="92685"/>
            <a:ext cx="4918651" cy="585788"/>
            <a:chOff x="439581" y="93093"/>
            <a:chExt cx="2264689"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675721" y="93093"/>
              <a:ext cx="20285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朴素贝叶斯分类器</a:t>
              </a: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5" name="矩形 4">
            <a:extLst>
              <a:ext uri="{FF2B5EF4-FFF2-40B4-BE49-F238E27FC236}">
                <a16:creationId xmlns:a16="http://schemas.microsoft.com/office/drawing/2014/main" id="{5E1D5DA6-4954-49AE-959F-217017AFA74D}"/>
              </a:ext>
            </a:extLst>
          </p:cNvPr>
          <p:cNvSpPr/>
          <p:nvPr/>
        </p:nvSpPr>
        <p:spPr>
          <a:xfrm>
            <a:off x="304800" y="839788"/>
            <a:ext cx="11515288" cy="788806"/>
          </a:xfrm>
          <a:prstGeom prst="rect">
            <a:avLst/>
          </a:prstGeom>
        </p:spPr>
        <p:txBody>
          <a:bodyPr wrap="square">
            <a:spAutoFit/>
          </a:bodyPr>
          <a:lstStyle/>
          <a:p>
            <a:pPr>
              <a:lnSpc>
                <a:spcPct val="150000"/>
              </a:lnSpc>
            </a:pPr>
            <a:r>
              <a:rPr lang="zh-CN" altLang="en-US" sz="1600" dirty="0"/>
              <a:t>    在各种各样的分类器中，朴素贝叶斯法</a:t>
            </a:r>
            <a:r>
              <a:rPr lang="en-US" altLang="zh-CN" sz="1600" dirty="0"/>
              <a:t>( naive Bayes)</a:t>
            </a:r>
            <a:r>
              <a:rPr lang="zh-CN" altLang="en-US" sz="1600" dirty="0"/>
              <a:t>可算是最简单常用的一种生成式模型。朴素贝叶斯法基于贝叶斯定理将联合概率转化为条件概率，然后利用特征条件独立假设简化条件概率的计算。</a:t>
            </a:r>
          </a:p>
        </p:txBody>
      </p:sp>
      <p:sp>
        <p:nvSpPr>
          <p:cNvPr id="14" name="矩形 13">
            <a:extLst>
              <a:ext uri="{FF2B5EF4-FFF2-40B4-BE49-F238E27FC236}">
                <a16:creationId xmlns:a16="http://schemas.microsoft.com/office/drawing/2014/main" id="{52200E37-35B2-43A4-923A-651C73F753EB}"/>
              </a:ext>
            </a:extLst>
          </p:cNvPr>
          <p:cNvSpPr/>
          <p:nvPr/>
        </p:nvSpPr>
        <p:spPr>
          <a:xfrm>
            <a:off x="304800" y="1727068"/>
            <a:ext cx="2222083"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朴素贝叶斯法原理</a:t>
            </a:r>
            <a:endParaRPr lang="zh-CN" altLang="en-US" dirty="0"/>
          </a:p>
        </p:txBody>
      </p:sp>
      <p:sp>
        <p:nvSpPr>
          <p:cNvPr id="10" name="矩形 9">
            <a:extLst>
              <a:ext uri="{FF2B5EF4-FFF2-40B4-BE49-F238E27FC236}">
                <a16:creationId xmlns:a16="http://schemas.microsoft.com/office/drawing/2014/main" id="{A15EBDAB-69D5-4145-AD43-A3B5E65773E2}"/>
              </a:ext>
            </a:extLst>
          </p:cNvPr>
          <p:cNvSpPr/>
          <p:nvPr/>
        </p:nvSpPr>
        <p:spPr>
          <a:xfrm>
            <a:off x="304799" y="2344141"/>
            <a:ext cx="11515287" cy="788806"/>
          </a:xfrm>
          <a:prstGeom prst="rect">
            <a:avLst/>
          </a:prstGeom>
        </p:spPr>
        <p:txBody>
          <a:bodyPr wrap="square">
            <a:spAutoFit/>
          </a:bodyPr>
          <a:lstStyle/>
          <a:p>
            <a:pPr>
              <a:lnSpc>
                <a:spcPct val="150000"/>
              </a:lnSpc>
            </a:pPr>
            <a:r>
              <a:rPr lang="zh-CN" altLang="en-US" sz="1600" dirty="0">
                <a:solidFill>
                  <a:srgbClr val="24292E"/>
                </a:solidFill>
                <a:latin typeface="-apple-system"/>
              </a:rPr>
              <a:t>朴素贝叶斯法的目标是通过训练集学习联合概率分布 </a:t>
            </a:r>
            <a:r>
              <a:rPr lang="en-US" altLang="zh-CN" sz="1600" dirty="0">
                <a:solidFill>
                  <a:srgbClr val="24292E"/>
                </a:solidFill>
                <a:latin typeface="-apple-system"/>
              </a:rPr>
              <a:t>P(X,Y)</a:t>
            </a:r>
            <a:r>
              <a:rPr lang="zh-CN" altLang="en-US" sz="1600" dirty="0">
                <a:solidFill>
                  <a:srgbClr val="24292E"/>
                </a:solidFill>
                <a:latin typeface="-apple-system"/>
              </a:rPr>
              <a:t>，由贝叶斯定理可以将联合概率转换为先验概率分布与条件概率分布之积</a:t>
            </a:r>
            <a:r>
              <a:rPr lang="en-US" altLang="zh-CN" sz="1600" dirty="0">
                <a:solidFill>
                  <a:srgbClr val="24292E"/>
                </a:solidFill>
                <a:latin typeface="-apple-system"/>
              </a:rPr>
              <a:t>:</a:t>
            </a:r>
            <a:endParaRPr lang="zh-CN" altLang="en-US" sz="1600" dirty="0"/>
          </a:p>
        </p:txBody>
      </p:sp>
      <p:pic>
        <p:nvPicPr>
          <p:cNvPr id="11" name="图片 10">
            <a:extLst>
              <a:ext uri="{FF2B5EF4-FFF2-40B4-BE49-F238E27FC236}">
                <a16:creationId xmlns:a16="http://schemas.microsoft.com/office/drawing/2014/main" id="{EBB78ECC-7B85-4C9F-9240-4AE8CE661582}"/>
              </a:ext>
            </a:extLst>
          </p:cNvPr>
          <p:cNvPicPr>
            <a:picLocks noChangeAspect="1"/>
          </p:cNvPicPr>
          <p:nvPr/>
        </p:nvPicPr>
        <p:blipFill>
          <a:blip r:embed="rId3"/>
          <a:stretch>
            <a:fillRect/>
          </a:stretch>
        </p:blipFill>
        <p:spPr>
          <a:xfrm>
            <a:off x="3822990" y="3226362"/>
            <a:ext cx="4546019" cy="372624"/>
          </a:xfrm>
          <a:prstGeom prst="rect">
            <a:avLst/>
          </a:prstGeom>
        </p:spPr>
      </p:pic>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597A4A55-DA52-47FC-96C0-B60133379204}"/>
                  </a:ext>
                </a:extLst>
              </p:cNvPr>
              <p:cNvSpPr/>
              <p:nvPr/>
            </p:nvSpPr>
            <p:spPr>
              <a:xfrm>
                <a:off x="388690" y="4321020"/>
                <a:ext cx="10768668" cy="338554"/>
              </a:xfrm>
              <a:prstGeom prst="rect">
                <a:avLst/>
              </a:prstGeom>
            </p:spPr>
            <p:txBody>
              <a:bodyPr wrap="square">
                <a:spAutoFit/>
              </a:bodyPr>
              <a:lstStyle/>
              <a:p>
                <a:r>
                  <a:rPr lang="zh-CN" altLang="en-US" sz="1600" b="1" dirty="0">
                    <a:solidFill>
                      <a:srgbClr val="24292E"/>
                    </a:solidFill>
                    <a:latin typeface="-apple-system"/>
                  </a:rPr>
                  <a:t>首先</a:t>
                </a:r>
                <a:r>
                  <a:rPr lang="zh-CN" altLang="en-US" sz="1600" dirty="0">
                    <a:solidFill>
                      <a:srgbClr val="24292E"/>
                    </a:solidFill>
                    <a:latin typeface="-apple-system"/>
                  </a:rPr>
                  <a:t>计算先验概率分布 </a:t>
                </a:r>
                <a14:m>
                  <m:oMath xmlns:m="http://schemas.openxmlformats.org/officeDocument/2006/math">
                    <m:r>
                      <a:rPr lang="en-US" altLang="zh-CN" sz="1600" b="0" i="1" smtClean="0">
                        <a:solidFill>
                          <a:srgbClr val="24292E"/>
                        </a:solidFill>
                        <a:latin typeface="Cambria Math" panose="02040503050406030204" pitchFamily="18" charset="0"/>
                      </a:rPr>
                      <m:t>𝑝</m:t>
                    </m:r>
                    <m:r>
                      <a:rPr lang="en-US" altLang="zh-CN" sz="1600" b="0" i="1" smtClean="0">
                        <a:solidFill>
                          <a:srgbClr val="24292E"/>
                        </a:solidFill>
                        <a:latin typeface="Cambria Math" panose="02040503050406030204" pitchFamily="18" charset="0"/>
                      </a:rPr>
                      <m:t>(</m:t>
                    </m:r>
                    <m:r>
                      <a:rPr lang="en-US" altLang="zh-CN" sz="1600" b="0" i="1" smtClean="0">
                        <a:solidFill>
                          <a:srgbClr val="24292E"/>
                        </a:solidFill>
                        <a:latin typeface="Cambria Math" panose="02040503050406030204" pitchFamily="18" charset="0"/>
                      </a:rPr>
                      <m:t>𝑌</m:t>
                    </m:r>
                    <m:r>
                      <a:rPr lang="en-US" altLang="zh-CN" sz="1600" b="0" i="1" smtClean="0">
                        <a:solidFill>
                          <a:srgbClr val="24292E"/>
                        </a:solidFill>
                        <a:latin typeface="Cambria Math" panose="02040503050406030204" pitchFamily="18" charset="0"/>
                      </a:rPr>
                      <m:t>=</m:t>
                    </m:r>
                    <m:sSub>
                      <m:sSubPr>
                        <m:ctrlPr>
                          <a:rPr lang="en-US" altLang="zh-CN" sz="1600" b="0" i="1" smtClean="0">
                            <a:solidFill>
                              <a:srgbClr val="24292E"/>
                            </a:solidFill>
                            <a:latin typeface="Cambria Math" panose="02040503050406030204" pitchFamily="18" charset="0"/>
                          </a:rPr>
                        </m:ctrlPr>
                      </m:sSubPr>
                      <m:e>
                        <m:r>
                          <a:rPr lang="en-US" altLang="zh-CN" sz="1600" b="0" i="1" smtClean="0">
                            <a:solidFill>
                              <a:srgbClr val="24292E"/>
                            </a:solidFill>
                            <a:latin typeface="Cambria Math" panose="02040503050406030204" pitchFamily="18" charset="0"/>
                          </a:rPr>
                          <m:t>𝑐</m:t>
                        </m:r>
                      </m:e>
                      <m:sub>
                        <m:r>
                          <a:rPr lang="en-US" altLang="zh-CN" sz="1600" b="0" i="1" smtClean="0">
                            <a:solidFill>
                              <a:srgbClr val="24292E"/>
                            </a:solidFill>
                            <a:latin typeface="Cambria Math" panose="02040503050406030204" pitchFamily="18" charset="0"/>
                          </a:rPr>
                          <m:t>𝑘</m:t>
                        </m:r>
                      </m:sub>
                    </m:sSub>
                    <m:r>
                      <a:rPr lang="en-US" altLang="zh-CN" sz="1600" b="0" i="1" smtClean="0">
                        <a:solidFill>
                          <a:srgbClr val="24292E"/>
                        </a:solidFill>
                        <a:latin typeface="Cambria Math" panose="02040503050406030204" pitchFamily="18" charset="0"/>
                      </a:rPr>
                      <m:t>)</m:t>
                    </m:r>
                  </m:oMath>
                </a14:m>
                <a:r>
                  <a:rPr lang="zh-CN" altLang="en-US" sz="1600" dirty="0">
                    <a:solidFill>
                      <a:srgbClr val="24292E"/>
                    </a:solidFill>
                    <a:latin typeface="-apple-system"/>
                  </a:rPr>
                  <a:t>，通过统计每个类别下的样本数</a:t>
                </a:r>
                <a:r>
                  <a:rPr lang="en-US" altLang="zh-CN" sz="1600" dirty="0">
                    <a:solidFill>
                      <a:srgbClr val="24292E"/>
                    </a:solidFill>
                    <a:latin typeface="-apple-system"/>
                  </a:rPr>
                  <a:t>:</a:t>
                </a:r>
                <a:endParaRPr lang="zh-CN" altLang="en-US" sz="1600" dirty="0"/>
              </a:p>
            </p:txBody>
          </p:sp>
        </mc:Choice>
        <mc:Fallback>
          <p:sp>
            <p:nvSpPr>
              <p:cNvPr id="12" name="矩形 11">
                <a:extLst>
                  <a:ext uri="{FF2B5EF4-FFF2-40B4-BE49-F238E27FC236}">
                    <a16:creationId xmlns:a16="http://schemas.microsoft.com/office/drawing/2014/main" id="{597A4A55-DA52-47FC-96C0-B60133379204}"/>
                  </a:ext>
                </a:extLst>
              </p:cNvPr>
              <p:cNvSpPr>
                <a:spLocks noRot="1" noChangeAspect="1" noMove="1" noResize="1" noEditPoints="1" noAdjustHandles="1" noChangeArrowheads="1" noChangeShapeType="1" noTextEdit="1"/>
              </p:cNvSpPr>
              <p:nvPr/>
            </p:nvSpPr>
            <p:spPr>
              <a:xfrm>
                <a:off x="388690" y="4321020"/>
                <a:ext cx="10768668" cy="338554"/>
              </a:xfrm>
              <a:prstGeom prst="rect">
                <a:avLst/>
              </a:prstGeom>
              <a:blipFill>
                <a:blip r:embed="rId4"/>
                <a:stretch>
                  <a:fillRect l="-340" t="-9091" b="-25455"/>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832D7CA2-CAE2-4153-8BDD-8411AB5F11CB}"/>
              </a:ext>
            </a:extLst>
          </p:cNvPr>
          <p:cNvPicPr>
            <a:picLocks noChangeAspect="1"/>
          </p:cNvPicPr>
          <p:nvPr/>
        </p:nvPicPr>
        <p:blipFill>
          <a:blip r:embed="rId5"/>
          <a:stretch>
            <a:fillRect/>
          </a:stretch>
        </p:blipFill>
        <p:spPr>
          <a:xfrm>
            <a:off x="4264512" y="5041506"/>
            <a:ext cx="2850350" cy="598574"/>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307690" y="92685"/>
            <a:ext cx="4918651" cy="585788"/>
            <a:chOff x="439581" y="93093"/>
            <a:chExt cx="2264689"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675721" y="93093"/>
              <a:ext cx="20285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朴素贝叶斯分类器</a:t>
              </a: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4" name="矩形 13">
            <a:extLst>
              <a:ext uri="{FF2B5EF4-FFF2-40B4-BE49-F238E27FC236}">
                <a16:creationId xmlns:a16="http://schemas.microsoft.com/office/drawing/2014/main" id="{52200E37-35B2-43A4-923A-651C73F753EB}"/>
              </a:ext>
            </a:extLst>
          </p:cNvPr>
          <p:cNvSpPr/>
          <p:nvPr/>
        </p:nvSpPr>
        <p:spPr>
          <a:xfrm>
            <a:off x="237688" y="732391"/>
            <a:ext cx="2222083"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朴素贝叶斯法原理</a:t>
            </a:r>
            <a:endParaRPr lang="zh-CN" altLang="en-US" dirty="0"/>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72FD21E5-0C22-498A-B9E4-85EE79A1A1F4}"/>
                  </a:ext>
                </a:extLst>
              </p:cNvPr>
              <p:cNvSpPr/>
              <p:nvPr/>
            </p:nvSpPr>
            <p:spPr>
              <a:xfrm>
                <a:off x="237687" y="1341989"/>
                <a:ext cx="11162951" cy="338554"/>
              </a:xfrm>
              <a:prstGeom prst="rect">
                <a:avLst/>
              </a:prstGeom>
            </p:spPr>
            <p:txBody>
              <a:bodyPr wrap="square">
                <a:spAutoFit/>
              </a:bodyPr>
              <a:lstStyle/>
              <a:p>
                <a:r>
                  <a:rPr lang="zh-CN" altLang="en-US" sz="1600" b="1" dirty="0">
                    <a:solidFill>
                      <a:srgbClr val="24292E"/>
                    </a:solidFill>
                    <a:latin typeface="-apple-system"/>
                  </a:rPr>
                  <a:t>然后</a:t>
                </a:r>
                <a:r>
                  <a:rPr lang="zh-CN" altLang="en-US" sz="1600" dirty="0">
                    <a:solidFill>
                      <a:srgbClr val="24292E"/>
                    </a:solidFill>
                    <a:latin typeface="-apple-system"/>
                  </a:rPr>
                  <a:t>计算</a:t>
                </a:r>
                <a14:m>
                  <m:oMath xmlns:m="http://schemas.openxmlformats.org/officeDocument/2006/math">
                    <m:r>
                      <a:rPr lang="en-US" altLang="zh-CN" sz="1600" b="0" i="1" smtClean="0">
                        <a:solidFill>
                          <a:srgbClr val="24292E"/>
                        </a:solidFill>
                        <a:latin typeface="Cambria Math" panose="02040503050406030204" pitchFamily="18" charset="0"/>
                      </a:rPr>
                      <m:t>𝑝</m:t>
                    </m:r>
                    <m:r>
                      <a:rPr lang="en-US" altLang="zh-CN" sz="1600" b="0" i="1" smtClean="0">
                        <a:solidFill>
                          <a:srgbClr val="24292E"/>
                        </a:solidFill>
                        <a:latin typeface="Cambria Math" panose="02040503050406030204" pitchFamily="18" charset="0"/>
                      </a:rPr>
                      <m:t>(</m:t>
                    </m:r>
                    <m:r>
                      <a:rPr lang="en-US" altLang="zh-CN" sz="1600" b="0" i="1" smtClean="0">
                        <a:solidFill>
                          <a:srgbClr val="24292E"/>
                        </a:solidFill>
                        <a:latin typeface="Cambria Math" panose="02040503050406030204" pitchFamily="18" charset="0"/>
                      </a:rPr>
                      <m:t>𝑋</m:t>
                    </m:r>
                    <m:r>
                      <a:rPr lang="en-US" altLang="zh-CN" sz="1600" b="0" i="1" smtClean="0">
                        <a:solidFill>
                          <a:srgbClr val="24292E"/>
                        </a:solidFill>
                        <a:latin typeface="Cambria Math" panose="02040503050406030204" pitchFamily="18" charset="0"/>
                      </a:rPr>
                      <m:t>=</m:t>
                    </m:r>
                    <m:r>
                      <a:rPr lang="en-US" altLang="zh-CN" sz="1600" b="0" i="1" smtClean="0">
                        <a:solidFill>
                          <a:srgbClr val="24292E"/>
                        </a:solidFill>
                        <a:latin typeface="Cambria Math" panose="02040503050406030204" pitchFamily="18" charset="0"/>
                      </a:rPr>
                      <m:t>𝑥</m:t>
                    </m:r>
                    <m:r>
                      <a:rPr lang="en-US" altLang="zh-CN" sz="1600" b="0" i="1" smtClean="0">
                        <a:solidFill>
                          <a:srgbClr val="24292E"/>
                        </a:solidFill>
                        <a:latin typeface="Cambria Math" panose="02040503050406030204" pitchFamily="18" charset="0"/>
                      </a:rPr>
                      <m:t>|</m:t>
                    </m:r>
                    <m:r>
                      <a:rPr lang="en-US" altLang="zh-CN" sz="1600" b="0" i="1" smtClean="0">
                        <a:solidFill>
                          <a:srgbClr val="24292E"/>
                        </a:solidFill>
                        <a:latin typeface="Cambria Math" panose="02040503050406030204" pitchFamily="18" charset="0"/>
                      </a:rPr>
                      <m:t>𝑌</m:t>
                    </m:r>
                    <m:r>
                      <a:rPr lang="en-US" altLang="zh-CN" sz="1600" b="0" i="1" smtClean="0">
                        <a:solidFill>
                          <a:srgbClr val="24292E"/>
                        </a:solidFill>
                        <a:latin typeface="Cambria Math" panose="02040503050406030204" pitchFamily="18" charset="0"/>
                      </a:rPr>
                      <m:t>=</m:t>
                    </m:r>
                    <m:sSub>
                      <m:sSubPr>
                        <m:ctrlPr>
                          <a:rPr lang="en-US" altLang="zh-CN" sz="1600" b="0" i="1" smtClean="0">
                            <a:solidFill>
                              <a:srgbClr val="24292E"/>
                            </a:solidFill>
                            <a:latin typeface="Cambria Math" panose="02040503050406030204" pitchFamily="18" charset="0"/>
                          </a:rPr>
                        </m:ctrlPr>
                      </m:sSubPr>
                      <m:e>
                        <m:r>
                          <a:rPr lang="en-US" altLang="zh-CN" sz="1600" b="0" i="1" smtClean="0">
                            <a:solidFill>
                              <a:srgbClr val="24292E"/>
                            </a:solidFill>
                            <a:latin typeface="Cambria Math" panose="02040503050406030204" pitchFamily="18" charset="0"/>
                          </a:rPr>
                          <m:t>𝑐</m:t>
                        </m:r>
                      </m:e>
                      <m:sub>
                        <m:r>
                          <a:rPr lang="en-US" altLang="zh-CN" sz="1600" b="0" i="1" smtClean="0">
                            <a:solidFill>
                              <a:srgbClr val="24292E"/>
                            </a:solidFill>
                            <a:latin typeface="Cambria Math" panose="02040503050406030204" pitchFamily="18" charset="0"/>
                          </a:rPr>
                          <m:t>𝑘</m:t>
                        </m:r>
                      </m:sub>
                    </m:sSub>
                    <m:r>
                      <a:rPr lang="en-US" altLang="zh-CN" sz="1600" b="0" i="1" smtClean="0">
                        <a:solidFill>
                          <a:srgbClr val="24292E"/>
                        </a:solidFill>
                        <a:latin typeface="Cambria Math" panose="02040503050406030204" pitchFamily="18" charset="0"/>
                      </a:rPr>
                      <m:t>)</m:t>
                    </m:r>
                  </m:oMath>
                </a14:m>
                <a:r>
                  <a:rPr lang="zh-CN" altLang="en-US" sz="1600" dirty="0">
                    <a:solidFill>
                      <a:srgbClr val="24292E"/>
                    </a:solidFill>
                    <a:latin typeface="-apple-system"/>
                  </a:rPr>
                  <a:t>，这个难以估计，因为 </a:t>
                </a:r>
                <a14:m>
                  <m:oMath xmlns:m="http://schemas.openxmlformats.org/officeDocument/2006/math">
                    <m:r>
                      <a:rPr lang="en-US" altLang="zh-CN" sz="1600" i="1">
                        <a:solidFill>
                          <a:srgbClr val="24292E"/>
                        </a:solidFill>
                        <a:latin typeface="Cambria Math" panose="02040503050406030204" pitchFamily="18" charset="0"/>
                      </a:rPr>
                      <m:t>𝑥</m:t>
                    </m:r>
                  </m:oMath>
                </a14:m>
                <a:r>
                  <a:rPr lang="en-US" altLang="zh-CN" sz="1600" dirty="0">
                    <a:solidFill>
                      <a:srgbClr val="24292E"/>
                    </a:solidFill>
                    <a:latin typeface="-apple-system"/>
                  </a:rPr>
                  <a:t> </a:t>
                </a:r>
                <a:r>
                  <a:rPr lang="zh-CN" altLang="en-US" sz="1600" dirty="0">
                    <a:solidFill>
                      <a:srgbClr val="24292E"/>
                    </a:solidFill>
                    <a:latin typeface="-apple-system"/>
                  </a:rPr>
                  <a:t>的量级非常大，可以从下式看出来</a:t>
                </a:r>
                <a:r>
                  <a:rPr lang="en-US" altLang="zh-CN" sz="1600" dirty="0">
                    <a:solidFill>
                      <a:srgbClr val="24292E"/>
                    </a:solidFill>
                    <a:latin typeface="-apple-system"/>
                  </a:rPr>
                  <a:t>:</a:t>
                </a:r>
                <a:endParaRPr lang="zh-CN" altLang="en-US" sz="1600" dirty="0"/>
              </a:p>
            </p:txBody>
          </p:sp>
        </mc:Choice>
        <mc:Fallback>
          <p:sp>
            <p:nvSpPr>
              <p:cNvPr id="4" name="矩形 3">
                <a:extLst>
                  <a:ext uri="{FF2B5EF4-FFF2-40B4-BE49-F238E27FC236}">
                    <a16:creationId xmlns:a16="http://schemas.microsoft.com/office/drawing/2014/main" id="{72FD21E5-0C22-498A-B9E4-85EE79A1A1F4}"/>
                  </a:ext>
                </a:extLst>
              </p:cNvPr>
              <p:cNvSpPr>
                <a:spLocks noRot="1" noChangeAspect="1" noMove="1" noResize="1" noEditPoints="1" noAdjustHandles="1" noChangeArrowheads="1" noChangeShapeType="1" noTextEdit="1"/>
              </p:cNvSpPr>
              <p:nvPr/>
            </p:nvSpPr>
            <p:spPr>
              <a:xfrm>
                <a:off x="237687" y="1341989"/>
                <a:ext cx="11162951" cy="338554"/>
              </a:xfrm>
              <a:prstGeom prst="rect">
                <a:avLst/>
              </a:prstGeom>
              <a:blipFill>
                <a:blip r:embed="rId3"/>
                <a:stretch>
                  <a:fillRect l="-328" t="-8929" b="-23214"/>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460F6FD-D433-41ED-9030-CFF5875F23CF}"/>
              </a:ext>
            </a:extLst>
          </p:cNvPr>
          <p:cNvPicPr>
            <a:picLocks noChangeAspect="1"/>
          </p:cNvPicPr>
          <p:nvPr/>
        </p:nvPicPr>
        <p:blipFill>
          <a:blip r:embed="rId4"/>
          <a:stretch>
            <a:fillRect/>
          </a:stretch>
        </p:blipFill>
        <p:spPr>
          <a:xfrm>
            <a:off x="2443958" y="1905209"/>
            <a:ext cx="6750408" cy="352775"/>
          </a:xfrm>
          <a:prstGeom prst="rect">
            <a:avLst/>
          </a:prstGeom>
        </p:spPr>
      </p:pic>
      <p:sp>
        <p:nvSpPr>
          <p:cNvPr id="13" name="矩形 12">
            <a:extLst>
              <a:ext uri="{FF2B5EF4-FFF2-40B4-BE49-F238E27FC236}">
                <a16:creationId xmlns:a16="http://schemas.microsoft.com/office/drawing/2014/main" id="{2133355B-495D-4C8A-A8DE-429749675F3B}"/>
              </a:ext>
            </a:extLst>
          </p:cNvPr>
          <p:cNvSpPr/>
          <p:nvPr/>
        </p:nvSpPr>
        <p:spPr>
          <a:xfrm>
            <a:off x="304800" y="2675546"/>
            <a:ext cx="11347508" cy="338554"/>
          </a:xfrm>
          <a:prstGeom prst="rect">
            <a:avLst/>
          </a:prstGeom>
        </p:spPr>
        <p:txBody>
          <a:bodyPr wrap="square">
            <a:spAutoFit/>
          </a:bodyPr>
          <a:lstStyle/>
          <a:p>
            <a:r>
              <a:rPr lang="zh-CN" altLang="en-US" sz="1600" dirty="0">
                <a:solidFill>
                  <a:srgbClr val="24292E"/>
                </a:solidFill>
                <a:latin typeface="-apple-system"/>
              </a:rPr>
              <a:t>该条件概率分布的参数数量是指数级的，难以估计。</a:t>
            </a:r>
            <a:endParaRPr lang="zh-CN" altLang="en-US" sz="1600" dirty="0"/>
          </a:p>
        </p:txBody>
      </p:sp>
      <p:sp>
        <p:nvSpPr>
          <p:cNvPr id="16" name="矩形 15">
            <a:extLst>
              <a:ext uri="{FF2B5EF4-FFF2-40B4-BE49-F238E27FC236}">
                <a16:creationId xmlns:a16="http://schemas.microsoft.com/office/drawing/2014/main" id="{8FA6022C-4A2D-4CFA-BF9B-1FD537A71A56}"/>
              </a:ext>
            </a:extLst>
          </p:cNvPr>
          <p:cNvSpPr/>
          <p:nvPr/>
        </p:nvSpPr>
        <p:spPr>
          <a:xfrm>
            <a:off x="304799" y="3105834"/>
            <a:ext cx="11674679" cy="338554"/>
          </a:xfrm>
          <a:prstGeom prst="rect">
            <a:avLst/>
          </a:prstGeom>
        </p:spPr>
        <p:txBody>
          <a:bodyPr wrap="square">
            <a:spAutoFit/>
          </a:bodyPr>
          <a:lstStyle/>
          <a:p>
            <a:r>
              <a:rPr lang="zh-CN" altLang="en-US" sz="1600" dirty="0">
                <a:solidFill>
                  <a:srgbClr val="24292E"/>
                </a:solidFill>
                <a:latin typeface="-apple-system"/>
              </a:rPr>
              <a:t>为此，朴素贝叶斯法“朴素”的假设了所有特征是条件独立的。该条件独立性假设为：</a:t>
            </a:r>
            <a:endParaRPr lang="zh-CN" altLang="en-US" sz="1600" dirty="0"/>
          </a:p>
        </p:txBody>
      </p:sp>
      <p:pic>
        <p:nvPicPr>
          <p:cNvPr id="17" name="图片 16">
            <a:extLst>
              <a:ext uri="{FF2B5EF4-FFF2-40B4-BE49-F238E27FC236}">
                <a16:creationId xmlns:a16="http://schemas.microsoft.com/office/drawing/2014/main" id="{516D977B-83B5-4380-8CFB-338BDA259CB5}"/>
              </a:ext>
            </a:extLst>
          </p:cNvPr>
          <p:cNvPicPr>
            <a:picLocks noChangeAspect="1"/>
          </p:cNvPicPr>
          <p:nvPr/>
        </p:nvPicPr>
        <p:blipFill>
          <a:blip r:embed="rId5"/>
          <a:stretch>
            <a:fillRect/>
          </a:stretch>
        </p:blipFill>
        <p:spPr>
          <a:xfrm>
            <a:off x="3477786" y="3588103"/>
            <a:ext cx="4995095" cy="1022762"/>
          </a:xfrm>
          <a:prstGeom prst="rect">
            <a:avLst/>
          </a:prstGeom>
        </p:spPr>
      </p:pic>
      <p:sp>
        <p:nvSpPr>
          <p:cNvPr id="18" name="矩形 17">
            <a:extLst>
              <a:ext uri="{FF2B5EF4-FFF2-40B4-BE49-F238E27FC236}">
                <a16:creationId xmlns:a16="http://schemas.microsoft.com/office/drawing/2014/main" id="{B9C80435-B047-41D2-8E0A-4BC8AA126FF9}"/>
              </a:ext>
            </a:extLst>
          </p:cNvPr>
          <p:cNvSpPr/>
          <p:nvPr/>
        </p:nvSpPr>
        <p:spPr>
          <a:xfrm>
            <a:off x="304799" y="4838896"/>
            <a:ext cx="3727302" cy="338554"/>
          </a:xfrm>
          <a:prstGeom prst="rect">
            <a:avLst/>
          </a:prstGeom>
        </p:spPr>
        <p:txBody>
          <a:bodyPr wrap="none">
            <a:spAutoFit/>
          </a:bodyPr>
          <a:lstStyle/>
          <a:p>
            <a:r>
              <a:rPr lang="zh-CN" altLang="en-US" sz="1600" dirty="0">
                <a:solidFill>
                  <a:srgbClr val="24292E"/>
                </a:solidFill>
                <a:latin typeface="-apple-system"/>
              </a:rPr>
              <a:t>于是，又可以利用极大似然来进行估计</a:t>
            </a:r>
            <a:r>
              <a:rPr lang="en-US" altLang="zh-CN" sz="1600" dirty="0">
                <a:solidFill>
                  <a:srgbClr val="24292E"/>
                </a:solidFill>
                <a:latin typeface="-apple-system"/>
              </a:rPr>
              <a:t>:</a:t>
            </a:r>
            <a:endParaRPr lang="zh-CN" altLang="en-US" sz="1600" dirty="0"/>
          </a:p>
        </p:txBody>
      </p:sp>
      <p:pic>
        <p:nvPicPr>
          <p:cNvPr id="19" name="图片 18">
            <a:extLst>
              <a:ext uri="{FF2B5EF4-FFF2-40B4-BE49-F238E27FC236}">
                <a16:creationId xmlns:a16="http://schemas.microsoft.com/office/drawing/2014/main" id="{DB654B63-E42D-4743-8682-02389F7A8540}"/>
              </a:ext>
            </a:extLst>
          </p:cNvPr>
          <p:cNvPicPr>
            <a:picLocks noChangeAspect="1"/>
          </p:cNvPicPr>
          <p:nvPr/>
        </p:nvPicPr>
        <p:blipFill>
          <a:blip r:embed="rId6"/>
          <a:stretch>
            <a:fillRect/>
          </a:stretch>
        </p:blipFill>
        <p:spPr>
          <a:xfrm>
            <a:off x="3723999" y="5516011"/>
            <a:ext cx="4181625" cy="621837"/>
          </a:xfrm>
          <a:prstGeom prst="rect">
            <a:avLst/>
          </a:prstGeom>
        </p:spPr>
      </p:pic>
    </p:spTree>
    <p:extLst>
      <p:ext uri="{BB962C8B-B14F-4D97-AF65-F5344CB8AC3E}">
        <p14:creationId xmlns:p14="http://schemas.microsoft.com/office/powerpoint/2010/main" val="411540274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307690" y="92685"/>
            <a:ext cx="4918651" cy="585788"/>
            <a:chOff x="439581" y="93093"/>
            <a:chExt cx="2264689"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675721" y="93093"/>
              <a:ext cx="20285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朴素贝叶斯分类器</a:t>
              </a: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4" name="矩形 13">
            <a:extLst>
              <a:ext uri="{FF2B5EF4-FFF2-40B4-BE49-F238E27FC236}">
                <a16:creationId xmlns:a16="http://schemas.microsoft.com/office/drawing/2014/main" id="{52200E37-35B2-43A4-923A-651C73F753EB}"/>
              </a:ext>
            </a:extLst>
          </p:cNvPr>
          <p:cNvSpPr/>
          <p:nvPr/>
        </p:nvSpPr>
        <p:spPr>
          <a:xfrm>
            <a:off x="237688" y="732391"/>
            <a:ext cx="2222083"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朴素贝叶斯法原理</a:t>
            </a:r>
            <a:endParaRPr lang="zh-CN" altLang="en-US" dirty="0"/>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103C967B-787A-442D-A055-ADCD15DA4711}"/>
                  </a:ext>
                </a:extLst>
              </p:cNvPr>
              <p:cNvSpPr/>
              <p:nvPr/>
            </p:nvSpPr>
            <p:spPr>
              <a:xfrm>
                <a:off x="304800" y="1298992"/>
                <a:ext cx="11490121" cy="338554"/>
              </a:xfrm>
              <a:prstGeom prst="rect">
                <a:avLst/>
              </a:prstGeom>
            </p:spPr>
            <p:txBody>
              <a:bodyPr wrap="square">
                <a:spAutoFit/>
              </a:bodyPr>
              <a:lstStyle/>
              <a:p>
                <a:r>
                  <a:rPr lang="zh-CN" altLang="en-US" sz="1600" b="1" dirty="0">
                    <a:solidFill>
                      <a:srgbClr val="24292E"/>
                    </a:solidFill>
                    <a:latin typeface="-apple-system"/>
                  </a:rPr>
                  <a:t>预测</a:t>
                </a:r>
                <a:r>
                  <a:rPr lang="zh-CN" altLang="en-US" sz="1600" dirty="0">
                    <a:solidFill>
                      <a:srgbClr val="24292E"/>
                    </a:solidFill>
                    <a:latin typeface="-apple-system"/>
                  </a:rPr>
                  <a:t>时，朴素贝叶斯法依然利用贝叶斯公式找出后验概率</a:t>
                </a:r>
                <a14:m>
                  <m:oMath xmlns:m="http://schemas.openxmlformats.org/officeDocument/2006/math">
                    <m:r>
                      <a:rPr lang="en-US" altLang="zh-CN" sz="1600" i="1">
                        <a:solidFill>
                          <a:srgbClr val="24292E"/>
                        </a:solidFill>
                        <a:latin typeface="Cambria Math" panose="02040503050406030204" pitchFamily="18" charset="0"/>
                      </a:rPr>
                      <m:t>𝑝</m:t>
                    </m:r>
                    <m:r>
                      <a:rPr lang="en-US" altLang="zh-CN" sz="1600" i="1">
                        <a:solidFill>
                          <a:srgbClr val="24292E"/>
                        </a:solidFill>
                        <a:latin typeface="Cambria Math" panose="02040503050406030204" pitchFamily="18" charset="0"/>
                      </a:rPr>
                      <m:t>(</m:t>
                    </m:r>
                    <m:r>
                      <a:rPr lang="en-US" altLang="zh-CN" sz="1600" i="1">
                        <a:solidFill>
                          <a:srgbClr val="24292E"/>
                        </a:solidFill>
                        <a:latin typeface="Cambria Math" panose="02040503050406030204" pitchFamily="18" charset="0"/>
                      </a:rPr>
                      <m:t>𝑌</m:t>
                    </m:r>
                    <m:r>
                      <a:rPr lang="en-US" altLang="zh-CN" sz="1600" i="1">
                        <a:solidFill>
                          <a:srgbClr val="24292E"/>
                        </a:solidFill>
                        <a:latin typeface="Cambria Math" panose="02040503050406030204" pitchFamily="18" charset="0"/>
                      </a:rPr>
                      <m:t>=</m:t>
                    </m:r>
                    <m:sSub>
                      <m:sSubPr>
                        <m:ctrlPr>
                          <a:rPr lang="en-US" altLang="zh-CN" sz="1600" i="1">
                            <a:solidFill>
                              <a:srgbClr val="24292E"/>
                            </a:solidFill>
                            <a:latin typeface="Cambria Math" panose="02040503050406030204" pitchFamily="18" charset="0"/>
                          </a:rPr>
                        </m:ctrlPr>
                      </m:sSubPr>
                      <m:e>
                        <m:r>
                          <a:rPr lang="en-US" altLang="zh-CN" sz="1600" i="1">
                            <a:solidFill>
                              <a:srgbClr val="24292E"/>
                            </a:solidFill>
                            <a:latin typeface="Cambria Math" panose="02040503050406030204" pitchFamily="18" charset="0"/>
                          </a:rPr>
                          <m:t>𝑐</m:t>
                        </m:r>
                      </m:e>
                      <m:sub>
                        <m:r>
                          <a:rPr lang="en-US" altLang="zh-CN" sz="1600" i="1">
                            <a:solidFill>
                              <a:srgbClr val="24292E"/>
                            </a:solidFill>
                            <a:latin typeface="Cambria Math" panose="02040503050406030204" pitchFamily="18" charset="0"/>
                          </a:rPr>
                          <m:t>𝑘</m:t>
                        </m:r>
                      </m:sub>
                    </m:sSub>
                    <m:r>
                      <a:rPr lang="en-US" altLang="zh-CN" sz="1600" b="0" i="1" smtClean="0">
                        <a:solidFill>
                          <a:srgbClr val="24292E"/>
                        </a:solidFill>
                        <a:latin typeface="Cambria Math" panose="02040503050406030204" pitchFamily="18" charset="0"/>
                      </a:rPr>
                      <m:t>|</m:t>
                    </m:r>
                    <m:r>
                      <a:rPr lang="en-US" altLang="zh-CN" sz="1600" i="1">
                        <a:solidFill>
                          <a:srgbClr val="24292E"/>
                        </a:solidFill>
                        <a:latin typeface="Cambria Math" panose="02040503050406030204" pitchFamily="18" charset="0"/>
                      </a:rPr>
                      <m:t>𝑋</m:t>
                    </m:r>
                    <m:r>
                      <a:rPr lang="en-US" altLang="zh-CN" sz="1600" i="1">
                        <a:solidFill>
                          <a:srgbClr val="24292E"/>
                        </a:solidFill>
                        <a:latin typeface="Cambria Math" panose="02040503050406030204" pitchFamily="18" charset="0"/>
                      </a:rPr>
                      <m:t>=</m:t>
                    </m:r>
                    <m:r>
                      <a:rPr lang="en-US" altLang="zh-CN" sz="1600" i="1">
                        <a:solidFill>
                          <a:srgbClr val="24292E"/>
                        </a:solidFill>
                        <a:latin typeface="Cambria Math" panose="02040503050406030204" pitchFamily="18" charset="0"/>
                      </a:rPr>
                      <m:t>𝑥</m:t>
                    </m:r>
                    <m:r>
                      <a:rPr lang="en-US" altLang="zh-CN" sz="1600" i="1">
                        <a:solidFill>
                          <a:srgbClr val="24292E"/>
                        </a:solidFill>
                        <a:latin typeface="Cambria Math" panose="02040503050406030204" pitchFamily="18" charset="0"/>
                      </a:rPr>
                      <m:t>)</m:t>
                    </m:r>
                  </m:oMath>
                </a14:m>
                <a:r>
                  <a:rPr lang="zh-CN" altLang="en-US" sz="1600" dirty="0">
                    <a:solidFill>
                      <a:srgbClr val="24292E"/>
                    </a:solidFill>
                    <a:latin typeface="-apple-system"/>
                  </a:rPr>
                  <a:t>最大的类别</a:t>
                </a:r>
                <a14:m>
                  <m:oMath xmlns:m="http://schemas.openxmlformats.org/officeDocument/2006/math">
                    <m:sSub>
                      <m:sSubPr>
                        <m:ctrlPr>
                          <a:rPr lang="en-US" altLang="zh-CN" sz="1600" i="1">
                            <a:solidFill>
                              <a:srgbClr val="24292E"/>
                            </a:solidFill>
                            <a:latin typeface="Cambria Math" panose="02040503050406030204" pitchFamily="18" charset="0"/>
                          </a:rPr>
                        </m:ctrlPr>
                      </m:sSubPr>
                      <m:e>
                        <m:r>
                          <a:rPr lang="en-US" altLang="zh-CN" sz="1600" i="1">
                            <a:solidFill>
                              <a:srgbClr val="24292E"/>
                            </a:solidFill>
                            <a:latin typeface="Cambria Math" panose="02040503050406030204" pitchFamily="18" charset="0"/>
                          </a:rPr>
                          <m:t>𝑐</m:t>
                        </m:r>
                      </m:e>
                      <m:sub>
                        <m:r>
                          <a:rPr lang="en-US" altLang="zh-CN" sz="1600" i="1">
                            <a:solidFill>
                              <a:srgbClr val="24292E"/>
                            </a:solidFill>
                            <a:latin typeface="Cambria Math" panose="02040503050406030204" pitchFamily="18" charset="0"/>
                          </a:rPr>
                          <m:t>𝑘</m:t>
                        </m:r>
                      </m:sub>
                    </m:sSub>
                  </m:oMath>
                </a14:m>
                <a:r>
                  <a:rPr lang="zh-CN" altLang="en-US" sz="1600" dirty="0">
                    <a:solidFill>
                      <a:srgbClr val="24292E"/>
                    </a:solidFill>
                    <a:latin typeface="-apple-system"/>
                  </a:rPr>
                  <a:t>作为输出</a:t>
                </a:r>
                <a14:m>
                  <m:oMath xmlns:m="http://schemas.openxmlformats.org/officeDocument/2006/math">
                    <m:r>
                      <m:rPr>
                        <m:sty m:val="p"/>
                      </m:rPr>
                      <a:rPr lang="en-US" altLang="zh-CN" sz="1600" i="1" dirty="0">
                        <a:solidFill>
                          <a:srgbClr val="24292E"/>
                        </a:solidFill>
                        <a:latin typeface="Cambria Math" panose="02040503050406030204" pitchFamily="18" charset="0"/>
                      </a:rPr>
                      <m:t>y</m:t>
                    </m:r>
                    <m:r>
                      <a:rPr lang="zh-CN" altLang="en-US" sz="1600" i="1" dirty="0" smtClean="0">
                        <a:solidFill>
                          <a:srgbClr val="24292E"/>
                        </a:solidFill>
                        <a:latin typeface="Cambria Math" panose="02040503050406030204" pitchFamily="18" charset="0"/>
                      </a:rPr>
                      <m:t>，</m:t>
                    </m:r>
                  </m:oMath>
                </a14:m>
                <a:r>
                  <a:rPr lang="zh-CN" altLang="en-US" sz="1600" dirty="0"/>
                  <a:t>过程用公式描述如下：</a:t>
                </a:r>
              </a:p>
            </p:txBody>
          </p:sp>
        </mc:Choice>
        <mc:Fallback>
          <p:sp>
            <p:nvSpPr>
              <p:cNvPr id="5" name="矩形 4">
                <a:extLst>
                  <a:ext uri="{FF2B5EF4-FFF2-40B4-BE49-F238E27FC236}">
                    <a16:creationId xmlns:a16="http://schemas.microsoft.com/office/drawing/2014/main" id="{103C967B-787A-442D-A055-ADCD15DA4711}"/>
                  </a:ext>
                </a:extLst>
              </p:cNvPr>
              <p:cNvSpPr>
                <a:spLocks noRot="1" noChangeAspect="1" noMove="1" noResize="1" noEditPoints="1" noAdjustHandles="1" noChangeArrowheads="1" noChangeShapeType="1" noTextEdit="1"/>
              </p:cNvSpPr>
              <p:nvPr/>
            </p:nvSpPr>
            <p:spPr>
              <a:xfrm>
                <a:off x="304800" y="1298992"/>
                <a:ext cx="11490121" cy="338554"/>
              </a:xfrm>
              <a:prstGeom prst="rect">
                <a:avLst/>
              </a:prstGeom>
              <a:blipFill>
                <a:blip r:embed="rId3"/>
                <a:stretch>
                  <a:fillRect l="-265" t="-8929" b="-17857"/>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5EE89405-BF20-47D2-8678-5288946B5025}"/>
              </a:ext>
            </a:extLst>
          </p:cNvPr>
          <p:cNvPicPr>
            <a:picLocks noChangeAspect="1"/>
          </p:cNvPicPr>
          <p:nvPr/>
        </p:nvPicPr>
        <p:blipFill>
          <a:blip r:embed="rId4"/>
          <a:stretch>
            <a:fillRect/>
          </a:stretch>
        </p:blipFill>
        <p:spPr>
          <a:xfrm>
            <a:off x="4317641" y="1792386"/>
            <a:ext cx="2762667" cy="388217"/>
          </a:xfrm>
          <a:prstGeom prst="rect">
            <a:avLst/>
          </a:prstGeom>
        </p:spPr>
      </p:pic>
      <p:sp>
        <p:nvSpPr>
          <p:cNvPr id="11" name="矩形 10">
            <a:extLst>
              <a:ext uri="{FF2B5EF4-FFF2-40B4-BE49-F238E27FC236}">
                <a16:creationId xmlns:a16="http://schemas.microsoft.com/office/drawing/2014/main" id="{D9AC00AB-DB69-4DD9-BC35-B0C966C620A5}"/>
              </a:ext>
            </a:extLst>
          </p:cNvPr>
          <p:cNvSpPr/>
          <p:nvPr/>
        </p:nvSpPr>
        <p:spPr>
          <a:xfrm>
            <a:off x="304800" y="2487418"/>
            <a:ext cx="2496196" cy="338554"/>
          </a:xfrm>
          <a:prstGeom prst="rect">
            <a:avLst/>
          </a:prstGeom>
        </p:spPr>
        <p:txBody>
          <a:bodyPr wrap="none">
            <a:spAutoFit/>
          </a:bodyPr>
          <a:lstStyle/>
          <a:p>
            <a:r>
              <a:rPr lang="zh-CN" altLang="en-US" sz="1600" dirty="0">
                <a:solidFill>
                  <a:srgbClr val="24292E"/>
                </a:solidFill>
                <a:latin typeface="-apple-system"/>
              </a:rPr>
              <a:t>将贝叶斯公式带入上式得</a:t>
            </a:r>
            <a:r>
              <a:rPr lang="en-US" altLang="zh-CN" sz="1600" dirty="0">
                <a:solidFill>
                  <a:srgbClr val="24292E"/>
                </a:solidFill>
                <a:latin typeface="-apple-system"/>
              </a:rPr>
              <a:t>:</a:t>
            </a:r>
            <a:endParaRPr lang="zh-CN" altLang="en-US" sz="1600" dirty="0"/>
          </a:p>
        </p:txBody>
      </p:sp>
      <p:pic>
        <p:nvPicPr>
          <p:cNvPr id="12" name="图片 11">
            <a:extLst>
              <a:ext uri="{FF2B5EF4-FFF2-40B4-BE49-F238E27FC236}">
                <a16:creationId xmlns:a16="http://schemas.microsoft.com/office/drawing/2014/main" id="{BAC8179D-669C-4215-82E8-471D00FE7022}"/>
              </a:ext>
            </a:extLst>
          </p:cNvPr>
          <p:cNvPicPr>
            <a:picLocks noChangeAspect="1"/>
          </p:cNvPicPr>
          <p:nvPr/>
        </p:nvPicPr>
        <p:blipFill>
          <a:blip r:embed="rId5"/>
          <a:stretch>
            <a:fillRect/>
          </a:stretch>
        </p:blipFill>
        <p:spPr>
          <a:xfrm>
            <a:off x="4091014" y="3429000"/>
            <a:ext cx="3215919" cy="518205"/>
          </a:xfrm>
          <a:prstGeom prst="rect">
            <a:avLst/>
          </a:prstGeom>
        </p:spPr>
      </p:pic>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039F0150-DF03-4623-A71A-132EF2DBDBDD}"/>
                  </a:ext>
                </a:extLst>
              </p:cNvPr>
              <p:cNvSpPr/>
              <p:nvPr/>
            </p:nvSpPr>
            <p:spPr>
              <a:xfrm>
                <a:off x="304799" y="4314837"/>
                <a:ext cx="11355897" cy="338554"/>
              </a:xfrm>
              <a:prstGeom prst="rect">
                <a:avLst/>
              </a:prstGeom>
            </p:spPr>
            <p:txBody>
              <a:bodyPr wrap="square">
                <a:spAutoFit/>
              </a:bodyPr>
              <a:lstStyle/>
              <a:p>
                <a:r>
                  <a:rPr lang="zh-CN" altLang="en-US" sz="1600" b="1" dirty="0">
                    <a:solidFill>
                      <a:srgbClr val="24292E"/>
                    </a:solidFill>
                    <a:latin typeface="-apple-system"/>
                  </a:rPr>
                  <a:t>最终</a:t>
                </a:r>
                <a:r>
                  <a:rPr lang="zh-CN" altLang="en-US" sz="1600" dirty="0">
                    <a:solidFill>
                      <a:srgbClr val="24292E"/>
                    </a:solidFill>
                    <a:latin typeface="-apple-system"/>
                  </a:rPr>
                  <a:t>，由于分母与</a:t>
                </a:r>
                <a14:m>
                  <m:oMath xmlns:m="http://schemas.openxmlformats.org/officeDocument/2006/math">
                    <m:sSub>
                      <m:sSubPr>
                        <m:ctrlPr>
                          <a:rPr lang="en-US" altLang="zh-CN" sz="1600" i="1">
                            <a:solidFill>
                              <a:srgbClr val="24292E"/>
                            </a:solidFill>
                            <a:latin typeface="Cambria Math" panose="02040503050406030204" pitchFamily="18" charset="0"/>
                          </a:rPr>
                        </m:ctrlPr>
                      </m:sSubPr>
                      <m:e>
                        <m:r>
                          <a:rPr lang="en-US" altLang="zh-CN" sz="1600" i="1">
                            <a:solidFill>
                              <a:srgbClr val="24292E"/>
                            </a:solidFill>
                            <a:latin typeface="Cambria Math" panose="02040503050406030204" pitchFamily="18" charset="0"/>
                          </a:rPr>
                          <m:t>𝑐</m:t>
                        </m:r>
                      </m:e>
                      <m:sub>
                        <m:r>
                          <a:rPr lang="en-US" altLang="zh-CN" sz="1600" i="1">
                            <a:solidFill>
                              <a:srgbClr val="24292E"/>
                            </a:solidFill>
                            <a:latin typeface="Cambria Math" panose="02040503050406030204" pitchFamily="18" charset="0"/>
                          </a:rPr>
                          <m:t>𝑘</m:t>
                        </m:r>
                      </m:sub>
                    </m:sSub>
                  </m:oMath>
                </a14:m>
                <a:r>
                  <a:rPr lang="zh-CN" altLang="en-US" sz="1600" dirty="0">
                    <a:solidFill>
                      <a:srgbClr val="24292E"/>
                    </a:solidFill>
                    <a:latin typeface="-apple-system"/>
                  </a:rPr>
                  <a:t>无关，可以省略掉，然后将独立性假设带入，得到最终的分类预测函数</a:t>
                </a:r>
                <a:r>
                  <a:rPr lang="en-US" altLang="zh-CN" sz="1600" dirty="0">
                    <a:solidFill>
                      <a:srgbClr val="24292E"/>
                    </a:solidFill>
                    <a:latin typeface="-apple-system"/>
                  </a:rPr>
                  <a:t>:</a:t>
                </a:r>
                <a:endParaRPr lang="zh-CN" altLang="en-US" sz="1600" dirty="0"/>
              </a:p>
            </p:txBody>
          </p:sp>
        </mc:Choice>
        <mc:Fallback>
          <p:sp>
            <p:nvSpPr>
              <p:cNvPr id="15" name="矩形 14">
                <a:extLst>
                  <a:ext uri="{FF2B5EF4-FFF2-40B4-BE49-F238E27FC236}">
                    <a16:creationId xmlns:a16="http://schemas.microsoft.com/office/drawing/2014/main" id="{039F0150-DF03-4623-A71A-132EF2DBDBDD}"/>
                  </a:ext>
                </a:extLst>
              </p:cNvPr>
              <p:cNvSpPr>
                <a:spLocks noRot="1" noChangeAspect="1" noMove="1" noResize="1" noEditPoints="1" noAdjustHandles="1" noChangeArrowheads="1" noChangeShapeType="1" noTextEdit="1"/>
              </p:cNvSpPr>
              <p:nvPr/>
            </p:nvSpPr>
            <p:spPr>
              <a:xfrm>
                <a:off x="304799" y="4314837"/>
                <a:ext cx="11355897" cy="338554"/>
              </a:xfrm>
              <a:prstGeom prst="rect">
                <a:avLst/>
              </a:prstGeom>
              <a:blipFill>
                <a:blip r:embed="rId6"/>
                <a:stretch>
                  <a:fillRect l="-268" t="-9091" b="-25455"/>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B68679ED-2ECE-4DA7-A199-DD819AC239FE}"/>
              </a:ext>
            </a:extLst>
          </p:cNvPr>
          <p:cNvPicPr>
            <a:picLocks noChangeAspect="1"/>
          </p:cNvPicPr>
          <p:nvPr/>
        </p:nvPicPr>
        <p:blipFill>
          <a:blip r:embed="rId7"/>
          <a:stretch>
            <a:fillRect/>
          </a:stretch>
        </p:blipFill>
        <p:spPr>
          <a:xfrm>
            <a:off x="3982147" y="4933690"/>
            <a:ext cx="4227705" cy="667038"/>
          </a:xfrm>
          <a:prstGeom prst="rect">
            <a:avLst/>
          </a:prstGeom>
        </p:spPr>
      </p:pic>
    </p:spTree>
    <p:extLst>
      <p:ext uri="{BB962C8B-B14F-4D97-AF65-F5344CB8AC3E}">
        <p14:creationId xmlns:p14="http://schemas.microsoft.com/office/powerpoint/2010/main" val="386370183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307690" y="92685"/>
            <a:ext cx="4918651" cy="585788"/>
            <a:chOff x="439581" y="93093"/>
            <a:chExt cx="2264689"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675721" y="93093"/>
              <a:ext cx="20285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朴素贝叶斯分类器</a:t>
              </a: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4" name="矩形 13">
            <a:extLst>
              <a:ext uri="{FF2B5EF4-FFF2-40B4-BE49-F238E27FC236}">
                <a16:creationId xmlns:a16="http://schemas.microsoft.com/office/drawing/2014/main" id="{52200E37-35B2-43A4-923A-651C73F753EB}"/>
              </a:ext>
            </a:extLst>
          </p:cNvPr>
          <p:cNvSpPr/>
          <p:nvPr/>
        </p:nvSpPr>
        <p:spPr>
          <a:xfrm>
            <a:off x="237688" y="732391"/>
            <a:ext cx="3151825"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朴素贝叶斯文本分类器实现</a:t>
            </a:r>
            <a:endParaRPr lang="zh-CN" altLang="en-US" dirty="0"/>
          </a:p>
        </p:txBody>
      </p:sp>
      <p:sp>
        <p:nvSpPr>
          <p:cNvPr id="4" name="文本框 3">
            <a:extLst>
              <a:ext uri="{FF2B5EF4-FFF2-40B4-BE49-F238E27FC236}">
                <a16:creationId xmlns:a16="http://schemas.microsoft.com/office/drawing/2014/main" id="{4A51B50D-4CDB-4346-9014-546FCD22C3AD}"/>
              </a:ext>
            </a:extLst>
          </p:cNvPr>
          <p:cNvSpPr txBox="1"/>
          <p:nvPr/>
        </p:nvSpPr>
        <p:spPr>
          <a:xfrm>
            <a:off x="237689" y="1291905"/>
            <a:ext cx="3789028" cy="338554"/>
          </a:xfrm>
          <a:prstGeom prst="rect">
            <a:avLst/>
          </a:prstGeom>
          <a:noFill/>
        </p:spPr>
        <p:txBody>
          <a:bodyPr wrap="square" rtlCol="0">
            <a:spAutoFit/>
          </a:bodyPr>
          <a:lstStyle/>
          <a:p>
            <a:r>
              <a:rPr lang="en-US" altLang="zh-CN" sz="1600" dirty="0"/>
              <a:t>Python</a:t>
            </a:r>
            <a:r>
              <a:rPr lang="zh-CN" altLang="en-US" sz="1600" dirty="0"/>
              <a:t>代码实现详见书籍</a:t>
            </a:r>
            <a:r>
              <a:rPr lang="en-US" altLang="zh-CN" sz="1600" dirty="0"/>
              <a:t>P316-317</a:t>
            </a:r>
            <a:endParaRPr lang="zh-CN" altLang="en-US" sz="1600" dirty="0"/>
          </a:p>
        </p:txBody>
      </p:sp>
      <p:sp>
        <p:nvSpPr>
          <p:cNvPr id="18" name="文本框 17">
            <a:extLst>
              <a:ext uri="{FF2B5EF4-FFF2-40B4-BE49-F238E27FC236}">
                <a16:creationId xmlns:a16="http://schemas.microsoft.com/office/drawing/2014/main" id="{8AF19EB1-CCF3-4833-8D5E-5CE9AF1F4E7F}"/>
              </a:ext>
            </a:extLst>
          </p:cNvPr>
          <p:cNvSpPr txBox="1"/>
          <p:nvPr/>
        </p:nvSpPr>
        <p:spPr>
          <a:xfrm>
            <a:off x="237688" y="1728400"/>
            <a:ext cx="3789028" cy="338554"/>
          </a:xfrm>
          <a:prstGeom prst="rect">
            <a:avLst/>
          </a:prstGeom>
          <a:noFill/>
        </p:spPr>
        <p:txBody>
          <a:bodyPr wrap="square" rtlCol="0">
            <a:spAutoFit/>
          </a:bodyPr>
          <a:lstStyle/>
          <a:p>
            <a:r>
              <a:rPr lang="zh-CN" altLang="en-US" sz="1600" dirty="0"/>
              <a:t>运行结果示例：</a:t>
            </a:r>
          </a:p>
        </p:txBody>
      </p:sp>
      <p:pic>
        <p:nvPicPr>
          <p:cNvPr id="9" name="图片 8">
            <a:extLst>
              <a:ext uri="{FF2B5EF4-FFF2-40B4-BE49-F238E27FC236}">
                <a16:creationId xmlns:a16="http://schemas.microsoft.com/office/drawing/2014/main" id="{A8D1FC54-2DFF-468A-A737-CC0820A01660}"/>
              </a:ext>
            </a:extLst>
          </p:cNvPr>
          <p:cNvPicPr>
            <a:picLocks noChangeAspect="1"/>
          </p:cNvPicPr>
          <p:nvPr/>
        </p:nvPicPr>
        <p:blipFill>
          <a:blip r:embed="rId3"/>
          <a:stretch>
            <a:fillRect/>
          </a:stretch>
        </p:blipFill>
        <p:spPr>
          <a:xfrm>
            <a:off x="304800" y="2214841"/>
            <a:ext cx="6404104" cy="1481773"/>
          </a:xfrm>
          <a:prstGeom prst="rect">
            <a:avLst/>
          </a:prstGeom>
        </p:spPr>
      </p:pic>
      <p:sp>
        <p:nvSpPr>
          <p:cNvPr id="13" name="矩形 12">
            <a:extLst>
              <a:ext uri="{FF2B5EF4-FFF2-40B4-BE49-F238E27FC236}">
                <a16:creationId xmlns:a16="http://schemas.microsoft.com/office/drawing/2014/main" id="{75906106-179F-473E-8D62-B8C0B26DC29F}"/>
              </a:ext>
            </a:extLst>
          </p:cNvPr>
          <p:cNvSpPr/>
          <p:nvPr/>
        </p:nvSpPr>
        <p:spPr>
          <a:xfrm>
            <a:off x="237688" y="4004207"/>
            <a:ext cx="11582400" cy="338554"/>
          </a:xfrm>
          <a:prstGeom prst="rect">
            <a:avLst/>
          </a:prstGeom>
        </p:spPr>
        <p:txBody>
          <a:bodyPr wrap="square">
            <a:spAutoFit/>
          </a:bodyPr>
          <a:lstStyle/>
          <a:p>
            <a:r>
              <a:rPr lang="zh-CN" altLang="en-US" sz="1600" dirty="0">
                <a:solidFill>
                  <a:srgbClr val="24292E"/>
                </a:solidFill>
                <a:latin typeface="-apple-system"/>
              </a:rPr>
              <a:t>朴素贝叶斯法实现简单，但由于特征独立性假设过于强烈，有时会影响准确性，下面开始介绍更加健壮的支持向量机分类器。</a:t>
            </a:r>
            <a:endParaRPr lang="zh-CN" altLang="en-US" sz="1600" dirty="0"/>
          </a:p>
        </p:txBody>
      </p:sp>
    </p:spTree>
    <p:extLst>
      <p:ext uri="{BB962C8B-B14F-4D97-AF65-F5344CB8AC3E}">
        <p14:creationId xmlns:p14="http://schemas.microsoft.com/office/powerpoint/2010/main" val="376727352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2" name="文本框 7">
            <a:extLst>
              <a:ext uri="{FF2B5EF4-FFF2-40B4-BE49-F238E27FC236}">
                <a16:creationId xmlns:a16="http://schemas.microsoft.com/office/drawing/2014/main"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1500" dirty="0">
                <a:solidFill>
                  <a:prstClr val="white"/>
                </a:solidFill>
                <a:latin typeface="Impact" panose="020B0806030902050204" pitchFamily="34" charset="0"/>
              </a:rPr>
              <a:t>3</a:t>
            </a:r>
            <a:endParaRPr kumimoji="0" lang="zh-CN" altLang="en-US"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293" name="文本框 8">
            <a:extLst>
              <a:ext uri="{FF2B5EF4-FFF2-40B4-BE49-F238E27FC236}">
                <a16:creationId xmlns:a16="http://schemas.microsoft.com/office/drawing/2014/main"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5" name="文本框 10">
            <a:extLst>
              <a:ext uri="{FF2B5EF4-FFF2-40B4-BE49-F238E27FC236}">
                <a16:creationId xmlns:a16="http://schemas.microsoft.com/office/drawing/2014/main"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296" name="文本框 11">
            <a:extLst>
              <a:ext uri="{FF2B5EF4-FFF2-40B4-BE49-F238E27FC236}">
                <a16:creationId xmlns:a16="http://schemas.microsoft.com/office/drawing/2014/main" id="{DF8864B7-7026-4B02-A1DD-EA10E545D964}"/>
              </a:ext>
            </a:extLst>
          </p:cNvPr>
          <p:cNvSpPr txBox="1">
            <a:spLocks noChangeArrowheads="1"/>
          </p:cNvSpPr>
          <p:nvPr/>
        </p:nvSpPr>
        <p:spPr bwMode="auto">
          <a:xfrm>
            <a:off x="4798503" y="3619133"/>
            <a:ext cx="644734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支持向量机分类器</a:t>
            </a:r>
          </a:p>
        </p:txBody>
      </p:sp>
    </p:spTree>
    <p:extLst>
      <p:ext uri="{BB962C8B-B14F-4D97-AF65-F5344CB8AC3E}">
        <p14:creationId xmlns:p14="http://schemas.microsoft.com/office/powerpoint/2010/main" val="33125877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307690" y="92685"/>
            <a:ext cx="4918651" cy="585788"/>
            <a:chOff x="439581" y="93093"/>
            <a:chExt cx="2264689"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675721" y="93093"/>
              <a:ext cx="20285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支持向量机分类器</a:t>
              </a: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5" name="矩形 4">
            <a:extLst>
              <a:ext uri="{FF2B5EF4-FFF2-40B4-BE49-F238E27FC236}">
                <a16:creationId xmlns:a16="http://schemas.microsoft.com/office/drawing/2014/main" id="{F7896EB5-C4CE-420B-BE10-92E1EBBE05EC}"/>
              </a:ext>
            </a:extLst>
          </p:cNvPr>
          <p:cNvSpPr/>
          <p:nvPr/>
        </p:nvSpPr>
        <p:spPr>
          <a:xfrm>
            <a:off x="304800" y="956817"/>
            <a:ext cx="11415712" cy="1158138"/>
          </a:xfrm>
          <a:prstGeom prst="rect">
            <a:avLst/>
          </a:prstGeom>
        </p:spPr>
        <p:txBody>
          <a:bodyPr wrap="square">
            <a:spAutoFit/>
          </a:bodyPr>
          <a:lstStyle/>
          <a:p>
            <a:pPr>
              <a:lnSpc>
                <a:spcPct val="150000"/>
              </a:lnSpc>
            </a:pPr>
            <a:r>
              <a:rPr lang="zh-CN" altLang="en-US" sz="1600" b="1" dirty="0">
                <a:solidFill>
                  <a:srgbClr val="24292E"/>
                </a:solidFill>
                <a:latin typeface="-apple-system"/>
              </a:rPr>
              <a:t>    支持向量机</a:t>
            </a:r>
            <a:r>
              <a:rPr lang="en-US" altLang="zh-CN" sz="1600" dirty="0">
                <a:solidFill>
                  <a:srgbClr val="24292E"/>
                </a:solidFill>
                <a:latin typeface="-apple-system"/>
              </a:rPr>
              <a:t>( Support Vector Machine, SVM)</a:t>
            </a:r>
            <a:r>
              <a:rPr lang="zh-CN" altLang="en-US" sz="1600" dirty="0">
                <a:solidFill>
                  <a:srgbClr val="24292E"/>
                </a:solidFill>
                <a:latin typeface="-apple-system"/>
              </a:rPr>
              <a:t>是一种二分类模型，其学习策略在于如何找出一个决策边界，使得边界到正负样本的最小距离都最远。这种策略使得支持向量机有别于感知机，能够找到一个更加稳健的决策边界。支持向量机最简单的形式为线性支持向量机，其决策边界为一个超平面，适用于线性可分数据集。</a:t>
            </a:r>
            <a:endParaRPr lang="zh-CN" altLang="en-US" sz="1600" dirty="0"/>
          </a:p>
        </p:txBody>
      </p:sp>
      <p:sp>
        <p:nvSpPr>
          <p:cNvPr id="16" name="矩形 15">
            <a:extLst>
              <a:ext uri="{FF2B5EF4-FFF2-40B4-BE49-F238E27FC236}">
                <a16:creationId xmlns:a16="http://schemas.microsoft.com/office/drawing/2014/main" id="{AAF51A0A-A572-434C-A5CF-143C9D325E9B}"/>
              </a:ext>
            </a:extLst>
          </p:cNvPr>
          <p:cNvSpPr/>
          <p:nvPr/>
        </p:nvSpPr>
        <p:spPr>
          <a:xfrm>
            <a:off x="303423" y="2394981"/>
            <a:ext cx="1989647"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线性支持向量机</a:t>
            </a:r>
            <a:endParaRPr lang="zh-CN" altLang="en-US" dirty="0"/>
          </a:p>
        </p:txBody>
      </p:sp>
      <p:sp>
        <p:nvSpPr>
          <p:cNvPr id="10" name="文本框 9">
            <a:extLst>
              <a:ext uri="{FF2B5EF4-FFF2-40B4-BE49-F238E27FC236}">
                <a16:creationId xmlns:a16="http://schemas.microsoft.com/office/drawing/2014/main" id="{01843579-A846-4CBB-8494-7C056B9AEFCC}"/>
              </a:ext>
            </a:extLst>
          </p:cNvPr>
          <p:cNvSpPr txBox="1"/>
          <p:nvPr/>
        </p:nvSpPr>
        <p:spPr>
          <a:xfrm>
            <a:off x="304800" y="2948875"/>
            <a:ext cx="5349380" cy="338554"/>
          </a:xfrm>
          <a:prstGeom prst="rect">
            <a:avLst/>
          </a:prstGeom>
          <a:noFill/>
        </p:spPr>
        <p:txBody>
          <a:bodyPr wrap="square" rtlCol="0">
            <a:spAutoFit/>
          </a:bodyPr>
          <a:lstStyle/>
          <a:p>
            <a:r>
              <a:rPr lang="zh-CN" altLang="en-US" sz="1600" dirty="0"/>
              <a:t>给定训练集：</a:t>
            </a:r>
          </a:p>
        </p:txBody>
      </p:sp>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9173DCCA-D9C3-4E23-91FE-EF514B799C5D}"/>
                  </a:ext>
                </a:extLst>
              </p:cNvPr>
              <p:cNvSpPr/>
              <p:nvPr/>
            </p:nvSpPr>
            <p:spPr>
              <a:xfrm>
                <a:off x="266361" y="4592059"/>
                <a:ext cx="11659278" cy="788806"/>
              </a:xfrm>
              <a:prstGeom prst="rect">
                <a:avLst/>
              </a:prstGeom>
            </p:spPr>
            <p:txBody>
              <a:bodyPr wrap="square">
                <a:spAutoFit/>
              </a:bodyPr>
              <a:lstStyle/>
              <a:p>
                <a:pPr>
                  <a:lnSpc>
                    <a:spcPct val="150000"/>
                  </a:lnSpc>
                </a:pPr>
                <a:r>
                  <a:rPr lang="zh-CN" altLang="en-US" sz="1600" dirty="0"/>
                  <a:t>    线性支持向量机的学习目标是找到一个分离超平面</a:t>
                </a:r>
                <a14:m>
                  <m:oMath xmlns:m="http://schemas.openxmlformats.org/officeDocument/2006/math">
                    <m:r>
                      <a:rPr lang="en-US" altLang="zh-CN" sz="1600" b="0" i="1" smtClean="0">
                        <a:latin typeface="Cambria Math" panose="02040503050406030204" pitchFamily="18" charset="0"/>
                      </a:rPr>
                      <m:t>𝑤</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𝑥</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𝑏</m:t>
                    </m:r>
                    <m:r>
                      <a:rPr lang="en-US" altLang="zh-CN" sz="1600" b="0" i="1" smtClean="0">
                        <a:latin typeface="Cambria Math" panose="02040503050406030204" pitchFamily="18" charset="0"/>
                        <a:ea typeface="Cambria Math" panose="02040503050406030204" pitchFamily="18" charset="0"/>
                      </a:rPr>
                      <m:t>=0</m:t>
                    </m:r>
                  </m:oMath>
                </a14:m>
                <a:r>
                  <a:rPr lang="zh-CN" altLang="en-US" sz="1600" dirty="0"/>
                  <a:t>，将二类样本分离开来。当数据集线性可分时，存在无数个满足要求的超平面，如下图所示。</a:t>
                </a:r>
              </a:p>
            </p:txBody>
          </p:sp>
        </mc:Choice>
        <mc:Fallback>
          <p:sp>
            <p:nvSpPr>
              <p:cNvPr id="11" name="矩形 10">
                <a:extLst>
                  <a:ext uri="{FF2B5EF4-FFF2-40B4-BE49-F238E27FC236}">
                    <a16:creationId xmlns:a16="http://schemas.microsoft.com/office/drawing/2014/main" id="{9173DCCA-D9C3-4E23-91FE-EF514B799C5D}"/>
                  </a:ext>
                </a:extLst>
              </p:cNvPr>
              <p:cNvSpPr>
                <a:spLocks noRot="1" noChangeAspect="1" noMove="1" noResize="1" noEditPoints="1" noAdjustHandles="1" noChangeArrowheads="1" noChangeShapeType="1" noTextEdit="1"/>
              </p:cNvSpPr>
              <p:nvPr/>
            </p:nvSpPr>
            <p:spPr>
              <a:xfrm>
                <a:off x="266361" y="4592059"/>
                <a:ext cx="11659278" cy="788806"/>
              </a:xfrm>
              <a:prstGeom prst="rect">
                <a:avLst/>
              </a:prstGeom>
              <a:blipFill>
                <a:blip r:embed="rId3"/>
                <a:stretch>
                  <a:fillRect l="-314" b="-6923"/>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91B1CC45-466E-4E0E-9793-6C0303438F58}"/>
              </a:ext>
            </a:extLst>
          </p:cNvPr>
          <p:cNvPicPr>
            <a:picLocks noChangeAspect="1"/>
          </p:cNvPicPr>
          <p:nvPr/>
        </p:nvPicPr>
        <p:blipFill>
          <a:blip r:embed="rId4"/>
          <a:stretch>
            <a:fillRect/>
          </a:stretch>
        </p:blipFill>
        <p:spPr>
          <a:xfrm>
            <a:off x="3317400" y="3547216"/>
            <a:ext cx="5349380" cy="707700"/>
          </a:xfrm>
          <a:prstGeom prst="rect">
            <a:avLst/>
          </a:prstGeom>
        </p:spPr>
      </p:pic>
    </p:spTree>
    <p:extLst>
      <p:ext uri="{BB962C8B-B14F-4D97-AF65-F5344CB8AC3E}">
        <p14:creationId xmlns:p14="http://schemas.microsoft.com/office/powerpoint/2010/main" val="410356157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307690" y="92685"/>
            <a:ext cx="4918651" cy="585788"/>
            <a:chOff x="439581" y="93093"/>
            <a:chExt cx="2264689"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675721" y="93093"/>
              <a:ext cx="20285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支持向量机分类器</a:t>
              </a: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6" name="矩形 15">
            <a:extLst>
              <a:ext uri="{FF2B5EF4-FFF2-40B4-BE49-F238E27FC236}">
                <a16:creationId xmlns:a16="http://schemas.microsoft.com/office/drawing/2014/main" id="{AAF51A0A-A572-434C-A5CF-143C9D325E9B}"/>
              </a:ext>
            </a:extLst>
          </p:cNvPr>
          <p:cNvSpPr/>
          <p:nvPr/>
        </p:nvSpPr>
        <p:spPr>
          <a:xfrm>
            <a:off x="304800" y="807536"/>
            <a:ext cx="1989647"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线性支持向量机</a:t>
            </a:r>
            <a:endParaRPr lang="zh-CN" altLang="en-US" dirty="0"/>
          </a:p>
        </p:txBody>
      </p:sp>
      <p:pic>
        <p:nvPicPr>
          <p:cNvPr id="4" name="图片 3">
            <a:extLst>
              <a:ext uri="{FF2B5EF4-FFF2-40B4-BE49-F238E27FC236}">
                <a16:creationId xmlns:a16="http://schemas.microsoft.com/office/drawing/2014/main" id="{E0ABE0E3-E6EE-41BD-935B-2F0F059C4D19}"/>
              </a:ext>
            </a:extLst>
          </p:cNvPr>
          <p:cNvPicPr>
            <a:picLocks noChangeAspect="1"/>
          </p:cNvPicPr>
          <p:nvPr/>
        </p:nvPicPr>
        <p:blipFill>
          <a:blip r:embed="rId3"/>
          <a:stretch>
            <a:fillRect/>
          </a:stretch>
        </p:blipFill>
        <p:spPr>
          <a:xfrm>
            <a:off x="331715" y="1589730"/>
            <a:ext cx="4900085" cy="3429297"/>
          </a:xfrm>
          <a:prstGeom prst="rect">
            <a:avLst/>
          </a:prstGeom>
        </p:spPr>
      </p:pic>
      <p:sp>
        <p:nvSpPr>
          <p:cNvPr id="9" name="矩形 8">
            <a:extLst>
              <a:ext uri="{FF2B5EF4-FFF2-40B4-BE49-F238E27FC236}">
                <a16:creationId xmlns:a16="http://schemas.microsoft.com/office/drawing/2014/main" id="{04D35ADB-E083-4AF9-A7EB-3F88B93FD145}"/>
              </a:ext>
            </a:extLst>
          </p:cNvPr>
          <p:cNvSpPr/>
          <p:nvPr/>
        </p:nvSpPr>
        <p:spPr>
          <a:xfrm>
            <a:off x="5687692" y="1589730"/>
            <a:ext cx="6172593" cy="2266133"/>
          </a:xfrm>
          <a:prstGeom prst="rect">
            <a:avLst/>
          </a:prstGeom>
        </p:spPr>
        <p:txBody>
          <a:bodyPr wrap="square">
            <a:spAutoFit/>
          </a:bodyPr>
          <a:lstStyle/>
          <a:p>
            <a:pPr>
              <a:lnSpc>
                <a:spcPct val="150000"/>
              </a:lnSpc>
            </a:pPr>
            <a:r>
              <a:rPr lang="zh-CN" altLang="en-US" sz="1600" dirty="0"/>
              <a:t>    虽然三条分离超平面都将正负样本完全分离开了，但直觉上只有中间的实线才是最佳的。</a:t>
            </a:r>
          </a:p>
          <a:p>
            <a:pPr>
              <a:lnSpc>
                <a:spcPct val="150000"/>
              </a:lnSpc>
            </a:pPr>
            <a:r>
              <a:rPr lang="zh-CN" altLang="en-US" sz="1600" dirty="0"/>
              <a:t>    因为两条虚线离样本点太近了，没有预留出足够的“安全距离”。如果测试集中的数据稍微偏离训练集分布一点，则很有可能带来误分类的风险。支持向量机的学习策略就是尽量找出离正负</a:t>
            </a:r>
          </a:p>
          <a:p>
            <a:pPr>
              <a:lnSpc>
                <a:spcPct val="150000"/>
              </a:lnSpc>
            </a:pPr>
            <a:r>
              <a:rPr lang="zh-CN" altLang="en-US" sz="1600" dirty="0"/>
              <a:t>样本的间隔最大的分离超平面，以降低测试集上的风险。</a:t>
            </a:r>
          </a:p>
        </p:txBody>
      </p:sp>
      <p:sp>
        <p:nvSpPr>
          <p:cNvPr id="13" name="文本框 12">
            <a:extLst>
              <a:ext uri="{FF2B5EF4-FFF2-40B4-BE49-F238E27FC236}">
                <a16:creationId xmlns:a16="http://schemas.microsoft.com/office/drawing/2014/main" id="{AE80B658-3657-4AE6-829D-A316929419F3}"/>
              </a:ext>
            </a:extLst>
          </p:cNvPr>
          <p:cNvSpPr txBox="1"/>
          <p:nvPr/>
        </p:nvSpPr>
        <p:spPr>
          <a:xfrm>
            <a:off x="5687692" y="4224900"/>
            <a:ext cx="5763280" cy="338554"/>
          </a:xfrm>
          <a:prstGeom prst="rect">
            <a:avLst/>
          </a:prstGeom>
          <a:noFill/>
        </p:spPr>
        <p:txBody>
          <a:bodyPr wrap="square" rtlCol="0">
            <a:spAutoFit/>
          </a:bodyPr>
          <a:lstStyle/>
          <a:p>
            <a:r>
              <a:rPr lang="zh-CN" altLang="en-US" sz="1600" dirty="0"/>
              <a:t>具体计算原理请参考书籍</a:t>
            </a:r>
            <a:r>
              <a:rPr lang="en-US" altLang="zh-CN" sz="1600" dirty="0"/>
              <a:t>P318-319</a:t>
            </a:r>
            <a:endParaRPr lang="zh-CN" altLang="en-US" sz="1600" dirty="0"/>
          </a:p>
        </p:txBody>
      </p:sp>
    </p:spTree>
    <p:extLst>
      <p:ext uri="{BB962C8B-B14F-4D97-AF65-F5344CB8AC3E}">
        <p14:creationId xmlns:p14="http://schemas.microsoft.com/office/powerpoint/2010/main" val="18606203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5226341" y="254001"/>
            <a:ext cx="6965660" cy="2381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307690" y="92685"/>
            <a:ext cx="4918651" cy="585788"/>
            <a:chOff x="439581" y="93093"/>
            <a:chExt cx="2264689"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675721" y="93093"/>
              <a:ext cx="20285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支持向量机分类器</a:t>
              </a:r>
            </a:p>
          </p:txBody>
        </p:sp>
        <p:sp>
          <p:nvSpPr>
            <p:cNvPr id="6" name="文本框 5">
              <a:extLst>
                <a:ext uri="{FF2B5EF4-FFF2-40B4-BE49-F238E27FC236}">
                  <a16:creationId xmlns:a16="http://schemas.microsoft.com/office/drawing/2014/main" id="{A8BE755E-1864-4C66-B622-665AC80DA633}"/>
                </a:ext>
              </a:extLst>
            </p:cNvPr>
            <p:cNvSpPr txBox="1"/>
            <p:nvPr/>
          </p:nvSpPr>
          <p:spPr>
            <a:xfrm>
              <a:off x="439581" y="93093"/>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16" name="矩形 15">
            <a:extLst>
              <a:ext uri="{FF2B5EF4-FFF2-40B4-BE49-F238E27FC236}">
                <a16:creationId xmlns:a16="http://schemas.microsoft.com/office/drawing/2014/main" id="{AAF51A0A-A572-434C-A5CF-143C9D325E9B}"/>
              </a:ext>
            </a:extLst>
          </p:cNvPr>
          <p:cNvSpPr/>
          <p:nvPr/>
        </p:nvSpPr>
        <p:spPr>
          <a:xfrm>
            <a:off x="304800" y="807536"/>
            <a:ext cx="3616696"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线性支持向量机文本分类器实现</a:t>
            </a:r>
            <a:endParaRPr lang="zh-CN" altLang="en-US" dirty="0"/>
          </a:p>
        </p:txBody>
      </p:sp>
      <p:sp>
        <p:nvSpPr>
          <p:cNvPr id="14" name="文本框 13">
            <a:extLst>
              <a:ext uri="{FF2B5EF4-FFF2-40B4-BE49-F238E27FC236}">
                <a16:creationId xmlns:a16="http://schemas.microsoft.com/office/drawing/2014/main" id="{95E124C5-A885-4025-9578-FF05D12EE823}"/>
              </a:ext>
            </a:extLst>
          </p:cNvPr>
          <p:cNvSpPr txBox="1"/>
          <p:nvPr/>
        </p:nvSpPr>
        <p:spPr>
          <a:xfrm>
            <a:off x="237689" y="1291905"/>
            <a:ext cx="3789028" cy="338554"/>
          </a:xfrm>
          <a:prstGeom prst="rect">
            <a:avLst/>
          </a:prstGeom>
          <a:noFill/>
        </p:spPr>
        <p:txBody>
          <a:bodyPr wrap="square" rtlCol="0">
            <a:spAutoFit/>
          </a:bodyPr>
          <a:lstStyle/>
          <a:p>
            <a:r>
              <a:rPr lang="en-US" altLang="zh-CN" sz="1600" dirty="0"/>
              <a:t>Python</a:t>
            </a:r>
            <a:r>
              <a:rPr lang="zh-CN" altLang="en-US" sz="1600" dirty="0"/>
              <a:t>代码实现详见书籍</a:t>
            </a:r>
            <a:r>
              <a:rPr lang="en-US" altLang="zh-CN" sz="1600" dirty="0"/>
              <a:t>P320</a:t>
            </a:r>
            <a:endParaRPr lang="zh-CN" altLang="en-US" sz="1600" dirty="0"/>
          </a:p>
        </p:txBody>
      </p:sp>
      <p:sp>
        <p:nvSpPr>
          <p:cNvPr id="15" name="文本框 14">
            <a:extLst>
              <a:ext uri="{FF2B5EF4-FFF2-40B4-BE49-F238E27FC236}">
                <a16:creationId xmlns:a16="http://schemas.microsoft.com/office/drawing/2014/main" id="{5C1B0825-8622-41A7-BEF6-FE44307E9BD3}"/>
              </a:ext>
            </a:extLst>
          </p:cNvPr>
          <p:cNvSpPr txBox="1"/>
          <p:nvPr/>
        </p:nvSpPr>
        <p:spPr>
          <a:xfrm>
            <a:off x="237688" y="1728400"/>
            <a:ext cx="3789028" cy="338554"/>
          </a:xfrm>
          <a:prstGeom prst="rect">
            <a:avLst/>
          </a:prstGeom>
          <a:noFill/>
        </p:spPr>
        <p:txBody>
          <a:bodyPr wrap="square" rtlCol="0">
            <a:spAutoFit/>
          </a:bodyPr>
          <a:lstStyle/>
          <a:p>
            <a:r>
              <a:rPr lang="zh-CN" altLang="en-US" sz="1600" dirty="0"/>
              <a:t>运行结果示例：</a:t>
            </a:r>
          </a:p>
        </p:txBody>
      </p:sp>
      <p:pic>
        <p:nvPicPr>
          <p:cNvPr id="17" name="图片 16">
            <a:extLst>
              <a:ext uri="{FF2B5EF4-FFF2-40B4-BE49-F238E27FC236}">
                <a16:creationId xmlns:a16="http://schemas.microsoft.com/office/drawing/2014/main" id="{675891F0-4805-4A69-AE83-0223D28C18B0}"/>
              </a:ext>
            </a:extLst>
          </p:cNvPr>
          <p:cNvPicPr>
            <a:picLocks noChangeAspect="1"/>
          </p:cNvPicPr>
          <p:nvPr/>
        </p:nvPicPr>
        <p:blipFill>
          <a:blip r:embed="rId3"/>
          <a:stretch>
            <a:fillRect/>
          </a:stretch>
        </p:blipFill>
        <p:spPr>
          <a:xfrm>
            <a:off x="304800" y="2214841"/>
            <a:ext cx="6404104" cy="1481773"/>
          </a:xfrm>
          <a:prstGeom prst="rect">
            <a:avLst/>
          </a:prstGeom>
        </p:spPr>
      </p:pic>
      <p:sp>
        <p:nvSpPr>
          <p:cNvPr id="5" name="矩形 4">
            <a:extLst>
              <a:ext uri="{FF2B5EF4-FFF2-40B4-BE49-F238E27FC236}">
                <a16:creationId xmlns:a16="http://schemas.microsoft.com/office/drawing/2014/main" id="{4FFC29F4-E7CE-475A-90AC-64A35D208EB6}"/>
              </a:ext>
            </a:extLst>
          </p:cNvPr>
          <p:cNvSpPr/>
          <p:nvPr/>
        </p:nvSpPr>
        <p:spPr>
          <a:xfrm>
            <a:off x="237687" y="4021043"/>
            <a:ext cx="10911281" cy="338554"/>
          </a:xfrm>
          <a:prstGeom prst="rect">
            <a:avLst/>
          </a:prstGeom>
        </p:spPr>
        <p:txBody>
          <a:bodyPr wrap="square">
            <a:spAutoFit/>
          </a:bodyPr>
          <a:lstStyle/>
          <a:p>
            <a:r>
              <a:rPr lang="zh-CN" altLang="en-US" sz="1600" dirty="0"/>
              <a:t>    以上就是</a:t>
            </a:r>
            <a:r>
              <a:rPr lang="en-US" altLang="zh-CN" sz="1600" dirty="0"/>
              <a:t>HanLP</a:t>
            </a:r>
            <a:r>
              <a:rPr lang="zh-CN" altLang="en-US" sz="1600" dirty="0"/>
              <a:t>实现的全部文本分类算法，如何选择算法需要根据具体数据做实验决定。</a:t>
            </a:r>
          </a:p>
        </p:txBody>
      </p:sp>
    </p:spTree>
    <p:extLst>
      <p:ext uri="{BB962C8B-B14F-4D97-AF65-F5344CB8AC3E}">
        <p14:creationId xmlns:p14="http://schemas.microsoft.com/office/powerpoint/2010/main" val="46953665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矩形 105">
            <a:extLst>
              <a:ext uri="{FF2B5EF4-FFF2-40B4-BE49-F238E27FC236}">
                <a16:creationId xmlns:a16="http://schemas.microsoft.com/office/drawing/2014/main" id="{94BDC36C-A5BA-4B80-B645-A22EB2DA3EC5}"/>
              </a:ext>
            </a:extLst>
          </p:cNvPr>
          <p:cNvSpPr/>
          <p:nvPr/>
        </p:nvSpPr>
        <p:spPr>
          <a:xfrm>
            <a:off x="0" y="-58738"/>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7" name="矩形 106">
            <a:extLst>
              <a:ext uri="{FF2B5EF4-FFF2-40B4-BE49-F238E27FC236}">
                <a16:creationId xmlns:a16="http://schemas.microsoft.com/office/drawing/2014/main" id="{13388B55-AA5E-457F-89D3-841009AB5F53}"/>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矩形 107">
            <a:extLst>
              <a:ext uri="{FF2B5EF4-FFF2-40B4-BE49-F238E27FC236}">
                <a16:creationId xmlns:a16="http://schemas.microsoft.com/office/drawing/2014/main" id="{107644CC-1075-4178-B0A8-B653A1072F75}"/>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9" name="文本框 108">
            <a:extLst>
              <a:ext uri="{FF2B5EF4-FFF2-40B4-BE49-F238E27FC236}">
                <a16:creationId xmlns:a16="http://schemas.microsoft.com/office/drawing/2014/main" id="{4DCD6AC7-73EA-48F0-80F7-BF848139E6E7}"/>
              </a:ext>
            </a:extLst>
          </p:cNvPr>
          <p:cNvSpPr txBox="1"/>
          <p:nvPr/>
        </p:nvSpPr>
        <p:spPr>
          <a:xfrm>
            <a:off x="2751138" y="430213"/>
            <a:ext cx="6689725" cy="923925"/>
          </a:xfrm>
          <a:prstGeom prst="rect">
            <a:avLst/>
          </a:prstGeom>
          <a:noFill/>
        </p:spPr>
        <p:txBody>
          <a:bodyPr>
            <a:spAutoFit/>
          </a:bodyPr>
          <a:lstStyle/>
          <a:p>
            <a:pPr algn="ctr" eaLnBrk="1" fontAlgn="auto" hangingPunct="1">
              <a:spcBef>
                <a:spcPts val="0"/>
              </a:spcBef>
              <a:spcAft>
                <a:spcPts val="0"/>
              </a:spcAft>
              <a:defRPr/>
            </a:pPr>
            <a:r>
              <a:rPr lang="zh-CN" altLang="en-US" sz="5400" dirty="0">
                <a:solidFill>
                  <a:srgbClr val="044875"/>
                </a:solidFill>
                <a:latin typeface="+mj-lt"/>
                <a:ea typeface="+mn-ea"/>
              </a:rPr>
              <a:t>目录</a:t>
            </a:r>
          </a:p>
        </p:txBody>
      </p:sp>
      <p:grpSp>
        <p:nvGrpSpPr>
          <p:cNvPr id="110" name="组合 162">
            <a:extLst>
              <a:ext uri="{FF2B5EF4-FFF2-40B4-BE49-F238E27FC236}">
                <a16:creationId xmlns:a16="http://schemas.microsoft.com/office/drawing/2014/main" id="{74163431-9CCC-496F-AD24-0B318A46E4B1}"/>
              </a:ext>
            </a:extLst>
          </p:cNvPr>
          <p:cNvGrpSpPr>
            <a:grpSpLocks/>
          </p:cNvGrpSpPr>
          <p:nvPr/>
        </p:nvGrpSpPr>
        <p:grpSpPr bwMode="auto">
          <a:xfrm>
            <a:off x="3465513" y="1277938"/>
            <a:ext cx="5260975" cy="376237"/>
            <a:chOff x="3455443" y="1512024"/>
            <a:chExt cx="5263600" cy="375186"/>
          </a:xfrm>
        </p:grpSpPr>
        <p:sp>
          <p:nvSpPr>
            <p:cNvPr id="111" name="文本框 110">
              <a:extLst>
                <a:ext uri="{FF2B5EF4-FFF2-40B4-BE49-F238E27FC236}">
                  <a16:creationId xmlns:a16="http://schemas.microsoft.com/office/drawing/2014/main" id="{902A611F-83C2-4303-810A-A0E60BD57BA5}"/>
                </a:ext>
              </a:extLst>
            </p:cNvPr>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endParaRPr lang="zh-CN" altLang="en-US" dirty="0">
                <a:solidFill>
                  <a:srgbClr val="044875"/>
                </a:solidFill>
                <a:latin typeface="+mj-lt"/>
                <a:ea typeface="+mn-ea"/>
              </a:endParaRPr>
            </a:p>
          </p:txBody>
        </p:sp>
        <p:cxnSp>
          <p:nvCxnSpPr>
            <p:cNvPr id="112" name="直接连接符 111">
              <a:extLst>
                <a:ext uri="{FF2B5EF4-FFF2-40B4-BE49-F238E27FC236}">
                  <a16:creationId xmlns:a16="http://schemas.microsoft.com/office/drawing/2014/main" id="{77E2AF53-94E8-4B50-A124-CFB0C3F7F0F5}"/>
                </a:ext>
              </a:extLst>
            </p:cNvPr>
            <p:cNvCxnSpPr/>
            <p:nvPr/>
          </p:nvCxnSpPr>
          <p:spPr>
            <a:xfrm flipV="1">
              <a:off x="3700040" y="1512024"/>
              <a:ext cx="4774406"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grpSp>
        <p:nvGrpSpPr>
          <p:cNvPr id="113" name="组合 34">
            <a:extLst>
              <a:ext uri="{FF2B5EF4-FFF2-40B4-BE49-F238E27FC236}">
                <a16:creationId xmlns:a16="http://schemas.microsoft.com/office/drawing/2014/main" id="{C175F0F4-037D-4DE5-B065-34F56FCD86E6}"/>
              </a:ext>
            </a:extLst>
          </p:cNvPr>
          <p:cNvGrpSpPr>
            <a:grpSpLocks/>
          </p:cNvGrpSpPr>
          <p:nvPr/>
        </p:nvGrpSpPr>
        <p:grpSpPr bwMode="auto">
          <a:xfrm>
            <a:off x="3295956" y="1639888"/>
            <a:ext cx="5531911" cy="712787"/>
            <a:chOff x="6298049" y="1397569"/>
            <a:chExt cx="4842391" cy="712882"/>
          </a:xfrm>
        </p:grpSpPr>
        <p:sp>
          <p:nvSpPr>
            <p:cNvPr id="114" name="Freeform 74">
              <a:extLst>
                <a:ext uri="{FF2B5EF4-FFF2-40B4-BE49-F238E27FC236}">
                  <a16:creationId xmlns:a16="http://schemas.microsoft.com/office/drawing/2014/main" id="{DD0A86C9-4CC7-4907-ADAD-340EF3C0EBFB}"/>
                </a:ext>
              </a:extLst>
            </p:cNvPr>
            <p:cNvSpPr>
              <a:spLocks noEditPoints="1"/>
            </p:cNvSpPr>
            <p:nvPr/>
          </p:nvSpPr>
          <p:spPr bwMode="auto">
            <a:xfrm>
              <a:off x="7321760" y="1592857"/>
              <a:ext cx="538044" cy="350885"/>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5" name="文本框 20">
              <a:extLst>
                <a:ext uri="{FF2B5EF4-FFF2-40B4-BE49-F238E27FC236}">
                  <a16:creationId xmlns:a16="http://schemas.microsoft.com/office/drawing/2014/main" id="{E8204569-EB61-44A0-8739-787FB504E150}"/>
                </a:ext>
              </a:extLst>
            </p:cNvPr>
            <p:cNvSpPr txBox="1">
              <a:spLocks noChangeArrowheads="1"/>
            </p:cNvSpPr>
            <p:nvPr/>
          </p:nvSpPr>
          <p:spPr bwMode="auto">
            <a:xfrm>
              <a:off x="8181210" y="1506484"/>
              <a:ext cx="2864874" cy="4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044875"/>
                  </a:solidFill>
                  <a:latin typeface="微软雅黑" panose="020B0503020204020204" pitchFamily="34" charset="-122"/>
                  <a:ea typeface="微软雅黑" panose="020B0503020204020204" pitchFamily="34" charset="-122"/>
                </a:rPr>
                <a:t>文本分类的介绍及特征提取</a:t>
              </a:r>
            </a:p>
          </p:txBody>
        </p:sp>
        <p:sp>
          <p:nvSpPr>
            <p:cNvPr id="116" name="矩形 115">
              <a:extLst>
                <a:ext uri="{FF2B5EF4-FFF2-40B4-BE49-F238E27FC236}">
                  <a16:creationId xmlns:a16="http://schemas.microsoft.com/office/drawing/2014/main" id="{1778F080-5DBE-464E-93C7-DFDF8DA42440}"/>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17" name="直接连接符 116">
              <a:extLst>
                <a:ext uri="{FF2B5EF4-FFF2-40B4-BE49-F238E27FC236}">
                  <a16:creationId xmlns:a16="http://schemas.microsoft.com/office/drawing/2014/main" id="{103115A2-7CAD-45C9-A287-9F9ECCD3CC08}"/>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18" name="组合 68">
              <a:extLst>
                <a:ext uri="{FF2B5EF4-FFF2-40B4-BE49-F238E27FC236}">
                  <a16:creationId xmlns:a16="http://schemas.microsoft.com/office/drawing/2014/main" id="{2F2DB249-34D9-4D6A-994E-8D87345F0B4A}"/>
                </a:ext>
              </a:extLst>
            </p:cNvPr>
            <p:cNvGrpSpPr>
              <a:grpSpLocks/>
            </p:cNvGrpSpPr>
            <p:nvPr/>
          </p:nvGrpSpPr>
          <p:grpSpPr bwMode="auto">
            <a:xfrm>
              <a:off x="6298049" y="1397569"/>
              <a:ext cx="919239" cy="712882"/>
              <a:chOff x="6191369" y="1397569"/>
              <a:chExt cx="919239" cy="712882"/>
            </a:xfrm>
          </p:grpSpPr>
          <p:sp>
            <p:nvSpPr>
              <p:cNvPr id="119" name="矩形 118">
                <a:extLst>
                  <a:ext uri="{FF2B5EF4-FFF2-40B4-BE49-F238E27FC236}">
                    <a16:creationId xmlns:a16="http://schemas.microsoft.com/office/drawing/2014/main" id="{8D3BB2D3-3BD3-42F0-A8C7-B24EE056B14B}"/>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0" name="文本框 18">
                <a:extLst>
                  <a:ext uri="{FF2B5EF4-FFF2-40B4-BE49-F238E27FC236}">
                    <a16:creationId xmlns:a16="http://schemas.microsoft.com/office/drawing/2014/main" id="{ADC9BBBB-6F25-45D0-B816-C759B6CD05CD}"/>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grpSp>
      <p:grpSp>
        <p:nvGrpSpPr>
          <p:cNvPr id="121" name="组合 42">
            <a:extLst>
              <a:ext uri="{FF2B5EF4-FFF2-40B4-BE49-F238E27FC236}">
                <a16:creationId xmlns:a16="http://schemas.microsoft.com/office/drawing/2014/main" id="{5B549606-7531-417D-8D37-D66AD4192133}"/>
              </a:ext>
            </a:extLst>
          </p:cNvPr>
          <p:cNvGrpSpPr>
            <a:grpSpLocks/>
          </p:cNvGrpSpPr>
          <p:nvPr/>
        </p:nvGrpSpPr>
        <p:grpSpPr bwMode="auto">
          <a:xfrm>
            <a:off x="3295956" y="3595682"/>
            <a:ext cx="5802313" cy="819156"/>
            <a:chOff x="309691" y="3938645"/>
            <a:chExt cx="5099368" cy="712882"/>
          </a:xfrm>
        </p:grpSpPr>
        <p:grpSp>
          <p:nvGrpSpPr>
            <p:cNvPr id="122" name="组合 79">
              <a:extLst>
                <a:ext uri="{FF2B5EF4-FFF2-40B4-BE49-F238E27FC236}">
                  <a16:creationId xmlns:a16="http://schemas.microsoft.com/office/drawing/2014/main" id="{F1FD09C8-F25F-47EB-8525-762C006D3E6A}"/>
                </a:ext>
              </a:extLst>
            </p:cNvPr>
            <p:cNvGrpSpPr>
              <a:grpSpLocks/>
            </p:cNvGrpSpPr>
            <p:nvPr/>
          </p:nvGrpSpPr>
          <p:grpSpPr bwMode="auto">
            <a:xfrm>
              <a:off x="309691" y="3938645"/>
              <a:ext cx="5099368" cy="712882"/>
              <a:chOff x="6298049" y="1397569"/>
              <a:chExt cx="5099368" cy="712882"/>
            </a:xfrm>
          </p:grpSpPr>
          <p:sp>
            <p:nvSpPr>
              <p:cNvPr id="124" name="文本框 81">
                <a:extLst>
                  <a:ext uri="{FF2B5EF4-FFF2-40B4-BE49-F238E27FC236}">
                    <a16:creationId xmlns:a16="http://schemas.microsoft.com/office/drawing/2014/main" id="{B2E6B66E-9402-4797-82F8-ED4E2C262C67}"/>
                  </a:ext>
                </a:extLst>
              </p:cNvPr>
              <p:cNvSpPr txBox="1">
                <a:spLocks noChangeArrowheads="1"/>
              </p:cNvSpPr>
              <p:nvPr/>
            </p:nvSpPr>
            <p:spPr bwMode="auto">
              <a:xfrm>
                <a:off x="7588401" y="1561015"/>
                <a:ext cx="3809016" cy="34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044875"/>
                    </a:solidFill>
                    <a:latin typeface="微软雅黑" panose="020B0503020204020204" pitchFamily="34" charset="-122"/>
                    <a:ea typeface="微软雅黑" panose="020B0503020204020204" pitchFamily="34" charset="-122"/>
                  </a:rPr>
                  <a:t>支持向量机分类器</a:t>
                </a:r>
              </a:p>
            </p:txBody>
          </p:sp>
          <p:sp>
            <p:nvSpPr>
              <p:cNvPr id="125" name="矩形 124">
                <a:extLst>
                  <a:ext uri="{FF2B5EF4-FFF2-40B4-BE49-F238E27FC236}">
                    <a16:creationId xmlns:a16="http://schemas.microsoft.com/office/drawing/2014/main" id="{CD588431-330A-458A-B864-E445BE6C837F}"/>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6" name="直接连接符 125">
                <a:extLst>
                  <a:ext uri="{FF2B5EF4-FFF2-40B4-BE49-F238E27FC236}">
                    <a16:creationId xmlns:a16="http://schemas.microsoft.com/office/drawing/2014/main" id="{017BD774-F6C1-4049-8ED6-198A16D8FA18}"/>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27" name="组合 84">
                <a:extLst>
                  <a:ext uri="{FF2B5EF4-FFF2-40B4-BE49-F238E27FC236}">
                    <a16:creationId xmlns:a16="http://schemas.microsoft.com/office/drawing/2014/main" id="{4FF3CB19-B1E3-4EFB-A2D7-9D4BAC10C3B7}"/>
                  </a:ext>
                </a:extLst>
              </p:cNvPr>
              <p:cNvGrpSpPr>
                <a:grpSpLocks/>
              </p:cNvGrpSpPr>
              <p:nvPr/>
            </p:nvGrpSpPr>
            <p:grpSpPr bwMode="auto">
              <a:xfrm>
                <a:off x="6298049" y="1397569"/>
                <a:ext cx="919239" cy="712882"/>
                <a:chOff x="6191369" y="1397569"/>
                <a:chExt cx="919239" cy="712882"/>
              </a:xfrm>
            </p:grpSpPr>
            <p:sp>
              <p:nvSpPr>
                <p:cNvPr id="128" name="矩形 127">
                  <a:extLst>
                    <a:ext uri="{FF2B5EF4-FFF2-40B4-BE49-F238E27FC236}">
                      <a16:creationId xmlns:a16="http://schemas.microsoft.com/office/drawing/2014/main" id="{B8868C6F-42ED-4034-AF9B-A0E80CFBC2C8}"/>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9" name="文本框 86">
                  <a:extLst>
                    <a:ext uri="{FF2B5EF4-FFF2-40B4-BE49-F238E27FC236}">
                      <a16:creationId xmlns:a16="http://schemas.microsoft.com/office/drawing/2014/main" id="{36874939-3010-4F09-A9D0-BBBDA42EE4CA}"/>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03</a:t>
                  </a:r>
                  <a:endParaRPr lang="zh-CN" altLang="en-US" sz="3600">
                    <a:solidFill>
                      <a:srgbClr val="044875"/>
                    </a:solidFill>
                    <a:latin typeface="Impact" panose="020B0806030902050204" pitchFamily="34" charset="0"/>
                  </a:endParaRPr>
                </a:p>
              </p:txBody>
            </p:sp>
          </p:grpSp>
        </p:grpSp>
        <p:sp>
          <p:nvSpPr>
            <p:cNvPr id="123" name="Freeform 71">
              <a:extLst>
                <a:ext uri="{FF2B5EF4-FFF2-40B4-BE49-F238E27FC236}">
                  <a16:creationId xmlns:a16="http://schemas.microsoft.com/office/drawing/2014/main" id="{01A7CF0A-D3BD-4900-ACBB-F151C4794678}"/>
                </a:ext>
              </a:extLst>
            </p:cNvPr>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30" name="组合 60">
            <a:extLst>
              <a:ext uri="{FF2B5EF4-FFF2-40B4-BE49-F238E27FC236}">
                <a16:creationId xmlns:a16="http://schemas.microsoft.com/office/drawing/2014/main" id="{3B726273-C59E-4B2B-AD05-A4B4E262D36D}"/>
              </a:ext>
            </a:extLst>
          </p:cNvPr>
          <p:cNvGrpSpPr>
            <a:grpSpLocks/>
          </p:cNvGrpSpPr>
          <p:nvPr/>
        </p:nvGrpSpPr>
        <p:grpSpPr bwMode="auto">
          <a:xfrm>
            <a:off x="3295956" y="2609850"/>
            <a:ext cx="5533724" cy="712788"/>
            <a:chOff x="309691" y="2998271"/>
            <a:chExt cx="4842391" cy="712882"/>
          </a:xfrm>
        </p:grpSpPr>
        <p:grpSp>
          <p:nvGrpSpPr>
            <p:cNvPr id="131" name="组合 71">
              <a:extLst>
                <a:ext uri="{FF2B5EF4-FFF2-40B4-BE49-F238E27FC236}">
                  <a16:creationId xmlns:a16="http://schemas.microsoft.com/office/drawing/2014/main" id="{8CBF614E-526A-43D4-89CC-5FD3601B9E74}"/>
                </a:ext>
              </a:extLst>
            </p:cNvPr>
            <p:cNvGrpSpPr>
              <a:grpSpLocks/>
            </p:cNvGrpSpPr>
            <p:nvPr/>
          </p:nvGrpSpPr>
          <p:grpSpPr bwMode="auto">
            <a:xfrm>
              <a:off x="309691" y="2998271"/>
              <a:ext cx="4842391" cy="712882"/>
              <a:chOff x="6298049" y="1397569"/>
              <a:chExt cx="4842391" cy="712882"/>
            </a:xfrm>
          </p:grpSpPr>
          <p:sp>
            <p:nvSpPr>
              <p:cNvPr id="133" name="文本框 73">
                <a:extLst>
                  <a:ext uri="{FF2B5EF4-FFF2-40B4-BE49-F238E27FC236}">
                    <a16:creationId xmlns:a16="http://schemas.microsoft.com/office/drawing/2014/main" id="{871A309D-0A8F-4382-BBB3-6FB8AA7A38F7}"/>
                  </a:ext>
                </a:extLst>
              </p:cNvPr>
              <p:cNvSpPr txBox="1">
                <a:spLocks noChangeArrowheads="1"/>
              </p:cNvSpPr>
              <p:nvPr/>
            </p:nvSpPr>
            <p:spPr bwMode="auto">
              <a:xfrm>
                <a:off x="8001059" y="1500305"/>
                <a:ext cx="3080656" cy="4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044875"/>
                    </a:solidFill>
                    <a:latin typeface="微软雅黑" panose="020B0503020204020204" pitchFamily="34" charset="-122"/>
                    <a:ea typeface="微软雅黑" panose="020B0503020204020204" pitchFamily="34" charset="-122"/>
                  </a:rPr>
                  <a:t>朴素贝叶斯分类器</a:t>
                </a:r>
              </a:p>
            </p:txBody>
          </p:sp>
          <p:sp>
            <p:nvSpPr>
              <p:cNvPr id="134" name="矩形 133">
                <a:extLst>
                  <a:ext uri="{FF2B5EF4-FFF2-40B4-BE49-F238E27FC236}">
                    <a16:creationId xmlns:a16="http://schemas.microsoft.com/office/drawing/2014/main" id="{34B11EBF-D154-4EA8-9079-7A3F103535A0}"/>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5" name="直接连接符 134">
                <a:extLst>
                  <a:ext uri="{FF2B5EF4-FFF2-40B4-BE49-F238E27FC236}">
                    <a16:creationId xmlns:a16="http://schemas.microsoft.com/office/drawing/2014/main" id="{81BAF89E-11FA-4277-9E38-37449375FAEE}"/>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36" name="组合 76">
                <a:extLst>
                  <a:ext uri="{FF2B5EF4-FFF2-40B4-BE49-F238E27FC236}">
                    <a16:creationId xmlns:a16="http://schemas.microsoft.com/office/drawing/2014/main" id="{4A654259-4446-4455-BFD7-1822F354F130}"/>
                  </a:ext>
                </a:extLst>
              </p:cNvPr>
              <p:cNvGrpSpPr>
                <a:grpSpLocks/>
              </p:cNvGrpSpPr>
              <p:nvPr/>
            </p:nvGrpSpPr>
            <p:grpSpPr bwMode="auto">
              <a:xfrm>
                <a:off x="6298049" y="1397569"/>
                <a:ext cx="919239" cy="712882"/>
                <a:chOff x="6191369" y="1397569"/>
                <a:chExt cx="919239" cy="712882"/>
              </a:xfrm>
            </p:grpSpPr>
            <p:sp>
              <p:nvSpPr>
                <p:cNvPr id="137" name="矩形 136">
                  <a:extLst>
                    <a:ext uri="{FF2B5EF4-FFF2-40B4-BE49-F238E27FC236}">
                      <a16:creationId xmlns:a16="http://schemas.microsoft.com/office/drawing/2014/main" id="{A126E175-7896-4B7C-9FA4-09A958392D15}"/>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8" name="文本框 78">
                  <a:extLst>
                    <a:ext uri="{FF2B5EF4-FFF2-40B4-BE49-F238E27FC236}">
                      <a16:creationId xmlns:a16="http://schemas.microsoft.com/office/drawing/2014/main" id="{7E1C3F1D-762D-47F7-9163-BB83D194F5F2}"/>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grpSp>
        <p:sp>
          <p:nvSpPr>
            <p:cNvPr id="132" name="Freeform 30">
              <a:extLst>
                <a:ext uri="{FF2B5EF4-FFF2-40B4-BE49-F238E27FC236}">
                  <a16:creationId xmlns:a16="http://schemas.microsoft.com/office/drawing/2014/main" id="{27961398-BAEF-4A9E-AF80-5D643FB6C586}"/>
                </a:ext>
              </a:extLst>
            </p:cNvPr>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39" name="组合 71">
            <a:extLst>
              <a:ext uri="{FF2B5EF4-FFF2-40B4-BE49-F238E27FC236}">
                <a16:creationId xmlns:a16="http://schemas.microsoft.com/office/drawing/2014/main" id="{321ADFD9-93BD-4F70-86C6-4C522CED7036}"/>
              </a:ext>
            </a:extLst>
          </p:cNvPr>
          <p:cNvGrpSpPr>
            <a:grpSpLocks/>
          </p:cNvGrpSpPr>
          <p:nvPr/>
        </p:nvGrpSpPr>
        <p:grpSpPr bwMode="auto">
          <a:xfrm>
            <a:off x="3297543" y="4581525"/>
            <a:ext cx="5532137" cy="712788"/>
            <a:chOff x="6535248" y="3340628"/>
            <a:chExt cx="4842391" cy="712882"/>
          </a:xfrm>
        </p:grpSpPr>
        <p:grpSp>
          <p:nvGrpSpPr>
            <p:cNvPr id="140" name="组合 115">
              <a:extLst>
                <a:ext uri="{FF2B5EF4-FFF2-40B4-BE49-F238E27FC236}">
                  <a16:creationId xmlns:a16="http://schemas.microsoft.com/office/drawing/2014/main" id="{9CCDDB34-8B09-4048-88A1-EC4C3E533540}"/>
                </a:ext>
              </a:extLst>
            </p:cNvPr>
            <p:cNvGrpSpPr>
              <a:grpSpLocks/>
            </p:cNvGrpSpPr>
            <p:nvPr/>
          </p:nvGrpSpPr>
          <p:grpSpPr bwMode="auto">
            <a:xfrm>
              <a:off x="6535248" y="3340628"/>
              <a:ext cx="4842391" cy="712882"/>
              <a:chOff x="6298049" y="1397569"/>
              <a:chExt cx="4842391" cy="712882"/>
            </a:xfrm>
          </p:grpSpPr>
          <p:sp>
            <p:nvSpPr>
              <p:cNvPr id="142" name="文本框 133">
                <a:extLst>
                  <a:ext uri="{FF2B5EF4-FFF2-40B4-BE49-F238E27FC236}">
                    <a16:creationId xmlns:a16="http://schemas.microsoft.com/office/drawing/2014/main" id="{43B0BE77-5AEB-4FA5-ADE0-BE4F0475BD51}"/>
                  </a:ext>
                </a:extLst>
              </p:cNvPr>
              <p:cNvSpPr txBox="1">
                <a:spLocks noChangeArrowheads="1"/>
              </p:cNvSpPr>
              <p:nvPr/>
            </p:nvSpPr>
            <p:spPr bwMode="auto">
              <a:xfrm>
                <a:off x="8045499" y="1506484"/>
                <a:ext cx="3093354" cy="4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044875"/>
                    </a:solidFill>
                    <a:latin typeface="微软雅黑" panose="020B0503020204020204" pitchFamily="34" charset="-122"/>
                    <a:ea typeface="微软雅黑" panose="020B0503020204020204" pitchFamily="34" charset="-122"/>
                  </a:rPr>
                  <a:t>标准化评测</a:t>
                </a:r>
              </a:p>
            </p:txBody>
          </p:sp>
          <p:sp>
            <p:nvSpPr>
              <p:cNvPr id="143" name="矩形 142">
                <a:extLst>
                  <a:ext uri="{FF2B5EF4-FFF2-40B4-BE49-F238E27FC236}">
                    <a16:creationId xmlns:a16="http://schemas.microsoft.com/office/drawing/2014/main" id="{66333596-5D58-4642-B3A7-E3632E5BFC1E}"/>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44" name="直接连接符 143">
                <a:extLst>
                  <a:ext uri="{FF2B5EF4-FFF2-40B4-BE49-F238E27FC236}">
                    <a16:creationId xmlns:a16="http://schemas.microsoft.com/office/drawing/2014/main" id="{163D671C-0841-4DA1-800B-C0F4D58C773A}"/>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45" name="组合 136">
                <a:extLst>
                  <a:ext uri="{FF2B5EF4-FFF2-40B4-BE49-F238E27FC236}">
                    <a16:creationId xmlns:a16="http://schemas.microsoft.com/office/drawing/2014/main" id="{BD4084B4-A6C8-48E3-832D-8DA166EB1BCD}"/>
                  </a:ext>
                </a:extLst>
              </p:cNvPr>
              <p:cNvGrpSpPr>
                <a:grpSpLocks/>
              </p:cNvGrpSpPr>
              <p:nvPr/>
            </p:nvGrpSpPr>
            <p:grpSpPr bwMode="auto">
              <a:xfrm>
                <a:off x="6298049" y="1397569"/>
                <a:ext cx="919239" cy="712882"/>
                <a:chOff x="6191369" y="1397569"/>
                <a:chExt cx="919239" cy="712882"/>
              </a:xfrm>
            </p:grpSpPr>
            <p:sp>
              <p:nvSpPr>
                <p:cNvPr id="146" name="矩形 145">
                  <a:extLst>
                    <a:ext uri="{FF2B5EF4-FFF2-40B4-BE49-F238E27FC236}">
                      <a16:creationId xmlns:a16="http://schemas.microsoft.com/office/drawing/2014/main" id="{07E88E83-060C-4E66-A98E-F47299ECED3B}"/>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7" name="文本框 138">
                  <a:extLst>
                    <a:ext uri="{FF2B5EF4-FFF2-40B4-BE49-F238E27FC236}">
                      <a16:creationId xmlns:a16="http://schemas.microsoft.com/office/drawing/2014/main" id="{9F3830B3-03F5-483A-9E1E-E1EB9C193D0A}"/>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grpSp>
        <p:sp>
          <p:nvSpPr>
            <p:cNvPr id="141" name="Freeform 59">
              <a:extLst>
                <a:ext uri="{FF2B5EF4-FFF2-40B4-BE49-F238E27FC236}">
                  <a16:creationId xmlns:a16="http://schemas.microsoft.com/office/drawing/2014/main" id="{58F6C9F1-28F8-4F3E-805F-557E0A555E94}"/>
                </a:ext>
              </a:extLst>
            </p:cNvPr>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dirty="0">
                <a:solidFill>
                  <a:prstClr val="black"/>
                </a:solidFill>
                <a:latin typeface="+mn-lt"/>
                <a:ea typeface="+mn-ea"/>
              </a:endParaRPr>
            </a:p>
          </p:txBody>
        </p:sp>
      </p:grpSp>
      <p:pic>
        <p:nvPicPr>
          <p:cNvPr id="148" name="图形 147" descr="条形图演示文稿">
            <a:extLst>
              <a:ext uri="{FF2B5EF4-FFF2-40B4-BE49-F238E27FC236}">
                <a16:creationId xmlns:a16="http://schemas.microsoft.com/office/drawing/2014/main" id="{AA08E16A-896E-41BF-A12B-4E97686804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6617" y="5506555"/>
            <a:ext cx="602331" cy="602331"/>
          </a:xfrm>
          <a:prstGeom prst="rect">
            <a:avLst/>
          </a:prstGeom>
        </p:spPr>
      </p:pic>
      <p:grpSp>
        <p:nvGrpSpPr>
          <p:cNvPr id="149" name="组合 34">
            <a:extLst>
              <a:ext uri="{FF2B5EF4-FFF2-40B4-BE49-F238E27FC236}">
                <a16:creationId xmlns:a16="http://schemas.microsoft.com/office/drawing/2014/main" id="{0DF33CFD-5AAA-44EF-9B9D-3DEE9182CA5B}"/>
              </a:ext>
            </a:extLst>
          </p:cNvPr>
          <p:cNvGrpSpPr>
            <a:grpSpLocks/>
          </p:cNvGrpSpPr>
          <p:nvPr/>
        </p:nvGrpSpPr>
        <p:grpSpPr bwMode="auto">
          <a:xfrm>
            <a:off x="3295956" y="5470930"/>
            <a:ext cx="5531911" cy="712787"/>
            <a:chOff x="6298049" y="1397569"/>
            <a:chExt cx="4842391" cy="712882"/>
          </a:xfrm>
        </p:grpSpPr>
        <p:sp>
          <p:nvSpPr>
            <p:cNvPr id="150" name="文本框 20">
              <a:extLst>
                <a:ext uri="{FF2B5EF4-FFF2-40B4-BE49-F238E27FC236}">
                  <a16:creationId xmlns:a16="http://schemas.microsoft.com/office/drawing/2014/main" id="{8D2C5856-4A35-435F-8320-6B44010665B6}"/>
                </a:ext>
              </a:extLst>
            </p:cNvPr>
            <p:cNvSpPr txBox="1">
              <a:spLocks noChangeArrowheads="1"/>
            </p:cNvSpPr>
            <p:nvPr/>
          </p:nvSpPr>
          <p:spPr bwMode="auto">
            <a:xfrm>
              <a:off x="8181210" y="1506484"/>
              <a:ext cx="2864874" cy="4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044875"/>
                  </a:solidFill>
                  <a:latin typeface="微软雅黑" panose="020B0503020204020204" pitchFamily="34" charset="-122"/>
                  <a:ea typeface="微软雅黑" panose="020B0503020204020204" pitchFamily="34" charset="-122"/>
                </a:rPr>
                <a:t>情感分析</a:t>
              </a:r>
            </a:p>
          </p:txBody>
        </p:sp>
        <p:sp>
          <p:nvSpPr>
            <p:cNvPr id="151" name="矩形 150">
              <a:extLst>
                <a:ext uri="{FF2B5EF4-FFF2-40B4-BE49-F238E27FC236}">
                  <a16:creationId xmlns:a16="http://schemas.microsoft.com/office/drawing/2014/main" id="{E2EA0719-E7A1-4472-A023-8C11DD077796}"/>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2" name="直接连接符 151">
              <a:extLst>
                <a:ext uri="{FF2B5EF4-FFF2-40B4-BE49-F238E27FC236}">
                  <a16:creationId xmlns:a16="http://schemas.microsoft.com/office/drawing/2014/main" id="{5A77B02A-4DE0-474A-98B2-BA12097E4855}"/>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153" name="组合 68">
              <a:extLst>
                <a:ext uri="{FF2B5EF4-FFF2-40B4-BE49-F238E27FC236}">
                  <a16:creationId xmlns:a16="http://schemas.microsoft.com/office/drawing/2014/main" id="{9DE53039-4469-4A53-B2BB-69E4A38E71D9}"/>
                </a:ext>
              </a:extLst>
            </p:cNvPr>
            <p:cNvGrpSpPr>
              <a:grpSpLocks/>
            </p:cNvGrpSpPr>
            <p:nvPr/>
          </p:nvGrpSpPr>
          <p:grpSpPr bwMode="auto">
            <a:xfrm>
              <a:off x="6298049" y="1397569"/>
              <a:ext cx="919239" cy="712882"/>
              <a:chOff x="6191369" y="1397569"/>
              <a:chExt cx="919239" cy="712882"/>
            </a:xfrm>
          </p:grpSpPr>
          <p:sp>
            <p:nvSpPr>
              <p:cNvPr id="154" name="矩形 153">
                <a:extLst>
                  <a:ext uri="{FF2B5EF4-FFF2-40B4-BE49-F238E27FC236}">
                    <a16:creationId xmlns:a16="http://schemas.microsoft.com/office/drawing/2014/main" id="{87924622-4C58-469D-BD05-5B0D20A260D2}"/>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6" name="文本框 18">
                <a:extLst>
                  <a:ext uri="{FF2B5EF4-FFF2-40B4-BE49-F238E27FC236}">
                    <a16:creationId xmlns:a16="http://schemas.microsoft.com/office/drawing/2014/main" id="{0704D662-09B2-44BA-97E4-DBDB9C7CE7C7}"/>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05</a:t>
                </a:r>
                <a:endParaRPr lang="zh-CN" altLang="en-US" sz="3600" dirty="0">
                  <a:solidFill>
                    <a:srgbClr val="044875"/>
                  </a:solidFill>
                  <a:latin typeface="Impact" panose="020B0806030902050204" pitchFamily="34" charset="0"/>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right)">
                                      <p:cBhvr>
                                        <p:cTn id="7" dur="500"/>
                                        <p:tgtEl>
                                          <p:spTgt spid="10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wipe(left)">
                                      <p:cBhvr>
                                        <p:cTn id="10" dur="500"/>
                                        <p:tgtEl>
                                          <p:spTgt spid="10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animEffect transition="in" filter="wipe(right)">
                                      <p:cBhvr>
                                        <p:cTn id="13"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2" name="文本框 7">
            <a:extLst>
              <a:ext uri="{FF2B5EF4-FFF2-40B4-BE49-F238E27FC236}">
                <a16:creationId xmlns:a16="http://schemas.microsoft.com/office/drawing/2014/main"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1500" dirty="0">
                <a:solidFill>
                  <a:prstClr val="white"/>
                </a:solidFill>
                <a:latin typeface="Impact" panose="020B0806030902050204" pitchFamily="34" charset="0"/>
              </a:rPr>
              <a:t>4</a:t>
            </a:r>
            <a:endParaRPr kumimoji="0" lang="zh-CN" altLang="en-US"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293" name="文本框 8">
            <a:extLst>
              <a:ext uri="{FF2B5EF4-FFF2-40B4-BE49-F238E27FC236}">
                <a16:creationId xmlns:a16="http://schemas.microsoft.com/office/drawing/2014/main"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5" name="文本框 10">
            <a:extLst>
              <a:ext uri="{FF2B5EF4-FFF2-40B4-BE49-F238E27FC236}">
                <a16:creationId xmlns:a16="http://schemas.microsoft.com/office/drawing/2014/main"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296" name="文本框 11">
            <a:extLst>
              <a:ext uri="{FF2B5EF4-FFF2-40B4-BE49-F238E27FC236}">
                <a16:creationId xmlns:a16="http://schemas.microsoft.com/office/drawing/2014/main" id="{DF8864B7-7026-4B02-A1DD-EA10E545D964}"/>
              </a:ext>
            </a:extLst>
          </p:cNvPr>
          <p:cNvSpPr txBox="1">
            <a:spLocks noChangeArrowheads="1"/>
          </p:cNvSpPr>
          <p:nvPr/>
        </p:nvSpPr>
        <p:spPr bwMode="auto">
          <a:xfrm>
            <a:off x="2722563" y="3617913"/>
            <a:ext cx="9693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4800" b="1" dirty="0">
                <a:solidFill>
                  <a:prstClr val="white"/>
                </a:solidFill>
                <a:latin typeface="微软雅黑" panose="020B0503020204020204" pitchFamily="34" charset="-122"/>
                <a:ea typeface="微软雅黑" panose="020B0503020204020204" pitchFamily="34" charset="-122"/>
              </a:rPr>
              <a:t>标准化评测</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0976989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189901" y="254000"/>
            <a:ext cx="8002099"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29898" y="91616"/>
            <a:ext cx="3739705" cy="561304"/>
            <a:chOff x="483167" y="79805"/>
            <a:chExt cx="2993409" cy="1319971"/>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44983" y="169364"/>
              <a:ext cx="2631593" cy="12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标准化评测</a:t>
              </a:r>
            </a:p>
          </p:txBody>
        </p:sp>
        <p:sp>
          <p:nvSpPr>
            <p:cNvPr id="6" name="文本框 5">
              <a:extLst>
                <a:ext uri="{FF2B5EF4-FFF2-40B4-BE49-F238E27FC236}">
                  <a16:creationId xmlns:a16="http://schemas.microsoft.com/office/drawing/2014/main" id="{A8BE755E-1864-4C66-B622-665AC80DA633}"/>
                </a:ext>
              </a:extLst>
            </p:cNvPr>
            <p:cNvSpPr txBox="1"/>
            <p:nvPr/>
          </p:nvSpPr>
          <p:spPr>
            <a:xfrm>
              <a:off x="483167" y="79805"/>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a:extLst>
              <a:ext uri="{FF2B5EF4-FFF2-40B4-BE49-F238E27FC236}">
                <a16:creationId xmlns:a16="http://schemas.microsoft.com/office/drawing/2014/main" id="{2FD13508-A0B0-4278-8C22-5CCB378C0E94}"/>
              </a:ext>
            </a:extLst>
          </p:cNvPr>
          <p:cNvSpPr/>
          <p:nvPr/>
        </p:nvSpPr>
        <p:spPr>
          <a:xfrm>
            <a:off x="304799" y="815304"/>
            <a:ext cx="11389453" cy="788806"/>
          </a:xfrm>
          <a:prstGeom prst="rect">
            <a:avLst/>
          </a:prstGeom>
        </p:spPr>
        <p:txBody>
          <a:bodyPr wrap="square">
            <a:spAutoFit/>
          </a:bodyPr>
          <a:lstStyle/>
          <a:p>
            <a:pPr>
              <a:lnSpc>
                <a:spcPct val="150000"/>
              </a:lnSpc>
            </a:pPr>
            <a:r>
              <a:rPr lang="zh-CN" altLang="en-US" sz="1600" dirty="0"/>
              <a:t>    本节介绍文本分类任务的准确率评测指标，并且对两种分类器与两种分词器的搭配进行评估。所有试验采用的数据集皆为搜狗文本分类语料库，特征裁剪算法皆为卡方检验。</a:t>
            </a:r>
          </a:p>
        </p:txBody>
      </p:sp>
      <p:sp>
        <p:nvSpPr>
          <p:cNvPr id="9" name="矩形 8">
            <a:extLst>
              <a:ext uri="{FF2B5EF4-FFF2-40B4-BE49-F238E27FC236}">
                <a16:creationId xmlns:a16="http://schemas.microsoft.com/office/drawing/2014/main" id="{D6D477DE-FD02-4A7C-99F8-524CD4686C3D}"/>
              </a:ext>
            </a:extLst>
          </p:cNvPr>
          <p:cNvSpPr/>
          <p:nvPr/>
        </p:nvSpPr>
        <p:spPr>
          <a:xfrm>
            <a:off x="304799" y="1927289"/>
            <a:ext cx="11389452" cy="1158138"/>
          </a:xfrm>
          <a:prstGeom prst="rect">
            <a:avLst/>
          </a:prstGeom>
        </p:spPr>
        <p:txBody>
          <a:bodyPr wrap="square">
            <a:spAutoFit/>
          </a:bodyPr>
          <a:lstStyle/>
          <a:p>
            <a:pPr>
              <a:lnSpc>
                <a:spcPct val="150000"/>
              </a:lnSpc>
            </a:pPr>
            <a:r>
              <a:rPr lang="zh-CN" altLang="en-US" sz="1600" dirty="0"/>
              <a:t>    类似于</a:t>
            </a:r>
            <a:r>
              <a:rPr lang="en-US" altLang="zh-CN" sz="1600" dirty="0"/>
              <a:t>2.9</a:t>
            </a:r>
            <a:r>
              <a:rPr lang="zh-CN" altLang="en-US" sz="1600" dirty="0"/>
              <a:t>节，文本分类采用分类任务常用的</a:t>
            </a:r>
            <a:r>
              <a:rPr lang="en-US" altLang="zh-CN" sz="1600" dirty="0"/>
              <a:t>F1</a:t>
            </a:r>
            <a:r>
              <a:rPr lang="zh-CN" altLang="en-US" sz="1600" dirty="0"/>
              <a:t>作为评测指标。对每一个类别</a:t>
            </a:r>
            <a:r>
              <a:rPr lang="en-US" altLang="zh-CN" sz="1600" dirty="0"/>
              <a:t>c</a:t>
            </a:r>
            <a:r>
              <a:rPr lang="zh-CN" altLang="en-US" sz="1600" dirty="0"/>
              <a:t>的分类结果，正确分入该类的样本数量记作</a:t>
            </a:r>
            <a:r>
              <a:rPr lang="en-US" altLang="zh-CN" sz="1600" dirty="0"/>
              <a:t>TP</a:t>
            </a:r>
            <a:r>
              <a:rPr lang="zh-CN" altLang="en-US" sz="1600" dirty="0"/>
              <a:t>，错误分入该类的样本数量记作</a:t>
            </a:r>
            <a:r>
              <a:rPr lang="en-US" altLang="zh-CN" sz="1600" dirty="0"/>
              <a:t>FP</a:t>
            </a:r>
            <a:r>
              <a:rPr lang="zh-CN" altLang="en-US" sz="1600" dirty="0"/>
              <a:t>，本该分入该类却错误地分入其他类的样本数量记为</a:t>
            </a:r>
            <a:r>
              <a:rPr lang="en-US" altLang="zh-CN" sz="1600" dirty="0"/>
              <a:t>FN</a:t>
            </a:r>
            <a:r>
              <a:rPr lang="zh-CN" altLang="en-US" sz="1600" dirty="0"/>
              <a:t>。则精确率</a:t>
            </a:r>
            <a:r>
              <a:rPr lang="en-US" altLang="zh-CN" sz="1600" dirty="0"/>
              <a:t>Р</a:t>
            </a:r>
            <a:r>
              <a:rPr lang="zh-CN" altLang="en-US" sz="1600" dirty="0"/>
              <a:t>、召回率</a:t>
            </a:r>
            <a:r>
              <a:rPr lang="en-US" altLang="zh-CN" sz="1600" dirty="0"/>
              <a:t>R</a:t>
            </a:r>
            <a:r>
              <a:rPr lang="zh-CN" altLang="en-US" sz="1600" dirty="0"/>
              <a:t>和</a:t>
            </a:r>
            <a:r>
              <a:rPr lang="en-US" altLang="zh-CN" sz="1600" dirty="0"/>
              <a:t>F1</a:t>
            </a:r>
            <a:r>
              <a:rPr lang="zh-CN" altLang="en-US" sz="1600" dirty="0"/>
              <a:t>值的定义如下</a:t>
            </a:r>
            <a:r>
              <a:rPr lang="en-US" altLang="zh-CN" sz="1600" dirty="0"/>
              <a:t>:</a:t>
            </a:r>
            <a:endParaRPr lang="zh-CN" altLang="en-US" sz="1600" dirty="0"/>
          </a:p>
        </p:txBody>
      </p:sp>
      <p:pic>
        <p:nvPicPr>
          <p:cNvPr id="10" name="图片 9">
            <a:extLst>
              <a:ext uri="{FF2B5EF4-FFF2-40B4-BE49-F238E27FC236}">
                <a16:creationId xmlns:a16="http://schemas.microsoft.com/office/drawing/2014/main" id="{3EF2DBE5-F586-4C81-8993-FDE9DF7A9D03}"/>
              </a:ext>
            </a:extLst>
          </p:cNvPr>
          <p:cNvPicPr>
            <a:picLocks noChangeAspect="1"/>
          </p:cNvPicPr>
          <p:nvPr/>
        </p:nvPicPr>
        <p:blipFill>
          <a:blip r:embed="rId3"/>
          <a:stretch>
            <a:fillRect/>
          </a:stretch>
        </p:blipFill>
        <p:spPr>
          <a:xfrm>
            <a:off x="5429192" y="3279262"/>
            <a:ext cx="1473402" cy="1667049"/>
          </a:xfrm>
          <a:prstGeom prst="rect">
            <a:avLst/>
          </a:prstGeom>
        </p:spPr>
      </p:pic>
    </p:spTree>
    <p:extLst>
      <p:ext uri="{BB962C8B-B14F-4D97-AF65-F5344CB8AC3E}">
        <p14:creationId xmlns:p14="http://schemas.microsoft.com/office/powerpoint/2010/main" val="353170725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4189901" y="254000"/>
            <a:ext cx="8002099"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29898" y="91616"/>
            <a:ext cx="3739705" cy="561304"/>
            <a:chOff x="483167" y="79805"/>
            <a:chExt cx="2993409" cy="1319971"/>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44983" y="169364"/>
              <a:ext cx="2631593" cy="12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标准化评测</a:t>
              </a:r>
            </a:p>
          </p:txBody>
        </p:sp>
        <p:sp>
          <p:nvSpPr>
            <p:cNvPr id="6" name="文本框 5">
              <a:extLst>
                <a:ext uri="{FF2B5EF4-FFF2-40B4-BE49-F238E27FC236}">
                  <a16:creationId xmlns:a16="http://schemas.microsoft.com/office/drawing/2014/main" id="{A8BE755E-1864-4C66-B622-665AC80DA633}"/>
                </a:ext>
              </a:extLst>
            </p:cNvPr>
            <p:cNvSpPr txBox="1"/>
            <p:nvPr/>
          </p:nvSpPr>
          <p:spPr>
            <a:xfrm>
              <a:off x="483167" y="79805"/>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F90FBF12-A65A-44DC-9F48-E500F21FCB70}"/>
              </a:ext>
            </a:extLst>
          </p:cNvPr>
          <p:cNvSpPr/>
          <p:nvPr/>
        </p:nvSpPr>
        <p:spPr>
          <a:xfrm>
            <a:off x="304800" y="815304"/>
            <a:ext cx="11397842" cy="419474"/>
          </a:xfrm>
          <a:prstGeom prst="rect">
            <a:avLst/>
          </a:prstGeom>
        </p:spPr>
        <p:txBody>
          <a:bodyPr wrap="square">
            <a:spAutoFit/>
          </a:bodyPr>
          <a:lstStyle/>
          <a:p>
            <a:pPr>
              <a:lnSpc>
                <a:spcPct val="150000"/>
              </a:lnSpc>
            </a:pPr>
            <a:r>
              <a:rPr lang="zh-CN" altLang="en-US" sz="1600" dirty="0">
                <a:solidFill>
                  <a:srgbClr val="24292E"/>
                </a:solidFill>
                <a:latin typeface="-apple-system"/>
              </a:rPr>
              <a:t>    我们在搜狗文本分类语料库上对</a:t>
            </a:r>
            <a:r>
              <a:rPr lang="en-US" altLang="zh-CN" sz="1600" dirty="0">
                <a:solidFill>
                  <a:srgbClr val="24292E"/>
                </a:solidFill>
                <a:latin typeface="-apple-system"/>
              </a:rPr>
              <a:t>{</a:t>
            </a:r>
            <a:r>
              <a:rPr lang="zh-CN" altLang="en-US" sz="1600" dirty="0">
                <a:solidFill>
                  <a:srgbClr val="24292E"/>
                </a:solidFill>
                <a:latin typeface="-apple-system"/>
              </a:rPr>
              <a:t>朴素贝叶斯，支持向量机</a:t>
            </a:r>
            <a:r>
              <a:rPr lang="en-US" altLang="zh-CN" sz="1600" dirty="0">
                <a:solidFill>
                  <a:srgbClr val="24292E"/>
                </a:solidFill>
                <a:latin typeface="-apple-system"/>
              </a:rPr>
              <a:t>} × {</a:t>
            </a:r>
            <a:r>
              <a:rPr lang="zh-CN" altLang="en-US" sz="1600" dirty="0">
                <a:solidFill>
                  <a:srgbClr val="24292E"/>
                </a:solidFill>
                <a:latin typeface="-apple-system"/>
              </a:rPr>
              <a:t>中文分词，二元语法</a:t>
            </a:r>
            <a:r>
              <a:rPr lang="en-US" altLang="zh-CN" sz="1600" dirty="0">
                <a:solidFill>
                  <a:srgbClr val="24292E"/>
                </a:solidFill>
                <a:latin typeface="-apple-system"/>
              </a:rPr>
              <a:t>}</a:t>
            </a:r>
            <a:r>
              <a:rPr lang="zh-CN" altLang="en-US" sz="1600" dirty="0">
                <a:solidFill>
                  <a:srgbClr val="24292E"/>
                </a:solidFill>
                <a:latin typeface="-apple-system"/>
              </a:rPr>
              <a:t>的 </a:t>
            </a:r>
            <a:r>
              <a:rPr lang="en-US" altLang="zh-CN" sz="1600" dirty="0">
                <a:solidFill>
                  <a:srgbClr val="24292E"/>
                </a:solidFill>
                <a:latin typeface="-apple-system"/>
              </a:rPr>
              <a:t>4 </a:t>
            </a:r>
            <a:r>
              <a:rPr lang="zh-CN" altLang="en-US" sz="1600" dirty="0">
                <a:solidFill>
                  <a:srgbClr val="24292E"/>
                </a:solidFill>
                <a:latin typeface="-apple-system"/>
              </a:rPr>
              <a:t>种搭配组合做评测。</a:t>
            </a:r>
            <a:endParaRPr lang="zh-CN" altLang="en-US" sz="1600" dirty="0"/>
          </a:p>
        </p:txBody>
      </p:sp>
      <p:sp>
        <p:nvSpPr>
          <p:cNvPr id="11" name="文本框 10">
            <a:extLst>
              <a:ext uri="{FF2B5EF4-FFF2-40B4-BE49-F238E27FC236}">
                <a16:creationId xmlns:a16="http://schemas.microsoft.com/office/drawing/2014/main" id="{18B6EBDB-2A14-4137-AC0C-21C299024C70}"/>
              </a:ext>
            </a:extLst>
          </p:cNvPr>
          <p:cNvSpPr txBox="1"/>
          <p:nvPr/>
        </p:nvSpPr>
        <p:spPr>
          <a:xfrm>
            <a:off x="304800" y="1392572"/>
            <a:ext cx="7499758" cy="338554"/>
          </a:xfrm>
          <a:prstGeom prst="rect">
            <a:avLst/>
          </a:prstGeom>
          <a:noFill/>
        </p:spPr>
        <p:txBody>
          <a:bodyPr wrap="square" rtlCol="0">
            <a:spAutoFit/>
          </a:bodyPr>
          <a:lstStyle/>
          <a:p>
            <a:r>
              <a:rPr lang="en-US" altLang="zh-CN" sz="1600" dirty="0"/>
              <a:t>    Python</a:t>
            </a:r>
            <a:r>
              <a:rPr lang="zh-CN" altLang="en-US" sz="1600" dirty="0"/>
              <a:t>代码实现详细见书籍</a:t>
            </a:r>
            <a:r>
              <a:rPr lang="en-US" altLang="zh-CN" sz="1600" dirty="0"/>
              <a:t>P321</a:t>
            </a:r>
            <a:r>
              <a:rPr lang="zh-CN" altLang="en-US" sz="1600" dirty="0"/>
              <a:t>，评测结果如下表：</a:t>
            </a:r>
          </a:p>
        </p:txBody>
      </p:sp>
      <p:graphicFrame>
        <p:nvGraphicFramePr>
          <p:cNvPr id="12" name="表格 11">
            <a:extLst>
              <a:ext uri="{FF2B5EF4-FFF2-40B4-BE49-F238E27FC236}">
                <a16:creationId xmlns:a16="http://schemas.microsoft.com/office/drawing/2014/main" id="{77E63A89-D9E4-4BA0-A9A8-0F1F77671765}"/>
              </a:ext>
            </a:extLst>
          </p:cNvPr>
          <p:cNvGraphicFramePr>
            <a:graphicFrameLocks noGrp="1"/>
          </p:cNvGraphicFramePr>
          <p:nvPr>
            <p:extLst>
              <p:ext uri="{D42A27DB-BD31-4B8C-83A1-F6EECF244321}">
                <p14:modId xmlns:p14="http://schemas.microsoft.com/office/powerpoint/2010/main" val="3591937416"/>
              </p:ext>
            </p:extLst>
          </p:nvPr>
        </p:nvGraphicFramePr>
        <p:xfrm>
          <a:off x="460695" y="1995159"/>
          <a:ext cx="10515600" cy="1828800"/>
        </p:xfrm>
        <a:graphic>
          <a:graphicData uri="http://schemas.openxmlformats.org/drawingml/2006/table">
            <a:tbl>
              <a:tblPr>
                <a:tableStyleId>{5940675A-B579-460E-94D1-54222C63F5DA}</a:tableStyleId>
              </a:tblPr>
              <a:tblGrid>
                <a:gridCol w="2450285">
                  <a:extLst>
                    <a:ext uri="{9D8B030D-6E8A-4147-A177-3AD203B41FA5}">
                      <a16:colId xmlns:a16="http://schemas.microsoft.com/office/drawing/2014/main" val="4024160563"/>
                    </a:ext>
                  </a:extLst>
                </a:gridCol>
                <a:gridCol w="1755955">
                  <a:extLst>
                    <a:ext uri="{9D8B030D-6E8A-4147-A177-3AD203B41FA5}">
                      <a16:colId xmlns:a16="http://schemas.microsoft.com/office/drawing/2014/main" val="3919619236"/>
                    </a:ext>
                  </a:extLst>
                </a:gridCol>
                <a:gridCol w="2103120">
                  <a:extLst>
                    <a:ext uri="{9D8B030D-6E8A-4147-A177-3AD203B41FA5}">
                      <a16:colId xmlns:a16="http://schemas.microsoft.com/office/drawing/2014/main" val="3151495733"/>
                    </a:ext>
                  </a:extLst>
                </a:gridCol>
                <a:gridCol w="2103120">
                  <a:extLst>
                    <a:ext uri="{9D8B030D-6E8A-4147-A177-3AD203B41FA5}">
                      <a16:colId xmlns:a16="http://schemas.microsoft.com/office/drawing/2014/main" val="3888967981"/>
                    </a:ext>
                  </a:extLst>
                </a:gridCol>
                <a:gridCol w="2103120">
                  <a:extLst>
                    <a:ext uri="{9D8B030D-6E8A-4147-A177-3AD203B41FA5}">
                      <a16:colId xmlns:a16="http://schemas.microsoft.com/office/drawing/2014/main" val="661238494"/>
                    </a:ext>
                  </a:extLst>
                </a:gridCol>
              </a:tblGrid>
              <a:tr h="0">
                <a:tc>
                  <a:txBody>
                    <a:bodyPr/>
                    <a:lstStyle/>
                    <a:p>
                      <a:pPr algn="ctr"/>
                      <a:r>
                        <a:rPr lang="zh-CN" altLang="en-US">
                          <a:effectLst/>
                        </a:rPr>
                        <a:t>算法</a:t>
                      </a:r>
                      <a:r>
                        <a:rPr lang="en-US" altLang="zh-CN">
                          <a:effectLst/>
                        </a:rPr>
                        <a:t>+</a:t>
                      </a:r>
                      <a:r>
                        <a:rPr lang="zh-CN" altLang="en-US">
                          <a:effectLst/>
                        </a:rPr>
                        <a:t>分词</a:t>
                      </a:r>
                      <a:endParaRPr lang="zh-CN" altLang="en-US" b="1">
                        <a:effectLst/>
                      </a:endParaRPr>
                    </a:p>
                  </a:txBody>
                  <a:tcPr marL="99060" marR="99060" anchor="ctr"/>
                </a:tc>
                <a:tc>
                  <a:txBody>
                    <a:bodyPr/>
                    <a:lstStyle/>
                    <a:p>
                      <a:pPr algn="ctr"/>
                      <a:r>
                        <a:rPr lang="en-US">
                          <a:effectLst/>
                        </a:rPr>
                        <a:t>P</a:t>
                      </a:r>
                      <a:endParaRPr lang="en-US" b="1">
                        <a:effectLst/>
                      </a:endParaRPr>
                    </a:p>
                  </a:txBody>
                  <a:tcPr marL="99060" marR="99060" anchor="ctr"/>
                </a:tc>
                <a:tc>
                  <a:txBody>
                    <a:bodyPr/>
                    <a:lstStyle/>
                    <a:p>
                      <a:pPr algn="ctr"/>
                      <a:r>
                        <a:rPr lang="en-US">
                          <a:effectLst/>
                        </a:rPr>
                        <a:t>R</a:t>
                      </a:r>
                      <a:endParaRPr lang="en-US" b="1">
                        <a:effectLst/>
                      </a:endParaRPr>
                    </a:p>
                  </a:txBody>
                  <a:tcPr marL="99060" marR="99060" anchor="ctr"/>
                </a:tc>
                <a:tc>
                  <a:txBody>
                    <a:bodyPr/>
                    <a:lstStyle/>
                    <a:p>
                      <a:pPr algn="ctr"/>
                      <a:r>
                        <a:rPr lang="en-US">
                          <a:effectLst/>
                        </a:rPr>
                        <a:t>F1</a:t>
                      </a:r>
                      <a:endParaRPr lang="en-US" b="1">
                        <a:effectLst/>
                      </a:endParaRPr>
                    </a:p>
                  </a:txBody>
                  <a:tcPr marL="99060" marR="99060" anchor="ctr"/>
                </a:tc>
                <a:tc>
                  <a:txBody>
                    <a:bodyPr/>
                    <a:lstStyle/>
                    <a:p>
                      <a:pPr algn="ctr"/>
                      <a:r>
                        <a:rPr lang="zh-CN" altLang="en-US">
                          <a:effectLst/>
                        </a:rPr>
                        <a:t>文档</a:t>
                      </a:r>
                      <a:r>
                        <a:rPr lang="en-US" altLang="zh-CN">
                          <a:effectLst/>
                        </a:rPr>
                        <a:t>/</a:t>
                      </a:r>
                      <a:r>
                        <a:rPr lang="zh-CN" altLang="en-US">
                          <a:effectLst/>
                        </a:rPr>
                        <a:t>秒</a:t>
                      </a:r>
                      <a:endParaRPr lang="zh-CN" altLang="en-US" b="1">
                        <a:effectLst/>
                      </a:endParaRPr>
                    </a:p>
                  </a:txBody>
                  <a:tcPr marL="99060" marR="99060" anchor="ctr"/>
                </a:tc>
                <a:extLst>
                  <a:ext uri="{0D108BD9-81ED-4DB2-BD59-A6C34878D82A}">
                    <a16:rowId xmlns:a16="http://schemas.microsoft.com/office/drawing/2014/main" val="4258093943"/>
                  </a:ext>
                </a:extLst>
              </a:tr>
              <a:tr h="0">
                <a:tc>
                  <a:txBody>
                    <a:bodyPr/>
                    <a:lstStyle/>
                    <a:p>
                      <a:pPr algn="ctr"/>
                      <a:r>
                        <a:rPr lang="zh-CN" altLang="en-US">
                          <a:effectLst/>
                        </a:rPr>
                        <a:t>朴素贝叶斯</a:t>
                      </a:r>
                      <a:r>
                        <a:rPr lang="en-US" altLang="zh-CN">
                          <a:effectLst/>
                        </a:rPr>
                        <a:t>+</a:t>
                      </a:r>
                      <a:r>
                        <a:rPr lang="zh-CN" altLang="en-US">
                          <a:effectLst/>
                        </a:rPr>
                        <a:t>中文分词</a:t>
                      </a:r>
                    </a:p>
                  </a:txBody>
                  <a:tcPr marL="99060" marR="99060" anchor="ctr"/>
                </a:tc>
                <a:tc>
                  <a:txBody>
                    <a:bodyPr/>
                    <a:lstStyle/>
                    <a:p>
                      <a:pPr algn="ctr"/>
                      <a:r>
                        <a:rPr lang="en-US" altLang="zh-CN">
                          <a:effectLst/>
                        </a:rPr>
                        <a:t>96.16</a:t>
                      </a:r>
                    </a:p>
                  </a:txBody>
                  <a:tcPr marL="99060" marR="99060" anchor="ctr"/>
                </a:tc>
                <a:tc>
                  <a:txBody>
                    <a:bodyPr/>
                    <a:lstStyle/>
                    <a:p>
                      <a:pPr algn="ctr"/>
                      <a:r>
                        <a:rPr lang="en-US" altLang="zh-CN">
                          <a:effectLst/>
                        </a:rPr>
                        <a:t>96</a:t>
                      </a:r>
                    </a:p>
                  </a:txBody>
                  <a:tcPr marL="99060" marR="99060" anchor="ctr"/>
                </a:tc>
                <a:tc>
                  <a:txBody>
                    <a:bodyPr/>
                    <a:lstStyle/>
                    <a:p>
                      <a:pPr algn="ctr"/>
                      <a:r>
                        <a:rPr lang="en-US" altLang="zh-CN">
                          <a:effectLst/>
                        </a:rPr>
                        <a:t>96.08</a:t>
                      </a:r>
                    </a:p>
                  </a:txBody>
                  <a:tcPr marL="99060" marR="99060" anchor="ctr"/>
                </a:tc>
                <a:tc>
                  <a:txBody>
                    <a:bodyPr/>
                    <a:lstStyle/>
                    <a:p>
                      <a:pPr algn="ctr"/>
                      <a:r>
                        <a:rPr lang="en-US" altLang="zh-CN">
                          <a:effectLst/>
                        </a:rPr>
                        <a:t>6172</a:t>
                      </a:r>
                    </a:p>
                  </a:txBody>
                  <a:tcPr marL="99060" marR="99060" anchor="ctr"/>
                </a:tc>
                <a:extLst>
                  <a:ext uri="{0D108BD9-81ED-4DB2-BD59-A6C34878D82A}">
                    <a16:rowId xmlns:a16="http://schemas.microsoft.com/office/drawing/2014/main" val="3874799851"/>
                  </a:ext>
                </a:extLst>
              </a:tr>
              <a:tr h="0">
                <a:tc>
                  <a:txBody>
                    <a:bodyPr/>
                    <a:lstStyle/>
                    <a:p>
                      <a:pPr algn="ctr"/>
                      <a:r>
                        <a:rPr lang="zh-CN" altLang="en-US">
                          <a:effectLst/>
                        </a:rPr>
                        <a:t>朴素贝叶斯</a:t>
                      </a:r>
                      <a:r>
                        <a:rPr lang="en-US" altLang="zh-CN">
                          <a:effectLst/>
                        </a:rPr>
                        <a:t>+</a:t>
                      </a:r>
                      <a:r>
                        <a:rPr lang="zh-CN" altLang="en-US">
                          <a:effectLst/>
                        </a:rPr>
                        <a:t>二元语法</a:t>
                      </a:r>
                    </a:p>
                  </a:txBody>
                  <a:tcPr marL="99060" marR="99060" anchor="ctr"/>
                </a:tc>
                <a:tc>
                  <a:txBody>
                    <a:bodyPr/>
                    <a:lstStyle/>
                    <a:p>
                      <a:pPr algn="ctr"/>
                      <a:r>
                        <a:rPr lang="en-US" altLang="zh-CN">
                          <a:effectLst/>
                        </a:rPr>
                        <a:t>96.36</a:t>
                      </a:r>
                    </a:p>
                  </a:txBody>
                  <a:tcPr marL="99060" marR="99060" anchor="ctr"/>
                </a:tc>
                <a:tc>
                  <a:txBody>
                    <a:bodyPr/>
                    <a:lstStyle/>
                    <a:p>
                      <a:pPr algn="ctr"/>
                      <a:r>
                        <a:rPr lang="en-US" altLang="zh-CN">
                          <a:effectLst/>
                        </a:rPr>
                        <a:t>96.2</a:t>
                      </a:r>
                    </a:p>
                  </a:txBody>
                  <a:tcPr marL="99060" marR="99060" anchor="ctr"/>
                </a:tc>
                <a:tc>
                  <a:txBody>
                    <a:bodyPr/>
                    <a:lstStyle/>
                    <a:p>
                      <a:pPr algn="ctr"/>
                      <a:r>
                        <a:rPr lang="en-US" altLang="zh-CN">
                          <a:effectLst/>
                        </a:rPr>
                        <a:t>96.28</a:t>
                      </a:r>
                    </a:p>
                  </a:txBody>
                  <a:tcPr marL="99060" marR="99060" anchor="ctr"/>
                </a:tc>
                <a:tc>
                  <a:txBody>
                    <a:bodyPr/>
                    <a:lstStyle/>
                    <a:p>
                      <a:pPr algn="ctr"/>
                      <a:r>
                        <a:rPr lang="en-US" altLang="zh-CN">
                          <a:effectLst/>
                        </a:rPr>
                        <a:t>3378</a:t>
                      </a:r>
                    </a:p>
                  </a:txBody>
                  <a:tcPr marL="99060" marR="99060" anchor="ctr"/>
                </a:tc>
                <a:extLst>
                  <a:ext uri="{0D108BD9-81ED-4DB2-BD59-A6C34878D82A}">
                    <a16:rowId xmlns:a16="http://schemas.microsoft.com/office/drawing/2014/main" val="2960142910"/>
                  </a:ext>
                </a:extLst>
              </a:tr>
              <a:tr h="0">
                <a:tc>
                  <a:txBody>
                    <a:bodyPr/>
                    <a:lstStyle/>
                    <a:p>
                      <a:pPr algn="ctr"/>
                      <a:r>
                        <a:rPr lang="en-US">
                          <a:effectLst/>
                        </a:rPr>
                        <a:t>SVM + </a:t>
                      </a:r>
                      <a:r>
                        <a:rPr lang="zh-CN" altLang="en-US">
                          <a:effectLst/>
                        </a:rPr>
                        <a:t>中文分词</a:t>
                      </a:r>
                    </a:p>
                  </a:txBody>
                  <a:tcPr marL="99060" marR="99060" anchor="ctr"/>
                </a:tc>
                <a:tc>
                  <a:txBody>
                    <a:bodyPr/>
                    <a:lstStyle/>
                    <a:p>
                      <a:pPr algn="ctr"/>
                      <a:r>
                        <a:rPr lang="en-US" altLang="zh-CN">
                          <a:effectLst/>
                        </a:rPr>
                        <a:t>97.24</a:t>
                      </a:r>
                    </a:p>
                  </a:txBody>
                  <a:tcPr marL="99060" marR="99060" anchor="ctr"/>
                </a:tc>
                <a:tc>
                  <a:txBody>
                    <a:bodyPr/>
                    <a:lstStyle/>
                    <a:p>
                      <a:pPr algn="ctr"/>
                      <a:r>
                        <a:rPr lang="en-US" altLang="zh-CN">
                          <a:effectLst/>
                        </a:rPr>
                        <a:t>97.2</a:t>
                      </a:r>
                    </a:p>
                  </a:txBody>
                  <a:tcPr marL="99060" marR="99060" anchor="ctr"/>
                </a:tc>
                <a:tc>
                  <a:txBody>
                    <a:bodyPr/>
                    <a:lstStyle/>
                    <a:p>
                      <a:pPr algn="ctr"/>
                      <a:r>
                        <a:rPr lang="en-US" altLang="zh-CN">
                          <a:effectLst/>
                        </a:rPr>
                        <a:t>97.22</a:t>
                      </a:r>
                    </a:p>
                  </a:txBody>
                  <a:tcPr marL="99060" marR="99060" anchor="ctr"/>
                </a:tc>
                <a:tc>
                  <a:txBody>
                    <a:bodyPr/>
                    <a:lstStyle/>
                    <a:p>
                      <a:pPr algn="ctr"/>
                      <a:r>
                        <a:rPr lang="en-US" altLang="zh-CN">
                          <a:effectLst/>
                        </a:rPr>
                        <a:t>27777</a:t>
                      </a:r>
                    </a:p>
                  </a:txBody>
                  <a:tcPr marL="99060" marR="99060" anchor="ctr"/>
                </a:tc>
                <a:extLst>
                  <a:ext uri="{0D108BD9-81ED-4DB2-BD59-A6C34878D82A}">
                    <a16:rowId xmlns:a16="http://schemas.microsoft.com/office/drawing/2014/main" val="1255710219"/>
                  </a:ext>
                </a:extLst>
              </a:tr>
              <a:tr h="0">
                <a:tc>
                  <a:txBody>
                    <a:bodyPr/>
                    <a:lstStyle/>
                    <a:p>
                      <a:pPr algn="ctr"/>
                      <a:r>
                        <a:rPr lang="en-US">
                          <a:effectLst/>
                        </a:rPr>
                        <a:t>SVM + </a:t>
                      </a:r>
                      <a:r>
                        <a:rPr lang="zh-CN" altLang="en-US">
                          <a:effectLst/>
                        </a:rPr>
                        <a:t>二元语法</a:t>
                      </a:r>
                    </a:p>
                  </a:txBody>
                  <a:tcPr marL="99060" marR="99060" anchor="ctr"/>
                </a:tc>
                <a:tc>
                  <a:txBody>
                    <a:bodyPr/>
                    <a:lstStyle/>
                    <a:p>
                      <a:pPr algn="ctr"/>
                      <a:r>
                        <a:rPr lang="en-US" altLang="zh-CN">
                          <a:effectLst/>
                        </a:rPr>
                        <a:t>97.83</a:t>
                      </a:r>
                    </a:p>
                  </a:txBody>
                  <a:tcPr marL="99060" marR="99060" anchor="ctr"/>
                </a:tc>
                <a:tc>
                  <a:txBody>
                    <a:bodyPr/>
                    <a:lstStyle/>
                    <a:p>
                      <a:pPr algn="ctr"/>
                      <a:r>
                        <a:rPr lang="en-US" altLang="zh-CN">
                          <a:effectLst/>
                        </a:rPr>
                        <a:t>97.8</a:t>
                      </a:r>
                    </a:p>
                  </a:txBody>
                  <a:tcPr marL="99060" marR="99060" anchor="ctr"/>
                </a:tc>
                <a:tc>
                  <a:txBody>
                    <a:bodyPr/>
                    <a:lstStyle/>
                    <a:p>
                      <a:pPr algn="ctr"/>
                      <a:r>
                        <a:rPr lang="en-US" altLang="zh-CN">
                          <a:effectLst/>
                        </a:rPr>
                        <a:t>97.81</a:t>
                      </a:r>
                    </a:p>
                  </a:txBody>
                  <a:tcPr marL="99060" marR="99060" anchor="ctr"/>
                </a:tc>
                <a:tc>
                  <a:txBody>
                    <a:bodyPr/>
                    <a:lstStyle/>
                    <a:p>
                      <a:pPr algn="ctr"/>
                      <a:r>
                        <a:rPr lang="en-US" altLang="zh-CN" dirty="0">
                          <a:effectLst/>
                        </a:rPr>
                        <a:t>12195</a:t>
                      </a:r>
                    </a:p>
                  </a:txBody>
                  <a:tcPr marL="99060" marR="99060" anchor="ctr"/>
                </a:tc>
                <a:extLst>
                  <a:ext uri="{0D108BD9-81ED-4DB2-BD59-A6C34878D82A}">
                    <a16:rowId xmlns:a16="http://schemas.microsoft.com/office/drawing/2014/main" val="4138190502"/>
                  </a:ext>
                </a:extLst>
              </a:tr>
            </a:tbl>
          </a:graphicData>
        </a:graphic>
      </p:graphicFrame>
      <p:sp>
        <p:nvSpPr>
          <p:cNvPr id="13" name="文本框 12">
            <a:extLst>
              <a:ext uri="{FF2B5EF4-FFF2-40B4-BE49-F238E27FC236}">
                <a16:creationId xmlns:a16="http://schemas.microsoft.com/office/drawing/2014/main" id="{4E877C70-D587-4E23-95F5-8578B1237D3C}"/>
              </a:ext>
            </a:extLst>
          </p:cNvPr>
          <p:cNvSpPr txBox="1"/>
          <p:nvPr/>
        </p:nvSpPr>
        <p:spPr>
          <a:xfrm>
            <a:off x="453006" y="4068661"/>
            <a:ext cx="4655889" cy="338554"/>
          </a:xfrm>
          <a:prstGeom prst="rect">
            <a:avLst/>
          </a:prstGeom>
          <a:noFill/>
        </p:spPr>
        <p:txBody>
          <a:bodyPr wrap="square" rtlCol="0">
            <a:spAutoFit/>
          </a:bodyPr>
          <a:lstStyle/>
          <a:p>
            <a:r>
              <a:rPr lang="zh-CN" altLang="en-US" sz="1600" dirty="0"/>
              <a:t>比较上表，可以得出如下结论。</a:t>
            </a:r>
          </a:p>
        </p:txBody>
      </p:sp>
      <p:sp>
        <p:nvSpPr>
          <p:cNvPr id="14" name="矩形 13">
            <a:extLst>
              <a:ext uri="{FF2B5EF4-FFF2-40B4-BE49-F238E27FC236}">
                <a16:creationId xmlns:a16="http://schemas.microsoft.com/office/drawing/2014/main" id="{2C3A1781-54AD-44AD-B4EE-E68318EB0BE2}"/>
              </a:ext>
            </a:extLst>
          </p:cNvPr>
          <p:cNvSpPr/>
          <p:nvPr/>
        </p:nvSpPr>
        <p:spPr>
          <a:xfrm>
            <a:off x="371333" y="4538517"/>
            <a:ext cx="10928637" cy="1199046"/>
          </a:xfrm>
          <a:prstGeom prst="rect">
            <a:avLst/>
          </a:prstGeom>
        </p:spPr>
        <p:txBody>
          <a:bodyPr wrap="square">
            <a:spAutoFit/>
          </a:bodyPr>
          <a:lstStyle/>
          <a:p>
            <a:pPr>
              <a:lnSpc>
                <a:spcPct val="150000"/>
              </a:lnSpc>
              <a:buFont typeface="Arial" panose="020B0604020202020204" pitchFamily="34" charset="0"/>
              <a:buChar char="•"/>
            </a:pPr>
            <a:r>
              <a:rPr lang="zh-CN" altLang="en-US" sz="1600" dirty="0">
                <a:solidFill>
                  <a:srgbClr val="24292E"/>
                </a:solidFill>
                <a:latin typeface="-apple-system"/>
              </a:rPr>
              <a:t>中文文本分类的确</a:t>
            </a:r>
            <a:r>
              <a:rPr lang="zh-CN" altLang="en-US" sz="1600" b="1" dirty="0">
                <a:solidFill>
                  <a:srgbClr val="24292E"/>
                </a:solidFill>
                <a:latin typeface="-apple-system"/>
              </a:rPr>
              <a:t>不需要</a:t>
            </a:r>
            <a:r>
              <a:rPr lang="zh-CN" altLang="en-US" sz="1600" dirty="0">
                <a:solidFill>
                  <a:srgbClr val="24292E"/>
                </a:solidFill>
                <a:latin typeface="-apple-system"/>
              </a:rPr>
              <a:t>分词，不分词直接用元语法反而能够取得更高的准确率。只不过由于二元语法数量比单词多</a:t>
            </a:r>
            <a:r>
              <a:rPr lang="en-US" altLang="zh-CN" sz="1600" dirty="0">
                <a:solidFill>
                  <a:srgbClr val="24292E"/>
                </a:solidFill>
                <a:latin typeface="-apple-system"/>
              </a:rPr>
              <a:t>,</a:t>
            </a:r>
            <a:r>
              <a:rPr lang="zh-CN" altLang="en-US" sz="1600" dirty="0">
                <a:solidFill>
                  <a:srgbClr val="24292E"/>
                </a:solidFill>
                <a:latin typeface="-apple-system"/>
              </a:rPr>
              <a:t>导致参与运算的特征更多，相应的分类速度减半。</a:t>
            </a:r>
          </a:p>
          <a:p>
            <a:pPr>
              <a:lnSpc>
                <a:spcPct val="150000"/>
              </a:lnSpc>
              <a:buFont typeface="Arial" panose="020B0604020202020204" pitchFamily="34" charset="0"/>
              <a:buChar char="•"/>
            </a:pPr>
            <a:r>
              <a:rPr lang="zh-CN" altLang="en-US" sz="1600" dirty="0">
                <a:solidFill>
                  <a:srgbClr val="24292E"/>
                </a:solidFill>
                <a:latin typeface="-apple-system"/>
              </a:rPr>
              <a:t>线性支持向量机的分类准确率更高，而且分类速度更快，推荐使用。</a:t>
            </a:r>
            <a:endParaRPr lang="zh-CN" altLang="en-US" sz="1600" b="0" i="0" dirty="0">
              <a:solidFill>
                <a:srgbClr val="24292E"/>
              </a:solidFill>
              <a:effectLst/>
              <a:latin typeface="-apple-system"/>
            </a:endParaRPr>
          </a:p>
        </p:txBody>
      </p:sp>
    </p:spTree>
    <p:extLst>
      <p:ext uri="{BB962C8B-B14F-4D97-AF65-F5344CB8AC3E}">
        <p14:creationId xmlns:p14="http://schemas.microsoft.com/office/powerpoint/2010/main" val="81749757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2" name="文本框 7">
            <a:extLst>
              <a:ext uri="{FF2B5EF4-FFF2-40B4-BE49-F238E27FC236}">
                <a16:creationId xmlns:a16="http://schemas.microsoft.com/office/drawing/2014/main"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5</a:t>
            </a:r>
            <a:endParaRPr kumimoji="0" lang="zh-CN" altLang="en-US"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293" name="文本框 8">
            <a:extLst>
              <a:ext uri="{FF2B5EF4-FFF2-40B4-BE49-F238E27FC236}">
                <a16:creationId xmlns:a16="http://schemas.microsoft.com/office/drawing/2014/main"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5" name="文本框 10">
            <a:extLst>
              <a:ext uri="{FF2B5EF4-FFF2-40B4-BE49-F238E27FC236}">
                <a16:creationId xmlns:a16="http://schemas.microsoft.com/office/drawing/2014/main"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296" name="文本框 11">
            <a:extLst>
              <a:ext uri="{FF2B5EF4-FFF2-40B4-BE49-F238E27FC236}">
                <a16:creationId xmlns:a16="http://schemas.microsoft.com/office/drawing/2014/main" id="{DF8864B7-7026-4B02-A1DD-EA10E545D964}"/>
              </a:ext>
            </a:extLst>
          </p:cNvPr>
          <p:cNvSpPr txBox="1">
            <a:spLocks noChangeArrowheads="1"/>
          </p:cNvSpPr>
          <p:nvPr/>
        </p:nvSpPr>
        <p:spPr bwMode="auto">
          <a:xfrm>
            <a:off x="2722563" y="3617913"/>
            <a:ext cx="9693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情感分析</a:t>
            </a:r>
          </a:p>
        </p:txBody>
      </p:sp>
    </p:spTree>
    <p:extLst>
      <p:ext uri="{BB962C8B-B14F-4D97-AF65-F5344CB8AC3E}">
        <p14:creationId xmlns:p14="http://schemas.microsoft.com/office/powerpoint/2010/main" val="367724392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D107BE-5A92-4869-B76B-5622591FE0A5}"/>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119A173-EDF7-48FE-BF6A-3459F1B3A05E}"/>
              </a:ext>
            </a:extLst>
          </p:cNvPr>
          <p:cNvSpPr/>
          <p:nvPr/>
        </p:nvSpPr>
        <p:spPr>
          <a:xfrm>
            <a:off x="2894202" y="254000"/>
            <a:ext cx="9297798"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4">
            <a:extLst>
              <a:ext uri="{FF2B5EF4-FFF2-40B4-BE49-F238E27FC236}">
                <a16:creationId xmlns:a16="http://schemas.microsoft.com/office/drawing/2014/main" id="{99608364-58C5-4553-B1F9-0A9611D3F26C}"/>
              </a:ext>
            </a:extLst>
          </p:cNvPr>
          <p:cNvSpPr txBox="1">
            <a:spLocks noChangeArrowheads="1"/>
          </p:cNvSpPr>
          <p:nvPr/>
        </p:nvSpPr>
        <p:spPr bwMode="auto">
          <a:xfrm>
            <a:off x="704555" y="110999"/>
            <a:ext cx="2094691"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情感分析</a:t>
            </a:r>
          </a:p>
        </p:txBody>
      </p:sp>
      <p:sp>
        <p:nvSpPr>
          <p:cNvPr id="5" name="矩形 4">
            <a:extLst>
              <a:ext uri="{FF2B5EF4-FFF2-40B4-BE49-F238E27FC236}">
                <a16:creationId xmlns:a16="http://schemas.microsoft.com/office/drawing/2014/main" id="{9AC56F88-4924-40CE-BCC1-98B9D0633B5A}"/>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a:extLst>
              <a:ext uri="{FF2B5EF4-FFF2-40B4-BE49-F238E27FC236}">
                <a16:creationId xmlns:a16="http://schemas.microsoft.com/office/drawing/2014/main" id="{6F805A7A-4DAA-43DD-A62F-05A77505EE0E}"/>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a:extLst>
              <a:ext uri="{FF2B5EF4-FFF2-40B4-BE49-F238E27FC236}">
                <a16:creationId xmlns:a16="http://schemas.microsoft.com/office/drawing/2014/main" id="{7BC03B42-C5BB-49A9-8FA0-E80F2582DAA0}"/>
              </a:ext>
            </a:extLst>
          </p:cNvPr>
          <p:cNvSpPr/>
          <p:nvPr/>
        </p:nvSpPr>
        <p:spPr>
          <a:xfrm>
            <a:off x="304800" y="789662"/>
            <a:ext cx="11506899" cy="1896801"/>
          </a:xfrm>
          <a:prstGeom prst="rect">
            <a:avLst/>
          </a:prstGeom>
        </p:spPr>
        <p:txBody>
          <a:bodyPr wrap="square">
            <a:spAutoFit/>
          </a:bodyPr>
          <a:lstStyle/>
          <a:p>
            <a:pPr>
              <a:lnSpc>
                <a:spcPct val="150000"/>
              </a:lnSpc>
            </a:pPr>
            <a:r>
              <a:rPr lang="zh-CN" altLang="en-US" sz="1600" dirty="0"/>
              <a:t>    文本</a:t>
            </a:r>
            <a:r>
              <a:rPr lang="zh-CN" altLang="en-US" sz="1600" b="1" dirty="0"/>
              <a:t>情感分析</a:t>
            </a:r>
            <a:r>
              <a:rPr lang="zh-CN" altLang="en-US" sz="1600" dirty="0"/>
              <a:t>指的是提取文本中的主观信息的一种</a:t>
            </a:r>
            <a:r>
              <a:rPr lang="en-US" altLang="zh-CN" sz="1600" dirty="0"/>
              <a:t>NLP</a:t>
            </a:r>
            <a:r>
              <a:rPr lang="zh-CN" altLang="en-US" sz="1600" dirty="0"/>
              <a:t>任务，其具体目标通常是找出文本所对应的正负情感态度。  情感分析可以在实体、句子、段落乃至文档上进行。</a:t>
            </a:r>
            <a:endParaRPr lang="en-US" altLang="zh-CN" sz="1600" dirty="0"/>
          </a:p>
          <a:p>
            <a:pPr>
              <a:lnSpc>
                <a:spcPct val="150000"/>
              </a:lnSpc>
            </a:pPr>
            <a:r>
              <a:rPr lang="en-US" altLang="zh-CN" sz="1600" dirty="0"/>
              <a:t>    </a:t>
            </a:r>
            <a:r>
              <a:rPr lang="zh-CN" altLang="en-US" sz="1600" dirty="0"/>
              <a:t>本节主要介绍</a:t>
            </a:r>
            <a:r>
              <a:rPr lang="zh-CN" altLang="en-US" sz="1600" b="1" dirty="0"/>
              <a:t>文档级别</a:t>
            </a:r>
            <a:r>
              <a:rPr lang="zh-CN" altLang="en-US" sz="1600" dirty="0"/>
              <a:t>的情感分析，当然也适用于段落和句子等短文本。任何</a:t>
            </a:r>
            <a:r>
              <a:rPr lang="en-US" altLang="zh-CN" sz="1600" dirty="0"/>
              <a:t>NLP</a:t>
            </a:r>
            <a:r>
              <a:rPr lang="zh-CN" altLang="en-US" sz="1600" dirty="0"/>
              <a:t>任务都离不开语料库，尤其是</a:t>
            </a:r>
            <a:r>
              <a:rPr lang="zh-CN" altLang="en-US" sz="1600" b="1" dirty="0"/>
              <a:t>标注</a:t>
            </a:r>
            <a:r>
              <a:rPr lang="zh-CN" altLang="en-US" sz="1600" dirty="0"/>
              <a:t>语料库。对于情感分析而言，只需要准备标注了正负情感的大量文档，就能将其视作普通的文本分类任务来解决。此外，一些带有评分的电影、商品评论也可以作为“天然”的标注语料库（五星评论可以作为</a:t>
            </a:r>
            <a:r>
              <a:rPr lang="en-US" altLang="zh-CN" sz="1600" dirty="0"/>
              <a:t>5</a:t>
            </a:r>
            <a:r>
              <a:rPr lang="zh-CN" altLang="en-US" sz="1600" dirty="0"/>
              <a:t>种类别）。</a:t>
            </a:r>
          </a:p>
        </p:txBody>
      </p:sp>
    </p:spTree>
    <p:extLst>
      <p:ext uri="{BB962C8B-B14F-4D97-AF65-F5344CB8AC3E}">
        <p14:creationId xmlns:p14="http://schemas.microsoft.com/office/powerpoint/2010/main" val="4169401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D107BE-5A92-4869-B76B-5622591FE0A5}"/>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119A173-EDF7-48FE-BF6A-3459F1B3A05E}"/>
              </a:ext>
            </a:extLst>
          </p:cNvPr>
          <p:cNvSpPr/>
          <p:nvPr/>
        </p:nvSpPr>
        <p:spPr>
          <a:xfrm>
            <a:off x="2894202" y="254000"/>
            <a:ext cx="9297798"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4">
            <a:extLst>
              <a:ext uri="{FF2B5EF4-FFF2-40B4-BE49-F238E27FC236}">
                <a16:creationId xmlns:a16="http://schemas.microsoft.com/office/drawing/2014/main" id="{99608364-58C5-4553-B1F9-0A9611D3F26C}"/>
              </a:ext>
            </a:extLst>
          </p:cNvPr>
          <p:cNvSpPr txBox="1">
            <a:spLocks noChangeArrowheads="1"/>
          </p:cNvSpPr>
          <p:nvPr/>
        </p:nvSpPr>
        <p:spPr bwMode="auto">
          <a:xfrm>
            <a:off x="704555" y="110999"/>
            <a:ext cx="2094691"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情感分析</a:t>
            </a:r>
          </a:p>
        </p:txBody>
      </p:sp>
      <p:sp>
        <p:nvSpPr>
          <p:cNvPr id="5" name="矩形 4">
            <a:extLst>
              <a:ext uri="{FF2B5EF4-FFF2-40B4-BE49-F238E27FC236}">
                <a16:creationId xmlns:a16="http://schemas.microsoft.com/office/drawing/2014/main" id="{9AC56F88-4924-40CE-BCC1-98B9D0633B5A}"/>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a:extLst>
              <a:ext uri="{FF2B5EF4-FFF2-40B4-BE49-F238E27FC236}">
                <a16:creationId xmlns:a16="http://schemas.microsoft.com/office/drawing/2014/main" id="{6F805A7A-4DAA-43DD-A62F-05A77505EE0E}"/>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ED22B01-1AAD-46F2-83B3-EB9E1D4C9D54}"/>
              </a:ext>
            </a:extLst>
          </p:cNvPr>
          <p:cNvSpPr/>
          <p:nvPr/>
        </p:nvSpPr>
        <p:spPr>
          <a:xfrm>
            <a:off x="304800" y="732035"/>
            <a:ext cx="3326039" cy="369332"/>
          </a:xfrm>
          <a:prstGeom prst="rect">
            <a:avLst/>
          </a:prstGeom>
        </p:spPr>
        <p:txBody>
          <a:bodyPr wrap="none">
            <a:spAutoFit/>
          </a:bodyPr>
          <a:lstStyle/>
          <a:p>
            <a:r>
              <a:rPr lang="en-US" altLang="zh-CN" b="1" dirty="0">
                <a:solidFill>
                  <a:srgbClr val="24292E"/>
                </a:solidFill>
                <a:latin typeface="-apple-system"/>
              </a:rPr>
              <a:t>1. ChnsentiCorp</a:t>
            </a:r>
            <a:r>
              <a:rPr lang="zh-CN" altLang="en-US" b="1" dirty="0">
                <a:solidFill>
                  <a:srgbClr val="24292E"/>
                </a:solidFill>
                <a:latin typeface="-apple-system"/>
              </a:rPr>
              <a:t>情感分析语料库</a:t>
            </a:r>
            <a:endParaRPr lang="zh-CN" altLang="en-US" dirty="0"/>
          </a:p>
        </p:txBody>
      </p:sp>
      <p:sp>
        <p:nvSpPr>
          <p:cNvPr id="9" name="矩形 8">
            <a:extLst>
              <a:ext uri="{FF2B5EF4-FFF2-40B4-BE49-F238E27FC236}">
                <a16:creationId xmlns:a16="http://schemas.microsoft.com/office/drawing/2014/main" id="{B21BBD8A-3F56-4756-BBA4-FFFDF45EE05B}"/>
              </a:ext>
            </a:extLst>
          </p:cNvPr>
          <p:cNvSpPr/>
          <p:nvPr/>
        </p:nvSpPr>
        <p:spPr>
          <a:xfrm>
            <a:off x="304799" y="1341277"/>
            <a:ext cx="11574011" cy="788806"/>
          </a:xfrm>
          <a:prstGeom prst="rect">
            <a:avLst/>
          </a:prstGeom>
        </p:spPr>
        <p:txBody>
          <a:bodyPr wrap="square">
            <a:spAutoFit/>
          </a:bodyPr>
          <a:lstStyle/>
          <a:p>
            <a:pPr>
              <a:lnSpc>
                <a:spcPct val="150000"/>
              </a:lnSpc>
            </a:pPr>
            <a:r>
              <a:rPr lang="zh-CN" altLang="en-US" sz="1600" dirty="0"/>
              <a:t>    该语料库由谭松波博士整理发布，包含酒店、电脑与书籍三个行业的评论与相应情感极性。此处以酒店评论为例，该部分由正负评论各</a:t>
            </a:r>
            <a:r>
              <a:rPr lang="en-US" altLang="zh-CN" sz="1600" dirty="0"/>
              <a:t>1000</a:t>
            </a:r>
            <a:r>
              <a:rPr lang="zh-CN" altLang="en-US" sz="1600" dirty="0"/>
              <a:t>条组成，其目录结构如下</a:t>
            </a:r>
            <a:r>
              <a:rPr lang="en-US" altLang="zh-CN" sz="1600" dirty="0"/>
              <a:t>:</a:t>
            </a:r>
            <a:endParaRPr lang="zh-CN" altLang="en-US" sz="1600" dirty="0"/>
          </a:p>
        </p:txBody>
      </p:sp>
      <p:pic>
        <p:nvPicPr>
          <p:cNvPr id="10" name="图片 9">
            <a:extLst>
              <a:ext uri="{FF2B5EF4-FFF2-40B4-BE49-F238E27FC236}">
                <a16:creationId xmlns:a16="http://schemas.microsoft.com/office/drawing/2014/main" id="{BB860910-537F-465E-BE46-79E8C9111361}"/>
              </a:ext>
            </a:extLst>
          </p:cNvPr>
          <p:cNvPicPr>
            <a:picLocks noChangeAspect="1"/>
          </p:cNvPicPr>
          <p:nvPr/>
        </p:nvPicPr>
        <p:blipFill>
          <a:blip r:embed="rId2"/>
          <a:stretch>
            <a:fillRect/>
          </a:stretch>
        </p:blipFill>
        <p:spPr>
          <a:xfrm>
            <a:off x="882092" y="2287784"/>
            <a:ext cx="2804404" cy="2233881"/>
          </a:xfrm>
          <a:prstGeom prst="rect">
            <a:avLst/>
          </a:prstGeom>
        </p:spPr>
      </p:pic>
      <p:sp>
        <p:nvSpPr>
          <p:cNvPr id="11" name="矩形 10">
            <a:extLst>
              <a:ext uri="{FF2B5EF4-FFF2-40B4-BE49-F238E27FC236}">
                <a16:creationId xmlns:a16="http://schemas.microsoft.com/office/drawing/2014/main" id="{7F4CBE58-2865-4B0E-B98A-E8BF03704D77}"/>
              </a:ext>
            </a:extLst>
          </p:cNvPr>
          <p:cNvSpPr/>
          <p:nvPr/>
        </p:nvSpPr>
        <p:spPr>
          <a:xfrm>
            <a:off x="304799" y="4648637"/>
            <a:ext cx="11574010" cy="788806"/>
          </a:xfrm>
          <a:prstGeom prst="rect">
            <a:avLst/>
          </a:prstGeom>
        </p:spPr>
        <p:txBody>
          <a:bodyPr wrap="square">
            <a:spAutoFit/>
          </a:bodyPr>
          <a:lstStyle/>
          <a:p>
            <a:pPr>
              <a:lnSpc>
                <a:spcPct val="150000"/>
              </a:lnSpc>
            </a:pPr>
            <a:r>
              <a:rPr lang="zh-CN" altLang="en-US" sz="1600" dirty="0"/>
              <a:t>    文档内容为数十字的简短评论，比如类似“商务大床房，房间很大，床有</a:t>
            </a:r>
            <a:r>
              <a:rPr lang="en-US" altLang="zh-CN" sz="1600" dirty="0"/>
              <a:t>2M</a:t>
            </a:r>
            <a:r>
              <a:rPr lang="zh-CN" altLang="en-US" sz="1600" dirty="0"/>
              <a:t>宽，整体感觉经济实惠不错！”的正面评价，或者类似“标准间太差房间还不如</a:t>
            </a:r>
            <a:r>
              <a:rPr lang="en-US" altLang="zh-CN" sz="1600" dirty="0"/>
              <a:t>3</a:t>
            </a:r>
            <a:r>
              <a:rPr lang="zh-CN" altLang="en-US" sz="1600" dirty="0"/>
              <a:t>星的，而且设施非常陈旧。建议酒店把老的标准间从新改善。”的负面评价。</a:t>
            </a:r>
          </a:p>
        </p:txBody>
      </p:sp>
    </p:spTree>
    <p:extLst>
      <p:ext uri="{BB962C8B-B14F-4D97-AF65-F5344CB8AC3E}">
        <p14:creationId xmlns:p14="http://schemas.microsoft.com/office/powerpoint/2010/main" val="2059688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D107BE-5A92-4869-B76B-5622591FE0A5}"/>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119A173-EDF7-48FE-BF6A-3459F1B3A05E}"/>
              </a:ext>
            </a:extLst>
          </p:cNvPr>
          <p:cNvSpPr/>
          <p:nvPr/>
        </p:nvSpPr>
        <p:spPr>
          <a:xfrm>
            <a:off x="2894202" y="254000"/>
            <a:ext cx="9297798"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4">
            <a:extLst>
              <a:ext uri="{FF2B5EF4-FFF2-40B4-BE49-F238E27FC236}">
                <a16:creationId xmlns:a16="http://schemas.microsoft.com/office/drawing/2014/main" id="{99608364-58C5-4553-B1F9-0A9611D3F26C}"/>
              </a:ext>
            </a:extLst>
          </p:cNvPr>
          <p:cNvSpPr txBox="1">
            <a:spLocks noChangeArrowheads="1"/>
          </p:cNvSpPr>
          <p:nvPr/>
        </p:nvSpPr>
        <p:spPr bwMode="auto">
          <a:xfrm>
            <a:off x="704555" y="110999"/>
            <a:ext cx="2094691"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情感分析</a:t>
            </a:r>
          </a:p>
        </p:txBody>
      </p:sp>
      <p:sp>
        <p:nvSpPr>
          <p:cNvPr id="5" name="矩形 4">
            <a:extLst>
              <a:ext uri="{FF2B5EF4-FFF2-40B4-BE49-F238E27FC236}">
                <a16:creationId xmlns:a16="http://schemas.microsoft.com/office/drawing/2014/main" id="{9AC56F88-4924-40CE-BCC1-98B9D0633B5A}"/>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a:extLst>
              <a:ext uri="{FF2B5EF4-FFF2-40B4-BE49-F238E27FC236}">
                <a16:creationId xmlns:a16="http://schemas.microsoft.com/office/drawing/2014/main" id="{6F805A7A-4DAA-43DD-A62F-05A77505EE0E}"/>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ED22B01-1AAD-46F2-83B3-EB9E1D4C9D54}"/>
              </a:ext>
            </a:extLst>
          </p:cNvPr>
          <p:cNvSpPr/>
          <p:nvPr/>
        </p:nvSpPr>
        <p:spPr>
          <a:xfrm>
            <a:off x="304800" y="732035"/>
            <a:ext cx="2222083"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训练情感分析模型</a:t>
            </a:r>
            <a:endParaRPr lang="zh-CN" altLang="en-US" dirty="0"/>
          </a:p>
        </p:txBody>
      </p:sp>
      <p:sp>
        <p:nvSpPr>
          <p:cNvPr id="7" name="文本框 6">
            <a:extLst>
              <a:ext uri="{FF2B5EF4-FFF2-40B4-BE49-F238E27FC236}">
                <a16:creationId xmlns:a16="http://schemas.microsoft.com/office/drawing/2014/main" id="{17161546-A7B2-4913-A697-6605DE2FAEEB}"/>
              </a:ext>
            </a:extLst>
          </p:cNvPr>
          <p:cNvSpPr txBox="1"/>
          <p:nvPr/>
        </p:nvSpPr>
        <p:spPr>
          <a:xfrm>
            <a:off x="304800" y="1198277"/>
            <a:ext cx="4065864" cy="338554"/>
          </a:xfrm>
          <a:prstGeom prst="rect">
            <a:avLst/>
          </a:prstGeom>
          <a:noFill/>
        </p:spPr>
        <p:txBody>
          <a:bodyPr wrap="square" rtlCol="0">
            <a:spAutoFit/>
          </a:bodyPr>
          <a:lstStyle/>
          <a:p>
            <a:r>
              <a:rPr lang="en-US" altLang="zh-CN" sz="1600" dirty="0"/>
              <a:t>Python</a:t>
            </a:r>
            <a:r>
              <a:rPr lang="zh-CN" altLang="en-US" sz="1600" dirty="0"/>
              <a:t>代码实现详见书籍</a:t>
            </a:r>
            <a:r>
              <a:rPr lang="en-US" altLang="zh-CN" sz="1600" dirty="0"/>
              <a:t>P322</a:t>
            </a:r>
            <a:endParaRPr lang="zh-CN" altLang="en-US" sz="1600" dirty="0"/>
          </a:p>
        </p:txBody>
      </p:sp>
      <p:sp>
        <p:nvSpPr>
          <p:cNvPr id="12" name="文本框 11">
            <a:extLst>
              <a:ext uri="{FF2B5EF4-FFF2-40B4-BE49-F238E27FC236}">
                <a16:creationId xmlns:a16="http://schemas.microsoft.com/office/drawing/2014/main" id="{8FFA652B-B5C7-43A9-AD0B-BC9FF8C584C5}"/>
              </a:ext>
            </a:extLst>
          </p:cNvPr>
          <p:cNvSpPr txBox="1"/>
          <p:nvPr/>
        </p:nvSpPr>
        <p:spPr>
          <a:xfrm>
            <a:off x="304800" y="1658957"/>
            <a:ext cx="4065864" cy="338554"/>
          </a:xfrm>
          <a:prstGeom prst="rect">
            <a:avLst/>
          </a:prstGeom>
          <a:noFill/>
        </p:spPr>
        <p:txBody>
          <a:bodyPr wrap="square" rtlCol="0">
            <a:spAutoFit/>
          </a:bodyPr>
          <a:lstStyle/>
          <a:p>
            <a:r>
              <a:rPr lang="zh-CN" altLang="en-US" sz="1600" dirty="0"/>
              <a:t>运行结果示例：</a:t>
            </a:r>
          </a:p>
        </p:txBody>
      </p:sp>
      <p:sp>
        <p:nvSpPr>
          <p:cNvPr id="13" name="矩形 12">
            <a:extLst>
              <a:ext uri="{FF2B5EF4-FFF2-40B4-BE49-F238E27FC236}">
                <a16:creationId xmlns:a16="http://schemas.microsoft.com/office/drawing/2014/main" id="{855E6E70-C054-495A-865C-AAC657BCB7CC}"/>
              </a:ext>
            </a:extLst>
          </p:cNvPr>
          <p:cNvSpPr/>
          <p:nvPr/>
        </p:nvSpPr>
        <p:spPr>
          <a:xfrm>
            <a:off x="304799" y="2324821"/>
            <a:ext cx="11322341" cy="1158138"/>
          </a:xfrm>
          <a:prstGeom prst="rect">
            <a:avLst/>
          </a:prstGeom>
        </p:spPr>
        <p:txBody>
          <a:bodyPr wrap="square">
            <a:spAutoFit/>
          </a:bodyPr>
          <a:lstStyle/>
          <a:p>
            <a:pPr>
              <a:lnSpc>
                <a:spcPct val="150000"/>
              </a:lnSpc>
            </a:pPr>
            <a:r>
              <a:rPr lang="en-US" altLang="zh-CN" sz="1600" dirty="0">
                <a:solidFill>
                  <a:schemeClr val="bg1"/>
                </a:solidFill>
                <a:highlight>
                  <a:srgbClr val="000000"/>
                </a:highlight>
              </a:rPr>
              <a:t>《</a:t>
            </a:r>
            <a:r>
              <a:rPr lang="zh-CN" altLang="en-US" sz="1600" dirty="0">
                <a:solidFill>
                  <a:schemeClr val="bg1"/>
                </a:solidFill>
                <a:highlight>
                  <a:srgbClr val="000000"/>
                </a:highlight>
              </a:rPr>
              <a:t>前台客房服务态度非常好！早餐很丰富，房价很干净。再接再厉！</a:t>
            </a:r>
            <a:r>
              <a:rPr lang="en-US" altLang="zh-CN" sz="1600" dirty="0">
                <a:solidFill>
                  <a:schemeClr val="bg1"/>
                </a:solidFill>
                <a:highlight>
                  <a:srgbClr val="000000"/>
                </a:highlight>
              </a:rPr>
              <a:t>》 </a:t>
            </a:r>
            <a:r>
              <a:rPr lang="zh-CN" altLang="en-US" sz="1600" dirty="0">
                <a:solidFill>
                  <a:schemeClr val="bg1"/>
                </a:solidFill>
                <a:highlight>
                  <a:srgbClr val="000000"/>
                </a:highlight>
              </a:rPr>
              <a:t>情感极性是 </a:t>
            </a:r>
            <a:r>
              <a:rPr lang="en-US" altLang="zh-CN" sz="1600" dirty="0">
                <a:solidFill>
                  <a:schemeClr val="bg1"/>
                </a:solidFill>
                <a:highlight>
                  <a:srgbClr val="000000"/>
                </a:highlight>
              </a:rPr>
              <a:t>【</a:t>
            </a:r>
            <a:r>
              <a:rPr lang="zh-CN" altLang="en-US" sz="1600" dirty="0">
                <a:solidFill>
                  <a:schemeClr val="bg1"/>
                </a:solidFill>
                <a:highlight>
                  <a:srgbClr val="000000"/>
                </a:highlight>
              </a:rPr>
              <a:t>正面</a:t>
            </a:r>
            <a:r>
              <a:rPr lang="en-US" altLang="zh-CN" sz="1600" dirty="0">
                <a:solidFill>
                  <a:schemeClr val="bg1"/>
                </a:solidFill>
                <a:highlight>
                  <a:srgbClr val="000000"/>
                </a:highlight>
              </a:rPr>
              <a:t>】</a:t>
            </a:r>
          </a:p>
          <a:p>
            <a:pPr>
              <a:lnSpc>
                <a:spcPct val="150000"/>
              </a:lnSpc>
            </a:pPr>
            <a:r>
              <a:rPr lang="en-US" altLang="zh-CN" sz="1600" dirty="0">
                <a:solidFill>
                  <a:schemeClr val="bg1"/>
                </a:solidFill>
                <a:highlight>
                  <a:srgbClr val="000000"/>
                </a:highlight>
              </a:rPr>
              <a:t>《</a:t>
            </a:r>
            <a:r>
              <a:rPr lang="zh-CN" altLang="en-US" sz="1600" dirty="0">
                <a:solidFill>
                  <a:schemeClr val="bg1"/>
                </a:solidFill>
                <a:highlight>
                  <a:srgbClr val="000000"/>
                </a:highlight>
              </a:rPr>
              <a:t>结果大失所望，灯光昏暗，空间极其狭小，床垫质量恶劣，房间还伴着一股霉味。</a:t>
            </a:r>
            <a:r>
              <a:rPr lang="en-US" altLang="zh-CN" sz="1600" dirty="0">
                <a:solidFill>
                  <a:schemeClr val="bg1"/>
                </a:solidFill>
                <a:highlight>
                  <a:srgbClr val="000000"/>
                </a:highlight>
              </a:rPr>
              <a:t>》 </a:t>
            </a:r>
            <a:r>
              <a:rPr lang="zh-CN" altLang="en-US" sz="1600" dirty="0">
                <a:solidFill>
                  <a:schemeClr val="bg1"/>
                </a:solidFill>
                <a:highlight>
                  <a:srgbClr val="000000"/>
                </a:highlight>
              </a:rPr>
              <a:t>情感极性是 </a:t>
            </a:r>
            <a:r>
              <a:rPr lang="en-US" altLang="zh-CN" sz="1600" dirty="0">
                <a:solidFill>
                  <a:schemeClr val="bg1"/>
                </a:solidFill>
                <a:highlight>
                  <a:srgbClr val="000000"/>
                </a:highlight>
              </a:rPr>
              <a:t>【</a:t>
            </a:r>
            <a:r>
              <a:rPr lang="zh-CN" altLang="en-US" sz="1600" dirty="0">
                <a:solidFill>
                  <a:schemeClr val="bg1"/>
                </a:solidFill>
                <a:highlight>
                  <a:srgbClr val="000000"/>
                </a:highlight>
              </a:rPr>
              <a:t>负面</a:t>
            </a:r>
            <a:r>
              <a:rPr lang="en-US" altLang="zh-CN" sz="1600" dirty="0">
                <a:solidFill>
                  <a:schemeClr val="bg1"/>
                </a:solidFill>
                <a:highlight>
                  <a:srgbClr val="000000"/>
                </a:highlight>
              </a:rPr>
              <a:t>】</a:t>
            </a:r>
          </a:p>
          <a:p>
            <a:pPr>
              <a:lnSpc>
                <a:spcPct val="150000"/>
              </a:lnSpc>
            </a:pPr>
            <a:r>
              <a:rPr lang="en-US" altLang="zh-CN" sz="1600" dirty="0">
                <a:solidFill>
                  <a:schemeClr val="bg1"/>
                </a:solidFill>
                <a:highlight>
                  <a:srgbClr val="000000"/>
                </a:highlight>
              </a:rPr>
              <a:t>《</a:t>
            </a:r>
            <a:r>
              <a:rPr lang="zh-CN" altLang="en-US" sz="1600" dirty="0">
                <a:solidFill>
                  <a:schemeClr val="bg1"/>
                </a:solidFill>
                <a:highlight>
                  <a:srgbClr val="000000"/>
                </a:highlight>
              </a:rPr>
              <a:t>可利用文本分类实现情感分析，效果还行</a:t>
            </a:r>
            <a:r>
              <a:rPr lang="en-US" altLang="zh-CN" sz="1600" dirty="0">
                <a:solidFill>
                  <a:schemeClr val="bg1"/>
                </a:solidFill>
                <a:highlight>
                  <a:srgbClr val="000000"/>
                </a:highlight>
              </a:rPr>
              <a:t>》 </a:t>
            </a:r>
            <a:r>
              <a:rPr lang="zh-CN" altLang="en-US" sz="1600" dirty="0">
                <a:solidFill>
                  <a:schemeClr val="bg1"/>
                </a:solidFill>
                <a:highlight>
                  <a:srgbClr val="000000"/>
                </a:highlight>
              </a:rPr>
              <a:t>情感极性是 </a:t>
            </a:r>
            <a:r>
              <a:rPr lang="en-US" altLang="zh-CN" sz="1600" dirty="0">
                <a:solidFill>
                  <a:schemeClr val="bg1"/>
                </a:solidFill>
                <a:highlight>
                  <a:srgbClr val="000000"/>
                </a:highlight>
              </a:rPr>
              <a:t>【</a:t>
            </a:r>
            <a:r>
              <a:rPr lang="zh-CN" altLang="en-US" sz="1600" dirty="0">
                <a:solidFill>
                  <a:schemeClr val="bg1"/>
                </a:solidFill>
                <a:highlight>
                  <a:srgbClr val="000000"/>
                </a:highlight>
              </a:rPr>
              <a:t>正面</a:t>
            </a:r>
            <a:r>
              <a:rPr lang="en-US" altLang="zh-CN" sz="1600" dirty="0">
                <a:solidFill>
                  <a:schemeClr val="bg1"/>
                </a:solidFill>
                <a:highlight>
                  <a:srgbClr val="000000"/>
                </a:highlight>
              </a:rPr>
              <a:t>】</a:t>
            </a:r>
          </a:p>
        </p:txBody>
      </p:sp>
      <p:sp>
        <p:nvSpPr>
          <p:cNvPr id="14" name="矩形 13">
            <a:extLst>
              <a:ext uri="{FF2B5EF4-FFF2-40B4-BE49-F238E27FC236}">
                <a16:creationId xmlns:a16="http://schemas.microsoft.com/office/drawing/2014/main" id="{BAA7ACFA-E065-45A6-8121-82DC058CD612}"/>
              </a:ext>
            </a:extLst>
          </p:cNvPr>
          <p:cNvSpPr/>
          <p:nvPr/>
        </p:nvSpPr>
        <p:spPr>
          <a:xfrm>
            <a:off x="304798" y="3810269"/>
            <a:ext cx="11322341" cy="788806"/>
          </a:xfrm>
          <a:prstGeom prst="rect">
            <a:avLst/>
          </a:prstGeom>
        </p:spPr>
        <p:txBody>
          <a:bodyPr wrap="square">
            <a:spAutoFit/>
          </a:bodyPr>
          <a:lstStyle/>
          <a:p>
            <a:pPr>
              <a:lnSpc>
                <a:spcPct val="150000"/>
              </a:lnSpc>
            </a:pPr>
            <a:r>
              <a:rPr lang="zh-CN" altLang="en-US" sz="1600" dirty="0"/>
              <a:t>    值得注意的是，最后一个测试案例“可利用文本分类实现情感分析，效果还行”虽然不属于酒店评论，但结果依然是正确的。这说明该统计模型有一定的泛化能力，能处理一些其他行业的文本。</a:t>
            </a:r>
          </a:p>
        </p:txBody>
      </p:sp>
    </p:spTree>
    <p:extLst>
      <p:ext uri="{BB962C8B-B14F-4D97-AF65-F5344CB8AC3E}">
        <p14:creationId xmlns:p14="http://schemas.microsoft.com/office/powerpoint/2010/main" val="2355679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D107BE-5A92-4869-B76B-5622591FE0A5}"/>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119A173-EDF7-48FE-BF6A-3459F1B3A05E}"/>
              </a:ext>
            </a:extLst>
          </p:cNvPr>
          <p:cNvSpPr/>
          <p:nvPr/>
        </p:nvSpPr>
        <p:spPr>
          <a:xfrm>
            <a:off x="2894202" y="254000"/>
            <a:ext cx="9297798"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4">
            <a:extLst>
              <a:ext uri="{FF2B5EF4-FFF2-40B4-BE49-F238E27FC236}">
                <a16:creationId xmlns:a16="http://schemas.microsoft.com/office/drawing/2014/main" id="{99608364-58C5-4553-B1F9-0A9611D3F26C}"/>
              </a:ext>
            </a:extLst>
          </p:cNvPr>
          <p:cNvSpPr txBox="1">
            <a:spLocks noChangeArrowheads="1"/>
          </p:cNvSpPr>
          <p:nvPr/>
        </p:nvSpPr>
        <p:spPr bwMode="auto">
          <a:xfrm>
            <a:off x="704555" y="110999"/>
            <a:ext cx="2094691"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情感分析</a:t>
            </a:r>
          </a:p>
        </p:txBody>
      </p:sp>
      <p:sp>
        <p:nvSpPr>
          <p:cNvPr id="5" name="矩形 4">
            <a:extLst>
              <a:ext uri="{FF2B5EF4-FFF2-40B4-BE49-F238E27FC236}">
                <a16:creationId xmlns:a16="http://schemas.microsoft.com/office/drawing/2014/main" id="{9AC56F88-4924-40CE-BCC1-98B9D0633B5A}"/>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a:extLst>
              <a:ext uri="{FF2B5EF4-FFF2-40B4-BE49-F238E27FC236}">
                <a16:creationId xmlns:a16="http://schemas.microsoft.com/office/drawing/2014/main" id="{6F805A7A-4DAA-43DD-A62F-05A77505EE0E}"/>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ED22B01-1AAD-46F2-83B3-EB9E1D4C9D54}"/>
              </a:ext>
            </a:extLst>
          </p:cNvPr>
          <p:cNvSpPr/>
          <p:nvPr/>
        </p:nvSpPr>
        <p:spPr>
          <a:xfrm>
            <a:off x="304800" y="732035"/>
            <a:ext cx="1292341" cy="369332"/>
          </a:xfrm>
          <a:prstGeom prst="rect">
            <a:avLst/>
          </a:prstGeom>
        </p:spPr>
        <p:txBody>
          <a:bodyPr wrap="none">
            <a:spAutoFit/>
          </a:bodyPr>
          <a:lstStyle/>
          <a:p>
            <a:r>
              <a:rPr lang="en-US" altLang="zh-CN" b="1" dirty="0">
                <a:solidFill>
                  <a:srgbClr val="24292E"/>
                </a:solidFill>
                <a:latin typeface="-apple-system"/>
              </a:rPr>
              <a:t>3.</a:t>
            </a:r>
            <a:r>
              <a:rPr lang="zh-CN" altLang="en-US" b="1" dirty="0">
                <a:solidFill>
                  <a:srgbClr val="24292E"/>
                </a:solidFill>
                <a:latin typeface="-apple-system"/>
              </a:rPr>
              <a:t>拓展实验</a:t>
            </a:r>
            <a:endParaRPr lang="zh-CN" altLang="en-US" dirty="0"/>
          </a:p>
        </p:txBody>
      </p:sp>
      <p:sp>
        <p:nvSpPr>
          <p:cNvPr id="9" name="矩形 8">
            <a:extLst>
              <a:ext uri="{FF2B5EF4-FFF2-40B4-BE49-F238E27FC236}">
                <a16:creationId xmlns:a16="http://schemas.microsoft.com/office/drawing/2014/main" id="{2617E4FF-2B17-43B7-BE8F-B1566A5EF65A}"/>
              </a:ext>
            </a:extLst>
          </p:cNvPr>
          <p:cNvSpPr/>
          <p:nvPr/>
        </p:nvSpPr>
        <p:spPr>
          <a:xfrm>
            <a:off x="304800" y="1264208"/>
            <a:ext cx="11481732" cy="788806"/>
          </a:xfrm>
          <a:prstGeom prst="rect">
            <a:avLst/>
          </a:prstGeom>
        </p:spPr>
        <p:txBody>
          <a:bodyPr wrap="square">
            <a:spAutoFit/>
          </a:bodyPr>
          <a:lstStyle/>
          <a:p>
            <a:pPr>
              <a:lnSpc>
                <a:spcPct val="150000"/>
              </a:lnSpc>
            </a:pPr>
            <a:r>
              <a:rPr lang="zh-CN" altLang="en-US" sz="1600" dirty="0"/>
              <a:t>    词袋模型的缺点就是丢失了词序，导致“人吃鱼”和“鱼吃人”对应到同一个词袋向量。具体到情感分析任务，词袋模型无法处理一些“否定词”或“双重否定”的句子。读者可以在上一节模型的基础上试验下列句子</a:t>
            </a:r>
            <a:r>
              <a:rPr lang="en-US" altLang="zh-CN" sz="1600" dirty="0"/>
              <a:t>:</a:t>
            </a:r>
            <a:endParaRPr lang="zh-CN" altLang="en-US" sz="1600" dirty="0"/>
          </a:p>
        </p:txBody>
      </p:sp>
      <p:sp>
        <p:nvSpPr>
          <p:cNvPr id="10" name="矩形 9">
            <a:extLst>
              <a:ext uri="{FF2B5EF4-FFF2-40B4-BE49-F238E27FC236}">
                <a16:creationId xmlns:a16="http://schemas.microsoft.com/office/drawing/2014/main" id="{AC87A61D-315E-48CF-B590-41B619454BD9}"/>
              </a:ext>
            </a:extLst>
          </p:cNvPr>
          <p:cNvSpPr/>
          <p:nvPr/>
        </p:nvSpPr>
        <p:spPr>
          <a:xfrm>
            <a:off x="609600" y="2228671"/>
            <a:ext cx="6003722" cy="1527469"/>
          </a:xfrm>
          <a:prstGeom prst="rect">
            <a:avLst/>
          </a:prstGeom>
        </p:spPr>
        <p:txBody>
          <a:bodyPr wrap="square">
            <a:spAutoFit/>
          </a:bodyPr>
          <a:lstStyle/>
          <a:p>
            <a:pPr>
              <a:lnSpc>
                <a:spcPct val="150000"/>
              </a:lnSpc>
            </a:pPr>
            <a:r>
              <a:rPr lang="zh-CN" altLang="en-US" sz="1600" dirty="0">
                <a:solidFill>
                  <a:schemeClr val="bg1"/>
                </a:solidFill>
                <a:highlight>
                  <a:srgbClr val="000000"/>
                </a:highlight>
              </a:rPr>
              <a:t>不是不行</a:t>
            </a:r>
          </a:p>
          <a:p>
            <a:pPr>
              <a:lnSpc>
                <a:spcPct val="150000"/>
              </a:lnSpc>
            </a:pPr>
            <a:r>
              <a:rPr lang="zh-CN" altLang="en-US" sz="1600" dirty="0">
                <a:solidFill>
                  <a:schemeClr val="bg1"/>
                </a:solidFill>
                <a:highlight>
                  <a:srgbClr val="000000"/>
                </a:highlight>
              </a:rPr>
              <a:t>不   是不行</a:t>
            </a:r>
          </a:p>
          <a:p>
            <a:pPr>
              <a:lnSpc>
                <a:spcPct val="150000"/>
              </a:lnSpc>
            </a:pPr>
            <a:r>
              <a:rPr lang="zh-CN" altLang="en-US" sz="1600" dirty="0">
                <a:solidFill>
                  <a:schemeClr val="bg1"/>
                </a:solidFill>
                <a:highlight>
                  <a:srgbClr val="000000"/>
                </a:highlight>
              </a:rPr>
              <a:t>不优秀</a:t>
            </a:r>
          </a:p>
          <a:p>
            <a:pPr>
              <a:lnSpc>
                <a:spcPct val="150000"/>
              </a:lnSpc>
            </a:pPr>
            <a:r>
              <a:rPr lang="zh-CN" altLang="en-US" sz="1600" dirty="0">
                <a:solidFill>
                  <a:schemeClr val="bg1"/>
                </a:solidFill>
                <a:highlight>
                  <a:srgbClr val="000000"/>
                </a:highlight>
              </a:rPr>
              <a:t>优秀不</a:t>
            </a:r>
          </a:p>
        </p:txBody>
      </p:sp>
      <p:sp>
        <p:nvSpPr>
          <p:cNvPr id="11" name="矩形 10">
            <a:extLst>
              <a:ext uri="{FF2B5EF4-FFF2-40B4-BE49-F238E27FC236}">
                <a16:creationId xmlns:a16="http://schemas.microsoft.com/office/drawing/2014/main" id="{400CE713-F6B9-4BD0-8370-8CB084C825FB}"/>
              </a:ext>
            </a:extLst>
          </p:cNvPr>
          <p:cNvSpPr/>
          <p:nvPr/>
        </p:nvSpPr>
        <p:spPr>
          <a:xfrm>
            <a:off x="304799" y="3966690"/>
            <a:ext cx="11607568" cy="788806"/>
          </a:xfrm>
          <a:prstGeom prst="rect">
            <a:avLst/>
          </a:prstGeom>
        </p:spPr>
        <p:txBody>
          <a:bodyPr wrap="square">
            <a:spAutoFit/>
          </a:bodyPr>
          <a:lstStyle/>
          <a:p>
            <a:pPr>
              <a:lnSpc>
                <a:spcPct val="150000"/>
              </a:lnSpc>
            </a:pPr>
            <a:r>
              <a:rPr lang="zh-CN" altLang="en-US" sz="1600" dirty="0"/>
              <a:t>    词袋模型在处理这些句子时将它们两两混为一谈，因为它们分完词摇一摇得到的词袋一模一样。一种解决方案是利用</a:t>
            </a:r>
            <a:r>
              <a:rPr lang="en-US" altLang="zh-CN" sz="1600" dirty="0"/>
              <a:t>n</a:t>
            </a:r>
            <a:r>
              <a:rPr lang="zh-CN" altLang="en-US" sz="1600" dirty="0"/>
              <a:t>元语法来保留一些词序，以期望捕捉至少简短的否定句式。当然，语料库中也必须含有类似的样本才能使模型学习到否定句式的知识。</a:t>
            </a:r>
          </a:p>
        </p:txBody>
      </p:sp>
    </p:spTree>
    <p:extLst>
      <p:ext uri="{BB962C8B-B14F-4D97-AF65-F5344CB8AC3E}">
        <p14:creationId xmlns:p14="http://schemas.microsoft.com/office/powerpoint/2010/main" val="2566006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D107BE-5A92-4869-B76B-5622591FE0A5}"/>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119A173-EDF7-48FE-BF6A-3459F1B3A05E}"/>
              </a:ext>
            </a:extLst>
          </p:cNvPr>
          <p:cNvSpPr/>
          <p:nvPr/>
        </p:nvSpPr>
        <p:spPr>
          <a:xfrm>
            <a:off x="2894202" y="254000"/>
            <a:ext cx="9297798"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4">
            <a:extLst>
              <a:ext uri="{FF2B5EF4-FFF2-40B4-BE49-F238E27FC236}">
                <a16:creationId xmlns:a16="http://schemas.microsoft.com/office/drawing/2014/main" id="{99608364-58C5-4553-B1F9-0A9611D3F26C}"/>
              </a:ext>
            </a:extLst>
          </p:cNvPr>
          <p:cNvSpPr txBox="1">
            <a:spLocks noChangeArrowheads="1"/>
          </p:cNvSpPr>
          <p:nvPr/>
        </p:nvSpPr>
        <p:spPr bwMode="auto">
          <a:xfrm>
            <a:off x="704555" y="110999"/>
            <a:ext cx="2094691"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总结</a:t>
            </a:r>
          </a:p>
        </p:txBody>
      </p:sp>
      <p:sp>
        <p:nvSpPr>
          <p:cNvPr id="5" name="矩形 4">
            <a:extLst>
              <a:ext uri="{FF2B5EF4-FFF2-40B4-BE49-F238E27FC236}">
                <a16:creationId xmlns:a16="http://schemas.microsoft.com/office/drawing/2014/main" id="{9AC56F88-4924-40CE-BCC1-98B9D0633B5A}"/>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a:extLst>
              <a:ext uri="{FF2B5EF4-FFF2-40B4-BE49-F238E27FC236}">
                <a16:creationId xmlns:a16="http://schemas.microsoft.com/office/drawing/2014/main" id="{6F805A7A-4DAA-43DD-A62F-05A77505EE0E}"/>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a:extLst>
              <a:ext uri="{FF2B5EF4-FFF2-40B4-BE49-F238E27FC236}">
                <a16:creationId xmlns:a16="http://schemas.microsoft.com/office/drawing/2014/main" id="{058392A8-06F4-44FB-80E3-475A619EB005}"/>
              </a:ext>
            </a:extLst>
          </p:cNvPr>
          <p:cNvSpPr/>
          <p:nvPr/>
        </p:nvSpPr>
        <p:spPr>
          <a:xfrm>
            <a:off x="506135" y="1532494"/>
            <a:ext cx="11003559" cy="115813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t>本章我们学习了朴素贝叶斯法和线性支持向量机两种机器学习模型，并且将其应用到了文本分类。</a:t>
            </a:r>
            <a:endParaRPr lang="en-US" altLang="zh-CN" sz="1600" dirty="0"/>
          </a:p>
          <a:p>
            <a:pPr marL="285750" indent="-285750">
              <a:lnSpc>
                <a:spcPct val="150000"/>
              </a:lnSpc>
              <a:buFont typeface="Arial" panose="020B0604020202020204" pitchFamily="34" charset="0"/>
              <a:buChar char="•"/>
            </a:pPr>
            <a:r>
              <a:rPr lang="zh-CN" altLang="en-US" sz="1600" dirty="0"/>
              <a:t>通过替换语料库，我们轻松地将文本分类拓展到了情感分析。</a:t>
            </a:r>
            <a:r>
              <a:rPr lang="en-US" altLang="zh-CN" sz="1600" dirty="0"/>
              <a:t>NLP</a:t>
            </a:r>
            <a:r>
              <a:rPr lang="zh-CN" altLang="en-US" sz="1600" dirty="0"/>
              <a:t>工程师设计通用的分类器，搭配上不同行业的语料库就能适用于不同领域。</a:t>
            </a:r>
          </a:p>
        </p:txBody>
      </p:sp>
    </p:spTree>
    <p:extLst>
      <p:ext uri="{BB962C8B-B14F-4D97-AF65-F5344CB8AC3E}">
        <p14:creationId xmlns:p14="http://schemas.microsoft.com/office/powerpoint/2010/main" val="2746076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8BA1C570-44A0-4A86-AF0A-3BFA46860F94}"/>
              </a:ext>
            </a:extLst>
          </p:cNvPr>
          <p:cNvSpPr txBox="1"/>
          <p:nvPr/>
        </p:nvSpPr>
        <p:spPr>
          <a:xfrm>
            <a:off x="2527300" y="2563813"/>
            <a:ext cx="7912100"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a:t>
            </a:r>
          </a:p>
        </p:txBody>
      </p:sp>
      <p:grpSp>
        <p:nvGrpSpPr>
          <p:cNvPr id="26" name="组合 25">
            <a:extLst>
              <a:ext uri="{FF2B5EF4-FFF2-40B4-BE49-F238E27FC236}">
                <a16:creationId xmlns:a16="http://schemas.microsoft.com/office/drawing/2014/main" id="{F8F5B11A-60F3-45C1-83EA-BBCA2238843F}"/>
              </a:ext>
            </a:extLst>
          </p:cNvPr>
          <p:cNvGrpSpPr>
            <a:grpSpLocks/>
          </p:cNvGrpSpPr>
          <p:nvPr/>
        </p:nvGrpSpPr>
        <p:grpSpPr bwMode="auto">
          <a:xfrm>
            <a:off x="4154488" y="3452813"/>
            <a:ext cx="3846512" cy="361950"/>
            <a:chOff x="4154888" y="3453573"/>
            <a:chExt cx="3846874" cy="361046"/>
          </a:xfrm>
        </p:grpSpPr>
        <p:cxnSp>
          <p:nvCxnSpPr>
            <p:cNvPr id="27" name="直接连接符 26">
              <a:extLst>
                <a:ext uri="{FF2B5EF4-FFF2-40B4-BE49-F238E27FC236}">
                  <a16:creationId xmlns:a16="http://schemas.microsoft.com/office/drawing/2014/main" id="{B26D5184-73CF-4B98-AD2D-38AD50A225D0}"/>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06B5FC93-3041-4388-8AA3-886165CA0876}"/>
                </a:ext>
              </a:extLst>
            </p:cNvPr>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a:extLst>
              <a:ext uri="{FF2B5EF4-FFF2-40B4-BE49-F238E27FC236}">
                <a16:creationId xmlns:a16="http://schemas.microsoft.com/office/drawing/2014/main" id="{61455DB5-A101-47DF-AF62-EE09AE9C7544}"/>
              </a:ext>
            </a:extLst>
          </p:cNvPr>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a:extLst>
              <a:ext uri="{FF2B5EF4-FFF2-40B4-BE49-F238E27FC236}">
                <a16:creationId xmlns:a16="http://schemas.microsoft.com/office/drawing/2014/main" id="{4D047F37-5F7C-4CFC-BC43-5402628E4D76}"/>
              </a:ext>
            </a:extLst>
          </p:cNvPr>
          <p:cNvGrpSpPr>
            <a:grpSpLocks/>
          </p:cNvGrpSpPr>
          <p:nvPr/>
        </p:nvGrpSpPr>
        <p:grpSpPr bwMode="auto">
          <a:xfrm>
            <a:off x="10290175" y="4325938"/>
            <a:ext cx="1109663" cy="1130300"/>
            <a:chOff x="2666985" y="682103"/>
            <a:chExt cx="1109138" cy="1131217"/>
          </a:xfrm>
        </p:grpSpPr>
        <p:sp>
          <p:nvSpPr>
            <p:cNvPr id="35" name="矩形 34">
              <a:extLst>
                <a:ext uri="{FF2B5EF4-FFF2-40B4-BE49-F238E27FC236}">
                  <a16:creationId xmlns:a16="http://schemas.microsoft.com/office/drawing/2014/main" id="{F5156642-2D1F-40F8-BAC6-FEC674A87129}"/>
                </a:ext>
              </a:extLst>
            </p:cNvPr>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a:extLst>
                <a:ext uri="{FF2B5EF4-FFF2-40B4-BE49-F238E27FC236}">
                  <a16:creationId xmlns:a16="http://schemas.microsoft.com/office/drawing/2014/main" id="{E2832894-F548-424D-BE98-30107B4EB42B}"/>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a:extLst>
                <a:ext uri="{FF2B5EF4-FFF2-40B4-BE49-F238E27FC236}">
                  <a16:creationId xmlns:a16="http://schemas.microsoft.com/office/drawing/2014/main" id="{0E81CCAD-7EC4-47F5-8A5F-C21A9869ED4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a:extLst>
              <a:ext uri="{FF2B5EF4-FFF2-40B4-BE49-F238E27FC236}">
                <a16:creationId xmlns:a16="http://schemas.microsoft.com/office/drawing/2014/main" id="{F3F25E4D-A80D-4A20-906F-F68BD08499D4}"/>
              </a:ext>
            </a:extLst>
          </p:cNvPr>
          <p:cNvGrpSpPr>
            <a:grpSpLocks/>
          </p:cNvGrpSpPr>
          <p:nvPr/>
        </p:nvGrpSpPr>
        <p:grpSpPr bwMode="auto">
          <a:xfrm>
            <a:off x="792163" y="1462088"/>
            <a:ext cx="1109662" cy="1131887"/>
            <a:chOff x="2666985" y="682103"/>
            <a:chExt cx="1109138" cy="1131217"/>
          </a:xfrm>
        </p:grpSpPr>
        <p:sp>
          <p:nvSpPr>
            <p:cNvPr id="39" name="矩形 38">
              <a:extLst>
                <a:ext uri="{FF2B5EF4-FFF2-40B4-BE49-F238E27FC236}">
                  <a16:creationId xmlns:a16="http://schemas.microsoft.com/office/drawing/2014/main" id="{F3804B48-56FE-4221-A2BC-523ADD987C48}"/>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a:extLst>
                <a:ext uri="{FF2B5EF4-FFF2-40B4-BE49-F238E27FC236}">
                  <a16:creationId xmlns:a16="http://schemas.microsoft.com/office/drawing/2014/main" id="{79AB3772-DFE4-4335-A670-72B86619D497}"/>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03813C3E-041A-4735-AE39-193C049A62FB}"/>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a:extLst>
              <a:ext uri="{FF2B5EF4-FFF2-40B4-BE49-F238E27FC236}">
                <a16:creationId xmlns:a16="http://schemas.microsoft.com/office/drawing/2014/main" id="{0CF177BF-78F0-48A9-AAB6-F77CF66B8F29}"/>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a:extLst>
              <a:ext uri="{FF2B5EF4-FFF2-40B4-BE49-F238E27FC236}">
                <a16:creationId xmlns:a16="http://schemas.microsoft.com/office/drawing/2014/main" id="{C01F0B3B-803B-42A6-A69D-0A965C85842A}"/>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a:extLst>
              <a:ext uri="{FF2B5EF4-FFF2-40B4-BE49-F238E27FC236}">
                <a16:creationId xmlns:a16="http://schemas.microsoft.com/office/drawing/2014/main" id="{36A835AA-15E8-416F-8FA6-F31EEAB4F670}"/>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文本框 26">
            <a:extLst>
              <a:ext uri="{FF2B5EF4-FFF2-40B4-BE49-F238E27FC236}">
                <a16:creationId xmlns:a16="http://schemas.microsoft.com/office/drawing/2014/main" id="{E653F01A-DAD4-4BF1-A7F1-E25E7C5D0A7B}"/>
              </a:ext>
            </a:extLst>
          </p:cNvPr>
          <p:cNvSpPr txBox="1">
            <a:spLocks noChangeArrowheads="1"/>
          </p:cNvSpPr>
          <p:nvPr/>
        </p:nvSpPr>
        <p:spPr bwMode="auto">
          <a:xfrm>
            <a:off x="6861175" y="3927475"/>
            <a:ext cx="3403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时间：</a:t>
            </a:r>
            <a:r>
              <a:rPr lang="en-US" altLang="zh-CN" dirty="0">
                <a:solidFill>
                  <a:srgbClr val="044875"/>
                </a:solidFill>
                <a:latin typeface="微软雅黑" panose="020B0503020204020204" pitchFamily="34" charset="-122"/>
                <a:ea typeface="微软雅黑" panose="020B0503020204020204" pitchFamily="34" charset="-122"/>
              </a:rPr>
              <a:t>2021.xx.xx</a:t>
            </a:r>
            <a:endParaRPr lang="zh-CN" altLang="en-US" dirty="0">
              <a:solidFill>
                <a:srgbClr val="044875"/>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par>
                          <p:cTn id="14" fill="hold" nodeType="afterGroup">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par>
                                <p:cTn id="18" presetID="53" presetClass="entr" presetSubtype="16"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53" presetClass="entr" presetSubtype="16" fill="hold" grpId="0" nodeType="withEffect">
                                  <p:stCondLst>
                                    <p:cond delay="0"/>
                                  </p:stCondLst>
                                  <p:iterate type="lt">
                                    <p:tmPct val="10000"/>
                                  </p:iterate>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par>
                                <p:cTn id="33" presetID="22" presetClass="entr" presetSubtype="1"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500"/>
                                        <p:tgtEl>
                                          <p:spTgt spid="2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down)">
                                      <p:cBhvr>
                                        <p:cTn id="3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3" grpId="0" animBg="1"/>
      <p:bldP spid="44" grpId="0" animBg="1"/>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DFDD61B-8CD3-43E9-842D-1598BEC993A1}"/>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a:extLst>
              <a:ext uri="{FF2B5EF4-FFF2-40B4-BE49-F238E27FC236}">
                <a16:creationId xmlns:a16="http://schemas.microsoft.com/office/drawing/2014/main" id="{7EF8FDF9-7C7E-4700-8DD9-0958355C1AB3}"/>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72" name="文本框 7">
            <a:extLst>
              <a:ext uri="{FF2B5EF4-FFF2-40B4-BE49-F238E27FC236}">
                <a16:creationId xmlns:a16="http://schemas.microsoft.com/office/drawing/2014/main" id="{7C7DDE9F-3433-49CF-A3C3-DC0023ABC90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1500" dirty="0">
                <a:solidFill>
                  <a:schemeClr val="bg1"/>
                </a:solidFill>
                <a:latin typeface="Impact" panose="020B0806030902050204" pitchFamily="34" charset="0"/>
              </a:rPr>
              <a:t>1</a:t>
            </a:r>
            <a:endParaRPr lang="zh-CN" altLang="en-US" sz="11500">
              <a:solidFill>
                <a:schemeClr val="bg1"/>
              </a:solidFill>
              <a:latin typeface="Impact" panose="020B0806030902050204" pitchFamily="34" charset="0"/>
            </a:endParaRPr>
          </a:p>
        </p:txBody>
      </p:sp>
      <p:sp>
        <p:nvSpPr>
          <p:cNvPr id="7173" name="文本框 8">
            <a:extLst>
              <a:ext uri="{FF2B5EF4-FFF2-40B4-BE49-F238E27FC236}">
                <a16:creationId xmlns:a16="http://schemas.microsoft.com/office/drawing/2014/main" id="{2E7F6297-38F7-42EC-9094-C88A82931724}"/>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10" name="矩形 9">
            <a:extLst>
              <a:ext uri="{FF2B5EF4-FFF2-40B4-BE49-F238E27FC236}">
                <a16:creationId xmlns:a16="http://schemas.microsoft.com/office/drawing/2014/main" id="{E002CE8C-FA6B-41BC-A65B-7DB4E2B7091D}"/>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75" name="文本框 10">
            <a:extLst>
              <a:ext uri="{FF2B5EF4-FFF2-40B4-BE49-F238E27FC236}">
                <a16:creationId xmlns:a16="http://schemas.microsoft.com/office/drawing/2014/main" id="{21E53041-8D23-4505-926F-40FC522EAF16}"/>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7176" name="文本框 11">
            <a:extLst>
              <a:ext uri="{FF2B5EF4-FFF2-40B4-BE49-F238E27FC236}">
                <a16:creationId xmlns:a16="http://schemas.microsoft.com/office/drawing/2014/main" id="{EB630FA2-8205-4102-9BB1-A31FB38E61F2}"/>
              </a:ext>
            </a:extLst>
          </p:cNvPr>
          <p:cNvSpPr txBox="1">
            <a:spLocks noChangeArrowheads="1"/>
          </p:cNvSpPr>
          <p:nvPr/>
        </p:nvSpPr>
        <p:spPr bwMode="auto">
          <a:xfrm>
            <a:off x="3409156" y="3543781"/>
            <a:ext cx="84095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文本分类的介绍及特征提取</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介绍</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A89B7CFA-8363-4717-8B57-37EFBC7288DE}"/>
              </a:ext>
            </a:extLst>
          </p:cNvPr>
          <p:cNvSpPr/>
          <p:nvPr/>
        </p:nvSpPr>
        <p:spPr>
          <a:xfrm>
            <a:off x="288021" y="1116625"/>
            <a:ext cx="11615957" cy="1527469"/>
          </a:xfrm>
          <a:prstGeom prst="rect">
            <a:avLst/>
          </a:prstGeom>
        </p:spPr>
        <p:txBody>
          <a:bodyPr wrap="square">
            <a:spAutoFit/>
          </a:bodyPr>
          <a:lstStyle/>
          <a:p>
            <a:pPr>
              <a:lnSpc>
                <a:spcPct val="150000"/>
              </a:lnSpc>
            </a:pPr>
            <a:r>
              <a:rPr lang="zh-CN" altLang="en-US" sz="1600" dirty="0"/>
              <a:t>    上一章我们学习了文本聚类，体验了无须标注语料库的便利性。然而无监督学习总归无法按照我们的意志预测出文档的类别，限制了文本聚类的应用场景。有许多场景需要将文档分门别类地归入具体的类别中，比如垃圾邮件过滤和社交媒体的自动标签推荐。</a:t>
            </a:r>
            <a:endParaRPr lang="en-US" altLang="zh-CN" sz="1600" dirty="0"/>
          </a:p>
          <a:p>
            <a:pPr>
              <a:lnSpc>
                <a:spcPct val="150000"/>
              </a:lnSpc>
            </a:pPr>
            <a:r>
              <a:rPr lang="en-US" altLang="zh-CN" sz="1600" dirty="0"/>
              <a:t>    </a:t>
            </a:r>
            <a:r>
              <a:rPr lang="zh-CN" altLang="en-US" sz="1600" dirty="0"/>
              <a:t>在这一章中，我们将介绍如何实现这些需求，包括设计分类器来给文档分类，以及相应的语料库等。</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介绍</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E8199B50-68D9-45C1-8E17-AC750D2776E5}"/>
              </a:ext>
            </a:extLst>
          </p:cNvPr>
          <p:cNvSpPr/>
          <p:nvPr/>
        </p:nvSpPr>
        <p:spPr>
          <a:xfrm>
            <a:off x="474742" y="696689"/>
            <a:ext cx="1989647"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文本分类的概念</a:t>
            </a:r>
            <a:endParaRPr lang="zh-CN" altLang="en-US" dirty="0"/>
          </a:p>
        </p:txBody>
      </p:sp>
      <p:sp>
        <p:nvSpPr>
          <p:cNvPr id="4" name="矩形 3">
            <a:extLst>
              <a:ext uri="{FF2B5EF4-FFF2-40B4-BE49-F238E27FC236}">
                <a16:creationId xmlns:a16="http://schemas.microsoft.com/office/drawing/2014/main" id="{ADAFD50A-B084-46DA-B58C-3262F959BEBC}"/>
              </a:ext>
            </a:extLst>
          </p:cNvPr>
          <p:cNvSpPr/>
          <p:nvPr/>
        </p:nvSpPr>
        <p:spPr>
          <a:xfrm>
            <a:off x="304800" y="1270585"/>
            <a:ext cx="11456565" cy="1527469"/>
          </a:xfrm>
          <a:prstGeom prst="rect">
            <a:avLst/>
          </a:prstGeom>
        </p:spPr>
        <p:txBody>
          <a:bodyPr wrap="square">
            <a:spAutoFit/>
          </a:bodyPr>
          <a:lstStyle/>
          <a:p>
            <a:pPr>
              <a:lnSpc>
                <a:spcPct val="150000"/>
              </a:lnSpc>
            </a:pPr>
            <a:r>
              <a:rPr lang="zh-CN" altLang="en-US" sz="1600" b="1" dirty="0"/>
              <a:t>    文本分类</a:t>
            </a:r>
            <a:r>
              <a:rPr lang="en-US" altLang="zh-CN" sz="1600" dirty="0"/>
              <a:t>( text classification )</a:t>
            </a:r>
            <a:r>
              <a:rPr lang="zh-CN" altLang="en-US" sz="1600" dirty="0"/>
              <a:t>，又称</a:t>
            </a:r>
            <a:r>
              <a:rPr lang="zh-CN" altLang="en-US" sz="1600" b="1" dirty="0"/>
              <a:t>文档分类</a:t>
            </a:r>
            <a:r>
              <a:rPr lang="en-US" altLang="zh-CN" sz="1600" dirty="0"/>
              <a:t>( document classification)</a:t>
            </a:r>
            <a:r>
              <a:rPr lang="zh-CN" altLang="en-US" sz="1600" dirty="0"/>
              <a:t>，指的是将一个文档归类到一个或多个类别中的自然语言处理任务。文本分类的应用场景非常广泛，涵盖垃圾邮件过滤、垃圾评论过滤、自动标签等任何需要自动归档文本的场合。</a:t>
            </a:r>
            <a:endParaRPr lang="en-US" altLang="zh-CN" sz="1600" dirty="0"/>
          </a:p>
          <a:p>
            <a:pPr>
              <a:lnSpc>
                <a:spcPct val="150000"/>
              </a:lnSpc>
            </a:pPr>
            <a:r>
              <a:rPr lang="en-US" altLang="zh-CN" sz="1600" dirty="0"/>
              <a:t>    </a:t>
            </a:r>
            <a:r>
              <a:rPr lang="zh-CN" altLang="en-US" sz="1600" dirty="0"/>
              <a:t>值得一提的是，文档级别的情感分析也可以视作文本分类任务。此时情感分析的目的就是判断一段文本是否属于“正</a:t>
            </a:r>
          </a:p>
          <a:p>
            <a:pPr>
              <a:lnSpc>
                <a:spcPct val="150000"/>
              </a:lnSpc>
            </a:pPr>
            <a:r>
              <a:rPr lang="zh-CN" altLang="en-US" sz="1600" dirty="0"/>
              <a:t>面”“负面”等情感。</a:t>
            </a:r>
          </a:p>
        </p:txBody>
      </p:sp>
      <p:sp>
        <p:nvSpPr>
          <p:cNvPr id="11" name="矩形 10">
            <a:extLst>
              <a:ext uri="{FF2B5EF4-FFF2-40B4-BE49-F238E27FC236}">
                <a16:creationId xmlns:a16="http://schemas.microsoft.com/office/drawing/2014/main" id="{EADA82CB-5E9E-4A5C-B925-5BEC6B532B43}"/>
              </a:ext>
            </a:extLst>
          </p:cNvPr>
          <p:cNvSpPr/>
          <p:nvPr/>
        </p:nvSpPr>
        <p:spPr>
          <a:xfrm>
            <a:off x="304799" y="3021990"/>
            <a:ext cx="11557234" cy="1527469"/>
          </a:xfrm>
          <a:prstGeom prst="rect">
            <a:avLst/>
          </a:prstGeom>
        </p:spPr>
        <p:txBody>
          <a:bodyPr wrap="square">
            <a:spAutoFit/>
          </a:bodyPr>
          <a:lstStyle/>
          <a:p>
            <a:pPr>
              <a:lnSpc>
                <a:spcPct val="150000"/>
              </a:lnSpc>
            </a:pPr>
            <a:r>
              <a:rPr lang="zh-CN" altLang="en-US" sz="1600" dirty="0"/>
              <a:t>    文本的类别</a:t>
            </a:r>
            <a:r>
              <a:rPr lang="en-US" altLang="zh-CN" sz="1600" dirty="0"/>
              <a:t>( category</a:t>
            </a:r>
            <a:r>
              <a:rPr lang="zh-CN" altLang="en-US" sz="1600" dirty="0"/>
              <a:t>或</a:t>
            </a:r>
            <a:r>
              <a:rPr lang="en-US" altLang="zh-CN" sz="1600" dirty="0"/>
              <a:t>class)</a:t>
            </a:r>
            <a:r>
              <a:rPr lang="zh-CN" altLang="en-US" sz="1600" dirty="0"/>
              <a:t>有时又称标签</a:t>
            </a:r>
            <a:r>
              <a:rPr lang="en-US" altLang="zh-CN" sz="1600" dirty="0"/>
              <a:t>(label)</a:t>
            </a:r>
            <a:r>
              <a:rPr lang="zh-CN" altLang="en-US" sz="1600" dirty="0"/>
              <a:t>，所有类别组成一个标注集。文本分类系统无法预测标注集之外的类别，换句话说，其输出结果一定属于标注集。比如说，假设标注集共含有“财经”“体育”这</a:t>
            </a:r>
            <a:r>
              <a:rPr lang="en-US" altLang="zh-CN" sz="1600" dirty="0"/>
              <a:t>2</a:t>
            </a:r>
            <a:r>
              <a:rPr lang="zh-CN" altLang="en-US" sz="1600" dirty="0"/>
              <a:t>个类别，则此时的文本分类系统的输出结果一定属于二者之一。哪怕将一篇“旅游”新闻作为输入，其结果依然是“财经”或“体育”。如果用户需要支持“旅游”的判别，则需要重新定义标注集。在自然语言处理中，标注集一般是固定不变的，需要提前谨慎设计。</a:t>
            </a:r>
          </a:p>
        </p:txBody>
      </p:sp>
    </p:spTree>
    <p:extLst>
      <p:ext uri="{BB962C8B-B14F-4D97-AF65-F5344CB8AC3E}">
        <p14:creationId xmlns:p14="http://schemas.microsoft.com/office/powerpoint/2010/main" val="269642975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介绍</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E8199B50-68D9-45C1-8E17-AC750D2776E5}"/>
              </a:ext>
            </a:extLst>
          </p:cNvPr>
          <p:cNvSpPr/>
          <p:nvPr/>
        </p:nvSpPr>
        <p:spPr>
          <a:xfrm>
            <a:off x="474742" y="696689"/>
            <a:ext cx="1989647"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文本分类的概念</a:t>
            </a:r>
            <a:endParaRPr lang="zh-CN" altLang="en-US" dirty="0"/>
          </a:p>
        </p:txBody>
      </p:sp>
      <p:sp>
        <p:nvSpPr>
          <p:cNvPr id="5" name="矩形 4">
            <a:extLst>
              <a:ext uri="{FF2B5EF4-FFF2-40B4-BE49-F238E27FC236}">
                <a16:creationId xmlns:a16="http://schemas.microsoft.com/office/drawing/2014/main" id="{B48D0ED8-2608-47FB-952D-510588D44383}"/>
              </a:ext>
            </a:extLst>
          </p:cNvPr>
          <p:cNvSpPr/>
          <p:nvPr/>
        </p:nvSpPr>
        <p:spPr>
          <a:xfrm>
            <a:off x="212520" y="1270585"/>
            <a:ext cx="11691457" cy="1896801"/>
          </a:xfrm>
          <a:prstGeom prst="rect">
            <a:avLst/>
          </a:prstGeom>
        </p:spPr>
        <p:txBody>
          <a:bodyPr wrap="square">
            <a:spAutoFit/>
          </a:bodyPr>
          <a:lstStyle/>
          <a:p>
            <a:pPr>
              <a:lnSpc>
                <a:spcPct val="150000"/>
              </a:lnSpc>
            </a:pPr>
            <a:r>
              <a:rPr lang="zh-CN" altLang="en-US" sz="1600" dirty="0"/>
              <a:t>    每篇文档一般只属于一个类别，这是最常见的情形，也是本书以及</a:t>
            </a:r>
            <a:r>
              <a:rPr lang="en-US" altLang="zh-CN" sz="1600" dirty="0"/>
              <a:t>HanLP</a:t>
            </a:r>
            <a:r>
              <a:rPr lang="zh-CN" altLang="en-US" sz="1600" dirty="0"/>
              <a:t>的假设。如果一篇文档可能属于多个类别，此时问题称为多标签分类</a:t>
            </a:r>
            <a:r>
              <a:rPr lang="en-US" altLang="zh-CN" sz="1600" dirty="0"/>
              <a:t>( multi-label classification )</a:t>
            </a:r>
            <a:r>
              <a:rPr lang="zh-CN" altLang="en-US" sz="1600" dirty="0"/>
              <a:t>。</a:t>
            </a:r>
          </a:p>
          <a:p>
            <a:pPr>
              <a:lnSpc>
                <a:spcPct val="150000"/>
              </a:lnSpc>
            </a:pPr>
            <a:r>
              <a:rPr lang="zh-CN" altLang="en-US" sz="1600" dirty="0"/>
              <a:t>    文本分类是一个典型的</a:t>
            </a:r>
            <a:r>
              <a:rPr lang="zh-CN" altLang="en-US" sz="1600" b="1" dirty="0"/>
              <a:t>监督学习</a:t>
            </a:r>
            <a:r>
              <a:rPr lang="zh-CN" altLang="en-US" sz="1600" dirty="0"/>
              <a:t>任务，其流程离不开人工指导</a:t>
            </a:r>
            <a:r>
              <a:rPr lang="en-US" altLang="zh-CN" sz="1600" dirty="0"/>
              <a:t>:</a:t>
            </a:r>
            <a:r>
              <a:rPr lang="zh-CN" altLang="en-US" sz="1600" dirty="0"/>
              <a:t>人工标注文档的类别，利用语料训练模型，利用模型预测文档的类别。</a:t>
            </a:r>
            <a:endParaRPr lang="en-US" altLang="zh-CN" sz="1600" dirty="0"/>
          </a:p>
          <a:p>
            <a:pPr>
              <a:lnSpc>
                <a:spcPct val="150000"/>
              </a:lnSpc>
            </a:pPr>
            <a:r>
              <a:rPr lang="en-US" altLang="zh-CN" sz="1600" dirty="0"/>
              <a:t>    </a:t>
            </a:r>
            <a:r>
              <a:rPr lang="zh-CN" altLang="en-US" sz="1600" dirty="0"/>
              <a:t>学习理论前，我们先熟悉一下文本分类语料库，以便对我们处理的问题有一番具体印象。</a:t>
            </a:r>
          </a:p>
        </p:txBody>
      </p:sp>
    </p:spTree>
    <p:extLst>
      <p:ext uri="{BB962C8B-B14F-4D97-AF65-F5344CB8AC3E}">
        <p14:creationId xmlns:p14="http://schemas.microsoft.com/office/powerpoint/2010/main" val="201118200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介绍</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E8199B50-68D9-45C1-8E17-AC750D2776E5}"/>
              </a:ext>
            </a:extLst>
          </p:cNvPr>
          <p:cNvSpPr/>
          <p:nvPr/>
        </p:nvSpPr>
        <p:spPr>
          <a:xfrm>
            <a:off x="474742" y="696689"/>
            <a:ext cx="1989647"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文本分类语料库</a:t>
            </a:r>
            <a:endParaRPr lang="zh-CN" altLang="en-US" dirty="0"/>
          </a:p>
        </p:txBody>
      </p:sp>
      <p:sp>
        <p:nvSpPr>
          <p:cNvPr id="4" name="矩形 3">
            <a:extLst>
              <a:ext uri="{FF2B5EF4-FFF2-40B4-BE49-F238E27FC236}">
                <a16:creationId xmlns:a16="http://schemas.microsoft.com/office/drawing/2014/main" id="{BAB4C68A-67A5-4A66-A766-B7ACCBF4B72E}"/>
              </a:ext>
            </a:extLst>
          </p:cNvPr>
          <p:cNvSpPr/>
          <p:nvPr/>
        </p:nvSpPr>
        <p:spPr>
          <a:xfrm>
            <a:off x="304800" y="1248470"/>
            <a:ext cx="11649512" cy="1158138"/>
          </a:xfrm>
          <a:prstGeom prst="rect">
            <a:avLst/>
          </a:prstGeom>
        </p:spPr>
        <p:txBody>
          <a:bodyPr wrap="square">
            <a:spAutoFit/>
          </a:bodyPr>
          <a:lstStyle/>
          <a:p>
            <a:pPr>
              <a:lnSpc>
                <a:spcPct val="150000"/>
              </a:lnSpc>
            </a:pPr>
            <a:r>
              <a:rPr lang="zh-CN" altLang="en-US" sz="1600" dirty="0"/>
              <a:t>    文本分类语料库的标注过程相对简单，只需收集一些文档，人工指定每篇文档的类别即可。另外，许多新闻网站的栏目是由编辑人工整理的，如果栏目设置符合要求，也可以用爬虫爬取下来作为语料库使用。其中，搜狗实验室就提供了这样一份语料库，我们在第</a:t>
            </a:r>
            <a:r>
              <a:rPr lang="en-US" altLang="zh-CN" sz="1600" dirty="0"/>
              <a:t>10</a:t>
            </a:r>
            <a:r>
              <a:rPr lang="zh-CN" altLang="en-US" sz="1600" dirty="0"/>
              <a:t>章已经使用过。搜狗文本分类语料库的形式是文件夹结构，我们可以用</a:t>
            </a:r>
            <a:r>
              <a:rPr lang="en-US" altLang="zh-CN" sz="1600" dirty="0"/>
              <a:t>HanLP</a:t>
            </a:r>
            <a:r>
              <a:rPr lang="zh-CN" altLang="en-US" sz="1600" dirty="0"/>
              <a:t>提供的</a:t>
            </a:r>
            <a:r>
              <a:rPr lang="en-US" altLang="zh-CN" sz="1600" dirty="0"/>
              <a:t>IDataset</a:t>
            </a:r>
            <a:r>
              <a:rPr lang="zh-CN" altLang="en-US" sz="1600" dirty="0"/>
              <a:t>加载。</a:t>
            </a:r>
          </a:p>
        </p:txBody>
      </p:sp>
      <p:sp>
        <p:nvSpPr>
          <p:cNvPr id="10" name="文本框 9">
            <a:extLst>
              <a:ext uri="{FF2B5EF4-FFF2-40B4-BE49-F238E27FC236}">
                <a16:creationId xmlns:a16="http://schemas.microsoft.com/office/drawing/2014/main" id="{CA9A57C8-6B45-489A-9275-30E8E62D2443}"/>
              </a:ext>
            </a:extLst>
          </p:cNvPr>
          <p:cNvSpPr txBox="1"/>
          <p:nvPr/>
        </p:nvSpPr>
        <p:spPr>
          <a:xfrm>
            <a:off x="411061" y="2558642"/>
            <a:ext cx="3398939" cy="338554"/>
          </a:xfrm>
          <a:prstGeom prst="rect">
            <a:avLst/>
          </a:prstGeom>
          <a:noFill/>
        </p:spPr>
        <p:txBody>
          <a:bodyPr wrap="square" rtlCol="0">
            <a:spAutoFit/>
          </a:bodyPr>
          <a:lstStyle/>
          <a:p>
            <a:r>
              <a:rPr lang="en-US" altLang="zh-CN" sz="1600" dirty="0"/>
              <a:t>Python</a:t>
            </a:r>
            <a:r>
              <a:rPr lang="zh-CN" altLang="en-US" sz="1600" dirty="0"/>
              <a:t>代码实现详见书籍</a:t>
            </a:r>
            <a:r>
              <a:rPr lang="en-US" altLang="zh-CN" sz="1600" dirty="0"/>
              <a:t>P308</a:t>
            </a:r>
            <a:endParaRPr lang="zh-CN" altLang="en-US" sz="1600" dirty="0"/>
          </a:p>
        </p:txBody>
      </p:sp>
      <p:pic>
        <p:nvPicPr>
          <p:cNvPr id="11" name="图片 10">
            <a:extLst>
              <a:ext uri="{FF2B5EF4-FFF2-40B4-BE49-F238E27FC236}">
                <a16:creationId xmlns:a16="http://schemas.microsoft.com/office/drawing/2014/main" id="{D96CA06D-A8DC-4711-A0C9-C774A9BA778F}"/>
              </a:ext>
            </a:extLst>
          </p:cNvPr>
          <p:cNvPicPr>
            <a:picLocks noChangeAspect="1"/>
          </p:cNvPicPr>
          <p:nvPr/>
        </p:nvPicPr>
        <p:blipFill>
          <a:blip r:embed="rId3"/>
          <a:stretch>
            <a:fillRect/>
          </a:stretch>
        </p:blipFill>
        <p:spPr>
          <a:xfrm>
            <a:off x="411061" y="3121363"/>
            <a:ext cx="6873836" cy="1668925"/>
          </a:xfrm>
          <a:prstGeom prst="rect">
            <a:avLst/>
          </a:prstGeom>
        </p:spPr>
      </p:pic>
      <p:sp>
        <p:nvSpPr>
          <p:cNvPr id="12" name="文本框 11">
            <a:extLst>
              <a:ext uri="{FF2B5EF4-FFF2-40B4-BE49-F238E27FC236}">
                <a16:creationId xmlns:a16="http://schemas.microsoft.com/office/drawing/2014/main" id="{4A6DA5DC-FC3A-41E5-BB8E-0E5727F556F2}"/>
              </a:ext>
            </a:extLst>
          </p:cNvPr>
          <p:cNvSpPr txBox="1"/>
          <p:nvPr/>
        </p:nvSpPr>
        <p:spPr>
          <a:xfrm>
            <a:off x="411061" y="4983061"/>
            <a:ext cx="3833768" cy="338554"/>
          </a:xfrm>
          <a:prstGeom prst="rect">
            <a:avLst/>
          </a:prstGeom>
          <a:noFill/>
        </p:spPr>
        <p:txBody>
          <a:bodyPr wrap="square" rtlCol="0">
            <a:spAutoFit/>
          </a:bodyPr>
          <a:lstStyle/>
          <a:p>
            <a:r>
              <a:rPr lang="zh-CN" altLang="en-US" sz="1600" dirty="0"/>
              <a:t>运行结果：</a:t>
            </a:r>
          </a:p>
        </p:txBody>
      </p:sp>
      <p:pic>
        <p:nvPicPr>
          <p:cNvPr id="13" name="图片 12">
            <a:extLst>
              <a:ext uri="{FF2B5EF4-FFF2-40B4-BE49-F238E27FC236}">
                <a16:creationId xmlns:a16="http://schemas.microsoft.com/office/drawing/2014/main" id="{F463FA08-7671-4215-A3B5-8FB32C770539}"/>
              </a:ext>
            </a:extLst>
          </p:cNvPr>
          <p:cNvPicPr>
            <a:picLocks noChangeAspect="1"/>
          </p:cNvPicPr>
          <p:nvPr/>
        </p:nvPicPr>
        <p:blipFill>
          <a:blip r:embed="rId4"/>
          <a:stretch>
            <a:fillRect/>
          </a:stretch>
        </p:blipFill>
        <p:spPr>
          <a:xfrm>
            <a:off x="567549" y="5545956"/>
            <a:ext cx="4838889" cy="687063"/>
          </a:xfrm>
          <a:prstGeom prst="rect">
            <a:avLst/>
          </a:prstGeom>
        </p:spPr>
      </p:pic>
      <p:sp>
        <p:nvSpPr>
          <p:cNvPr id="14" name="矩形 13">
            <a:extLst>
              <a:ext uri="{FF2B5EF4-FFF2-40B4-BE49-F238E27FC236}">
                <a16:creationId xmlns:a16="http://schemas.microsoft.com/office/drawing/2014/main" id="{AC792D76-6338-4992-9BED-DE12A7779179}"/>
              </a:ext>
            </a:extLst>
          </p:cNvPr>
          <p:cNvSpPr/>
          <p:nvPr/>
        </p:nvSpPr>
        <p:spPr>
          <a:xfrm>
            <a:off x="7435443" y="4573269"/>
            <a:ext cx="4286773" cy="1158138"/>
          </a:xfrm>
          <a:prstGeom prst="rect">
            <a:avLst/>
          </a:prstGeom>
        </p:spPr>
        <p:txBody>
          <a:bodyPr wrap="square">
            <a:spAutoFit/>
          </a:bodyPr>
          <a:lstStyle/>
          <a:p>
            <a:pPr>
              <a:lnSpc>
                <a:spcPct val="150000"/>
              </a:lnSpc>
            </a:pPr>
            <a:r>
              <a:rPr lang="zh-CN" altLang="en-US" sz="1600" dirty="0"/>
              <a:t>    当语料库就绪时，文本分类的流程一般分为</a:t>
            </a:r>
            <a:r>
              <a:rPr lang="zh-CN" altLang="en-US" sz="1600" b="1" dirty="0"/>
              <a:t>特征提取</a:t>
            </a:r>
            <a:r>
              <a:rPr lang="zh-CN" altLang="en-US" sz="1600" dirty="0"/>
              <a:t>和</a:t>
            </a:r>
            <a:r>
              <a:rPr lang="zh-CN" altLang="en-US" sz="1600" b="1" dirty="0"/>
              <a:t>分类器</a:t>
            </a:r>
            <a:r>
              <a:rPr lang="zh-CN" altLang="en-US" sz="1600" dirty="0"/>
              <a:t>处理两大步，接下来的几节将会逐一介绍其中的细节。</a:t>
            </a:r>
          </a:p>
        </p:txBody>
      </p:sp>
    </p:spTree>
    <p:extLst>
      <p:ext uri="{BB962C8B-B14F-4D97-AF65-F5344CB8AC3E}">
        <p14:creationId xmlns:p14="http://schemas.microsoft.com/office/powerpoint/2010/main" val="321930903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特征提取</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a:extLst>
              <a:ext uri="{FF2B5EF4-FFF2-40B4-BE49-F238E27FC236}">
                <a16:creationId xmlns:a16="http://schemas.microsoft.com/office/drawing/2014/main" id="{D80604D8-3492-4C3D-9704-20AFD049377D}"/>
              </a:ext>
            </a:extLst>
          </p:cNvPr>
          <p:cNvSpPr/>
          <p:nvPr/>
        </p:nvSpPr>
        <p:spPr>
          <a:xfrm>
            <a:off x="208326" y="839788"/>
            <a:ext cx="11775347" cy="1527469"/>
          </a:xfrm>
          <a:prstGeom prst="rect">
            <a:avLst/>
          </a:prstGeom>
        </p:spPr>
        <p:txBody>
          <a:bodyPr wrap="square">
            <a:spAutoFit/>
          </a:bodyPr>
          <a:lstStyle/>
          <a:p>
            <a:pPr>
              <a:lnSpc>
                <a:spcPct val="150000"/>
              </a:lnSpc>
            </a:pPr>
            <a:r>
              <a:rPr lang="zh-CN" altLang="en-US" sz="1600" dirty="0"/>
              <a:t>    在机器学习中，我们需要对具体对象提取出有助于分类的特征，才能交给某个分类器进行分类。这些特征数值化后为一个定长的向量（数据点</a:t>
            </a:r>
            <a:r>
              <a:rPr lang="en-US" altLang="zh-CN" sz="1600" dirty="0"/>
              <a:t>)</a:t>
            </a:r>
            <a:r>
              <a:rPr lang="zh-CN" altLang="en-US" sz="1600" dirty="0"/>
              <a:t>，用来作为分类器的输入。在训练时，分类器根据数据集中的数据点学习出决策边界</a:t>
            </a:r>
            <a:r>
              <a:rPr lang="en-US" altLang="zh-CN" sz="1600" dirty="0"/>
              <a:t>(</a:t>
            </a:r>
            <a:r>
              <a:rPr lang="zh-CN" altLang="en-US" sz="1600" dirty="0"/>
              <a:t>参考</a:t>
            </a:r>
            <a:r>
              <a:rPr lang="en-US" altLang="zh-CN" sz="1600" dirty="0"/>
              <a:t>5.2.2</a:t>
            </a:r>
            <a:r>
              <a:rPr lang="zh-CN" altLang="en-US" sz="1600" dirty="0"/>
              <a:t>节</a:t>
            </a:r>
            <a:r>
              <a:rPr lang="en-US" altLang="zh-CN" sz="1600" dirty="0"/>
              <a:t>)</a:t>
            </a:r>
            <a:r>
              <a:rPr lang="zh-CN" altLang="en-US" sz="1600" dirty="0"/>
              <a:t>。在预测时，分类器根据输入的数据点落在决策边界的位置来决定类别。</a:t>
            </a:r>
          </a:p>
          <a:p>
            <a:pPr>
              <a:lnSpc>
                <a:spcPct val="150000"/>
              </a:lnSpc>
            </a:pPr>
            <a:r>
              <a:rPr lang="zh-CN" altLang="en-US" sz="1600" dirty="0"/>
              <a:t>    我们依然使用词袋向量作为特征向量。词袋向量是词语颗粒度上的频次或</a:t>
            </a:r>
            <a:r>
              <a:rPr lang="en-US" altLang="zh-CN" sz="1600" dirty="0"/>
              <a:t>TF-IDF</a:t>
            </a:r>
            <a:r>
              <a:rPr lang="zh-CN" altLang="en-US" sz="1600" dirty="0"/>
              <a:t>向量，为此我们需要先进行分词。</a:t>
            </a:r>
          </a:p>
        </p:txBody>
      </p:sp>
      <p:sp>
        <p:nvSpPr>
          <p:cNvPr id="17" name="矩形 16">
            <a:extLst>
              <a:ext uri="{FF2B5EF4-FFF2-40B4-BE49-F238E27FC236}">
                <a16:creationId xmlns:a16="http://schemas.microsoft.com/office/drawing/2014/main" id="{0A129963-BF51-467D-9305-A8F4BCDD2A01}"/>
              </a:ext>
            </a:extLst>
          </p:cNvPr>
          <p:cNvSpPr/>
          <p:nvPr/>
        </p:nvSpPr>
        <p:spPr>
          <a:xfrm>
            <a:off x="304800" y="2527537"/>
            <a:ext cx="827471" cy="369332"/>
          </a:xfrm>
          <a:prstGeom prst="rect">
            <a:avLst/>
          </a:prstGeom>
        </p:spPr>
        <p:txBody>
          <a:bodyPr wrap="none">
            <a:spAutoFit/>
          </a:bodyPr>
          <a:lstStyle/>
          <a:p>
            <a:r>
              <a:rPr lang="en-US" altLang="zh-CN" b="1" dirty="0">
                <a:solidFill>
                  <a:srgbClr val="24292E"/>
                </a:solidFill>
                <a:latin typeface="-apple-system"/>
              </a:rPr>
              <a:t>1.</a:t>
            </a:r>
            <a:r>
              <a:rPr lang="zh-CN" altLang="en-US" b="1" dirty="0">
                <a:solidFill>
                  <a:srgbClr val="24292E"/>
                </a:solidFill>
                <a:latin typeface="-apple-system"/>
              </a:rPr>
              <a:t>分词</a:t>
            </a:r>
            <a:endParaRPr lang="zh-CN" altLang="en-US" dirty="0"/>
          </a:p>
        </p:txBody>
      </p:sp>
      <p:sp>
        <p:nvSpPr>
          <p:cNvPr id="15" name="矩形 14">
            <a:extLst>
              <a:ext uri="{FF2B5EF4-FFF2-40B4-BE49-F238E27FC236}">
                <a16:creationId xmlns:a16="http://schemas.microsoft.com/office/drawing/2014/main" id="{71DA48CC-3311-45DD-9C6F-DE551788B977}"/>
              </a:ext>
            </a:extLst>
          </p:cNvPr>
          <p:cNvSpPr/>
          <p:nvPr/>
        </p:nvSpPr>
        <p:spPr>
          <a:xfrm>
            <a:off x="304799" y="3053364"/>
            <a:ext cx="11678873" cy="338554"/>
          </a:xfrm>
          <a:prstGeom prst="rect">
            <a:avLst/>
          </a:prstGeom>
        </p:spPr>
        <p:txBody>
          <a:bodyPr wrap="square">
            <a:spAutoFit/>
          </a:bodyPr>
          <a:lstStyle/>
          <a:p>
            <a:r>
              <a:rPr lang="en-US" altLang="zh-CN" sz="1600" dirty="0">
                <a:solidFill>
                  <a:srgbClr val="24292E"/>
                </a:solidFill>
                <a:latin typeface="-apple-system"/>
              </a:rPr>
              <a:t>HanLP </a:t>
            </a:r>
            <a:r>
              <a:rPr lang="zh-CN" altLang="en-US" sz="1600" dirty="0">
                <a:solidFill>
                  <a:srgbClr val="24292E"/>
                </a:solidFill>
                <a:latin typeface="-apple-system"/>
              </a:rPr>
              <a:t>允许为数据集的构造函数指定一个分词器 </a:t>
            </a:r>
            <a:r>
              <a:rPr lang="en-US" altLang="zh-CN" sz="1600" dirty="0">
                <a:solidFill>
                  <a:srgbClr val="24292E"/>
                </a:solidFill>
                <a:latin typeface="-apple-system"/>
              </a:rPr>
              <a:t>ITokenizer</a:t>
            </a:r>
            <a:r>
              <a:rPr lang="zh-CN" altLang="en-US" sz="1600" dirty="0">
                <a:solidFill>
                  <a:srgbClr val="24292E"/>
                </a:solidFill>
                <a:latin typeface="-apple-system"/>
              </a:rPr>
              <a:t>，用来实现包括分词在内的预处理逻辑。</a:t>
            </a:r>
            <a:endParaRPr lang="zh-CN" altLang="en-US" sz="1600" dirty="0"/>
          </a:p>
        </p:txBody>
      </p:sp>
      <p:sp>
        <p:nvSpPr>
          <p:cNvPr id="16" name="矩形 15">
            <a:extLst>
              <a:ext uri="{FF2B5EF4-FFF2-40B4-BE49-F238E27FC236}">
                <a16:creationId xmlns:a16="http://schemas.microsoft.com/office/drawing/2014/main" id="{C2CACA4B-F0BF-49AA-9F59-1EE4112B0D34}"/>
              </a:ext>
            </a:extLst>
          </p:cNvPr>
          <p:cNvSpPr/>
          <p:nvPr/>
        </p:nvSpPr>
        <p:spPr>
          <a:xfrm>
            <a:off x="304799" y="3474198"/>
            <a:ext cx="11678872" cy="338554"/>
          </a:xfrm>
          <a:prstGeom prst="rect">
            <a:avLst/>
          </a:prstGeom>
        </p:spPr>
        <p:txBody>
          <a:bodyPr wrap="square">
            <a:spAutoFit/>
          </a:bodyPr>
          <a:lstStyle/>
          <a:p>
            <a:r>
              <a:rPr lang="zh-CN" altLang="en-US" sz="1600" dirty="0"/>
              <a:t>目前</a:t>
            </a:r>
            <a:r>
              <a:rPr lang="en-US" altLang="zh-CN" sz="1600" dirty="0"/>
              <a:t>HanLP</a:t>
            </a:r>
            <a:r>
              <a:rPr lang="zh-CN" altLang="en-US" sz="1600" dirty="0"/>
              <a:t>实现了如下表所示的几种</a:t>
            </a:r>
            <a:r>
              <a:rPr lang="en-US" altLang="zh-CN" sz="1600" dirty="0"/>
              <a:t>ITokenizer</a:t>
            </a:r>
            <a:r>
              <a:rPr lang="zh-CN" altLang="en-US" sz="1600" dirty="0"/>
              <a:t>，适用于不同的场景。</a:t>
            </a:r>
          </a:p>
        </p:txBody>
      </p:sp>
      <p:graphicFrame>
        <p:nvGraphicFramePr>
          <p:cNvPr id="19" name="表格 18">
            <a:extLst>
              <a:ext uri="{FF2B5EF4-FFF2-40B4-BE49-F238E27FC236}">
                <a16:creationId xmlns:a16="http://schemas.microsoft.com/office/drawing/2014/main" id="{94D8591D-2949-4157-91F0-2FDA237C7739}"/>
              </a:ext>
            </a:extLst>
          </p:cNvPr>
          <p:cNvGraphicFramePr>
            <a:graphicFrameLocks noGrp="1"/>
          </p:cNvGraphicFramePr>
          <p:nvPr>
            <p:extLst>
              <p:ext uri="{D42A27DB-BD31-4B8C-83A1-F6EECF244321}">
                <p14:modId xmlns:p14="http://schemas.microsoft.com/office/powerpoint/2010/main" val="1287264552"/>
              </p:ext>
            </p:extLst>
          </p:nvPr>
        </p:nvGraphicFramePr>
        <p:xfrm>
          <a:off x="799511" y="4078025"/>
          <a:ext cx="9099498" cy="1463040"/>
        </p:xfrm>
        <a:graphic>
          <a:graphicData uri="http://schemas.openxmlformats.org/drawingml/2006/table">
            <a:tbl>
              <a:tblPr>
                <a:tableStyleId>{5940675A-B579-460E-94D1-54222C63F5DA}</a:tableStyleId>
              </a:tblPr>
              <a:tblGrid>
                <a:gridCol w="3420000">
                  <a:extLst>
                    <a:ext uri="{9D8B030D-6E8A-4147-A177-3AD203B41FA5}">
                      <a16:colId xmlns:a16="http://schemas.microsoft.com/office/drawing/2014/main" val="1175563762"/>
                    </a:ext>
                  </a:extLst>
                </a:gridCol>
                <a:gridCol w="5679498">
                  <a:extLst>
                    <a:ext uri="{9D8B030D-6E8A-4147-A177-3AD203B41FA5}">
                      <a16:colId xmlns:a16="http://schemas.microsoft.com/office/drawing/2014/main" val="2201705694"/>
                    </a:ext>
                  </a:extLst>
                </a:gridCol>
              </a:tblGrid>
              <a:tr h="0">
                <a:tc>
                  <a:txBody>
                    <a:bodyPr/>
                    <a:lstStyle/>
                    <a:p>
                      <a:pPr algn="ctr"/>
                      <a:r>
                        <a:rPr lang="zh-CN" altLang="en-US" dirty="0">
                          <a:effectLst/>
                        </a:rPr>
                        <a:t>实现</a:t>
                      </a:r>
                      <a:endParaRPr lang="zh-CN" altLang="en-US" b="1" dirty="0">
                        <a:effectLst/>
                      </a:endParaRPr>
                    </a:p>
                  </a:txBody>
                  <a:tcPr marL="99060" marR="99060" anchor="ctr"/>
                </a:tc>
                <a:tc>
                  <a:txBody>
                    <a:bodyPr/>
                    <a:lstStyle/>
                    <a:p>
                      <a:pPr algn="ctr"/>
                      <a:r>
                        <a:rPr lang="zh-CN" altLang="en-US">
                          <a:effectLst/>
                        </a:rPr>
                        <a:t>应用场景</a:t>
                      </a:r>
                      <a:endParaRPr lang="zh-CN" altLang="en-US" b="1">
                        <a:effectLst/>
                      </a:endParaRPr>
                    </a:p>
                  </a:txBody>
                  <a:tcPr marL="99060" marR="99060" anchor="ctr"/>
                </a:tc>
                <a:extLst>
                  <a:ext uri="{0D108BD9-81ED-4DB2-BD59-A6C34878D82A}">
                    <a16:rowId xmlns:a16="http://schemas.microsoft.com/office/drawing/2014/main" val="2937557455"/>
                  </a:ext>
                </a:extLst>
              </a:tr>
              <a:tr h="0">
                <a:tc>
                  <a:txBody>
                    <a:bodyPr/>
                    <a:lstStyle/>
                    <a:p>
                      <a:pPr algn="ctr"/>
                      <a:r>
                        <a:rPr lang="en-US" dirty="0">
                          <a:effectLst/>
                        </a:rPr>
                        <a:t>HanLPTokenizer</a:t>
                      </a:r>
                    </a:p>
                  </a:txBody>
                  <a:tcPr marL="99060" marR="99060" anchor="ctr"/>
                </a:tc>
                <a:tc>
                  <a:txBody>
                    <a:bodyPr/>
                    <a:lstStyle/>
                    <a:p>
                      <a:pPr algn="ctr"/>
                      <a:r>
                        <a:rPr lang="zh-CN" altLang="en-US">
                          <a:effectLst/>
                        </a:rPr>
                        <a:t>中文文本，使用</a:t>
                      </a:r>
                      <a:r>
                        <a:rPr lang="en-US">
                          <a:effectLst/>
                        </a:rPr>
                        <a:t>NotionalTokenizer</a:t>
                      </a:r>
                      <a:r>
                        <a:rPr lang="zh-CN" altLang="en-US">
                          <a:effectLst/>
                        </a:rPr>
                        <a:t>分词并过滤停用词</a:t>
                      </a:r>
                    </a:p>
                  </a:txBody>
                  <a:tcPr marL="99060" marR="99060" anchor="ctr"/>
                </a:tc>
                <a:extLst>
                  <a:ext uri="{0D108BD9-81ED-4DB2-BD59-A6C34878D82A}">
                    <a16:rowId xmlns:a16="http://schemas.microsoft.com/office/drawing/2014/main" val="1259882648"/>
                  </a:ext>
                </a:extLst>
              </a:tr>
              <a:tr h="0">
                <a:tc>
                  <a:txBody>
                    <a:bodyPr/>
                    <a:lstStyle/>
                    <a:p>
                      <a:pPr algn="ctr"/>
                      <a:r>
                        <a:rPr lang="en-US" dirty="0">
                          <a:effectLst/>
                        </a:rPr>
                        <a:t>BlankTokenizer</a:t>
                      </a:r>
                    </a:p>
                  </a:txBody>
                  <a:tcPr marL="99060" marR="99060" anchor="ctr"/>
                </a:tc>
                <a:tc>
                  <a:txBody>
                    <a:bodyPr/>
                    <a:lstStyle/>
                    <a:p>
                      <a:pPr algn="ctr"/>
                      <a:r>
                        <a:rPr lang="zh-CN" altLang="en-US">
                          <a:effectLst/>
                        </a:rPr>
                        <a:t>英文文本，使用空格分词</a:t>
                      </a:r>
                    </a:p>
                  </a:txBody>
                  <a:tcPr marL="99060" marR="99060" anchor="ctr"/>
                </a:tc>
                <a:extLst>
                  <a:ext uri="{0D108BD9-81ED-4DB2-BD59-A6C34878D82A}">
                    <a16:rowId xmlns:a16="http://schemas.microsoft.com/office/drawing/2014/main" val="1052194350"/>
                  </a:ext>
                </a:extLst>
              </a:tr>
              <a:tr h="0">
                <a:tc>
                  <a:txBody>
                    <a:bodyPr/>
                    <a:lstStyle/>
                    <a:p>
                      <a:pPr algn="ctr"/>
                      <a:r>
                        <a:rPr lang="en-US" dirty="0">
                          <a:effectLst/>
                        </a:rPr>
                        <a:t>BigramTokenizer</a:t>
                      </a:r>
                    </a:p>
                  </a:txBody>
                  <a:tcPr marL="99060" marR="99060" anchor="ctr"/>
                </a:tc>
                <a:tc>
                  <a:txBody>
                    <a:bodyPr/>
                    <a:lstStyle/>
                    <a:p>
                      <a:pPr algn="ctr"/>
                      <a:r>
                        <a:rPr lang="zh-CN" altLang="en-US" dirty="0">
                          <a:effectLst/>
                        </a:rPr>
                        <a:t>中文文本，将相邻字符作为二元语法输出</a:t>
                      </a:r>
                    </a:p>
                  </a:txBody>
                  <a:tcPr marL="99060" marR="99060" anchor="ctr"/>
                </a:tc>
                <a:extLst>
                  <a:ext uri="{0D108BD9-81ED-4DB2-BD59-A6C34878D82A}">
                    <a16:rowId xmlns:a16="http://schemas.microsoft.com/office/drawing/2014/main" val="980998410"/>
                  </a:ext>
                </a:extLst>
              </a:tr>
            </a:tbl>
          </a:graphicData>
        </a:graphic>
      </p:graphicFrame>
      <p:sp>
        <p:nvSpPr>
          <p:cNvPr id="20" name="矩形 19">
            <a:extLst>
              <a:ext uri="{FF2B5EF4-FFF2-40B4-BE49-F238E27FC236}">
                <a16:creationId xmlns:a16="http://schemas.microsoft.com/office/drawing/2014/main" id="{9BC300ED-B30F-4D4A-B3AF-E42723BB462D}"/>
              </a:ext>
            </a:extLst>
          </p:cNvPr>
          <p:cNvSpPr/>
          <p:nvPr/>
        </p:nvSpPr>
        <p:spPr>
          <a:xfrm>
            <a:off x="304799" y="5753297"/>
            <a:ext cx="11481733" cy="338554"/>
          </a:xfrm>
          <a:prstGeom prst="rect">
            <a:avLst/>
          </a:prstGeom>
        </p:spPr>
        <p:txBody>
          <a:bodyPr wrap="square">
            <a:spAutoFit/>
          </a:bodyPr>
          <a:lstStyle/>
          <a:p>
            <a:r>
              <a:rPr lang="zh-CN" altLang="en-US" sz="1600" dirty="0"/>
              <a:t>    可见</a:t>
            </a:r>
            <a:r>
              <a:rPr lang="en-US" altLang="zh-CN" sz="1600" dirty="0"/>
              <a:t>HanLP</a:t>
            </a:r>
            <a:r>
              <a:rPr lang="zh-CN" altLang="en-US" sz="1600" dirty="0"/>
              <a:t>中的文本分类模块不光适用于中文，还适用于任意语种，只需实现相应的</a:t>
            </a:r>
            <a:r>
              <a:rPr lang="en-US" altLang="zh-CN" sz="1600" dirty="0"/>
              <a:t>ITokenizer</a:t>
            </a:r>
            <a:r>
              <a:rPr lang="zh-CN" altLang="en-US" sz="1600" dirty="0"/>
              <a:t>即可。</a:t>
            </a:r>
          </a:p>
        </p:txBody>
      </p:sp>
    </p:spTree>
    <p:extLst>
      <p:ext uri="{BB962C8B-B14F-4D97-AF65-F5344CB8AC3E}">
        <p14:creationId xmlns:p14="http://schemas.microsoft.com/office/powerpoint/2010/main" val="171063230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特征提取</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a:extLst>
              <a:ext uri="{FF2B5EF4-FFF2-40B4-BE49-F238E27FC236}">
                <a16:creationId xmlns:a16="http://schemas.microsoft.com/office/drawing/2014/main" id="{0A129963-BF51-467D-9305-A8F4BCDD2A01}"/>
              </a:ext>
            </a:extLst>
          </p:cNvPr>
          <p:cNvSpPr/>
          <p:nvPr/>
        </p:nvSpPr>
        <p:spPr>
          <a:xfrm>
            <a:off x="304800" y="723902"/>
            <a:ext cx="1757212" cy="369332"/>
          </a:xfrm>
          <a:prstGeom prst="rect">
            <a:avLst/>
          </a:prstGeom>
        </p:spPr>
        <p:txBody>
          <a:bodyPr wrap="none">
            <a:spAutoFit/>
          </a:bodyPr>
          <a:lstStyle/>
          <a:p>
            <a:r>
              <a:rPr lang="en-US" altLang="zh-CN" b="1" dirty="0">
                <a:solidFill>
                  <a:srgbClr val="24292E"/>
                </a:solidFill>
                <a:latin typeface="-apple-system"/>
              </a:rPr>
              <a:t>2.</a:t>
            </a:r>
            <a:r>
              <a:rPr lang="zh-CN" altLang="en-US" b="1" dirty="0">
                <a:solidFill>
                  <a:srgbClr val="24292E"/>
                </a:solidFill>
                <a:latin typeface="-apple-system"/>
              </a:rPr>
              <a:t>卡方特征选择</a:t>
            </a:r>
            <a:endParaRPr lang="zh-CN" altLang="en-US" dirty="0"/>
          </a:p>
        </p:txBody>
      </p:sp>
      <p:sp>
        <p:nvSpPr>
          <p:cNvPr id="4" name="矩形 3">
            <a:extLst>
              <a:ext uri="{FF2B5EF4-FFF2-40B4-BE49-F238E27FC236}">
                <a16:creationId xmlns:a16="http://schemas.microsoft.com/office/drawing/2014/main" id="{3EF526C1-F9A8-47A6-89F3-E1FF549DEAC1}"/>
              </a:ext>
            </a:extLst>
          </p:cNvPr>
          <p:cNvSpPr/>
          <p:nvPr/>
        </p:nvSpPr>
        <p:spPr>
          <a:xfrm>
            <a:off x="304800" y="1325011"/>
            <a:ext cx="11615956" cy="788806"/>
          </a:xfrm>
          <a:prstGeom prst="rect">
            <a:avLst/>
          </a:prstGeom>
        </p:spPr>
        <p:txBody>
          <a:bodyPr wrap="square">
            <a:spAutoFit/>
          </a:bodyPr>
          <a:lstStyle/>
          <a:p>
            <a:pPr>
              <a:lnSpc>
                <a:spcPct val="150000"/>
              </a:lnSpc>
            </a:pPr>
            <a:r>
              <a:rPr lang="zh-CN" altLang="en-US" sz="1600" dirty="0">
                <a:solidFill>
                  <a:srgbClr val="24292E"/>
                </a:solidFill>
                <a:latin typeface="-apple-system"/>
              </a:rPr>
              <a:t>    在文本分类时会有这样一个问题，比如汉语中的虚词“的”，这些词在所有类别的文档中均匀出现，为了消除这些单词的影响，一方面可以用停用词表，另一方面可以用</a:t>
            </a:r>
            <a:r>
              <a:rPr lang="zh-CN" altLang="en-US" sz="1600" b="1" dirty="0">
                <a:solidFill>
                  <a:srgbClr val="24292E"/>
                </a:solidFill>
                <a:latin typeface="-apple-system"/>
              </a:rPr>
              <a:t>卡方非参数检验</a:t>
            </a:r>
            <a:r>
              <a:rPr lang="zh-CN" altLang="en-US" sz="1600" dirty="0">
                <a:solidFill>
                  <a:srgbClr val="24292E"/>
                </a:solidFill>
                <a:latin typeface="-apple-system"/>
              </a:rPr>
              <a:t>来过滤掉与类别相关程度不高的词语。</a:t>
            </a:r>
            <a:endParaRPr lang="zh-CN" altLang="en-US" sz="1600" dirty="0"/>
          </a:p>
        </p:txBody>
      </p:sp>
      <p:sp>
        <p:nvSpPr>
          <p:cNvPr id="5" name="矩形 4">
            <a:extLst>
              <a:ext uri="{FF2B5EF4-FFF2-40B4-BE49-F238E27FC236}">
                <a16:creationId xmlns:a16="http://schemas.microsoft.com/office/drawing/2014/main" id="{70C0D0DD-506E-4B04-93D1-4DE112725CED}"/>
              </a:ext>
            </a:extLst>
          </p:cNvPr>
          <p:cNvSpPr/>
          <p:nvPr/>
        </p:nvSpPr>
        <p:spPr>
          <a:xfrm>
            <a:off x="304800" y="2402632"/>
            <a:ext cx="11615956" cy="1527469"/>
          </a:xfrm>
          <a:prstGeom prst="rect">
            <a:avLst/>
          </a:prstGeom>
        </p:spPr>
        <p:txBody>
          <a:bodyPr wrap="square">
            <a:spAutoFit/>
          </a:bodyPr>
          <a:lstStyle/>
          <a:p>
            <a:pPr>
              <a:lnSpc>
                <a:spcPct val="150000"/>
              </a:lnSpc>
            </a:pPr>
            <a:r>
              <a:rPr lang="zh-CN" altLang="en-US" sz="1600" dirty="0">
                <a:solidFill>
                  <a:srgbClr val="24292E"/>
                </a:solidFill>
                <a:latin typeface="-apple-system"/>
              </a:rPr>
              <a:t>    在统计学上，卡方检验常用于检验两个事件的独立性，如果两个随机事件 </a:t>
            </a:r>
            <a:r>
              <a:rPr lang="en-US" altLang="zh-CN" sz="1600" dirty="0">
                <a:solidFill>
                  <a:srgbClr val="24292E"/>
                </a:solidFill>
                <a:latin typeface="-apple-system"/>
              </a:rPr>
              <a:t>A </a:t>
            </a:r>
            <a:r>
              <a:rPr lang="zh-CN" altLang="en-US" sz="1600" dirty="0">
                <a:solidFill>
                  <a:srgbClr val="24292E"/>
                </a:solidFill>
                <a:latin typeface="-apple-system"/>
              </a:rPr>
              <a:t>和 </a:t>
            </a:r>
            <a:r>
              <a:rPr lang="en-US" altLang="zh-CN" sz="1600" dirty="0">
                <a:solidFill>
                  <a:srgbClr val="24292E"/>
                </a:solidFill>
                <a:latin typeface="-apple-system"/>
              </a:rPr>
              <a:t>B </a:t>
            </a:r>
            <a:r>
              <a:rPr lang="zh-CN" altLang="en-US" sz="1600" dirty="0">
                <a:solidFill>
                  <a:srgbClr val="24292E"/>
                </a:solidFill>
                <a:latin typeface="-apple-system"/>
              </a:rPr>
              <a:t>相互独立，则两者同时发生的概率</a:t>
            </a:r>
            <a:r>
              <a:rPr lang="en-US" altLang="zh-CN" sz="1600" dirty="0">
                <a:solidFill>
                  <a:srgbClr val="24292E"/>
                </a:solidFill>
                <a:latin typeface="-apple-system"/>
              </a:rPr>
              <a:t>P(AB)= P(A)P(B)</a:t>
            </a:r>
            <a:r>
              <a:rPr lang="zh-CN" altLang="en-US" sz="1600" dirty="0">
                <a:solidFill>
                  <a:srgbClr val="24292E"/>
                </a:solidFill>
                <a:latin typeface="-apple-system"/>
              </a:rPr>
              <a:t>。如果将词语的出现与类别的出现作为两个随机事件则类别独立性越高的词语越不适合作为特征。如果将某个事件的期望记作 </a:t>
            </a:r>
            <a:r>
              <a:rPr lang="en-US" altLang="zh-CN" sz="1600" dirty="0">
                <a:solidFill>
                  <a:srgbClr val="24292E"/>
                </a:solidFill>
                <a:latin typeface="-apple-system"/>
              </a:rPr>
              <a:t>E</a:t>
            </a:r>
            <a:r>
              <a:rPr lang="zh-CN" altLang="en-US" sz="1600" dirty="0">
                <a:solidFill>
                  <a:srgbClr val="24292E"/>
                </a:solidFill>
                <a:latin typeface="-apple-system"/>
              </a:rPr>
              <a:t>，实际出现</a:t>
            </a:r>
            <a:r>
              <a:rPr lang="en-US" altLang="zh-CN" sz="1600" dirty="0">
                <a:solidFill>
                  <a:srgbClr val="24292E"/>
                </a:solidFill>
                <a:latin typeface="-apple-system"/>
              </a:rPr>
              <a:t>(</a:t>
            </a:r>
            <a:r>
              <a:rPr lang="zh-CN" altLang="en-US" sz="1600" dirty="0">
                <a:solidFill>
                  <a:srgbClr val="24292E"/>
                </a:solidFill>
                <a:latin typeface="-apple-system"/>
              </a:rPr>
              <a:t>观测</a:t>
            </a:r>
            <a:r>
              <a:rPr lang="en-US" altLang="zh-CN" sz="1600" dirty="0">
                <a:solidFill>
                  <a:srgbClr val="24292E"/>
                </a:solidFill>
                <a:latin typeface="-apple-system"/>
              </a:rPr>
              <a:t>)</a:t>
            </a:r>
            <a:r>
              <a:rPr lang="zh-CN" altLang="en-US" sz="1600" dirty="0">
                <a:solidFill>
                  <a:srgbClr val="24292E"/>
                </a:solidFill>
                <a:latin typeface="-apple-system"/>
              </a:rPr>
              <a:t>的频次记作 </a:t>
            </a:r>
            <a:r>
              <a:rPr lang="en-US" altLang="zh-CN" sz="1600" dirty="0">
                <a:solidFill>
                  <a:srgbClr val="24292E"/>
                </a:solidFill>
                <a:latin typeface="-apple-system"/>
              </a:rPr>
              <a:t>N</a:t>
            </a:r>
            <a:r>
              <a:rPr lang="zh-CN" altLang="en-US" sz="1600" dirty="0">
                <a:solidFill>
                  <a:srgbClr val="24292E"/>
                </a:solidFill>
                <a:latin typeface="-apple-system"/>
              </a:rPr>
              <a:t>，则卡方检验衡量期望与观测的相似程度。卡方检验值越高，则期望和观测的计数越相似，也更大程度地否定了独立性。</a:t>
            </a:r>
            <a:endParaRPr lang="zh-CN" altLang="en-US" sz="1600" dirty="0"/>
          </a:p>
        </p:txBody>
      </p:sp>
      <p:sp>
        <p:nvSpPr>
          <p:cNvPr id="9" name="矩形 8">
            <a:extLst>
              <a:ext uri="{FF2B5EF4-FFF2-40B4-BE49-F238E27FC236}">
                <a16:creationId xmlns:a16="http://schemas.microsoft.com/office/drawing/2014/main" id="{E1D02F17-D1E5-45E7-AE30-B59380A107A2}"/>
              </a:ext>
            </a:extLst>
          </p:cNvPr>
          <p:cNvSpPr/>
          <p:nvPr/>
        </p:nvSpPr>
        <p:spPr>
          <a:xfrm>
            <a:off x="304799" y="4158848"/>
            <a:ext cx="10439399" cy="338554"/>
          </a:xfrm>
          <a:prstGeom prst="rect">
            <a:avLst/>
          </a:prstGeom>
        </p:spPr>
        <p:txBody>
          <a:bodyPr wrap="square">
            <a:spAutoFit/>
          </a:bodyPr>
          <a:lstStyle/>
          <a:p>
            <a:r>
              <a:rPr lang="zh-CN" altLang="en-US" sz="1600" dirty="0">
                <a:solidFill>
                  <a:srgbClr val="24292E"/>
                </a:solidFill>
                <a:latin typeface="-apple-system"/>
              </a:rPr>
              <a:t>一旦确定了哪些特征有用，接下来就可以将文档转化为向量了。</a:t>
            </a:r>
            <a:endParaRPr lang="zh-CN" altLang="en-US" sz="1600" dirty="0"/>
          </a:p>
        </p:txBody>
      </p:sp>
    </p:spTree>
    <p:extLst>
      <p:ext uri="{BB962C8B-B14F-4D97-AF65-F5344CB8AC3E}">
        <p14:creationId xmlns:p14="http://schemas.microsoft.com/office/powerpoint/2010/main" val="467261110"/>
      </p:ext>
    </p:extLst>
  </p:cSld>
  <p:clrMapOvr>
    <a:masterClrMapping/>
  </p:clrMapOvr>
  <p:transition spd="slow">
    <p:push dir="u"/>
  </p:transition>
</p:sld>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w="9">
          <a:solidFill>
            <a:schemeClr val="bg2"/>
          </a:solidFill>
          <a:miter lim="800000"/>
          <a:headEnd/>
          <a:tailEnd/>
        </a:ln>
      </a:spPr>
      <a:bodyPr/>
      <a:lstStyle>
        <a:defPPr algn="l">
          <a:lnSpc>
            <a:spcPct val="100000"/>
          </a:lnSpc>
          <a:spcBef>
            <a:spcPct val="0"/>
          </a:spcBef>
          <a:buFontTx/>
          <a:buNone/>
          <a:defRPr sz="1800" dirty="0">
            <a:latin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7502</TotalTime>
  <Words>2969</Words>
  <Application>Microsoft Office PowerPoint</Application>
  <PresentationFormat>宽屏</PresentationFormat>
  <Paragraphs>212</Paragraphs>
  <Slides>29</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-apple-system</vt:lpstr>
      <vt:lpstr>等线</vt:lpstr>
      <vt:lpstr>宋体</vt:lpstr>
      <vt:lpstr>微软雅黑</vt:lpstr>
      <vt:lpstr>Arial</vt:lpstr>
      <vt:lpstr>Calibri</vt:lpstr>
      <vt:lpstr>Calibri Light</vt:lpstr>
      <vt:lpstr>Cambria Math</vt:lpstr>
      <vt:lpstr>Impact</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叶 金金</cp:lastModifiedBy>
  <cp:revision>902</cp:revision>
  <dcterms:created xsi:type="dcterms:W3CDTF">2015-04-13T12:15:43Z</dcterms:created>
  <dcterms:modified xsi:type="dcterms:W3CDTF">2021-07-16T04:28:51Z</dcterms:modified>
  <cp:category>12sc.taobao.com</cp:category>
  <cp:contentStatus>12sc.taobao.com</cp:contentStatus>
</cp:coreProperties>
</file>