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74" r:id="rId2"/>
    <p:sldId id="270" r:id="rId3"/>
    <p:sldId id="256" r:id="rId4"/>
    <p:sldId id="269" r:id="rId5"/>
    <p:sldId id="433" r:id="rId6"/>
    <p:sldId id="434" r:id="rId7"/>
    <p:sldId id="435" r:id="rId8"/>
    <p:sldId id="310" r:id="rId9"/>
    <p:sldId id="298" r:id="rId10"/>
    <p:sldId id="421" r:id="rId11"/>
    <p:sldId id="436" r:id="rId12"/>
    <p:sldId id="437" r:id="rId13"/>
    <p:sldId id="438" r:id="rId14"/>
    <p:sldId id="439" r:id="rId15"/>
    <p:sldId id="440" r:id="rId16"/>
    <p:sldId id="441" r:id="rId17"/>
    <p:sldId id="442" r:id="rId18"/>
    <p:sldId id="443" r:id="rId19"/>
    <p:sldId id="444" r:id="rId20"/>
    <p:sldId id="321" r:id="rId21"/>
    <p:sldId id="424" r:id="rId22"/>
    <p:sldId id="445" r:id="rId23"/>
    <p:sldId id="446" r:id="rId24"/>
    <p:sldId id="447" r:id="rId25"/>
    <p:sldId id="448" r:id="rId26"/>
    <p:sldId id="449" r:id="rId27"/>
    <p:sldId id="450" r:id="rId28"/>
    <p:sldId id="334" r:id="rId29"/>
    <p:sldId id="335" r:id="rId30"/>
    <p:sldId id="451" r:id="rId31"/>
    <p:sldId id="452" r:id="rId32"/>
    <p:sldId id="453" r:id="rId33"/>
    <p:sldId id="428" r:id="rId34"/>
    <p:sldId id="454" r:id="rId35"/>
    <p:sldId id="455" r:id="rId36"/>
    <p:sldId id="456" r:id="rId37"/>
    <p:sldId id="273" r:id="rId38"/>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42">
          <p15:clr>
            <a:srgbClr val="A4A3A4"/>
          </p15:clr>
        </p15:guide>
        <p15:guide id="2" orient="horz" pos="4292">
          <p15:clr>
            <a:srgbClr val="A4A3A4"/>
          </p15:clr>
        </p15:guide>
        <p15:guide id="3" orient="horz" pos="799">
          <p15:clr>
            <a:srgbClr val="A4A3A4"/>
          </p15:clr>
        </p15:guide>
        <p15:guide id="4" orient="horz" pos="2546">
          <p15:clr>
            <a:srgbClr val="A4A3A4"/>
          </p15:clr>
        </p15:guide>
        <p15:guide id="5" orient="horz" pos="1956">
          <p15:clr>
            <a:srgbClr val="A4A3A4"/>
          </p15:clr>
        </p15:guide>
        <p15:guide id="6" pos="381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小飞飞"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5B9BD5"/>
    <a:srgbClr val="044875"/>
    <a:srgbClr val="28ABA3"/>
    <a:srgbClr val="3A9AD9"/>
    <a:srgbClr val="0072A9"/>
    <a:srgbClr val="D6E0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3" autoAdjust="0"/>
    <p:restoredTop sz="74353" autoAdjust="0"/>
  </p:normalViewPr>
  <p:slideViewPr>
    <p:cSldViewPr snapToGrid="0">
      <p:cViewPr varScale="1">
        <p:scale>
          <a:sx n="91" d="100"/>
          <a:sy n="91" d="100"/>
        </p:scale>
        <p:origin x="206" y="77"/>
      </p:cViewPr>
      <p:guideLst>
        <p:guide orient="horz" pos="142"/>
        <p:guide orient="horz" pos="4292"/>
        <p:guide orient="horz" pos="799"/>
        <p:guide orient="horz" pos="2546"/>
        <p:guide orient="horz" pos="1956"/>
        <p:guide pos="3817"/>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351E990-507B-4CA6-B899-5B63BDE310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a:extLst>
              <a:ext uri="{FF2B5EF4-FFF2-40B4-BE49-F238E27FC236}">
                <a16:creationId xmlns:a16="http://schemas.microsoft.com/office/drawing/2014/main" id="{298FCAE2-BACA-4E8E-AA8E-35C031D3047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404AE8DD-BC5B-4157-9922-88DDB98715EB}" type="datetimeFigureOut">
              <a:rPr lang="zh-CN" altLang="en-US"/>
              <a:pPr>
                <a:defRPr/>
              </a:pPr>
              <a:t>2021/8/14</a:t>
            </a:fld>
            <a:endParaRPr lang="zh-CN" altLang="en-US"/>
          </a:p>
        </p:txBody>
      </p:sp>
      <p:sp>
        <p:nvSpPr>
          <p:cNvPr id="4" name="幻灯片图像占位符 3">
            <a:extLst>
              <a:ext uri="{FF2B5EF4-FFF2-40B4-BE49-F238E27FC236}">
                <a16:creationId xmlns:a16="http://schemas.microsoft.com/office/drawing/2014/main" id="{37BF4554-A9F1-4C84-9A38-693F831D3B9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81FEA0B8-F330-4BB6-A41F-DE1C07118F7D}"/>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p>
        </p:txBody>
      </p:sp>
      <p:sp>
        <p:nvSpPr>
          <p:cNvPr id="6" name="页脚占位符 5">
            <a:extLst>
              <a:ext uri="{FF2B5EF4-FFF2-40B4-BE49-F238E27FC236}">
                <a16:creationId xmlns:a16="http://schemas.microsoft.com/office/drawing/2014/main" id="{1916F065-A22F-40FD-9FA7-BE9366242DDF}"/>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a:extLst>
              <a:ext uri="{FF2B5EF4-FFF2-40B4-BE49-F238E27FC236}">
                <a16:creationId xmlns:a16="http://schemas.microsoft.com/office/drawing/2014/main" id="{2AA35707-FB99-4E83-B876-70046F1D5440}"/>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6A048C7-FDDF-4F68-89EB-F4C2F152F56C}"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a:extLst>
              <a:ext uri="{FF2B5EF4-FFF2-40B4-BE49-F238E27FC236}">
                <a16:creationId xmlns:a16="http://schemas.microsoft.com/office/drawing/2014/main" id="{6E5AFD91-2F01-4B67-83F6-BD3E8B8567A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a:extLst>
              <a:ext uri="{FF2B5EF4-FFF2-40B4-BE49-F238E27FC236}">
                <a16:creationId xmlns:a16="http://schemas.microsoft.com/office/drawing/2014/main" id="{C14EBA56-4385-4D65-AFE2-7180D8113F4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4100" name="灯片编号占位符 3">
            <a:extLst>
              <a:ext uri="{FF2B5EF4-FFF2-40B4-BE49-F238E27FC236}">
                <a16:creationId xmlns:a16="http://schemas.microsoft.com/office/drawing/2014/main" id="{A458BEF7-5E12-418C-B1F9-38BFAC55CDA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22FD17A-51B6-4FE2-A534-76D4431CA95B}" type="slidenum">
              <a:rPr lang="zh-CN" altLang="en-US"/>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12</a:t>
            </a:fld>
            <a:endParaRPr lang="zh-CN" altLang="en-US"/>
          </a:p>
        </p:txBody>
      </p:sp>
    </p:spTree>
    <p:extLst>
      <p:ext uri="{BB962C8B-B14F-4D97-AF65-F5344CB8AC3E}">
        <p14:creationId xmlns:p14="http://schemas.microsoft.com/office/powerpoint/2010/main" val="2602728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13</a:t>
            </a:fld>
            <a:endParaRPr lang="zh-CN" altLang="en-US"/>
          </a:p>
        </p:txBody>
      </p:sp>
    </p:spTree>
    <p:extLst>
      <p:ext uri="{BB962C8B-B14F-4D97-AF65-F5344CB8AC3E}">
        <p14:creationId xmlns:p14="http://schemas.microsoft.com/office/powerpoint/2010/main" val="29697498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14</a:t>
            </a:fld>
            <a:endParaRPr lang="zh-CN" altLang="en-US"/>
          </a:p>
        </p:txBody>
      </p:sp>
    </p:spTree>
    <p:extLst>
      <p:ext uri="{BB962C8B-B14F-4D97-AF65-F5344CB8AC3E}">
        <p14:creationId xmlns:p14="http://schemas.microsoft.com/office/powerpoint/2010/main" val="2104904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15</a:t>
            </a:fld>
            <a:endParaRPr lang="zh-CN" altLang="en-US"/>
          </a:p>
        </p:txBody>
      </p:sp>
    </p:spTree>
    <p:extLst>
      <p:ext uri="{BB962C8B-B14F-4D97-AF65-F5344CB8AC3E}">
        <p14:creationId xmlns:p14="http://schemas.microsoft.com/office/powerpoint/2010/main" val="1818138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16</a:t>
            </a:fld>
            <a:endParaRPr lang="zh-CN" altLang="en-US"/>
          </a:p>
        </p:txBody>
      </p:sp>
    </p:spTree>
    <p:extLst>
      <p:ext uri="{BB962C8B-B14F-4D97-AF65-F5344CB8AC3E}">
        <p14:creationId xmlns:p14="http://schemas.microsoft.com/office/powerpoint/2010/main" val="3745685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17</a:t>
            </a:fld>
            <a:endParaRPr lang="zh-CN" altLang="en-US"/>
          </a:p>
        </p:txBody>
      </p:sp>
    </p:spTree>
    <p:extLst>
      <p:ext uri="{BB962C8B-B14F-4D97-AF65-F5344CB8AC3E}">
        <p14:creationId xmlns:p14="http://schemas.microsoft.com/office/powerpoint/2010/main" val="317252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18</a:t>
            </a:fld>
            <a:endParaRPr lang="zh-CN" altLang="en-US"/>
          </a:p>
        </p:txBody>
      </p:sp>
    </p:spTree>
    <p:extLst>
      <p:ext uri="{BB962C8B-B14F-4D97-AF65-F5344CB8AC3E}">
        <p14:creationId xmlns:p14="http://schemas.microsoft.com/office/powerpoint/2010/main" val="16841114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19</a:t>
            </a:fld>
            <a:endParaRPr lang="zh-CN" altLang="en-US"/>
          </a:p>
        </p:txBody>
      </p:sp>
    </p:spTree>
    <p:extLst>
      <p:ext uri="{BB962C8B-B14F-4D97-AF65-F5344CB8AC3E}">
        <p14:creationId xmlns:p14="http://schemas.microsoft.com/office/powerpoint/2010/main" val="20849610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21</a:t>
            </a:fld>
            <a:endParaRPr lang="zh-CN" altLang="en-US"/>
          </a:p>
        </p:txBody>
      </p:sp>
    </p:spTree>
    <p:extLst>
      <p:ext uri="{BB962C8B-B14F-4D97-AF65-F5344CB8AC3E}">
        <p14:creationId xmlns:p14="http://schemas.microsoft.com/office/powerpoint/2010/main" val="38860974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22</a:t>
            </a:fld>
            <a:endParaRPr lang="zh-CN" altLang="en-US"/>
          </a:p>
        </p:txBody>
      </p:sp>
    </p:spTree>
    <p:extLst>
      <p:ext uri="{BB962C8B-B14F-4D97-AF65-F5344CB8AC3E}">
        <p14:creationId xmlns:p14="http://schemas.microsoft.com/office/powerpoint/2010/main" val="3357701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3BAF25A3-9CB0-4647-BBD0-99FACB4C221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AB545D6B-607B-4DF2-9AD6-74F1B070718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6148" name="灯片编号占位符 3">
            <a:extLst>
              <a:ext uri="{FF2B5EF4-FFF2-40B4-BE49-F238E27FC236}">
                <a16:creationId xmlns:a16="http://schemas.microsoft.com/office/drawing/2014/main" id="{665450DA-881F-4DFF-806C-1214B91C8CB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461E672-CB71-4400-8F29-01D226374C4E}" type="slidenum">
              <a:rPr lang="zh-CN" altLang="en-US"/>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23</a:t>
            </a:fld>
            <a:endParaRPr lang="zh-CN" altLang="en-US"/>
          </a:p>
        </p:txBody>
      </p:sp>
    </p:spTree>
    <p:extLst>
      <p:ext uri="{BB962C8B-B14F-4D97-AF65-F5344CB8AC3E}">
        <p14:creationId xmlns:p14="http://schemas.microsoft.com/office/powerpoint/2010/main" val="30362337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24</a:t>
            </a:fld>
            <a:endParaRPr lang="zh-CN" altLang="en-US"/>
          </a:p>
        </p:txBody>
      </p:sp>
    </p:spTree>
    <p:extLst>
      <p:ext uri="{BB962C8B-B14F-4D97-AF65-F5344CB8AC3E}">
        <p14:creationId xmlns:p14="http://schemas.microsoft.com/office/powerpoint/2010/main" val="14936592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25</a:t>
            </a:fld>
            <a:endParaRPr lang="zh-CN" altLang="en-US"/>
          </a:p>
        </p:txBody>
      </p:sp>
    </p:spTree>
    <p:extLst>
      <p:ext uri="{BB962C8B-B14F-4D97-AF65-F5344CB8AC3E}">
        <p14:creationId xmlns:p14="http://schemas.microsoft.com/office/powerpoint/2010/main" val="8064475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26</a:t>
            </a:fld>
            <a:endParaRPr lang="zh-CN" altLang="en-US"/>
          </a:p>
        </p:txBody>
      </p:sp>
    </p:spTree>
    <p:extLst>
      <p:ext uri="{BB962C8B-B14F-4D97-AF65-F5344CB8AC3E}">
        <p14:creationId xmlns:p14="http://schemas.microsoft.com/office/powerpoint/2010/main" val="19109428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27</a:t>
            </a:fld>
            <a:endParaRPr lang="zh-CN" altLang="en-US"/>
          </a:p>
        </p:txBody>
      </p:sp>
    </p:spTree>
    <p:extLst>
      <p:ext uri="{BB962C8B-B14F-4D97-AF65-F5344CB8AC3E}">
        <p14:creationId xmlns:p14="http://schemas.microsoft.com/office/powerpoint/2010/main" val="42117694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29</a:t>
            </a:fld>
            <a:endParaRPr lang="zh-CN" altLang="en-US"/>
          </a:p>
        </p:txBody>
      </p:sp>
    </p:spTree>
    <p:extLst>
      <p:ext uri="{BB962C8B-B14F-4D97-AF65-F5344CB8AC3E}">
        <p14:creationId xmlns:p14="http://schemas.microsoft.com/office/powerpoint/2010/main" val="28960127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30</a:t>
            </a:fld>
            <a:endParaRPr lang="zh-CN" altLang="en-US"/>
          </a:p>
        </p:txBody>
      </p:sp>
    </p:spTree>
    <p:extLst>
      <p:ext uri="{BB962C8B-B14F-4D97-AF65-F5344CB8AC3E}">
        <p14:creationId xmlns:p14="http://schemas.microsoft.com/office/powerpoint/2010/main" val="19421140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31</a:t>
            </a:fld>
            <a:endParaRPr lang="zh-CN" altLang="en-US"/>
          </a:p>
        </p:txBody>
      </p:sp>
    </p:spTree>
    <p:extLst>
      <p:ext uri="{BB962C8B-B14F-4D97-AF65-F5344CB8AC3E}">
        <p14:creationId xmlns:p14="http://schemas.microsoft.com/office/powerpoint/2010/main" val="31417213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32</a:t>
            </a:fld>
            <a:endParaRPr lang="zh-CN" altLang="en-US"/>
          </a:p>
        </p:txBody>
      </p:sp>
    </p:spTree>
    <p:extLst>
      <p:ext uri="{BB962C8B-B14F-4D97-AF65-F5344CB8AC3E}">
        <p14:creationId xmlns:p14="http://schemas.microsoft.com/office/powerpoint/2010/main" val="31893632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34</a:t>
            </a:fld>
            <a:endParaRPr lang="zh-CN" altLang="en-US"/>
          </a:p>
        </p:txBody>
      </p:sp>
    </p:spTree>
    <p:extLst>
      <p:ext uri="{BB962C8B-B14F-4D97-AF65-F5344CB8AC3E}">
        <p14:creationId xmlns:p14="http://schemas.microsoft.com/office/powerpoint/2010/main" val="568540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4</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35</a:t>
            </a:fld>
            <a:endParaRPr lang="zh-CN" altLang="en-US"/>
          </a:p>
        </p:txBody>
      </p:sp>
    </p:spTree>
    <p:extLst>
      <p:ext uri="{BB962C8B-B14F-4D97-AF65-F5344CB8AC3E}">
        <p14:creationId xmlns:p14="http://schemas.microsoft.com/office/powerpoint/2010/main" val="20422810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36</a:t>
            </a:fld>
            <a:endParaRPr lang="zh-CN" altLang="en-US"/>
          </a:p>
        </p:txBody>
      </p:sp>
    </p:spTree>
    <p:extLst>
      <p:ext uri="{BB962C8B-B14F-4D97-AF65-F5344CB8AC3E}">
        <p14:creationId xmlns:p14="http://schemas.microsoft.com/office/powerpoint/2010/main" val="1361879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5</a:t>
            </a:fld>
            <a:endParaRPr lang="zh-CN" altLang="en-US"/>
          </a:p>
        </p:txBody>
      </p:sp>
    </p:spTree>
    <p:extLst>
      <p:ext uri="{BB962C8B-B14F-4D97-AF65-F5344CB8AC3E}">
        <p14:creationId xmlns:p14="http://schemas.microsoft.com/office/powerpoint/2010/main" val="862976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6</a:t>
            </a:fld>
            <a:endParaRPr lang="zh-CN" altLang="en-US"/>
          </a:p>
        </p:txBody>
      </p:sp>
    </p:spTree>
    <p:extLst>
      <p:ext uri="{BB962C8B-B14F-4D97-AF65-F5344CB8AC3E}">
        <p14:creationId xmlns:p14="http://schemas.microsoft.com/office/powerpoint/2010/main" val="2881142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7</a:t>
            </a:fld>
            <a:endParaRPr lang="zh-CN" altLang="en-US"/>
          </a:p>
        </p:txBody>
      </p:sp>
    </p:spTree>
    <p:extLst>
      <p:ext uri="{BB962C8B-B14F-4D97-AF65-F5344CB8AC3E}">
        <p14:creationId xmlns:p14="http://schemas.microsoft.com/office/powerpoint/2010/main" val="980598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10</a:t>
            </a:fld>
            <a:endParaRPr lang="zh-CN" altLang="en-US"/>
          </a:p>
        </p:txBody>
      </p:sp>
    </p:spTree>
    <p:extLst>
      <p:ext uri="{BB962C8B-B14F-4D97-AF65-F5344CB8AC3E}">
        <p14:creationId xmlns:p14="http://schemas.microsoft.com/office/powerpoint/2010/main" val="31426556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11</a:t>
            </a:fld>
            <a:endParaRPr lang="zh-CN" altLang="en-US"/>
          </a:p>
        </p:txBody>
      </p:sp>
    </p:spTree>
    <p:extLst>
      <p:ext uri="{BB962C8B-B14F-4D97-AF65-F5344CB8AC3E}">
        <p14:creationId xmlns:p14="http://schemas.microsoft.com/office/powerpoint/2010/main" val="2672857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C44D7D1-8845-46B7-B407-5F49F35CE259}"/>
              </a:ext>
            </a:extLst>
          </p:cNvPr>
          <p:cNvSpPr>
            <a:spLocks noGrp="1"/>
          </p:cNvSpPr>
          <p:nvPr>
            <p:ph type="dt" sz="half" idx="10"/>
          </p:nvPr>
        </p:nvSpPr>
        <p:spPr/>
        <p:txBody>
          <a:bodyPr/>
          <a:lstStyle>
            <a:lvl1pPr>
              <a:defRPr/>
            </a:lvl1pPr>
          </a:lstStyle>
          <a:p>
            <a:pPr>
              <a:defRPr/>
            </a:pPr>
            <a:fld id="{D91CC8D5-2663-4ED3-B88A-6FDB56B70F75}" type="datetimeFigureOut">
              <a:rPr lang="zh-CN" altLang="en-US"/>
              <a:pPr>
                <a:defRPr/>
              </a:pPr>
              <a:t>2021/8/14</a:t>
            </a:fld>
            <a:endParaRPr lang="zh-CN" altLang="en-US"/>
          </a:p>
        </p:txBody>
      </p:sp>
      <p:sp>
        <p:nvSpPr>
          <p:cNvPr id="5" name="页脚占位符 4">
            <a:extLst>
              <a:ext uri="{FF2B5EF4-FFF2-40B4-BE49-F238E27FC236}">
                <a16:creationId xmlns:a16="http://schemas.microsoft.com/office/drawing/2014/main" id="{AFB7387F-EDE8-457C-840A-E2D3EF33EC0E}"/>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E7F91A33-153A-4511-90C6-2FCB3FD1B819}"/>
              </a:ext>
            </a:extLst>
          </p:cNvPr>
          <p:cNvSpPr>
            <a:spLocks noGrp="1"/>
          </p:cNvSpPr>
          <p:nvPr>
            <p:ph type="sldNum" sz="quarter" idx="12"/>
          </p:nvPr>
        </p:nvSpPr>
        <p:spPr/>
        <p:txBody>
          <a:bodyPr/>
          <a:lstStyle>
            <a:lvl1pPr>
              <a:defRPr/>
            </a:lvl1pPr>
          </a:lstStyle>
          <a:p>
            <a:fld id="{9A0FF374-2CBA-4547-991D-3C653D80ADD7}" type="slidenum">
              <a:rPr lang="zh-CN" altLang="en-US"/>
              <a:pPr/>
              <a:t>‹#›</a:t>
            </a:fld>
            <a:endParaRPr lang="zh-CN" altLang="en-US"/>
          </a:p>
        </p:txBody>
      </p:sp>
    </p:spTree>
    <p:extLst>
      <p:ext uri="{BB962C8B-B14F-4D97-AF65-F5344CB8AC3E}">
        <p14:creationId xmlns:p14="http://schemas.microsoft.com/office/powerpoint/2010/main" val="3206832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E1E4253-8932-4C1A-9100-5A4B084E8C5D}"/>
              </a:ext>
            </a:extLst>
          </p:cNvPr>
          <p:cNvSpPr>
            <a:spLocks noGrp="1"/>
          </p:cNvSpPr>
          <p:nvPr>
            <p:ph type="dt" sz="half" idx="10"/>
          </p:nvPr>
        </p:nvSpPr>
        <p:spPr/>
        <p:txBody>
          <a:bodyPr/>
          <a:lstStyle>
            <a:lvl1pPr>
              <a:defRPr/>
            </a:lvl1pPr>
          </a:lstStyle>
          <a:p>
            <a:pPr>
              <a:defRPr/>
            </a:pPr>
            <a:fld id="{34B6649F-F62B-4EB2-A49B-078BD86DE339}" type="datetimeFigureOut">
              <a:rPr lang="zh-CN" altLang="en-US"/>
              <a:pPr>
                <a:defRPr/>
              </a:pPr>
              <a:t>2021/8/14</a:t>
            </a:fld>
            <a:endParaRPr lang="zh-CN" altLang="en-US"/>
          </a:p>
        </p:txBody>
      </p:sp>
      <p:sp>
        <p:nvSpPr>
          <p:cNvPr id="5" name="页脚占位符 4">
            <a:extLst>
              <a:ext uri="{FF2B5EF4-FFF2-40B4-BE49-F238E27FC236}">
                <a16:creationId xmlns:a16="http://schemas.microsoft.com/office/drawing/2014/main" id="{38A5A603-CB0B-4E19-B54C-63E1D1765F89}"/>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252570AE-7E25-4891-A213-A8655EFFDA2B}"/>
              </a:ext>
            </a:extLst>
          </p:cNvPr>
          <p:cNvSpPr>
            <a:spLocks noGrp="1"/>
          </p:cNvSpPr>
          <p:nvPr>
            <p:ph type="sldNum" sz="quarter" idx="12"/>
          </p:nvPr>
        </p:nvSpPr>
        <p:spPr/>
        <p:txBody>
          <a:bodyPr/>
          <a:lstStyle>
            <a:lvl1pPr>
              <a:defRPr/>
            </a:lvl1pPr>
          </a:lstStyle>
          <a:p>
            <a:fld id="{DDD7E8A5-CF8F-43E7-8CF4-D78F5175CBED}" type="slidenum">
              <a:rPr lang="zh-CN" altLang="en-US"/>
              <a:pPr/>
              <a:t>‹#›</a:t>
            </a:fld>
            <a:endParaRPr lang="zh-CN" altLang="en-US"/>
          </a:p>
        </p:txBody>
      </p:sp>
    </p:spTree>
    <p:extLst>
      <p:ext uri="{BB962C8B-B14F-4D97-AF65-F5344CB8AC3E}">
        <p14:creationId xmlns:p14="http://schemas.microsoft.com/office/powerpoint/2010/main" val="3689814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4525985-9C0D-46D0-B755-6859EEA5AA90}"/>
              </a:ext>
            </a:extLst>
          </p:cNvPr>
          <p:cNvSpPr>
            <a:spLocks noGrp="1"/>
          </p:cNvSpPr>
          <p:nvPr>
            <p:ph type="dt" sz="half" idx="10"/>
          </p:nvPr>
        </p:nvSpPr>
        <p:spPr/>
        <p:txBody>
          <a:bodyPr/>
          <a:lstStyle>
            <a:lvl1pPr>
              <a:defRPr/>
            </a:lvl1pPr>
          </a:lstStyle>
          <a:p>
            <a:pPr>
              <a:defRPr/>
            </a:pPr>
            <a:fld id="{F35B5C11-27E6-49E7-A9C8-C0F71646FB98}" type="datetimeFigureOut">
              <a:rPr lang="zh-CN" altLang="en-US"/>
              <a:pPr>
                <a:defRPr/>
              </a:pPr>
              <a:t>2021/8/14</a:t>
            </a:fld>
            <a:endParaRPr lang="zh-CN" altLang="en-US"/>
          </a:p>
        </p:txBody>
      </p:sp>
      <p:sp>
        <p:nvSpPr>
          <p:cNvPr id="5" name="页脚占位符 4">
            <a:extLst>
              <a:ext uri="{FF2B5EF4-FFF2-40B4-BE49-F238E27FC236}">
                <a16:creationId xmlns:a16="http://schemas.microsoft.com/office/drawing/2014/main" id="{FCFB2F6E-EB0B-4403-B3A2-8247976829CD}"/>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3DF04D91-E654-4B3B-AD15-AA8A0232C37F}"/>
              </a:ext>
            </a:extLst>
          </p:cNvPr>
          <p:cNvSpPr>
            <a:spLocks noGrp="1"/>
          </p:cNvSpPr>
          <p:nvPr>
            <p:ph type="sldNum" sz="quarter" idx="12"/>
          </p:nvPr>
        </p:nvSpPr>
        <p:spPr/>
        <p:txBody>
          <a:bodyPr/>
          <a:lstStyle>
            <a:lvl1pPr>
              <a:defRPr/>
            </a:lvl1pPr>
          </a:lstStyle>
          <a:p>
            <a:fld id="{38229E46-6A62-40A5-9A85-0ED975AC18B3}" type="slidenum">
              <a:rPr lang="zh-CN" altLang="en-US"/>
              <a:pPr/>
              <a:t>‹#›</a:t>
            </a:fld>
            <a:endParaRPr lang="zh-CN" altLang="en-US"/>
          </a:p>
        </p:txBody>
      </p:sp>
    </p:spTree>
    <p:extLst>
      <p:ext uri="{BB962C8B-B14F-4D97-AF65-F5344CB8AC3E}">
        <p14:creationId xmlns:p14="http://schemas.microsoft.com/office/powerpoint/2010/main" val="1445299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624296E-AB61-4195-A028-DC1B5A0AB66D}"/>
              </a:ext>
            </a:extLst>
          </p:cNvPr>
          <p:cNvSpPr>
            <a:spLocks noGrp="1"/>
          </p:cNvSpPr>
          <p:nvPr>
            <p:ph type="dt" sz="half" idx="10"/>
          </p:nvPr>
        </p:nvSpPr>
        <p:spPr/>
        <p:txBody>
          <a:bodyPr/>
          <a:lstStyle>
            <a:lvl1pPr>
              <a:defRPr/>
            </a:lvl1pPr>
          </a:lstStyle>
          <a:p>
            <a:pPr>
              <a:defRPr/>
            </a:pPr>
            <a:fld id="{F914A395-AA15-445E-9B88-FE324B4B5D91}" type="datetimeFigureOut">
              <a:rPr lang="zh-CN" altLang="en-US"/>
              <a:pPr>
                <a:defRPr/>
              </a:pPr>
              <a:t>2021/8/14</a:t>
            </a:fld>
            <a:endParaRPr lang="zh-CN" altLang="en-US"/>
          </a:p>
        </p:txBody>
      </p:sp>
      <p:sp>
        <p:nvSpPr>
          <p:cNvPr id="5" name="页脚占位符 4">
            <a:extLst>
              <a:ext uri="{FF2B5EF4-FFF2-40B4-BE49-F238E27FC236}">
                <a16:creationId xmlns:a16="http://schemas.microsoft.com/office/drawing/2014/main" id="{41D56FB6-E461-4161-9FCC-87FD99644076}"/>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84BAE75-3263-4A03-B9E0-0ADC0CA5FC56}"/>
              </a:ext>
            </a:extLst>
          </p:cNvPr>
          <p:cNvSpPr>
            <a:spLocks noGrp="1"/>
          </p:cNvSpPr>
          <p:nvPr>
            <p:ph type="sldNum" sz="quarter" idx="12"/>
          </p:nvPr>
        </p:nvSpPr>
        <p:spPr/>
        <p:txBody>
          <a:bodyPr/>
          <a:lstStyle>
            <a:lvl1pPr>
              <a:defRPr/>
            </a:lvl1pPr>
          </a:lstStyle>
          <a:p>
            <a:fld id="{8C7B2E00-0E5C-44FF-9DB9-A4FF4529F981}" type="slidenum">
              <a:rPr lang="zh-CN" altLang="en-US"/>
              <a:pPr/>
              <a:t>‹#›</a:t>
            </a:fld>
            <a:endParaRPr lang="zh-CN" altLang="en-US"/>
          </a:p>
        </p:txBody>
      </p:sp>
    </p:spTree>
    <p:extLst>
      <p:ext uri="{BB962C8B-B14F-4D97-AF65-F5344CB8AC3E}">
        <p14:creationId xmlns:p14="http://schemas.microsoft.com/office/powerpoint/2010/main" val="2483294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F4C05AC-6948-4A32-89E8-49B929DDA71A}"/>
              </a:ext>
            </a:extLst>
          </p:cNvPr>
          <p:cNvSpPr>
            <a:spLocks noGrp="1"/>
          </p:cNvSpPr>
          <p:nvPr>
            <p:ph type="dt" sz="half" idx="10"/>
          </p:nvPr>
        </p:nvSpPr>
        <p:spPr/>
        <p:txBody>
          <a:bodyPr/>
          <a:lstStyle>
            <a:lvl1pPr>
              <a:defRPr/>
            </a:lvl1pPr>
          </a:lstStyle>
          <a:p>
            <a:pPr>
              <a:defRPr/>
            </a:pPr>
            <a:fld id="{A6CF7B32-8E64-4FC8-945B-33E53085EF5A}" type="datetimeFigureOut">
              <a:rPr lang="zh-CN" altLang="en-US"/>
              <a:pPr>
                <a:defRPr/>
              </a:pPr>
              <a:t>2021/8/14</a:t>
            </a:fld>
            <a:endParaRPr lang="zh-CN" altLang="en-US"/>
          </a:p>
        </p:txBody>
      </p:sp>
      <p:sp>
        <p:nvSpPr>
          <p:cNvPr id="5" name="页脚占位符 4">
            <a:extLst>
              <a:ext uri="{FF2B5EF4-FFF2-40B4-BE49-F238E27FC236}">
                <a16:creationId xmlns:a16="http://schemas.microsoft.com/office/drawing/2014/main" id="{D8AA114C-BDE7-4426-B675-009B8BED5823}"/>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9560C180-58E2-4788-AEDC-42343CABFB2C}"/>
              </a:ext>
            </a:extLst>
          </p:cNvPr>
          <p:cNvSpPr>
            <a:spLocks noGrp="1"/>
          </p:cNvSpPr>
          <p:nvPr>
            <p:ph type="sldNum" sz="quarter" idx="12"/>
          </p:nvPr>
        </p:nvSpPr>
        <p:spPr/>
        <p:txBody>
          <a:bodyPr/>
          <a:lstStyle>
            <a:lvl1pPr>
              <a:defRPr/>
            </a:lvl1pPr>
          </a:lstStyle>
          <a:p>
            <a:fld id="{4BDA8DD1-A6D1-4762-9B71-298E6D3CCB12}" type="slidenum">
              <a:rPr lang="zh-CN" altLang="en-US"/>
              <a:pPr/>
              <a:t>‹#›</a:t>
            </a:fld>
            <a:endParaRPr lang="zh-CN" altLang="en-US"/>
          </a:p>
        </p:txBody>
      </p:sp>
    </p:spTree>
    <p:extLst>
      <p:ext uri="{BB962C8B-B14F-4D97-AF65-F5344CB8AC3E}">
        <p14:creationId xmlns:p14="http://schemas.microsoft.com/office/powerpoint/2010/main" val="3348627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CBB9A340-842C-4B80-8652-B3600302A045}"/>
              </a:ext>
            </a:extLst>
          </p:cNvPr>
          <p:cNvSpPr>
            <a:spLocks noGrp="1"/>
          </p:cNvSpPr>
          <p:nvPr>
            <p:ph type="dt" sz="half" idx="10"/>
          </p:nvPr>
        </p:nvSpPr>
        <p:spPr/>
        <p:txBody>
          <a:bodyPr/>
          <a:lstStyle>
            <a:lvl1pPr>
              <a:defRPr/>
            </a:lvl1pPr>
          </a:lstStyle>
          <a:p>
            <a:pPr>
              <a:defRPr/>
            </a:pPr>
            <a:fld id="{1C92C8D9-EC89-4098-A480-DAEB3C30BEF1}" type="datetimeFigureOut">
              <a:rPr lang="zh-CN" altLang="en-US"/>
              <a:pPr>
                <a:defRPr/>
              </a:pPr>
              <a:t>2021/8/14</a:t>
            </a:fld>
            <a:endParaRPr lang="zh-CN" altLang="en-US"/>
          </a:p>
        </p:txBody>
      </p:sp>
      <p:sp>
        <p:nvSpPr>
          <p:cNvPr id="6" name="页脚占位符 4">
            <a:extLst>
              <a:ext uri="{FF2B5EF4-FFF2-40B4-BE49-F238E27FC236}">
                <a16:creationId xmlns:a16="http://schemas.microsoft.com/office/drawing/2014/main" id="{5DA270DD-E421-4E45-B52A-2B7C467C7916}"/>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4E522EC1-9627-4988-9D1A-ACE9EB6444AC}"/>
              </a:ext>
            </a:extLst>
          </p:cNvPr>
          <p:cNvSpPr>
            <a:spLocks noGrp="1"/>
          </p:cNvSpPr>
          <p:nvPr>
            <p:ph type="sldNum" sz="quarter" idx="12"/>
          </p:nvPr>
        </p:nvSpPr>
        <p:spPr/>
        <p:txBody>
          <a:bodyPr/>
          <a:lstStyle>
            <a:lvl1pPr>
              <a:defRPr/>
            </a:lvl1pPr>
          </a:lstStyle>
          <a:p>
            <a:fld id="{73558FCB-7B36-449F-9554-B75B4DC7FDD9}" type="slidenum">
              <a:rPr lang="zh-CN" altLang="en-US"/>
              <a:pPr/>
              <a:t>‹#›</a:t>
            </a:fld>
            <a:endParaRPr lang="zh-CN" altLang="en-US"/>
          </a:p>
        </p:txBody>
      </p:sp>
    </p:spTree>
    <p:extLst>
      <p:ext uri="{BB962C8B-B14F-4D97-AF65-F5344CB8AC3E}">
        <p14:creationId xmlns:p14="http://schemas.microsoft.com/office/powerpoint/2010/main" val="1886326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FB5BC06F-2C73-4368-ABAB-98AE6C6C97FD}"/>
              </a:ext>
            </a:extLst>
          </p:cNvPr>
          <p:cNvSpPr>
            <a:spLocks noGrp="1"/>
          </p:cNvSpPr>
          <p:nvPr>
            <p:ph type="dt" sz="half" idx="10"/>
          </p:nvPr>
        </p:nvSpPr>
        <p:spPr/>
        <p:txBody>
          <a:bodyPr/>
          <a:lstStyle>
            <a:lvl1pPr>
              <a:defRPr/>
            </a:lvl1pPr>
          </a:lstStyle>
          <a:p>
            <a:pPr>
              <a:defRPr/>
            </a:pPr>
            <a:fld id="{0EE47416-3167-4C59-A4EA-CF62536E59AE}" type="datetimeFigureOut">
              <a:rPr lang="zh-CN" altLang="en-US"/>
              <a:pPr>
                <a:defRPr/>
              </a:pPr>
              <a:t>2021/8/14</a:t>
            </a:fld>
            <a:endParaRPr lang="zh-CN" altLang="en-US"/>
          </a:p>
        </p:txBody>
      </p:sp>
      <p:sp>
        <p:nvSpPr>
          <p:cNvPr id="8" name="页脚占位符 4">
            <a:extLst>
              <a:ext uri="{FF2B5EF4-FFF2-40B4-BE49-F238E27FC236}">
                <a16:creationId xmlns:a16="http://schemas.microsoft.com/office/drawing/2014/main" id="{E1C07FB1-AEEE-412C-AD00-F8727232E4DC}"/>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348C6A38-563B-43A6-BA57-F5052006B758}"/>
              </a:ext>
            </a:extLst>
          </p:cNvPr>
          <p:cNvSpPr>
            <a:spLocks noGrp="1"/>
          </p:cNvSpPr>
          <p:nvPr>
            <p:ph type="sldNum" sz="quarter" idx="12"/>
          </p:nvPr>
        </p:nvSpPr>
        <p:spPr/>
        <p:txBody>
          <a:bodyPr/>
          <a:lstStyle>
            <a:lvl1pPr>
              <a:defRPr/>
            </a:lvl1pPr>
          </a:lstStyle>
          <a:p>
            <a:fld id="{83A8A8BA-E3F5-40F8-82C5-AFC8D021A7BD}" type="slidenum">
              <a:rPr lang="zh-CN" altLang="en-US"/>
              <a:pPr/>
              <a:t>‹#›</a:t>
            </a:fld>
            <a:endParaRPr lang="zh-CN" altLang="en-US"/>
          </a:p>
        </p:txBody>
      </p:sp>
    </p:spTree>
    <p:extLst>
      <p:ext uri="{BB962C8B-B14F-4D97-AF65-F5344CB8AC3E}">
        <p14:creationId xmlns:p14="http://schemas.microsoft.com/office/powerpoint/2010/main" val="259055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EE352BBC-5BC0-4CC9-95A7-0BC20D0DEDB7}"/>
              </a:ext>
            </a:extLst>
          </p:cNvPr>
          <p:cNvSpPr>
            <a:spLocks noGrp="1"/>
          </p:cNvSpPr>
          <p:nvPr>
            <p:ph type="dt" sz="half" idx="10"/>
          </p:nvPr>
        </p:nvSpPr>
        <p:spPr/>
        <p:txBody>
          <a:bodyPr/>
          <a:lstStyle>
            <a:lvl1pPr>
              <a:defRPr/>
            </a:lvl1pPr>
          </a:lstStyle>
          <a:p>
            <a:pPr>
              <a:defRPr/>
            </a:pPr>
            <a:fld id="{439C276F-B6BA-42A6-8B7C-FC2057CBDD97}" type="datetimeFigureOut">
              <a:rPr lang="zh-CN" altLang="en-US"/>
              <a:pPr>
                <a:defRPr/>
              </a:pPr>
              <a:t>2021/8/14</a:t>
            </a:fld>
            <a:endParaRPr lang="zh-CN" altLang="en-US"/>
          </a:p>
        </p:txBody>
      </p:sp>
      <p:sp>
        <p:nvSpPr>
          <p:cNvPr id="4" name="页脚占位符 4">
            <a:extLst>
              <a:ext uri="{FF2B5EF4-FFF2-40B4-BE49-F238E27FC236}">
                <a16:creationId xmlns:a16="http://schemas.microsoft.com/office/drawing/2014/main" id="{2AC55F89-55B0-4B73-9FE6-40AD2EC091E9}"/>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B616D7A0-6B6B-4270-80ED-1C44C066DF49}"/>
              </a:ext>
            </a:extLst>
          </p:cNvPr>
          <p:cNvSpPr>
            <a:spLocks noGrp="1"/>
          </p:cNvSpPr>
          <p:nvPr>
            <p:ph type="sldNum" sz="quarter" idx="12"/>
          </p:nvPr>
        </p:nvSpPr>
        <p:spPr/>
        <p:txBody>
          <a:bodyPr/>
          <a:lstStyle>
            <a:lvl1pPr>
              <a:defRPr/>
            </a:lvl1pPr>
          </a:lstStyle>
          <a:p>
            <a:fld id="{2BC7DAF3-3E9E-4001-95F5-070500B0001F}" type="slidenum">
              <a:rPr lang="zh-CN" altLang="en-US"/>
              <a:pPr/>
              <a:t>‹#›</a:t>
            </a:fld>
            <a:endParaRPr lang="zh-CN" altLang="en-US"/>
          </a:p>
        </p:txBody>
      </p:sp>
    </p:spTree>
    <p:extLst>
      <p:ext uri="{BB962C8B-B14F-4D97-AF65-F5344CB8AC3E}">
        <p14:creationId xmlns:p14="http://schemas.microsoft.com/office/powerpoint/2010/main" val="896157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38432FB3-667D-40B1-8A17-6809697FFBCD}"/>
              </a:ext>
            </a:extLst>
          </p:cNvPr>
          <p:cNvSpPr>
            <a:spLocks noGrp="1"/>
          </p:cNvSpPr>
          <p:nvPr>
            <p:ph type="dt" sz="half" idx="10"/>
          </p:nvPr>
        </p:nvSpPr>
        <p:spPr/>
        <p:txBody>
          <a:bodyPr/>
          <a:lstStyle>
            <a:lvl1pPr>
              <a:defRPr/>
            </a:lvl1pPr>
          </a:lstStyle>
          <a:p>
            <a:pPr>
              <a:defRPr/>
            </a:pPr>
            <a:fld id="{81AEE0BF-2534-4DCA-800D-B6267606675D}" type="datetimeFigureOut">
              <a:rPr lang="zh-CN" altLang="en-US"/>
              <a:pPr>
                <a:defRPr/>
              </a:pPr>
              <a:t>2021/8/14</a:t>
            </a:fld>
            <a:endParaRPr lang="zh-CN" altLang="en-US"/>
          </a:p>
        </p:txBody>
      </p:sp>
      <p:sp>
        <p:nvSpPr>
          <p:cNvPr id="3" name="页脚占位符 4">
            <a:extLst>
              <a:ext uri="{FF2B5EF4-FFF2-40B4-BE49-F238E27FC236}">
                <a16:creationId xmlns:a16="http://schemas.microsoft.com/office/drawing/2014/main" id="{3AF550DA-E86B-4738-A273-70C8181A62C5}"/>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11C533D0-1BF3-4EFF-BAB1-44F2B93B4F81}"/>
              </a:ext>
            </a:extLst>
          </p:cNvPr>
          <p:cNvSpPr>
            <a:spLocks noGrp="1"/>
          </p:cNvSpPr>
          <p:nvPr>
            <p:ph type="sldNum" sz="quarter" idx="12"/>
          </p:nvPr>
        </p:nvSpPr>
        <p:spPr/>
        <p:txBody>
          <a:bodyPr/>
          <a:lstStyle>
            <a:lvl1pPr>
              <a:defRPr/>
            </a:lvl1pPr>
          </a:lstStyle>
          <a:p>
            <a:fld id="{2E79A7CD-FD35-4D9B-89DB-78C2E64041FE}" type="slidenum">
              <a:rPr lang="zh-CN" altLang="en-US"/>
              <a:pPr/>
              <a:t>‹#›</a:t>
            </a:fld>
            <a:endParaRPr lang="zh-CN" altLang="en-US"/>
          </a:p>
        </p:txBody>
      </p:sp>
    </p:spTree>
    <p:extLst>
      <p:ext uri="{BB962C8B-B14F-4D97-AF65-F5344CB8AC3E}">
        <p14:creationId xmlns:p14="http://schemas.microsoft.com/office/powerpoint/2010/main" val="1162203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DDA8D78B-2041-4D82-8555-FDC14B2656A9}"/>
              </a:ext>
            </a:extLst>
          </p:cNvPr>
          <p:cNvSpPr>
            <a:spLocks noGrp="1"/>
          </p:cNvSpPr>
          <p:nvPr>
            <p:ph type="dt" sz="half" idx="10"/>
          </p:nvPr>
        </p:nvSpPr>
        <p:spPr/>
        <p:txBody>
          <a:bodyPr/>
          <a:lstStyle>
            <a:lvl1pPr>
              <a:defRPr/>
            </a:lvl1pPr>
          </a:lstStyle>
          <a:p>
            <a:pPr>
              <a:defRPr/>
            </a:pPr>
            <a:fld id="{511B7BE4-AC85-4205-BB0A-221EA7CAFAF4}" type="datetimeFigureOut">
              <a:rPr lang="zh-CN" altLang="en-US"/>
              <a:pPr>
                <a:defRPr/>
              </a:pPr>
              <a:t>2021/8/14</a:t>
            </a:fld>
            <a:endParaRPr lang="zh-CN" altLang="en-US"/>
          </a:p>
        </p:txBody>
      </p:sp>
      <p:sp>
        <p:nvSpPr>
          <p:cNvPr id="6" name="页脚占位符 4">
            <a:extLst>
              <a:ext uri="{FF2B5EF4-FFF2-40B4-BE49-F238E27FC236}">
                <a16:creationId xmlns:a16="http://schemas.microsoft.com/office/drawing/2014/main" id="{5E7C2E42-C919-467E-8F12-B2CE4A4CAF4C}"/>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AE57A495-C2A5-492E-BCF4-0D46D3BE1890}"/>
              </a:ext>
            </a:extLst>
          </p:cNvPr>
          <p:cNvSpPr>
            <a:spLocks noGrp="1"/>
          </p:cNvSpPr>
          <p:nvPr>
            <p:ph type="sldNum" sz="quarter" idx="12"/>
          </p:nvPr>
        </p:nvSpPr>
        <p:spPr/>
        <p:txBody>
          <a:bodyPr/>
          <a:lstStyle>
            <a:lvl1pPr>
              <a:defRPr/>
            </a:lvl1pPr>
          </a:lstStyle>
          <a:p>
            <a:fld id="{BE23B75A-D37C-4276-8EC1-462DE4946CA3}" type="slidenum">
              <a:rPr lang="zh-CN" altLang="en-US"/>
              <a:pPr/>
              <a:t>‹#›</a:t>
            </a:fld>
            <a:endParaRPr lang="zh-CN" altLang="en-US"/>
          </a:p>
        </p:txBody>
      </p:sp>
    </p:spTree>
    <p:extLst>
      <p:ext uri="{BB962C8B-B14F-4D97-AF65-F5344CB8AC3E}">
        <p14:creationId xmlns:p14="http://schemas.microsoft.com/office/powerpoint/2010/main" val="1152692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FB66D2B5-90E0-4702-889C-13FE2E2700E1}"/>
              </a:ext>
            </a:extLst>
          </p:cNvPr>
          <p:cNvSpPr>
            <a:spLocks noGrp="1"/>
          </p:cNvSpPr>
          <p:nvPr>
            <p:ph type="dt" sz="half" idx="10"/>
          </p:nvPr>
        </p:nvSpPr>
        <p:spPr/>
        <p:txBody>
          <a:bodyPr/>
          <a:lstStyle>
            <a:lvl1pPr>
              <a:defRPr/>
            </a:lvl1pPr>
          </a:lstStyle>
          <a:p>
            <a:pPr>
              <a:defRPr/>
            </a:pPr>
            <a:fld id="{89AC0798-C00D-40B7-9F27-E3476CB176CD}" type="datetimeFigureOut">
              <a:rPr lang="zh-CN" altLang="en-US"/>
              <a:pPr>
                <a:defRPr/>
              </a:pPr>
              <a:t>2021/8/14</a:t>
            </a:fld>
            <a:endParaRPr lang="zh-CN" altLang="en-US"/>
          </a:p>
        </p:txBody>
      </p:sp>
      <p:sp>
        <p:nvSpPr>
          <p:cNvPr id="6" name="页脚占位符 4">
            <a:extLst>
              <a:ext uri="{FF2B5EF4-FFF2-40B4-BE49-F238E27FC236}">
                <a16:creationId xmlns:a16="http://schemas.microsoft.com/office/drawing/2014/main" id="{BEC1BACC-67B4-471D-B17E-B27481466591}"/>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EC22FE83-44FE-46AB-8945-15F036AEA81A}"/>
              </a:ext>
            </a:extLst>
          </p:cNvPr>
          <p:cNvSpPr>
            <a:spLocks noGrp="1"/>
          </p:cNvSpPr>
          <p:nvPr>
            <p:ph type="sldNum" sz="quarter" idx="12"/>
          </p:nvPr>
        </p:nvSpPr>
        <p:spPr/>
        <p:txBody>
          <a:bodyPr/>
          <a:lstStyle>
            <a:lvl1pPr>
              <a:defRPr/>
            </a:lvl1pPr>
          </a:lstStyle>
          <a:p>
            <a:fld id="{A0C051E7-6777-4A7B-9360-034D0544B0FA}" type="slidenum">
              <a:rPr lang="zh-CN" altLang="en-US"/>
              <a:pPr/>
              <a:t>‹#›</a:t>
            </a:fld>
            <a:endParaRPr lang="zh-CN" altLang="en-US"/>
          </a:p>
        </p:txBody>
      </p:sp>
    </p:spTree>
    <p:extLst>
      <p:ext uri="{BB962C8B-B14F-4D97-AF65-F5344CB8AC3E}">
        <p14:creationId xmlns:p14="http://schemas.microsoft.com/office/powerpoint/2010/main" val="897888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3BCAAEBA-9848-440B-A94B-B86E90091FE3}"/>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2A67DA60-1BAF-43A3-AB63-B76B6B3FF6A0}"/>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5EDFD6B-6A31-42BC-A069-1C682B4A4F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D41DEA2C-DBFB-4A67-B5C4-AE6BDAE5E4C8}" type="datetimeFigureOut">
              <a:rPr lang="zh-CN" altLang="en-US"/>
              <a:pPr>
                <a:defRPr/>
              </a:pPr>
              <a:t>2021/8/14</a:t>
            </a:fld>
            <a:endParaRPr lang="zh-CN" altLang="en-US"/>
          </a:p>
        </p:txBody>
      </p:sp>
      <p:sp>
        <p:nvSpPr>
          <p:cNvPr id="5" name="页脚占位符 4">
            <a:extLst>
              <a:ext uri="{FF2B5EF4-FFF2-40B4-BE49-F238E27FC236}">
                <a16:creationId xmlns:a16="http://schemas.microsoft.com/office/drawing/2014/main" id="{B0ABD8A2-BC57-4879-92F6-FEA7494D14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DBCC22E6-D94E-4904-B00B-D85D647EA835}"/>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717D7D89-B843-4462-9CFF-9FC39238C804}"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43FD124A-5003-4953-9084-A144332BFF02}"/>
              </a:ext>
            </a:extLst>
          </p:cNvPr>
          <p:cNvSpPr txBox="1"/>
          <p:nvPr/>
        </p:nvSpPr>
        <p:spPr>
          <a:xfrm>
            <a:off x="1318463" y="2933700"/>
            <a:ext cx="9258212" cy="646331"/>
          </a:xfrm>
          <a:prstGeom prst="rect">
            <a:avLst/>
          </a:prstGeom>
          <a:noFill/>
        </p:spPr>
        <p:txBody>
          <a:bodyPr wrap="square">
            <a:spAutoFit/>
          </a:bodyPr>
          <a:lstStyle/>
          <a:p>
            <a:pPr algn="ctr" eaLnBrk="1" fontAlgn="auto" hangingPunct="1">
              <a:spcBef>
                <a:spcPts val="0"/>
              </a:spcBef>
              <a:spcAft>
                <a:spcPts val="0"/>
              </a:spcAft>
              <a:defRPr/>
            </a:pPr>
            <a:r>
              <a:rPr lang="zh-CN" altLang="en-US" sz="3600" b="1" spc="300" dirty="0">
                <a:solidFill>
                  <a:srgbClr val="044875"/>
                </a:solidFill>
                <a:latin typeface="微软雅黑" panose="020B0503020204020204" pitchFamily="34" charset="-122"/>
                <a:ea typeface="微软雅黑" panose="020B0503020204020204" pitchFamily="34" charset="-122"/>
              </a:rPr>
              <a:t>深度学习与自然语言处理</a:t>
            </a:r>
          </a:p>
        </p:txBody>
      </p:sp>
      <p:grpSp>
        <p:nvGrpSpPr>
          <p:cNvPr id="59" name="组合 58">
            <a:extLst>
              <a:ext uri="{FF2B5EF4-FFF2-40B4-BE49-F238E27FC236}">
                <a16:creationId xmlns:a16="http://schemas.microsoft.com/office/drawing/2014/main" id="{4ADB37D8-7CA1-44D4-A521-7776E4CC6528}"/>
              </a:ext>
            </a:extLst>
          </p:cNvPr>
          <p:cNvGrpSpPr>
            <a:grpSpLocks/>
          </p:cNvGrpSpPr>
          <p:nvPr/>
        </p:nvGrpSpPr>
        <p:grpSpPr bwMode="auto">
          <a:xfrm>
            <a:off x="3917950" y="3686175"/>
            <a:ext cx="3846513" cy="361950"/>
            <a:chOff x="4154888" y="3453573"/>
            <a:chExt cx="3846874" cy="361046"/>
          </a:xfrm>
        </p:grpSpPr>
        <p:cxnSp>
          <p:nvCxnSpPr>
            <p:cNvPr id="21" name="直接连接符 20">
              <a:extLst>
                <a:ext uri="{FF2B5EF4-FFF2-40B4-BE49-F238E27FC236}">
                  <a16:creationId xmlns:a16="http://schemas.microsoft.com/office/drawing/2014/main" id="{E13C3E2E-C566-4620-A29E-EBB4A569C601}"/>
                </a:ext>
              </a:extLst>
            </p:cNvPr>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a:extLst>
                <a:ext uri="{FF2B5EF4-FFF2-40B4-BE49-F238E27FC236}">
                  <a16:creationId xmlns:a16="http://schemas.microsoft.com/office/drawing/2014/main" id="{D03C6320-85FA-4756-AB08-93D3C4F43F51}"/>
                </a:ext>
              </a:extLst>
            </p:cNvPr>
            <p:cNvSpPr/>
            <p:nvPr/>
          </p:nvSpPr>
          <p:spPr>
            <a:xfrm flipV="1">
              <a:off x="5872724" y="3459907"/>
              <a:ext cx="411202"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 name="矩形 8">
            <a:extLst>
              <a:ext uri="{FF2B5EF4-FFF2-40B4-BE49-F238E27FC236}">
                <a16:creationId xmlns:a16="http://schemas.microsoft.com/office/drawing/2014/main" id="{70FF1EE3-8A51-40CE-B8FB-289984543C07}"/>
              </a:ext>
            </a:extLst>
          </p:cNvPr>
          <p:cNvSpPr/>
          <p:nvPr/>
        </p:nvSpPr>
        <p:spPr>
          <a:xfrm>
            <a:off x="1125538" y="1587500"/>
            <a:ext cx="9644062" cy="4176713"/>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3" name="组合 42">
            <a:extLst>
              <a:ext uri="{FF2B5EF4-FFF2-40B4-BE49-F238E27FC236}">
                <a16:creationId xmlns:a16="http://schemas.microsoft.com/office/drawing/2014/main" id="{1221C8C0-1CA9-4237-AB16-B5AA063BA113}"/>
              </a:ext>
            </a:extLst>
          </p:cNvPr>
          <p:cNvGrpSpPr>
            <a:grpSpLocks/>
          </p:cNvGrpSpPr>
          <p:nvPr/>
        </p:nvGrpSpPr>
        <p:grpSpPr bwMode="auto">
          <a:xfrm>
            <a:off x="10264775" y="5203825"/>
            <a:ext cx="1109663" cy="1130300"/>
            <a:chOff x="2666985" y="682103"/>
            <a:chExt cx="1109138" cy="1131217"/>
          </a:xfrm>
        </p:grpSpPr>
        <p:sp>
          <p:nvSpPr>
            <p:cNvPr id="40" name="矩形 39">
              <a:extLst>
                <a:ext uri="{FF2B5EF4-FFF2-40B4-BE49-F238E27FC236}">
                  <a16:creationId xmlns:a16="http://schemas.microsoft.com/office/drawing/2014/main" id="{97F19CAD-C1FC-4A46-AA9D-235FADF07F4F}"/>
                </a:ext>
              </a:extLst>
            </p:cNvPr>
            <p:cNvSpPr/>
            <p:nvPr/>
          </p:nvSpPr>
          <p:spPr>
            <a:xfrm>
              <a:off x="2841527" y="858459"/>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a:extLst>
                <a:ext uri="{FF2B5EF4-FFF2-40B4-BE49-F238E27FC236}">
                  <a16:creationId xmlns:a16="http://schemas.microsoft.com/office/drawing/2014/main" id="{EFB3F032-D4F9-492B-AA77-209F1F52D849}"/>
                </a:ext>
              </a:extLst>
            </p:cNvPr>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矩形 41">
              <a:extLst>
                <a:ext uri="{FF2B5EF4-FFF2-40B4-BE49-F238E27FC236}">
                  <a16:creationId xmlns:a16="http://schemas.microsoft.com/office/drawing/2014/main" id="{E1FE4580-460F-4CD1-B017-A32306D5F41A}"/>
                </a:ext>
              </a:extLst>
            </p:cNvPr>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4" name="组合 43">
            <a:extLst>
              <a:ext uri="{FF2B5EF4-FFF2-40B4-BE49-F238E27FC236}">
                <a16:creationId xmlns:a16="http://schemas.microsoft.com/office/drawing/2014/main" id="{F8DA6EC8-3AD8-486B-A7A0-1AC789B8C95C}"/>
              </a:ext>
            </a:extLst>
          </p:cNvPr>
          <p:cNvGrpSpPr>
            <a:grpSpLocks/>
          </p:cNvGrpSpPr>
          <p:nvPr/>
        </p:nvGrpSpPr>
        <p:grpSpPr bwMode="auto">
          <a:xfrm>
            <a:off x="566738" y="1014413"/>
            <a:ext cx="1109662" cy="1131887"/>
            <a:chOff x="2666985" y="682103"/>
            <a:chExt cx="1109138" cy="1131217"/>
          </a:xfrm>
        </p:grpSpPr>
        <p:sp>
          <p:nvSpPr>
            <p:cNvPr id="45" name="矩形 44">
              <a:extLst>
                <a:ext uri="{FF2B5EF4-FFF2-40B4-BE49-F238E27FC236}">
                  <a16:creationId xmlns:a16="http://schemas.microsoft.com/office/drawing/2014/main" id="{352075F3-9D22-43CC-AC7B-30FF540ABA40}"/>
                </a:ext>
              </a:extLst>
            </p:cNvPr>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矩形 45">
              <a:extLst>
                <a:ext uri="{FF2B5EF4-FFF2-40B4-BE49-F238E27FC236}">
                  <a16:creationId xmlns:a16="http://schemas.microsoft.com/office/drawing/2014/main" id="{61BF8794-0D16-4B86-BF16-524233F2490A}"/>
                </a:ext>
              </a:extLst>
            </p:cNvPr>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矩形 46">
              <a:extLst>
                <a:ext uri="{FF2B5EF4-FFF2-40B4-BE49-F238E27FC236}">
                  <a16:creationId xmlns:a16="http://schemas.microsoft.com/office/drawing/2014/main" id="{08448963-5121-4E51-B55C-25BF1CD198AC}"/>
                </a:ext>
              </a:extLst>
            </p:cNvPr>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矩形 48">
            <a:extLst>
              <a:ext uri="{FF2B5EF4-FFF2-40B4-BE49-F238E27FC236}">
                <a16:creationId xmlns:a16="http://schemas.microsoft.com/office/drawing/2014/main" id="{07255945-8A76-4D9E-B673-3B3C67CEB13C}"/>
              </a:ext>
            </a:extLst>
          </p:cNvPr>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矩形 52">
            <a:extLst>
              <a:ext uri="{FF2B5EF4-FFF2-40B4-BE49-F238E27FC236}">
                <a16:creationId xmlns:a16="http://schemas.microsoft.com/office/drawing/2014/main" id="{8853A6DF-C889-4F87-80F4-4AD0B2118283}"/>
              </a:ext>
            </a:extLst>
          </p:cNvPr>
          <p:cNvSpPr/>
          <p:nvPr/>
        </p:nvSpPr>
        <p:spPr>
          <a:xfrm>
            <a:off x="10437813" y="6521450"/>
            <a:ext cx="1754187" cy="3365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矩形 53">
            <a:extLst>
              <a:ext uri="{FF2B5EF4-FFF2-40B4-BE49-F238E27FC236}">
                <a16:creationId xmlns:a16="http://schemas.microsoft.com/office/drawing/2014/main" id="{90ACAF23-534E-4254-8E14-005A102E1996}"/>
              </a:ext>
            </a:extLst>
          </p:cNvPr>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2" name="图片 1">
            <a:extLst>
              <a:ext uri="{FF2B5EF4-FFF2-40B4-BE49-F238E27FC236}">
                <a16:creationId xmlns:a16="http://schemas.microsoft.com/office/drawing/2014/main" id="{9D3DD575-2FF0-4A3F-A72B-9AF5C9C3F0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3050" y="481013"/>
            <a:ext cx="2374900" cy="106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right)">
                                      <p:cBhvr>
                                        <p:cTn id="7" dur="500"/>
                                        <p:tgtEl>
                                          <p:spTgt spid="4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wipe(left)">
                                      <p:cBhvr>
                                        <p:cTn id="10" dur="500"/>
                                        <p:tgtEl>
                                          <p:spTgt spid="5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right)">
                                      <p:cBhvr>
                                        <p:cTn id="13" dur="500"/>
                                        <p:tgtEl>
                                          <p:spTgt spid="53"/>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heel(1)">
                                      <p:cBhvr>
                                        <p:cTn id="16" dur="2000"/>
                                        <p:tgtEl>
                                          <p:spTgt spid="9"/>
                                        </p:tgtEl>
                                      </p:cBhvr>
                                    </p:animEffect>
                                  </p:childTnLst>
                                </p:cTn>
                              </p:par>
                              <p:par>
                                <p:cTn id="17" presetID="21" presetClass="entr" presetSubtype="1"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heel(1)">
                                      <p:cBhvr>
                                        <p:cTn id="19" dur="2000"/>
                                        <p:tgtEl>
                                          <p:spTgt spid="2"/>
                                        </p:tgtEl>
                                      </p:cBhvr>
                                    </p:animEffect>
                                  </p:childTnLst>
                                </p:cTn>
                              </p:par>
                              <p:par>
                                <p:cTn id="20" presetID="53" presetClass="entr" presetSubtype="16" fill="hold" nodeType="withEffect">
                                  <p:stCondLst>
                                    <p:cond delay="0"/>
                                  </p:stCondLst>
                                  <p:childTnLst>
                                    <p:set>
                                      <p:cBhvr>
                                        <p:cTn id="21" dur="1" fill="hold">
                                          <p:stCondLst>
                                            <p:cond delay="0"/>
                                          </p:stCondLst>
                                        </p:cTn>
                                        <p:tgtEl>
                                          <p:spTgt spid="44"/>
                                        </p:tgtEl>
                                        <p:attrNameLst>
                                          <p:attrName>style.visibility</p:attrName>
                                        </p:attrNameLst>
                                      </p:cBhvr>
                                      <p:to>
                                        <p:strVal val="visible"/>
                                      </p:to>
                                    </p:set>
                                    <p:anim calcmode="lin" valueType="num">
                                      <p:cBhvr>
                                        <p:cTn id="22" dur="500" fill="hold"/>
                                        <p:tgtEl>
                                          <p:spTgt spid="44"/>
                                        </p:tgtEl>
                                        <p:attrNameLst>
                                          <p:attrName>ppt_w</p:attrName>
                                        </p:attrNameLst>
                                      </p:cBhvr>
                                      <p:tavLst>
                                        <p:tav tm="0">
                                          <p:val>
                                            <p:fltVal val="0"/>
                                          </p:val>
                                        </p:tav>
                                        <p:tav tm="100000">
                                          <p:val>
                                            <p:strVal val="#ppt_w"/>
                                          </p:val>
                                        </p:tav>
                                      </p:tavLst>
                                    </p:anim>
                                    <p:anim calcmode="lin" valueType="num">
                                      <p:cBhvr>
                                        <p:cTn id="23" dur="500" fill="hold"/>
                                        <p:tgtEl>
                                          <p:spTgt spid="44"/>
                                        </p:tgtEl>
                                        <p:attrNameLst>
                                          <p:attrName>ppt_h</p:attrName>
                                        </p:attrNameLst>
                                      </p:cBhvr>
                                      <p:tavLst>
                                        <p:tav tm="0">
                                          <p:val>
                                            <p:fltVal val="0"/>
                                          </p:val>
                                        </p:tav>
                                        <p:tav tm="100000">
                                          <p:val>
                                            <p:strVal val="#ppt_h"/>
                                          </p:val>
                                        </p:tav>
                                      </p:tavLst>
                                    </p:anim>
                                    <p:animEffect transition="in" filter="fade">
                                      <p:cBhvr>
                                        <p:cTn id="24" dur="500"/>
                                        <p:tgtEl>
                                          <p:spTgt spid="44"/>
                                        </p:tgtEl>
                                      </p:cBhvr>
                                    </p:animEffect>
                                  </p:childTnLst>
                                </p:cTn>
                              </p:par>
                              <p:par>
                                <p:cTn id="25" presetID="53" presetClass="entr" presetSubtype="16"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p:cTn id="27" dur="500" fill="hold"/>
                                        <p:tgtEl>
                                          <p:spTgt spid="43"/>
                                        </p:tgtEl>
                                        <p:attrNameLst>
                                          <p:attrName>ppt_w</p:attrName>
                                        </p:attrNameLst>
                                      </p:cBhvr>
                                      <p:tavLst>
                                        <p:tav tm="0">
                                          <p:val>
                                            <p:fltVal val="0"/>
                                          </p:val>
                                        </p:tav>
                                        <p:tav tm="100000">
                                          <p:val>
                                            <p:strVal val="#ppt_w"/>
                                          </p:val>
                                        </p:tav>
                                      </p:tavLst>
                                    </p:anim>
                                    <p:anim calcmode="lin" valueType="num">
                                      <p:cBhvr>
                                        <p:cTn id="28" dur="500" fill="hold"/>
                                        <p:tgtEl>
                                          <p:spTgt spid="43"/>
                                        </p:tgtEl>
                                        <p:attrNameLst>
                                          <p:attrName>ppt_h</p:attrName>
                                        </p:attrNameLst>
                                      </p:cBhvr>
                                      <p:tavLst>
                                        <p:tav tm="0">
                                          <p:val>
                                            <p:fltVal val="0"/>
                                          </p:val>
                                        </p:tav>
                                        <p:tav tm="100000">
                                          <p:val>
                                            <p:strVal val="#ppt_h"/>
                                          </p:val>
                                        </p:tav>
                                      </p:tavLst>
                                    </p:anim>
                                    <p:animEffect transition="in" filter="fade">
                                      <p:cBhvr>
                                        <p:cTn id="29" dur="500"/>
                                        <p:tgtEl>
                                          <p:spTgt spid="43"/>
                                        </p:tgtEl>
                                      </p:cBhvr>
                                    </p:animEffect>
                                  </p:childTnLst>
                                </p:cTn>
                              </p:par>
                            </p:childTnLst>
                          </p:cTn>
                        </p:par>
                        <p:par>
                          <p:cTn id="30" fill="hold" nodeType="afterGroup">
                            <p:stCondLst>
                              <p:cond delay="2000"/>
                            </p:stCondLst>
                            <p:childTnLst>
                              <p:par>
                                <p:cTn id="31" presetID="53" presetClass="entr" presetSubtype="16" fill="hold" grpId="0" nodeType="afterEffect">
                                  <p:stCondLst>
                                    <p:cond delay="0"/>
                                  </p:stCondLst>
                                  <p:iterate type="lt">
                                    <p:tmPct val="10000"/>
                                  </p:iterate>
                                  <p:childTnLst>
                                    <p:set>
                                      <p:cBhvr>
                                        <p:cTn id="32" dur="1" fill="hold">
                                          <p:stCondLst>
                                            <p:cond delay="0"/>
                                          </p:stCondLst>
                                        </p:cTn>
                                        <p:tgtEl>
                                          <p:spTgt spid="19"/>
                                        </p:tgtEl>
                                        <p:attrNameLst>
                                          <p:attrName>style.visibility</p:attrName>
                                        </p:attrNameLst>
                                      </p:cBhvr>
                                      <p:to>
                                        <p:strVal val="visible"/>
                                      </p:to>
                                    </p:set>
                                    <p:anim calcmode="lin" valueType="num">
                                      <p:cBhvr>
                                        <p:cTn id="33" dur="500" fill="hold"/>
                                        <p:tgtEl>
                                          <p:spTgt spid="19"/>
                                        </p:tgtEl>
                                        <p:attrNameLst>
                                          <p:attrName>ppt_w</p:attrName>
                                        </p:attrNameLst>
                                      </p:cBhvr>
                                      <p:tavLst>
                                        <p:tav tm="0">
                                          <p:val>
                                            <p:fltVal val="0"/>
                                          </p:val>
                                        </p:tav>
                                        <p:tav tm="100000">
                                          <p:val>
                                            <p:strVal val="#ppt_w"/>
                                          </p:val>
                                        </p:tav>
                                      </p:tavLst>
                                    </p:anim>
                                    <p:anim calcmode="lin" valueType="num">
                                      <p:cBhvr>
                                        <p:cTn id="34" dur="500" fill="hold"/>
                                        <p:tgtEl>
                                          <p:spTgt spid="19"/>
                                        </p:tgtEl>
                                        <p:attrNameLst>
                                          <p:attrName>ppt_h</p:attrName>
                                        </p:attrNameLst>
                                      </p:cBhvr>
                                      <p:tavLst>
                                        <p:tav tm="0">
                                          <p:val>
                                            <p:fltVal val="0"/>
                                          </p:val>
                                        </p:tav>
                                        <p:tav tm="100000">
                                          <p:val>
                                            <p:strVal val="#ppt_h"/>
                                          </p:val>
                                        </p:tav>
                                      </p:tavLst>
                                    </p:anim>
                                    <p:animEffect transition="in" filter="fade">
                                      <p:cBhvr>
                                        <p:cTn id="35" dur="500"/>
                                        <p:tgtEl>
                                          <p:spTgt spid="19"/>
                                        </p:tgtEl>
                                      </p:cBhvr>
                                    </p:animEffect>
                                  </p:childTnLst>
                                </p:cTn>
                              </p:par>
                            </p:childTnLst>
                          </p:cTn>
                        </p:par>
                        <p:par>
                          <p:cTn id="36" fill="hold" nodeType="afterGroup">
                            <p:stCondLst>
                              <p:cond delay="3000"/>
                            </p:stCondLst>
                            <p:childTnLst>
                              <p:par>
                                <p:cTn id="37" presetID="22" presetClass="entr" presetSubtype="1" fill="hold" nodeType="after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wipe(up)">
                                      <p:cBhvr>
                                        <p:cTn id="3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9" grpId="0" animBg="1"/>
      <p:bldP spid="49" grpId="0" animBg="1"/>
      <p:bldP spid="53" grpId="0" animBg="1"/>
      <p:bldP spid="5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5226341" y="254001"/>
            <a:ext cx="6965660" cy="2381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307690" y="92685"/>
            <a:ext cx="4918651" cy="585788"/>
            <a:chOff x="439581" y="93093"/>
            <a:chExt cx="2264689" cy="584775"/>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675721" y="93093"/>
              <a:ext cx="202854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朴素贝叶斯分类器</a:t>
              </a:r>
            </a:p>
          </p:txBody>
        </p:sp>
        <p:sp>
          <p:nvSpPr>
            <p:cNvPr id="6" name="文本框 5">
              <a:extLst>
                <a:ext uri="{FF2B5EF4-FFF2-40B4-BE49-F238E27FC236}">
                  <a16:creationId xmlns:a16="http://schemas.microsoft.com/office/drawing/2014/main" id="{A8BE755E-1864-4C66-B622-665AC80DA633}"/>
                </a:ext>
              </a:extLst>
            </p:cNvPr>
            <p:cNvSpPr txBox="1"/>
            <p:nvPr/>
          </p:nvSpPr>
          <p:spPr>
            <a:xfrm>
              <a:off x="439581" y="93093"/>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320" name="Rectangle 2">
            <a:extLst>
              <a:ext uri="{FF2B5EF4-FFF2-40B4-BE49-F238E27FC236}">
                <a16:creationId xmlns:a16="http://schemas.microsoft.com/office/drawing/2014/main" id="{94481C47-38DC-4C5F-8999-FF19E5071FCA}"/>
              </a:ext>
            </a:extLst>
          </p:cNvPr>
          <p:cNvSpPr>
            <a:spLocks noChangeArrowheads="1"/>
          </p:cNvSpPr>
          <p:nvPr/>
        </p:nvSpPr>
        <p:spPr bwMode="auto">
          <a:xfrm>
            <a:off x="471488" y="1711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endParaRPr lang="zh-CN" altLang="en-US" sz="1800"/>
          </a:p>
        </p:txBody>
      </p:sp>
      <p:sp>
        <p:nvSpPr>
          <p:cNvPr id="14" name="矩形 13">
            <a:extLst>
              <a:ext uri="{FF2B5EF4-FFF2-40B4-BE49-F238E27FC236}">
                <a16:creationId xmlns:a16="http://schemas.microsoft.com/office/drawing/2014/main" id="{52200E37-35B2-43A4-923A-651C73F753EB}"/>
              </a:ext>
            </a:extLst>
          </p:cNvPr>
          <p:cNvSpPr/>
          <p:nvPr/>
        </p:nvSpPr>
        <p:spPr>
          <a:xfrm>
            <a:off x="237688" y="732391"/>
            <a:ext cx="1292341" cy="369332"/>
          </a:xfrm>
          <a:prstGeom prst="rect">
            <a:avLst/>
          </a:prstGeom>
        </p:spPr>
        <p:txBody>
          <a:bodyPr wrap="none">
            <a:spAutoFit/>
          </a:bodyPr>
          <a:lstStyle/>
          <a:p>
            <a:r>
              <a:rPr lang="en-US" altLang="zh-CN" b="1" dirty="0">
                <a:solidFill>
                  <a:srgbClr val="24292E"/>
                </a:solidFill>
                <a:latin typeface="-apple-system"/>
              </a:rPr>
              <a:t>1.</a:t>
            </a:r>
            <a:r>
              <a:rPr lang="zh-CN" altLang="en-US" b="1" dirty="0">
                <a:solidFill>
                  <a:srgbClr val="24292E"/>
                </a:solidFill>
                <a:latin typeface="-apple-system"/>
              </a:rPr>
              <a:t>深度学习</a:t>
            </a:r>
            <a:endParaRPr lang="zh-CN" altLang="en-US" dirty="0"/>
          </a:p>
        </p:txBody>
      </p:sp>
      <p:sp>
        <p:nvSpPr>
          <p:cNvPr id="5" name="文本框 4">
            <a:extLst>
              <a:ext uri="{FF2B5EF4-FFF2-40B4-BE49-F238E27FC236}">
                <a16:creationId xmlns:a16="http://schemas.microsoft.com/office/drawing/2014/main" id="{DCD440EA-FE4F-45B8-9384-7E8336F2586A}"/>
              </a:ext>
            </a:extLst>
          </p:cNvPr>
          <p:cNvSpPr txBox="1"/>
          <p:nvPr/>
        </p:nvSpPr>
        <p:spPr>
          <a:xfrm>
            <a:off x="307690" y="1283516"/>
            <a:ext cx="11059393" cy="338554"/>
          </a:xfrm>
          <a:prstGeom prst="rect">
            <a:avLst/>
          </a:prstGeom>
          <a:noFill/>
        </p:spPr>
        <p:txBody>
          <a:bodyPr wrap="square" rtlCol="0">
            <a:spAutoFit/>
          </a:bodyPr>
          <a:lstStyle/>
          <a:p>
            <a:r>
              <a:rPr lang="zh-CN" altLang="en-US" sz="1600" dirty="0"/>
              <a:t>感知机是线性二分类模型，即通过权重向量与特征向量的点积的符号来判断正负：</a:t>
            </a:r>
          </a:p>
        </p:txBody>
      </p:sp>
      <p:pic>
        <p:nvPicPr>
          <p:cNvPr id="11" name="图片 10">
            <a:extLst>
              <a:ext uri="{FF2B5EF4-FFF2-40B4-BE49-F238E27FC236}">
                <a16:creationId xmlns:a16="http://schemas.microsoft.com/office/drawing/2014/main" id="{0DC6C1FC-FBF8-4A6B-8714-7740335675BE}"/>
              </a:ext>
            </a:extLst>
          </p:cNvPr>
          <p:cNvPicPr>
            <a:picLocks noChangeAspect="1"/>
          </p:cNvPicPr>
          <p:nvPr/>
        </p:nvPicPr>
        <p:blipFill>
          <a:blip r:embed="rId3"/>
          <a:stretch>
            <a:fillRect/>
          </a:stretch>
        </p:blipFill>
        <p:spPr>
          <a:xfrm>
            <a:off x="4955348" y="1836015"/>
            <a:ext cx="916946" cy="302168"/>
          </a:xfrm>
          <a:prstGeom prst="rect">
            <a:avLst/>
          </a:prstGeom>
        </p:spPr>
      </p:pic>
      <p:sp>
        <p:nvSpPr>
          <p:cNvPr id="15" name="矩形 14">
            <a:extLst>
              <a:ext uri="{FF2B5EF4-FFF2-40B4-BE49-F238E27FC236}">
                <a16:creationId xmlns:a16="http://schemas.microsoft.com/office/drawing/2014/main" id="{F4E68040-726A-437D-94D5-85F620ECA3F9}"/>
              </a:ext>
            </a:extLst>
          </p:cNvPr>
          <p:cNvSpPr/>
          <p:nvPr/>
        </p:nvSpPr>
        <p:spPr>
          <a:xfrm>
            <a:off x="304800" y="2278558"/>
            <a:ext cx="11599178" cy="1158138"/>
          </a:xfrm>
          <a:prstGeom prst="rect">
            <a:avLst/>
          </a:prstGeom>
        </p:spPr>
        <p:txBody>
          <a:bodyPr wrap="square">
            <a:spAutoFit/>
          </a:bodyPr>
          <a:lstStyle/>
          <a:p>
            <a:pPr>
              <a:lnSpc>
                <a:spcPct val="150000"/>
              </a:lnSpc>
            </a:pPr>
            <a:r>
              <a:rPr lang="zh-CN" altLang="en-US" sz="1600" dirty="0"/>
              <a:t>    这里的点积也可以理解为感知机对“样本属于正类”这个猜测的置信度，或者说分数。在多分类的场景下，只需使用多个感知机，其中每个感知机负责判断一种类别。比如在</a:t>
            </a:r>
            <a:r>
              <a:rPr lang="en-US" altLang="zh-CN" sz="1600" dirty="0"/>
              <a:t>n</a:t>
            </a:r>
            <a:r>
              <a:rPr lang="zh-CN" altLang="en-US" sz="1600" dirty="0"/>
              <a:t>个分类的情况下，就需要</a:t>
            </a:r>
            <a:r>
              <a:rPr lang="en-US" altLang="zh-CN" sz="1600" dirty="0"/>
              <a:t>n</a:t>
            </a:r>
            <a:r>
              <a:rPr lang="zh-CN" altLang="en-US" sz="1600" dirty="0"/>
              <a:t>个感知机来为“样本属于第</a:t>
            </a:r>
            <a:r>
              <a:rPr lang="en-US" altLang="zh-CN" sz="1600" dirty="0" err="1"/>
              <a:t>i</a:t>
            </a:r>
            <a:r>
              <a:rPr lang="zh-CN" altLang="en-US" sz="1600" dirty="0"/>
              <a:t>个分类”这个假设输出一个分数；相应地，判断时只需选取分数最大的类别作为预测结果即可。</a:t>
            </a:r>
          </a:p>
        </p:txBody>
      </p:sp>
      <p:sp>
        <p:nvSpPr>
          <p:cNvPr id="20" name="矩形 19">
            <a:extLst>
              <a:ext uri="{FF2B5EF4-FFF2-40B4-BE49-F238E27FC236}">
                <a16:creationId xmlns:a16="http://schemas.microsoft.com/office/drawing/2014/main" id="{40BC1DB4-5B63-465B-9DAF-CB1DFCAC684B}"/>
              </a:ext>
            </a:extLst>
          </p:cNvPr>
          <p:cNvSpPr/>
          <p:nvPr/>
        </p:nvSpPr>
        <p:spPr>
          <a:xfrm>
            <a:off x="304800" y="3801578"/>
            <a:ext cx="11666290" cy="1158138"/>
          </a:xfrm>
          <a:prstGeom prst="rect">
            <a:avLst/>
          </a:prstGeom>
        </p:spPr>
        <p:txBody>
          <a:bodyPr wrap="square">
            <a:spAutoFit/>
          </a:bodyPr>
          <a:lstStyle/>
          <a:p>
            <a:pPr>
              <a:lnSpc>
                <a:spcPct val="150000"/>
              </a:lnSpc>
            </a:pPr>
            <a:r>
              <a:rPr lang="zh-CN" altLang="en-US" sz="1600" dirty="0"/>
              <a:t>    这样的</a:t>
            </a:r>
            <a:r>
              <a:rPr lang="en-US" altLang="zh-CN" sz="1600" dirty="0"/>
              <a:t>n</a:t>
            </a:r>
            <a:r>
              <a:rPr lang="zh-CN" altLang="en-US" sz="1600" dirty="0"/>
              <a:t>个感知机被称作一个单层感知机，它依然是一个线性模型。在深度学习中，一个感知机通常被称为一个神经元。神经元在输入达到足够强度时会被激活，即输出显著大于</a:t>
            </a:r>
            <a:r>
              <a:rPr lang="en-US" altLang="zh-CN" sz="1600" dirty="0"/>
              <a:t>0</a:t>
            </a:r>
            <a:r>
              <a:rPr lang="zh-CN" altLang="en-US" sz="1600" dirty="0"/>
              <a:t>的值，否则保持抑制状态，即输出接近</a:t>
            </a:r>
            <a:r>
              <a:rPr lang="en-US" altLang="zh-CN" sz="1600" dirty="0"/>
              <a:t>0</a:t>
            </a:r>
            <a:r>
              <a:rPr lang="zh-CN" altLang="en-US" sz="1600" dirty="0"/>
              <a:t>的值。在计算机中，通常通过一个非线性的</a:t>
            </a:r>
            <a:r>
              <a:rPr lang="en-US" altLang="zh-CN" sz="1600" dirty="0"/>
              <a:t>S</a:t>
            </a:r>
            <a:r>
              <a:rPr lang="zh-CN" altLang="en-US" sz="1600" dirty="0"/>
              <a:t>形函数来模拟这种激活机制，称作激活函数（ </a:t>
            </a:r>
            <a:r>
              <a:rPr lang="en-US" altLang="zh-CN" sz="1600" dirty="0"/>
              <a:t>activation function)</a:t>
            </a:r>
            <a:r>
              <a:rPr lang="zh-CN" altLang="en-US" sz="1600" dirty="0"/>
              <a:t>，比如</a:t>
            </a:r>
            <a:r>
              <a:rPr lang="en-US" altLang="zh-CN" sz="1600" dirty="0"/>
              <a:t>sigmoid</a:t>
            </a:r>
            <a:r>
              <a:rPr lang="zh-CN" altLang="en-US" sz="1600" dirty="0"/>
              <a:t>函数</a:t>
            </a:r>
            <a:r>
              <a:rPr lang="en-US" altLang="zh-CN" sz="1600" dirty="0"/>
              <a:t>:</a:t>
            </a:r>
            <a:endParaRPr lang="zh-CN" altLang="en-US" sz="1600" dirty="0"/>
          </a:p>
        </p:txBody>
      </p:sp>
      <p:pic>
        <p:nvPicPr>
          <p:cNvPr id="21" name="图片 20">
            <a:extLst>
              <a:ext uri="{FF2B5EF4-FFF2-40B4-BE49-F238E27FC236}">
                <a16:creationId xmlns:a16="http://schemas.microsoft.com/office/drawing/2014/main" id="{BA1E5B55-B501-4E76-A2C4-6242AF7DB841}"/>
              </a:ext>
            </a:extLst>
          </p:cNvPr>
          <p:cNvPicPr>
            <a:picLocks noChangeAspect="1"/>
          </p:cNvPicPr>
          <p:nvPr/>
        </p:nvPicPr>
        <p:blipFill>
          <a:blip r:embed="rId4"/>
          <a:stretch>
            <a:fillRect/>
          </a:stretch>
        </p:blipFill>
        <p:spPr>
          <a:xfrm>
            <a:off x="5032949" y="5257142"/>
            <a:ext cx="1378506" cy="665485"/>
          </a:xfrm>
          <a:prstGeom prst="rect">
            <a:avLst/>
          </a:prstGeom>
        </p:spPr>
      </p:pic>
      <p:sp>
        <p:nvSpPr>
          <p:cNvPr id="22" name="文本框 21">
            <a:extLst>
              <a:ext uri="{FF2B5EF4-FFF2-40B4-BE49-F238E27FC236}">
                <a16:creationId xmlns:a16="http://schemas.microsoft.com/office/drawing/2014/main" id="{2299FBAF-E9C4-4B1F-B612-AAE1DA0B9734}"/>
              </a:ext>
            </a:extLst>
          </p:cNvPr>
          <p:cNvSpPr txBox="1"/>
          <p:nvPr/>
        </p:nvSpPr>
        <p:spPr>
          <a:xfrm>
            <a:off x="9194334" y="1836015"/>
            <a:ext cx="916946" cy="369332"/>
          </a:xfrm>
          <a:prstGeom prst="rect">
            <a:avLst/>
          </a:prstGeom>
          <a:noFill/>
        </p:spPr>
        <p:txBody>
          <a:bodyPr wrap="square" rtlCol="0">
            <a:spAutoFit/>
          </a:bodyPr>
          <a:lstStyle/>
          <a:p>
            <a:r>
              <a:rPr lang="zh-CN" altLang="en-US" dirty="0"/>
              <a:t>（</a:t>
            </a:r>
            <a:r>
              <a:rPr lang="en-US" altLang="zh-CN" dirty="0"/>
              <a:t>1</a:t>
            </a:r>
            <a:r>
              <a:rPr lang="zh-CN" altLang="en-US" dirty="0"/>
              <a:t>）</a:t>
            </a:r>
          </a:p>
        </p:txBody>
      </p:sp>
      <p:sp>
        <p:nvSpPr>
          <p:cNvPr id="26" name="文本框 25">
            <a:extLst>
              <a:ext uri="{FF2B5EF4-FFF2-40B4-BE49-F238E27FC236}">
                <a16:creationId xmlns:a16="http://schemas.microsoft.com/office/drawing/2014/main" id="{BCCE1948-53A6-434F-8AC1-3AAD839A084E}"/>
              </a:ext>
            </a:extLst>
          </p:cNvPr>
          <p:cNvSpPr txBox="1"/>
          <p:nvPr/>
        </p:nvSpPr>
        <p:spPr>
          <a:xfrm>
            <a:off x="9279622" y="5427905"/>
            <a:ext cx="916946" cy="369332"/>
          </a:xfrm>
          <a:prstGeom prst="rect">
            <a:avLst/>
          </a:prstGeom>
          <a:noFill/>
        </p:spPr>
        <p:txBody>
          <a:bodyPr wrap="square" rtlCol="0">
            <a:spAutoFit/>
          </a:bodyPr>
          <a:lstStyle/>
          <a:p>
            <a:r>
              <a:rPr lang="zh-CN" altLang="en-US" dirty="0"/>
              <a:t>（</a:t>
            </a:r>
            <a:r>
              <a:rPr lang="en-US" altLang="zh-CN" dirty="0"/>
              <a:t>2</a:t>
            </a:r>
            <a:r>
              <a:rPr lang="zh-CN" altLang="en-US" dirty="0"/>
              <a:t>）</a:t>
            </a:r>
          </a:p>
        </p:txBody>
      </p:sp>
    </p:spTree>
    <p:extLst>
      <p:ext uri="{BB962C8B-B14F-4D97-AF65-F5344CB8AC3E}">
        <p14:creationId xmlns:p14="http://schemas.microsoft.com/office/powerpoint/2010/main" val="411540274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5226341" y="254001"/>
            <a:ext cx="6965660" cy="2381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a:extLst>
              <a:ext uri="{FF2B5EF4-FFF2-40B4-BE49-F238E27FC236}">
                <a16:creationId xmlns:a16="http://schemas.microsoft.com/office/drawing/2014/main" id="{A8BE755E-1864-4C66-B622-665AC80DA633}"/>
              </a:ext>
            </a:extLst>
          </p:cNvPr>
          <p:cNvSpPr txBox="1"/>
          <p:nvPr/>
        </p:nvSpPr>
        <p:spPr bwMode="auto">
          <a:xfrm>
            <a:off x="307690" y="92685"/>
            <a:ext cx="1571646"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320" name="Rectangle 2">
            <a:extLst>
              <a:ext uri="{FF2B5EF4-FFF2-40B4-BE49-F238E27FC236}">
                <a16:creationId xmlns:a16="http://schemas.microsoft.com/office/drawing/2014/main" id="{94481C47-38DC-4C5F-8999-FF19E5071FCA}"/>
              </a:ext>
            </a:extLst>
          </p:cNvPr>
          <p:cNvSpPr>
            <a:spLocks noChangeArrowheads="1"/>
          </p:cNvSpPr>
          <p:nvPr/>
        </p:nvSpPr>
        <p:spPr bwMode="auto">
          <a:xfrm>
            <a:off x="471488" y="1711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endParaRPr lang="zh-CN" altLang="en-US" sz="1800"/>
          </a:p>
        </p:txBody>
      </p:sp>
      <p:sp>
        <p:nvSpPr>
          <p:cNvPr id="14" name="矩形 13">
            <a:extLst>
              <a:ext uri="{FF2B5EF4-FFF2-40B4-BE49-F238E27FC236}">
                <a16:creationId xmlns:a16="http://schemas.microsoft.com/office/drawing/2014/main" id="{52200E37-35B2-43A4-923A-651C73F753EB}"/>
              </a:ext>
            </a:extLst>
          </p:cNvPr>
          <p:cNvSpPr/>
          <p:nvPr/>
        </p:nvSpPr>
        <p:spPr>
          <a:xfrm>
            <a:off x="237688" y="732391"/>
            <a:ext cx="1292341" cy="369332"/>
          </a:xfrm>
          <a:prstGeom prst="rect">
            <a:avLst/>
          </a:prstGeom>
        </p:spPr>
        <p:txBody>
          <a:bodyPr wrap="none">
            <a:spAutoFit/>
          </a:bodyPr>
          <a:lstStyle/>
          <a:p>
            <a:r>
              <a:rPr lang="en-US" altLang="zh-CN" b="1" dirty="0">
                <a:solidFill>
                  <a:srgbClr val="24292E"/>
                </a:solidFill>
                <a:latin typeface="-apple-system"/>
              </a:rPr>
              <a:t>1.</a:t>
            </a:r>
            <a:r>
              <a:rPr lang="zh-CN" altLang="en-US" b="1" dirty="0">
                <a:solidFill>
                  <a:srgbClr val="24292E"/>
                </a:solidFill>
                <a:latin typeface="-apple-system"/>
              </a:rPr>
              <a:t>深度学习</a:t>
            </a:r>
            <a:endParaRPr lang="zh-CN" altLang="en-US" dirty="0"/>
          </a:p>
        </p:txBody>
      </p:sp>
      <p:sp>
        <p:nvSpPr>
          <p:cNvPr id="4" name="文本框 3">
            <a:extLst>
              <a:ext uri="{FF2B5EF4-FFF2-40B4-BE49-F238E27FC236}">
                <a16:creationId xmlns:a16="http://schemas.microsoft.com/office/drawing/2014/main" id="{062A8404-E94B-4874-984A-1636AB77C898}"/>
              </a:ext>
            </a:extLst>
          </p:cNvPr>
          <p:cNvSpPr txBox="1"/>
          <p:nvPr/>
        </p:nvSpPr>
        <p:spPr>
          <a:xfrm>
            <a:off x="471488" y="1166070"/>
            <a:ext cx="7128938" cy="338554"/>
          </a:xfrm>
          <a:prstGeom prst="rect">
            <a:avLst/>
          </a:prstGeom>
          <a:noFill/>
        </p:spPr>
        <p:txBody>
          <a:bodyPr wrap="square" rtlCol="0">
            <a:spAutoFit/>
          </a:bodyPr>
          <a:lstStyle/>
          <a:p>
            <a:r>
              <a:rPr lang="en-US" altLang="zh-CN" sz="1600" dirty="0"/>
              <a:t>Sigmoid</a:t>
            </a:r>
            <a:r>
              <a:rPr lang="zh-CN" altLang="en-US" sz="1600" dirty="0"/>
              <a:t>函数图像如下图所示：</a:t>
            </a:r>
          </a:p>
        </p:txBody>
      </p:sp>
      <p:pic>
        <p:nvPicPr>
          <p:cNvPr id="9" name="图片 8">
            <a:extLst>
              <a:ext uri="{FF2B5EF4-FFF2-40B4-BE49-F238E27FC236}">
                <a16:creationId xmlns:a16="http://schemas.microsoft.com/office/drawing/2014/main" id="{0171DBAE-EBC2-4182-A895-235D4EE00A9B}"/>
              </a:ext>
            </a:extLst>
          </p:cNvPr>
          <p:cNvPicPr>
            <a:picLocks noChangeAspect="1"/>
          </p:cNvPicPr>
          <p:nvPr/>
        </p:nvPicPr>
        <p:blipFill>
          <a:blip r:embed="rId3"/>
          <a:stretch>
            <a:fillRect/>
          </a:stretch>
        </p:blipFill>
        <p:spPr>
          <a:xfrm>
            <a:off x="3693798" y="1802148"/>
            <a:ext cx="4351397" cy="3551228"/>
          </a:xfrm>
          <a:prstGeom prst="rect">
            <a:avLst/>
          </a:prstGeom>
        </p:spPr>
      </p:pic>
      <p:sp>
        <p:nvSpPr>
          <p:cNvPr id="19" name="文本框 4">
            <a:extLst>
              <a:ext uri="{FF2B5EF4-FFF2-40B4-BE49-F238E27FC236}">
                <a16:creationId xmlns:a16="http://schemas.microsoft.com/office/drawing/2014/main" id="{84D63187-2219-4EC4-A5E5-F29265405DA5}"/>
              </a:ext>
            </a:extLst>
          </p:cNvPr>
          <p:cNvSpPr txBox="1">
            <a:spLocks noChangeArrowheads="1"/>
          </p:cNvSpPr>
          <p:nvPr/>
        </p:nvSpPr>
        <p:spPr bwMode="auto">
          <a:xfrm>
            <a:off x="813919" y="88132"/>
            <a:ext cx="4405781" cy="524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深度学习与优势</a:t>
            </a:r>
          </a:p>
        </p:txBody>
      </p:sp>
    </p:spTree>
    <p:extLst>
      <p:ext uri="{BB962C8B-B14F-4D97-AF65-F5344CB8AC3E}">
        <p14:creationId xmlns:p14="http://schemas.microsoft.com/office/powerpoint/2010/main" val="147252716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5226341" y="254001"/>
            <a:ext cx="6965660" cy="2381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307690" y="92685"/>
            <a:ext cx="4918651" cy="585788"/>
            <a:chOff x="439581" y="93093"/>
            <a:chExt cx="2264689" cy="584775"/>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675721" y="93093"/>
              <a:ext cx="202854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深度学习与优势</a:t>
              </a:r>
            </a:p>
          </p:txBody>
        </p:sp>
        <p:sp>
          <p:nvSpPr>
            <p:cNvPr id="6" name="文本框 5">
              <a:extLst>
                <a:ext uri="{FF2B5EF4-FFF2-40B4-BE49-F238E27FC236}">
                  <a16:creationId xmlns:a16="http://schemas.microsoft.com/office/drawing/2014/main" id="{A8BE755E-1864-4C66-B622-665AC80DA633}"/>
                </a:ext>
              </a:extLst>
            </p:cNvPr>
            <p:cNvSpPr txBox="1"/>
            <p:nvPr/>
          </p:nvSpPr>
          <p:spPr>
            <a:xfrm>
              <a:off x="439581" y="93093"/>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320" name="Rectangle 2">
            <a:extLst>
              <a:ext uri="{FF2B5EF4-FFF2-40B4-BE49-F238E27FC236}">
                <a16:creationId xmlns:a16="http://schemas.microsoft.com/office/drawing/2014/main" id="{94481C47-38DC-4C5F-8999-FF19E5071FCA}"/>
              </a:ext>
            </a:extLst>
          </p:cNvPr>
          <p:cNvSpPr>
            <a:spLocks noChangeArrowheads="1"/>
          </p:cNvSpPr>
          <p:nvPr/>
        </p:nvSpPr>
        <p:spPr bwMode="auto">
          <a:xfrm>
            <a:off x="471488" y="1711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endParaRPr lang="zh-CN" altLang="en-US" sz="1800"/>
          </a:p>
        </p:txBody>
      </p:sp>
      <p:sp>
        <p:nvSpPr>
          <p:cNvPr id="14" name="矩形 13">
            <a:extLst>
              <a:ext uri="{FF2B5EF4-FFF2-40B4-BE49-F238E27FC236}">
                <a16:creationId xmlns:a16="http://schemas.microsoft.com/office/drawing/2014/main" id="{52200E37-35B2-43A4-923A-651C73F753EB}"/>
              </a:ext>
            </a:extLst>
          </p:cNvPr>
          <p:cNvSpPr/>
          <p:nvPr/>
        </p:nvSpPr>
        <p:spPr>
          <a:xfrm>
            <a:off x="237688" y="732391"/>
            <a:ext cx="1292341" cy="369332"/>
          </a:xfrm>
          <a:prstGeom prst="rect">
            <a:avLst/>
          </a:prstGeom>
        </p:spPr>
        <p:txBody>
          <a:bodyPr wrap="none">
            <a:spAutoFit/>
          </a:bodyPr>
          <a:lstStyle/>
          <a:p>
            <a:r>
              <a:rPr lang="en-US" altLang="zh-CN" b="1" dirty="0">
                <a:solidFill>
                  <a:srgbClr val="24292E"/>
                </a:solidFill>
                <a:latin typeface="-apple-system"/>
              </a:rPr>
              <a:t>1.</a:t>
            </a:r>
            <a:r>
              <a:rPr lang="zh-CN" altLang="en-US" b="1" dirty="0">
                <a:solidFill>
                  <a:srgbClr val="24292E"/>
                </a:solidFill>
                <a:latin typeface="-apple-system"/>
              </a:rPr>
              <a:t>深度学习</a:t>
            </a:r>
            <a:endParaRPr lang="zh-CN" altLang="en-US" dirty="0"/>
          </a:p>
        </p:txBody>
      </p:sp>
      <p:pic>
        <p:nvPicPr>
          <p:cNvPr id="5" name="图片 4">
            <a:extLst>
              <a:ext uri="{FF2B5EF4-FFF2-40B4-BE49-F238E27FC236}">
                <a16:creationId xmlns:a16="http://schemas.microsoft.com/office/drawing/2014/main" id="{8999218F-3634-44D0-B851-D36511FE7C8A}"/>
              </a:ext>
            </a:extLst>
          </p:cNvPr>
          <p:cNvPicPr>
            <a:picLocks noChangeAspect="1"/>
          </p:cNvPicPr>
          <p:nvPr/>
        </p:nvPicPr>
        <p:blipFill>
          <a:blip r:embed="rId3"/>
          <a:stretch>
            <a:fillRect/>
          </a:stretch>
        </p:blipFill>
        <p:spPr>
          <a:xfrm>
            <a:off x="4592974" y="2038229"/>
            <a:ext cx="2385267" cy="2781541"/>
          </a:xfrm>
          <a:prstGeom prst="rect">
            <a:avLst/>
          </a:prstGeom>
        </p:spPr>
      </p:pic>
      <p:sp>
        <p:nvSpPr>
          <p:cNvPr id="15" name="文本框 14">
            <a:extLst>
              <a:ext uri="{FF2B5EF4-FFF2-40B4-BE49-F238E27FC236}">
                <a16:creationId xmlns:a16="http://schemas.microsoft.com/office/drawing/2014/main" id="{842D879C-7B96-468F-9535-EB349A11A6D8}"/>
              </a:ext>
            </a:extLst>
          </p:cNvPr>
          <p:cNvSpPr txBox="1"/>
          <p:nvPr/>
        </p:nvSpPr>
        <p:spPr>
          <a:xfrm>
            <a:off x="471182" y="1307222"/>
            <a:ext cx="11249636" cy="369332"/>
          </a:xfrm>
          <a:prstGeom prst="rect">
            <a:avLst/>
          </a:prstGeom>
          <a:noFill/>
        </p:spPr>
        <p:txBody>
          <a:bodyPr wrap="square" rtlCol="0">
            <a:spAutoFit/>
          </a:bodyPr>
          <a:lstStyle/>
          <a:p>
            <a:r>
              <a:rPr lang="zh-CN" altLang="en-US" dirty="0"/>
              <a:t>将（</a:t>
            </a:r>
            <a:r>
              <a:rPr lang="en-US" altLang="zh-CN" dirty="0"/>
              <a:t>1</a:t>
            </a:r>
            <a:r>
              <a:rPr lang="zh-CN" altLang="en-US" dirty="0"/>
              <a:t>）式代入</a:t>
            </a:r>
            <a:r>
              <a:rPr lang="en-US" altLang="zh-CN" dirty="0"/>
              <a:t>sigmoid</a:t>
            </a:r>
            <a:r>
              <a:rPr lang="zh-CN" altLang="en-US" dirty="0"/>
              <a:t>函数中，一个感知机就形成了一个神经元，如下图所示：</a:t>
            </a:r>
          </a:p>
        </p:txBody>
      </p:sp>
    </p:spTree>
    <p:extLst>
      <p:ext uri="{BB962C8B-B14F-4D97-AF65-F5344CB8AC3E}">
        <p14:creationId xmlns:p14="http://schemas.microsoft.com/office/powerpoint/2010/main" val="317019851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5226341" y="254001"/>
            <a:ext cx="6965660" cy="2381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a:extLst>
              <a:ext uri="{FF2B5EF4-FFF2-40B4-BE49-F238E27FC236}">
                <a16:creationId xmlns:a16="http://schemas.microsoft.com/office/drawing/2014/main" id="{A8BE755E-1864-4C66-B622-665AC80DA633}"/>
              </a:ext>
            </a:extLst>
          </p:cNvPr>
          <p:cNvSpPr txBox="1"/>
          <p:nvPr/>
        </p:nvSpPr>
        <p:spPr bwMode="auto">
          <a:xfrm>
            <a:off x="307690" y="92685"/>
            <a:ext cx="1571646"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320" name="Rectangle 2">
            <a:extLst>
              <a:ext uri="{FF2B5EF4-FFF2-40B4-BE49-F238E27FC236}">
                <a16:creationId xmlns:a16="http://schemas.microsoft.com/office/drawing/2014/main" id="{94481C47-38DC-4C5F-8999-FF19E5071FCA}"/>
              </a:ext>
            </a:extLst>
          </p:cNvPr>
          <p:cNvSpPr>
            <a:spLocks noChangeArrowheads="1"/>
          </p:cNvSpPr>
          <p:nvPr/>
        </p:nvSpPr>
        <p:spPr bwMode="auto">
          <a:xfrm>
            <a:off x="471488" y="1711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endParaRPr lang="zh-CN" altLang="en-US" sz="1800"/>
          </a:p>
        </p:txBody>
      </p:sp>
      <p:sp>
        <p:nvSpPr>
          <p:cNvPr id="14" name="矩形 13">
            <a:extLst>
              <a:ext uri="{FF2B5EF4-FFF2-40B4-BE49-F238E27FC236}">
                <a16:creationId xmlns:a16="http://schemas.microsoft.com/office/drawing/2014/main" id="{52200E37-35B2-43A4-923A-651C73F753EB}"/>
              </a:ext>
            </a:extLst>
          </p:cNvPr>
          <p:cNvSpPr/>
          <p:nvPr/>
        </p:nvSpPr>
        <p:spPr>
          <a:xfrm>
            <a:off x="237688" y="732391"/>
            <a:ext cx="1292341" cy="369332"/>
          </a:xfrm>
          <a:prstGeom prst="rect">
            <a:avLst/>
          </a:prstGeom>
        </p:spPr>
        <p:txBody>
          <a:bodyPr wrap="none">
            <a:spAutoFit/>
          </a:bodyPr>
          <a:lstStyle/>
          <a:p>
            <a:r>
              <a:rPr lang="en-US" altLang="zh-CN" b="1" dirty="0">
                <a:solidFill>
                  <a:srgbClr val="24292E"/>
                </a:solidFill>
                <a:latin typeface="-apple-system"/>
              </a:rPr>
              <a:t>1.</a:t>
            </a:r>
            <a:r>
              <a:rPr lang="zh-CN" altLang="en-US" b="1" dirty="0">
                <a:solidFill>
                  <a:srgbClr val="24292E"/>
                </a:solidFill>
                <a:latin typeface="-apple-system"/>
              </a:rPr>
              <a:t>深度学习</a:t>
            </a:r>
            <a:endParaRPr lang="zh-CN" altLang="en-US" dirty="0"/>
          </a:p>
        </p:txBody>
      </p:sp>
      <p:sp>
        <p:nvSpPr>
          <p:cNvPr id="4" name="矩形 3">
            <a:extLst>
              <a:ext uri="{FF2B5EF4-FFF2-40B4-BE49-F238E27FC236}">
                <a16:creationId xmlns:a16="http://schemas.microsoft.com/office/drawing/2014/main" id="{272906DE-FE25-4A24-A585-BD27F8F3FC00}"/>
              </a:ext>
            </a:extLst>
          </p:cNvPr>
          <p:cNvSpPr/>
          <p:nvPr/>
        </p:nvSpPr>
        <p:spPr>
          <a:xfrm>
            <a:off x="304799" y="1353150"/>
            <a:ext cx="11045505" cy="338554"/>
          </a:xfrm>
          <a:prstGeom prst="rect">
            <a:avLst/>
          </a:prstGeom>
        </p:spPr>
        <p:txBody>
          <a:bodyPr wrap="square">
            <a:spAutoFit/>
          </a:bodyPr>
          <a:lstStyle/>
          <a:p>
            <a:r>
              <a:rPr lang="zh-CN" altLang="en-US" sz="1600" dirty="0"/>
              <a:t>类似地，对单层感知机中的每个感知机执行此项激活操作，单层感知机就形成了单层神经元</a:t>
            </a:r>
            <a:r>
              <a:rPr lang="en-US" altLang="zh-CN" sz="1600" dirty="0"/>
              <a:t>:</a:t>
            </a:r>
            <a:endParaRPr lang="zh-CN" altLang="en-US" sz="1600" dirty="0"/>
          </a:p>
        </p:txBody>
      </p:sp>
      <p:pic>
        <p:nvPicPr>
          <p:cNvPr id="9" name="图片 8">
            <a:extLst>
              <a:ext uri="{FF2B5EF4-FFF2-40B4-BE49-F238E27FC236}">
                <a16:creationId xmlns:a16="http://schemas.microsoft.com/office/drawing/2014/main" id="{5CFBD458-C39A-48F2-8805-37D078BE1B62}"/>
              </a:ext>
            </a:extLst>
          </p:cNvPr>
          <p:cNvPicPr>
            <a:picLocks noChangeAspect="1"/>
          </p:cNvPicPr>
          <p:nvPr/>
        </p:nvPicPr>
        <p:blipFill>
          <a:blip r:embed="rId3"/>
          <a:stretch>
            <a:fillRect/>
          </a:stretch>
        </p:blipFill>
        <p:spPr>
          <a:xfrm>
            <a:off x="4875518" y="1836015"/>
            <a:ext cx="1220482" cy="423231"/>
          </a:xfrm>
          <a:prstGeom prst="rect">
            <a:avLst/>
          </a:prstGeom>
        </p:spPr>
      </p:pic>
      <p:sp>
        <p:nvSpPr>
          <p:cNvPr id="11" name="矩形 10">
            <a:extLst>
              <a:ext uri="{FF2B5EF4-FFF2-40B4-BE49-F238E27FC236}">
                <a16:creationId xmlns:a16="http://schemas.microsoft.com/office/drawing/2014/main" id="{AF89A53C-89DA-4A11-8CDC-63A5234BE5BD}"/>
              </a:ext>
            </a:extLst>
          </p:cNvPr>
          <p:cNvSpPr/>
          <p:nvPr/>
        </p:nvSpPr>
        <p:spPr>
          <a:xfrm>
            <a:off x="304798" y="2587295"/>
            <a:ext cx="10751891" cy="338554"/>
          </a:xfrm>
          <a:prstGeom prst="rect">
            <a:avLst/>
          </a:prstGeom>
        </p:spPr>
        <p:txBody>
          <a:bodyPr wrap="square">
            <a:spAutoFit/>
          </a:bodyPr>
          <a:lstStyle/>
          <a:p>
            <a:r>
              <a:rPr lang="zh-CN" altLang="en-US" sz="1600" dirty="0"/>
              <a:t>为了区分每一层，我们用上标索引每一层的编号。那么第</a:t>
            </a:r>
            <a:r>
              <a:rPr lang="en-US" altLang="zh-CN" sz="1600" dirty="0"/>
              <a:t>1</a:t>
            </a:r>
            <a:r>
              <a:rPr lang="zh-CN" altLang="en-US" sz="1600" dirty="0"/>
              <a:t>层神经元记作</a:t>
            </a:r>
            <a:r>
              <a:rPr lang="en-US" altLang="zh-CN" sz="1600" dirty="0"/>
              <a:t>:</a:t>
            </a:r>
            <a:endParaRPr lang="zh-CN" altLang="en-US" sz="1600" dirty="0"/>
          </a:p>
        </p:txBody>
      </p:sp>
      <p:pic>
        <p:nvPicPr>
          <p:cNvPr id="12" name="图片 11">
            <a:extLst>
              <a:ext uri="{FF2B5EF4-FFF2-40B4-BE49-F238E27FC236}">
                <a16:creationId xmlns:a16="http://schemas.microsoft.com/office/drawing/2014/main" id="{77F3F3C2-7AFB-440D-9850-48DCA70E52DE}"/>
              </a:ext>
            </a:extLst>
          </p:cNvPr>
          <p:cNvPicPr>
            <a:picLocks noChangeAspect="1"/>
          </p:cNvPicPr>
          <p:nvPr/>
        </p:nvPicPr>
        <p:blipFill>
          <a:blip r:embed="rId4"/>
          <a:stretch>
            <a:fillRect/>
          </a:stretch>
        </p:blipFill>
        <p:spPr>
          <a:xfrm>
            <a:off x="4875518" y="3135215"/>
            <a:ext cx="1437446" cy="513996"/>
          </a:xfrm>
          <a:prstGeom prst="rect">
            <a:avLst/>
          </a:prstGeom>
        </p:spPr>
      </p:pic>
      <mc:AlternateContent xmlns:mc="http://schemas.openxmlformats.org/markup-compatibility/2006">
        <mc:Choice xmlns:a14="http://schemas.microsoft.com/office/drawing/2010/main" Requires="a14">
          <p:sp>
            <p:nvSpPr>
              <p:cNvPr id="16" name="矩形 15">
                <a:extLst>
                  <a:ext uri="{FF2B5EF4-FFF2-40B4-BE49-F238E27FC236}">
                    <a16:creationId xmlns:a16="http://schemas.microsoft.com/office/drawing/2014/main" id="{D8244EB2-311F-4DC0-BBA5-2B34CADA0946}"/>
                  </a:ext>
                </a:extLst>
              </p:cNvPr>
              <p:cNvSpPr/>
              <p:nvPr/>
            </p:nvSpPr>
            <p:spPr>
              <a:xfrm>
                <a:off x="304797" y="4223345"/>
                <a:ext cx="11490123" cy="359650"/>
              </a:xfrm>
              <a:prstGeom prst="rect">
                <a:avLst/>
              </a:prstGeom>
            </p:spPr>
            <p:txBody>
              <a:bodyPr wrap="square">
                <a:spAutoFit/>
              </a:bodyPr>
              <a:lstStyle/>
              <a:p>
                <a:r>
                  <a:rPr lang="zh-CN" altLang="en-US" sz="1600" dirty="0"/>
                  <a:t>多层感知机由单层感知机层叠而来，即将上一层的输出</a:t>
                </a:r>
                <a14:m>
                  <m:oMath xmlns:m="http://schemas.openxmlformats.org/officeDocument/2006/math">
                    <m:sSup>
                      <m:sSupPr>
                        <m:ctrlPr>
                          <a:rPr lang="en-US" altLang="zh-CN" sz="1600" i="1" smtClean="0">
                            <a:latin typeface="Cambria Math" panose="02040503050406030204" pitchFamily="18" charset="0"/>
                          </a:rPr>
                        </m:ctrlPr>
                      </m:sSupPr>
                      <m:e>
                        <m:r>
                          <m:rPr>
                            <m:sty m:val="p"/>
                          </m:rPr>
                          <a:rPr lang="en-US" altLang="zh-CN" sz="1600" i="1">
                            <a:latin typeface="Cambria Math" panose="02040503050406030204" pitchFamily="18" charset="0"/>
                          </a:rPr>
                          <m:t>y</m:t>
                        </m:r>
                      </m:e>
                      <m:sup>
                        <m:r>
                          <a:rPr lang="en-US" altLang="zh-CN" sz="1600" b="0" i="1" smtClean="0">
                            <a:latin typeface="Cambria Math" panose="02040503050406030204" pitchFamily="18" charset="0"/>
                          </a:rPr>
                          <m:t>(1)</m:t>
                        </m:r>
                      </m:sup>
                    </m:sSup>
                  </m:oMath>
                </a14:m>
                <a:r>
                  <a:rPr lang="zh-CN" altLang="en-US" sz="1600" dirty="0"/>
                  <a:t>作为下一层的输人。以双层感知机为例，如下所示</a:t>
                </a:r>
                <a:r>
                  <a:rPr lang="en-US" altLang="zh-CN" sz="1600" dirty="0"/>
                  <a:t>:</a:t>
                </a:r>
                <a:endParaRPr lang="zh-CN" altLang="en-US" sz="1600" dirty="0"/>
              </a:p>
            </p:txBody>
          </p:sp>
        </mc:Choice>
        <mc:Fallback>
          <p:sp>
            <p:nvSpPr>
              <p:cNvPr id="16" name="矩形 15">
                <a:extLst>
                  <a:ext uri="{FF2B5EF4-FFF2-40B4-BE49-F238E27FC236}">
                    <a16:creationId xmlns:a16="http://schemas.microsoft.com/office/drawing/2014/main" id="{D8244EB2-311F-4DC0-BBA5-2B34CADA0946}"/>
                  </a:ext>
                </a:extLst>
              </p:cNvPr>
              <p:cNvSpPr>
                <a:spLocks noRot="1" noChangeAspect="1" noMove="1" noResize="1" noEditPoints="1" noAdjustHandles="1" noChangeArrowheads="1" noChangeShapeType="1" noTextEdit="1"/>
              </p:cNvSpPr>
              <p:nvPr/>
            </p:nvSpPr>
            <p:spPr>
              <a:xfrm>
                <a:off x="304797" y="4223345"/>
                <a:ext cx="11490123" cy="359650"/>
              </a:xfrm>
              <a:prstGeom prst="rect">
                <a:avLst/>
              </a:prstGeom>
              <a:blipFill>
                <a:blip r:embed="rId5"/>
                <a:stretch>
                  <a:fillRect l="-265" t="-6780" b="-18644"/>
                </a:stretch>
              </a:blipFill>
            </p:spPr>
            <p:txBody>
              <a:bodyPr/>
              <a:lstStyle/>
              <a:p>
                <a:r>
                  <a:rPr lang="zh-CN" altLang="en-US">
                    <a:noFill/>
                  </a:rPr>
                  <a:t> </a:t>
                </a:r>
              </a:p>
            </p:txBody>
          </p:sp>
        </mc:Fallback>
      </mc:AlternateContent>
      <p:pic>
        <p:nvPicPr>
          <p:cNvPr id="17" name="图片 16">
            <a:extLst>
              <a:ext uri="{FF2B5EF4-FFF2-40B4-BE49-F238E27FC236}">
                <a16:creationId xmlns:a16="http://schemas.microsoft.com/office/drawing/2014/main" id="{1E79E235-D718-4AE8-9F3A-DE998473168D}"/>
              </a:ext>
            </a:extLst>
          </p:cNvPr>
          <p:cNvPicPr>
            <a:picLocks noChangeAspect="1"/>
          </p:cNvPicPr>
          <p:nvPr/>
        </p:nvPicPr>
        <p:blipFill>
          <a:blip r:embed="rId6"/>
          <a:stretch>
            <a:fillRect/>
          </a:stretch>
        </p:blipFill>
        <p:spPr>
          <a:xfrm>
            <a:off x="4778893" y="4785559"/>
            <a:ext cx="2005754" cy="858395"/>
          </a:xfrm>
          <a:prstGeom prst="rect">
            <a:avLst/>
          </a:prstGeom>
        </p:spPr>
      </p:pic>
      <p:sp>
        <p:nvSpPr>
          <p:cNvPr id="21" name="文本框 4">
            <a:extLst>
              <a:ext uri="{FF2B5EF4-FFF2-40B4-BE49-F238E27FC236}">
                <a16:creationId xmlns:a16="http://schemas.microsoft.com/office/drawing/2014/main" id="{83C3FCDE-49D9-4FF1-854D-6DF5593BCEB2}"/>
              </a:ext>
            </a:extLst>
          </p:cNvPr>
          <p:cNvSpPr txBox="1">
            <a:spLocks noChangeArrowheads="1"/>
          </p:cNvSpPr>
          <p:nvPr/>
        </p:nvSpPr>
        <p:spPr bwMode="auto">
          <a:xfrm>
            <a:off x="820560" y="92685"/>
            <a:ext cx="4405781" cy="524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深度学习与优势</a:t>
            </a:r>
          </a:p>
        </p:txBody>
      </p:sp>
    </p:spTree>
    <p:extLst>
      <p:ext uri="{BB962C8B-B14F-4D97-AF65-F5344CB8AC3E}">
        <p14:creationId xmlns:p14="http://schemas.microsoft.com/office/powerpoint/2010/main" val="305899457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5226341" y="254001"/>
            <a:ext cx="6965660" cy="2381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a:extLst>
              <a:ext uri="{FF2B5EF4-FFF2-40B4-BE49-F238E27FC236}">
                <a16:creationId xmlns:a16="http://schemas.microsoft.com/office/drawing/2014/main" id="{A8BE755E-1864-4C66-B622-665AC80DA633}"/>
              </a:ext>
            </a:extLst>
          </p:cNvPr>
          <p:cNvSpPr txBox="1"/>
          <p:nvPr/>
        </p:nvSpPr>
        <p:spPr bwMode="auto">
          <a:xfrm>
            <a:off x="307690" y="92685"/>
            <a:ext cx="1571646"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320" name="Rectangle 2">
            <a:extLst>
              <a:ext uri="{FF2B5EF4-FFF2-40B4-BE49-F238E27FC236}">
                <a16:creationId xmlns:a16="http://schemas.microsoft.com/office/drawing/2014/main" id="{94481C47-38DC-4C5F-8999-FF19E5071FCA}"/>
              </a:ext>
            </a:extLst>
          </p:cNvPr>
          <p:cNvSpPr>
            <a:spLocks noChangeArrowheads="1"/>
          </p:cNvSpPr>
          <p:nvPr/>
        </p:nvSpPr>
        <p:spPr bwMode="auto">
          <a:xfrm>
            <a:off x="471488" y="1711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endParaRPr lang="zh-CN" altLang="en-US" sz="1800"/>
          </a:p>
        </p:txBody>
      </p:sp>
      <p:sp>
        <p:nvSpPr>
          <p:cNvPr id="14" name="矩形 13">
            <a:extLst>
              <a:ext uri="{FF2B5EF4-FFF2-40B4-BE49-F238E27FC236}">
                <a16:creationId xmlns:a16="http://schemas.microsoft.com/office/drawing/2014/main" id="{52200E37-35B2-43A4-923A-651C73F753EB}"/>
              </a:ext>
            </a:extLst>
          </p:cNvPr>
          <p:cNvSpPr/>
          <p:nvPr/>
        </p:nvSpPr>
        <p:spPr>
          <a:xfrm>
            <a:off x="237688" y="732391"/>
            <a:ext cx="1292341" cy="369332"/>
          </a:xfrm>
          <a:prstGeom prst="rect">
            <a:avLst/>
          </a:prstGeom>
        </p:spPr>
        <p:txBody>
          <a:bodyPr wrap="none">
            <a:spAutoFit/>
          </a:bodyPr>
          <a:lstStyle/>
          <a:p>
            <a:r>
              <a:rPr lang="en-US" altLang="zh-CN" b="1" dirty="0">
                <a:solidFill>
                  <a:srgbClr val="24292E"/>
                </a:solidFill>
                <a:latin typeface="-apple-system"/>
              </a:rPr>
              <a:t>1.</a:t>
            </a:r>
            <a:r>
              <a:rPr lang="zh-CN" altLang="en-US" b="1" dirty="0">
                <a:solidFill>
                  <a:srgbClr val="24292E"/>
                </a:solidFill>
                <a:latin typeface="-apple-system"/>
              </a:rPr>
              <a:t>深度学习</a:t>
            </a:r>
            <a:endParaRPr lang="zh-CN" altLang="en-US" dirty="0"/>
          </a:p>
        </p:txBody>
      </p:sp>
      <p:sp>
        <p:nvSpPr>
          <p:cNvPr id="5" name="文本框 4">
            <a:extLst>
              <a:ext uri="{FF2B5EF4-FFF2-40B4-BE49-F238E27FC236}">
                <a16:creationId xmlns:a16="http://schemas.microsoft.com/office/drawing/2014/main" id="{0773F99C-6FB4-4604-A2B2-29E6FC8DCBAD}"/>
              </a:ext>
            </a:extLst>
          </p:cNvPr>
          <p:cNvSpPr txBox="1"/>
          <p:nvPr/>
        </p:nvSpPr>
        <p:spPr>
          <a:xfrm>
            <a:off x="304800" y="1275127"/>
            <a:ext cx="8495251" cy="338554"/>
          </a:xfrm>
          <a:prstGeom prst="rect">
            <a:avLst/>
          </a:prstGeom>
          <a:noFill/>
        </p:spPr>
        <p:txBody>
          <a:bodyPr wrap="square" rtlCol="0">
            <a:spAutoFit/>
          </a:bodyPr>
          <a:lstStyle/>
          <a:p>
            <a:r>
              <a:rPr lang="zh-CN" altLang="en-US" sz="1600" dirty="0"/>
              <a:t>这个双层感知机的结构如图所示：</a:t>
            </a:r>
          </a:p>
        </p:txBody>
      </p:sp>
      <p:pic>
        <p:nvPicPr>
          <p:cNvPr id="10" name="图片 9">
            <a:extLst>
              <a:ext uri="{FF2B5EF4-FFF2-40B4-BE49-F238E27FC236}">
                <a16:creationId xmlns:a16="http://schemas.microsoft.com/office/drawing/2014/main" id="{AE624541-5A63-45DC-9A98-A8DADF2E1BD8}"/>
              </a:ext>
            </a:extLst>
          </p:cNvPr>
          <p:cNvPicPr>
            <a:picLocks noChangeAspect="1"/>
          </p:cNvPicPr>
          <p:nvPr/>
        </p:nvPicPr>
        <p:blipFill>
          <a:blip r:embed="rId3"/>
          <a:stretch>
            <a:fillRect/>
          </a:stretch>
        </p:blipFill>
        <p:spPr>
          <a:xfrm>
            <a:off x="3830077" y="1862389"/>
            <a:ext cx="3726503" cy="3810330"/>
          </a:xfrm>
          <a:prstGeom prst="rect">
            <a:avLst/>
          </a:prstGeom>
        </p:spPr>
      </p:pic>
      <p:sp>
        <p:nvSpPr>
          <p:cNvPr id="19" name="文本框 4">
            <a:extLst>
              <a:ext uri="{FF2B5EF4-FFF2-40B4-BE49-F238E27FC236}">
                <a16:creationId xmlns:a16="http://schemas.microsoft.com/office/drawing/2014/main" id="{E230E17A-9D33-4D21-85BE-D0D7F260805E}"/>
              </a:ext>
            </a:extLst>
          </p:cNvPr>
          <p:cNvSpPr txBox="1">
            <a:spLocks noChangeArrowheads="1"/>
          </p:cNvSpPr>
          <p:nvPr/>
        </p:nvSpPr>
        <p:spPr bwMode="auto">
          <a:xfrm>
            <a:off x="820560" y="92685"/>
            <a:ext cx="4405781" cy="524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深度学习与优势</a:t>
            </a:r>
          </a:p>
        </p:txBody>
      </p:sp>
    </p:spTree>
    <p:extLst>
      <p:ext uri="{BB962C8B-B14F-4D97-AF65-F5344CB8AC3E}">
        <p14:creationId xmlns:p14="http://schemas.microsoft.com/office/powerpoint/2010/main" val="289766387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5226341" y="254001"/>
            <a:ext cx="6965660" cy="2381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a:extLst>
              <a:ext uri="{FF2B5EF4-FFF2-40B4-BE49-F238E27FC236}">
                <a16:creationId xmlns:a16="http://schemas.microsoft.com/office/drawing/2014/main" id="{A8BE755E-1864-4C66-B622-665AC80DA633}"/>
              </a:ext>
            </a:extLst>
          </p:cNvPr>
          <p:cNvSpPr txBox="1"/>
          <p:nvPr/>
        </p:nvSpPr>
        <p:spPr bwMode="auto">
          <a:xfrm>
            <a:off x="307690" y="92685"/>
            <a:ext cx="1571646"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320" name="Rectangle 2">
            <a:extLst>
              <a:ext uri="{FF2B5EF4-FFF2-40B4-BE49-F238E27FC236}">
                <a16:creationId xmlns:a16="http://schemas.microsoft.com/office/drawing/2014/main" id="{94481C47-38DC-4C5F-8999-FF19E5071FCA}"/>
              </a:ext>
            </a:extLst>
          </p:cNvPr>
          <p:cNvSpPr>
            <a:spLocks noChangeArrowheads="1"/>
          </p:cNvSpPr>
          <p:nvPr/>
        </p:nvSpPr>
        <p:spPr bwMode="auto">
          <a:xfrm>
            <a:off x="471488" y="1711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endParaRPr lang="zh-CN" altLang="en-US" sz="1800"/>
          </a:p>
        </p:txBody>
      </p:sp>
      <p:sp>
        <p:nvSpPr>
          <p:cNvPr id="14" name="矩形 13">
            <a:extLst>
              <a:ext uri="{FF2B5EF4-FFF2-40B4-BE49-F238E27FC236}">
                <a16:creationId xmlns:a16="http://schemas.microsoft.com/office/drawing/2014/main" id="{52200E37-35B2-43A4-923A-651C73F753EB}"/>
              </a:ext>
            </a:extLst>
          </p:cNvPr>
          <p:cNvSpPr/>
          <p:nvPr/>
        </p:nvSpPr>
        <p:spPr>
          <a:xfrm>
            <a:off x="237688" y="732391"/>
            <a:ext cx="1292341" cy="369332"/>
          </a:xfrm>
          <a:prstGeom prst="rect">
            <a:avLst/>
          </a:prstGeom>
        </p:spPr>
        <p:txBody>
          <a:bodyPr wrap="none">
            <a:spAutoFit/>
          </a:bodyPr>
          <a:lstStyle/>
          <a:p>
            <a:r>
              <a:rPr lang="en-US" altLang="zh-CN" b="1" dirty="0">
                <a:solidFill>
                  <a:srgbClr val="24292E"/>
                </a:solidFill>
                <a:latin typeface="-apple-system"/>
              </a:rPr>
              <a:t>1.</a:t>
            </a:r>
            <a:r>
              <a:rPr lang="zh-CN" altLang="en-US" b="1" dirty="0">
                <a:solidFill>
                  <a:srgbClr val="24292E"/>
                </a:solidFill>
                <a:latin typeface="-apple-system"/>
              </a:rPr>
              <a:t>深度学习</a:t>
            </a:r>
            <a:endParaRPr lang="zh-CN" altLang="en-US" dirty="0"/>
          </a:p>
        </p:txBody>
      </p:sp>
      <p:sp>
        <p:nvSpPr>
          <p:cNvPr id="9" name="矩形 8">
            <a:extLst>
              <a:ext uri="{FF2B5EF4-FFF2-40B4-BE49-F238E27FC236}">
                <a16:creationId xmlns:a16="http://schemas.microsoft.com/office/drawing/2014/main" id="{BA915E4C-CEB9-4B4D-BB68-194F08D96B85}"/>
              </a:ext>
            </a:extLst>
          </p:cNvPr>
          <p:cNvSpPr/>
          <p:nvPr/>
        </p:nvSpPr>
        <p:spPr>
          <a:xfrm>
            <a:off x="304800" y="1453356"/>
            <a:ext cx="11615956" cy="2266133"/>
          </a:xfrm>
          <a:prstGeom prst="rect">
            <a:avLst/>
          </a:prstGeom>
        </p:spPr>
        <p:txBody>
          <a:bodyPr wrap="square">
            <a:spAutoFit/>
          </a:bodyPr>
          <a:lstStyle/>
          <a:p>
            <a:pPr>
              <a:lnSpc>
                <a:spcPct val="150000"/>
              </a:lnSpc>
            </a:pPr>
            <a:r>
              <a:rPr lang="zh-CN" altLang="en-US" sz="1600" dirty="0"/>
              <a:t>    其中，除了最底层的输人层</a:t>
            </a:r>
            <a:r>
              <a:rPr lang="en-US" altLang="zh-CN" sz="1600" dirty="0"/>
              <a:t>( input layer</a:t>
            </a:r>
            <a:r>
              <a:rPr lang="zh-CN" altLang="en-US" sz="1600" dirty="0"/>
              <a:t>）与最顶层的输出层</a:t>
            </a:r>
            <a:r>
              <a:rPr lang="en-US" altLang="zh-CN" sz="1600" dirty="0"/>
              <a:t>(output layer)</a:t>
            </a:r>
            <a:r>
              <a:rPr lang="zh-CN" altLang="en-US" sz="1600" dirty="0"/>
              <a:t>外，中间结果都被称为隐藏层</a:t>
            </a:r>
            <a:r>
              <a:rPr lang="en-US" altLang="zh-CN" sz="1600" dirty="0"/>
              <a:t>(hidden layer )</a:t>
            </a:r>
            <a:r>
              <a:rPr lang="zh-CN" altLang="en-US" sz="1600" dirty="0"/>
              <a:t>。每个隐藏层都是样本的一个特征表示，多层感知机通过权重矩阵对样本的上一个特征表示进行线性变换，通过非线性函数对特征强度进行激活，可以产生多种灵活的特征向量。</a:t>
            </a:r>
            <a:endParaRPr lang="en-US" altLang="zh-CN" sz="1600" dirty="0"/>
          </a:p>
          <a:p>
            <a:pPr>
              <a:lnSpc>
                <a:spcPct val="150000"/>
              </a:lnSpc>
            </a:pPr>
            <a:r>
              <a:rPr lang="en-US" altLang="zh-CN" sz="1600" dirty="0"/>
              <a:t>    </a:t>
            </a:r>
            <a:r>
              <a:rPr lang="zh-CN" altLang="en-US" sz="1600" dirty="0"/>
              <a:t>这些多次非线性变换可以模拟任意函数，解决包括著名的</a:t>
            </a:r>
            <a:r>
              <a:rPr lang="en-US" altLang="zh-CN" sz="1600" dirty="0"/>
              <a:t>XOR</a:t>
            </a:r>
            <a:r>
              <a:rPr lang="zh-CN" altLang="en-US" sz="1600" dirty="0"/>
              <a:t>函数在内的许多线性分类器无法解决的问题。在训练时，通常将输出层的特征表示输入到</a:t>
            </a:r>
            <a:r>
              <a:rPr lang="en-US" altLang="zh-CN" sz="1600" dirty="0" err="1"/>
              <a:t>softmax</a:t>
            </a:r>
            <a:r>
              <a:rPr lang="zh-CN" altLang="en-US" sz="1600" dirty="0"/>
              <a:t>函数中得到一个后验概率分布，以该分布与经验分布的交叉嫡作为损失函数。由于该损失函数为非凸函数，一般采用梯度下降法进行优化。</a:t>
            </a:r>
          </a:p>
        </p:txBody>
      </p:sp>
      <p:sp>
        <p:nvSpPr>
          <p:cNvPr id="15" name="文本框 4">
            <a:extLst>
              <a:ext uri="{FF2B5EF4-FFF2-40B4-BE49-F238E27FC236}">
                <a16:creationId xmlns:a16="http://schemas.microsoft.com/office/drawing/2014/main" id="{8E301646-1D37-46E3-B56E-21FE368FA276}"/>
              </a:ext>
            </a:extLst>
          </p:cNvPr>
          <p:cNvSpPr txBox="1">
            <a:spLocks noChangeArrowheads="1"/>
          </p:cNvSpPr>
          <p:nvPr/>
        </p:nvSpPr>
        <p:spPr bwMode="auto">
          <a:xfrm>
            <a:off x="820560" y="92685"/>
            <a:ext cx="4405781" cy="524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深度学习与优势</a:t>
            </a:r>
          </a:p>
        </p:txBody>
      </p:sp>
    </p:spTree>
    <p:extLst>
      <p:ext uri="{BB962C8B-B14F-4D97-AF65-F5344CB8AC3E}">
        <p14:creationId xmlns:p14="http://schemas.microsoft.com/office/powerpoint/2010/main" val="387671387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5226341" y="254001"/>
            <a:ext cx="6965660" cy="2381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a:extLst>
              <a:ext uri="{FF2B5EF4-FFF2-40B4-BE49-F238E27FC236}">
                <a16:creationId xmlns:a16="http://schemas.microsoft.com/office/drawing/2014/main" id="{A8BE755E-1864-4C66-B622-665AC80DA633}"/>
              </a:ext>
            </a:extLst>
          </p:cNvPr>
          <p:cNvSpPr txBox="1"/>
          <p:nvPr/>
        </p:nvSpPr>
        <p:spPr bwMode="auto">
          <a:xfrm>
            <a:off x="307690" y="92685"/>
            <a:ext cx="1571646"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320" name="Rectangle 2">
            <a:extLst>
              <a:ext uri="{FF2B5EF4-FFF2-40B4-BE49-F238E27FC236}">
                <a16:creationId xmlns:a16="http://schemas.microsoft.com/office/drawing/2014/main" id="{94481C47-38DC-4C5F-8999-FF19E5071FCA}"/>
              </a:ext>
            </a:extLst>
          </p:cNvPr>
          <p:cNvSpPr>
            <a:spLocks noChangeArrowheads="1"/>
          </p:cNvSpPr>
          <p:nvPr/>
        </p:nvSpPr>
        <p:spPr bwMode="auto">
          <a:xfrm>
            <a:off x="471488" y="1711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endParaRPr lang="zh-CN" altLang="en-US" sz="1800"/>
          </a:p>
        </p:txBody>
      </p:sp>
      <p:sp>
        <p:nvSpPr>
          <p:cNvPr id="14" name="矩形 13">
            <a:extLst>
              <a:ext uri="{FF2B5EF4-FFF2-40B4-BE49-F238E27FC236}">
                <a16:creationId xmlns:a16="http://schemas.microsoft.com/office/drawing/2014/main" id="{52200E37-35B2-43A4-923A-651C73F753EB}"/>
              </a:ext>
            </a:extLst>
          </p:cNvPr>
          <p:cNvSpPr/>
          <p:nvPr/>
        </p:nvSpPr>
        <p:spPr>
          <a:xfrm>
            <a:off x="237688" y="732391"/>
            <a:ext cx="1292341" cy="369332"/>
          </a:xfrm>
          <a:prstGeom prst="rect">
            <a:avLst/>
          </a:prstGeom>
        </p:spPr>
        <p:txBody>
          <a:bodyPr wrap="none">
            <a:spAutoFit/>
          </a:bodyPr>
          <a:lstStyle/>
          <a:p>
            <a:r>
              <a:rPr lang="en-US" altLang="zh-CN" b="1" dirty="0">
                <a:solidFill>
                  <a:srgbClr val="24292E"/>
                </a:solidFill>
                <a:latin typeface="-apple-system"/>
              </a:rPr>
              <a:t>1.</a:t>
            </a:r>
            <a:r>
              <a:rPr lang="zh-CN" altLang="en-US" b="1" dirty="0">
                <a:solidFill>
                  <a:srgbClr val="24292E"/>
                </a:solidFill>
                <a:latin typeface="-apple-system"/>
              </a:rPr>
              <a:t>深度学习</a:t>
            </a:r>
            <a:endParaRPr lang="zh-CN" altLang="en-US" dirty="0"/>
          </a:p>
        </p:txBody>
      </p:sp>
      <p:sp>
        <p:nvSpPr>
          <p:cNvPr id="4" name="矩形 3">
            <a:extLst>
              <a:ext uri="{FF2B5EF4-FFF2-40B4-BE49-F238E27FC236}">
                <a16:creationId xmlns:a16="http://schemas.microsoft.com/office/drawing/2014/main" id="{0DBC472E-C107-4654-A6BF-7C0A442CE846}"/>
              </a:ext>
            </a:extLst>
          </p:cNvPr>
          <p:cNvSpPr/>
          <p:nvPr/>
        </p:nvSpPr>
        <p:spPr>
          <a:xfrm>
            <a:off x="237688" y="1341989"/>
            <a:ext cx="11683068" cy="1527469"/>
          </a:xfrm>
          <a:prstGeom prst="rect">
            <a:avLst/>
          </a:prstGeom>
        </p:spPr>
        <p:txBody>
          <a:bodyPr wrap="square">
            <a:spAutoFit/>
          </a:bodyPr>
          <a:lstStyle/>
          <a:p>
            <a:pPr>
              <a:lnSpc>
                <a:spcPct val="150000"/>
              </a:lnSpc>
            </a:pPr>
            <a:r>
              <a:rPr lang="zh-CN" altLang="en-US" sz="1600" dirty="0"/>
              <a:t>    多层感知机也被称为神经网络，是深度学习的基本元件。而深度学习中的“深度”，指的是多层感知机对特征向量的多层次提取，这也是深度学习经常被称作表示学习的原因之一。在实际使用时，通常将隐藏层的激活结果记作向量</a:t>
            </a:r>
            <a:r>
              <a:rPr lang="en-US" altLang="zh-CN" sz="1600" dirty="0"/>
              <a:t>h</a:t>
            </a:r>
            <a:r>
              <a:rPr lang="zh-CN" altLang="en-US" sz="1600" dirty="0"/>
              <a:t>。在大多数时候，该向量就是分类器所需要的特征向量。对于初级读者而言，可以将神经网络视作一个多元非线性函数，其输人是原始的特征向量</a:t>
            </a:r>
            <a:r>
              <a:rPr lang="en-US" altLang="zh-CN" sz="1600" dirty="0"/>
              <a:t>x</a:t>
            </a:r>
            <a:r>
              <a:rPr lang="zh-CN" altLang="en-US" sz="1600" dirty="0"/>
              <a:t>，输出为另一个特征向量</a:t>
            </a:r>
            <a:r>
              <a:rPr lang="en-US" altLang="zh-CN" sz="1600" dirty="0"/>
              <a:t>h</a:t>
            </a:r>
            <a:r>
              <a:rPr lang="zh-CN" altLang="en-US" sz="1600" dirty="0"/>
              <a:t>。</a:t>
            </a:r>
          </a:p>
        </p:txBody>
      </p:sp>
      <p:sp>
        <p:nvSpPr>
          <p:cNvPr id="13" name="文本框 4">
            <a:extLst>
              <a:ext uri="{FF2B5EF4-FFF2-40B4-BE49-F238E27FC236}">
                <a16:creationId xmlns:a16="http://schemas.microsoft.com/office/drawing/2014/main" id="{3C593430-1C6E-4C97-9F50-25F68749EC15}"/>
              </a:ext>
            </a:extLst>
          </p:cNvPr>
          <p:cNvSpPr txBox="1">
            <a:spLocks noChangeArrowheads="1"/>
          </p:cNvSpPr>
          <p:nvPr/>
        </p:nvSpPr>
        <p:spPr bwMode="auto">
          <a:xfrm>
            <a:off x="820560" y="92685"/>
            <a:ext cx="4405781" cy="524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深度学习与优势</a:t>
            </a:r>
          </a:p>
        </p:txBody>
      </p:sp>
    </p:spTree>
    <p:extLst>
      <p:ext uri="{BB962C8B-B14F-4D97-AF65-F5344CB8AC3E}">
        <p14:creationId xmlns:p14="http://schemas.microsoft.com/office/powerpoint/2010/main" val="115324805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5226341" y="254001"/>
            <a:ext cx="6965660" cy="2381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a:extLst>
              <a:ext uri="{FF2B5EF4-FFF2-40B4-BE49-F238E27FC236}">
                <a16:creationId xmlns:a16="http://schemas.microsoft.com/office/drawing/2014/main" id="{A8BE755E-1864-4C66-B622-665AC80DA633}"/>
              </a:ext>
            </a:extLst>
          </p:cNvPr>
          <p:cNvSpPr txBox="1"/>
          <p:nvPr/>
        </p:nvSpPr>
        <p:spPr bwMode="auto">
          <a:xfrm>
            <a:off x="307690" y="92685"/>
            <a:ext cx="1571646"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320" name="Rectangle 2">
            <a:extLst>
              <a:ext uri="{FF2B5EF4-FFF2-40B4-BE49-F238E27FC236}">
                <a16:creationId xmlns:a16="http://schemas.microsoft.com/office/drawing/2014/main" id="{94481C47-38DC-4C5F-8999-FF19E5071FCA}"/>
              </a:ext>
            </a:extLst>
          </p:cNvPr>
          <p:cNvSpPr>
            <a:spLocks noChangeArrowheads="1"/>
          </p:cNvSpPr>
          <p:nvPr/>
        </p:nvSpPr>
        <p:spPr bwMode="auto">
          <a:xfrm>
            <a:off x="471488" y="1711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endParaRPr lang="zh-CN" altLang="en-US" sz="1800"/>
          </a:p>
        </p:txBody>
      </p:sp>
      <p:sp>
        <p:nvSpPr>
          <p:cNvPr id="14" name="矩形 13">
            <a:extLst>
              <a:ext uri="{FF2B5EF4-FFF2-40B4-BE49-F238E27FC236}">
                <a16:creationId xmlns:a16="http://schemas.microsoft.com/office/drawing/2014/main" id="{52200E37-35B2-43A4-923A-651C73F753EB}"/>
              </a:ext>
            </a:extLst>
          </p:cNvPr>
          <p:cNvSpPr/>
          <p:nvPr/>
        </p:nvSpPr>
        <p:spPr>
          <a:xfrm>
            <a:off x="237688" y="732391"/>
            <a:ext cx="3009157" cy="369332"/>
          </a:xfrm>
          <a:prstGeom prst="rect">
            <a:avLst/>
          </a:prstGeom>
        </p:spPr>
        <p:txBody>
          <a:bodyPr wrap="none">
            <a:spAutoFit/>
          </a:bodyPr>
          <a:lstStyle/>
          <a:p>
            <a:r>
              <a:rPr lang="en-US" altLang="zh-CN" b="1" dirty="0">
                <a:solidFill>
                  <a:srgbClr val="24292E"/>
                </a:solidFill>
                <a:latin typeface="-apple-system"/>
              </a:rPr>
              <a:t>2.</a:t>
            </a:r>
            <a:r>
              <a:rPr lang="zh-CN" altLang="en-US" b="1" dirty="0">
                <a:solidFill>
                  <a:srgbClr val="24292E"/>
                </a:solidFill>
                <a:latin typeface="-apple-system"/>
              </a:rPr>
              <a:t>用稠密向量解决数据稀疏</a:t>
            </a:r>
            <a:endParaRPr lang="zh-CN" altLang="en-US" dirty="0"/>
          </a:p>
        </p:txBody>
      </p:sp>
      <p:sp>
        <p:nvSpPr>
          <p:cNvPr id="13" name="文本框 4">
            <a:extLst>
              <a:ext uri="{FF2B5EF4-FFF2-40B4-BE49-F238E27FC236}">
                <a16:creationId xmlns:a16="http://schemas.microsoft.com/office/drawing/2014/main" id="{3C593430-1C6E-4C97-9F50-25F68749EC15}"/>
              </a:ext>
            </a:extLst>
          </p:cNvPr>
          <p:cNvSpPr txBox="1">
            <a:spLocks noChangeArrowheads="1"/>
          </p:cNvSpPr>
          <p:nvPr/>
        </p:nvSpPr>
        <p:spPr bwMode="auto">
          <a:xfrm>
            <a:off x="820560" y="92685"/>
            <a:ext cx="4405781" cy="524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深度学习与优势</a:t>
            </a:r>
          </a:p>
        </p:txBody>
      </p:sp>
      <p:sp>
        <p:nvSpPr>
          <p:cNvPr id="5" name="矩形 4">
            <a:extLst>
              <a:ext uri="{FF2B5EF4-FFF2-40B4-BE49-F238E27FC236}">
                <a16:creationId xmlns:a16="http://schemas.microsoft.com/office/drawing/2014/main" id="{6B214B38-0CEE-48E7-928D-43E184AAA38B}"/>
              </a:ext>
            </a:extLst>
          </p:cNvPr>
          <p:cNvSpPr/>
          <p:nvPr/>
        </p:nvSpPr>
        <p:spPr>
          <a:xfrm>
            <a:off x="304800" y="1341989"/>
            <a:ext cx="11415712" cy="2266133"/>
          </a:xfrm>
          <a:prstGeom prst="rect">
            <a:avLst/>
          </a:prstGeom>
        </p:spPr>
        <p:txBody>
          <a:bodyPr wrap="square">
            <a:spAutoFit/>
          </a:bodyPr>
          <a:lstStyle/>
          <a:p>
            <a:pPr>
              <a:lnSpc>
                <a:spcPct val="150000"/>
              </a:lnSpc>
            </a:pPr>
            <a:r>
              <a:rPr lang="zh-CN" altLang="en-US" sz="1600" dirty="0">
                <a:solidFill>
                  <a:srgbClr val="24292E"/>
                </a:solidFill>
                <a:latin typeface="-apple-system"/>
              </a:rPr>
              <a:t>    神经网络的输出为样本 </a:t>
            </a:r>
            <a:r>
              <a:rPr lang="en-US" altLang="zh-CN" sz="1600" dirty="0">
                <a:solidFill>
                  <a:srgbClr val="24292E"/>
                </a:solidFill>
                <a:latin typeface="-apple-system"/>
              </a:rPr>
              <a:t>x </a:t>
            </a:r>
            <a:r>
              <a:rPr lang="zh-CN" altLang="en-US" sz="1600" dirty="0">
                <a:solidFill>
                  <a:srgbClr val="24292E"/>
                </a:solidFill>
                <a:latin typeface="-apple-system"/>
              </a:rPr>
              <a:t>的一个特征向量 </a:t>
            </a:r>
            <a:r>
              <a:rPr lang="en-US" altLang="zh-CN" sz="1600" dirty="0">
                <a:solidFill>
                  <a:srgbClr val="24292E"/>
                </a:solidFill>
                <a:latin typeface="-apple-system"/>
              </a:rPr>
              <a:t>h</a:t>
            </a:r>
            <a:r>
              <a:rPr lang="zh-CN" altLang="en-US" sz="1600" dirty="0">
                <a:solidFill>
                  <a:srgbClr val="24292E"/>
                </a:solidFill>
                <a:latin typeface="-apple-system"/>
              </a:rPr>
              <a:t>。由于我们可以自由控制神经网络隐藏层的大小，所以在隐藏层得到的 </a:t>
            </a:r>
            <a:r>
              <a:rPr lang="en-US" altLang="zh-CN" sz="1600" dirty="0">
                <a:solidFill>
                  <a:srgbClr val="24292E"/>
                </a:solidFill>
                <a:latin typeface="-apple-system"/>
              </a:rPr>
              <a:t>h </a:t>
            </a:r>
            <a:r>
              <a:rPr lang="zh-CN" altLang="en-US" sz="1600" dirty="0">
                <a:solidFill>
                  <a:srgbClr val="24292E"/>
                </a:solidFill>
                <a:latin typeface="-apple-system"/>
              </a:rPr>
              <a:t>的长度也可以控制。即便输人层是词表大小的独热向量、维度高达数十万，隐藏层得到的特征向量依然可以控制在很小的体积，比如</a:t>
            </a:r>
            <a:r>
              <a:rPr lang="en-US" altLang="zh-CN" sz="1600" dirty="0">
                <a:solidFill>
                  <a:srgbClr val="24292E"/>
                </a:solidFill>
                <a:latin typeface="-apple-system"/>
              </a:rPr>
              <a:t>100</a:t>
            </a:r>
            <a:r>
              <a:rPr lang="zh-CN" altLang="en-US" sz="1600" dirty="0">
                <a:solidFill>
                  <a:srgbClr val="24292E"/>
                </a:solidFill>
                <a:latin typeface="-apple-system"/>
              </a:rPr>
              <a:t>维。</a:t>
            </a:r>
          </a:p>
          <a:p>
            <a:pPr>
              <a:lnSpc>
                <a:spcPct val="150000"/>
              </a:lnSpc>
            </a:pPr>
            <a:r>
              <a:rPr lang="zh-CN" altLang="en-US" sz="1600" dirty="0">
                <a:solidFill>
                  <a:srgbClr val="24292E"/>
                </a:solidFill>
                <a:latin typeface="-apple-system"/>
              </a:rPr>
              <a:t>    这样的 </a:t>
            </a:r>
            <a:r>
              <a:rPr lang="en-US" altLang="zh-CN" sz="1600" dirty="0">
                <a:solidFill>
                  <a:srgbClr val="24292E"/>
                </a:solidFill>
                <a:latin typeface="-apple-system"/>
              </a:rPr>
              <a:t>100 </a:t>
            </a:r>
            <a:r>
              <a:rPr lang="zh-CN" altLang="en-US" sz="1600" dirty="0">
                <a:solidFill>
                  <a:srgbClr val="24292E"/>
                </a:solidFill>
                <a:latin typeface="-apple-system"/>
              </a:rPr>
              <a:t>维向量是对词语乃至其他样本的抽象表示，含有高度浓缩的信息。正因为这些向量位于同一个低维空间，我们可以很轻松地训练分类器去学习单词与单词、文档与文档、图片与图片之间的相似度，甚至可以训练分类器来学习图片与文档之间的相似度。由表示学习带来的这一切， 都是传统机器学习方法难以实现的。</a:t>
            </a:r>
          </a:p>
        </p:txBody>
      </p:sp>
    </p:spTree>
    <p:extLst>
      <p:ext uri="{BB962C8B-B14F-4D97-AF65-F5344CB8AC3E}">
        <p14:creationId xmlns:p14="http://schemas.microsoft.com/office/powerpoint/2010/main" val="2518187208"/>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5226341" y="254001"/>
            <a:ext cx="6965660" cy="2381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a:extLst>
              <a:ext uri="{FF2B5EF4-FFF2-40B4-BE49-F238E27FC236}">
                <a16:creationId xmlns:a16="http://schemas.microsoft.com/office/drawing/2014/main" id="{A8BE755E-1864-4C66-B622-665AC80DA633}"/>
              </a:ext>
            </a:extLst>
          </p:cNvPr>
          <p:cNvSpPr txBox="1"/>
          <p:nvPr/>
        </p:nvSpPr>
        <p:spPr bwMode="auto">
          <a:xfrm>
            <a:off x="307690" y="92685"/>
            <a:ext cx="1571646"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320" name="Rectangle 2">
            <a:extLst>
              <a:ext uri="{FF2B5EF4-FFF2-40B4-BE49-F238E27FC236}">
                <a16:creationId xmlns:a16="http://schemas.microsoft.com/office/drawing/2014/main" id="{94481C47-38DC-4C5F-8999-FF19E5071FCA}"/>
              </a:ext>
            </a:extLst>
          </p:cNvPr>
          <p:cNvSpPr>
            <a:spLocks noChangeArrowheads="1"/>
          </p:cNvSpPr>
          <p:nvPr/>
        </p:nvSpPr>
        <p:spPr bwMode="auto">
          <a:xfrm>
            <a:off x="471488" y="1711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endParaRPr lang="zh-CN" altLang="en-US" sz="1800"/>
          </a:p>
        </p:txBody>
      </p:sp>
      <p:sp>
        <p:nvSpPr>
          <p:cNvPr id="14" name="矩形 13">
            <a:extLst>
              <a:ext uri="{FF2B5EF4-FFF2-40B4-BE49-F238E27FC236}">
                <a16:creationId xmlns:a16="http://schemas.microsoft.com/office/drawing/2014/main" id="{52200E37-35B2-43A4-923A-651C73F753EB}"/>
              </a:ext>
            </a:extLst>
          </p:cNvPr>
          <p:cNvSpPr/>
          <p:nvPr/>
        </p:nvSpPr>
        <p:spPr>
          <a:xfrm>
            <a:off x="237688" y="732391"/>
            <a:ext cx="3384260" cy="369332"/>
          </a:xfrm>
          <a:prstGeom prst="rect">
            <a:avLst/>
          </a:prstGeom>
        </p:spPr>
        <p:txBody>
          <a:bodyPr wrap="none">
            <a:spAutoFit/>
          </a:bodyPr>
          <a:lstStyle/>
          <a:p>
            <a:r>
              <a:rPr lang="en-US" altLang="zh-CN" b="1" dirty="0">
                <a:solidFill>
                  <a:srgbClr val="24292E"/>
                </a:solidFill>
                <a:latin typeface="-apple-system"/>
              </a:rPr>
              <a:t>3.</a:t>
            </a:r>
            <a:r>
              <a:rPr lang="zh-CN" altLang="en-US" b="1" dirty="0">
                <a:solidFill>
                  <a:srgbClr val="24292E"/>
                </a:solidFill>
                <a:latin typeface="-apple-system"/>
              </a:rPr>
              <a:t>用多层网络自动提取特征表示</a:t>
            </a:r>
            <a:endParaRPr lang="zh-CN" altLang="en-US" dirty="0"/>
          </a:p>
        </p:txBody>
      </p:sp>
      <p:sp>
        <p:nvSpPr>
          <p:cNvPr id="13" name="文本框 4">
            <a:extLst>
              <a:ext uri="{FF2B5EF4-FFF2-40B4-BE49-F238E27FC236}">
                <a16:creationId xmlns:a16="http://schemas.microsoft.com/office/drawing/2014/main" id="{3C593430-1C6E-4C97-9F50-25F68749EC15}"/>
              </a:ext>
            </a:extLst>
          </p:cNvPr>
          <p:cNvSpPr txBox="1">
            <a:spLocks noChangeArrowheads="1"/>
          </p:cNvSpPr>
          <p:nvPr/>
        </p:nvSpPr>
        <p:spPr bwMode="auto">
          <a:xfrm>
            <a:off x="820560" y="92685"/>
            <a:ext cx="4405781" cy="524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深度学习与优势</a:t>
            </a:r>
          </a:p>
        </p:txBody>
      </p:sp>
      <p:sp>
        <p:nvSpPr>
          <p:cNvPr id="4" name="矩形 3">
            <a:extLst>
              <a:ext uri="{FF2B5EF4-FFF2-40B4-BE49-F238E27FC236}">
                <a16:creationId xmlns:a16="http://schemas.microsoft.com/office/drawing/2014/main" id="{4546F054-43E5-41CD-AE10-25DECD12959B}"/>
              </a:ext>
            </a:extLst>
          </p:cNvPr>
          <p:cNvSpPr/>
          <p:nvPr/>
        </p:nvSpPr>
        <p:spPr>
          <a:xfrm>
            <a:off x="471488" y="1230104"/>
            <a:ext cx="10736204" cy="1158138"/>
          </a:xfrm>
          <a:prstGeom prst="rect">
            <a:avLst/>
          </a:prstGeom>
        </p:spPr>
        <p:txBody>
          <a:bodyPr wrap="square">
            <a:spAutoFit/>
          </a:bodyPr>
          <a:lstStyle/>
          <a:p>
            <a:pPr>
              <a:lnSpc>
                <a:spcPct val="150000"/>
              </a:lnSpc>
            </a:pPr>
            <a:r>
              <a:rPr lang="zh-CN" altLang="en-US" sz="1600" dirty="0">
                <a:solidFill>
                  <a:srgbClr val="24292E"/>
                </a:solidFill>
                <a:latin typeface="-apple-system"/>
              </a:rPr>
              <a:t>    神经网络两层之间一般全部连接</a:t>
            </a:r>
            <a:r>
              <a:rPr lang="en-US" altLang="zh-CN" sz="1600" dirty="0">
                <a:solidFill>
                  <a:srgbClr val="24292E"/>
                </a:solidFill>
                <a:latin typeface="-apple-system"/>
              </a:rPr>
              <a:t>(</a:t>
            </a:r>
            <a:r>
              <a:rPr lang="zh-CN" altLang="en-US" sz="1600" dirty="0">
                <a:solidFill>
                  <a:srgbClr val="24292E"/>
                </a:solidFill>
                <a:latin typeface="-apple-system"/>
              </a:rPr>
              <a:t>全连接层</a:t>
            </a:r>
            <a:r>
              <a:rPr lang="en-US" altLang="zh-CN" sz="1600" dirty="0">
                <a:solidFill>
                  <a:srgbClr val="24292E"/>
                </a:solidFill>
                <a:latin typeface="-apple-system"/>
              </a:rPr>
              <a:t>),</a:t>
            </a:r>
            <a:r>
              <a:rPr lang="zh-CN" altLang="en-US" sz="1600" dirty="0">
                <a:solidFill>
                  <a:srgbClr val="24292E"/>
                </a:solidFill>
                <a:latin typeface="-apple-system"/>
              </a:rPr>
              <a:t>并不需要人们根据具体问题具体设计连接方式。这些隐藏层会根据损失函数的梯度自动调整多层感知机的权重矩阵，从而自动学习到隐藏层的特征表示。该过程完全不需要人工干预，也就是说深度学习从理论上剥夺了特征模板的用武之地。</a:t>
            </a:r>
          </a:p>
        </p:txBody>
      </p:sp>
      <p:sp>
        <p:nvSpPr>
          <p:cNvPr id="9" name="矩形 8">
            <a:extLst>
              <a:ext uri="{FF2B5EF4-FFF2-40B4-BE49-F238E27FC236}">
                <a16:creationId xmlns:a16="http://schemas.microsoft.com/office/drawing/2014/main" id="{9281F353-B9CD-4326-8EC4-BF08EB2FC349}"/>
              </a:ext>
            </a:extLst>
          </p:cNvPr>
          <p:cNvSpPr/>
          <p:nvPr/>
        </p:nvSpPr>
        <p:spPr>
          <a:xfrm>
            <a:off x="471487" y="3115350"/>
            <a:ext cx="10736203" cy="1158138"/>
          </a:xfrm>
          <a:prstGeom prst="rect">
            <a:avLst/>
          </a:prstGeom>
        </p:spPr>
        <p:txBody>
          <a:bodyPr wrap="square">
            <a:spAutoFit/>
          </a:bodyPr>
          <a:lstStyle/>
          <a:p>
            <a:pPr>
              <a:lnSpc>
                <a:spcPct val="150000"/>
              </a:lnSpc>
            </a:pPr>
            <a:r>
              <a:rPr lang="zh-CN" altLang="en-US" sz="1600" dirty="0"/>
              <a:t>    神经网络自动提取特征的能力可以帮助深度学习工程师将旧模型应用于新的陌生领域，完全不需要工程师具备相关的领域知识。神经网络根据训练数据自动找到合适的特征，该自适应的过程无须人工参与。这种自动提取特征的能力在一些难以直接编程的领域显得尤其重要，比如问答系统和机器翻译等领域。</a:t>
            </a:r>
          </a:p>
        </p:txBody>
      </p:sp>
    </p:spTree>
    <p:extLst>
      <p:ext uri="{BB962C8B-B14F-4D97-AF65-F5344CB8AC3E}">
        <p14:creationId xmlns:p14="http://schemas.microsoft.com/office/powerpoint/2010/main" val="2307129158"/>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5226341" y="254001"/>
            <a:ext cx="6965660" cy="2381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a:extLst>
              <a:ext uri="{FF2B5EF4-FFF2-40B4-BE49-F238E27FC236}">
                <a16:creationId xmlns:a16="http://schemas.microsoft.com/office/drawing/2014/main" id="{A8BE755E-1864-4C66-B622-665AC80DA633}"/>
              </a:ext>
            </a:extLst>
          </p:cNvPr>
          <p:cNvSpPr txBox="1"/>
          <p:nvPr/>
        </p:nvSpPr>
        <p:spPr bwMode="auto">
          <a:xfrm>
            <a:off x="307690" y="92685"/>
            <a:ext cx="1571646"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320" name="Rectangle 2">
            <a:extLst>
              <a:ext uri="{FF2B5EF4-FFF2-40B4-BE49-F238E27FC236}">
                <a16:creationId xmlns:a16="http://schemas.microsoft.com/office/drawing/2014/main" id="{94481C47-38DC-4C5F-8999-FF19E5071FCA}"/>
              </a:ext>
            </a:extLst>
          </p:cNvPr>
          <p:cNvSpPr>
            <a:spLocks noChangeArrowheads="1"/>
          </p:cNvSpPr>
          <p:nvPr/>
        </p:nvSpPr>
        <p:spPr bwMode="auto">
          <a:xfrm>
            <a:off x="471488" y="1711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endParaRPr lang="zh-CN" altLang="en-US" sz="1800"/>
          </a:p>
        </p:txBody>
      </p:sp>
      <p:sp>
        <p:nvSpPr>
          <p:cNvPr id="14" name="矩形 13">
            <a:extLst>
              <a:ext uri="{FF2B5EF4-FFF2-40B4-BE49-F238E27FC236}">
                <a16:creationId xmlns:a16="http://schemas.microsoft.com/office/drawing/2014/main" id="{52200E37-35B2-43A4-923A-651C73F753EB}"/>
              </a:ext>
            </a:extLst>
          </p:cNvPr>
          <p:cNvSpPr/>
          <p:nvPr/>
        </p:nvSpPr>
        <p:spPr>
          <a:xfrm>
            <a:off x="237688" y="732391"/>
            <a:ext cx="1792478" cy="369332"/>
          </a:xfrm>
          <a:prstGeom prst="rect">
            <a:avLst/>
          </a:prstGeom>
        </p:spPr>
        <p:txBody>
          <a:bodyPr wrap="none">
            <a:spAutoFit/>
          </a:bodyPr>
          <a:lstStyle/>
          <a:p>
            <a:r>
              <a:rPr lang="en-US" altLang="zh-CN" b="1" dirty="0">
                <a:solidFill>
                  <a:srgbClr val="24292E"/>
                </a:solidFill>
                <a:latin typeface="-apple-system"/>
              </a:rPr>
              <a:t>4.</a:t>
            </a:r>
            <a:r>
              <a:rPr lang="zh-CN" altLang="en-US" b="1" dirty="0">
                <a:solidFill>
                  <a:srgbClr val="24292E"/>
                </a:solidFill>
                <a:latin typeface="-apple-system"/>
              </a:rPr>
              <a:t>端到端的设计</a:t>
            </a:r>
            <a:endParaRPr lang="zh-CN" altLang="en-US" dirty="0"/>
          </a:p>
        </p:txBody>
      </p:sp>
      <p:sp>
        <p:nvSpPr>
          <p:cNvPr id="13" name="文本框 4">
            <a:extLst>
              <a:ext uri="{FF2B5EF4-FFF2-40B4-BE49-F238E27FC236}">
                <a16:creationId xmlns:a16="http://schemas.microsoft.com/office/drawing/2014/main" id="{3C593430-1C6E-4C97-9F50-25F68749EC15}"/>
              </a:ext>
            </a:extLst>
          </p:cNvPr>
          <p:cNvSpPr txBox="1">
            <a:spLocks noChangeArrowheads="1"/>
          </p:cNvSpPr>
          <p:nvPr/>
        </p:nvSpPr>
        <p:spPr bwMode="auto">
          <a:xfrm>
            <a:off x="820560" y="92685"/>
            <a:ext cx="4405781" cy="524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深度学习与优势</a:t>
            </a:r>
          </a:p>
        </p:txBody>
      </p:sp>
      <p:sp>
        <p:nvSpPr>
          <p:cNvPr id="5" name="矩形 4">
            <a:extLst>
              <a:ext uri="{FF2B5EF4-FFF2-40B4-BE49-F238E27FC236}">
                <a16:creationId xmlns:a16="http://schemas.microsoft.com/office/drawing/2014/main" id="{B8198238-5DC4-433D-BF21-B85DBD7251A1}"/>
              </a:ext>
            </a:extLst>
          </p:cNvPr>
          <p:cNvSpPr/>
          <p:nvPr/>
        </p:nvSpPr>
        <p:spPr>
          <a:xfrm>
            <a:off x="363522" y="1418998"/>
            <a:ext cx="11423009" cy="2635465"/>
          </a:xfrm>
          <a:prstGeom prst="rect">
            <a:avLst/>
          </a:prstGeom>
        </p:spPr>
        <p:txBody>
          <a:bodyPr wrap="square">
            <a:spAutoFit/>
          </a:bodyPr>
          <a:lstStyle/>
          <a:p>
            <a:pPr>
              <a:lnSpc>
                <a:spcPct val="150000"/>
              </a:lnSpc>
            </a:pPr>
            <a:r>
              <a:rPr lang="zh-CN" altLang="en-US" sz="1600" dirty="0">
                <a:solidFill>
                  <a:srgbClr val="24292E"/>
                </a:solidFill>
                <a:latin typeface="-apple-system"/>
              </a:rPr>
              <a:t>    由于神经网络各层之间、各个神经网络之间的“交流语言”为向量，所以深度学习工程师可以轻松地将多个神经网络组合起来，形成一种端到端的设计。比如之前谈到的情感分析案例中，一种最简单的方案是将文档的每个字符的独热向量按顺序输入到神经网络中，得到整个文档的特征向量。然后将该特征向量输入到多项逻辑斯谛回归分类器中，就可以分类出文档的情感极性了。</a:t>
            </a:r>
          </a:p>
          <a:p>
            <a:pPr>
              <a:lnSpc>
                <a:spcPct val="150000"/>
              </a:lnSpc>
            </a:pPr>
            <a:r>
              <a:rPr lang="zh-CN" altLang="en-US" sz="1600" dirty="0">
                <a:solidFill>
                  <a:srgbClr val="24292E"/>
                </a:solidFill>
                <a:latin typeface="-apple-system"/>
              </a:rPr>
              <a:t>    整个过程既不需要中文分词，也不需要停用词过滤。因为神经网络按照字符顺序模拟了人类阅读整篇文章的过程，已经获取到了全部的输人。</a:t>
            </a:r>
            <a:r>
              <a:rPr lang="zh-CN" altLang="en-US" sz="1600" dirty="0"/>
              <a:t>深度学习兴起之后，人们发现传统流水线系统中的每一个模块都可以被一种对应的神经网络替代，并且取得更好的效果。</a:t>
            </a:r>
            <a:endParaRPr lang="zh-CN" altLang="en-US" sz="1600" dirty="0">
              <a:solidFill>
                <a:srgbClr val="24292E"/>
              </a:solidFill>
              <a:latin typeface="-apple-system"/>
            </a:endParaRPr>
          </a:p>
        </p:txBody>
      </p:sp>
    </p:spTree>
    <p:extLst>
      <p:ext uri="{BB962C8B-B14F-4D97-AF65-F5344CB8AC3E}">
        <p14:creationId xmlns:p14="http://schemas.microsoft.com/office/powerpoint/2010/main" val="3753635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矩形 105">
            <a:extLst>
              <a:ext uri="{FF2B5EF4-FFF2-40B4-BE49-F238E27FC236}">
                <a16:creationId xmlns:a16="http://schemas.microsoft.com/office/drawing/2014/main" id="{94BDC36C-A5BA-4B80-B645-A22EB2DA3EC5}"/>
              </a:ext>
            </a:extLst>
          </p:cNvPr>
          <p:cNvSpPr/>
          <p:nvPr/>
        </p:nvSpPr>
        <p:spPr>
          <a:xfrm>
            <a:off x="0" y="-58738"/>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7" name="矩形 106">
            <a:extLst>
              <a:ext uri="{FF2B5EF4-FFF2-40B4-BE49-F238E27FC236}">
                <a16:creationId xmlns:a16="http://schemas.microsoft.com/office/drawing/2014/main" id="{13388B55-AA5E-457F-89D3-841009AB5F53}"/>
              </a:ext>
            </a:extLst>
          </p:cNvPr>
          <p:cNvSpPr/>
          <p:nvPr/>
        </p:nvSpPr>
        <p:spPr>
          <a:xfrm>
            <a:off x="10439400" y="6523038"/>
            <a:ext cx="17526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8" name="矩形 107">
            <a:extLst>
              <a:ext uri="{FF2B5EF4-FFF2-40B4-BE49-F238E27FC236}">
                <a16:creationId xmlns:a16="http://schemas.microsoft.com/office/drawing/2014/main" id="{107644CC-1075-4178-B0A8-B653A1072F75}"/>
              </a:ext>
            </a:extLst>
          </p:cNvPr>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9" name="文本框 108">
            <a:extLst>
              <a:ext uri="{FF2B5EF4-FFF2-40B4-BE49-F238E27FC236}">
                <a16:creationId xmlns:a16="http://schemas.microsoft.com/office/drawing/2014/main" id="{4DCD6AC7-73EA-48F0-80F7-BF848139E6E7}"/>
              </a:ext>
            </a:extLst>
          </p:cNvPr>
          <p:cNvSpPr txBox="1"/>
          <p:nvPr/>
        </p:nvSpPr>
        <p:spPr>
          <a:xfrm>
            <a:off x="2751138" y="430213"/>
            <a:ext cx="6689725" cy="923925"/>
          </a:xfrm>
          <a:prstGeom prst="rect">
            <a:avLst/>
          </a:prstGeom>
          <a:noFill/>
        </p:spPr>
        <p:txBody>
          <a:bodyPr>
            <a:spAutoFit/>
          </a:bodyPr>
          <a:lstStyle/>
          <a:p>
            <a:pPr algn="ctr" eaLnBrk="1" fontAlgn="auto" hangingPunct="1">
              <a:spcBef>
                <a:spcPts val="0"/>
              </a:spcBef>
              <a:spcAft>
                <a:spcPts val="0"/>
              </a:spcAft>
              <a:defRPr/>
            </a:pPr>
            <a:r>
              <a:rPr lang="zh-CN" altLang="en-US" sz="5400" dirty="0">
                <a:solidFill>
                  <a:srgbClr val="044875"/>
                </a:solidFill>
                <a:latin typeface="+mj-lt"/>
                <a:ea typeface="+mn-ea"/>
              </a:rPr>
              <a:t>目录</a:t>
            </a:r>
          </a:p>
        </p:txBody>
      </p:sp>
      <p:grpSp>
        <p:nvGrpSpPr>
          <p:cNvPr id="110" name="组合 162">
            <a:extLst>
              <a:ext uri="{FF2B5EF4-FFF2-40B4-BE49-F238E27FC236}">
                <a16:creationId xmlns:a16="http://schemas.microsoft.com/office/drawing/2014/main" id="{74163431-9CCC-496F-AD24-0B318A46E4B1}"/>
              </a:ext>
            </a:extLst>
          </p:cNvPr>
          <p:cNvGrpSpPr>
            <a:grpSpLocks/>
          </p:cNvGrpSpPr>
          <p:nvPr/>
        </p:nvGrpSpPr>
        <p:grpSpPr bwMode="auto">
          <a:xfrm>
            <a:off x="3465513" y="1277938"/>
            <a:ext cx="5260975" cy="376237"/>
            <a:chOff x="3455443" y="1512024"/>
            <a:chExt cx="5263600" cy="375186"/>
          </a:xfrm>
        </p:grpSpPr>
        <p:sp>
          <p:nvSpPr>
            <p:cNvPr id="111" name="文本框 110">
              <a:extLst>
                <a:ext uri="{FF2B5EF4-FFF2-40B4-BE49-F238E27FC236}">
                  <a16:creationId xmlns:a16="http://schemas.microsoft.com/office/drawing/2014/main" id="{902A611F-83C2-4303-810A-A0E60BD57BA5}"/>
                </a:ext>
              </a:extLst>
            </p:cNvPr>
            <p:cNvSpPr txBox="1"/>
            <p:nvPr/>
          </p:nvSpPr>
          <p:spPr>
            <a:xfrm>
              <a:off x="3455443" y="1518356"/>
              <a:ext cx="5263600" cy="368854"/>
            </a:xfrm>
            <a:prstGeom prst="rect">
              <a:avLst/>
            </a:prstGeom>
            <a:noFill/>
          </p:spPr>
          <p:txBody>
            <a:bodyPr>
              <a:spAutoFit/>
            </a:bodyPr>
            <a:lstStyle/>
            <a:p>
              <a:pPr algn="ctr" eaLnBrk="1" fontAlgn="auto" hangingPunct="1">
                <a:spcBef>
                  <a:spcPts val="0"/>
                </a:spcBef>
                <a:spcAft>
                  <a:spcPts val="0"/>
                </a:spcAft>
                <a:defRPr/>
              </a:pPr>
              <a:endParaRPr lang="zh-CN" altLang="en-US" dirty="0">
                <a:solidFill>
                  <a:srgbClr val="044875"/>
                </a:solidFill>
                <a:latin typeface="+mj-lt"/>
                <a:ea typeface="+mn-ea"/>
              </a:endParaRPr>
            </a:p>
          </p:txBody>
        </p:sp>
        <p:cxnSp>
          <p:nvCxnSpPr>
            <p:cNvPr id="112" name="直接连接符 111">
              <a:extLst>
                <a:ext uri="{FF2B5EF4-FFF2-40B4-BE49-F238E27FC236}">
                  <a16:creationId xmlns:a16="http://schemas.microsoft.com/office/drawing/2014/main" id="{77E2AF53-94E8-4B50-A124-CFB0C3F7F0F5}"/>
                </a:ext>
              </a:extLst>
            </p:cNvPr>
            <p:cNvCxnSpPr/>
            <p:nvPr/>
          </p:nvCxnSpPr>
          <p:spPr>
            <a:xfrm flipV="1">
              <a:off x="3700040" y="1512024"/>
              <a:ext cx="4774406"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grpSp>
      <p:grpSp>
        <p:nvGrpSpPr>
          <p:cNvPr id="113" name="组合 34">
            <a:extLst>
              <a:ext uri="{FF2B5EF4-FFF2-40B4-BE49-F238E27FC236}">
                <a16:creationId xmlns:a16="http://schemas.microsoft.com/office/drawing/2014/main" id="{C175F0F4-037D-4DE5-B065-34F56FCD86E6}"/>
              </a:ext>
            </a:extLst>
          </p:cNvPr>
          <p:cNvGrpSpPr>
            <a:grpSpLocks/>
          </p:cNvGrpSpPr>
          <p:nvPr/>
        </p:nvGrpSpPr>
        <p:grpSpPr bwMode="auto">
          <a:xfrm>
            <a:off x="3295956" y="1639888"/>
            <a:ext cx="5531911" cy="712787"/>
            <a:chOff x="6298049" y="1397569"/>
            <a:chExt cx="4842391" cy="712882"/>
          </a:xfrm>
        </p:grpSpPr>
        <p:sp>
          <p:nvSpPr>
            <p:cNvPr id="114" name="Freeform 74">
              <a:extLst>
                <a:ext uri="{FF2B5EF4-FFF2-40B4-BE49-F238E27FC236}">
                  <a16:creationId xmlns:a16="http://schemas.microsoft.com/office/drawing/2014/main" id="{DD0A86C9-4CC7-4907-ADAD-340EF3C0EBFB}"/>
                </a:ext>
              </a:extLst>
            </p:cNvPr>
            <p:cNvSpPr>
              <a:spLocks noEditPoints="1"/>
            </p:cNvSpPr>
            <p:nvPr/>
          </p:nvSpPr>
          <p:spPr bwMode="auto">
            <a:xfrm>
              <a:off x="7321760" y="1592857"/>
              <a:ext cx="538044" cy="350885"/>
            </a:xfrm>
            <a:custGeom>
              <a:avLst/>
              <a:gdLst>
                <a:gd name="T0" fmla="*/ 18 w 99"/>
                <a:gd name="T1" fmla="*/ 58 h 65"/>
                <a:gd name="T2" fmla="*/ 53 w 99"/>
                <a:gd name="T3" fmla="*/ 65 h 65"/>
                <a:gd name="T4" fmla="*/ 87 w 99"/>
                <a:gd name="T5" fmla="*/ 57 h 65"/>
                <a:gd name="T6" fmla="*/ 87 w 99"/>
                <a:gd name="T7" fmla="*/ 23 h 65"/>
                <a:gd name="T8" fmla="*/ 53 w 99"/>
                <a:gd name="T9" fmla="*/ 28 h 65"/>
                <a:gd name="T10" fmla="*/ 18 w 99"/>
                <a:gd name="T11" fmla="*/ 23 h 65"/>
                <a:gd name="T12" fmla="*/ 18 w 99"/>
                <a:gd name="T13" fmla="*/ 58 h 65"/>
                <a:gd name="T14" fmla="*/ 99 w 99"/>
                <a:gd name="T15" fmla="*/ 8 h 65"/>
                <a:gd name="T16" fmla="*/ 99 w 99"/>
                <a:gd name="T17" fmla="*/ 17 h 65"/>
                <a:gd name="T18" fmla="*/ 53 w 99"/>
                <a:gd name="T19" fmla="*/ 24 h 65"/>
                <a:gd name="T20" fmla="*/ 7 w 99"/>
                <a:gd name="T21" fmla="*/ 17 h 65"/>
                <a:gd name="T22" fmla="*/ 7 w 99"/>
                <a:gd name="T23" fmla="*/ 34 h 65"/>
                <a:gd name="T24" fmla="*/ 9 w 99"/>
                <a:gd name="T25" fmla="*/ 37 h 65"/>
                <a:gd name="T26" fmla="*/ 5 w 99"/>
                <a:gd name="T27" fmla="*/ 41 h 65"/>
                <a:gd name="T28" fmla="*/ 2 w 99"/>
                <a:gd name="T29" fmla="*/ 37 h 65"/>
                <a:gd name="T30" fmla="*/ 4 w 99"/>
                <a:gd name="T31" fmla="*/ 34 h 65"/>
                <a:gd name="T32" fmla="*/ 4 w 99"/>
                <a:gd name="T33" fmla="*/ 8 h 65"/>
                <a:gd name="T34" fmla="*/ 53 w 99"/>
                <a:gd name="T35" fmla="*/ 0 h 65"/>
                <a:gd name="T36" fmla="*/ 99 w 99"/>
                <a:gd name="T37" fmla="*/ 8 h 65"/>
                <a:gd name="T38" fmla="*/ 8 w 99"/>
                <a:gd name="T39" fmla="*/ 42 h 65"/>
                <a:gd name="T40" fmla="*/ 3 w 99"/>
                <a:gd name="T41" fmla="*/ 42 h 65"/>
                <a:gd name="T42" fmla="*/ 0 w 99"/>
                <a:gd name="T43" fmla="*/ 58 h 65"/>
                <a:gd name="T44" fmla="*/ 2 w 99"/>
                <a:gd name="T45" fmla="*/ 58 h 65"/>
                <a:gd name="T46" fmla="*/ 3 w 99"/>
                <a:gd name="T47" fmla="*/ 56 h 65"/>
                <a:gd name="T48" fmla="*/ 3 w 99"/>
                <a:gd name="T49" fmla="*/ 58 h 65"/>
                <a:gd name="T50" fmla="*/ 6 w 99"/>
                <a:gd name="T51" fmla="*/ 59 h 65"/>
                <a:gd name="T52" fmla="*/ 7 w 99"/>
                <a:gd name="T53" fmla="*/ 57 h 65"/>
                <a:gd name="T54" fmla="*/ 7 w 99"/>
                <a:gd name="T55" fmla="*/ 59 h 65"/>
                <a:gd name="T56" fmla="*/ 8 w 99"/>
                <a:gd name="T57" fmla="*/ 59 h 65"/>
                <a:gd name="T58" fmla="*/ 8 w 99"/>
                <a:gd name="T59" fmla="*/ 51 h 65"/>
                <a:gd name="T60" fmla="*/ 9 w 99"/>
                <a:gd name="T61" fmla="*/ 58 h 65"/>
                <a:gd name="T62" fmla="*/ 11 w 99"/>
                <a:gd name="T63" fmla="*/ 58 h 65"/>
                <a:gd name="T64" fmla="*/ 8 w 99"/>
                <a:gd name="T65"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15" name="文本框 20">
              <a:extLst>
                <a:ext uri="{FF2B5EF4-FFF2-40B4-BE49-F238E27FC236}">
                  <a16:creationId xmlns:a16="http://schemas.microsoft.com/office/drawing/2014/main" id="{E8204569-EB61-44A0-8739-787FB504E150}"/>
                </a:ext>
              </a:extLst>
            </p:cNvPr>
            <p:cNvSpPr txBox="1">
              <a:spLocks noChangeArrowheads="1"/>
            </p:cNvSpPr>
            <p:nvPr/>
          </p:nvSpPr>
          <p:spPr bwMode="auto">
            <a:xfrm>
              <a:off x="8122510" y="1553776"/>
              <a:ext cx="2864874" cy="369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dirty="0">
                  <a:solidFill>
                    <a:srgbClr val="044875"/>
                  </a:solidFill>
                  <a:latin typeface="微软雅黑" panose="020B0503020204020204" pitchFamily="34" charset="-122"/>
                  <a:ea typeface="微软雅黑" panose="020B0503020204020204" pitchFamily="34" charset="-122"/>
                </a:rPr>
                <a:t>传统方法的局限</a:t>
              </a:r>
            </a:p>
          </p:txBody>
        </p:sp>
        <p:sp>
          <p:nvSpPr>
            <p:cNvPr id="116" name="矩形 115">
              <a:extLst>
                <a:ext uri="{FF2B5EF4-FFF2-40B4-BE49-F238E27FC236}">
                  <a16:creationId xmlns:a16="http://schemas.microsoft.com/office/drawing/2014/main" id="{1778F080-5DBE-464E-93C7-DFDF8DA42440}"/>
                </a:ext>
              </a:extLst>
            </p:cNvPr>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17" name="直接连接符 116">
              <a:extLst>
                <a:ext uri="{FF2B5EF4-FFF2-40B4-BE49-F238E27FC236}">
                  <a16:creationId xmlns:a16="http://schemas.microsoft.com/office/drawing/2014/main" id="{103115A2-7CAD-45C9-A287-9F9ECCD3CC08}"/>
                </a:ext>
              </a:extLst>
            </p:cNvPr>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118" name="组合 68">
              <a:extLst>
                <a:ext uri="{FF2B5EF4-FFF2-40B4-BE49-F238E27FC236}">
                  <a16:creationId xmlns:a16="http://schemas.microsoft.com/office/drawing/2014/main" id="{2F2DB249-34D9-4D6A-994E-8D87345F0B4A}"/>
                </a:ext>
              </a:extLst>
            </p:cNvPr>
            <p:cNvGrpSpPr>
              <a:grpSpLocks/>
            </p:cNvGrpSpPr>
            <p:nvPr/>
          </p:nvGrpSpPr>
          <p:grpSpPr bwMode="auto">
            <a:xfrm>
              <a:off x="6298049" y="1397569"/>
              <a:ext cx="919239" cy="712882"/>
              <a:chOff x="6191369" y="1397569"/>
              <a:chExt cx="919239" cy="712882"/>
            </a:xfrm>
          </p:grpSpPr>
          <p:sp>
            <p:nvSpPr>
              <p:cNvPr id="119" name="矩形 118">
                <a:extLst>
                  <a:ext uri="{FF2B5EF4-FFF2-40B4-BE49-F238E27FC236}">
                    <a16:creationId xmlns:a16="http://schemas.microsoft.com/office/drawing/2014/main" id="{8D3BB2D3-3BD3-42F0-A8C7-B24EE056B14B}"/>
                  </a:ext>
                </a:extLst>
              </p:cNvPr>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0" name="文本框 18">
                <a:extLst>
                  <a:ext uri="{FF2B5EF4-FFF2-40B4-BE49-F238E27FC236}">
                    <a16:creationId xmlns:a16="http://schemas.microsoft.com/office/drawing/2014/main" id="{ADC9BBBB-6F25-45D0-B816-C759B6CD05CD}"/>
                  </a:ext>
                </a:extLst>
              </p:cNvPr>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01</a:t>
                </a:r>
                <a:endParaRPr lang="zh-CN" altLang="en-US" sz="3600">
                  <a:solidFill>
                    <a:srgbClr val="044875"/>
                  </a:solidFill>
                  <a:latin typeface="Impact" panose="020B0806030902050204" pitchFamily="34" charset="0"/>
                </a:endParaRPr>
              </a:p>
            </p:txBody>
          </p:sp>
        </p:grpSp>
      </p:grpSp>
      <p:grpSp>
        <p:nvGrpSpPr>
          <p:cNvPr id="121" name="组合 42">
            <a:extLst>
              <a:ext uri="{FF2B5EF4-FFF2-40B4-BE49-F238E27FC236}">
                <a16:creationId xmlns:a16="http://schemas.microsoft.com/office/drawing/2014/main" id="{5B549606-7531-417D-8D37-D66AD4192133}"/>
              </a:ext>
            </a:extLst>
          </p:cNvPr>
          <p:cNvGrpSpPr>
            <a:grpSpLocks/>
          </p:cNvGrpSpPr>
          <p:nvPr/>
        </p:nvGrpSpPr>
        <p:grpSpPr bwMode="auto">
          <a:xfrm>
            <a:off x="3295956" y="3595682"/>
            <a:ext cx="5802313" cy="819156"/>
            <a:chOff x="309691" y="3938645"/>
            <a:chExt cx="5099368" cy="712882"/>
          </a:xfrm>
        </p:grpSpPr>
        <p:grpSp>
          <p:nvGrpSpPr>
            <p:cNvPr id="122" name="组合 79">
              <a:extLst>
                <a:ext uri="{FF2B5EF4-FFF2-40B4-BE49-F238E27FC236}">
                  <a16:creationId xmlns:a16="http://schemas.microsoft.com/office/drawing/2014/main" id="{F1FD09C8-F25F-47EB-8525-762C006D3E6A}"/>
                </a:ext>
              </a:extLst>
            </p:cNvPr>
            <p:cNvGrpSpPr>
              <a:grpSpLocks/>
            </p:cNvGrpSpPr>
            <p:nvPr/>
          </p:nvGrpSpPr>
          <p:grpSpPr bwMode="auto">
            <a:xfrm>
              <a:off x="309691" y="3938645"/>
              <a:ext cx="5099368" cy="712882"/>
              <a:chOff x="6298049" y="1397569"/>
              <a:chExt cx="5099368" cy="712882"/>
            </a:xfrm>
          </p:grpSpPr>
          <p:sp>
            <p:nvSpPr>
              <p:cNvPr id="124" name="文本框 81">
                <a:extLst>
                  <a:ext uri="{FF2B5EF4-FFF2-40B4-BE49-F238E27FC236}">
                    <a16:creationId xmlns:a16="http://schemas.microsoft.com/office/drawing/2014/main" id="{B2E6B66E-9402-4797-82F8-ED4E2C262C67}"/>
                  </a:ext>
                </a:extLst>
              </p:cNvPr>
              <p:cNvSpPr txBox="1">
                <a:spLocks noChangeArrowheads="1"/>
              </p:cNvSpPr>
              <p:nvPr/>
            </p:nvSpPr>
            <p:spPr bwMode="auto">
              <a:xfrm>
                <a:off x="7588401" y="1561015"/>
                <a:ext cx="3809016" cy="321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800" dirty="0">
                    <a:solidFill>
                      <a:srgbClr val="044875"/>
                    </a:solidFill>
                    <a:latin typeface="微软雅黑" panose="020B0503020204020204" pitchFamily="34" charset="-122"/>
                    <a:ea typeface="微软雅黑" panose="020B0503020204020204" pitchFamily="34" charset="-122"/>
                  </a:rPr>
                  <a:t>word2vec</a:t>
                </a:r>
                <a:endParaRPr lang="zh-CN" altLang="en-US" sz="1800" dirty="0">
                  <a:solidFill>
                    <a:srgbClr val="044875"/>
                  </a:solidFill>
                  <a:latin typeface="微软雅黑" panose="020B0503020204020204" pitchFamily="34" charset="-122"/>
                  <a:ea typeface="微软雅黑" panose="020B0503020204020204" pitchFamily="34" charset="-122"/>
                </a:endParaRPr>
              </a:p>
            </p:txBody>
          </p:sp>
          <p:sp>
            <p:nvSpPr>
              <p:cNvPr id="125" name="矩形 124">
                <a:extLst>
                  <a:ext uri="{FF2B5EF4-FFF2-40B4-BE49-F238E27FC236}">
                    <a16:creationId xmlns:a16="http://schemas.microsoft.com/office/drawing/2014/main" id="{CD588431-330A-458A-B864-E445BE6C837F}"/>
                  </a:ext>
                </a:extLst>
              </p:cNvPr>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26" name="直接连接符 125">
                <a:extLst>
                  <a:ext uri="{FF2B5EF4-FFF2-40B4-BE49-F238E27FC236}">
                    <a16:creationId xmlns:a16="http://schemas.microsoft.com/office/drawing/2014/main" id="{017BD774-F6C1-4049-8ED6-198A16D8FA18}"/>
                  </a:ext>
                </a:extLst>
              </p:cNvPr>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127" name="组合 84">
                <a:extLst>
                  <a:ext uri="{FF2B5EF4-FFF2-40B4-BE49-F238E27FC236}">
                    <a16:creationId xmlns:a16="http://schemas.microsoft.com/office/drawing/2014/main" id="{4FF3CB19-B1E3-4EFB-A2D7-9D4BAC10C3B7}"/>
                  </a:ext>
                </a:extLst>
              </p:cNvPr>
              <p:cNvGrpSpPr>
                <a:grpSpLocks/>
              </p:cNvGrpSpPr>
              <p:nvPr/>
            </p:nvGrpSpPr>
            <p:grpSpPr bwMode="auto">
              <a:xfrm>
                <a:off x="6298049" y="1397569"/>
                <a:ext cx="919239" cy="712882"/>
                <a:chOff x="6191369" y="1397569"/>
                <a:chExt cx="919239" cy="712882"/>
              </a:xfrm>
            </p:grpSpPr>
            <p:sp>
              <p:nvSpPr>
                <p:cNvPr id="128" name="矩形 127">
                  <a:extLst>
                    <a:ext uri="{FF2B5EF4-FFF2-40B4-BE49-F238E27FC236}">
                      <a16:creationId xmlns:a16="http://schemas.microsoft.com/office/drawing/2014/main" id="{B8868C6F-42ED-4034-AF9B-A0E80CFBC2C8}"/>
                    </a:ext>
                  </a:extLst>
                </p:cNvPr>
                <p:cNvSpPr/>
                <p:nvPr/>
              </p:nvSpPr>
              <p:spPr>
                <a:xfrm>
                  <a:off x="6294534" y="1397569"/>
                  <a:ext cx="712630"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9" name="文本框 86">
                  <a:extLst>
                    <a:ext uri="{FF2B5EF4-FFF2-40B4-BE49-F238E27FC236}">
                      <a16:creationId xmlns:a16="http://schemas.microsoft.com/office/drawing/2014/main" id="{36874939-3010-4F09-A9D0-BBBDA42EE4CA}"/>
                    </a:ext>
                  </a:extLst>
                </p:cNvPr>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03</a:t>
                  </a:r>
                  <a:endParaRPr lang="zh-CN" altLang="en-US" sz="3600">
                    <a:solidFill>
                      <a:srgbClr val="044875"/>
                    </a:solidFill>
                    <a:latin typeface="Impact" panose="020B0806030902050204" pitchFamily="34" charset="0"/>
                  </a:endParaRPr>
                </a:p>
              </p:txBody>
            </p:sp>
          </p:grpSp>
        </p:grpSp>
        <p:sp>
          <p:nvSpPr>
            <p:cNvPr id="123" name="Freeform 71">
              <a:extLst>
                <a:ext uri="{FF2B5EF4-FFF2-40B4-BE49-F238E27FC236}">
                  <a16:creationId xmlns:a16="http://schemas.microsoft.com/office/drawing/2014/main" id="{01A7CF0A-D3BD-4900-ACBB-F151C4794678}"/>
                </a:ext>
              </a:extLst>
            </p:cNvPr>
            <p:cNvSpPr>
              <a:spLocks noEditPoints="1"/>
            </p:cNvSpPr>
            <p:nvPr/>
          </p:nvSpPr>
          <p:spPr bwMode="auto">
            <a:xfrm>
              <a:off x="1344512" y="4024381"/>
              <a:ext cx="511062" cy="541409"/>
            </a:xfrm>
            <a:custGeom>
              <a:avLst/>
              <a:gdLst>
                <a:gd name="T0" fmla="*/ 170 w 222"/>
                <a:gd name="T1" fmla="*/ 29 h 235"/>
                <a:gd name="T2" fmla="*/ 182 w 222"/>
                <a:gd name="T3" fmla="*/ 7 h 235"/>
                <a:gd name="T4" fmla="*/ 151 w 222"/>
                <a:gd name="T5" fmla="*/ 19 h 235"/>
                <a:gd name="T6" fmla="*/ 7 w 222"/>
                <a:gd name="T7" fmla="*/ 159 h 235"/>
                <a:gd name="T8" fmla="*/ 31 w 222"/>
                <a:gd name="T9" fmla="*/ 223 h 235"/>
                <a:gd name="T10" fmla="*/ 31 w 222"/>
                <a:gd name="T11" fmla="*/ 171 h 235"/>
                <a:gd name="T12" fmla="*/ 109 w 222"/>
                <a:gd name="T13" fmla="*/ 114 h 235"/>
                <a:gd name="T14" fmla="*/ 116 w 222"/>
                <a:gd name="T15" fmla="*/ 93 h 235"/>
                <a:gd name="T16" fmla="*/ 87 w 222"/>
                <a:gd name="T17" fmla="*/ 104 h 235"/>
                <a:gd name="T18" fmla="*/ 76 w 222"/>
                <a:gd name="T19" fmla="*/ 100 h 235"/>
                <a:gd name="T20" fmla="*/ 116 w 222"/>
                <a:gd name="T21" fmla="*/ 83 h 235"/>
                <a:gd name="T22" fmla="*/ 132 w 222"/>
                <a:gd name="T23" fmla="*/ 90 h 235"/>
                <a:gd name="T24" fmla="*/ 132 w 222"/>
                <a:gd name="T25" fmla="*/ 19 h 235"/>
                <a:gd name="T26" fmla="*/ 180 w 222"/>
                <a:gd name="T27" fmla="*/ 0 h 235"/>
                <a:gd name="T28" fmla="*/ 182 w 222"/>
                <a:gd name="T29" fmla="*/ 0 h 235"/>
                <a:gd name="T30" fmla="*/ 222 w 222"/>
                <a:gd name="T31" fmla="*/ 19 h 235"/>
                <a:gd name="T32" fmla="*/ 173 w 222"/>
                <a:gd name="T33" fmla="*/ 187 h 235"/>
                <a:gd name="T34" fmla="*/ 158 w 222"/>
                <a:gd name="T35" fmla="*/ 180 h 235"/>
                <a:gd name="T36" fmla="*/ 106 w 222"/>
                <a:gd name="T37" fmla="*/ 211 h 235"/>
                <a:gd name="T38" fmla="*/ 90 w 222"/>
                <a:gd name="T39" fmla="*/ 201 h 235"/>
                <a:gd name="T40" fmla="*/ 38 w 222"/>
                <a:gd name="T41" fmla="*/ 235 h 235"/>
                <a:gd name="T42" fmla="*/ 2 w 222"/>
                <a:gd name="T43" fmla="*/ 218 h 235"/>
                <a:gd name="T44" fmla="*/ 0 w 222"/>
                <a:gd name="T45" fmla="*/ 213 h 235"/>
                <a:gd name="T46" fmla="*/ 0 w 222"/>
                <a:gd name="T47" fmla="*/ 147 h 235"/>
                <a:gd name="T48" fmla="*/ 47 w 222"/>
                <a:gd name="T49" fmla="*/ 128 h 235"/>
                <a:gd name="T50" fmla="*/ 50 w 222"/>
                <a:gd name="T51" fmla="*/ 128 h 235"/>
                <a:gd name="T52" fmla="*/ 90 w 222"/>
                <a:gd name="T53" fmla="*/ 147 h 235"/>
                <a:gd name="T54" fmla="*/ 99 w 222"/>
                <a:gd name="T55" fmla="*/ 199 h 235"/>
                <a:gd name="T56" fmla="*/ 76 w 222"/>
                <a:gd name="T57" fmla="*/ 114 h 235"/>
                <a:gd name="T58" fmla="*/ 68 w 222"/>
                <a:gd name="T59" fmla="*/ 138 h 235"/>
                <a:gd name="T60" fmla="*/ 68 w 222"/>
                <a:gd name="T61" fmla="*/ 102 h 235"/>
                <a:gd name="T62" fmla="*/ 139 w 222"/>
                <a:gd name="T63" fmla="*/ 95 h 235"/>
                <a:gd name="T64" fmla="*/ 158 w 222"/>
                <a:gd name="T65" fmla="*/ 102 h 235"/>
                <a:gd name="T66" fmla="*/ 165 w 222"/>
                <a:gd name="T67" fmla="*/ 175 h 235"/>
                <a:gd name="T68" fmla="*/ 139 w 222"/>
                <a:gd name="T69" fmla="*/ 31 h 235"/>
                <a:gd name="T70" fmla="*/ 139 w 222"/>
                <a:gd name="T71" fmla="*/ 95 h 235"/>
                <a:gd name="T72" fmla="*/ 38 w 222"/>
                <a:gd name="T73" fmla="*/ 159 h 235"/>
                <a:gd name="T74" fmla="*/ 47 w 222"/>
                <a:gd name="T75" fmla="*/ 138 h 235"/>
                <a:gd name="T76" fmla="*/ 19 w 222"/>
                <a:gd name="T77" fmla="*/ 149 h 235"/>
                <a:gd name="T78" fmla="*/ 173 w 222"/>
                <a:gd name="T79" fmla="*/ 36 h 235"/>
                <a:gd name="T80" fmla="*/ 173 w 222"/>
                <a:gd name="T81" fmla="*/ 3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2" h="235">
                  <a:moveTo>
                    <a:pt x="151" y="19"/>
                  </a:moveTo>
                  <a:lnTo>
                    <a:pt x="170" y="29"/>
                  </a:lnTo>
                  <a:lnTo>
                    <a:pt x="203" y="19"/>
                  </a:lnTo>
                  <a:lnTo>
                    <a:pt x="182" y="7"/>
                  </a:lnTo>
                  <a:lnTo>
                    <a:pt x="151" y="19"/>
                  </a:lnTo>
                  <a:lnTo>
                    <a:pt x="151" y="19"/>
                  </a:lnTo>
                  <a:close/>
                  <a:moveTo>
                    <a:pt x="31" y="171"/>
                  </a:moveTo>
                  <a:lnTo>
                    <a:pt x="7" y="159"/>
                  </a:lnTo>
                  <a:lnTo>
                    <a:pt x="7" y="211"/>
                  </a:lnTo>
                  <a:lnTo>
                    <a:pt x="31" y="223"/>
                  </a:lnTo>
                  <a:lnTo>
                    <a:pt x="31" y="171"/>
                  </a:lnTo>
                  <a:lnTo>
                    <a:pt x="31" y="171"/>
                  </a:lnTo>
                  <a:close/>
                  <a:moveTo>
                    <a:pt x="87" y="104"/>
                  </a:moveTo>
                  <a:lnTo>
                    <a:pt x="109" y="114"/>
                  </a:lnTo>
                  <a:lnTo>
                    <a:pt x="137" y="102"/>
                  </a:lnTo>
                  <a:lnTo>
                    <a:pt x="116" y="93"/>
                  </a:lnTo>
                  <a:lnTo>
                    <a:pt x="87" y="104"/>
                  </a:lnTo>
                  <a:lnTo>
                    <a:pt x="87" y="104"/>
                  </a:lnTo>
                  <a:close/>
                  <a:moveTo>
                    <a:pt x="68" y="102"/>
                  </a:moveTo>
                  <a:lnTo>
                    <a:pt x="76" y="100"/>
                  </a:lnTo>
                  <a:lnTo>
                    <a:pt x="116" y="83"/>
                  </a:lnTo>
                  <a:lnTo>
                    <a:pt x="116" y="83"/>
                  </a:lnTo>
                  <a:lnTo>
                    <a:pt x="118" y="83"/>
                  </a:lnTo>
                  <a:lnTo>
                    <a:pt x="132" y="90"/>
                  </a:lnTo>
                  <a:lnTo>
                    <a:pt x="132" y="24"/>
                  </a:lnTo>
                  <a:lnTo>
                    <a:pt x="132" y="19"/>
                  </a:lnTo>
                  <a:lnTo>
                    <a:pt x="139" y="14"/>
                  </a:lnTo>
                  <a:lnTo>
                    <a:pt x="180" y="0"/>
                  </a:lnTo>
                  <a:lnTo>
                    <a:pt x="182"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lnTo>
                    <a:pt x="68" y="102"/>
                  </a:lnTo>
                  <a:close/>
                  <a:moveTo>
                    <a:pt x="139" y="95"/>
                  </a:moveTo>
                  <a:lnTo>
                    <a:pt x="149" y="100"/>
                  </a:lnTo>
                  <a:lnTo>
                    <a:pt x="158" y="102"/>
                  </a:lnTo>
                  <a:lnTo>
                    <a:pt x="158" y="171"/>
                  </a:lnTo>
                  <a:lnTo>
                    <a:pt x="165" y="175"/>
                  </a:lnTo>
                  <a:lnTo>
                    <a:pt x="165" y="43"/>
                  </a:lnTo>
                  <a:lnTo>
                    <a:pt x="139" y="31"/>
                  </a:lnTo>
                  <a:lnTo>
                    <a:pt x="139" y="95"/>
                  </a:lnTo>
                  <a:lnTo>
                    <a:pt x="139" y="95"/>
                  </a:lnTo>
                  <a:close/>
                  <a:moveTo>
                    <a:pt x="19" y="149"/>
                  </a:moveTo>
                  <a:lnTo>
                    <a:pt x="38" y="159"/>
                  </a:lnTo>
                  <a:lnTo>
                    <a:pt x="71" y="147"/>
                  </a:lnTo>
                  <a:lnTo>
                    <a:pt x="47" y="138"/>
                  </a:lnTo>
                  <a:lnTo>
                    <a:pt x="19" y="149"/>
                  </a:lnTo>
                  <a:lnTo>
                    <a:pt x="19" y="149"/>
                  </a:lnTo>
                  <a:close/>
                  <a:moveTo>
                    <a:pt x="173" y="38"/>
                  </a:moveTo>
                  <a:lnTo>
                    <a:pt x="173" y="36"/>
                  </a:lnTo>
                  <a:lnTo>
                    <a:pt x="173" y="38"/>
                  </a:lnTo>
                  <a:lnTo>
                    <a:pt x="173" y="38"/>
                  </a:lnTo>
                  <a:lnTo>
                    <a:pt x="173" y="38"/>
                  </a:ln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130" name="组合 60">
            <a:extLst>
              <a:ext uri="{FF2B5EF4-FFF2-40B4-BE49-F238E27FC236}">
                <a16:creationId xmlns:a16="http://schemas.microsoft.com/office/drawing/2014/main" id="{3B726273-C59E-4B2B-AD05-A4B4E262D36D}"/>
              </a:ext>
            </a:extLst>
          </p:cNvPr>
          <p:cNvGrpSpPr>
            <a:grpSpLocks/>
          </p:cNvGrpSpPr>
          <p:nvPr/>
        </p:nvGrpSpPr>
        <p:grpSpPr bwMode="auto">
          <a:xfrm>
            <a:off x="3295956" y="2609850"/>
            <a:ext cx="5533724" cy="712788"/>
            <a:chOff x="309691" y="2998271"/>
            <a:chExt cx="4842391" cy="712882"/>
          </a:xfrm>
        </p:grpSpPr>
        <p:grpSp>
          <p:nvGrpSpPr>
            <p:cNvPr id="131" name="组合 71">
              <a:extLst>
                <a:ext uri="{FF2B5EF4-FFF2-40B4-BE49-F238E27FC236}">
                  <a16:creationId xmlns:a16="http://schemas.microsoft.com/office/drawing/2014/main" id="{8CBF614E-526A-43D4-89CC-5FD3601B9E74}"/>
                </a:ext>
              </a:extLst>
            </p:cNvPr>
            <p:cNvGrpSpPr>
              <a:grpSpLocks/>
            </p:cNvGrpSpPr>
            <p:nvPr/>
          </p:nvGrpSpPr>
          <p:grpSpPr bwMode="auto">
            <a:xfrm>
              <a:off x="309691" y="2998271"/>
              <a:ext cx="4842391" cy="712882"/>
              <a:chOff x="6298049" y="1397569"/>
              <a:chExt cx="4842391" cy="712882"/>
            </a:xfrm>
          </p:grpSpPr>
          <p:sp>
            <p:nvSpPr>
              <p:cNvPr id="133" name="文本框 73">
                <a:extLst>
                  <a:ext uri="{FF2B5EF4-FFF2-40B4-BE49-F238E27FC236}">
                    <a16:creationId xmlns:a16="http://schemas.microsoft.com/office/drawing/2014/main" id="{871A309D-0A8F-4382-BBB3-6FB8AA7A38F7}"/>
                  </a:ext>
                </a:extLst>
              </p:cNvPr>
              <p:cNvSpPr txBox="1">
                <a:spLocks noChangeArrowheads="1"/>
              </p:cNvSpPr>
              <p:nvPr/>
            </p:nvSpPr>
            <p:spPr bwMode="auto">
              <a:xfrm>
                <a:off x="8037980" y="1555148"/>
                <a:ext cx="3080656" cy="369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dirty="0">
                    <a:solidFill>
                      <a:srgbClr val="044875"/>
                    </a:solidFill>
                    <a:latin typeface="微软雅黑" panose="020B0503020204020204" pitchFamily="34" charset="-122"/>
                    <a:ea typeface="微软雅黑" panose="020B0503020204020204" pitchFamily="34" charset="-122"/>
                  </a:rPr>
                  <a:t>深度学习与优势</a:t>
                </a:r>
              </a:p>
            </p:txBody>
          </p:sp>
          <p:sp>
            <p:nvSpPr>
              <p:cNvPr id="134" name="矩形 133">
                <a:extLst>
                  <a:ext uri="{FF2B5EF4-FFF2-40B4-BE49-F238E27FC236}">
                    <a16:creationId xmlns:a16="http://schemas.microsoft.com/office/drawing/2014/main" id="{34B11EBF-D154-4EA8-9079-7A3F103535A0}"/>
                  </a:ext>
                </a:extLst>
              </p:cNvPr>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35" name="直接连接符 134">
                <a:extLst>
                  <a:ext uri="{FF2B5EF4-FFF2-40B4-BE49-F238E27FC236}">
                    <a16:creationId xmlns:a16="http://schemas.microsoft.com/office/drawing/2014/main" id="{81BAF89E-11FA-4277-9E38-37449375FAEE}"/>
                  </a:ext>
                </a:extLst>
              </p:cNvPr>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136" name="组合 76">
                <a:extLst>
                  <a:ext uri="{FF2B5EF4-FFF2-40B4-BE49-F238E27FC236}">
                    <a16:creationId xmlns:a16="http://schemas.microsoft.com/office/drawing/2014/main" id="{4A654259-4446-4455-BFD7-1822F354F130}"/>
                  </a:ext>
                </a:extLst>
              </p:cNvPr>
              <p:cNvGrpSpPr>
                <a:grpSpLocks/>
              </p:cNvGrpSpPr>
              <p:nvPr/>
            </p:nvGrpSpPr>
            <p:grpSpPr bwMode="auto">
              <a:xfrm>
                <a:off x="6298049" y="1397569"/>
                <a:ext cx="919239" cy="712882"/>
                <a:chOff x="6191369" y="1397569"/>
                <a:chExt cx="919239" cy="712882"/>
              </a:xfrm>
            </p:grpSpPr>
            <p:sp>
              <p:nvSpPr>
                <p:cNvPr id="137" name="矩形 136">
                  <a:extLst>
                    <a:ext uri="{FF2B5EF4-FFF2-40B4-BE49-F238E27FC236}">
                      <a16:creationId xmlns:a16="http://schemas.microsoft.com/office/drawing/2014/main" id="{A126E175-7896-4B7C-9FA4-09A958392D15}"/>
                    </a:ext>
                  </a:extLst>
                </p:cNvPr>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8" name="文本框 78">
                  <a:extLst>
                    <a:ext uri="{FF2B5EF4-FFF2-40B4-BE49-F238E27FC236}">
                      <a16:creationId xmlns:a16="http://schemas.microsoft.com/office/drawing/2014/main" id="{7E1C3F1D-762D-47F7-9163-BB83D194F5F2}"/>
                    </a:ext>
                  </a:extLst>
                </p:cNvPr>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02</a:t>
                  </a:r>
                  <a:endParaRPr lang="zh-CN" altLang="en-US" sz="3600">
                    <a:solidFill>
                      <a:srgbClr val="044875"/>
                    </a:solidFill>
                    <a:latin typeface="Impact" panose="020B0806030902050204" pitchFamily="34" charset="0"/>
                  </a:endParaRPr>
                </a:p>
              </p:txBody>
            </p:sp>
          </p:grpSp>
        </p:grpSp>
        <p:sp>
          <p:nvSpPr>
            <p:cNvPr id="132" name="Freeform 30">
              <a:extLst>
                <a:ext uri="{FF2B5EF4-FFF2-40B4-BE49-F238E27FC236}">
                  <a16:creationId xmlns:a16="http://schemas.microsoft.com/office/drawing/2014/main" id="{27961398-BAEF-4A9E-AF80-5D643FB6C586}"/>
                </a:ext>
              </a:extLst>
            </p:cNvPr>
            <p:cNvSpPr>
              <a:spLocks noEditPoints="1"/>
            </p:cNvSpPr>
            <p:nvPr/>
          </p:nvSpPr>
          <p:spPr bwMode="auto">
            <a:xfrm>
              <a:off x="1401649" y="3137989"/>
              <a:ext cx="401548" cy="528708"/>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139" name="组合 71">
            <a:extLst>
              <a:ext uri="{FF2B5EF4-FFF2-40B4-BE49-F238E27FC236}">
                <a16:creationId xmlns:a16="http://schemas.microsoft.com/office/drawing/2014/main" id="{321ADFD9-93BD-4F70-86C6-4C522CED7036}"/>
              </a:ext>
            </a:extLst>
          </p:cNvPr>
          <p:cNvGrpSpPr>
            <a:grpSpLocks/>
          </p:cNvGrpSpPr>
          <p:nvPr/>
        </p:nvGrpSpPr>
        <p:grpSpPr bwMode="auto">
          <a:xfrm>
            <a:off x="3297543" y="4581525"/>
            <a:ext cx="5532137" cy="712788"/>
            <a:chOff x="6535248" y="3340628"/>
            <a:chExt cx="4842391" cy="712882"/>
          </a:xfrm>
        </p:grpSpPr>
        <p:grpSp>
          <p:nvGrpSpPr>
            <p:cNvPr id="140" name="组合 115">
              <a:extLst>
                <a:ext uri="{FF2B5EF4-FFF2-40B4-BE49-F238E27FC236}">
                  <a16:creationId xmlns:a16="http://schemas.microsoft.com/office/drawing/2014/main" id="{9CCDDB34-8B09-4048-88A1-EC4C3E533540}"/>
                </a:ext>
              </a:extLst>
            </p:cNvPr>
            <p:cNvGrpSpPr>
              <a:grpSpLocks/>
            </p:cNvGrpSpPr>
            <p:nvPr/>
          </p:nvGrpSpPr>
          <p:grpSpPr bwMode="auto">
            <a:xfrm>
              <a:off x="6535248" y="3340628"/>
              <a:ext cx="4842391" cy="712882"/>
              <a:chOff x="6298049" y="1397569"/>
              <a:chExt cx="4842391" cy="712882"/>
            </a:xfrm>
          </p:grpSpPr>
          <p:sp>
            <p:nvSpPr>
              <p:cNvPr id="142" name="文本框 133">
                <a:extLst>
                  <a:ext uri="{FF2B5EF4-FFF2-40B4-BE49-F238E27FC236}">
                    <a16:creationId xmlns:a16="http://schemas.microsoft.com/office/drawing/2014/main" id="{43B0BE77-5AEB-4FA5-ADE0-BE4F0475BD51}"/>
                  </a:ext>
                </a:extLst>
              </p:cNvPr>
              <p:cNvSpPr txBox="1">
                <a:spLocks noChangeArrowheads="1"/>
              </p:cNvSpPr>
              <p:nvPr/>
            </p:nvSpPr>
            <p:spPr bwMode="auto">
              <a:xfrm>
                <a:off x="8037090" y="1437716"/>
                <a:ext cx="3093354" cy="646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dirty="0">
                    <a:solidFill>
                      <a:srgbClr val="044875"/>
                    </a:solidFill>
                    <a:latin typeface="微软雅黑" panose="020B0503020204020204" pitchFamily="34" charset="-122"/>
                    <a:ea typeface="微软雅黑" panose="020B0503020204020204" pitchFamily="34" charset="-122"/>
                  </a:rPr>
                  <a:t>基于神经网络的</a:t>
                </a:r>
                <a:endParaRPr lang="en-US" altLang="zh-CN" sz="1800" dirty="0">
                  <a:solidFill>
                    <a:srgbClr val="044875"/>
                  </a:solidFill>
                  <a:latin typeface="微软雅黑" panose="020B0503020204020204" pitchFamily="34" charset="-122"/>
                  <a:ea typeface="微软雅黑" panose="020B0503020204020204" pitchFamily="34" charset="-122"/>
                </a:endParaRPr>
              </a:p>
              <a:p>
                <a:pPr algn="ctr" eaLnBrk="1" hangingPunct="1">
                  <a:lnSpc>
                    <a:spcPct val="100000"/>
                  </a:lnSpc>
                  <a:spcBef>
                    <a:spcPct val="0"/>
                  </a:spcBef>
                  <a:buFontTx/>
                  <a:buNone/>
                </a:pPr>
                <a:r>
                  <a:rPr lang="zh-CN" altLang="en-US" sz="1800" dirty="0">
                    <a:solidFill>
                      <a:srgbClr val="044875"/>
                    </a:solidFill>
                    <a:latin typeface="微软雅黑" panose="020B0503020204020204" pitchFamily="34" charset="-122"/>
                    <a:ea typeface="微软雅黑" panose="020B0503020204020204" pitchFamily="34" charset="-122"/>
                  </a:rPr>
                  <a:t>高性能依存句法分析器</a:t>
                </a:r>
              </a:p>
            </p:txBody>
          </p:sp>
          <p:sp>
            <p:nvSpPr>
              <p:cNvPr id="143" name="矩形 142">
                <a:extLst>
                  <a:ext uri="{FF2B5EF4-FFF2-40B4-BE49-F238E27FC236}">
                    <a16:creationId xmlns:a16="http://schemas.microsoft.com/office/drawing/2014/main" id="{66333596-5D58-4642-B3A7-E3632E5BFC1E}"/>
                  </a:ext>
                </a:extLst>
              </p:cNvPr>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44" name="直接连接符 143">
                <a:extLst>
                  <a:ext uri="{FF2B5EF4-FFF2-40B4-BE49-F238E27FC236}">
                    <a16:creationId xmlns:a16="http://schemas.microsoft.com/office/drawing/2014/main" id="{163D671C-0841-4DA1-800B-C0F4D58C773A}"/>
                  </a:ext>
                </a:extLst>
              </p:cNvPr>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145" name="组合 136">
                <a:extLst>
                  <a:ext uri="{FF2B5EF4-FFF2-40B4-BE49-F238E27FC236}">
                    <a16:creationId xmlns:a16="http://schemas.microsoft.com/office/drawing/2014/main" id="{BD4084B4-A6C8-48E3-832D-8DA166EB1BCD}"/>
                  </a:ext>
                </a:extLst>
              </p:cNvPr>
              <p:cNvGrpSpPr>
                <a:grpSpLocks/>
              </p:cNvGrpSpPr>
              <p:nvPr/>
            </p:nvGrpSpPr>
            <p:grpSpPr bwMode="auto">
              <a:xfrm>
                <a:off x="6298049" y="1397569"/>
                <a:ext cx="919239" cy="712882"/>
                <a:chOff x="6191369" y="1397569"/>
                <a:chExt cx="919239" cy="712882"/>
              </a:xfrm>
            </p:grpSpPr>
            <p:sp>
              <p:nvSpPr>
                <p:cNvPr id="146" name="矩形 145">
                  <a:extLst>
                    <a:ext uri="{FF2B5EF4-FFF2-40B4-BE49-F238E27FC236}">
                      <a16:creationId xmlns:a16="http://schemas.microsoft.com/office/drawing/2014/main" id="{07E88E83-060C-4E66-A98E-F47299ECED3B}"/>
                    </a:ext>
                  </a:extLst>
                </p:cNvPr>
                <p:cNvSpPr/>
                <p:nvPr/>
              </p:nvSpPr>
              <p:spPr>
                <a:xfrm>
                  <a:off x="6294534" y="1397569"/>
                  <a:ext cx="712630"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7" name="文本框 138">
                  <a:extLst>
                    <a:ext uri="{FF2B5EF4-FFF2-40B4-BE49-F238E27FC236}">
                      <a16:creationId xmlns:a16="http://schemas.microsoft.com/office/drawing/2014/main" id="{9F3830B3-03F5-483A-9E1E-E1EB9C193D0A}"/>
                    </a:ext>
                  </a:extLst>
                </p:cNvPr>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04</a:t>
                  </a:r>
                  <a:endParaRPr lang="zh-CN" altLang="en-US" sz="3600">
                    <a:solidFill>
                      <a:srgbClr val="044875"/>
                    </a:solidFill>
                    <a:latin typeface="Impact" panose="020B0806030902050204" pitchFamily="34" charset="0"/>
                  </a:endParaRPr>
                </a:p>
              </p:txBody>
            </p:sp>
          </p:grpSp>
        </p:grpSp>
        <p:sp>
          <p:nvSpPr>
            <p:cNvPr id="141" name="Freeform 59">
              <a:extLst>
                <a:ext uri="{FF2B5EF4-FFF2-40B4-BE49-F238E27FC236}">
                  <a16:creationId xmlns:a16="http://schemas.microsoft.com/office/drawing/2014/main" id="{58F6C9F1-28F8-4F3E-805F-557E0A555E94}"/>
                </a:ext>
              </a:extLst>
            </p:cNvPr>
            <p:cNvSpPr>
              <a:spLocks noEditPoints="1"/>
            </p:cNvSpPr>
            <p:nvPr/>
          </p:nvSpPr>
          <p:spPr bwMode="auto">
            <a:xfrm>
              <a:off x="7538326" y="3469233"/>
              <a:ext cx="606291" cy="457260"/>
            </a:xfrm>
            <a:custGeom>
              <a:avLst/>
              <a:gdLst>
                <a:gd name="T0" fmla="*/ 17 w 111"/>
                <a:gd name="T1" fmla="*/ 2 h 84"/>
                <a:gd name="T2" fmla="*/ 29 w 111"/>
                <a:gd name="T3" fmla="*/ 4 h 84"/>
                <a:gd name="T4" fmla="*/ 20 w 111"/>
                <a:gd name="T5" fmla="*/ 51 h 84"/>
                <a:gd name="T6" fmla="*/ 5 w 111"/>
                <a:gd name="T7" fmla="*/ 48 h 84"/>
                <a:gd name="T8" fmla="*/ 17 w 111"/>
                <a:gd name="T9" fmla="*/ 2 h 84"/>
                <a:gd name="T10" fmla="*/ 20 w 111"/>
                <a:gd name="T11" fmla="*/ 68 h 84"/>
                <a:gd name="T12" fmla="*/ 17 w 111"/>
                <a:gd name="T13" fmla="*/ 76 h 84"/>
                <a:gd name="T14" fmla="*/ 107 w 111"/>
                <a:gd name="T15" fmla="*/ 76 h 84"/>
                <a:gd name="T16" fmla="*/ 111 w 111"/>
                <a:gd name="T17" fmla="*/ 76 h 84"/>
                <a:gd name="T18" fmla="*/ 111 w 111"/>
                <a:gd name="T19" fmla="*/ 72 h 84"/>
                <a:gd name="T20" fmla="*/ 111 w 111"/>
                <a:gd name="T21" fmla="*/ 27 h 84"/>
                <a:gd name="T22" fmla="*/ 111 w 111"/>
                <a:gd name="T23" fmla="*/ 26 h 84"/>
                <a:gd name="T24" fmla="*/ 110 w 111"/>
                <a:gd name="T25" fmla="*/ 24 h 84"/>
                <a:gd name="T26" fmla="*/ 96 w 111"/>
                <a:gd name="T27" fmla="*/ 11 h 84"/>
                <a:gd name="T28" fmla="*/ 95 w 111"/>
                <a:gd name="T29" fmla="*/ 10 h 84"/>
                <a:gd name="T30" fmla="*/ 93 w 111"/>
                <a:gd name="T31" fmla="*/ 10 h 84"/>
                <a:gd name="T32" fmla="*/ 33 w 111"/>
                <a:gd name="T33" fmla="*/ 10 h 84"/>
                <a:gd name="T34" fmla="*/ 33 w 111"/>
                <a:gd name="T35" fmla="*/ 17 h 84"/>
                <a:gd name="T36" fmla="*/ 89 w 111"/>
                <a:gd name="T37" fmla="*/ 17 h 84"/>
                <a:gd name="T38" fmla="*/ 88 w 111"/>
                <a:gd name="T39" fmla="*/ 29 h 84"/>
                <a:gd name="T40" fmla="*/ 88 w 111"/>
                <a:gd name="T41" fmla="*/ 31 h 84"/>
                <a:gd name="T42" fmla="*/ 90 w 111"/>
                <a:gd name="T43" fmla="*/ 31 h 84"/>
                <a:gd name="T44" fmla="*/ 104 w 111"/>
                <a:gd name="T45" fmla="*/ 31 h 84"/>
                <a:gd name="T46" fmla="*/ 104 w 111"/>
                <a:gd name="T47" fmla="*/ 68 h 84"/>
                <a:gd name="T48" fmla="*/ 20 w 111"/>
                <a:gd name="T49" fmla="*/ 68 h 84"/>
                <a:gd name="T50" fmla="*/ 102 w 111"/>
                <a:gd name="T51" fmla="*/ 27 h 84"/>
                <a:gd name="T52" fmla="*/ 92 w 111"/>
                <a:gd name="T53" fmla="*/ 27 h 84"/>
                <a:gd name="T54" fmla="*/ 93 w 111"/>
                <a:gd name="T55" fmla="*/ 19 h 84"/>
                <a:gd name="T56" fmla="*/ 102 w 111"/>
                <a:gd name="T57" fmla="*/ 27 h 84"/>
                <a:gd name="T58" fmla="*/ 34 w 111"/>
                <a:gd name="T59" fmla="*/ 45 h 84"/>
                <a:gd name="T60" fmla="*/ 79 w 111"/>
                <a:gd name="T61" fmla="*/ 45 h 84"/>
                <a:gd name="T62" fmla="*/ 79 w 111"/>
                <a:gd name="T63" fmla="*/ 48 h 84"/>
                <a:gd name="T64" fmla="*/ 34 w 111"/>
                <a:gd name="T65" fmla="*/ 48 h 84"/>
                <a:gd name="T66" fmla="*/ 34 w 111"/>
                <a:gd name="T67" fmla="*/ 45 h 84"/>
                <a:gd name="T68" fmla="*/ 34 w 111"/>
                <a:gd name="T69" fmla="*/ 34 h 84"/>
                <a:gd name="T70" fmla="*/ 75 w 111"/>
                <a:gd name="T71" fmla="*/ 34 h 84"/>
                <a:gd name="T72" fmla="*/ 75 w 111"/>
                <a:gd name="T73" fmla="*/ 37 h 84"/>
                <a:gd name="T74" fmla="*/ 34 w 111"/>
                <a:gd name="T75" fmla="*/ 37 h 84"/>
                <a:gd name="T76" fmla="*/ 34 w 111"/>
                <a:gd name="T77" fmla="*/ 34 h 84"/>
                <a:gd name="T78" fmla="*/ 34 w 111"/>
                <a:gd name="T79" fmla="*/ 23 h 84"/>
                <a:gd name="T80" fmla="*/ 75 w 111"/>
                <a:gd name="T81" fmla="*/ 23 h 84"/>
                <a:gd name="T82" fmla="*/ 75 w 111"/>
                <a:gd name="T83" fmla="*/ 26 h 84"/>
                <a:gd name="T84" fmla="*/ 34 w 111"/>
                <a:gd name="T85" fmla="*/ 26 h 84"/>
                <a:gd name="T86" fmla="*/ 34 w 111"/>
                <a:gd name="T87" fmla="*/ 23 h 84"/>
                <a:gd name="T88" fmla="*/ 4 w 111"/>
                <a:gd name="T89" fmla="*/ 70 h 84"/>
                <a:gd name="T90" fmla="*/ 10 w 111"/>
                <a:gd name="T91" fmla="*/ 72 h 84"/>
                <a:gd name="T92" fmla="*/ 10 w 111"/>
                <a:gd name="T93" fmla="*/ 79 h 84"/>
                <a:gd name="T94" fmla="*/ 5 w 111"/>
                <a:gd name="T95" fmla="*/ 84 h 84"/>
                <a:gd name="T96" fmla="*/ 2 w 111"/>
                <a:gd name="T97" fmla="*/ 83 h 84"/>
                <a:gd name="T98" fmla="*/ 0 w 111"/>
                <a:gd name="T99" fmla="*/ 76 h 84"/>
                <a:gd name="T100" fmla="*/ 4 w 111"/>
                <a:gd name="T101" fmla="*/ 70 h 84"/>
                <a:gd name="T102" fmla="*/ 4 w 111"/>
                <a:gd name="T103" fmla="*/ 51 h 84"/>
                <a:gd name="T104" fmla="*/ 2 w 111"/>
                <a:gd name="T105" fmla="*/ 68 h 84"/>
                <a:gd name="T106" fmla="*/ 13 w 111"/>
                <a:gd name="T107" fmla="*/ 71 h 84"/>
                <a:gd name="T108" fmla="*/ 18 w 111"/>
                <a:gd name="T109" fmla="*/ 54 h 84"/>
                <a:gd name="T110" fmla="*/ 4 w 111"/>
                <a:gd name="T111" fmla="*/ 5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1" h="84">
                  <a:moveTo>
                    <a:pt x="17" y="2"/>
                  </a:moveTo>
                  <a:cubicBezTo>
                    <a:pt x="22" y="0"/>
                    <a:pt x="26" y="1"/>
                    <a:pt x="29" y="4"/>
                  </a:cubicBezTo>
                  <a:cubicBezTo>
                    <a:pt x="27" y="21"/>
                    <a:pt x="24" y="37"/>
                    <a:pt x="20" y="51"/>
                  </a:cubicBezTo>
                  <a:cubicBezTo>
                    <a:pt x="15" y="50"/>
                    <a:pt x="10" y="49"/>
                    <a:pt x="5" y="48"/>
                  </a:cubicBezTo>
                  <a:cubicBezTo>
                    <a:pt x="6" y="31"/>
                    <a:pt x="11" y="15"/>
                    <a:pt x="17" y="2"/>
                  </a:cubicBezTo>
                  <a:close/>
                  <a:moveTo>
                    <a:pt x="20" y="68"/>
                  </a:moveTo>
                  <a:cubicBezTo>
                    <a:pt x="17" y="76"/>
                    <a:pt x="17" y="76"/>
                    <a:pt x="17" y="76"/>
                  </a:cubicBezTo>
                  <a:cubicBezTo>
                    <a:pt x="74" y="76"/>
                    <a:pt x="80" y="76"/>
                    <a:pt x="107" y="76"/>
                  </a:cubicBezTo>
                  <a:cubicBezTo>
                    <a:pt x="111" y="76"/>
                    <a:pt x="111" y="76"/>
                    <a:pt x="111" y="76"/>
                  </a:cubicBezTo>
                  <a:cubicBezTo>
                    <a:pt x="111" y="72"/>
                    <a:pt x="111" y="72"/>
                    <a:pt x="111" y="72"/>
                  </a:cubicBezTo>
                  <a:cubicBezTo>
                    <a:pt x="111" y="27"/>
                    <a:pt x="111" y="27"/>
                    <a:pt x="111" y="27"/>
                  </a:cubicBezTo>
                  <a:cubicBezTo>
                    <a:pt x="111" y="26"/>
                    <a:pt x="111" y="26"/>
                    <a:pt x="111" y="26"/>
                  </a:cubicBezTo>
                  <a:cubicBezTo>
                    <a:pt x="110" y="24"/>
                    <a:pt x="110" y="24"/>
                    <a:pt x="110" y="24"/>
                  </a:cubicBezTo>
                  <a:cubicBezTo>
                    <a:pt x="96" y="11"/>
                    <a:pt x="96" y="11"/>
                    <a:pt x="96" y="11"/>
                  </a:cubicBezTo>
                  <a:cubicBezTo>
                    <a:pt x="95" y="10"/>
                    <a:pt x="95" y="10"/>
                    <a:pt x="95" y="10"/>
                  </a:cubicBezTo>
                  <a:cubicBezTo>
                    <a:pt x="93" y="10"/>
                    <a:pt x="93" y="10"/>
                    <a:pt x="93" y="10"/>
                  </a:cubicBezTo>
                  <a:cubicBezTo>
                    <a:pt x="33" y="10"/>
                    <a:pt x="33" y="10"/>
                    <a:pt x="33" y="10"/>
                  </a:cubicBezTo>
                  <a:cubicBezTo>
                    <a:pt x="33" y="12"/>
                    <a:pt x="33" y="15"/>
                    <a:pt x="33" y="17"/>
                  </a:cubicBezTo>
                  <a:cubicBezTo>
                    <a:pt x="89" y="17"/>
                    <a:pt x="89" y="17"/>
                    <a:pt x="89" y="17"/>
                  </a:cubicBezTo>
                  <a:cubicBezTo>
                    <a:pt x="88" y="29"/>
                    <a:pt x="88" y="29"/>
                    <a:pt x="88" y="29"/>
                  </a:cubicBezTo>
                  <a:cubicBezTo>
                    <a:pt x="88" y="31"/>
                    <a:pt x="88" y="31"/>
                    <a:pt x="88" y="31"/>
                  </a:cubicBezTo>
                  <a:cubicBezTo>
                    <a:pt x="90" y="31"/>
                    <a:pt x="90" y="31"/>
                    <a:pt x="90" y="31"/>
                  </a:cubicBezTo>
                  <a:cubicBezTo>
                    <a:pt x="104" y="31"/>
                    <a:pt x="104" y="31"/>
                    <a:pt x="104" y="31"/>
                  </a:cubicBezTo>
                  <a:cubicBezTo>
                    <a:pt x="104" y="68"/>
                    <a:pt x="104" y="68"/>
                    <a:pt x="104" y="68"/>
                  </a:cubicBezTo>
                  <a:cubicBezTo>
                    <a:pt x="84" y="68"/>
                    <a:pt x="61" y="68"/>
                    <a:pt x="20" y="68"/>
                  </a:cubicBezTo>
                  <a:close/>
                  <a:moveTo>
                    <a:pt x="102" y="27"/>
                  </a:moveTo>
                  <a:cubicBezTo>
                    <a:pt x="92" y="27"/>
                    <a:pt x="92" y="27"/>
                    <a:pt x="92" y="27"/>
                  </a:cubicBezTo>
                  <a:cubicBezTo>
                    <a:pt x="93" y="19"/>
                    <a:pt x="93" y="19"/>
                    <a:pt x="93" y="19"/>
                  </a:cubicBezTo>
                  <a:cubicBezTo>
                    <a:pt x="102" y="27"/>
                    <a:pt x="102" y="27"/>
                    <a:pt x="102" y="27"/>
                  </a:cubicBezTo>
                  <a:close/>
                  <a:moveTo>
                    <a:pt x="34" y="45"/>
                  </a:moveTo>
                  <a:cubicBezTo>
                    <a:pt x="79" y="45"/>
                    <a:pt x="79" y="45"/>
                    <a:pt x="79" y="45"/>
                  </a:cubicBezTo>
                  <a:cubicBezTo>
                    <a:pt x="79" y="48"/>
                    <a:pt x="79" y="48"/>
                    <a:pt x="79" y="48"/>
                  </a:cubicBezTo>
                  <a:cubicBezTo>
                    <a:pt x="34" y="48"/>
                    <a:pt x="34" y="48"/>
                    <a:pt x="34" y="48"/>
                  </a:cubicBezTo>
                  <a:cubicBezTo>
                    <a:pt x="34" y="45"/>
                    <a:pt x="34" y="45"/>
                    <a:pt x="34" y="45"/>
                  </a:cubicBezTo>
                  <a:close/>
                  <a:moveTo>
                    <a:pt x="34" y="34"/>
                  </a:moveTo>
                  <a:cubicBezTo>
                    <a:pt x="75" y="34"/>
                    <a:pt x="75" y="34"/>
                    <a:pt x="75" y="34"/>
                  </a:cubicBezTo>
                  <a:cubicBezTo>
                    <a:pt x="75" y="37"/>
                    <a:pt x="75" y="37"/>
                    <a:pt x="75" y="37"/>
                  </a:cubicBezTo>
                  <a:cubicBezTo>
                    <a:pt x="34" y="37"/>
                    <a:pt x="34" y="37"/>
                    <a:pt x="34" y="37"/>
                  </a:cubicBezTo>
                  <a:cubicBezTo>
                    <a:pt x="34" y="34"/>
                    <a:pt x="34" y="34"/>
                    <a:pt x="34" y="34"/>
                  </a:cubicBezTo>
                  <a:close/>
                  <a:moveTo>
                    <a:pt x="34" y="23"/>
                  </a:moveTo>
                  <a:cubicBezTo>
                    <a:pt x="75" y="23"/>
                    <a:pt x="75" y="23"/>
                    <a:pt x="75" y="23"/>
                  </a:cubicBezTo>
                  <a:cubicBezTo>
                    <a:pt x="75" y="26"/>
                    <a:pt x="75" y="26"/>
                    <a:pt x="75" y="26"/>
                  </a:cubicBezTo>
                  <a:cubicBezTo>
                    <a:pt x="34" y="26"/>
                    <a:pt x="34" y="26"/>
                    <a:pt x="34" y="26"/>
                  </a:cubicBezTo>
                  <a:cubicBezTo>
                    <a:pt x="34" y="23"/>
                    <a:pt x="34" y="23"/>
                    <a:pt x="34" y="23"/>
                  </a:cubicBezTo>
                  <a:close/>
                  <a:moveTo>
                    <a:pt x="4" y="70"/>
                  </a:moveTo>
                  <a:cubicBezTo>
                    <a:pt x="10" y="72"/>
                    <a:pt x="10" y="72"/>
                    <a:pt x="10" y="72"/>
                  </a:cubicBezTo>
                  <a:cubicBezTo>
                    <a:pt x="10" y="79"/>
                    <a:pt x="10" y="79"/>
                    <a:pt x="10" y="79"/>
                  </a:cubicBezTo>
                  <a:cubicBezTo>
                    <a:pt x="5" y="84"/>
                    <a:pt x="5" y="84"/>
                    <a:pt x="5" y="84"/>
                  </a:cubicBezTo>
                  <a:cubicBezTo>
                    <a:pt x="4" y="84"/>
                    <a:pt x="3" y="83"/>
                    <a:pt x="2" y="83"/>
                  </a:cubicBezTo>
                  <a:cubicBezTo>
                    <a:pt x="0" y="76"/>
                    <a:pt x="0" y="76"/>
                    <a:pt x="0" y="76"/>
                  </a:cubicBezTo>
                  <a:cubicBezTo>
                    <a:pt x="4" y="70"/>
                    <a:pt x="4" y="70"/>
                    <a:pt x="4" y="70"/>
                  </a:cubicBezTo>
                  <a:close/>
                  <a:moveTo>
                    <a:pt x="4" y="51"/>
                  </a:moveTo>
                  <a:cubicBezTo>
                    <a:pt x="4" y="57"/>
                    <a:pt x="3" y="63"/>
                    <a:pt x="2" y="68"/>
                  </a:cubicBezTo>
                  <a:cubicBezTo>
                    <a:pt x="6" y="69"/>
                    <a:pt x="9" y="70"/>
                    <a:pt x="13" y="71"/>
                  </a:cubicBezTo>
                  <a:cubicBezTo>
                    <a:pt x="14" y="65"/>
                    <a:pt x="16" y="60"/>
                    <a:pt x="18" y="54"/>
                  </a:cubicBezTo>
                  <a:cubicBezTo>
                    <a:pt x="14" y="53"/>
                    <a:pt x="9" y="52"/>
                    <a:pt x="4" y="51"/>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dirty="0">
                <a:solidFill>
                  <a:prstClr val="black"/>
                </a:solidFill>
                <a:latin typeface="+mn-lt"/>
                <a:ea typeface="+mn-ea"/>
              </a:endParaRPr>
            </a:p>
          </p:txBody>
        </p:sp>
      </p:grpSp>
      <p:pic>
        <p:nvPicPr>
          <p:cNvPr id="148" name="图形 147" descr="条形图演示文稿">
            <a:extLst>
              <a:ext uri="{FF2B5EF4-FFF2-40B4-BE49-F238E27FC236}">
                <a16:creationId xmlns:a16="http://schemas.microsoft.com/office/drawing/2014/main" id="{AA08E16A-896E-41BF-A12B-4E976868041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86617" y="5506555"/>
            <a:ext cx="602331" cy="602331"/>
          </a:xfrm>
          <a:prstGeom prst="rect">
            <a:avLst/>
          </a:prstGeom>
        </p:spPr>
      </p:pic>
      <p:grpSp>
        <p:nvGrpSpPr>
          <p:cNvPr id="149" name="组合 34">
            <a:extLst>
              <a:ext uri="{FF2B5EF4-FFF2-40B4-BE49-F238E27FC236}">
                <a16:creationId xmlns:a16="http://schemas.microsoft.com/office/drawing/2014/main" id="{0DF33CFD-5AAA-44EF-9B9D-3DEE9182CA5B}"/>
              </a:ext>
            </a:extLst>
          </p:cNvPr>
          <p:cNvGrpSpPr>
            <a:grpSpLocks/>
          </p:cNvGrpSpPr>
          <p:nvPr/>
        </p:nvGrpSpPr>
        <p:grpSpPr bwMode="auto">
          <a:xfrm>
            <a:off x="3295956" y="5470930"/>
            <a:ext cx="5531911" cy="712787"/>
            <a:chOff x="6298049" y="1397569"/>
            <a:chExt cx="4842391" cy="712882"/>
          </a:xfrm>
        </p:grpSpPr>
        <p:sp>
          <p:nvSpPr>
            <p:cNvPr id="150" name="文本框 20">
              <a:extLst>
                <a:ext uri="{FF2B5EF4-FFF2-40B4-BE49-F238E27FC236}">
                  <a16:creationId xmlns:a16="http://schemas.microsoft.com/office/drawing/2014/main" id="{8D2C5856-4A35-435F-8320-6B44010665B6}"/>
                </a:ext>
              </a:extLst>
            </p:cNvPr>
            <p:cNvSpPr txBox="1">
              <a:spLocks noChangeArrowheads="1"/>
            </p:cNvSpPr>
            <p:nvPr/>
          </p:nvSpPr>
          <p:spPr bwMode="auto">
            <a:xfrm>
              <a:off x="8166881" y="1554183"/>
              <a:ext cx="2864874" cy="369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dirty="0">
                  <a:solidFill>
                    <a:srgbClr val="044875"/>
                  </a:solidFill>
                  <a:latin typeface="微软雅黑" panose="020B0503020204020204" pitchFamily="34" charset="-122"/>
                  <a:ea typeface="微软雅黑" panose="020B0503020204020204" pitchFamily="34" charset="-122"/>
                </a:rPr>
                <a:t>自然语言处理进阶</a:t>
              </a:r>
            </a:p>
          </p:txBody>
        </p:sp>
        <p:sp>
          <p:nvSpPr>
            <p:cNvPr id="151" name="矩形 150">
              <a:extLst>
                <a:ext uri="{FF2B5EF4-FFF2-40B4-BE49-F238E27FC236}">
                  <a16:creationId xmlns:a16="http://schemas.microsoft.com/office/drawing/2014/main" id="{E2EA0719-E7A1-4472-A023-8C11DD077796}"/>
                </a:ext>
              </a:extLst>
            </p:cNvPr>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52" name="直接连接符 151">
              <a:extLst>
                <a:ext uri="{FF2B5EF4-FFF2-40B4-BE49-F238E27FC236}">
                  <a16:creationId xmlns:a16="http://schemas.microsoft.com/office/drawing/2014/main" id="{5A77B02A-4DE0-474A-98B2-BA12097E4855}"/>
                </a:ext>
              </a:extLst>
            </p:cNvPr>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153" name="组合 68">
              <a:extLst>
                <a:ext uri="{FF2B5EF4-FFF2-40B4-BE49-F238E27FC236}">
                  <a16:creationId xmlns:a16="http://schemas.microsoft.com/office/drawing/2014/main" id="{9DE53039-4469-4A53-B2BB-69E4A38E71D9}"/>
                </a:ext>
              </a:extLst>
            </p:cNvPr>
            <p:cNvGrpSpPr>
              <a:grpSpLocks/>
            </p:cNvGrpSpPr>
            <p:nvPr/>
          </p:nvGrpSpPr>
          <p:grpSpPr bwMode="auto">
            <a:xfrm>
              <a:off x="6298049" y="1397569"/>
              <a:ext cx="919239" cy="712882"/>
              <a:chOff x="6191369" y="1397569"/>
              <a:chExt cx="919239" cy="712882"/>
            </a:xfrm>
          </p:grpSpPr>
          <p:sp>
            <p:nvSpPr>
              <p:cNvPr id="154" name="矩形 153">
                <a:extLst>
                  <a:ext uri="{FF2B5EF4-FFF2-40B4-BE49-F238E27FC236}">
                    <a16:creationId xmlns:a16="http://schemas.microsoft.com/office/drawing/2014/main" id="{87924622-4C58-469D-BD05-5B0D20A260D2}"/>
                  </a:ext>
                </a:extLst>
              </p:cNvPr>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6" name="文本框 18">
                <a:extLst>
                  <a:ext uri="{FF2B5EF4-FFF2-40B4-BE49-F238E27FC236}">
                    <a16:creationId xmlns:a16="http://schemas.microsoft.com/office/drawing/2014/main" id="{0704D662-09B2-44BA-97E4-DBDB9C7CE7C7}"/>
                  </a:ext>
                </a:extLst>
              </p:cNvPr>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05</a:t>
                </a:r>
                <a:endParaRPr lang="zh-CN" altLang="en-US" sz="3600" dirty="0">
                  <a:solidFill>
                    <a:srgbClr val="044875"/>
                  </a:solidFill>
                  <a:latin typeface="Impact" panose="020B0806030902050204" pitchFamily="34" charset="0"/>
                </a:endParaRPr>
              </a:p>
            </p:txBody>
          </p:sp>
        </p:gr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right)">
                                      <p:cBhvr>
                                        <p:cTn id="7" dur="500"/>
                                        <p:tgtEl>
                                          <p:spTgt spid="10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8"/>
                                        </p:tgtEl>
                                        <p:attrNameLst>
                                          <p:attrName>style.visibility</p:attrName>
                                        </p:attrNameLst>
                                      </p:cBhvr>
                                      <p:to>
                                        <p:strVal val="visible"/>
                                      </p:to>
                                    </p:set>
                                    <p:animEffect transition="in" filter="wipe(left)">
                                      <p:cBhvr>
                                        <p:cTn id="10" dur="500"/>
                                        <p:tgtEl>
                                          <p:spTgt spid="108"/>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107"/>
                                        </p:tgtEl>
                                        <p:attrNameLst>
                                          <p:attrName>style.visibility</p:attrName>
                                        </p:attrNameLst>
                                      </p:cBhvr>
                                      <p:to>
                                        <p:strVal val="visible"/>
                                      </p:to>
                                    </p:set>
                                    <p:animEffect transition="in" filter="wipe(right)">
                                      <p:cBhvr>
                                        <p:cTn id="13"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7" grpId="0" animBg="1"/>
      <p:bldP spid="10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A6EB31D-EE85-4EE0-ADF3-3EDF5B847B5F}"/>
              </a:ext>
            </a:extLst>
          </p:cNvPr>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矩形 5">
            <a:extLst>
              <a:ext uri="{FF2B5EF4-FFF2-40B4-BE49-F238E27FC236}">
                <a16:creationId xmlns:a16="http://schemas.microsoft.com/office/drawing/2014/main" id="{ED3EF7C2-CEE1-452F-BE56-B7D5ED3F7CE2}"/>
              </a:ext>
            </a:extLst>
          </p:cNvPr>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292" name="文本框 7">
            <a:extLst>
              <a:ext uri="{FF2B5EF4-FFF2-40B4-BE49-F238E27FC236}">
                <a16:creationId xmlns:a16="http://schemas.microsoft.com/office/drawing/2014/main" id="{1C81021A-A3D3-4EC1-8678-C188B0ACDE88}"/>
              </a:ext>
            </a:extLst>
          </p:cNvPr>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11500" dirty="0">
                <a:solidFill>
                  <a:prstClr val="white"/>
                </a:solidFill>
                <a:latin typeface="Impact" panose="020B0806030902050204" pitchFamily="34" charset="0"/>
              </a:rPr>
              <a:t>3</a:t>
            </a:r>
            <a:endParaRPr kumimoji="0" lang="zh-CN" altLang="en-US" sz="115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12293" name="文本框 8">
            <a:extLst>
              <a:ext uri="{FF2B5EF4-FFF2-40B4-BE49-F238E27FC236}">
                <a16:creationId xmlns:a16="http://schemas.microsoft.com/office/drawing/2014/main" id="{09FB0760-DCA8-4FA6-9872-1C33D539770B}"/>
              </a:ext>
            </a:extLst>
          </p:cNvPr>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第</a:t>
            </a:r>
          </a:p>
        </p:txBody>
      </p:sp>
      <p:sp>
        <p:nvSpPr>
          <p:cNvPr id="10" name="矩形 9">
            <a:extLst>
              <a:ext uri="{FF2B5EF4-FFF2-40B4-BE49-F238E27FC236}">
                <a16:creationId xmlns:a16="http://schemas.microsoft.com/office/drawing/2014/main" id="{F99BA51B-1DA7-49F3-BDCB-ED25C459DB9E}"/>
              </a:ext>
            </a:extLst>
          </p:cNvPr>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295" name="文本框 10">
            <a:extLst>
              <a:ext uri="{FF2B5EF4-FFF2-40B4-BE49-F238E27FC236}">
                <a16:creationId xmlns:a16="http://schemas.microsoft.com/office/drawing/2014/main" id="{7C840E12-A87F-4449-85C0-1D87B1128ED0}"/>
              </a:ext>
            </a:extLst>
          </p:cNvPr>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部分</a:t>
            </a:r>
          </a:p>
        </p:txBody>
      </p:sp>
      <p:sp>
        <p:nvSpPr>
          <p:cNvPr id="12296" name="文本框 11">
            <a:extLst>
              <a:ext uri="{FF2B5EF4-FFF2-40B4-BE49-F238E27FC236}">
                <a16:creationId xmlns:a16="http://schemas.microsoft.com/office/drawing/2014/main" id="{DF8864B7-7026-4B02-A1DD-EA10E545D964}"/>
              </a:ext>
            </a:extLst>
          </p:cNvPr>
          <p:cNvSpPr txBox="1">
            <a:spLocks noChangeArrowheads="1"/>
          </p:cNvSpPr>
          <p:nvPr/>
        </p:nvSpPr>
        <p:spPr bwMode="auto">
          <a:xfrm>
            <a:off x="4798503" y="3619133"/>
            <a:ext cx="644734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4800" b="1" dirty="0">
                <a:solidFill>
                  <a:prstClr val="white"/>
                </a:solidFill>
                <a:latin typeface="微软雅黑" panose="020B0503020204020204" pitchFamily="34" charset="-122"/>
                <a:ea typeface="微软雅黑" panose="020B0503020204020204" pitchFamily="34" charset="-122"/>
              </a:rPr>
              <a:t>word2vec</a:t>
            </a:r>
            <a:endParaRPr kumimoji="0" lang="zh-CN" altLang="en-US" sz="4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31258777"/>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4194495" y="254001"/>
            <a:ext cx="7997506" cy="238119"/>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266362" y="63468"/>
            <a:ext cx="3667920" cy="981090"/>
            <a:chOff x="439581" y="93093"/>
            <a:chExt cx="1896013" cy="1318373"/>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801397" y="129352"/>
              <a:ext cx="1534197" cy="128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a:t>
              </a:r>
              <a:r>
                <a:rPr lang="en-US" altLang="zh-CN" dirty="0">
                  <a:solidFill>
                    <a:srgbClr val="044875"/>
                  </a:solidFill>
                  <a:latin typeface="微软雅黑" panose="020B0503020204020204" pitchFamily="34" charset="-122"/>
                  <a:ea typeface="微软雅黑" panose="020B0503020204020204" pitchFamily="34" charset="-122"/>
                </a:rPr>
                <a:t>word2vec</a:t>
              </a:r>
            </a:p>
            <a:p>
              <a:pPr algn="ctr" eaLnBrk="1" hangingPunct="1">
                <a:lnSpc>
                  <a:spcPct val="100000"/>
                </a:lnSpc>
                <a:spcBef>
                  <a:spcPct val="0"/>
                </a:spcBef>
                <a:buFontTx/>
                <a:buNone/>
              </a:pP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A8BE755E-1864-4C66-B622-665AC80DA633}"/>
                </a:ext>
              </a:extLst>
            </p:cNvPr>
            <p:cNvSpPr txBox="1"/>
            <p:nvPr/>
          </p:nvSpPr>
          <p:spPr>
            <a:xfrm>
              <a:off x="439581" y="93093"/>
              <a:ext cx="723631" cy="785811"/>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320" name="Rectangle 2">
            <a:extLst>
              <a:ext uri="{FF2B5EF4-FFF2-40B4-BE49-F238E27FC236}">
                <a16:creationId xmlns:a16="http://schemas.microsoft.com/office/drawing/2014/main" id="{94481C47-38DC-4C5F-8999-FF19E5071FCA}"/>
              </a:ext>
            </a:extLst>
          </p:cNvPr>
          <p:cNvSpPr>
            <a:spLocks noChangeArrowheads="1"/>
          </p:cNvSpPr>
          <p:nvPr/>
        </p:nvSpPr>
        <p:spPr bwMode="auto">
          <a:xfrm>
            <a:off x="471488" y="1711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endParaRPr lang="zh-CN" altLang="en-US" sz="1800"/>
          </a:p>
        </p:txBody>
      </p:sp>
      <p:sp>
        <p:nvSpPr>
          <p:cNvPr id="16" name="矩形 15">
            <a:extLst>
              <a:ext uri="{FF2B5EF4-FFF2-40B4-BE49-F238E27FC236}">
                <a16:creationId xmlns:a16="http://schemas.microsoft.com/office/drawing/2014/main" id="{AAF51A0A-A572-434C-A5CF-143C9D325E9B}"/>
              </a:ext>
            </a:extLst>
          </p:cNvPr>
          <p:cNvSpPr/>
          <p:nvPr/>
        </p:nvSpPr>
        <p:spPr>
          <a:xfrm>
            <a:off x="301649" y="1798119"/>
            <a:ext cx="1989647" cy="369332"/>
          </a:xfrm>
          <a:prstGeom prst="rect">
            <a:avLst/>
          </a:prstGeom>
        </p:spPr>
        <p:txBody>
          <a:bodyPr wrap="none">
            <a:spAutoFit/>
          </a:bodyPr>
          <a:lstStyle/>
          <a:p>
            <a:r>
              <a:rPr lang="en-US" altLang="zh-CN" b="1" dirty="0">
                <a:solidFill>
                  <a:srgbClr val="24292E"/>
                </a:solidFill>
                <a:latin typeface="-apple-system"/>
              </a:rPr>
              <a:t>1.</a:t>
            </a:r>
            <a:r>
              <a:rPr lang="zh-CN" altLang="en-US" b="1" dirty="0">
                <a:solidFill>
                  <a:srgbClr val="24292E"/>
                </a:solidFill>
                <a:latin typeface="-apple-system"/>
              </a:rPr>
              <a:t>语言学上的启发</a:t>
            </a:r>
            <a:endParaRPr lang="zh-CN" altLang="en-US" dirty="0"/>
          </a:p>
        </p:txBody>
      </p:sp>
      <p:sp>
        <p:nvSpPr>
          <p:cNvPr id="4" name="矩形 3">
            <a:extLst>
              <a:ext uri="{FF2B5EF4-FFF2-40B4-BE49-F238E27FC236}">
                <a16:creationId xmlns:a16="http://schemas.microsoft.com/office/drawing/2014/main" id="{531D49E7-2041-487F-AB38-18E5657D9DB5}"/>
              </a:ext>
            </a:extLst>
          </p:cNvPr>
          <p:cNvSpPr/>
          <p:nvPr/>
        </p:nvSpPr>
        <p:spPr>
          <a:xfrm>
            <a:off x="266361" y="828778"/>
            <a:ext cx="11360780" cy="788806"/>
          </a:xfrm>
          <a:prstGeom prst="rect">
            <a:avLst/>
          </a:prstGeom>
        </p:spPr>
        <p:txBody>
          <a:bodyPr wrap="square">
            <a:spAutoFit/>
          </a:bodyPr>
          <a:lstStyle/>
          <a:p>
            <a:pPr>
              <a:lnSpc>
                <a:spcPct val="150000"/>
              </a:lnSpc>
            </a:pPr>
            <a:r>
              <a:rPr lang="zh-CN" altLang="en-US" sz="1600" dirty="0"/>
              <a:t>    作为连接传统机器学习与深度学习的桥梁，词向量一直是入门深度学习的第一站。词向量的训练方法有很多种，</a:t>
            </a:r>
            <a:r>
              <a:rPr lang="en-US" altLang="zh-CN" sz="1600" dirty="0"/>
              <a:t>word2vec </a:t>
            </a:r>
            <a:r>
              <a:rPr lang="zh-CN" altLang="en-US" sz="1600" dirty="0"/>
              <a:t>是其中最著名的一种，还有 </a:t>
            </a:r>
            <a:r>
              <a:rPr lang="en-US" altLang="zh-CN" sz="1600" dirty="0" err="1"/>
              <a:t>fastText</a:t>
            </a:r>
            <a:r>
              <a:rPr lang="zh-CN" altLang="en-US" sz="1600" dirty="0"/>
              <a:t>、</a:t>
            </a:r>
            <a:r>
              <a:rPr lang="en-US" altLang="zh-CN" sz="1600" dirty="0"/>
              <a:t>Glove</a:t>
            </a:r>
            <a:r>
              <a:rPr lang="zh-CN" altLang="en-US" sz="1600" dirty="0"/>
              <a:t>、</a:t>
            </a:r>
            <a:r>
              <a:rPr lang="en-US" altLang="zh-CN" sz="1600" dirty="0" err="1"/>
              <a:t>XLNet</a:t>
            </a:r>
            <a:r>
              <a:rPr lang="zh-CN" altLang="en-US" sz="1600" dirty="0"/>
              <a:t>和最近很流行的 </a:t>
            </a:r>
            <a:r>
              <a:rPr lang="en-US" altLang="zh-CN" sz="1600" dirty="0"/>
              <a:t>BERT </a:t>
            </a:r>
            <a:r>
              <a:rPr lang="zh-CN" altLang="en-US" sz="1600" dirty="0"/>
              <a:t>等。本节主要讲解其中的</a:t>
            </a:r>
            <a:r>
              <a:rPr lang="en-US" altLang="zh-CN" sz="1600" dirty="0"/>
              <a:t>CBOW</a:t>
            </a:r>
            <a:r>
              <a:rPr lang="zh-CN" altLang="en-US" sz="1600" dirty="0"/>
              <a:t>模型。</a:t>
            </a:r>
          </a:p>
        </p:txBody>
      </p:sp>
      <p:sp>
        <p:nvSpPr>
          <p:cNvPr id="9" name="矩形 8">
            <a:extLst>
              <a:ext uri="{FF2B5EF4-FFF2-40B4-BE49-F238E27FC236}">
                <a16:creationId xmlns:a16="http://schemas.microsoft.com/office/drawing/2014/main" id="{7CE0CCD3-6CD6-4D99-BF56-A7D51A9026D2}"/>
              </a:ext>
            </a:extLst>
          </p:cNvPr>
          <p:cNvSpPr/>
          <p:nvPr/>
        </p:nvSpPr>
        <p:spPr>
          <a:xfrm>
            <a:off x="117447" y="2303313"/>
            <a:ext cx="11829874" cy="4112793"/>
          </a:xfrm>
          <a:prstGeom prst="rect">
            <a:avLst/>
          </a:prstGeom>
        </p:spPr>
        <p:txBody>
          <a:bodyPr wrap="square">
            <a:spAutoFit/>
          </a:bodyPr>
          <a:lstStyle/>
          <a:p>
            <a:pPr>
              <a:lnSpc>
                <a:spcPct val="150000"/>
              </a:lnSpc>
            </a:pPr>
            <a:r>
              <a:rPr lang="zh-CN" altLang="en-US" sz="1600" dirty="0"/>
              <a:t>    语言学家</a:t>
            </a:r>
            <a:r>
              <a:rPr lang="en-US" altLang="zh-CN" sz="1600" dirty="0" err="1"/>
              <a:t>J.R.Firth</a:t>
            </a:r>
            <a:r>
              <a:rPr lang="zh-CN" altLang="en-US" sz="1600" dirty="0"/>
              <a:t>提出，通过一个单词的上下文可以得到它的意思。这是现代统计自然语言处理最成功的思想之一，即单词的意义与单词的上下文紧密关联。</a:t>
            </a:r>
            <a:endParaRPr lang="en-US" altLang="zh-CN" sz="1600" dirty="0"/>
          </a:p>
          <a:p>
            <a:pPr>
              <a:lnSpc>
                <a:spcPct val="150000"/>
              </a:lnSpc>
            </a:pPr>
            <a:endParaRPr lang="zh-CN" altLang="en-US" sz="1600" dirty="0"/>
          </a:p>
          <a:p>
            <a:pPr>
              <a:lnSpc>
                <a:spcPct val="150000"/>
              </a:lnSpc>
            </a:pPr>
            <a:r>
              <a:rPr lang="zh-CN" altLang="en-US" sz="1600" dirty="0"/>
              <a:t>    比如，“阳光”的上下文通常是“照耀”“火热”“温暖”“光明”等，那么“阳光”就可以用“火热”“温暖”“光明”来定义。此外，“开朗”的上下文也含有“热情”“温暖”的意思，所以在很多时候“阳光”也被引申为“开朗”。在词典中，我们既可以用“开朗”来解释“阳光”的形容词定义，也可以用“阳光”来作为“开朗”的定义。甚至于，“阳光开朗”经常作为</a:t>
            </a:r>
          </a:p>
          <a:p>
            <a:pPr>
              <a:lnSpc>
                <a:spcPct val="150000"/>
              </a:lnSpc>
            </a:pPr>
            <a:r>
              <a:rPr lang="zh-CN" altLang="en-US" sz="1600" dirty="0"/>
              <a:t>一个短语出现。</a:t>
            </a:r>
            <a:endParaRPr lang="en-US" altLang="zh-CN" sz="1600" dirty="0"/>
          </a:p>
          <a:p>
            <a:pPr>
              <a:lnSpc>
                <a:spcPct val="150000"/>
              </a:lnSpc>
            </a:pPr>
            <a:endParaRPr lang="zh-CN" altLang="en-US" sz="1600" dirty="0"/>
          </a:p>
          <a:p>
            <a:pPr>
              <a:lnSpc>
                <a:spcPct val="150000"/>
              </a:lnSpc>
            </a:pPr>
            <a:r>
              <a:rPr lang="zh-CN" altLang="en-US" sz="1600" dirty="0"/>
              <a:t>    看来意义相似的词语的上下文是相似的，或者说近义词可以互相替换。如果每个单词都存在一个特征向量，使得分类器能够根据某个单词的上下文的特征向量预测这个单词是什么，那么这个特征向量就很好地表达了这个单词。这个语言学上的启发催生了词向量。</a:t>
            </a:r>
          </a:p>
        </p:txBody>
      </p:sp>
    </p:spTree>
    <p:extLst>
      <p:ext uri="{BB962C8B-B14F-4D97-AF65-F5344CB8AC3E}">
        <p14:creationId xmlns:p14="http://schemas.microsoft.com/office/powerpoint/2010/main" val="4103561579"/>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4194495" y="254001"/>
            <a:ext cx="7997506" cy="238119"/>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266362" y="63468"/>
            <a:ext cx="3667920" cy="981090"/>
            <a:chOff x="439581" y="93093"/>
            <a:chExt cx="1896013" cy="1318373"/>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801397" y="129352"/>
              <a:ext cx="1534197" cy="128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a:t>
              </a:r>
              <a:r>
                <a:rPr lang="en-US" altLang="zh-CN" dirty="0">
                  <a:solidFill>
                    <a:srgbClr val="044875"/>
                  </a:solidFill>
                  <a:latin typeface="微软雅黑" panose="020B0503020204020204" pitchFamily="34" charset="-122"/>
                  <a:ea typeface="微软雅黑" panose="020B0503020204020204" pitchFamily="34" charset="-122"/>
                </a:rPr>
                <a:t>word2vec</a:t>
              </a:r>
            </a:p>
            <a:p>
              <a:pPr algn="ctr" eaLnBrk="1" hangingPunct="1">
                <a:lnSpc>
                  <a:spcPct val="100000"/>
                </a:lnSpc>
                <a:spcBef>
                  <a:spcPct val="0"/>
                </a:spcBef>
                <a:buFontTx/>
                <a:buNone/>
              </a:pP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A8BE755E-1864-4C66-B622-665AC80DA633}"/>
                </a:ext>
              </a:extLst>
            </p:cNvPr>
            <p:cNvSpPr txBox="1"/>
            <p:nvPr/>
          </p:nvSpPr>
          <p:spPr>
            <a:xfrm>
              <a:off x="439581" y="93093"/>
              <a:ext cx="723631" cy="785811"/>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320" name="Rectangle 2">
            <a:extLst>
              <a:ext uri="{FF2B5EF4-FFF2-40B4-BE49-F238E27FC236}">
                <a16:creationId xmlns:a16="http://schemas.microsoft.com/office/drawing/2014/main" id="{94481C47-38DC-4C5F-8999-FF19E5071FCA}"/>
              </a:ext>
            </a:extLst>
          </p:cNvPr>
          <p:cNvSpPr>
            <a:spLocks noChangeArrowheads="1"/>
          </p:cNvSpPr>
          <p:nvPr/>
        </p:nvSpPr>
        <p:spPr bwMode="auto">
          <a:xfrm>
            <a:off x="58723" y="1071541"/>
            <a:ext cx="11937533" cy="788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FontTx/>
              <a:buNone/>
            </a:pPr>
            <a:r>
              <a:rPr lang="en-US" altLang="zh-CN" sz="1600" dirty="0"/>
              <a:t>    CBOW (Continuous Bag of Words Model</a:t>
            </a:r>
            <a:r>
              <a:rPr lang="zh-CN" altLang="en-US" sz="1600" dirty="0"/>
              <a:t>）是一种基于窗口的语言模型。一个窗口指的是句子中的一个固定长度的片段，窗口中间的词语称为中心词，窗口中其他词语称为中心词的上下文。</a:t>
            </a:r>
            <a:r>
              <a:rPr lang="en-US" altLang="zh-CN" sz="1600" dirty="0"/>
              <a:t>CBOW</a:t>
            </a:r>
            <a:r>
              <a:rPr lang="zh-CN" altLang="en-US" sz="1600" dirty="0"/>
              <a:t>模型通过三层神经网络接受上下文的特征向量，预测中心词是什么。</a:t>
            </a:r>
          </a:p>
        </p:txBody>
      </p:sp>
      <p:sp>
        <p:nvSpPr>
          <p:cNvPr id="16" name="矩形 15">
            <a:extLst>
              <a:ext uri="{FF2B5EF4-FFF2-40B4-BE49-F238E27FC236}">
                <a16:creationId xmlns:a16="http://schemas.microsoft.com/office/drawing/2014/main" id="{AAF51A0A-A572-434C-A5CF-143C9D325E9B}"/>
              </a:ext>
            </a:extLst>
          </p:cNvPr>
          <p:cNvSpPr/>
          <p:nvPr/>
        </p:nvSpPr>
        <p:spPr>
          <a:xfrm>
            <a:off x="171128" y="704999"/>
            <a:ext cx="1437830" cy="369332"/>
          </a:xfrm>
          <a:prstGeom prst="rect">
            <a:avLst/>
          </a:prstGeom>
        </p:spPr>
        <p:txBody>
          <a:bodyPr wrap="none">
            <a:spAutoFit/>
          </a:bodyPr>
          <a:lstStyle/>
          <a:p>
            <a:r>
              <a:rPr lang="en-US" altLang="zh-CN" b="1" dirty="0">
                <a:solidFill>
                  <a:srgbClr val="24292E"/>
                </a:solidFill>
                <a:latin typeface="-apple-system"/>
              </a:rPr>
              <a:t>2.CBOW</a:t>
            </a:r>
            <a:r>
              <a:rPr lang="zh-CN" altLang="en-US" b="1" dirty="0">
                <a:solidFill>
                  <a:srgbClr val="24292E"/>
                </a:solidFill>
                <a:latin typeface="-apple-system"/>
              </a:rPr>
              <a:t>模型</a:t>
            </a:r>
            <a:endParaRPr lang="zh-CN" altLang="en-US" dirty="0"/>
          </a:p>
        </p:txBody>
      </p:sp>
      <p:sp>
        <p:nvSpPr>
          <p:cNvPr id="5" name="矩形 4">
            <a:extLst>
              <a:ext uri="{FF2B5EF4-FFF2-40B4-BE49-F238E27FC236}">
                <a16:creationId xmlns:a16="http://schemas.microsoft.com/office/drawing/2014/main" id="{5E2478AA-C1A4-434E-953F-EE626E300F21}"/>
              </a:ext>
            </a:extLst>
          </p:cNvPr>
          <p:cNvSpPr/>
          <p:nvPr/>
        </p:nvSpPr>
        <p:spPr>
          <a:xfrm>
            <a:off x="266362" y="2439763"/>
            <a:ext cx="5142096" cy="2266133"/>
          </a:xfrm>
          <a:prstGeom prst="rect">
            <a:avLst/>
          </a:prstGeom>
        </p:spPr>
        <p:txBody>
          <a:bodyPr wrap="square">
            <a:spAutoFit/>
          </a:bodyPr>
          <a:lstStyle/>
          <a:p>
            <a:pPr>
              <a:lnSpc>
                <a:spcPct val="150000"/>
              </a:lnSpc>
            </a:pPr>
            <a:r>
              <a:rPr lang="zh-CN" altLang="en-US" sz="1600" dirty="0"/>
              <a:t>    把中间词当做</a:t>
            </a:r>
            <a:r>
              <a:rPr lang="en-US" altLang="zh-CN" sz="1600" dirty="0"/>
              <a:t>y</a:t>
            </a:r>
            <a:r>
              <a:rPr lang="zh-CN" altLang="en-US" sz="1600" dirty="0"/>
              <a:t>，把窗口中的其它词当做</a:t>
            </a:r>
            <a:r>
              <a:rPr lang="en-US" altLang="zh-CN" sz="1600" dirty="0"/>
              <a:t>x</a:t>
            </a:r>
            <a:r>
              <a:rPr lang="zh-CN" altLang="en-US" sz="1600" dirty="0"/>
              <a:t>输入，</a:t>
            </a:r>
            <a:r>
              <a:rPr lang="en-US" altLang="zh-CN" sz="1600" dirty="0"/>
              <a:t>x</a:t>
            </a:r>
            <a:r>
              <a:rPr lang="zh-CN" altLang="en-US" sz="1600" dirty="0"/>
              <a:t>输入是经过</a:t>
            </a:r>
            <a:r>
              <a:rPr lang="en-US" altLang="zh-CN" sz="1600" dirty="0"/>
              <a:t>one-hot</a:t>
            </a:r>
            <a:r>
              <a:rPr lang="zh-CN" altLang="en-US" sz="1600" dirty="0"/>
              <a:t>编码过的，然后通过一个隐层进行求和操作，最后通过激活函数</a:t>
            </a:r>
            <a:r>
              <a:rPr lang="en-US" altLang="zh-CN" sz="1600" dirty="0" err="1"/>
              <a:t>softmax</a:t>
            </a:r>
            <a:r>
              <a:rPr lang="zh-CN" altLang="en-US" sz="1600" dirty="0"/>
              <a:t>，可以计算出每个单词的生成概率，接下来的任务就是训练神经网络的权重，使得语料库中所有单词的整体生成概率最大化，而求得的权重矩阵就是文本表示词向量的结果。</a:t>
            </a:r>
          </a:p>
        </p:txBody>
      </p:sp>
      <p:pic>
        <p:nvPicPr>
          <p:cNvPr id="10" name="图片 9">
            <a:extLst>
              <a:ext uri="{FF2B5EF4-FFF2-40B4-BE49-F238E27FC236}">
                <a16:creationId xmlns:a16="http://schemas.microsoft.com/office/drawing/2014/main" id="{24CF2BA2-5824-40E1-B9DA-53B23E2DF48D}"/>
              </a:ext>
            </a:extLst>
          </p:cNvPr>
          <p:cNvPicPr>
            <a:picLocks noChangeAspect="1"/>
          </p:cNvPicPr>
          <p:nvPr/>
        </p:nvPicPr>
        <p:blipFill>
          <a:blip r:embed="rId3"/>
          <a:stretch>
            <a:fillRect/>
          </a:stretch>
        </p:blipFill>
        <p:spPr>
          <a:xfrm>
            <a:off x="6096000" y="1983985"/>
            <a:ext cx="4407017" cy="4389342"/>
          </a:xfrm>
          <a:prstGeom prst="rect">
            <a:avLst/>
          </a:prstGeom>
        </p:spPr>
      </p:pic>
    </p:spTree>
    <p:extLst>
      <p:ext uri="{BB962C8B-B14F-4D97-AF65-F5344CB8AC3E}">
        <p14:creationId xmlns:p14="http://schemas.microsoft.com/office/powerpoint/2010/main" val="4032159376"/>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4194495" y="254001"/>
            <a:ext cx="7997506" cy="238119"/>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266362" y="63468"/>
            <a:ext cx="3667920" cy="981090"/>
            <a:chOff x="439581" y="93093"/>
            <a:chExt cx="1896013" cy="1318373"/>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801397" y="129352"/>
              <a:ext cx="1534197" cy="128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a:t>
              </a:r>
              <a:r>
                <a:rPr lang="en-US" altLang="zh-CN" dirty="0">
                  <a:solidFill>
                    <a:srgbClr val="044875"/>
                  </a:solidFill>
                  <a:latin typeface="微软雅黑" panose="020B0503020204020204" pitchFamily="34" charset="-122"/>
                  <a:ea typeface="微软雅黑" panose="020B0503020204020204" pitchFamily="34" charset="-122"/>
                </a:rPr>
                <a:t>word2vec</a:t>
              </a:r>
            </a:p>
            <a:p>
              <a:pPr algn="ctr" eaLnBrk="1" hangingPunct="1">
                <a:lnSpc>
                  <a:spcPct val="100000"/>
                </a:lnSpc>
                <a:spcBef>
                  <a:spcPct val="0"/>
                </a:spcBef>
                <a:buFontTx/>
                <a:buNone/>
              </a:pP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A8BE755E-1864-4C66-B622-665AC80DA633}"/>
                </a:ext>
              </a:extLst>
            </p:cNvPr>
            <p:cNvSpPr txBox="1"/>
            <p:nvPr/>
          </p:nvSpPr>
          <p:spPr>
            <a:xfrm>
              <a:off x="439581" y="93093"/>
              <a:ext cx="723631" cy="785811"/>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a:extLst>
              <a:ext uri="{FF2B5EF4-FFF2-40B4-BE49-F238E27FC236}">
                <a16:creationId xmlns:a16="http://schemas.microsoft.com/office/drawing/2014/main" id="{AAF51A0A-A572-434C-A5CF-143C9D325E9B}"/>
              </a:ext>
            </a:extLst>
          </p:cNvPr>
          <p:cNvSpPr/>
          <p:nvPr/>
        </p:nvSpPr>
        <p:spPr>
          <a:xfrm>
            <a:off x="171128" y="704999"/>
            <a:ext cx="1524776" cy="369332"/>
          </a:xfrm>
          <a:prstGeom prst="rect">
            <a:avLst/>
          </a:prstGeom>
        </p:spPr>
        <p:txBody>
          <a:bodyPr wrap="none">
            <a:spAutoFit/>
          </a:bodyPr>
          <a:lstStyle/>
          <a:p>
            <a:r>
              <a:rPr lang="en-US" altLang="zh-CN" b="1" dirty="0">
                <a:solidFill>
                  <a:srgbClr val="24292E"/>
                </a:solidFill>
                <a:latin typeface="-apple-system"/>
              </a:rPr>
              <a:t>3.</a:t>
            </a:r>
            <a:r>
              <a:rPr lang="zh-CN" altLang="en-US" b="1" dirty="0">
                <a:solidFill>
                  <a:srgbClr val="24292E"/>
                </a:solidFill>
                <a:latin typeface="-apple-system"/>
              </a:rPr>
              <a:t>训练词向量</a:t>
            </a:r>
            <a:endParaRPr lang="zh-CN" altLang="en-US" dirty="0"/>
          </a:p>
        </p:txBody>
      </p:sp>
      <p:sp>
        <p:nvSpPr>
          <p:cNvPr id="4" name="矩形 3">
            <a:extLst>
              <a:ext uri="{FF2B5EF4-FFF2-40B4-BE49-F238E27FC236}">
                <a16:creationId xmlns:a16="http://schemas.microsoft.com/office/drawing/2014/main" id="{B492E8BA-6B15-417E-812A-55D125BA5651}"/>
              </a:ext>
            </a:extLst>
          </p:cNvPr>
          <p:cNvSpPr/>
          <p:nvPr/>
        </p:nvSpPr>
        <p:spPr>
          <a:xfrm>
            <a:off x="304800" y="1232805"/>
            <a:ext cx="10919670" cy="788806"/>
          </a:xfrm>
          <a:prstGeom prst="rect">
            <a:avLst/>
          </a:prstGeom>
        </p:spPr>
        <p:txBody>
          <a:bodyPr wrap="square">
            <a:spAutoFit/>
          </a:bodyPr>
          <a:lstStyle/>
          <a:p>
            <a:pPr>
              <a:lnSpc>
                <a:spcPct val="150000"/>
              </a:lnSpc>
            </a:pPr>
            <a:r>
              <a:rPr lang="zh-CN" altLang="en-US" sz="1600" dirty="0"/>
              <a:t>    了解了词向量的基本原理之后，可调用</a:t>
            </a:r>
            <a:r>
              <a:rPr lang="en-US" altLang="zh-CN" sz="1600" dirty="0" err="1"/>
              <a:t>HanLP</a:t>
            </a:r>
            <a:r>
              <a:rPr lang="en-US" altLang="zh-CN" sz="1600" dirty="0"/>
              <a:t> </a:t>
            </a:r>
            <a:r>
              <a:rPr lang="zh-CN" altLang="en-US" sz="1600" dirty="0"/>
              <a:t>中实现的词向量模块。该模块受的训练语料格式为以空格分词的纯文本格式，此处以</a:t>
            </a:r>
            <a:r>
              <a:rPr lang="en-US" altLang="zh-CN" sz="1600" dirty="0"/>
              <a:t>MSR</a:t>
            </a:r>
            <a:r>
              <a:rPr lang="zh-CN" altLang="en-US" sz="1600" dirty="0"/>
              <a:t>语料库为例，其中一个片段为：</a:t>
            </a:r>
          </a:p>
        </p:txBody>
      </p:sp>
      <p:pic>
        <p:nvPicPr>
          <p:cNvPr id="9" name="图片 8">
            <a:extLst>
              <a:ext uri="{FF2B5EF4-FFF2-40B4-BE49-F238E27FC236}">
                <a16:creationId xmlns:a16="http://schemas.microsoft.com/office/drawing/2014/main" id="{B5F912A0-CE6D-4C2A-B06E-4F7F264BCEF4}"/>
              </a:ext>
            </a:extLst>
          </p:cNvPr>
          <p:cNvPicPr>
            <a:picLocks noChangeAspect="1"/>
          </p:cNvPicPr>
          <p:nvPr/>
        </p:nvPicPr>
        <p:blipFill>
          <a:blip r:embed="rId3"/>
          <a:stretch>
            <a:fillRect/>
          </a:stretch>
        </p:blipFill>
        <p:spPr>
          <a:xfrm>
            <a:off x="1780244" y="2180085"/>
            <a:ext cx="8161727" cy="830652"/>
          </a:xfrm>
          <a:prstGeom prst="rect">
            <a:avLst/>
          </a:prstGeom>
        </p:spPr>
      </p:pic>
      <p:sp>
        <p:nvSpPr>
          <p:cNvPr id="12" name="矩形 11">
            <a:extLst>
              <a:ext uri="{FF2B5EF4-FFF2-40B4-BE49-F238E27FC236}">
                <a16:creationId xmlns:a16="http://schemas.microsoft.com/office/drawing/2014/main" id="{8B743098-2FEB-4484-8343-BEA9CBAA57D2}"/>
              </a:ext>
            </a:extLst>
          </p:cNvPr>
          <p:cNvSpPr/>
          <p:nvPr/>
        </p:nvSpPr>
        <p:spPr>
          <a:xfrm>
            <a:off x="287867" y="3259723"/>
            <a:ext cx="11037116" cy="338554"/>
          </a:xfrm>
          <a:prstGeom prst="rect">
            <a:avLst/>
          </a:prstGeom>
        </p:spPr>
        <p:txBody>
          <a:bodyPr wrap="square">
            <a:spAutoFit/>
          </a:bodyPr>
          <a:lstStyle/>
          <a:p>
            <a:r>
              <a:rPr lang="zh-CN" altLang="en-US" sz="1600" dirty="0"/>
              <a:t>词向量模块的训练可以利用命令行完成，只需指定训练语料库的路径和模型保存路径，具体代码详见书籍</a:t>
            </a:r>
            <a:r>
              <a:rPr lang="en-US" altLang="zh-CN" sz="1600" dirty="0"/>
              <a:t>P356-357</a:t>
            </a:r>
            <a:r>
              <a:rPr lang="zh-CN" altLang="en-US" sz="1600" dirty="0"/>
              <a:t>。</a:t>
            </a:r>
          </a:p>
        </p:txBody>
      </p:sp>
    </p:spTree>
    <p:extLst>
      <p:ext uri="{BB962C8B-B14F-4D97-AF65-F5344CB8AC3E}">
        <p14:creationId xmlns:p14="http://schemas.microsoft.com/office/powerpoint/2010/main" val="2947068014"/>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4194495" y="254001"/>
            <a:ext cx="7997506" cy="238119"/>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266362" y="63468"/>
            <a:ext cx="3667920" cy="981090"/>
            <a:chOff x="439581" y="93093"/>
            <a:chExt cx="1896013" cy="1318373"/>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801397" y="129352"/>
              <a:ext cx="1534197" cy="128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a:t>
              </a:r>
              <a:r>
                <a:rPr lang="en-US" altLang="zh-CN" dirty="0">
                  <a:solidFill>
                    <a:srgbClr val="044875"/>
                  </a:solidFill>
                  <a:latin typeface="微软雅黑" panose="020B0503020204020204" pitchFamily="34" charset="-122"/>
                  <a:ea typeface="微软雅黑" panose="020B0503020204020204" pitchFamily="34" charset="-122"/>
                </a:rPr>
                <a:t>word2vec</a:t>
              </a:r>
            </a:p>
            <a:p>
              <a:pPr algn="ctr" eaLnBrk="1" hangingPunct="1">
                <a:lnSpc>
                  <a:spcPct val="100000"/>
                </a:lnSpc>
                <a:spcBef>
                  <a:spcPct val="0"/>
                </a:spcBef>
                <a:buFontTx/>
                <a:buNone/>
              </a:pP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A8BE755E-1864-4C66-B622-665AC80DA633}"/>
                </a:ext>
              </a:extLst>
            </p:cNvPr>
            <p:cNvSpPr txBox="1"/>
            <p:nvPr/>
          </p:nvSpPr>
          <p:spPr>
            <a:xfrm>
              <a:off x="439581" y="93093"/>
              <a:ext cx="723631" cy="785811"/>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a:extLst>
              <a:ext uri="{FF2B5EF4-FFF2-40B4-BE49-F238E27FC236}">
                <a16:creationId xmlns:a16="http://schemas.microsoft.com/office/drawing/2014/main" id="{AAF51A0A-A572-434C-A5CF-143C9D325E9B}"/>
              </a:ext>
            </a:extLst>
          </p:cNvPr>
          <p:cNvSpPr/>
          <p:nvPr/>
        </p:nvSpPr>
        <p:spPr>
          <a:xfrm>
            <a:off x="171128" y="704999"/>
            <a:ext cx="1989647" cy="369332"/>
          </a:xfrm>
          <a:prstGeom prst="rect">
            <a:avLst/>
          </a:prstGeom>
        </p:spPr>
        <p:txBody>
          <a:bodyPr wrap="none">
            <a:spAutoFit/>
          </a:bodyPr>
          <a:lstStyle/>
          <a:p>
            <a:r>
              <a:rPr lang="en-US" altLang="zh-CN" b="1" dirty="0">
                <a:solidFill>
                  <a:srgbClr val="24292E"/>
                </a:solidFill>
                <a:latin typeface="-apple-system"/>
              </a:rPr>
              <a:t>4.</a:t>
            </a:r>
            <a:r>
              <a:rPr lang="zh-CN" altLang="en-US" b="1" dirty="0">
                <a:solidFill>
                  <a:srgbClr val="24292E"/>
                </a:solidFill>
                <a:latin typeface="-apple-system"/>
              </a:rPr>
              <a:t>单词语义相似度</a:t>
            </a:r>
            <a:endParaRPr lang="zh-CN" altLang="en-US" dirty="0"/>
          </a:p>
        </p:txBody>
      </p:sp>
      <p:sp>
        <p:nvSpPr>
          <p:cNvPr id="5" name="矩形 4">
            <a:extLst>
              <a:ext uri="{FF2B5EF4-FFF2-40B4-BE49-F238E27FC236}">
                <a16:creationId xmlns:a16="http://schemas.microsoft.com/office/drawing/2014/main" id="{82247C07-F6A3-4990-AA76-4128FE543674}"/>
              </a:ext>
            </a:extLst>
          </p:cNvPr>
          <p:cNvSpPr/>
          <p:nvPr/>
        </p:nvSpPr>
        <p:spPr>
          <a:xfrm>
            <a:off x="304799" y="1235090"/>
            <a:ext cx="10944837" cy="338554"/>
          </a:xfrm>
          <a:prstGeom prst="rect">
            <a:avLst/>
          </a:prstGeom>
        </p:spPr>
        <p:txBody>
          <a:bodyPr wrap="square">
            <a:spAutoFit/>
          </a:bodyPr>
          <a:lstStyle/>
          <a:p>
            <a:r>
              <a:rPr lang="zh-CN" altLang="en-US" sz="1600" dirty="0"/>
              <a:t>有了词向量之后，最基本的应用就是查找与给定单词意义最相近的前</a:t>
            </a:r>
            <a:r>
              <a:rPr lang="en-US" altLang="zh-CN" sz="1600" dirty="0"/>
              <a:t>N</a:t>
            </a:r>
            <a:r>
              <a:rPr lang="zh-CN" altLang="en-US" sz="1600" dirty="0"/>
              <a:t>个单词，具体</a:t>
            </a:r>
            <a:r>
              <a:rPr lang="en-US" altLang="zh-CN" sz="1600" dirty="0"/>
              <a:t>Python</a:t>
            </a:r>
            <a:r>
              <a:rPr lang="zh-CN" altLang="en-US" sz="1600" dirty="0"/>
              <a:t>代码详见书籍</a:t>
            </a:r>
            <a:r>
              <a:rPr lang="en-US" altLang="zh-CN" sz="1600" dirty="0"/>
              <a:t>P357</a:t>
            </a:r>
            <a:r>
              <a:rPr lang="zh-CN" altLang="en-US" sz="1600" dirty="0"/>
              <a:t>。</a:t>
            </a:r>
          </a:p>
        </p:txBody>
      </p:sp>
      <p:sp>
        <p:nvSpPr>
          <p:cNvPr id="10" name="文本框 9">
            <a:extLst>
              <a:ext uri="{FF2B5EF4-FFF2-40B4-BE49-F238E27FC236}">
                <a16:creationId xmlns:a16="http://schemas.microsoft.com/office/drawing/2014/main" id="{AE7506E1-F358-44FF-920A-E2DA5D39EC27}"/>
              </a:ext>
            </a:extLst>
          </p:cNvPr>
          <p:cNvSpPr txBox="1"/>
          <p:nvPr/>
        </p:nvSpPr>
        <p:spPr>
          <a:xfrm>
            <a:off x="266362" y="1963024"/>
            <a:ext cx="8433021" cy="338554"/>
          </a:xfrm>
          <a:prstGeom prst="rect">
            <a:avLst/>
          </a:prstGeom>
          <a:noFill/>
        </p:spPr>
        <p:txBody>
          <a:bodyPr wrap="square" rtlCol="0">
            <a:spAutoFit/>
          </a:bodyPr>
          <a:lstStyle/>
          <a:p>
            <a:r>
              <a:rPr lang="zh-CN" altLang="en-US" sz="1600" dirty="0"/>
              <a:t>运行示例程序，与“上海”最相似的前</a:t>
            </a:r>
            <a:r>
              <a:rPr lang="en-US" altLang="zh-CN" sz="1600" dirty="0"/>
              <a:t>5</a:t>
            </a:r>
            <a:r>
              <a:rPr lang="zh-CN" altLang="en-US" sz="1600" dirty="0"/>
              <a:t>个单词如下：</a:t>
            </a:r>
          </a:p>
        </p:txBody>
      </p:sp>
      <p:pic>
        <p:nvPicPr>
          <p:cNvPr id="11" name="图片 10">
            <a:extLst>
              <a:ext uri="{FF2B5EF4-FFF2-40B4-BE49-F238E27FC236}">
                <a16:creationId xmlns:a16="http://schemas.microsoft.com/office/drawing/2014/main" id="{D0B544A3-304C-4880-AB6C-2D6990C5E171}"/>
              </a:ext>
            </a:extLst>
          </p:cNvPr>
          <p:cNvPicPr>
            <a:picLocks noChangeAspect="1"/>
          </p:cNvPicPr>
          <p:nvPr/>
        </p:nvPicPr>
        <p:blipFill>
          <a:blip r:embed="rId3"/>
          <a:stretch>
            <a:fillRect/>
          </a:stretch>
        </p:blipFill>
        <p:spPr>
          <a:xfrm>
            <a:off x="3474569" y="2503701"/>
            <a:ext cx="3490262" cy="1874682"/>
          </a:xfrm>
          <a:prstGeom prst="rect">
            <a:avLst/>
          </a:prstGeom>
        </p:spPr>
      </p:pic>
      <p:sp>
        <p:nvSpPr>
          <p:cNvPr id="14" name="矩形 13">
            <a:extLst>
              <a:ext uri="{FF2B5EF4-FFF2-40B4-BE49-F238E27FC236}">
                <a16:creationId xmlns:a16="http://schemas.microsoft.com/office/drawing/2014/main" id="{6E0A3160-8D2A-47A6-9A50-75007B8FB6AD}"/>
              </a:ext>
            </a:extLst>
          </p:cNvPr>
          <p:cNvSpPr/>
          <p:nvPr/>
        </p:nvSpPr>
        <p:spPr>
          <a:xfrm>
            <a:off x="266362" y="4620092"/>
            <a:ext cx="10273718" cy="338554"/>
          </a:xfrm>
          <a:prstGeom prst="rect">
            <a:avLst/>
          </a:prstGeom>
        </p:spPr>
        <p:txBody>
          <a:bodyPr wrap="square">
            <a:spAutoFit/>
          </a:bodyPr>
          <a:lstStyle/>
          <a:p>
            <a:r>
              <a:rPr lang="zh-CN" altLang="en-US" sz="1600" dirty="0"/>
              <a:t>其中</a:t>
            </a:r>
            <a:r>
              <a:rPr lang="en-US" altLang="zh-CN" sz="1600" dirty="0"/>
              <a:t>Cosine</a:t>
            </a:r>
            <a:r>
              <a:rPr lang="zh-CN" altLang="en-US" sz="1600" dirty="0"/>
              <a:t>一栏即为两个单词之间的余弦相似度，是一个介于</a:t>
            </a:r>
            <a:r>
              <a:rPr lang="en-US" altLang="zh-CN" sz="1600" dirty="0"/>
              <a:t>-1</a:t>
            </a:r>
            <a:r>
              <a:rPr lang="zh-CN" altLang="en-US" sz="1600" dirty="0"/>
              <a:t>和</a:t>
            </a:r>
            <a:r>
              <a:rPr lang="en-US" altLang="zh-CN" sz="1600" dirty="0"/>
              <a:t>1</a:t>
            </a:r>
            <a:r>
              <a:rPr lang="zh-CN" altLang="en-US" sz="1600" dirty="0"/>
              <a:t>之间的值。</a:t>
            </a:r>
          </a:p>
        </p:txBody>
      </p:sp>
      <p:sp>
        <p:nvSpPr>
          <p:cNvPr id="15" name="矩形 14">
            <a:extLst>
              <a:ext uri="{FF2B5EF4-FFF2-40B4-BE49-F238E27FC236}">
                <a16:creationId xmlns:a16="http://schemas.microsoft.com/office/drawing/2014/main" id="{656203F1-0669-4712-B02E-2B1D631CE9DC}"/>
              </a:ext>
            </a:extLst>
          </p:cNvPr>
          <p:cNvSpPr/>
          <p:nvPr/>
        </p:nvSpPr>
        <p:spPr>
          <a:xfrm>
            <a:off x="266362" y="5022623"/>
            <a:ext cx="11528559" cy="419474"/>
          </a:xfrm>
          <a:prstGeom prst="rect">
            <a:avLst/>
          </a:prstGeom>
        </p:spPr>
        <p:txBody>
          <a:bodyPr wrap="square">
            <a:spAutoFit/>
          </a:bodyPr>
          <a:lstStyle/>
          <a:p>
            <a:pPr>
              <a:lnSpc>
                <a:spcPct val="150000"/>
              </a:lnSpc>
            </a:pPr>
            <a:r>
              <a:rPr lang="zh-CN" altLang="en-US" sz="1600" dirty="0"/>
              <a:t>由于</a:t>
            </a:r>
            <a:r>
              <a:rPr lang="en-US" altLang="zh-CN" sz="1600" dirty="0"/>
              <a:t>word2vec</a:t>
            </a:r>
            <a:r>
              <a:rPr lang="zh-CN" altLang="en-US" sz="1600" dirty="0"/>
              <a:t>的训练算法是一种随机算法，所以结果可能会有所差异。另外，词向量的质量也与训练语料库的大小息息相关。</a:t>
            </a:r>
          </a:p>
        </p:txBody>
      </p:sp>
    </p:spTree>
    <p:extLst>
      <p:ext uri="{BB962C8B-B14F-4D97-AF65-F5344CB8AC3E}">
        <p14:creationId xmlns:p14="http://schemas.microsoft.com/office/powerpoint/2010/main" val="1318762366"/>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4194495" y="254001"/>
            <a:ext cx="7997506" cy="238119"/>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266362" y="63468"/>
            <a:ext cx="3667920" cy="981090"/>
            <a:chOff x="439581" y="93093"/>
            <a:chExt cx="1896013" cy="1318373"/>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801397" y="129352"/>
              <a:ext cx="1534197" cy="128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a:t>
              </a:r>
              <a:r>
                <a:rPr lang="en-US" altLang="zh-CN" dirty="0">
                  <a:solidFill>
                    <a:srgbClr val="044875"/>
                  </a:solidFill>
                  <a:latin typeface="微软雅黑" panose="020B0503020204020204" pitchFamily="34" charset="-122"/>
                  <a:ea typeface="微软雅黑" panose="020B0503020204020204" pitchFamily="34" charset="-122"/>
                </a:rPr>
                <a:t>word2vec</a:t>
              </a:r>
            </a:p>
            <a:p>
              <a:pPr algn="ctr" eaLnBrk="1" hangingPunct="1">
                <a:lnSpc>
                  <a:spcPct val="100000"/>
                </a:lnSpc>
                <a:spcBef>
                  <a:spcPct val="0"/>
                </a:spcBef>
                <a:buFontTx/>
                <a:buNone/>
              </a:pP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A8BE755E-1864-4C66-B622-665AC80DA633}"/>
                </a:ext>
              </a:extLst>
            </p:cNvPr>
            <p:cNvSpPr txBox="1"/>
            <p:nvPr/>
          </p:nvSpPr>
          <p:spPr>
            <a:xfrm>
              <a:off x="439581" y="93093"/>
              <a:ext cx="723631" cy="785811"/>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a:extLst>
              <a:ext uri="{FF2B5EF4-FFF2-40B4-BE49-F238E27FC236}">
                <a16:creationId xmlns:a16="http://schemas.microsoft.com/office/drawing/2014/main" id="{AAF51A0A-A572-434C-A5CF-143C9D325E9B}"/>
              </a:ext>
            </a:extLst>
          </p:cNvPr>
          <p:cNvSpPr/>
          <p:nvPr/>
        </p:nvSpPr>
        <p:spPr>
          <a:xfrm>
            <a:off x="171128" y="704999"/>
            <a:ext cx="1289135" cy="369332"/>
          </a:xfrm>
          <a:prstGeom prst="rect">
            <a:avLst/>
          </a:prstGeom>
        </p:spPr>
        <p:txBody>
          <a:bodyPr wrap="none">
            <a:spAutoFit/>
          </a:bodyPr>
          <a:lstStyle/>
          <a:p>
            <a:r>
              <a:rPr lang="en-US" altLang="zh-CN" b="1" dirty="0">
                <a:solidFill>
                  <a:srgbClr val="24292E"/>
                </a:solidFill>
                <a:latin typeface="-apple-system"/>
              </a:rPr>
              <a:t>5.</a:t>
            </a:r>
            <a:r>
              <a:rPr lang="zh-CN" altLang="en-US" b="1" dirty="0">
                <a:solidFill>
                  <a:srgbClr val="24292E"/>
                </a:solidFill>
                <a:latin typeface="-apple-system"/>
              </a:rPr>
              <a:t>词语类比</a:t>
            </a:r>
            <a:endParaRPr lang="zh-CN" altLang="en-US" dirty="0"/>
          </a:p>
        </p:txBody>
      </p:sp>
      <p:sp>
        <p:nvSpPr>
          <p:cNvPr id="4" name="矩形 3">
            <a:extLst>
              <a:ext uri="{FF2B5EF4-FFF2-40B4-BE49-F238E27FC236}">
                <a16:creationId xmlns:a16="http://schemas.microsoft.com/office/drawing/2014/main" id="{9EDC1609-02EC-4ED8-9BF4-644D70C8652F}"/>
              </a:ext>
            </a:extLst>
          </p:cNvPr>
          <p:cNvSpPr/>
          <p:nvPr/>
        </p:nvSpPr>
        <p:spPr>
          <a:xfrm>
            <a:off x="266362" y="1169857"/>
            <a:ext cx="11427891" cy="1158138"/>
          </a:xfrm>
          <a:prstGeom prst="rect">
            <a:avLst/>
          </a:prstGeom>
        </p:spPr>
        <p:txBody>
          <a:bodyPr wrap="square">
            <a:spAutoFit/>
          </a:bodyPr>
          <a:lstStyle/>
          <a:p>
            <a:pPr>
              <a:lnSpc>
                <a:spcPct val="150000"/>
              </a:lnSpc>
            </a:pPr>
            <a:r>
              <a:rPr lang="zh-CN" altLang="en-US" sz="1600" dirty="0">
                <a:solidFill>
                  <a:srgbClr val="24292E"/>
                </a:solidFill>
                <a:latin typeface="-apple-system"/>
              </a:rPr>
              <a:t>    将两个词语的词向量相减，会产生一个新向量。通过与该向量做点积，可以得出一个单词与这两个单词的差值之间的相似度。在英文中，一个常见的例子是 </a:t>
            </a:r>
            <a:r>
              <a:rPr lang="en-US" altLang="zh-CN" sz="1600" dirty="0">
                <a:solidFill>
                  <a:srgbClr val="24292E"/>
                </a:solidFill>
                <a:latin typeface="-apple-system"/>
              </a:rPr>
              <a:t>king - man + woman = queen</a:t>
            </a:r>
            <a:r>
              <a:rPr lang="zh-CN" altLang="en-US" sz="1600" dirty="0">
                <a:solidFill>
                  <a:srgbClr val="24292E"/>
                </a:solidFill>
                <a:latin typeface="-apple-system"/>
              </a:rPr>
              <a:t>，也就是说词向量的某些维度可能保存着当前词语与皇室的关联程度，另一些维度可能保存着性别信息。</a:t>
            </a:r>
            <a:r>
              <a:rPr lang="en-US" altLang="zh-CN" sz="1600" dirty="0" err="1">
                <a:solidFill>
                  <a:srgbClr val="24292E"/>
                </a:solidFill>
                <a:latin typeface="-apple-system"/>
              </a:rPr>
              <a:t>HanLP</a:t>
            </a:r>
            <a:r>
              <a:rPr lang="zh-CN" altLang="en-US" sz="1600" dirty="0">
                <a:solidFill>
                  <a:srgbClr val="24292E"/>
                </a:solidFill>
                <a:latin typeface="-apple-system"/>
              </a:rPr>
              <a:t>中已实现相应接口</a:t>
            </a:r>
            <a:r>
              <a:rPr lang="en-US" altLang="zh-CN" sz="1600" dirty="0">
                <a:solidFill>
                  <a:srgbClr val="24292E"/>
                </a:solidFill>
                <a:latin typeface="-apple-system"/>
              </a:rPr>
              <a:t>analogy</a:t>
            </a:r>
            <a:r>
              <a:rPr lang="zh-CN" altLang="en-US" sz="1600" dirty="0">
                <a:solidFill>
                  <a:srgbClr val="24292E"/>
                </a:solidFill>
                <a:latin typeface="-apple-system"/>
              </a:rPr>
              <a:t>，定义如下：</a:t>
            </a:r>
            <a:endParaRPr lang="zh-CN" altLang="en-US" sz="1600" dirty="0"/>
          </a:p>
        </p:txBody>
      </p:sp>
      <p:pic>
        <p:nvPicPr>
          <p:cNvPr id="9" name="图片 8">
            <a:extLst>
              <a:ext uri="{FF2B5EF4-FFF2-40B4-BE49-F238E27FC236}">
                <a16:creationId xmlns:a16="http://schemas.microsoft.com/office/drawing/2014/main" id="{3E476AB9-A07A-420F-9214-8932A4DE18E4}"/>
              </a:ext>
            </a:extLst>
          </p:cNvPr>
          <p:cNvPicPr>
            <a:picLocks noChangeAspect="1"/>
          </p:cNvPicPr>
          <p:nvPr/>
        </p:nvPicPr>
        <p:blipFill>
          <a:blip r:embed="rId3"/>
          <a:stretch>
            <a:fillRect/>
          </a:stretch>
        </p:blipFill>
        <p:spPr>
          <a:xfrm>
            <a:off x="1773702" y="2514631"/>
            <a:ext cx="8413209" cy="2270957"/>
          </a:xfrm>
          <a:prstGeom prst="rect">
            <a:avLst/>
          </a:prstGeom>
        </p:spPr>
      </p:pic>
    </p:spTree>
    <p:extLst>
      <p:ext uri="{BB962C8B-B14F-4D97-AF65-F5344CB8AC3E}">
        <p14:creationId xmlns:p14="http://schemas.microsoft.com/office/powerpoint/2010/main" val="1971796875"/>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4194495" y="254001"/>
            <a:ext cx="7997506" cy="238119"/>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266362" y="63468"/>
            <a:ext cx="3667920" cy="981090"/>
            <a:chOff x="439581" y="93093"/>
            <a:chExt cx="1896013" cy="1318373"/>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801397" y="129352"/>
              <a:ext cx="1534197" cy="128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a:t>
              </a:r>
              <a:r>
                <a:rPr lang="en-US" altLang="zh-CN" dirty="0">
                  <a:solidFill>
                    <a:srgbClr val="044875"/>
                  </a:solidFill>
                  <a:latin typeface="微软雅黑" panose="020B0503020204020204" pitchFamily="34" charset="-122"/>
                  <a:ea typeface="微软雅黑" panose="020B0503020204020204" pitchFamily="34" charset="-122"/>
                </a:rPr>
                <a:t>word2vec</a:t>
              </a:r>
            </a:p>
            <a:p>
              <a:pPr algn="ctr" eaLnBrk="1" hangingPunct="1">
                <a:lnSpc>
                  <a:spcPct val="100000"/>
                </a:lnSpc>
                <a:spcBef>
                  <a:spcPct val="0"/>
                </a:spcBef>
                <a:buFontTx/>
                <a:buNone/>
              </a:pP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A8BE755E-1864-4C66-B622-665AC80DA633}"/>
                </a:ext>
              </a:extLst>
            </p:cNvPr>
            <p:cNvSpPr txBox="1"/>
            <p:nvPr/>
          </p:nvSpPr>
          <p:spPr>
            <a:xfrm>
              <a:off x="439581" y="93093"/>
              <a:ext cx="723631" cy="785811"/>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a:extLst>
              <a:ext uri="{FF2B5EF4-FFF2-40B4-BE49-F238E27FC236}">
                <a16:creationId xmlns:a16="http://schemas.microsoft.com/office/drawing/2014/main" id="{AAF51A0A-A572-434C-A5CF-143C9D325E9B}"/>
              </a:ext>
            </a:extLst>
          </p:cNvPr>
          <p:cNvSpPr/>
          <p:nvPr/>
        </p:nvSpPr>
        <p:spPr>
          <a:xfrm>
            <a:off x="171128" y="704999"/>
            <a:ext cx="1289135" cy="369332"/>
          </a:xfrm>
          <a:prstGeom prst="rect">
            <a:avLst/>
          </a:prstGeom>
        </p:spPr>
        <p:txBody>
          <a:bodyPr wrap="none">
            <a:spAutoFit/>
          </a:bodyPr>
          <a:lstStyle/>
          <a:p>
            <a:r>
              <a:rPr lang="en-US" altLang="zh-CN" b="1" dirty="0">
                <a:solidFill>
                  <a:srgbClr val="24292E"/>
                </a:solidFill>
                <a:latin typeface="-apple-system"/>
              </a:rPr>
              <a:t>5.</a:t>
            </a:r>
            <a:r>
              <a:rPr lang="zh-CN" altLang="en-US" b="1" dirty="0">
                <a:solidFill>
                  <a:srgbClr val="24292E"/>
                </a:solidFill>
                <a:latin typeface="-apple-system"/>
              </a:rPr>
              <a:t>词语类比</a:t>
            </a:r>
            <a:endParaRPr lang="zh-CN" altLang="en-US" dirty="0"/>
          </a:p>
        </p:txBody>
      </p:sp>
      <p:sp>
        <p:nvSpPr>
          <p:cNvPr id="4" name="矩形 3">
            <a:extLst>
              <a:ext uri="{FF2B5EF4-FFF2-40B4-BE49-F238E27FC236}">
                <a16:creationId xmlns:a16="http://schemas.microsoft.com/office/drawing/2014/main" id="{9EDC1609-02EC-4ED8-9BF4-644D70C8652F}"/>
              </a:ext>
            </a:extLst>
          </p:cNvPr>
          <p:cNvSpPr/>
          <p:nvPr/>
        </p:nvSpPr>
        <p:spPr>
          <a:xfrm>
            <a:off x="266361" y="1106815"/>
            <a:ext cx="11427891" cy="423449"/>
          </a:xfrm>
          <a:prstGeom prst="rect">
            <a:avLst/>
          </a:prstGeom>
        </p:spPr>
        <p:txBody>
          <a:bodyPr wrap="square">
            <a:spAutoFit/>
          </a:bodyPr>
          <a:lstStyle/>
          <a:p>
            <a:pPr>
              <a:lnSpc>
                <a:spcPct val="150000"/>
              </a:lnSpc>
            </a:pPr>
            <a:r>
              <a:rPr lang="zh-CN" altLang="en-US" sz="1600" dirty="0">
                <a:solidFill>
                  <a:srgbClr val="24292E"/>
                </a:solidFill>
                <a:latin typeface="-apple-system"/>
              </a:rPr>
              <a:t>调用方法：</a:t>
            </a:r>
            <a:endParaRPr lang="zh-CN" altLang="en-US" sz="1600" dirty="0"/>
          </a:p>
        </p:txBody>
      </p:sp>
      <p:pic>
        <p:nvPicPr>
          <p:cNvPr id="5" name="图片 4">
            <a:extLst>
              <a:ext uri="{FF2B5EF4-FFF2-40B4-BE49-F238E27FC236}">
                <a16:creationId xmlns:a16="http://schemas.microsoft.com/office/drawing/2014/main" id="{8BE75F63-E504-44B8-ABB5-AC75A085346E}"/>
              </a:ext>
            </a:extLst>
          </p:cNvPr>
          <p:cNvPicPr>
            <a:picLocks noChangeAspect="1"/>
          </p:cNvPicPr>
          <p:nvPr/>
        </p:nvPicPr>
        <p:blipFill>
          <a:blip r:embed="rId3"/>
          <a:stretch>
            <a:fillRect/>
          </a:stretch>
        </p:blipFill>
        <p:spPr>
          <a:xfrm>
            <a:off x="1863226" y="1692482"/>
            <a:ext cx="5730737" cy="617273"/>
          </a:xfrm>
          <a:prstGeom prst="rect">
            <a:avLst/>
          </a:prstGeom>
        </p:spPr>
      </p:pic>
      <p:sp>
        <p:nvSpPr>
          <p:cNvPr id="13" name="矩形 12">
            <a:extLst>
              <a:ext uri="{FF2B5EF4-FFF2-40B4-BE49-F238E27FC236}">
                <a16:creationId xmlns:a16="http://schemas.microsoft.com/office/drawing/2014/main" id="{8CD94778-A06A-4EF3-8B24-FB2FD0FC4700}"/>
              </a:ext>
            </a:extLst>
          </p:cNvPr>
          <p:cNvSpPr/>
          <p:nvPr/>
        </p:nvSpPr>
        <p:spPr>
          <a:xfrm>
            <a:off x="256042" y="2308958"/>
            <a:ext cx="11427891" cy="423449"/>
          </a:xfrm>
          <a:prstGeom prst="rect">
            <a:avLst/>
          </a:prstGeom>
        </p:spPr>
        <p:txBody>
          <a:bodyPr wrap="square">
            <a:spAutoFit/>
          </a:bodyPr>
          <a:lstStyle/>
          <a:p>
            <a:pPr>
              <a:lnSpc>
                <a:spcPct val="150000"/>
              </a:lnSpc>
            </a:pPr>
            <a:r>
              <a:rPr lang="zh-CN" altLang="en-US" sz="1600" dirty="0">
                <a:solidFill>
                  <a:srgbClr val="24292E"/>
                </a:solidFill>
                <a:latin typeface="-apple-system"/>
              </a:rPr>
              <a:t>运行输出</a:t>
            </a:r>
            <a:endParaRPr lang="zh-CN" altLang="en-US" sz="1600" dirty="0"/>
          </a:p>
        </p:txBody>
      </p:sp>
      <p:pic>
        <p:nvPicPr>
          <p:cNvPr id="10" name="图片 9">
            <a:extLst>
              <a:ext uri="{FF2B5EF4-FFF2-40B4-BE49-F238E27FC236}">
                <a16:creationId xmlns:a16="http://schemas.microsoft.com/office/drawing/2014/main" id="{672E1CD8-9E8D-46B8-9B55-B86F0CC6CCA5}"/>
              </a:ext>
            </a:extLst>
          </p:cNvPr>
          <p:cNvPicPr>
            <a:picLocks noChangeAspect="1"/>
          </p:cNvPicPr>
          <p:nvPr/>
        </p:nvPicPr>
        <p:blipFill>
          <a:blip r:embed="rId4"/>
          <a:stretch>
            <a:fillRect/>
          </a:stretch>
        </p:blipFill>
        <p:spPr>
          <a:xfrm>
            <a:off x="1140438" y="2823587"/>
            <a:ext cx="8283658" cy="1196444"/>
          </a:xfrm>
          <a:prstGeom prst="rect">
            <a:avLst/>
          </a:prstGeom>
        </p:spPr>
      </p:pic>
      <p:sp>
        <p:nvSpPr>
          <p:cNvPr id="11" name="矩形 10">
            <a:extLst>
              <a:ext uri="{FF2B5EF4-FFF2-40B4-BE49-F238E27FC236}">
                <a16:creationId xmlns:a16="http://schemas.microsoft.com/office/drawing/2014/main" id="{66BF5546-46E9-4D0B-83BE-C6D0FF5F71ED}"/>
              </a:ext>
            </a:extLst>
          </p:cNvPr>
          <p:cNvSpPr/>
          <p:nvPr/>
        </p:nvSpPr>
        <p:spPr>
          <a:xfrm>
            <a:off x="256042" y="4387468"/>
            <a:ext cx="11822175" cy="1527469"/>
          </a:xfrm>
          <a:prstGeom prst="rect">
            <a:avLst/>
          </a:prstGeom>
        </p:spPr>
        <p:txBody>
          <a:bodyPr wrap="square">
            <a:spAutoFit/>
          </a:bodyPr>
          <a:lstStyle/>
          <a:p>
            <a:pPr>
              <a:lnSpc>
                <a:spcPct val="150000"/>
              </a:lnSpc>
            </a:pPr>
            <a:r>
              <a:rPr lang="zh-CN" altLang="en-US" sz="1600" dirty="0"/>
              <a:t>    该接口的记忆方法是，</a:t>
            </a:r>
            <a:r>
              <a:rPr lang="en-US" altLang="zh-CN" sz="1600" dirty="0"/>
              <a:t>A</a:t>
            </a:r>
            <a:r>
              <a:rPr lang="zh-CN" altLang="en-US" sz="1600" dirty="0"/>
              <a:t>对于</a:t>
            </a:r>
            <a:r>
              <a:rPr lang="en-US" altLang="zh-CN" sz="1600" dirty="0"/>
              <a:t>B</a:t>
            </a:r>
            <a:r>
              <a:rPr lang="zh-CN" altLang="en-US" sz="1600" dirty="0"/>
              <a:t>来讲，就像</a:t>
            </a:r>
            <a:r>
              <a:rPr lang="en-US" altLang="zh-CN" sz="1600" dirty="0"/>
              <a:t>D</a:t>
            </a:r>
            <a:r>
              <a:rPr lang="zh-CN" altLang="en-US" sz="1600" dirty="0"/>
              <a:t>对于</a:t>
            </a:r>
            <a:r>
              <a:rPr lang="en-US" altLang="zh-CN" sz="1600" dirty="0"/>
              <a:t>C</a:t>
            </a:r>
            <a:r>
              <a:rPr lang="zh-CN" altLang="en-US" sz="1600" dirty="0"/>
              <a:t>一样，其中</a:t>
            </a:r>
            <a:r>
              <a:rPr lang="en-US" altLang="zh-CN" sz="1600" dirty="0"/>
              <a:t>D</a:t>
            </a:r>
            <a:r>
              <a:rPr lang="zh-CN" altLang="en-US" sz="1600" dirty="0"/>
              <a:t>是返回结果。比如对于中国</a:t>
            </a:r>
            <a:r>
              <a:rPr lang="en-US" altLang="zh-CN" sz="1600" dirty="0"/>
              <a:t>-</a:t>
            </a:r>
            <a:r>
              <a:rPr lang="zh-CN" altLang="en-US" sz="1600" dirty="0"/>
              <a:t>北京＋东京</a:t>
            </a:r>
            <a:r>
              <a:rPr lang="en-US" altLang="zh-CN" sz="1600" dirty="0"/>
              <a:t>=</a:t>
            </a:r>
            <a:r>
              <a:rPr lang="zh-CN" altLang="en-US" sz="1600" dirty="0"/>
              <a:t>日本，说明中国之于北京，就如同日本之于东京一样。至于妹妹</a:t>
            </a:r>
            <a:r>
              <a:rPr lang="en-US" altLang="zh-CN" sz="1600" dirty="0"/>
              <a:t>-</a:t>
            </a:r>
            <a:r>
              <a:rPr lang="zh-CN" altLang="en-US" sz="1600" dirty="0"/>
              <a:t>女</a:t>
            </a:r>
            <a:r>
              <a:rPr lang="en-US" altLang="zh-CN" sz="1600" dirty="0"/>
              <a:t>+</a:t>
            </a:r>
            <a:r>
              <a:rPr lang="zh-CN" altLang="en-US" sz="1600" dirty="0"/>
              <a:t>男</a:t>
            </a:r>
            <a:r>
              <a:rPr lang="en-US" altLang="zh-CN" sz="1600" dirty="0"/>
              <a:t>=</a:t>
            </a:r>
            <a:r>
              <a:rPr lang="zh-CN" altLang="en-US" sz="1600" dirty="0"/>
              <a:t>弟弟，说明妹妹与弟弟排除各自性别后，都是同一种概念，即年幼的手足亲人。对于出服社</a:t>
            </a:r>
            <a:r>
              <a:rPr lang="en-US" altLang="zh-CN" sz="1600" dirty="0"/>
              <a:t>–</a:t>
            </a:r>
            <a:r>
              <a:rPr lang="zh-CN" altLang="en-US" sz="1600" dirty="0"/>
              <a:t>读者＋观众</a:t>
            </a:r>
            <a:r>
              <a:rPr lang="en-US" altLang="zh-CN" sz="1600" dirty="0"/>
              <a:t>=</a:t>
            </a:r>
            <a:r>
              <a:rPr lang="zh-CN" altLang="en-US" sz="1600" dirty="0"/>
              <a:t>制片厂也许可以理解为，出版社服务于读者就如同制片厂服务于观众一样。但受语料库影响，不一定能得到这些结果。</a:t>
            </a:r>
          </a:p>
        </p:txBody>
      </p:sp>
    </p:spTree>
    <p:extLst>
      <p:ext uri="{BB962C8B-B14F-4D97-AF65-F5344CB8AC3E}">
        <p14:creationId xmlns:p14="http://schemas.microsoft.com/office/powerpoint/2010/main" val="1991403641"/>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4194495" y="254001"/>
            <a:ext cx="7997506" cy="238119"/>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266362" y="63468"/>
            <a:ext cx="3667920" cy="981090"/>
            <a:chOff x="439581" y="93093"/>
            <a:chExt cx="1896013" cy="1318373"/>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801397" y="129352"/>
              <a:ext cx="1534197" cy="128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a:t>
              </a:r>
              <a:r>
                <a:rPr lang="en-US" altLang="zh-CN" dirty="0">
                  <a:solidFill>
                    <a:srgbClr val="044875"/>
                  </a:solidFill>
                  <a:latin typeface="微软雅黑" panose="020B0503020204020204" pitchFamily="34" charset="-122"/>
                  <a:ea typeface="微软雅黑" panose="020B0503020204020204" pitchFamily="34" charset="-122"/>
                </a:rPr>
                <a:t>word2vec</a:t>
              </a:r>
            </a:p>
            <a:p>
              <a:pPr algn="ctr" eaLnBrk="1" hangingPunct="1">
                <a:lnSpc>
                  <a:spcPct val="100000"/>
                </a:lnSpc>
                <a:spcBef>
                  <a:spcPct val="0"/>
                </a:spcBef>
                <a:buFontTx/>
                <a:buNone/>
              </a:pP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A8BE755E-1864-4C66-B622-665AC80DA633}"/>
                </a:ext>
              </a:extLst>
            </p:cNvPr>
            <p:cNvSpPr txBox="1"/>
            <p:nvPr/>
          </p:nvSpPr>
          <p:spPr>
            <a:xfrm>
              <a:off x="439581" y="93093"/>
              <a:ext cx="723631" cy="785811"/>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a:extLst>
              <a:ext uri="{FF2B5EF4-FFF2-40B4-BE49-F238E27FC236}">
                <a16:creationId xmlns:a16="http://schemas.microsoft.com/office/drawing/2014/main" id="{AAF51A0A-A572-434C-A5CF-143C9D325E9B}"/>
              </a:ext>
            </a:extLst>
          </p:cNvPr>
          <p:cNvSpPr/>
          <p:nvPr/>
        </p:nvSpPr>
        <p:spPr>
          <a:xfrm>
            <a:off x="171128" y="704999"/>
            <a:ext cx="1757212" cy="369332"/>
          </a:xfrm>
          <a:prstGeom prst="rect">
            <a:avLst/>
          </a:prstGeom>
        </p:spPr>
        <p:txBody>
          <a:bodyPr wrap="none">
            <a:spAutoFit/>
          </a:bodyPr>
          <a:lstStyle/>
          <a:p>
            <a:r>
              <a:rPr lang="en-US" altLang="zh-CN" b="1" dirty="0">
                <a:solidFill>
                  <a:srgbClr val="24292E"/>
                </a:solidFill>
                <a:latin typeface="-apple-system"/>
              </a:rPr>
              <a:t>6.</a:t>
            </a:r>
            <a:r>
              <a:rPr lang="zh-CN" altLang="en-US" b="1" dirty="0">
                <a:solidFill>
                  <a:srgbClr val="24292E"/>
                </a:solidFill>
                <a:latin typeface="-apple-system"/>
              </a:rPr>
              <a:t>短文本相似度</a:t>
            </a:r>
            <a:endParaRPr lang="zh-CN" altLang="en-US" dirty="0"/>
          </a:p>
        </p:txBody>
      </p:sp>
      <p:sp>
        <p:nvSpPr>
          <p:cNvPr id="9" name="矩形 8">
            <a:extLst>
              <a:ext uri="{FF2B5EF4-FFF2-40B4-BE49-F238E27FC236}">
                <a16:creationId xmlns:a16="http://schemas.microsoft.com/office/drawing/2014/main" id="{A2DB0E43-418B-48E0-A544-94E5631A001F}"/>
              </a:ext>
            </a:extLst>
          </p:cNvPr>
          <p:cNvSpPr/>
          <p:nvPr/>
        </p:nvSpPr>
        <p:spPr>
          <a:xfrm>
            <a:off x="304800" y="1235090"/>
            <a:ext cx="10869336" cy="788806"/>
          </a:xfrm>
          <a:prstGeom prst="rect">
            <a:avLst/>
          </a:prstGeom>
        </p:spPr>
        <p:txBody>
          <a:bodyPr wrap="square">
            <a:spAutoFit/>
          </a:bodyPr>
          <a:lstStyle/>
          <a:p>
            <a:pPr>
              <a:lnSpc>
                <a:spcPct val="150000"/>
              </a:lnSpc>
            </a:pPr>
            <a:r>
              <a:rPr lang="zh-CN" altLang="en-US" sz="1600" dirty="0"/>
              <a:t>    利用词袋模型的思想，将短文本中的所有词向量求平均，就能将这段短文本表达为一个稠密向量。于是我们就可以衡量任意两段短文本之间的相似度了。</a:t>
            </a:r>
          </a:p>
        </p:txBody>
      </p:sp>
      <p:sp>
        <p:nvSpPr>
          <p:cNvPr id="12" name="文本框 11">
            <a:extLst>
              <a:ext uri="{FF2B5EF4-FFF2-40B4-BE49-F238E27FC236}">
                <a16:creationId xmlns:a16="http://schemas.microsoft.com/office/drawing/2014/main" id="{6F1B5770-F419-4BFE-BF56-CDE944A77C26}"/>
              </a:ext>
            </a:extLst>
          </p:cNvPr>
          <p:cNvSpPr txBox="1"/>
          <p:nvPr/>
        </p:nvSpPr>
        <p:spPr>
          <a:xfrm>
            <a:off x="305155" y="2189527"/>
            <a:ext cx="7778680" cy="338554"/>
          </a:xfrm>
          <a:prstGeom prst="rect">
            <a:avLst/>
          </a:prstGeom>
          <a:noFill/>
        </p:spPr>
        <p:txBody>
          <a:bodyPr wrap="square" rtlCol="0">
            <a:spAutoFit/>
          </a:bodyPr>
          <a:lstStyle/>
          <a:p>
            <a:r>
              <a:rPr lang="zh-CN" altLang="en-US" sz="1600" dirty="0"/>
              <a:t>相应</a:t>
            </a:r>
            <a:r>
              <a:rPr lang="en-US" altLang="zh-CN" sz="1600" dirty="0"/>
              <a:t>Python</a:t>
            </a:r>
            <a:r>
              <a:rPr lang="zh-CN" altLang="en-US" sz="1600" dirty="0"/>
              <a:t>代码示例：</a:t>
            </a:r>
          </a:p>
        </p:txBody>
      </p:sp>
      <p:pic>
        <p:nvPicPr>
          <p:cNvPr id="14" name="图片 13">
            <a:extLst>
              <a:ext uri="{FF2B5EF4-FFF2-40B4-BE49-F238E27FC236}">
                <a16:creationId xmlns:a16="http://schemas.microsoft.com/office/drawing/2014/main" id="{0DFFF25F-C4BE-4BA8-ACD4-640CB8C4945E}"/>
              </a:ext>
            </a:extLst>
          </p:cNvPr>
          <p:cNvPicPr>
            <a:picLocks noChangeAspect="1"/>
          </p:cNvPicPr>
          <p:nvPr/>
        </p:nvPicPr>
        <p:blipFill>
          <a:blip r:embed="rId3"/>
          <a:stretch>
            <a:fillRect/>
          </a:stretch>
        </p:blipFill>
        <p:spPr>
          <a:xfrm>
            <a:off x="1666258" y="2680344"/>
            <a:ext cx="6850974" cy="662997"/>
          </a:xfrm>
          <a:prstGeom prst="rect">
            <a:avLst/>
          </a:prstGeom>
        </p:spPr>
      </p:pic>
      <p:sp>
        <p:nvSpPr>
          <p:cNvPr id="18" name="文本框 17">
            <a:extLst>
              <a:ext uri="{FF2B5EF4-FFF2-40B4-BE49-F238E27FC236}">
                <a16:creationId xmlns:a16="http://schemas.microsoft.com/office/drawing/2014/main" id="{BB6B87F0-1D27-46DA-A626-A79C61C89B68}"/>
              </a:ext>
            </a:extLst>
          </p:cNvPr>
          <p:cNvSpPr txBox="1"/>
          <p:nvPr/>
        </p:nvSpPr>
        <p:spPr>
          <a:xfrm>
            <a:off x="305155" y="3472443"/>
            <a:ext cx="7778680" cy="338554"/>
          </a:xfrm>
          <a:prstGeom prst="rect">
            <a:avLst/>
          </a:prstGeom>
          <a:noFill/>
        </p:spPr>
        <p:txBody>
          <a:bodyPr wrap="square" rtlCol="0">
            <a:spAutoFit/>
          </a:bodyPr>
          <a:lstStyle/>
          <a:p>
            <a:r>
              <a:rPr lang="zh-CN" altLang="en-US" sz="1600" dirty="0"/>
              <a:t>运行输出：</a:t>
            </a:r>
          </a:p>
        </p:txBody>
      </p:sp>
      <p:pic>
        <p:nvPicPr>
          <p:cNvPr id="15" name="图片 14">
            <a:extLst>
              <a:ext uri="{FF2B5EF4-FFF2-40B4-BE49-F238E27FC236}">
                <a16:creationId xmlns:a16="http://schemas.microsoft.com/office/drawing/2014/main" id="{7FC69C82-BD7D-4411-B323-749BD58A221D}"/>
              </a:ext>
            </a:extLst>
          </p:cNvPr>
          <p:cNvPicPr>
            <a:picLocks noChangeAspect="1"/>
          </p:cNvPicPr>
          <p:nvPr/>
        </p:nvPicPr>
        <p:blipFill>
          <a:blip r:embed="rId4"/>
          <a:stretch>
            <a:fillRect/>
          </a:stretch>
        </p:blipFill>
        <p:spPr>
          <a:xfrm>
            <a:off x="2640032" y="4033038"/>
            <a:ext cx="2834886" cy="571550"/>
          </a:xfrm>
          <a:prstGeom prst="rect">
            <a:avLst/>
          </a:prstGeom>
        </p:spPr>
      </p:pic>
      <p:sp>
        <p:nvSpPr>
          <p:cNvPr id="17" name="矩形 16">
            <a:extLst>
              <a:ext uri="{FF2B5EF4-FFF2-40B4-BE49-F238E27FC236}">
                <a16:creationId xmlns:a16="http://schemas.microsoft.com/office/drawing/2014/main" id="{E8439155-B33A-47EB-B66E-7F7C8D379168}"/>
              </a:ext>
            </a:extLst>
          </p:cNvPr>
          <p:cNvSpPr/>
          <p:nvPr/>
        </p:nvSpPr>
        <p:spPr>
          <a:xfrm>
            <a:off x="304800" y="4963825"/>
            <a:ext cx="11129394" cy="419474"/>
          </a:xfrm>
          <a:prstGeom prst="rect">
            <a:avLst/>
          </a:prstGeom>
        </p:spPr>
        <p:txBody>
          <a:bodyPr wrap="square">
            <a:spAutoFit/>
          </a:bodyPr>
          <a:lstStyle/>
          <a:p>
            <a:pPr>
              <a:lnSpc>
                <a:spcPct val="150000"/>
              </a:lnSpc>
            </a:pPr>
            <a:r>
              <a:rPr lang="zh-CN" altLang="en-US" sz="1600" dirty="0"/>
              <a:t>这说明前两个句子相似度较高，两者都在讨论农业话题。而后两个句子由于一个是农业一个是体育，相似度为负数。</a:t>
            </a:r>
          </a:p>
        </p:txBody>
      </p:sp>
    </p:spTree>
    <p:extLst>
      <p:ext uri="{BB962C8B-B14F-4D97-AF65-F5344CB8AC3E}">
        <p14:creationId xmlns:p14="http://schemas.microsoft.com/office/powerpoint/2010/main" val="465301926"/>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A6EB31D-EE85-4EE0-ADF3-3EDF5B847B5F}"/>
              </a:ext>
            </a:extLst>
          </p:cNvPr>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矩形 5">
            <a:extLst>
              <a:ext uri="{FF2B5EF4-FFF2-40B4-BE49-F238E27FC236}">
                <a16:creationId xmlns:a16="http://schemas.microsoft.com/office/drawing/2014/main" id="{ED3EF7C2-CEE1-452F-BE56-B7D5ED3F7CE2}"/>
              </a:ext>
            </a:extLst>
          </p:cNvPr>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292" name="文本框 7">
            <a:extLst>
              <a:ext uri="{FF2B5EF4-FFF2-40B4-BE49-F238E27FC236}">
                <a16:creationId xmlns:a16="http://schemas.microsoft.com/office/drawing/2014/main" id="{1C81021A-A3D3-4EC1-8678-C188B0ACDE88}"/>
              </a:ext>
            </a:extLst>
          </p:cNvPr>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11500" dirty="0">
                <a:solidFill>
                  <a:prstClr val="white"/>
                </a:solidFill>
                <a:latin typeface="Impact" panose="020B0806030902050204" pitchFamily="34" charset="0"/>
              </a:rPr>
              <a:t>4</a:t>
            </a:r>
            <a:endParaRPr kumimoji="0" lang="zh-CN" altLang="en-US" sz="115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12293" name="文本框 8">
            <a:extLst>
              <a:ext uri="{FF2B5EF4-FFF2-40B4-BE49-F238E27FC236}">
                <a16:creationId xmlns:a16="http://schemas.microsoft.com/office/drawing/2014/main" id="{09FB0760-DCA8-4FA6-9872-1C33D539770B}"/>
              </a:ext>
            </a:extLst>
          </p:cNvPr>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第</a:t>
            </a:r>
          </a:p>
        </p:txBody>
      </p:sp>
      <p:sp>
        <p:nvSpPr>
          <p:cNvPr id="10" name="矩形 9">
            <a:extLst>
              <a:ext uri="{FF2B5EF4-FFF2-40B4-BE49-F238E27FC236}">
                <a16:creationId xmlns:a16="http://schemas.microsoft.com/office/drawing/2014/main" id="{F99BA51B-1DA7-49F3-BDCB-ED25C459DB9E}"/>
              </a:ext>
            </a:extLst>
          </p:cNvPr>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295" name="文本框 10">
            <a:extLst>
              <a:ext uri="{FF2B5EF4-FFF2-40B4-BE49-F238E27FC236}">
                <a16:creationId xmlns:a16="http://schemas.microsoft.com/office/drawing/2014/main" id="{7C840E12-A87F-4449-85C0-1D87B1128ED0}"/>
              </a:ext>
            </a:extLst>
          </p:cNvPr>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部分</a:t>
            </a:r>
          </a:p>
        </p:txBody>
      </p:sp>
      <p:sp>
        <p:nvSpPr>
          <p:cNvPr id="12296" name="文本框 11">
            <a:extLst>
              <a:ext uri="{FF2B5EF4-FFF2-40B4-BE49-F238E27FC236}">
                <a16:creationId xmlns:a16="http://schemas.microsoft.com/office/drawing/2014/main" id="{DF8864B7-7026-4B02-A1DD-EA10E545D964}"/>
              </a:ext>
            </a:extLst>
          </p:cNvPr>
          <p:cNvSpPr txBox="1">
            <a:spLocks noChangeArrowheads="1"/>
          </p:cNvSpPr>
          <p:nvPr/>
        </p:nvSpPr>
        <p:spPr bwMode="auto">
          <a:xfrm>
            <a:off x="2722563" y="3617913"/>
            <a:ext cx="96932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基于神经网络的高性能依存句法分析器</a:t>
            </a:r>
          </a:p>
        </p:txBody>
      </p:sp>
    </p:spTree>
    <p:extLst>
      <p:ext uri="{BB962C8B-B14F-4D97-AF65-F5344CB8AC3E}">
        <p14:creationId xmlns:p14="http://schemas.microsoft.com/office/powerpoint/2010/main" val="509769896"/>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8430936" y="254000"/>
            <a:ext cx="3761064"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529898" y="91616"/>
            <a:ext cx="7506755" cy="966528"/>
            <a:chOff x="483167" y="79805"/>
            <a:chExt cx="2993409" cy="6968897"/>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977703" y="169363"/>
              <a:ext cx="2498873" cy="6879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基于神经网络的高性能依存句法分析器</a:t>
              </a:r>
            </a:p>
            <a:p>
              <a:pPr algn="ctr" eaLnBrk="1" hangingPunct="1">
                <a:lnSpc>
                  <a:spcPct val="100000"/>
                </a:lnSpc>
                <a:spcBef>
                  <a:spcPct val="0"/>
                </a:spcBef>
                <a:buFontTx/>
                <a:buNone/>
              </a:pP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A8BE755E-1864-4C66-B622-665AC80DA633}"/>
                </a:ext>
              </a:extLst>
            </p:cNvPr>
            <p:cNvSpPr txBox="1"/>
            <p:nvPr/>
          </p:nvSpPr>
          <p:spPr>
            <a:xfrm>
              <a:off x="483167" y="79805"/>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矩形 4">
            <a:extLst>
              <a:ext uri="{FF2B5EF4-FFF2-40B4-BE49-F238E27FC236}">
                <a16:creationId xmlns:a16="http://schemas.microsoft.com/office/drawing/2014/main" id="{587DDB87-3645-4E29-B727-B73E81BF2CED}"/>
              </a:ext>
            </a:extLst>
          </p:cNvPr>
          <p:cNvSpPr/>
          <p:nvPr/>
        </p:nvSpPr>
        <p:spPr>
          <a:xfrm>
            <a:off x="338491" y="672376"/>
            <a:ext cx="11758434" cy="1323439"/>
          </a:xfrm>
          <a:prstGeom prst="rect">
            <a:avLst/>
          </a:prstGeom>
        </p:spPr>
        <p:txBody>
          <a:bodyPr wrap="square">
            <a:spAutoFit/>
          </a:bodyPr>
          <a:lstStyle/>
          <a:p>
            <a:pPr>
              <a:lnSpc>
                <a:spcPct val="150000"/>
              </a:lnSpc>
            </a:pPr>
            <a:r>
              <a:rPr lang="en-US" altLang="zh-CN" sz="1600" dirty="0"/>
              <a:t>    2014</a:t>
            </a:r>
            <a:r>
              <a:rPr lang="zh-CN" altLang="en-US" sz="1600" dirty="0"/>
              <a:t>年发表的</a:t>
            </a:r>
            <a:r>
              <a:rPr lang="en-US" altLang="zh-CN" sz="1600" dirty="0"/>
              <a:t>word2vec</a:t>
            </a:r>
            <a:r>
              <a:rPr lang="zh-CN" altLang="en-US" sz="1600" dirty="0"/>
              <a:t>论文掀起了一股从独热向量到稠密向量的改革浪潮，许多研究者发现，只要将稀疏的特征向量替换为类似于词向量的稠密向量，马上就能获取到更高的性能。下面介绍的依存句法分析器也是一篇得益于词向量的论文。</a:t>
            </a:r>
            <a:endParaRPr lang="en-US" altLang="zh-CN" sz="1600" dirty="0"/>
          </a:p>
          <a:p>
            <a:r>
              <a:rPr lang="en-US" altLang="zh-CN" sz="1600" dirty="0" err="1"/>
              <a:t>Chen,D</a:t>
            </a:r>
            <a:r>
              <a:rPr lang="en-US" altLang="zh-CN" sz="1600" dirty="0"/>
              <a:t>.,&amp; </a:t>
            </a:r>
            <a:r>
              <a:rPr lang="en-US" altLang="zh-CN" sz="1600" dirty="0" err="1"/>
              <a:t>Manning,C</a:t>
            </a:r>
            <a:r>
              <a:rPr lang="en-US" altLang="zh-CN" sz="1600" dirty="0"/>
              <a:t>.(2014).A fast and accurate dependency parser using neural </a:t>
            </a:r>
            <a:r>
              <a:rPr lang="en-US" altLang="zh-CN" sz="1600" dirty="0" err="1"/>
              <a:t>networks.In</a:t>
            </a:r>
            <a:r>
              <a:rPr lang="en-US" altLang="zh-CN" sz="1600" dirty="0"/>
              <a:t> Proceedings of the 2014 conference on empirical methods in natural language processing (EMNLP)(pp.740-750).</a:t>
            </a:r>
          </a:p>
        </p:txBody>
      </p:sp>
      <p:sp>
        <p:nvSpPr>
          <p:cNvPr id="13" name="矩形 12">
            <a:extLst>
              <a:ext uri="{FF2B5EF4-FFF2-40B4-BE49-F238E27FC236}">
                <a16:creationId xmlns:a16="http://schemas.microsoft.com/office/drawing/2014/main" id="{C2AE9C3C-9BDD-46B9-A3E2-AA24C77ECBC4}"/>
              </a:ext>
            </a:extLst>
          </p:cNvPr>
          <p:cNvSpPr/>
          <p:nvPr/>
        </p:nvSpPr>
        <p:spPr>
          <a:xfrm>
            <a:off x="304799" y="2031693"/>
            <a:ext cx="2593659" cy="369332"/>
          </a:xfrm>
          <a:prstGeom prst="rect">
            <a:avLst/>
          </a:prstGeom>
        </p:spPr>
        <p:txBody>
          <a:bodyPr wrap="none">
            <a:spAutoFit/>
          </a:bodyPr>
          <a:lstStyle/>
          <a:p>
            <a:r>
              <a:rPr lang="en-US" altLang="zh-CN" b="1" dirty="0">
                <a:solidFill>
                  <a:srgbClr val="24292E"/>
                </a:solidFill>
                <a:latin typeface="-apple-system"/>
              </a:rPr>
              <a:t>1.</a:t>
            </a:r>
            <a:r>
              <a:rPr lang="en-US" altLang="zh-CN" b="1" dirty="0"/>
              <a:t> Arc-Standard</a:t>
            </a:r>
            <a:r>
              <a:rPr lang="zh-CN" altLang="en-US" b="1" dirty="0"/>
              <a:t>转移系统</a:t>
            </a:r>
            <a:endParaRPr lang="zh-CN" altLang="en-US" dirty="0"/>
          </a:p>
        </p:txBody>
      </p:sp>
      <p:sp>
        <p:nvSpPr>
          <p:cNvPr id="11" name="矩形 10">
            <a:extLst>
              <a:ext uri="{FF2B5EF4-FFF2-40B4-BE49-F238E27FC236}">
                <a16:creationId xmlns:a16="http://schemas.microsoft.com/office/drawing/2014/main" id="{8A480321-F9CF-435B-B877-111CB7919E76}"/>
              </a:ext>
            </a:extLst>
          </p:cNvPr>
          <p:cNvSpPr/>
          <p:nvPr/>
        </p:nvSpPr>
        <p:spPr>
          <a:xfrm>
            <a:off x="304799" y="2465109"/>
            <a:ext cx="10860947" cy="338554"/>
          </a:xfrm>
          <a:prstGeom prst="rect">
            <a:avLst/>
          </a:prstGeom>
        </p:spPr>
        <p:txBody>
          <a:bodyPr wrap="square">
            <a:spAutoFit/>
          </a:bodyPr>
          <a:lstStyle/>
          <a:p>
            <a:r>
              <a:rPr lang="zh-CN" altLang="en-US" sz="1600" dirty="0"/>
              <a:t>不同之前介绍的 </a:t>
            </a:r>
            <a:r>
              <a:rPr lang="en-US" altLang="zh-CN" sz="1600" dirty="0"/>
              <a:t>Arc-Eager</a:t>
            </a:r>
            <a:r>
              <a:rPr lang="zh-CN" altLang="en-US" sz="1600" dirty="0"/>
              <a:t>，该依存句法器基于 </a:t>
            </a:r>
            <a:r>
              <a:rPr lang="en-US" altLang="zh-CN" sz="1600" dirty="0"/>
              <a:t>Arc-Standard </a:t>
            </a:r>
            <a:r>
              <a:rPr lang="zh-CN" altLang="en-US" sz="1600" dirty="0"/>
              <a:t>转移系统，具体动作如下</a:t>
            </a:r>
            <a:r>
              <a:rPr lang="en-US" altLang="zh-CN" sz="1600" dirty="0"/>
              <a:t>:</a:t>
            </a:r>
            <a:endParaRPr lang="zh-CN" altLang="en-US" sz="1600" dirty="0"/>
          </a:p>
        </p:txBody>
      </p:sp>
      <p:graphicFrame>
        <p:nvGraphicFramePr>
          <p:cNvPr id="12" name="表格 11">
            <a:extLst>
              <a:ext uri="{FF2B5EF4-FFF2-40B4-BE49-F238E27FC236}">
                <a16:creationId xmlns:a16="http://schemas.microsoft.com/office/drawing/2014/main" id="{3D48D534-DF08-4D8D-B549-989CF34C9D0E}"/>
              </a:ext>
            </a:extLst>
          </p:cNvPr>
          <p:cNvGraphicFramePr>
            <a:graphicFrameLocks noGrp="1"/>
          </p:cNvGraphicFramePr>
          <p:nvPr>
            <p:extLst>
              <p:ext uri="{D42A27DB-BD31-4B8C-83A1-F6EECF244321}">
                <p14:modId xmlns:p14="http://schemas.microsoft.com/office/powerpoint/2010/main" val="1493455403"/>
              </p:ext>
            </p:extLst>
          </p:nvPr>
        </p:nvGraphicFramePr>
        <p:xfrm>
          <a:off x="1655699" y="2924109"/>
          <a:ext cx="8478201" cy="2316480"/>
        </p:xfrm>
        <a:graphic>
          <a:graphicData uri="http://schemas.openxmlformats.org/drawingml/2006/table">
            <a:tbl>
              <a:tblPr>
                <a:tableStyleId>{5940675A-B579-460E-94D1-54222C63F5DA}</a:tableStyleId>
              </a:tblPr>
              <a:tblGrid>
                <a:gridCol w="2826067">
                  <a:extLst>
                    <a:ext uri="{9D8B030D-6E8A-4147-A177-3AD203B41FA5}">
                      <a16:colId xmlns:a16="http://schemas.microsoft.com/office/drawing/2014/main" val="3125739110"/>
                    </a:ext>
                  </a:extLst>
                </a:gridCol>
                <a:gridCol w="2826067">
                  <a:extLst>
                    <a:ext uri="{9D8B030D-6E8A-4147-A177-3AD203B41FA5}">
                      <a16:colId xmlns:a16="http://schemas.microsoft.com/office/drawing/2014/main" val="2093419169"/>
                    </a:ext>
                  </a:extLst>
                </a:gridCol>
                <a:gridCol w="2826067">
                  <a:extLst>
                    <a:ext uri="{9D8B030D-6E8A-4147-A177-3AD203B41FA5}">
                      <a16:colId xmlns:a16="http://schemas.microsoft.com/office/drawing/2014/main" val="1570199389"/>
                    </a:ext>
                  </a:extLst>
                </a:gridCol>
              </a:tblGrid>
              <a:tr h="0">
                <a:tc>
                  <a:txBody>
                    <a:bodyPr/>
                    <a:lstStyle/>
                    <a:p>
                      <a:r>
                        <a:rPr lang="zh-CN" altLang="en-US" sz="1600" dirty="0">
                          <a:effectLst/>
                        </a:rPr>
                        <a:t>动作名称</a:t>
                      </a:r>
                      <a:endParaRPr lang="zh-CN" altLang="en-US" sz="1600" b="1" dirty="0">
                        <a:effectLst/>
                      </a:endParaRPr>
                    </a:p>
                  </a:txBody>
                  <a:tcPr marL="99060" marR="99060" anchor="ctr"/>
                </a:tc>
                <a:tc>
                  <a:txBody>
                    <a:bodyPr/>
                    <a:lstStyle/>
                    <a:p>
                      <a:r>
                        <a:rPr lang="zh-CN" altLang="en-US" sz="1600">
                          <a:effectLst/>
                        </a:rPr>
                        <a:t>条件</a:t>
                      </a:r>
                      <a:endParaRPr lang="zh-CN" altLang="en-US" sz="1600" b="1">
                        <a:effectLst/>
                      </a:endParaRPr>
                    </a:p>
                  </a:txBody>
                  <a:tcPr marL="99060" marR="99060" anchor="ctr"/>
                </a:tc>
                <a:tc>
                  <a:txBody>
                    <a:bodyPr/>
                    <a:lstStyle/>
                    <a:p>
                      <a:r>
                        <a:rPr lang="zh-CN" altLang="en-US" sz="1600">
                          <a:effectLst/>
                        </a:rPr>
                        <a:t>解释</a:t>
                      </a:r>
                      <a:endParaRPr lang="zh-CN" altLang="en-US" sz="1600" b="1">
                        <a:effectLst/>
                      </a:endParaRPr>
                    </a:p>
                  </a:txBody>
                  <a:tcPr marL="99060" marR="99060" anchor="ctr"/>
                </a:tc>
                <a:extLst>
                  <a:ext uri="{0D108BD9-81ED-4DB2-BD59-A6C34878D82A}">
                    <a16:rowId xmlns:a16="http://schemas.microsoft.com/office/drawing/2014/main" val="272510844"/>
                  </a:ext>
                </a:extLst>
              </a:tr>
              <a:tr h="0">
                <a:tc>
                  <a:txBody>
                    <a:bodyPr/>
                    <a:lstStyle/>
                    <a:p>
                      <a:r>
                        <a:rPr lang="en-US" sz="1600">
                          <a:effectLst/>
                        </a:rPr>
                        <a:t>Shift</a:t>
                      </a:r>
                    </a:p>
                  </a:txBody>
                  <a:tcPr marL="99060" marR="99060" anchor="ctr"/>
                </a:tc>
                <a:tc>
                  <a:txBody>
                    <a:bodyPr/>
                    <a:lstStyle/>
                    <a:p>
                      <a:r>
                        <a:rPr lang="zh-CN" altLang="en-US" sz="1600">
                          <a:effectLst/>
                        </a:rPr>
                        <a:t>队列 </a:t>
                      </a:r>
                      <a:r>
                        <a:rPr lang="el-GR" sz="1600">
                          <a:effectLst/>
                        </a:rPr>
                        <a:t>β </a:t>
                      </a:r>
                      <a:r>
                        <a:rPr lang="zh-CN" altLang="en-US" sz="1600">
                          <a:effectLst/>
                        </a:rPr>
                        <a:t>非空</a:t>
                      </a:r>
                    </a:p>
                  </a:txBody>
                  <a:tcPr marL="99060" marR="99060" anchor="ctr"/>
                </a:tc>
                <a:tc>
                  <a:txBody>
                    <a:bodyPr/>
                    <a:lstStyle/>
                    <a:p>
                      <a:r>
                        <a:rPr lang="zh-CN" altLang="en-US" sz="1600">
                          <a:effectLst/>
                        </a:rPr>
                        <a:t>将队首单词 </a:t>
                      </a:r>
                      <a:r>
                        <a:rPr lang="en-US" altLang="zh-CN" sz="1600">
                          <a:effectLst/>
                        </a:rPr>
                        <a:t>i </a:t>
                      </a:r>
                      <a:r>
                        <a:rPr lang="zh-CN" altLang="en-US" sz="1600">
                          <a:effectLst/>
                        </a:rPr>
                        <a:t>压栈</a:t>
                      </a:r>
                    </a:p>
                  </a:txBody>
                  <a:tcPr marL="99060" marR="99060" anchor="ctr"/>
                </a:tc>
                <a:extLst>
                  <a:ext uri="{0D108BD9-81ED-4DB2-BD59-A6C34878D82A}">
                    <a16:rowId xmlns:a16="http://schemas.microsoft.com/office/drawing/2014/main" val="103497213"/>
                  </a:ext>
                </a:extLst>
              </a:tr>
              <a:tr h="0">
                <a:tc>
                  <a:txBody>
                    <a:bodyPr/>
                    <a:lstStyle/>
                    <a:p>
                      <a:r>
                        <a:rPr lang="en-US" sz="1600">
                          <a:effectLst/>
                        </a:rPr>
                        <a:t>LeftArc</a:t>
                      </a:r>
                    </a:p>
                  </a:txBody>
                  <a:tcPr marL="99060" marR="99060" anchor="ctr"/>
                </a:tc>
                <a:tc>
                  <a:txBody>
                    <a:bodyPr/>
                    <a:lstStyle/>
                    <a:p>
                      <a:r>
                        <a:rPr lang="zh-CN" altLang="en-US" sz="1600" dirty="0">
                          <a:effectLst/>
                        </a:rPr>
                        <a:t>栈顶第二个单词，</a:t>
                      </a:r>
                      <a:r>
                        <a:rPr lang="en-US" altLang="zh-CN" sz="1600" dirty="0" err="1">
                          <a:effectLst/>
                        </a:rPr>
                        <a:t>i</a:t>
                      </a:r>
                      <a:r>
                        <a:rPr lang="zh-CN" altLang="en-US" sz="1600" dirty="0">
                          <a:effectLst/>
                        </a:rPr>
                        <a:t>不能为虚根</a:t>
                      </a:r>
                    </a:p>
                  </a:txBody>
                  <a:tcPr marL="99060" marR="99060" anchor="ctr"/>
                </a:tc>
                <a:tc>
                  <a:txBody>
                    <a:bodyPr/>
                    <a:lstStyle/>
                    <a:p>
                      <a:r>
                        <a:rPr lang="zh-CN" altLang="en-US" sz="1600">
                          <a:effectLst/>
                        </a:rPr>
                        <a:t>将栈顶第二个单词 </a:t>
                      </a:r>
                      <a:r>
                        <a:rPr lang="en-US" altLang="zh-CN" sz="1600">
                          <a:effectLst/>
                        </a:rPr>
                        <a:t>i </a:t>
                      </a:r>
                      <a:r>
                        <a:rPr lang="zh-CN" altLang="en-US" sz="1600">
                          <a:effectLst/>
                        </a:rPr>
                        <a:t>的支配词设为栈顶单词 </a:t>
                      </a:r>
                      <a:r>
                        <a:rPr lang="en-US" altLang="zh-CN" sz="1600">
                          <a:effectLst/>
                        </a:rPr>
                        <a:t>j</a:t>
                      </a:r>
                      <a:r>
                        <a:rPr lang="zh-CN" altLang="en-US" sz="1600">
                          <a:effectLst/>
                        </a:rPr>
                        <a:t>，即 </a:t>
                      </a:r>
                      <a:r>
                        <a:rPr lang="en-US" altLang="zh-CN" sz="1600">
                          <a:effectLst/>
                        </a:rPr>
                        <a:t>i </a:t>
                      </a:r>
                      <a:r>
                        <a:rPr lang="zh-CN" altLang="en-US" sz="1600">
                          <a:effectLst/>
                        </a:rPr>
                        <a:t>作为 </a:t>
                      </a:r>
                      <a:r>
                        <a:rPr lang="en-US" altLang="zh-CN" sz="1600">
                          <a:effectLst/>
                        </a:rPr>
                        <a:t>j </a:t>
                      </a:r>
                      <a:r>
                        <a:rPr lang="zh-CN" altLang="en-US" sz="1600">
                          <a:effectLst/>
                        </a:rPr>
                        <a:t>的子节点</a:t>
                      </a:r>
                    </a:p>
                  </a:txBody>
                  <a:tcPr marL="99060" marR="99060" anchor="ctr"/>
                </a:tc>
                <a:extLst>
                  <a:ext uri="{0D108BD9-81ED-4DB2-BD59-A6C34878D82A}">
                    <a16:rowId xmlns:a16="http://schemas.microsoft.com/office/drawing/2014/main" val="411236987"/>
                  </a:ext>
                </a:extLst>
              </a:tr>
              <a:tr h="0">
                <a:tc>
                  <a:txBody>
                    <a:bodyPr/>
                    <a:lstStyle/>
                    <a:p>
                      <a:r>
                        <a:rPr lang="en-US" sz="1600" dirty="0" err="1">
                          <a:effectLst/>
                        </a:rPr>
                        <a:t>RightArc</a:t>
                      </a:r>
                      <a:endParaRPr lang="en-US" sz="1600" dirty="0">
                        <a:effectLst/>
                      </a:endParaRPr>
                    </a:p>
                  </a:txBody>
                  <a:tcPr marL="99060" marR="99060" anchor="ctr"/>
                </a:tc>
                <a:tc>
                  <a:txBody>
                    <a:bodyPr/>
                    <a:lstStyle/>
                    <a:p>
                      <a:endParaRPr lang="zh-CN" altLang="en-US" sz="1600" dirty="0">
                        <a:effectLst/>
                      </a:endParaRPr>
                    </a:p>
                  </a:txBody>
                  <a:tcPr marL="99060" marR="99060" anchor="ctr"/>
                </a:tc>
                <a:tc>
                  <a:txBody>
                    <a:bodyPr/>
                    <a:lstStyle/>
                    <a:p>
                      <a:r>
                        <a:rPr lang="zh-CN" altLang="en-US" sz="1600" dirty="0">
                          <a:effectLst/>
                        </a:rPr>
                        <a:t>将栈顶单词 </a:t>
                      </a:r>
                      <a:r>
                        <a:rPr lang="en-US" altLang="zh-CN" sz="1600" dirty="0">
                          <a:effectLst/>
                        </a:rPr>
                        <a:t>j </a:t>
                      </a:r>
                      <a:r>
                        <a:rPr lang="zh-CN" altLang="en-US" sz="1600" dirty="0">
                          <a:effectLst/>
                        </a:rPr>
                        <a:t>的支配词设为栈顶第二个单词 </a:t>
                      </a:r>
                      <a:r>
                        <a:rPr lang="en-US" altLang="zh-CN" sz="1600" dirty="0" err="1">
                          <a:effectLst/>
                        </a:rPr>
                        <a:t>i</a:t>
                      </a:r>
                      <a:r>
                        <a:rPr lang="zh-CN" altLang="en-US" sz="1600" dirty="0">
                          <a:effectLst/>
                        </a:rPr>
                        <a:t>，即 </a:t>
                      </a:r>
                      <a:r>
                        <a:rPr lang="en-US" altLang="zh-CN" sz="1600" dirty="0">
                          <a:effectLst/>
                        </a:rPr>
                        <a:t>j</a:t>
                      </a:r>
                      <a:r>
                        <a:rPr lang="zh-CN" altLang="en-US" sz="1600" dirty="0">
                          <a:effectLst/>
                        </a:rPr>
                        <a:t>作为 </a:t>
                      </a:r>
                      <a:r>
                        <a:rPr lang="en-US" altLang="zh-CN" sz="1600" dirty="0" err="1">
                          <a:effectLst/>
                        </a:rPr>
                        <a:t>i</a:t>
                      </a:r>
                      <a:r>
                        <a:rPr lang="en-US" altLang="zh-CN" sz="1600" dirty="0">
                          <a:effectLst/>
                        </a:rPr>
                        <a:t> </a:t>
                      </a:r>
                      <a:r>
                        <a:rPr lang="zh-CN" altLang="en-US" sz="1600" dirty="0">
                          <a:effectLst/>
                        </a:rPr>
                        <a:t>的子节点</a:t>
                      </a:r>
                    </a:p>
                  </a:txBody>
                  <a:tcPr marL="99060" marR="99060" anchor="ctr"/>
                </a:tc>
                <a:extLst>
                  <a:ext uri="{0D108BD9-81ED-4DB2-BD59-A6C34878D82A}">
                    <a16:rowId xmlns:a16="http://schemas.microsoft.com/office/drawing/2014/main" val="799409380"/>
                  </a:ext>
                </a:extLst>
              </a:tr>
            </a:tbl>
          </a:graphicData>
        </a:graphic>
      </p:graphicFrame>
      <p:sp>
        <p:nvSpPr>
          <p:cNvPr id="14" name="矩形 13">
            <a:extLst>
              <a:ext uri="{FF2B5EF4-FFF2-40B4-BE49-F238E27FC236}">
                <a16:creationId xmlns:a16="http://schemas.microsoft.com/office/drawing/2014/main" id="{80B3E7F1-F715-461A-8F85-8661F7231085}"/>
              </a:ext>
            </a:extLst>
          </p:cNvPr>
          <p:cNvSpPr/>
          <p:nvPr/>
        </p:nvSpPr>
        <p:spPr>
          <a:xfrm>
            <a:off x="363523" y="5422428"/>
            <a:ext cx="11490121" cy="788806"/>
          </a:xfrm>
          <a:prstGeom prst="rect">
            <a:avLst/>
          </a:prstGeom>
        </p:spPr>
        <p:txBody>
          <a:bodyPr wrap="square">
            <a:spAutoFit/>
          </a:bodyPr>
          <a:lstStyle/>
          <a:p>
            <a:pPr>
              <a:lnSpc>
                <a:spcPct val="150000"/>
              </a:lnSpc>
            </a:pPr>
            <a:r>
              <a:rPr lang="zh-CN" altLang="en-US" sz="1600" dirty="0"/>
              <a:t>    两个转移系统的逻辑不同，</a:t>
            </a:r>
            <a:r>
              <a:rPr lang="en-US" altLang="zh-CN" sz="1600" dirty="0"/>
              <a:t>Arc-Eager </a:t>
            </a:r>
            <a:r>
              <a:rPr lang="zh-CN" altLang="en-US" sz="1600" dirty="0"/>
              <a:t>自顶而下地构建，而 </a:t>
            </a:r>
            <a:r>
              <a:rPr lang="en-US" altLang="zh-CN" sz="1600" dirty="0"/>
              <a:t>Arc-Standard </a:t>
            </a:r>
            <a:r>
              <a:rPr lang="zh-CN" altLang="en-US" sz="1600" dirty="0"/>
              <a:t>要求右子树自底而上地构建。虽然两者的复杂度都是 </a:t>
            </a:r>
            <a:r>
              <a:rPr lang="en-US" altLang="zh-CN" sz="1600" dirty="0"/>
              <a:t>O(n)</a:t>
            </a:r>
            <a:r>
              <a:rPr lang="zh-CN" altLang="en-US" sz="1600" dirty="0"/>
              <a:t>，然而可能由于 </a:t>
            </a:r>
            <a:r>
              <a:rPr lang="en-US" altLang="zh-CN" sz="1600" dirty="0"/>
              <a:t>Arc-Standard </a:t>
            </a:r>
            <a:r>
              <a:rPr lang="zh-CN" altLang="en-US" sz="1600" dirty="0"/>
              <a:t>的简洁性</a:t>
            </a:r>
            <a:r>
              <a:rPr lang="en-US" altLang="zh-CN" sz="1600" dirty="0"/>
              <a:t>(</a:t>
            </a:r>
            <a:r>
              <a:rPr lang="zh-CN" altLang="en-US" sz="1600" dirty="0"/>
              <a:t>转移动作更少</a:t>
            </a:r>
            <a:r>
              <a:rPr lang="en-US" altLang="zh-CN" sz="1600" dirty="0"/>
              <a:t>)</a:t>
            </a:r>
            <a:r>
              <a:rPr lang="zh-CN" altLang="en-US" sz="1600" dirty="0"/>
              <a:t>，它更受欢迎。</a:t>
            </a:r>
          </a:p>
        </p:txBody>
      </p:sp>
    </p:spTree>
    <p:extLst>
      <p:ext uri="{BB962C8B-B14F-4D97-AF65-F5344CB8AC3E}">
        <p14:creationId xmlns:p14="http://schemas.microsoft.com/office/powerpoint/2010/main" val="353170725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DFDD61B-8CD3-43E9-842D-1598BEC993A1}"/>
              </a:ext>
            </a:extLst>
          </p:cNvPr>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a:extLst>
              <a:ext uri="{FF2B5EF4-FFF2-40B4-BE49-F238E27FC236}">
                <a16:creationId xmlns:a16="http://schemas.microsoft.com/office/drawing/2014/main" id="{7EF8FDF9-7C7E-4700-8DD9-0958355C1AB3}"/>
              </a:ext>
            </a:extLst>
          </p:cNvPr>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172" name="文本框 7">
            <a:extLst>
              <a:ext uri="{FF2B5EF4-FFF2-40B4-BE49-F238E27FC236}">
                <a16:creationId xmlns:a16="http://schemas.microsoft.com/office/drawing/2014/main" id="{7C7DDE9F-3433-49CF-A3C3-DC0023ABC908}"/>
              </a:ext>
            </a:extLst>
          </p:cNvPr>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1500" dirty="0">
                <a:solidFill>
                  <a:schemeClr val="bg1"/>
                </a:solidFill>
                <a:latin typeface="Impact" panose="020B0806030902050204" pitchFamily="34" charset="0"/>
              </a:rPr>
              <a:t>1</a:t>
            </a:r>
            <a:endParaRPr lang="zh-CN" altLang="en-US" sz="11500">
              <a:solidFill>
                <a:schemeClr val="bg1"/>
              </a:solidFill>
              <a:latin typeface="Impact" panose="020B0806030902050204" pitchFamily="34" charset="0"/>
            </a:endParaRPr>
          </a:p>
        </p:txBody>
      </p:sp>
      <p:sp>
        <p:nvSpPr>
          <p:cNvPr id="7173" name="文本框 8">
            <a:extLst>
              <a:ext uri="{FF2B5EF4-FFF2-40B4-BE49-F238E27FC236}">
                <a16:creationId xmlns:a16="http://schemas.microsoft.com/office/drawing/2014/main" id="{2E7F6297-38F7-42EC-9094-C88A82931724}"/>
              </a:ext>
            </a:extLst>
          </p:cNvPr>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b="1">
                <a:solidFill>
                  <a:srgbClr val="044875"/>
                </a:solidFill>
                <a:latin typeface="微软雅黑" panose="020B0503020204020204" pitchFamily="34" charset="-122"/>
                <a:ea typeface="微软雅黑" panose="020B0503020204020204" pitchFamily="34" charset="-122"/>
              </a:rPr>
              <a:t>第</a:t>
            </a:r>
          </a:p>
        </p:txBody>
      </p:sp>
      <p:sp>
        <p:nvSpPr>
          <p:cNvPr id="10" name="矩形 9">
            <a:extLst>
              <a:ext uri="{FF2B5EF4-FFF2-40B4-BE49-F238E27FC236}">
                <a16:creationId xmlns:a16="http://schemas.microsoft.com/office/drawing/2014/main" id="{E002CE8C-FA6B-41BC-A65B-7DB4E2B7091D}"/>
              </a:ext>
            </a:extLst>
          </p:cNvPr>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175" name="文本框 10">
            <a:extLst>
              <a:ext uri="{FF2B5EF4-FFF2-40B4-BE49-F238E27FC236}">
                <a16:creationId xmlns:a16="http://schemas.microsoft.com/office/drawing/2014/main" id="{21E53041-8D23-4505-926F-40FC522EAF16}"/>
              </a:ext>
            </a:extLst>
          </p:cNvPr>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b="1">
                <a:solidFill>
                  <a:srgbClr val="044875"/>
                </a:solidFill>
                <a:latin typeface="微软雅黑" panose="020B0503020204020204" pitchFamily="34" charset="-122"/>
                <a:ea typeface="微软雅黑" panose="020B0503020204020204" pitchFamily="34" charset="-122"/>
              </a:rPr>
              <a:t>部分</a:t>
            </a:r>
          </a:p>
        </p:txBody>
      </p:sp>
      <p:sp>
        <p:nvSpPr>
          <p:cNvPr id="7176" name="文本框 11">
            <a:extLst>
              <a:ext uri="{FF2B5EF4-FFF2-40B4-BE49-F238E27FC236}">
                <a16:creationId xmlns:a16="http://schemas.microsoft.com/office/drawing/2014/main" id="{EB630FA2-8205-4102-9BB1-A31FB38E61F2}"/>
              </a:ext>
            </a:extLst>
          </p:cNvPr>
          <p:cNvSpPr txBox="1">
            <a:spLocks noChangeArrowheads="1"/>
          </p:cNvSpPr>
          <p:nvPr/>
        </p:nvSpPr>
        <p:spPr bwMode="auto">
          <a:xfrm>
            <a:off x="3409156" y="3543781"/>
            <a:ext cx="840951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4800" b="1" dirty="0">
                <a:solidFill>
                  <a:schemeClr val="bg1"/>
                </a:solidFill>
                <a:latin typeface="微软雅黑" panose="020B0503020204020204" pitchFamily="34" charset="-122"/>
                <a:ea typeface="微软雅黑" panose="020B0503020204020204" pitchFamily="34" charset="-122"/>
              </a:rPr>
              <a:t>传统方法的局限</a:t>
            </a:r>
          </a:p>
        </p:txBody>
      </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8430936" y="254000"/>
            <a:ext cx="3761064"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529898" y="91616"/>
            <a:ext cx="7506755" cy="966528"/>
            <a:chOff x="483167" y="79805"/>
            <a:chExt cx="2993409" cy="6968897"/>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977703" y="169363"/>
              <a:ext cx="2498873" cy="6879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基于神经网络的高性能依存句法分析器</a:t>
              </a:r>
            </a:p>
            <a:p>
              <a:pPr algn="ctr" eaLnBrk="1" hangingPunct="1">
                <a:lnSpc>
                  <a:spcPct val="100000"/>
                </a:lnSpc>
                <a:spcBef>
                  <a:spcPct val="0"/>
                </a:spcBef>
                <a:buFontTx/>
                <a:buNone/>
              </a:pP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A8BE755E-1864-4C66-B622-665AC80DA633}"/>
                </a:ext>
              </a:extLst>
            </p:cNvPr>
            <p:cNvSpPr txBox="1"/>
            <p:nvPr/>
          </p:nvSpPr>
          <p:spPr>
            <a:xfrm>
              <a:off x="483167" y="79805"/>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矩形 12">
            <a:extLst>
              <a:ext uri="{FF2B5EF4-FFF2-40B4-BE49-F238E27FC236}">
                <a16:creationId xmlns:a16="http://schemas.microsoft.com/office/drawing/2014/main" id="{C2AE9C3C-9BDD-46B9-A3E2-AA24C77ECBC4}"/>
              </a:ext>
            </a:extLst>
          </p:cNvPr>
          <p:cNvSpPr/>
          <p:nvPr/>
        </p:nvSpPr>
        <p:spPr>
          <a:xfrm>
            <a:off x="204684" y="592524"/>
            <a:ext cx="1292341" cy="369332"/>
          </a:xfrm>
          <a:prstGeom prst="rect">
            <a:avLst/>
          </a:prstGeom>
        </p:spPr>
        <p:txBody>
          <a:bodyPr wrap="none">
            <a:spAutoFit/>
          </a:bodyPr>
          <a:lstStyle/>
          <a:p>
            <a:r>
              <a:rPr lang="en-US" altLang="zh-CN" b="1" dirty="0">
                <a:solidFill>
                  <a:srgbClr val="24292E"/>
                </a:solidFill>
                <a:latin typeface="-apple-system"/>
              </a:rPr>
              <a:t>2.</a:t>
            </a:r>
            <a:r>
              <a:rPr lang="zh-CN" altLang="en-US" b="1" dirty="0">
                <a:solidFill>
                  <a:srgbClr val="24292E"/>
                </a:solidFill>
                <a:latin typeface="-apple-system"/>
              </a:rPr>
              <a:t>特征提取</a:t>
            </a:r>
            <a:endParaRPr lang="zh-CN" altLang="en-US" dirty="0"/>
          </a:p>
        </p:txBody>
      </p:sp>
      <p:sp>
        <p:nvSpPr>
          <p:cNvPr id="4" name="矩形 3">
            <a:extLst>
              <a:ext uri="{FF2B5EF4-FFF2-40B4-BE49-F238E27FC236}">
                <a16:creationId xmlns:a16="http://schemas.microsoft.com/office/drawing/2014/main" id="{0C614A26-964F-49EF-A575-27BAD7B7AE96}"/>
              </a:ext>
            </a:extLst>
          </p:cNvPr>
          <p:cNvSpPr/>
          <p:nvPr/>
        </p:nvSpPr>
        <p:spPr>
          <a:xfrm>
            <a:off x="204684" y="913305"/>
            <a:ext cx="11389453" cy="419474"/>
          </a:xfrm>
          <a:prstGeom prst="rect">
            <a:avLst/>
          </a:prstGeom>
        </p:spPr>
        <p:txBody>
          <a:bodyPr wrap="square">
            <a:spAutoFit/>
          </a:bodyPr>
          <a:lstStyle/>
          <a:p>
            <a:pPr>
              <a:lnSpc>
                <a:spcPct val="150000"/>
              </a:lnSpc>
            </a:pPr>
            <a:r>
              <a:rPr lang="zh-CN" altLang="en-US" sz="1600" dirty="0">
                <a:solidFill>
                  <a:srgbClr val="24292E"/>
                </a:solidFill>
                <a:latin typeface="-apple-system"/>
              </a:rPr>
              <a:t>虽然神经网络理论上可以自动提取特征，然而这篇论文作为开山之作，依然未能脱离特征模板。所有的特征分为三大类，即</a:t>
            </a:r>
            <a:r>
              <a:rPr lang="en-US" altLang="zh-CN" sz="1600" dirty="0">
                <a:solidFill>
                  <a:srgbClr val="24292E"/>
                </a:solidFill>
                <a:latin typeface="-apple-system"/>
              </a:rPr>
              <a:t>:</a:t>
            </a:r>
            <a:endParaRPr lang="zh-CN" altLang="en-US" sz="1600" dirty="0"/>
          </a:p>
        </p:txBody>
      </p:sp>
      <p:sp>
        <p:nvSpPr>
          <p:cNvPr id="9" name="矩形 8">
            <a:extLst>
              <a:ext uri="{FF2B5EF4-FFF2-40B4-BE49-F238E27FC236}">
                <a16:creationId xmlns:a16="http://schemas.microsoft.com/office/drawing/2014/main" id="{5394C36E-B2E9-418D-A455-549B18E32BFC}"/>
              </a:ext>
            </a:extLst>
          </p:cNvPr>
          <p:cNvSpPr/>
          <p:nvPr/>
        </p:nvSpPr>
        <p:spPr>
          <a:xfrm>
            <a:off x="304800" y="1331852"/>
            <a:ext cx="6096000" cy="1158138"/>
          </a:xfrm>
          <a:prstGeom prst="rect">
            <a:avLst/>
          </a:prstGeom>
        </p:spPr>
        <p:txBody>
          <a:bodyPr>
            <a:spAutoFit/>
          </a:bodyPr>
          <a:lstStyle/>
          <a:p>
            <a:pPr>
              <a:lnSpc>
                <a:spcPct val="150000"/>
              </a:lnSpc>
              <a:buFont typeface="Arial" panose="020B0604020202020204" pitchFamily="34" charset="0"/>
              <a:buChar char="•"/>
            </a:pPr>
            <a:r>
              <a:rPr lang="zh-CN" altLang="en-US" sz="1600" dirty="0">
                <a:solidFill>
                  <a:srgbClr val="24292E"/>
                </a:solidFill>
                <a:latin typeface="-apple-system"/>
              </a:rPr>
              <a:t>单词特征。</a:t>
            </a:r>
          </a:p>
          <a:p>
            <a:pPr>
              <a:lnSpc>
                <a:spcPct val="150000"/>
              </a:lnSpc>
              <a:buFont typeface="Arial" panose="020B0604020202020204" pitchFamily="34" charset="0"/>
              <a:buChar char="•"/>
            </a:pPr>
            <a:r>
              <a:rPr lang="zh-CN" altLang="en-US" sz="1600" dirty="0">
                <a:solidFill>
                  <a:srgbClr val="24292E"/>
                </a:solidFill>
                <a:latin typeface="-apple-system"/>
              </a:rPr>
              <a:t>词性特征。</a:t>
            </a:r>
          </a:p>
          <a:p>
            <a:pPr>
              <a:lnSpc>
                <a:spcPct val="150000"/>
              </a:lnSpc>
              <a:buFont typeface="Arial" panose="020B0604020202020204" pitchFamily="34" charset="0"/>
              <a:buChar char="•"/>
            </a:pPr>
            <a:r>
              <a:rPr lang="zh-CN" altLang="en-US" sz="1600" dirty="0">
                <a:solidFill>
                  <a:srgbClr val="24292E"/>
                </a:solidFill>
                <a:latin typeface="-apple-system"/>
              </a:rPr>
              <a:t>已经确定的子树中的依存标签特征。</a:t>
            </a:r>
            <a:endParaRPr lang="zh-CN" altLang="en-US" sz="1600" b="0" i="0" dirty="0">
              <a:solidFill>
                <a:srgbClr val="24292E"/>
              </a:solidFill>
              <a:effectLst/>
              <a:latin typeface="-apple-system"/>
            </a:endParaRPr>
          </a:p>
        </p:txBody>
      </p:sp>
      <mc:AlternateContent xmlns:mc="http://schemas.openxmlformats.org/markup-compatibility/2006">
        <mc:Choice xmlns:a14="http://schemas.microsoft.com/office/drawing/2010/main" Requires="a14">
          <p:sp>
            <p:nvSpPr>
              <p:cNvPr id="10" name="矩形 9">
                <a:extLst>
                  <a:ext uri="{FF2B5EF4-FFF2-40B4-BE49-F238E27FC236}">
                    <a16:creationId xmlns:a16="http://schemas.microsoft.com/office/drawing/2014/main" id="{0915311B-0055-4520-BAA3-7B2B9CC324BC}"/>
                  </a:ext>
                </a:extLst>
              </p:cNvPr>
              <p:cNvSpPr/>
              <p:nvPr/>
            </p:nvSpPr>
            <p:spPr>
              <a:xfrm>
                <a:off x="254741" y="2459310"/>
                <a:ext cx="11389453" cy="1189813"/>
              </a:xfrm>
              <a:prstGeom prst="rect">
                <a:avLst/>
              </a:prstGeom>
            </p:spPr>
            <p:txBody>
              <a:bodyPr wrap="square">
                <a:spAutoFit/>
              </a:bodyPr>
              <a:lstStyle/>
              <a:p>
                <a:pPr>
                  <a:lnSpc>
                    <a:spcPct val="150000"/>
                  </a:lnSpc>
                </a:pPr>
                <a:r>
                  <a:rPr lang="zh-CN" altLang="en-US" sz="1600" dirty="0">
                    <a:solidFill>
                      <a:srgbClr val="24292E"/>
                    </a:solidFill>
                    <a:latin typeface="-apple-system"/>
                  </a:rPr>
                  <a:t>    接着，句法分析器对当前的状态提取上述三大类特征，分别记作 </a:t>
                </a:r>
                <a:r>
                  <a:rPr lang="en-US" altLang="zh-CN" sz="1600" dirty="0">
                    <a:solidFill>
                      <a:srgbClr val="24292E"/>
                    </a:solidFill>
                    <a:latin typeface="-apple-system"/>
                  </a:rPr>
                  <a:t>w</a:t>
                </a:r>
                <a:r>
                  <a:rPr lang="zh-CN" altLang="en-US" sz="1600" dirty="0">
                    <a:solidFill>
                      <a:srgbClr val="24292E"/>
                    </a:solidFill>
                    <a:latin typeface="-apple-system"/>
                  </a:rPr>
                  <a:t>、</a:t>
                </a:r>
                <a:r>
                  <a:rPr lang="en-US" altLang="zh-CN" sz="1600" dirty="0">
                    <a:solidFill>
                      <a:srgbClr val="24292E"/>
                    </a:solidFill>
                    <a:latin typeface="-apple-system"/>
                  </a:rPr>
                  <a:t>t </a:t>
                </a:r>
                <a:r>
                  <a:rPr lang="zh-CN" altLang="en-US" sz="1600" dirty="0">
                    <a:solidFill>
                      <a:srgbClr val="24292E"/>
                    </a:solidFill>
                    <a:latin typeface="-apple-system"/>
                  </a:rPr>
                  <a:t>和 </a:t>
                </a:r>
                <a14:m>
                  <m:oMath xmlns:m="http://schemas.openxmlformats.org/officeDocument/2006/math">
                    <m:r>
                      <a:rPr lang="en-US" altLang="zh-CN" sz="1600" i="1">
                        <a:solidFill>
                          <a:srgbClr val="24292E"/>
                        </a:solidFill>
                        <a:latin typeface="Cambria Math" panose="02040503050406030204" pitchFamily="18" charset="0"/>
                      </a:rPr>
                      <m:t>𝑙</m:t>
                    </m:r>
                    <m:r>
                      <a:rPr lang="en-US" altLang="zh-CN" sz="1600" i="1">
                        <a:solidFill>
                          <a:srgbClr val="24292E"/>
                        </a:solidFill>
                        <a:latin typeface="Cambria Math" panose="02040503050406030204" pitchFamily="18" charset="0"/>
                      </a:rPr>
                      <m:t> </m:t>
                    </m:r>
                  </m:oMath>
                </a14:m>
                <a:r>
                  <a:rPr lang="zh-CN" altLang="en-US" sz="1600" dirty="0">
                    <a:solidFill>
                      <a:srgbClr val="24292E"/>
                    </a:solidFill>
                    <a:latin typeface="-apple-system"/>
                  </a:rPr>
                  <a:t>。不同于传统方法，此处为每个特征分配一个向量，于是得到三个稠密向量</a:t>
                </a:r>
                <a14:m>
                  <m:oMath xmlns:m="http://schemas.openxmlformats.org/officeDocument/2006/math">
                    <m:sSup>
                      <m:sSupPr>
                        <m:ctrlPr>
                          <a:rPr lang="en-US" altLang="zh-CN" sz="1600" i="1" smtClean="0">
                            <a:solidFill>
                              <a:srgbClr val="24292E"/>
                            </a:solidFill>
                            <a:latin typeface="Cambria Math" panose="02040503050406030204" pitchFamily="18" charset="0"/>
                          </a:rPr>
                        </m:ctrlPr>
                      </m:sSupPr>
                      <m:e>
                        <m:r>
                          <m:rPr>
                            <m:sty m:val="p"/>
                          </m:rPr>
                          <a:rPr lang="en-US" altLang="zh-CN" sz="1600" i="1">
                            <a:solidFill>
                              <a:srgbClr val="24292E"/>
                            </a:solidFill>
                            <a:latin typeface="Cambria Math" panose="02040503050406030204" pitchFamily="18" charset="0"/>
                          </a:rPr>
                          <m:t>x</m:t>
                        </m:r>
                      </m:e>
                      <m:sup>
                        <m:r>
                          <a:rPr lang="en-US" altLang="zh-CN" sz="1600" b="0" i="1" smtClean="0">
                            <a:solidFill>
                              <a:srgbClr val="24292E"/>
                            </a:solidFill>
                            <a:latin typeface="Cambria Math" panose="02040503050406030204" pitchFamily="18" charset="0"/>
                          </a:rPr>
                          <m:t>𝑊</m:t>
                        </m:r>
                      </m:sup>
                    </m:sSup>
                    <m:sSup>
                      <m:sSupPr>
                        <m:ctrlPr>
                          <a:rPr lang="en-US" altLang="zh-CN" sz="1600" i="1">
                            <a:solidFill>
                              <a:srgbClr val="24292E"/>
                            </a:solidFill>
                            <a:latin typeface="Cambria Math" panose="02040503050406030204" pitchFamily="18" charset="0"/>
                          </a:rPr>
                        </m:ctrlPr>
                      </m:sSupPr>
                      <m:e>
                        <m:r>
                          <a:rPr lang="zh-CN" altLang="en-US" sz="1600" i="1" smtClean="0">
                            <a:solidFill>
                              <a:srgbClr val="24292E"/>
                            </a:solidFill>
                            <a:latin typeface="Cambria Math" panose="02040503050406030204" pitchFamily="18" charset="0"/>
                          </a:rPr>
                          <m:t>、</m:t>
                        </m:r>
                        <m:r>
                          <m:rPr>
                            <m:sty m:val="p"/>
                          </m:rPr>
                          <a:rPr lang="en-US" altLang="zh-CN" sz="1600" i="1">
                            <a:solidFill>
                              <a:srgbClr val="24292E"/>
                            </a:solidFill>
                            <a:latin typeface="Cambria Math" panose="02040503050406030204" pitchFamily="18" charset="0"/>
                          </a:rPr>
                          <m:t>x</m:t>
                        </m:r>
                      </m:e>
                      <m:sup>
                        <m:r>
                          <a:rPr lang="en-US" altLang="zh-CN" sz="1600" b="0" i="1" smtClean="0">
                            <a:solidFill>
                              <a:srgbClr val="24292E"/>
                            </a:solidFill>
                            <a:latin typeface="Cambria Math" panose="02040503050406030204" pitchFamily="18" charset="0"/>
                          </a:rPr>
                          <m:t>𝑡</m:t>
                        </m:r>
                      </m:sup>
                    </m:sSup>
                  </m:oMath>
                </a14:m>
                <a:r>
                  <a:rPr lang="zh-CN" altLang="en-US" sz="1600" dirty="0">
                    <a:solidFill>
                      <a:srgbClr val="24292E"/>
                    </a:solidFill>
                    <a:latin typeface="-apple-system"/>
                  </a:rPr>
                  <a:t>和 </a:t>
                </a:r>
                <a14:m>
                  <m:oMath xmlns:m="http://schemas.openxmlformats.org/officeDocument/2006/math">
                    <m:sSup>
                      <m:sSupPr>
                        <m:ctrlPr>
                          <a:rPr lang="en-US" altLang="zh-CN" sz="1600" i="1">
                            <a:solidFill>
                              <a:srgbClr val="24292E"/>
                            </a:solidFill>
                            <a:latin typeface="Cambria Math" panose="02040503050406030204" pitchFamily="18" charset="0"/>
                          </a:rPr>
                        </m:ctrlPr>
                      </m:sSupPr>
                      <m:e>
                        <m:r>
                          <m:rPr>
                            <m:sty m:val="p"/>
                          </m:rPr>
                          <a:rPr lang="en-US" altLang="zh-CN" sz="1600" i="1">
                            <a:solidFill>
                              <a:srgbClr val="24292E"/>
                            </a:solidFill>
                            <a:latin typeface="Cambria Math" panose="02040503050406030204" pitchFamily="18" charset="0"/>
                          </a:rPr>
                          <m:t>x</m:t>
                        </m:r>
                      </m:e>
                      <m:sup>
                        <m:r>
                          <a:rPr lang="en-US" altLang="zh-CN" sz="1600" b="0" i="1" smtClean="0">
                            <a:solidFill>
                              <a:srgbClr val="24292E"/>
                            </a:solidFill>
                            <a:latin typeface="Cambria Math" panose="02040503050406030204" pitchFamily="18" charset="0"/>
                          </a:rPr>
                          <m:t>𝑙</m:t>
                        </m:r>
                      </m:sup>
                    </m:sSup>
                    <m:r>
                      <a:rPr lang="en-US" altLang="zh-CN" sz="1600" i="1">
                        <a:solidFill>
                          <a:srgbClr val="24292E"/>
                        </a:solidFill>
                        <a:latin typeface="Cambria Math" panose="02040503050406030204" pitchFamily="18" charset="0"/>
                      </a:rPr>
                      <m:t> </m:t>
                    </m:r>
                  </m:oMath>
                </a14:m>
                <a:r>
                  <a:rPr lang="zh-CN" altLang="en-US" sz="1600" dirty="0">
                    <a:solidFill>
                      <a:srgbClr val="24292E"/>
                    </a:solidFill>
                    <a:latin typeface="-apple-system"/>
                  </a:rPr>
                  <a:t>。接着，将这三个向量拼接起来输人到含有一个隐藏层的神经网络，并且使用立方函数激活，亦即得到隐藏层的特征向量</a:t>
                </a:r>
                <a:r>
                  <a:rPr lang="en-US" altLang="zh-CN" sz="1600" dirty="0">
                    <a:solidFill>
                      <a:srgbClr val="24292E"/>
                    </a:solidFill>
                    <a:latin typeface="-apple-system"/>
                  </a:rPr>
                  <a:t>:</a:t>
                </a:r>
                <a:endParaRPr lang="zh-CN" altLang="en-US" sz="1600" dirty="0"/>
              </a:p>
            </p:txBody>
          </p:sp>
        </mc:Choice>
        <mc:Fallback>
          <p:sp>
            <p:nvSpPr>
              <p:cNvPr id="10" name="矩形 9">
                <a:extLst>
                  <a:ext uri="{FF2B5EF4-FFF2-40B4-BE49-F238E27FC236}">
                    <a16:creationId xmlns:a16="http://schemas.microsoft.com/office/drawing/2014/main" id="{0915311B-0055-4520-BAA3-7B2B9CC324BC}"/>
                  </a:ext>
                </a:extLst>
              </p:cNvPr>
              <p:cNvSpPr>
                <a:spLocks noRot="1" noChangeAspect="1" noMove="1" noResize="1" noEditPoints="1" noAdjustHandles="1" noChangeArrowheads="1" noChangeShapeType="1" noTextEdit="1"/>
              </p:cNvSpPr>
              <p:nvPr/>
            </p:nvSpPr>
            <p:spPr>
              <a:xfrm>
                <a:off x="254741" y="2459310"/>
                <a:ext cx="11389453" cy="1189813"/>
              </a:xfrm>
              <a:prstGeom prst="rect">
                <a:avLst/>
              </a:prstGeom>
              <a:blipFill>
                <a:blip r:embed="rId3"/>
                <a:stretch>
                  <a:fillRect l="-321" b="-3571"/>
                </a:stretch>
              </a:blipFill>
            </p:spPr>
            <p:txBody>
              <a:bodyPr/>
              <a:lstStyle/>
              <a:p>
                <a:r>
                  <a:rPr lang="zh-CN" altLang="en-US">
                    <a:noFill/>
                  </a:rPr>
                  <a:t> </a:t>
                </a:r>
              </a:p>
            </p:txBody>
          </p:sp>
        </mc:Fallback>
      </mc:AlternateContent>
      <p:pic>
        <p:nvPicPr>
          <p:cNvPr id="16" name="图片 15">
            <a:extLst>
              <a:ext uri="{FF2B5EF4-FFF2-40B4-BE49-F238E27FC236}">
                <a16:creationId xmlns:a16="http://schemas.microsoft.com/office/drawing/2014/main" id="{96FE695F-C500-459A-84FA-1CA9D0721B9B}"/>
              </a:ext>
            </a:extLst>
          </p:cNvPr>
          <p:cNvPicPr>
            <a:picLocks noChangeAspect="1"/>
          </p:cNvPicPr>
          <p:nvPr/>
        </p:nvPicPr>
        <p:blipFill>
          <a:blip r:embed="rId4"/>
          <a:stretch>
            <a:fillRect/>
          </a:stretch>
        </p:blipFill>
        <p:spPr>
          <a:xfrm>
            <a:off x="4500692" y="3649123"/>
            <a:ext cx="2399564" cy="410572"/>
          </a:xfrm>
          <a:prstGeom prst="rect">
            <a:avLst/>
          </a:prstGeom>
        </p:spPr>
      </p:pic>
      <p:sp>
        <p:nvSpPr>
          <p:cNvPr id="17" name="矩形 16">
            <a:extLst>
              <a:ext uri="{FF2B5EF4-FFF2-40B4-BE49-F238E27FC236}">
                <a16:creationId xmlns:a16="http://schemas.microsoft.com/office/drawing/2014/main" id="{24D2C3EE-AD1B-483C-A3B8-9A47DC9031A8}"/>
              </a:ext>
            </a:extLst>
          </p:cNvPr>
          <p:cNvSpPr/>
          <p:nvPr/>
        </p:nvSpPr>
        <p:spPr>
          <a:xfrm>
            <a:off x="254741" y="4041556"/>
            <a:ext cx="11289337" cy="788806"/>
          </a:xfrm>
          <a:prstGeom prst="rect">
            <a:avLst/>
          </a:prstGeom>
        </p:spPr>
        <p:txBody>
          <a:bodyPr wrap="square">
            <a:spAutoFit/>
          </a:bodyPr>
          <a:lstStyle/>
          <a:p>
            <a:pPr>
              <a:lnSpc>
                <a:spcPct val="150000"/>
              </a:lnSpc>
            </a:pPr>
            <a:r>
              <a:rPr lang="zh-CN" altLang="en-US" sz="1600" dirty="0">
                <a:solidFill>
                  <a:srgbClr val="24292E"/>
                </a:solidFill>
                <a:latin typeface="-apple-system"/>
              </a:rPr>
              <a:t>    接着，对于 </a:t>
            </a:r>
            <a:r>
              <a:rPr lang="en-US" altLang="zh-CN" sz="1600" dirty="0">
                <a:solidFill>
                  <a:srgbClr val="24292E"/>
                </a:solidFill>
                <a:latin typeface="-apple-system"/>
              </a:rPr>
              <a:t>k </a:t>
            </a:r>
            <a:r>
              <a:rPr lang="zh-CN" altLang="en-US" sz="1600" dirty="0">
                <a:solidFill>
                  <a:srgbClr val="24292E"/>
                </a:solidFill>
                <a:latin typeface="-apple-system"/>
              </a:rPr>
              <a:t>种标签而言，</a:t>
            </a:r>
            <a:r>
              <a:rPr lang="en-US" altLang="zh-CN" sz="1600" dirty="0">
                <a:solidFill>
                  <a:srgbClr val="24292E"/>
                </a:solidFill>
                <a:latin typeface="-apple-system"/>
              </a:rPr>
              <a:t>Arc-Standard </a:t>
            </a:r>
            <a:r>
              <a:rPr lang="zh-CN" altLang="en-US" sz="1600" dirty="0">
                <a:solidFill>
                  <a:srgbClr val="24292E"/>
                </a:solidFill>
                <a:latin typeface="-apple-system"/>
              </a:rPr>
              <a:t>一共存在 </a:t>
            </a:r>
            <a:r>
              <a:rPr lang="en-US" altLang="zh-CN" sz="1600" dirty="0">
                <a:solidFill>
                  <a:srgbClr val="24292E"/>
                </a:solidFill>
                <a:latin typeface="-apple-system"/>
              </a:rPr>
              <a:t>2k +1 </a:t>
            </a:r>
            <a:r>
              <a:rPr lang="zh-CN" altLang="en-US" sz="1600" dirty="0">
                <a:solidFill>
                  <a:srgbClr val="24292E"/>
                </a:solidFill>
                <a:latin typeface="-apple-system"/>
              </a:rPr>
              <a:t>种可能的转移动作。此时只需将特征向量 </a:t>
            </a:r>
            <a:r>
              <a:rPr lang="en-US" altLang="zh-CN" sz="1600" dirty="0">
                <a:solidFill>
                  <a:srgbClr val="24292E"/>
                </a:solidFill>
                <a:latin typeface="-apple-system"/>
              </a:rPr>
              <a:t>h </a:t>
            </a:r>
            <a:r>
              <a:rPr lang="zh-CN" altLang="en-US" sz="1600" dirty="0">
                <a:solidFill>
                  <a:srgbClr val="24292E"/>
                </a:solidFill>
                <a:latin typeface="-apple-system"/>
              </a:rPr>
              <a:t>输人到多元逻辑斯谛回归分类器</a:t>
            </a:r>
            <a:r>
              <a:rPr lang="en-US" altLang="zh-CN" sz="1600" dirty="0">
                <a:solidFill>
                  <a:srgbClr val="24292E"/>
                </a:solidFill>
                <a:latin typeface="-apple-system"/>
              </a:rPr>
              <a:t>(</a:t>
            </a:r>
            <a:r>
              <a:rPr lang="zh-CN" altLang="en-US" sz="1600" dirty="0">
                <a:solidFill>
                  <a:srgbClr val="24292E"/>
                </a:solidFill>
                <a:latin typeface="-apple-system"/>
              </a:rPr>
              <a:t>可以看作神经网络中的输出层</a:t>
            </a:r>
            <a:r>
              <a:rPr lang="en-US" altLang="zh-CN" sz="1600" dirty="0">
                <a:solidFill>
                  <a:srgbClr val="24292E"/>
                </a:solidFill>
                <a:latin typeface="-apple-system"/>
              </a:rPr>
              <a:t>)</a:t>
            </a:r>
            <a:r>
              <a:rPr lang="zh-CN" altLang="en-US" sz="1600" dirty="0">
                <a:solidFill>
                  <a:srgbClr val="24292E"/>
                </a:solidFill>
                <a:latin typeface="-apple-system"/>
              </a:rPr>
              <a:t>中即可得到转移动作的概率分布</a:t>
            </a:r>
            <a:r>
              <a:rPr lang="en-US" altLang="zh-CN" sz="1600" dirty="0">
                <a:solidFill>
                  <a:srgbClr val="24292E"/>
                </a:solidFill>
                <a:latin typeface="-apple-system"/>
              </a:rPr>
              <a:t>:</a:t>
            </a:r>
            <a:endParaRPr lang="zh-CN" altLang="en-US" sz="1600" dirty="0"/>
          </a:p>
        </p:txBody>
      </p:sp>
      <p:pic>
        <p:nvPicPr>
          <p:cNvPr id="18" name="图片 17">
            <a:extLst>
              <a:ext uri="{FF2B5EF4-FFF2-40B4-BE49-F238E27FC236}">
                <a16:creationId xmlns:a16="http://schemas.microsoft.com/office/drawing/2014/main" id="{5E778172-3988-455B-BADB-A321F52D125F}"/>
              </a:ext>
            </a:extLst>
          </p:cNvPr>
          <p:cNvPicPr>
            <a:picLocks noChangeAspect="1"/>
          </p:cNvPicPr>
          <p:nvPr/>
        </p:nvPicPr>
        <p:blipFill>
          <a:blip r:embed="rId5"/>
          <a:stretch>
            <a:fillRect/>
          </a:stretch>
        </p:blipFill>
        <p:spPr>
          <a:xfrm>
            <a:off x="4779524" y="4918429"/>
            <a:ext cx="1972274" cy="330285"/>
          </a:xfrm>
          <a:prstGeom prst="rect">
            <a:avLst/>
          </a:prstGeom>
        </p:spPr>
      </p:pic>
      <p:sp>
        <p:nvSpPr>
          <p:cNvPr id="19" name="矩形 18">
            <a:extLst>
              <a:ext uri="{FF2B5EF4-FFF2-40B4-BE49-F238E27FC236}">
                <a16:creationId xmlns:a16="http://schemas.microsoft.com/office/drawing/2014/main" id="{8BEEFF95-DFBD-4EC4-B644-FC0F5CA2C67C}"/>
              </a:ext>
            </a:extLst>
          </p:cNvPr>
          <p:cNvSpPr/>
          <p:nvPr/>
        </p:nvSpPr>
        <p:spPr>
          <a:xfrm>
            <a:off x="304800" y="5378727"/>
            <a:ext cx="11239278" cy="419474"/>
          </a:xfrm>
          <a:prstGeom prst="rect">
            <a:avLst/>
          </a:prstGeom>
        </p:spPr>
        <p:txBody>
          <a:bodyPr wrap="square">
            <a:spAutoFit/>
          </a:bodyPr>
          <a:lstStyle/>
          <a:p>
            <a:pPr>
              <a:lnSpc>
                <a:spcPct val="150000"/>
              </a:lnSpc>
            </a:pPr>
            <a:r>
              <a:rPr lang="zh-CN" altLang="en-US" sz="1600" dirty="0"/>
              <a:t>最后选取 </a:t>
            </a:r>
            <a:r>
              <a:rPr lang="en-US" altLang="zh-CN" sz="1600" dirty="0"/>
              <a:t>p </a:t>
            </a:r>
            <a:r>
              <a:rPr lang="zh-CN" altLang="en-US" sz="1600" dirty="0"/>
              <a:t>中最大概率所对应的转移动作并执行即可。训练时，采用 </a:t>
            </a:r>
            <a:r>
              <a:rPr lang="en-US" altLang="zh-CN" sz="1600" dirty="0" err="1"/>
              <a:t>softmax</a:t>
            </a:r>
            <a:r>
              <a:rPr lang="en-US" altLang="zh-CN" sz="1600" dirty="0"/>
              <a:t> </a:t>
            </a:r>
            <a:r>
              <a:rPr lang="zh-CN" altLang="en-US" sz="1600" dirty="0"/>
              <a:t>交叉熵损失函数并且以随机梯度下降法优化。</a:t>
            </a:r>
          </a:p>
        </p:txBody>
      </p:sp>
    </p:spTree>
    <p:extLst>
      <p:ext uri="{BB962C8B-B14F-4D97-AF65-F5344CB8AC3E}">
        <p14:creationId xmlns:p14="http://schemas.microsoft.com/office/powerpoint/2010/main" val="1857340201"/>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8430936" y="254000"/>
            <a:ext cx="3761064"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529898" y="91616"/>
            <a:ext cx="7506755" cy="966528"/>
            <a:chOff x="483167" y="79805"/>
            <a:chExt cx="2993409" cy="6968897"/>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977703" y="169363"/>
              <a:ext cx="2498873" cy="6879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基于神经网络的高性能依存句法分析器</a:t>
              </a:r>
            </a:p>
            <a:p>
              <a:pPr algn="ctr" eaLnBrk="1" hangingPunct="1">
                <a:lnSpc>
                  <a:spcPct val="100000"/>
                </a:lnSpc>
                <a:spcBef>
                  <a:spcPct val="0"/>
                </a:spcBef>
                <a:buFontTx/>
                <a:buNone/>
              </a:pP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A8BE755E-1864-4C66-B622-665AC80DA633}"/>
                </a:ext>
              </a:extLst>
            </p:cNvPr>
            <p:cNvSpPr txBox="1"/>
            <p:nvPr/>
          </p:nvSpPr>
          <p:spPr>
            <a:xfrm>
              <a:off x="483167" y="79805"/>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矩形 12">
            <a:extLst>
              <a:ext uri="{FF2B5EF4-FFF2-40B4-BE49-F238E27FC236}">
                <a16:creationId xmlns:a16="http://schemas.microsoft.com/office/drawing/2014/main" id="{C2AE9C3C-9BDD-46B9-A3E2-AA24C77ECBC4}"/>
              </a:ext>
            </a:extLst>
          </p:cNvPr>
          <p:cNvSpPr/>
          <p:nvPr/>
        </p:nvSpPr>
        <p:spPr>
          <a:xfrm>
            <a:off x="179517" y="688812"/>
            <a:ext cx="1524776" cy="369332"/>
          </a:xfrm>
          <a:prstGeom prst="rect">
            <a:avLst/>
          </a:prstGeom>
        </p:spPr>
        <p:txBody>
          <a:bodyPr wrap="none">
            <a:spAutoFit/>
          </a:bodyPr>
          <a:lstStyle/>
          <a:p>
            <a:r>
              <a:rPr lang="en-US" altLang="zh-CN" b="1" dirty="0">
                <a:solidFill>
                  <a:srgbClr val="24292E"/>
                </a:solidFill>
                <a:latin typeface="-apple-system"/>
              </a:rPr>
              <a:t>3.</a:t>
            </a:r>
            <a:r>
              <a:rPr lang="zh-CN" altLang="en-US" b="1" dirty="0">
                <a:solidFill>
                  <a:srgbClr val="24292E"/>
                </a:solidFill>
                <a:latin typeface="-apple-system"/>
              </a:rPr>
              <a:t>实现与接口</a:t>
            </a:r>
            <a:endParaRPr lang="zh-CN" altLang="en-US" dirty="0"/>
          </a:p>
        </p:txBody>
      </p:sp>
      <p:sp>
        <p:nvSpPr>
          <p:cNvPr id="5" name="文本框 4">
            <a:extLst>
              <a:ext uri="{FF2B5EF4-FFF2-40B4-BE49-F238E27FC236}">
                <a16:creationId xmlns:a16="http://schemas.microsoft.com/office/drawing/2014/main" id="{8298EE4A-5A20-4D4C-B649-CD8E47E9FC04}"/>
              </a:ext>
            </a:extLst>
          </p:cNvPr>
          <p:cNvSpPr txBox="1"/>
          <p:nvPr/>
        </p:nvSpPr>
        <p:spPr>
          <a:xfrm>
            <a:off x="304800" y="1208015"/>
            <a:ext cx="5013820" cy="338554"/>
          </a:xfrm>
          <a:prstGeom prst="rect">
            <a:avLst/>
          </a:prstGeom>
          <a:noFill/>
        </p:spPr>
        <p:txBody>
          <a:bodyPr wrap="square" rtlCol="0">
            <a:spAutoFit/>
          </a:bodyPr>
          <a:lstStyle/>
          <a:p>
            <a:r>
              <a:rPr lang="en-US" altLang="zh-CN" sz="1600" dirty="0"/>
              <a:t>Python</a:t>
            </a:r>
            <a:r>
              <a:rPr lang="zh-CN" altLang="en-US" sz="1600" dirty="0"/>
              <a:t>代码实现详见书籍</a:t>
            </a:r>
            <a:r>
              <a:rPr lang="en-US" altLang="zh-CN" sz="1600" dirty="0"/>
              <a:t>P361-362</a:t>
            </a:r>
            <a:endParaRPr lang="zh-CN" altLang="en-US" sz="1600" dirty="0"/>
          </a:p>
        </p:txBody>
      </p:sp>
      <p:sp>
        <p:nvSpPr>
          <p:cNvPr id="11" name="文本框 10">
            <a:extLst>
              <a:ext uri="{FF2B5EF4-FFF2-40B4-BE49-F238E27FC236}">
                <a16:creationId xmlns:a16="http://schemas.microsoft.com/office/drawing/2014/main" id="{7CE35B65-48FE-449A-A765-D3686780C9F9}"/>
              </a:ext>
            </a:extLst>
          </p:cNvPr>
          <p:cNvSpPr txBox="1"/>
          <p:nvPr/>
        </p:nvSpPr>
        <p:spPr>
          <a:xfrm>
            <a:off x="323916" y="1592879"/>
            <a:ext cx="3506598" cy="338554"/>
          </a:xfrm>
          <a:prstGeom prst="rect">
            <a:avLst/>
          </a:prstGeom>
          <a:noFill/>
        </p:spPr>
        <p:txBody>
          <a:bodyPr wrap="square" rtlCol="0">
            <a:spAutoFit/>
          </a:bodyPr>
          <a:lstStyle/>
          <a:p>
            <a:r>
              <a:rPr lang="zh-CN" altLang="en-US" sz="1600" dirty="0"/>
              <a:t>示例：</a:t>
            </a:r>
          </a:p>
        </p:txBody>
      </p:sp>
      <p:pic>
        <p:nvPicPr>
          <p:cNvPr id="12" name="图片 11">
            <a:extLst>
              <a:ext uri="{FF2B5EF4-FFF2-40B4-BE49-F238E27FC236}">
                <a16:creationId xmlns:a16="http://schemas.microsoft.com/office/drawing/2014/main" id="{9C2E87BF-311C-4D1B-9594-D827477CA824}"/>
              </a:ext>
            </a:extLst>
          </p:cNvPr>
          <p:cNvPicPr>
            <a:picLocks noChangeAspect="1"/>
          </p:cNvPicPr>
          <p:nvPr/>
        </p:nvPicPr>
        <p:blipFill>
          <a:blip r:embed="rId3"/>
          <a:stretch>
            <a:fillRect/>
          </a:stretch>
        </p:blipFill>
        <p:spPr>
          <a:xfrm>
            <a:off x="1704293" y="1841056"/>
            <a:ext cx="8070279" cy="662997"/>
          </a:xfrm>
          <a:prstGeom prst="rect">
            <a:avLst/>
          </a:prstGeom>
        </p:spPr>
      </p:pic>
      <p:sp>
        <p:nvSpPr>
          <p:cNvPr id="20" name="文本框 19">
            <a:extLst>
              <a:ext uri="{FF2B5EF4-FFF2-40B4-BE49-F238E27FC236}">
                <a16:creationId xmlns:a16="http://schemas.microsoft.com/office/drawing/2014/main" id="{859B4290-42BC-4CDC-AADB-337EB0596632}"/>
              </a:ext>
            </a:extLst>
          </p:cNvPr>
          <p:cNvSpPr txBox="1"/>
          <p:nvPr/>
        </p:nvSpPr>
        <p:spPr>
          <a:xfrm>
            <a:off x="323916" y="2566524"/>
            <a:ext cx="3506598" cy="338554"/>
          </a:xfrm>
          <a:prstGeom prst="rect">
            <a:avLst/>
          </a:prstGeom>
          <a:noFill/>
        </p:spPr>
        <p:txBody>
          <a:bodyPr wrap="square" rtlCol="0">
            <a:spAutoFit/>
          </a:bodyPr>
          <a:lstStyle/>
          <a:p>
            <a:r>
              <a:rPr lang="zh-CN" altLang="en-US" sz="1600" dirty="0"/>
              <a:t>运行输出：</a:t>
            </a:r>
          </a:p>
        </p:txBody>
      </p:sp>
      <p:pic>
        <p:nvPicPr>
          <p:cNvPr id="14" name="图片 13">
            <a:extLst>
              <a:ext uri="{FF2B5EF4-FFF2-40B4-BE49-F238E27FC236}">
                <a16:creationId xmlns:a16="http://schemas.microsoft.com/office/drawing/2014/main" id="{809F2E32-6091-4C86-942D-7FFA126F2F7E}"/>
              </a:ext>
            </a:extLst>
          </p:cNvPr>
          <p:cNvPicPr>
            <a:picLocks noChangeAspect="1"/>
          </p:cNvPicPr>
          <p:nvPr/>
        </p:nvPicPr>
        <p:blipFill>
          <a:blip r:embed="rId4"/>
          <a:stretch>
            <a:fillRect/>
          </a:stretch>
        </p:blipFill>
        <p:spPr>
          <a:xfrm>
            <a:off x="2332820" y="2832894"/>
            <a:ext cx="6156010" cy="3576295"/>
          </a:xfrm>
          <a:prstGeom prst="rect">
            <a:avLst/>
          </a:prstGeom>
        </p:spPr>
      </p:pic>
    </p:spTree>
    <p:extLst>
      <p:ext uri="{BB962C8B-B14F-4D97-AF65-F5344CB8AC3E}">
        <p14:creationId xmlns:p14="http://schemas.microsoft.com/office/powerpoint/2010/main" val="3320744220"/>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8430936" y="254000"/>
            <a:ext cx="3761064"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529898" y="91616"/>
            <a:ext cx="7506755" cy="966528"/>
            <a:chOff x="483167" y="79805"/>
            <a:chExt cx="2993409" cy="6968897"/>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977703" y="169363"/>
              <a:ext cx="2498873" cy="6879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基于神经网络的高性能依存句法分析器</a:t>
              </a:r>
            </a:p>
            <a:p>
              <a:pPr algn="ctr" eaLnBrk="1" hangingPunct="1">
                <a:lnSpc>
                  <a:spcPct val="100000"/>
                </a:lnSpc>
                <a:spcBef>
                  <a:spcPct val="0"/>
                </a:spcBef>
                <a:buFontTx/>
                <a:buNone/>
              </a:pP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A8BE755E-1864-4C66-B622-665AC80DA633}"/>
                </a:ext>
              </a:extLst>
            </p:cNvPr>
            <p:cNvSpPr txBox="1"/>
            <p:nvPr/>
          </p:nvSpPr>
          <p:spPr>
            <a:xfrm>
              <a:off x="483167" y="79805"/>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矩形 12">
            <a:extLst>
              <a:ext uri="{FF2B5EF4-FFF2-40B4-BE49-F238E27FC236}">
                <a16:creationId xmlns:a16="http://schemas.microsoft.com/office/drawing/2014/main" id="{C2AE9C3C-9BDD-46B9-A3E2-AA24C77ECBC4}"/>
              </a:ext>
            </a:extLst>
          </p:cNvPr>
          <p:cNvSpPr/>
          <p:nvPr/>
        </p:nvSpPr>
        <p:spPr>
          <a:xfrm>
            <a:off x="179517" y="688812"/>
            <a:ext cx="1524776" cy="369332"/>
          </a:xfrm>
          <a:prstGeom prst="rect">
            <a:avLst/>
          </a:prstGeom>
        </p:spPr>
        <p:txBody>
          <a:bodyPr wrap="none">
            <a:spAutoFit/>
          </a:bodyPr>
          <a:lstStyle/>
          <a:p>
            <a:r>
              <a:rPr lang="en-US" altLang="zh-CN" b="1" dirty="0">
                <a:solidFill>
                  <a:srgbClr val="24292E"/>
                </a:solidFill>
                <a:latin typeface="-apple-system"/>
              </a:rPr>
              <a:t>3.</a:t>
            </a:r>
            <a:r>
              <a:rPr lang="zh-CN" altLang="en-US" b="1" dirty="0">
                <a:solidFill>
                  <a:srgbClr val="24292E"/>
                </a:solidFill>
                <a:latin typeface="-apple-system"/>
              </a:rPr>
              <a:t>实现与接口</a:t>
            </a:r>
            <a:endParaRPr lang="zh-CN" altLang="en-US" dirty="0"/>
          </a:p>
        </p:txBody>
      </p:sp>
      <p:sp>
        <p:nvSpPr>
          <p:cNvPr id="5" name="文本框 4">
            <a:extLst>
              <a:ext uri="{FF2B5EF4-FFF2-40B4-BE49-F238E27FC236}">
                <a16:creationId xmlns:a16="http://schemas.microsoft.com/office/drawing/2014/main" id="{8298EE4A-5A20-4D4C-B649-CD8E47E9FC04}"/>
              </a:ext>
            </a:extLst>
          </p:cNvPr>
          <p:cNvSpPr txBox="1"/>
          <p:nvPr/>
        </p:nvSpPr>
        <p:spPr>
          <a:xfrm>
            <a:off x="304799" y="1208015"/>
            <a:ext cx="11137783" cy="338554"/>
          </a:xfrm>
          <a:prstGeom prst="rect">
            <a:avLst/>
          </a:prstGeom>
          <a:noFill/>
        </p:spPr>
        <p:txBody>
          <a:bodyPr wrap="square" rtlCol="0">
            <a:spAutoFit/>
          </a:bodyPr>
          <a:lstStyle/>
          <a:p>
            <a:r>
              <a:rPr lang="zh-CN" altLang="en-US" sz="1600" dirty="0"/>
              <a:t>这里依存关系为</a:t>
            </a:r>
            <a:r>
              <a:rPr lang="en-US" altLang="zh-CN" sz="1600" dirty="0"/>
              <a:t>Chinese Dependency Treebank 1.0 </a:t>
            </a:r>
            <a:r>
              <a:rPr lang="zh-CN" altLang="en-US" sz="1600" dirty="0"/>
              <a:t>所定义，具体意义如表所示：</a:t>
            </a:r>
          </a:p>
        </p:txBody>
      </p:sp>
      <p:pic>
        <p:nvPicPr>
          <p:cNvPr id="4" name="图片 3">
            <a:extLst>
              <a:ext uri="{FF2B5EF4-FFF2-40B4-BE49-F238E27FC236}">
                <a16:creationId xmlns:a16="http://schemas.microsoft.com/office/drawing/2014/main" id="{11A440A7-91B4-40D3-A633-EB254E14C44A}"/>
              </a:ext>
            </a:extLst>
          </p:cNvPr>
          <p:cNvPicPr>
            <a:picLocks noChangeAspect="1"/>
          </p:cNvPicPr>
          <p:nvPr/>
        </p:nvPicPr>
        <p:blipFill>
          <a:blip r:embed="rId3"/>
          <a:stretch>
            <a:fillRect/>
          </a:stretch>
        </p:blipFill>
        <p:spPr>
          <a:xfrm>
            <a:off x="1695069" y="1597490"/>
            <a:ext cx="7096594" cy="3158137"/>
          </a:xfrm>
          <a:prstGeom prst="rect">
            <a:avLst/>
          </a:prstGeom>
        </p:spPr>
      </p:pic>
      <p:pic>
        <p:nvPicPr>
          <p:cNvPr id="9" name="图片 8">
            <a:extLst>
              <a:ext uri="{FF2B5EF4-FFF2-40B4-BE49-F238E27FC236}">
                <a16:creationId xmlns:a16="http://schemas.microsoft.com/office/drawing/2014/main" id="{1076BCFF-3DAA-4C36-8273-19957151D1A9}"/>
              </a:ext>
            </a:extLst>
          </p:cNvPr>
          <p:cNvPicPr>
            <a:picLocks noChangeAspect="1"/>
          </p:cNvPicPr>
          <p:nvPr/>
        </p:nvPicPr>
        <p:blipFill>
          <a:blip r:embed="rId4"/>
          <a:stretch>
            <a:fillRect/>
          </a:stretch>
        </p:blipFill>
        <p:spPr>
          <a:xfrm>
            <a:off x="1704293" y="4617240"/>
            <a:ext cx="7096594" cy="1774149"/>
          </a:xfrm>
          <a:prstGeom prst="rect">
            <a:avLst/>
          </a:prstGeom>
        </p:spPr>
      </p:pic>
    </p:spTree>
    <p:extLst>
      <p:ext uri="{BB962C8B-B14F-4D97-AF65-F5344CB8AC3E}">
        <p14:creationId xmlns:p14="http://schemas.microsoft.com/office/powerpoint/2010/main" val="2424041772"/>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A6EB31D-EE85-4EE0-ADF3-3EDF5B847B5F}"/>
              </a:ext>
            </a:extLst>
          </p:cNvPr>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矩形 5">
            <a:extLst>
              <a:ext uri="{FF2B5EF4-FFF2-40B4-BE49-F238E27FC236}">
                <a16:creationId xmlns:a16="http://schemas.microsoft.com/office/drawing/2014/main" id="{ED3EF7C2-CEE1-452F-BE56-B7D5ED3F7CE2}"/>
              </a:ext>
            </a:extLst>
          </p:cNvPr>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292" name="文本框 7">
            <a:extLst>
              <a:ext uri="{FF2B5EF4-FFF2-40B4-BE49-F238E27FC236}">
                <a16:creationId xmlns:a16="http://schemas.microsoft.com/office/drawing/2014/main" id="{1C81021A-A3D3-4EC1-8678-C188B0ACDE88}"/>
              </a:ext>
            </a:extLst>
          </p:cNvPr>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5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5</a:t>
            </a:r>
            <a:endParaRPr kumimoji="0" lang="zh-CN" altLang="en-US" sz="115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12293" name="文本框 8">
            <a:extLst>
              <a:ext uri="{FF2B5EF4-FFF2-40B4-BE49-F238E27FC236}">
                <a16:creationId xmlns:a16="http://schemas.microsoft.com/office/drawing/2014/main" id="{09FB0760-DCA8-4FA6-9872-1C33D539770B}"/>
              </a:ext>
            </a:extLst>
          </p:cNvPr>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第</a:t>
            </a:r>
          </a:p>
        </p:txBody>
      </p:sp>
      <p:sp>
        <p:nvSpPr>
          <p:cNvPr id="10" name="矩形 9">
            <a:extLst>
              <a:ext uri="{FF2B5EF4-FFF2-40B4-BE49-F238E27FC236}">
                <a16:creationId xmlns:a16="http://schemas.microsoft.com/office/drawing/2014/main" id="{F99BA51B-1DA7-49F3-BDCB-ED25C459DB9E}"/>
              </a:ext>
            </a:extLst>
          </p:cNvPr>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295" name="文本框 10">
            <a:extLst>
              <a:ext uri="{FF2B5EF4-FFF2-40B4-BE49-F238E27FC236}">
                <a16:creationId xmlns:a16="http://schemas.microsoft.com/office/drawing/2014/main" id="{7C840E12-A87F-4449-85C0-1D87B1128ED0}"/>
              </a:ext>
            </a:extLst>
          </p:cNvPr>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部分</a:t>
            </a:r>
          </a:p>
        </p:txBody>
      </p:sp>
      <p:sp>
        <p:nvSpPr>
          <p:cNvPr id="12296" name="文本框 11">
            <a:extLst>
              <a:ext uri="{FF2B5EF4-FFF2-40B4-BE49-F238E27FC236}">
                <a16:creationId xmlns:a16="http://schemas.microsoft.com/office/drawing/2014/main" id="{DF8864B7-7026-4B02-A1DD-EA10E545D964}"/>
              </a:ext>
            </a:extLst>
          </p:cNvPr>
          <p:cNvSpPr txBox="1">
            <a:spLocks noChangeArrowheads="1"/>
          </p:cNvSpPr>
          <p:nvPr/>
        </p:nvSpPr>
        <p:spPr bwMode="auto">
          <a:xfrm>
            <a:off x="2722563" y="3617913"/>
            <a:ext cx="96932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自然语言处理进阶</a:t>
            </a:r>
          </a:p>
        </p:txBody>
      </p:sp>
    </p:spTree>
    <p:extLst>
      <p:ext uri="{BB962C8B-B14F-4D97-AF65-F5344CB8AC3E}">
        <p14:creationId xmlns:p14="http://schemas.microsoft.com/office/powerpoint/2010/main" val="3677243928"/>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4941117" y="254000"/>
            <a:ext cx="7250883"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529899" y="91616"/>
            <a:ext cx="4411218" cy="597196"/>
            <a:chOff x="483167" y="79805"/>
            <a:chExt cx="2993409" cy="4216367"/>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977703" y="169363"/>
              <a:ext cx="2498873" cy="377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自然语言处理进阶</a:t>
              </a:r>
            </a:p>
          </p:txBody>
        </p:sp>
        <p:sp>
          <p:nvSpPr>
            <p:cNvPr id="6" name="文本框 5">
              <a:extLst>
                <a:ext uri="{FF2B5EF4-FFF2-40B4-BE49-F238E27FC236}">
                  <a16:creationId xmlns:a16="http://schemas.microsoft.com/office/drawing/2014/main" id="{A8BE755E-1864-4C66-B622-665AC80DA633}"/>
                </a:ext>
              </a:extLst>
            </p:cNvPr>
            <p:cNvSpPr txBox="1"/>
            <p:nvPr/>
          </p:nvSpPr>
          <p:spPr>
            <a:xfrm>
              <a:off x="483167" y="79805"/>
              <a:ext cx="723631" cy="4216367"/>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05</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a:extLst>
              <a:ext uri="{FF2B5EF4-FFF2-40B4-BE49-F238E27FC236}">
                <a16:creationId xmlns:a16="http://schemas.microsoft.com/office/drawing/2014/main" id="{F2D7CE2F-960A-45A8-AA7E-DA51B79E8DCF}"/>
              </a:ext>
            </a:extLst>
          </p:cNvPr>
          <p:cNvSpPr/>
          <p:nvPr/>
        </p:nvSpPr>
        <p:spPr>
          <a:xfrm>
            <a:off x="304800" y="1119801"/>
            <a:ext cx="11456565" cy="3419526"/>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a:solidFill>
                  <a:srgbClr val="24292E"/>
                </a:solidFill>
                <a:latin typeface="-apple-system"/>
              </a:rPr>
              <a:t>自然语言处理是一门日新月异的学科，在深度学习的时代更是如此。在学术界，即便是当前最先进的研究，在仅仅两个月后很快就会被突破。本系列文章所提供的知识只不过是那些人门级的基础知识而已。</a:t>
            </a:r>
          </a:p>
          <a:p>
            <a:pPr marL="285750" indent="-285750">
              <a:lnSpc>
                <a:spcPct val="150000"/>
              </a:lnSpc>
              <a:buFont typeface="Arial" panose="020B0604020202020204" pitchFamily="34" charset="0"/>
              <a:buChar char="•"/>
            </a:pPr>
            <a:r>
              <a:rPr lang="zh-CN" altLang="en-US" sz="1600" dirty="0">
                <a:solidFill>
                  <a:srgbClr val="24292E"/>
                </a:solidFill>
                <a:latin typeface="-apple-system"/>
              </a:rPr>
              <a:t>神经网络中两个常用的特征提取器</a:t>
            </a:r>
            <a:r>
              <a:rPr lang="en-US" altLang="zh-CN" sz="1600" dirty="0">
                <a:solidFill>
                  <a:srgbClr val="24292E"/>
                </a:solidFill>
                <a:latin typeface="-apple-system"/>
              </a:rPr>
              <a:t>: </a:t>
            </a:r>
            <a:r>
              <a:rPr lang="zh-CN" altLang="en-US" sz="1600" dirty="0">
                <a:solidFill>
                  <a:srgbClr val="24292E"/>
                </a:solidFill>
                <a:latin typeface="-apple-system"/>
              </a:rPr>
              <a:t>用于时序数据的递归神经网络 </a:t>
            </a:r>
            <a:r>
              <a:rPr lang="en-US" altLang="zh-CN" sz="1600" b="1" dirty="0">
                <a:solidFill>
                  <a:srgbClr val="24292E"/>
                </a:solidFill>
                <a:latin typeface="-apple-system"/>
              </a:rPr>
              <a:t>RNN</a:t>
            </a:r>
            <a:r>
              <a:rPr lang="zh-CN" altLang="en-US" sz="1600" dirty="0">
                <a:solidFill>
                  <a:srgbClr val="24292E"/>
                </a:solidFill>
                <a:latin typeface="-apple-system"/>
              </a:rPr>
              <a:t> 以及用于空间数据的卷积神经网络 </a:t>
            </a:r>
            <a:r>
              <a:rPr lang="en-US" altLang="zh-CN" sz="1600" b="1" dirty="0">
                <a:solidFill>
                  <a:srgbClr val="24292E"/>
                </a:solidFill>
                <a:latin typeface="-apple-system"/>
              </a:rPr>
              <a:t>CNN</a:t>
            </a:r>
            <a:r>
              <a:rPr lang="zh-CN" altLang="en-US" sz="1600" dirty="0">
                <a:solidFill>
                  <a:srgbClr val="24292E"/>
                </a:solidFill>
                <a:latin typeface="-apple-system"/>
              </a:rPr>
              <a:t>。其中，</a:t>
            </a:r>
            <a:r>
              <a:rPr lang="en-US" altLang="zh-CN" sz="1600" dirty="0">
                <a:solidFill>
                  <a:srgbClr val="24292E"/>
                </a:solidFill>
                <a:latin typeface="-apple-system"/>
              </a:rPr>
              <a:t>RNN </a:t>
            </a:r>
            <a:r>
              <a:rPr lang="zh-CN" altLang="en-US" sz="1600" dirty="0">
                <a:solidFill>
                  <a:srgbClr val="24292E"/>
                </a:solidFill>
                <a:latin typeface="-apple-system"/>
              </a:rPr>
              <a:t>在自然语言处理领域应用得最为广泛。</a:t>
            </a:r>
            <a:r>
              <a:rPr lang="en-US" altLang="zh-CN" sz="1600" dirty="0">
                <a:solidFill>
                  <a:srgbClr val="24292E"/>
                </a:solidFill>
                <a:latin typeface="-apple-system"/>
              </a:rPr>
              <a:t>RNN </a:t>
            </a:r>
            <a:r>
              <a:rPr lang="zh-CN" altLang="en-US" sz="1600" dirty="0">
                <a:solidFill>
                  <a:srgbClr val="24292E"/>
                </a:solidFill>
                <a:latin typeface="-apple-system"/>
              </a:rPr>
              <a:t>可以处理变长的输入，这正好适用于文本。特别是 </a:t>
            </a:r>
            <a:r>
              <a:rPr lang="en-US" altLang="zh-CN" sz="1600" dirty="0">
                <a:solidFill>
                  <a:srgbClr val="24292E"/>
                </a:solidFill>
                <a:latin typeface="-apple-system"/>
              </a:rPr>
              <a:t>RNN </a:t>
            </a:r>
            <a:r>
              <a:rPr lang="zh-CN" altLang="en-US" sz="1600" dirty="0">
                <a:solidFill>
                  <a:srgbClr val="24292E"/>
                </a:solidFill>
                <a:latin typeface="-apple-system"/>
              </a:rPr>
              <a:t>家族中的 </a:t>
            </a:r>
            <a:r>
              <a:rPr lang="en-US" altLang="zh-CN" sz="1600" b="1" dirty="0">
                <a:solidFill>
                  <a:srgbClr val="24292E"/>
                </a:solidFill>
                <a:latin typeface="-apple-system"/>
              </a:rPr>
              <a:t>LSTM</a:t>
            </a:r>
            <a:r>
              <a:rPr lang="zh-CN" altLang="en-US" sz="1600" dirty="0">
                <a:solidFill>
                  <a:srgbClr val="24292E"/>
                </a:solidFill>
                <a:latin typeface="-apple-system"/>
              </a:rPr>
              <a:t> 网络，可以记忆大约 </a:t>
            </a:r>
            <a:r>
              <a:rPr lang="en-US" altLang="zh-CN" sz="1600" dirty="0">
                <a:solidFill>
                  <a:srgbClr val="24292E"/>
                </a:solidFill>
                <a:latin typeface="-apple-system"/>
              </a:rPr>
              <a:t>200 </a:t>
            </a:r>
            <a:r>
              <a:rPr lang="zh-CN" altLang="en-US" sz="1600" dirty="0">
                <a:solidFill>
                  <a:srgbClr val="24292E"/>
                </a:solidFill>
                <a:latin typeface="-apple-system"/>
              </a:rPr>
              <a:t>左右的单词，为建模句子中单词之间的长距离依存创造了条件。然而，</a:t>
            </a:r>
            <a:r>
              <a:rPr lang="en-US" altLang="zh-CN" sz="1600" dirty="0">
                <a:solidFill>
                  <a:srgbClr val="24292E"/>
                </a:solidFill>
                <a:latin typeface="-apple-system"/>
              </a:rPr>
              <a:t>RNN </a:t>
            </a:r>
            <a:r>
              <a:rPr lang="zh-CN" altLang="en-US" sz="1600" dirty="0">
                <a:solidFill>
                  <a:srgbClr val="24292E"/>
                </a:solidFill>
                <a:latin typeface="-apple-system"/>
              </a:rPr>
              <a:t>的缺陷在于难以并行化。如果需要捕捉文本中的 </a:t>
            </a:r>
            <a:r>
              <a:rPr lang="en-US" altLang="zh-CN" sz="1600" dirty="0">
                <a:solidFill>
                  <a:srgbClr val="24292E"/>
                </a:solidFill>
                <a:latin typeface="-apple-system"/>
              </a:rPr>
              <a:t>n </a:t>
            </a:r>
            <a:r>
              <a:rPr lang="zh-CN" altLang="en-US" sz="1600" dirty="0">
                <a:solidFill>
                  <a:srgbClr val="24292E"/>
                </a:solidFill>
                <a:latin typeface="-apple-system"/>
              </a:rPr>
              <a:t>元语法的话，</a:t>
            </a:r>
            <a:r>
              <a:rPr lang="en-US" altLang="zh-CN" sz="1600" dirty="0">
                <a:solidFill>
                  <a:srgbClr val="24292E"/>
                </a:solidFill>
                <a:latin typeface="-apple-system"/>
              </a:rPr>
              <a:t>CNN </a:t>
            </a:r>
            <a:r>
              <a:rPr lang="zh-CN" altLang="en-US" sz="1600" dirty="0">
                <a:solidFill>
                  <a:srgbClr val="24292E"/>
                </a:solidFill>
                <a:latin typeface="-apple-system"/>
              </a:rPr>
              <a:t>反而更胜一筹，并且在并行化方面具备天然优势。考虑到文档一般较长， 许多文档分类模型都使用 </a:t>
            </a:r>
            <a:r>
              <a:rPr lang="en-US" altLang="zh-CN" sz="1600" dirty="0">
                <a:solidFill>
                  <a:srgbClr val="24292E"/>
                </a:solidFill>
                <a:latin typeface="-apple-system"/>
              </a:rPr>
              <a:t>CNN </a:t>
            </a:r>
            <a:r>
              <a:rPr lang="zh-CN" altLang="en-US" sz="1600" dirty="0">
                <a:solidFill>
                  <a:srgbClr val="24292E"/>
                </a:solidFill>
                <a:latin typeface="-apple-system"/>
              </a:rPr>
              <a:t>来构建。而句子相对较短，所以在句子颗粒度上进行的基础 </a:t>
            </a:r>
            <a:r>
              <a:rPr lang="en-US" altLang="zh-CN" sz="1600" dirty="0">
                <a:solidFill>
                  <a:srgbClr val="24292E"/>
                </a:solidFill>
                <a:latin typeface="-apple-system"/>
              </a:rPr>
              <a:t>NLP </a:t>
            </a:r>
            <a:r>
              <a:rPr lang="zh-CN" altLang="en-US" sz="1600" dirty="0">
                <a:solidFill>
                  <a:srgbClr val="24292E"/>
                </a:solidFill>
                <a:latin typeface="-apple-system"/>
              </a:rPr>
              <a:t>任务</a:t>
            </a:r>
            <a:r>
              <a:rPr lang="en-US" altLang="zh-CN" sz="1600" dirty="0">
                <a:solidFill>
                  <a:srgbClr val="24292E"/>
                </a:solidFill>
                <a:latin typeface="-apple-system"/>
              </a:rPr>
              <a:t>(</a:t>
            </a:r>
            <a:r>
              <a:rPr lang="zh-CN" altLang="en-US" sz="1600" dirty="0">
                <a:solidFill>
                  <a:srgbClr val="24292E"/>
                </a:solidFill>
                <a:latin typeface="-apple-system"/>
              </a:rPr>
              <a:t>中文分词、词性标注、命名实体识别和句法分析等</a:t>
            </a:r>
            <a:r>
              <a:rPr lang="en-US" altLang="zh-CN" sz="1600" dirty="0">
                <a:solidFill>
                  <a:srgbClr val="24292E"/>
                </a:solidFill>
                <a:latin typeface="-apple-system"/>
              </a:rPr>
              <a:t>)</a:t>
            </a:r>
            <a:r>
              <a:rPr lang="zh-CN" altLang="en-US" sz="1600" dirty="0">
                <a:solidFill>
                  <a:srgbClr val="24292E"/>
                </a:solidFill>
                <a:latin typeface="-apple-system"/>
              </a:rPr>
              <a:t>经常采用 </a:t>
            </a:r>
            <a:r>
              <a:rPr lang="en-US" altLang="zh-CN" sz="1600" dirty="0">
                <a:solidFill>
                  <a:srgbClr val="24292E"/>
                </a:solidFill>
                <a:latin typeface="-apple-system"/>
              </a:rPr>
              <a:t>RNN </a:t>
            </a:r>
            <a:r>
              <a:rPr lang="zh-CN" altLang="en-US" sz="1600" dirty="0">
                <a:solidFill>
                  <a:srgbClr val="24292E"/>
                </a:solidFill>
                <a:latin typeface="-apple-system"/>
              </a:rPr>
              <a:t>来实现。</a:t>
            </a:r>
            <a:endParaRPr lang="en-US" altLang="zh-CN" sz="1600" dirty="0">
              <a:solidFill>
                <a:srgbClr val="24292E"/>
              </a:solidFill>
              <a:latin typeface="-apple-system"/>
            </a:endParaRPr>
          </a:p>
          <a:p>
            <a:pPr marL="285750" indent="-285750">
              <a:lnSpc>
                <a:spcPct val="150000"/>
              </a:lnSpc>
              <a:buFont typeface="Arial" panose="020B0604020202020204" pitchFamily="34" charset="0"/>
              <a:buChar char="•"/>
            </a:pPr>
            <a:endParaRPr lang="zh-CN" altLang="en-US" sz="1600" b="0" i="0" dirty="0">
              <a:solidFill>
                <a:srgbClr val="24292E"/>
              </a:solidFill>
              <a:effectLst/>
              <a:latin typeface="-apple-system"/>
            </a:endParaRPr>
          </a:p>
        </p:txBody>
      </p:sp>
    </p:spTree>
    <p:extLst>
      <p:ext uri="{BB962C8B-B14F-4D97-AF65-F5344CB8AC3E}">
        <p14:creationId xmlns:p14="http://schemas.microsoft.com/office/powerpoint/2010/main" val="624897694"/>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4941117" y="254000"/>
            <a:ext cx="7250883"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529899" y="91616"/>
            <a:ext cx="4411218" cy="597196"/>
            <a:chOff x="483167" y="79805"/>
            <a:chExt cx="2993409" cy="4216367"/>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977703" y="169363"/>
              <a:ext cx="2498873" cy="377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自然语言处理进阶</a:t>
              </a:r>
            </a:p>
          </p:txBody>
        </p:sp>
        <p:sp>
          <p:nvSpPr>
            <p:cNvPr id="6" name="文本框 5">
              <a:extLst>
                <a:ext uri="{FF2B5EF4-FFF2-40B4-BE49-F238E27FC236}">
                  <a16:creationId xmlns:a16="http://schemas.microsoft.com/office/drawing/2014/main" id="{A8BE755E-1864-4C66-B622-665AC80DA633}"/>
                </a:ext>
              </a:extLst>
            </p:cNvPr>
            <p:cNvSpPr txBox="1"/>
            <p:nvPr/>
          </p:nvSpPr>
          <p:spPr>
            <a:xfrm>
              <a:off x="483167" y="79805"/>
              <a:ext cx="723631" cy="4216367"/>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05</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a:extLst>
              <a:ext uri="{FF2B5EF4-FFF2-40B4-BE49-F238E27FC236}">
                <a16:creationId xmlns:a16="http://schemas.microsoft.com/office/drawing/2014/main" id="{91BDE449-41F8-43EB-8EC9-343D99CCEE42}"/>
              </a:ext>
            </a:extLst>
          </p:cNvPr>
          <p:cNvSpPr/>
          <p:nvPr/>
        </p:nvSpPr>
        <p:spPr>
          <a:xfrm>
            <a:off x="304800" y="851196"/>
            <a:ext cx="11389453" cy="4112793"/>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a:t>在词嵌入的预训练方面，</a:t>
            </a:r>
            <a:r>
              <a:rPr lang="en-US" altLang="zh-CN" sz="1600" dirty="0"/>
              <a:t>word2vec </a:t>
            </a:r>
            <a:r>
              <a:rPr lang="zh-CN" altLang="en-US" sz="1600" dirty="0"/>
              <a:t>早已是明日黄花。</a:t>
            </a:r>
            <a:r>
              <a:rPr lang="en-US" altLang="zh-CN" sz="1600" dirty="0"/>
              <a:t>Facebook </a:t>
            </a:r>
            <a:r>
              <a:rPr lang="zh-CN" altLang="en-US" sz="1600" dirty="0"/>
              <a:t>通过将词语内部的构词信息引人 </a:t>
            </a:r>
            <a:r>
              <a:rPr lang="en-US" altLang="zh-CN" sz="1600" dirty="0"/>
              <a:t>Skip-Gram </a:t>
            </a:r>
            <a:r>
              <a:rPr lang="zh-CN" altLang="en-US" sz="1600" dirty="0"/>
              <a:t>模型，得到的 </a:t>
            </a:r>
            <a:r>
              <a:rPr lang="en-US" altLang="zh-CN" sz="1600" dirty="0" err="1"/>
              <a:t>fastText</a:t>
            </a:r>
            <a:r>
              <a:rPr lang="en-US" altLang="zh-CN" sz="1600" dirty="0"/>
              <a:t> </a:t>
            </a:r>
            <a:r>
              <a:rPr lang="zh-CN" altLang="en-US" sz="1600" dirty="0"/>
              <a:t>可以为任意词语构造词向量，而不要求该词语一定得出现在语料库中。但是，无论是 </a:t>
            </a:r>
            <a:r>
              <a:rPr lang="en-US" altLang="zh-CN" sz="1600" dirty="0"/>
              <a:t>word2vec </a:t>
            </a:r>
            <a:r>
              <a:rPr lang="zh-CN" altLang="en-US" sz="1600" dirty="0"/>
              <a:t>还是 </a:t>
            </a:r>
            <a:r>
              <a:rPr lang="en-US" altLang="zh-CN" sz="1600" dirty="0" err="1"/>
              <a:t>fastText</a:t>
            </a:r>
            <a:r>
              <a:rPr lang="zh-CN" altLang="en-US" sz="1600" dirty="0"/>
              <a:t>，都无法解决一词多义的问题。因为多义词的消歧必须根据给定句子的上下文才能进行，这催生了一系列能够感知上下文的词语表示方法。其中，华盛顿大学提出了 </a:t>
            </a:r>
            <a:r>
              <a:rPr lang="en-US" altLang="zh-CN" sz="1600" dirty="0"/>
              <a:t>ELMO</a:t>
            </a:r>
            <a:r>
              <a:rPr lang="zh-CN" altLang="en-US" sz="1600" dirty="0"/>
              <a:t>，即一个在大规模纯文本上训练的双向 </a:t>
            </a:r>
            <a:r>
              <a:rPr lang="en-US" altLang="zh-CN" sz="1600" dirty="0"/>
              <a:t>LSTM </a:t>
            </a:r>
            <a:r>
              <a:rPr lang="zh-CN" altLang="en-US" sz="1600" dirty="0"/>
              <a:t>语言模型。</a:t>
            </a:r>
            <a:r>
              <a:rPr lang="en-US" altLang="zh-CN" sz="1600" dirty="0" err="1"/>
              <a:t>ELMo</a:t>
            </a:r>
            <a:r>
              <a:rPr lang="en-US" altLang="zh-CN" sz="1600" dirty="0"/>
              <a:t> </a:t>
            </a:r>
            <a:r>
              <a:rPr lang="zh-CN" altLang="en-US" sz="1600" dirty="0"/>
              <a:t>通过读入上文来预测当前单词的方式为词嵌人引入了上下文信息。</a:t>
            </a:r>
            <a:r>
              <a:rPr lang="en-US" altLang="zh-CN" sz="1600" dirty="0" err="1"/>
              <a:t>Zalando</a:t>
            </a:r>
            <a:r>
              <a:rPr lang="en-US" altLang="zh-CN" sz="1600" dirty="0"/>
              <a:t> Research </a:t>
            </a:r>
            <a:r>
              <a:rPr lang="zh-CN" altLang="en-US" sz="1600" dirty="0"/>
              <a:t>的研究人员则将这一方法应用到了字符级别，得到了上下文字符串嵌入，其标注器取得了目前最先进的准确率。而 </a:t>
            </a:r>
            <a:r>
              <a:rPr lang="en-US" altLang="zh-CN" sz="1600" dirty="0"/>
              <a:t>Google </a:t>
            </a:r>
            <a:r>
              <a:rPr lang="zh-CN" altLang="en-US" sz="1600" dirty="0"/>
              <a:t>的 </a:t>
            </a:r>
            <a:r>
              <a:rPr lang="en-US" altLang="zh-CN" sz="1600" dirty="0"/>
              <a:t>BERT </a:t>
            </a:r>
            <a:r>
              <a:rPr lang="zh-CN" altLang="en-US" sz="1600" dirty="0"/>
              <a:t>模型则通过一种高效的双向</a:t>
            </a:r>
            <a:r>
              <a:rPr lang="en-US" altLang="zh-CN" sz="1600" dirty="0"/>
              <a:t>Transformer</a:t>
            </a:r>
            <a:r>
              <a:rPr lang="zh-CN" altLang="en-US" sz="1600" dirty="0"/>
              <a:t>网络同时对上文和下文建模，在许多</a:t>
            </a:r>
            <a:r>
              <a:rPr lang="en-US" altLang="zh-CN" sz="1600" dirty="0"/>
              <a:t>NLP</a:t>
            </a:r>
            <a:r>
              <a:rPr lang="zh-CN" altLang="en-US" sz="1600" dirty="0"/>
              <a:t>任务上取得了惊人的成绩。</a:t>
            </a:r>
            <a:endParaRPr lang="en-US" altLang="zh-CN" sz="1600" dirty="0"/>
          </a:p>
          <a:p>
            <a:pPr marL="285750" indent="-285750">
              <a:lnSpc>
                <a:spcPct val="150000"/>
              </a:lnSpc>
              <a:buFont typeface="Arial" panose="020B0604020202020204" pitchFamily="34" charset="0"/>
              <a:buChar char="•"/>
            </a:pPr>
            <a:r>
              <a:rPr lang="zh-CN" altLang="en-US" sz="1600" dirty="0"/>
              <a:t>另一些以前认为很难的 </a:t>
            </a:r>
            <a:r>
              <a:rPr lang="en-US" altLang="zh-CN" sz="1600" dirty="0"/>
              <a:t>NLP </a:t>
            </a:r>
            <a:r>
              <a:rPr lang="zh-CN" altLang="en-US" sz="1600" dirty="0"/>
              <a:t>任务，比如自动问答和文档摘要等，在深度学习时代反而显得非常简单。许多 </a:t>
            </a:r>
            <a:r>
              <a:rPr lang="en-US" altLang="zh-CN" sz="1600" dirty="0"/>
              <a:t>QA </a:t>
            </a:r>
            <a:r>
              <a:rPr lang="zh-CN" altLang="en-US" sz="1600" dirty="0"/>
              <a:t>任务归结为衡量问题和备选答案之间的文本相似度，这恰好是具备注意力机制的神经网络所擅长的。而文档摘要涉及的文本生成技术，又恰好是 </a:t>
            </a:r>
            <a:r>
              <a:rPr lang="en-US" altLang="zh-CN" sz="1600" dirty="0"/>
              <a:t>RNN </a:t>
            </a:r>
            <a:r>
              <a:rPr lang="zh-CN" altLang="en-US" sz="1600" dirty="0"/>
              <a:t>语言模型所擅长的。在机器翻译领域，</a:t>
            </a:r>
            <a:r>
              <a:rPr lang="en-US" altLang="zh-CN" sz="1600" dirty="0"/>
              <a:t>Google </a:t>
            </a:r>
            <a:r>
              <a:rPr lang="zh-CN" altLang="en-US" sz="1600" dirty="0"/>
              <a:t>早已利用基于神经网络的机器翻译技术淘汰了基于短语的机器翻译技术。目前，学术界的流行趋势是利用 </a:t>
            </a:r>
            <a:r>
              <a:rPr lang="en-US" altLang="zh-CN" sz="1600" b="1" dirty="0"/>
              <a:t>Transformer </a:t>
            </a:r>
            <a:r>
              <a:rPr lang="zh-CN" altLang="en-US" sz="1600" b="1" dirty="0"/>
              <a:t>和注意力机制</a:t>
            </a:r>
            <a:r>
              <a:rPr lang="zh-CN" altLang="en-US" sz="1600" dirty="0"/>
              <a:t>提取特征。</a:t>
            </a:r>
          </a:p>
        </p:txBody>
      </p:sp>
    </p:spTree>
    <p:extLst>
      <p:ext uri="{BB962C8B-B14F-4D97-AF65-F5344CB8AC3E}">
        <p14:creationId xmlns:p14="http://schemas.microsoft.com/office/powerpoint/2010/main" val="860829406"/>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4941117" y="254000"/>
            <a:ext cx="7250883"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529899" y="91616"/>
            <a:ext cx="4411218" cy="597196"/>
            <a:chOff x="483167" y="79805"/>
            <a:chExt cx="2993409" cy="4216367"/>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977703" y="169363"/>
              <a:ext cx="2498873" cy="377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自然语言处理进阶</a:t>
              </a:r>
            </a:p>
          </p:txBody>
        </p:sp>
        <p:sp>
          <p:nvSpPr>
            <p:cNvPr id="6" name="文本框 5">
              <a:extLst>
                <a:ext uri="{FF2B5EF4-FFF2-40B4-BE49-F238E27FC236}">
                  <a16:creationId xmlns:a16="http://schemas.microsoft.com/office/drawing/2014/main" id="{A8BE755E-1864-4C66-B622-665AC80DA633}"/>
                </a:ext>
              </a:extLst>
            </p:cNvPr>
            <p:cNvSpPr txBox="1"/>
            <p:nvPr/>
          </p:nvSpPr>
          <p:spPr>
            <a:xfrm>
              <a:off x="483167" y="79805"/>
              <a:ext cx="723631" cy="4216367"/>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05</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矩形 8">
            <a:extLst>
              <a:ext uri="{FF2B5EF4-FFF2-40B4-BE49-F238E27FC236}">
                <a16:creationId xmlns:a16="http://schemas.microsoft.com/office/drawing/2014/main" id="{9394FFC7-D249-4037-8A8E-6B10DABC9055}"/>
              </a:ext>
            </a:extLst>
          </p:cNvPr>
          <p:cNvSpPr/>
          <p:nvPr/>
        </p:nvSpPr>
        <p:spPr>
          <a:xfrm>
            <a:off x="511728" y="1183945"/>
            <a:ext cx="11168543" cy="115813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a:t>总体上，自然语言处理已经由过去的特征工程转变为结构工程。研究者们依靠自己的语言学知识设计符合某种语言学先验的网络结构，并且通过大量的试验验证这种网络结构的有效性。然而，一些更前沿、更本质的工作正在研究如何教机器自动设计神经网络。如果有朝一日神经网络能够自行设计自己的结构，想必自然语言处理也能进入一个新的境界。</a:t>
            </a:r>
          </a:p>
        </p:txBody>
      </p:sp>
    </p:spTree>
    <p:extLst>
      <p:ext uri="{BB962C8B-B14F-4D97-AF65-F5344CB8AC3E}">
        <p14:creationId xmlns:p14="http://schemas.microsoft.com/office/powerpoint/2010/main" val="2615945409"/>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a:extLst>
              <a:ext uri="{FF2B5EF4-FFF2-40B4-BE49-F238E27FC236}">
                <a16:creationId xmlns:a16="http://schemas.microsoft.com/office/drawing/2014/main" id="{8BA1C570-44A0-4A86-AF0A-3BFA46860F94}"/>
              </a:ext>
            </a:extLst>
          </p:cNvPr>
          <p:cNvSpPr txBox="1"/>
          <p:nvPr/>
        </p:nvSpPr>
        <p:spPr>
          <a:xfrm>
            <a:off x="2527300" y="2563813"/>
            <a:ext cx="7912100" cy="769937"/>
          </a:xfrm>
          <a:prstGeom prst="rect">
            <a:avLst/>
          </a:prstGeom>
          <a:noFill/>
        </p:spPr>
        <p:txBody>
          <a:bodyPr>
            <a:spAutoFit/>
          </a:bodyPr>
          <a:lstStyle/>
          <a:p>
            <a:pPr algn="ctr" eaLnBrk="1" fontAlgn="auto" hangingPunct="1">
              <a:spcBef>
                <a:spcPts val="0"/>
              </a:spcBef>
              <a:spcAft>
                <a:spcPts val="0"/>
              </a:spcAft>
              <a:defRPr/>
            </a:pPr>
            <a:r>
              <a:rPr lang="zh-CN" altLang="en-US" sz="4400" b="1" spc="600" dirty="0">
                <a:solidFill>
                  <a:srgbClr val="044875"/>
                </a:solidFill>
                <a:latin typeface="微软雅黑" panose="020B0503020204020204" pitchFamily="34" charset="-122"/>
                <a:ea typeface="微软雅黑" panose="020B0503020204020204" pitchFamily="34" charset="-122"/>
              </a:rPr>
              <a:t>谢谢！</a:t>
            </a:r>
          </a:p>
        </p:txBody>
      </p:sp>
      <p:grpSp>
        <p:nvGrpSpPr>
          <p:cNvPr id="26" name="组合 25">
            <a:extLst>
              <a:ext uri="{FF2B5EF4-FFF2-40B4-BE49-F238E27FC236}">
                <a16:creationId xmlns:a16="http://schemas.microsoft.com/office/drawing/2014/main" id="{F8F5B11A-60F3-45C1-83EA-BBCA2238843F}"/>
              </a:ext>
            </a:extLst>
          </p:cNvPr>
          <p:cNvGrpSpPr>
            <a:grpSpLocks/>
          </p:cNvGrpSpPr>
          <p:nvPr/>
        </p:nvGrpSpPr>
        <p:grpSpPr bwMode="auto">
          <a:xfrm>
            <a:off x="4154488" y="3452813"/>
            <a:ext cx="3846512" cy="361950"/>
            <a:chOff x="4154888" y="3453573"/>
            <a:chExt cx="3846874" cy="361046"/>
          </a:xfrm>
        </p:grpSpPr>
        <p:cxnSp>
          <p:nvCxnSpPr>
            <p:cNvPr id="27" name="直接连接符 26">
              <a:extLst>
                <a:ext uri="{FF2B5EF4-FFF2-40B4-BE49-F238E27FC236}">
                  <a16:creationId xmlns:a16="http://schemas.microsoft.com/office/drawing/2014/main" id="{B26D5184-73CF-4B98-AD2D-38AD50A225D0}"/>
                </a:ext>
              </a:extLst>
            </p:cNvPr>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a:extLst>
                <a:ext uri="{FF2B5EF4-FFF2-40B4-BE49-F238E27FC236}">
                  <a16:creationId xmlns:a16="http://schemas.microsoft.com/office/drawing/2014/main" id="{06B5FC93-3041-4388-8AA3-886165CA0876}"/>
                </a:ext>
              </a:extLst>
            </p:cNvPr>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3" name="矩形 32">
            <a:extLst>
              <a:ext uri="{FF2B5EF4-FFF2-40B4-BE49-F238E27FC236}">
                <a16:creationId xmlns:a16="http://schemas.microsoft.com/office/drawing/2014/main" id="{61455DB5-A101-47DF-AF62-EE09AE9C7544}"/>
              </a:ext>
            </a:extLst>
          </p:cNvPr>
          <p:cNvSpPr/>
          <p:nvPr/>
        </p:nvSpPr>
        <p:spPr>
          <a:xfrm>
            <a:off x="1600200" y="2257425"/>
            <a:ext cx="8956675" cy="238283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4" name="组合 33">
            <a:extLst>
              <a:ext uri="{FF2B5EF4-FFF2-40B4-BE49-F238E27FC236}">
                <a16:creationId xmlns:a16="http://schemas.microsoft.com/office/drawing/2014/main" id="{4D047F37-5F7C-4CFC-BC43-5402628E4D76}"/>
              </a:ext>
            </a:extLst>
          </p:cNvPr>
          <p:cNvGrpSpPr>
            <a:grpSpLocks/>
          </p:cNvGrpSpPr>
          <p:nvPr/>
        </p:nvGrpSpPr>
        <p:grpSpPr bwMode="auto">
          <a:xfrm>
            <a:off x="10290175" y="4325938"/>
            <a:ext cx="1109663" cy="1130300"/>
            <a:chOff x="2666985" y="682103"/>
            <a:chExt cx="1109138" cy="1131217"/>
          </a:xfrm>
        </p:grpSpPr>
        <p:sp>
          <p:nvSpPr>
            <p:cNvPr id="35" name="矩形 34">
              <a:extLst>
                <a:ext uri="{FF2B5EF4-FFF2-40B4-BE49-F238E27FC236}">
                  <a16:creationId xmlns:a16="http://schemas.microsoft.com/office/drawing/2014/main" id="{F5156642-2D1F-40F8-BAC6-FEC674A87129}"/>
                </a:ext>
              </a:extLst>
            </p:cNvPr>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矩形 35">
              <a:extLst>
                <a:ext uri="{FF2B5EF4-FFF2-40B4-BE49-F238E27FC236}">
                  <a16:creationId xmlns:a16="http://schemas.microsoft.com/office/drawing/2014/main" id="{E2832894-F548-424D-BE98-30107B4EB42B}"/>
                </a:ext>
              </a:extLst>
            </p:cNvPr>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矩形 36">
              <a:extLst>
                <a:ext uri="{FF2B5EF4-FFF2-40B4-BE49-F238E27FC236}">
                  <a16:creationId xmlns:a16="http://schemas.microsoft.com/office/drawing/2014/main" id="{0E81CCAD-7EC4-47F5-8A5F-C21A9869ED4A}"/>
                </a:ext>
              </a:extLst>
            </p:cNvPr>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8" name="组合 37">
            <a:extLst>
              <a:ext uri="{FF2B5EF4-FFF2-40B4-BE49-F238E27FC236}">
                <a16:creationId xmlns:a16="http://schemas.microsoft.com/office/drawing/2014/main" id="{F3F25E4D-A80D-4A20-906F-F68BD08499D4}"/>
              </a:ext>
            </a:extLst>
          </p:cNvPr>
          <p:cNvGrpSpPr>
            <a:grpSpLocks/>
          </p:cNvGrpSpPr>
          <p:nvPr/>
        </p:nvGrpSpPr>
        <p:grpSpPr bwMode="auto">
          <a:xfrm>
            <a:off x="792163" y="1462088"/>
            <a:ext cx="1109662" cy="1131887"/>
            <a:chOff x="2666985" y="682103"/>
            <a:chExt cx="1109138" cy="1131217"/>
          </a:xfrm>
        </p:grpSpPr>
        <p:sp>
          <p:nvSpPr>
            <p:cNvPr id="39" name="矩形 38">
              <a:extLst>
                <a:ext uri="{FF2B5EF4-FFF2-40B4-BE49-F238E27FC236}">
                  <a16:creationId xmlns:a16="http://schemas.microsoft.com/office/drawing/2014/main" id="{F3804B48-56FE-4221-A2BC-523ADD987C48}"/>
                </a:ext>
              </a:extLst>
            </p:cNvPr>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矩形 39">
              <a:extLst>
                <a:ext uri="{FF2B5EF4-FFF2-40B4-BE49-F238E27FC236}">
                  <a16:creationId xmlns:a16="http://schemas.microsoft.com/office/drawing/2014/main" id="{79AB3772-DFE4-4335-A670-72B86619D497}"/>
                </a:ext>
              </a:extLst>
            </p:cNvPr>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a:extLst>
                <a:ext uri="{FF2B5EF4-FFF2-40B4-BE49-F238E27FC236}">
                  <a16:creationId xmlns:a16="http://schemas.microsoft.com/office/drawing/2014/main" id="{03813C3E-041A-4735-AE39-193C049A62FB}"/>
                </a:ext>
              </a:extLst>
            </p:cNvPr>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2" name="矩形 41">
            <a:extLst>
              <a:ext uri="{FF2B5EF4-FFF2-40B4-BE49-F238E27FC236}">
                <a16:creationId xmlns:a16="http://schemas.microsoft.com/office/drawing/2014/main" id="{0CF177BF-78F0-48A9-AAB6-F77CF66B8F29}"/>
              </a:ext>
            </a:extLst>
          </p:cNvPr>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矩形 42">
            <a:extLst>
              <a:ext uri="{FF2B5EF4-FFF2-40B4-BE49-F238E27FC236}">
                <a16:creationId xmlns:a16="http://schemas.microsoft.com/office/drawing/2014/main" id="{C01F0B3B-803B-42A6-A69D-0A965C85842A}"/>
              </a:ext>
            </a:extLst>
          </p:cNvPr>
          <p:cNvSpPr/>
          <p:nvPr/>
        </p:nvSpPr>
        <p:spPr>
          <a:xfrm>
            <a:off x="10439400" y="6523038"/>
            <a:ext cx="17526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矩形 43">
            <a:extLst>
              <a:ext uri="{FF2B5EF4-FFF2-40B4-BE49-F238E27FC236}">
                <a16:creationId xmlns:a16="http://schemas.microsoft.com/office/drawing/2014/main" id="{36A835AA-15E8-416F-8FA6-F31EEAB4F670}"/>
              </a:ext>
            </a:extLst>
          </p:cNvPr>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文本框 26">
            <a:extLst>
              <a:ext uri="{FF2B5EF4-FFF2-40B4-BE49-F238E27FC236}">
                <a16:creationId xmlns:a16="http://schemas.microsoft.com/office/drawing/2014/main" id="{E653F01A-DAD4-4BF1-A7F1-E25E7C5D0A7B}"/>
              </a:ext>
            </a:extLst>
          </p:cNvPr>
          <p:cNvSpPr txBox="1">
            <a:spLocks noChangeArrowheads="1"/>
          </p:cNvSpPr>
          <p:nvPr/>
        </p:nvSpPr>
        <p:spPr bwMode="auto">
          <a:xfrm>
            <a:off x="6861175" y="3927475"/>
            <a:ext cx="34036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时间：</a:t>
            </a:r>
            <a:r>
              <a:rPr lang="en-US" altLang="zh-CN" dirty="0">
                <a:solidFill>
                  <a:srgbClr val="044875"/>
                </a:solidFill>
                <a:latin typeface="微软雅黑" panose="020B0503020204020204" pitchFamily="34" charset="-122"/>
                <a:ea typeface="微软雅黑" panose="020B0503020204020204" pitchFamily="34" charset="-122"/>
              </a:rPr>
              <a:t>2021.xx.xx</a:t>
            </a:r>
            <a:endParaRPr lang="zh-CN" altLang="en-US" dirty="0">
              <a:solidFill>
                <a:srgbClr val="044875"/>
              </a:solidFill>
              <a:latin typeface="微软雅黑" panose="020B0503020204020204" pitchFamily="34" charset="-122"/>
              <a:ea typeface="微软雅黑" panose="020B0503020204020204" pitchFamily="34"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right)">
                                      <p:cBhvr>
                                        <p:cTn id="7" dur="500"/>
                                        <p:tgtEl>
                                          <p:spTgt spid="4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wipe(left)">
                                      <p:cBhvr>
                                        <p:cTn id="10" dur="500"/>
                                        <p:tgtEl>
                                          <p:spTgt spid="4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wipe(right)">
                                      <p:cBhvr>
                                        <p:cTn id="13" dur="500"/>
                                        <p:tgtEl>
                                          <p:spTgt spid="43"/>
                                        </p:tgtEl>
                                      </p:cBhvr>
                                    </p:animEffect>
                                  </p:childTnLst>
                                </p:cTn>
                              </p:par>
                            </p:childTnLst>
                          </p:cTn>
                        </p:par>
                        <p:par>
                          <p:cTn id="14" fill="hold" nodeType="afterGroup">
                            <p:stCondLst>
                              <p:cond delay="500"/>
                            </p:stCondLst>
                            <p:childTnLst>
                              <p:par>
                                <p:cTn id="15" presetID="21" presetClass="entr" presetSubtype="1" fill="hold" grpId="0" nodeType="after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heel(1)">
                                      <p:cBhvr>
                                        <p:cTn id="17" dur="2000"/>
                                        <p:tgtEl>
                                          <p:spTgt spid="33"/>
                                        </p:tgtEl>
                                      </p:cBhvr>
                                    </p:animEffect>
                                  </p:childTnLst>
                                </p:cTn>
                              </p:par>
                              <p:par>
                                <p:cTn id="18" presetID="53" presetClass="entr" presetSubtype="16" fill="hold" nodeType="withEffect">
                                  <p:stCondLst>
                                    <p:cond delay="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p:cTn id="25" dur="500" fill="hold"/>
                                        <p:tgtEl>
                                          <p:spTgt spid="34"/>
                                        </p:tgtEl>
                                        <p:attrNameLst>
                                          <p:attrName>ppt_w</p:attrName>
                                        </p:attrNameLst>
                                      </p:cBhvr>
                                      <p:tavLst>
                                        <p:tav tm="0">
                                          <p:val>
                                            <p:fltVal val="0"/>
                                          </p:val>
                                        </p:tav>
                                        <p:tav tm="100000">
                                          <p:val>
                                            <p:strVal val="#ppt_w"/>
                                          </p:val>
                                        </p:tav>
                                      </p:tavLst>
                                    </p:anim>
                                    <p:anim calcmode="lin" valueType="num">
                                      <p:cBhvr>
                                        <p:cTn id="26" dur="500" fill="hold"/>
                                        <p:tgtEl>
                                          <p:spTgt spid="34"/>
                                        </p:tgtEl>
                                        <p:attrNameLst>
                                          <p:attrName>ppt_h</p:attrName>
                                        </p:attrNameLst>
                                      </p:cBhvr>
                                      <p:tavLst>
                                        <p:tav tm="0">
                                          <p:val>
                                            <p:fltVal val="0"/>
                                          </p:val>
                                        </p:tav>
                                        <p:tav tm="100000">
                                          <p:val>
                                            <p:strVal val="#ppt_h"/>
                                          </p:val>
                                        </p:tav>
                                      </p:tavLst>
                                    </p:anim>
                                    <p:animEffect transition="in" filter="fade">
                                      <p:cBhvr>
                                        <p:cTn id="27" dur="500"/>
                                        <p:tgtEl>
                                          <p:spTgt spid="34"/>
                                        </p:tgtEl>
                                      </p:cBhvr>
                                    </p:animEffect>
                                  </p:childTnLst>
                                </p:cTn>
                              </p:par>
                              <p:par>
                                <p:cTn id="28" presetID="53" presetClass="entr" presetSubtype="16" fill="hold" grpId="0" nodeType="withEffect">
                                  <p:stCondLst>
                                    <p:cond delay="0"/>
                                  </p:stCondLst>
                                  <p:iterate type="lt">
                                    <p:tmPct val="10000"/>
                                  </p:iterate>
                                  <p:childTnLst>
                                    <p:set>
                                      <p:cBhvr>
                                        <p:cTn id="29" dur="1" fill="hold">
                                          <p:stCondLst>
                                            <p:cond delay="0"/>
                                          </p:stCondLst>
                                        </p:cTn>
                                        <p:tgtEl>
                                          <p:spTgt spid="25"/>
                                        </p:tgtEl>
                                        <p:attrNameLst>
                                          <p:attrName>style.visibility</p:attrName>
                                        </p:attrNameLst>
                                      </p:cBhvr>
                                      <p:to>
                                        <p:strVal val="visible"/>
                                      </p:to>
                                    </p:set>
                                    <p:anim calcmode="lin" valueType="num">
                                      <p:cBhvr>
                                        <p:cTn id="30" dur="500" fill="hold"/>
                                        <p:tgtEl>
                                          <p:spTgt spid="25"/>
                                        </p:tgtEl>
                                        <p:attrNameLst>
                                          <p:attrName>ppt_w</p:attrName>
                                        </p:attrNameLst>
                                      </p:cBhvr>
                                      <p:tavLst>
                                        <p:tav tm="0">
                                          <p:val>
                                            <p:fltVal val="0"/>
                                          </p:val>
                                        </p:tav>
                                        <p:tav tm="100000">
                                          <p:val>
                                            <p:strVal val="#ppt_w"/>
                                          </p:val>
                                        </p:tav>
                                      </p:tavLst>
                                    </p:anim>
                                    <p:anim calcmode="lin" valueType="num">
                                      <p:cBhvr>
                                        <p:cTn id="31" dur="500" fill="hold"/>
                                        <p:tgtEl>
                                          <p:spTgt spid="25"/>
                                        </p:tgtEl>
                                        <p:attrNameLst>
                                          <p:attrName>ppt_h</p:attrName>
                                        </p:attrNameLst>
                                      </p:cBhvr>
                                      <p:tavLst>
                                        <p:tav tm="0">
                                          <p:val>
                                            <p:fltVal val="0"/>
                                          </p:val>
                                        </p:tav>
                                        <p:tav tm="100000">
                                          <p:val>
                                            <p:strVal val="#ppt_h"/>
                                          </p:val>
                                        </p:tav>
                                      </p:tavLst>
                                    </p:anim>
                                    <p:animEffect transition="in" filter="fade">
                                      <p:cBhvr>
                                        <p:cTn id="32" dur="500"/>
                                        <p:tgtEl>
                                          <p:spTgt spid="25"/>
                                        </p:tgtEl>
                                      </p:cBhvr>
                                    </p:animEffect>
                                  </p:childTnLst>
                                </p:cTn>
                              </p:par>
                              <p:par>
                                <p:cTn id="33" presetID="22" presetClass="entr" presetSubtype="1"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wipe(up)">
                                      <p:cBhvr>
                                        <p:cTn id="35" dur="500"/>
                                        <p:tgtEl>
                                          <p:spTgt spid="26"/>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wipe(down)">
                                      <p:cBhvr>
                                        <p:cTn id="3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3" grpId="0" animBg="1"/>
      <p:bldP spid="42" grpId="0" animBg="1"/>
      <p:bldP spid="43" grpId="0" animBg="1"/>
      <p:bldP spid="44" grpId="0" animBg="1"/>
      <p:bldP spid="4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5469622" y="254000"/>
            <a:ext cx="6722378"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4253596" cy="585788"/>
            <a:chOff x="551544" y="82976"/>
            <a:chExt cx="4252015"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1511719" y="1066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传统方法的局限</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a:extLst>
              <a:ext uri="{FF2B5EF4-FFF2-40B4-BE49-F238E27FC236}">
                <a16:creationId xmlns:a16="http://schemas.microsoft.com/office/drawing/2014/main" id="{75BA2711-B924-44E8-AFE5-A5A3DE69A087}"/>
              </a:ext>
            </a:extLst>
          </p:cNvPr>
          <p:cNvSpPr/>
          <p:nvPr/>
        </p:nvSpPr>
        <p:spPr>
          <a:xfrm>
            <a:off x="304799" y="940664"/>
            <a:ext cx="11464955" cy="1896801"/>
          </a:xfrm>
          <a:prstGeom prst="rect">
            <a:avLst/>
          </a:prstGeom>
        </p:spPr>
        <p:txBody>
          <a:bodyPr wrap="square">
            <a:spAutoFit/>
          </a:bodyPr>
          <a:lstStyle/>
          <a:p>
            <a:pPr>
              <a:lnSpc>
                <a:spcPct val="150000"/>
              </a:lnSpc>
            </a:pPr>
            <a:r>
              <a:rPr lang="zh-CN" altLang="en-US" sz="1600" dirty="0"/>
              <a:t>    自从</a:t>
            </a:r>
            <a:r>
              <a:rPr lang="en-US" altLang="zh-CN" sz="1600" dirty="0"/>
              <a:t>2006</a:t>
            </a:r>
            <a:r>
              <a:rPr lang="zh-CN" altLang="en-US" sz="1600" dirty="0"/>
              <a:t>年以来，深度学习</a:t>
            </a:r>
            <a:r>
              <a:rPr lang="en-US" altLang="zh-CN" sz="1600" dirty="0"/>
              <a:t>(Deep Learning</a:t>
            </a:r>
            <a:r>
              <a:rPr lang="zh-CN" altLang="en-US" sz="1600" dirty="0"/>
              <a:t>）的概念异军突起，横扫了机器视觉和语音识别等领域。通过在海量无标注样本上的无监督训练，然后在相对少量的标注样本上继续微调学习，神经网络展现出强大的迁移学习能力。随着</a:t>
            </a:r>
            <a:r>
              <a:rPr lang="en-US" altLang="zh-CN" sz="1600" dirty="0"/>
              <a:t>GPU</a:t>
            </a:r>
            <a:r>
              <a:rPr lang="zh-CN" altLang="en-US" sz="1600" dirty="0"/>
              <a:t>、</a:t>
            </a:r>
            <a:r>
              <a:rPr lang="en-US" altLang="zh-CN" sz="1600" dirty="0"/>
              <a:t>TPU</a:t>
            </a:r>
            <a:r>
              <a:rPr lang="zh-CN" altLang="en-US" sz="1600" dirty="0"/>
              <a:t>等矩阵并行化计算硬件的普及，深层神经网络的训练成为可能。</a:t>
            </a:r>
            <a:endParaRPr lang="en-US" altLang="zh-CN" sz="1600" dirty="0"/>
          </a:p>
          <a:p>
            <a:pPr>
              <a:lnSpc>
                <a:spcPct val="150000"/>
              </a:lnSpc>
            </a:pPr>
            <a:r>
              <a:rPr lang="zh-CN" altLang="en-US" sz="1600" dirty="0"/>
              <a:t>    于是，数据量和计算力同时支撑了深度学习的崛起。在许多领域，深度学习都是准确率最高的机器学习方法，值得了解与学习。</a:t>
            </a:r>
          </a:p>
        </p:txBody>
      </p:sp>
      <p:sp>
        <p:nvSpPr>
          <p:cNvPr id="5" name="矩形 4">
            <a:extLst>
              <a:ext uri="{FF2B5EF4-FFF2-40B4-BE49-F238E27FC236}">
                <a16:creationId xmlns:a16="http://schemas.microsoft.com/office/drawing/2014/main" id="{AD6A2A50-F56D-4A26-B51F-90E3E0BEECDC}"/>
              </a:ext>
            </a:extLst>
          </p:cNvPr>
          <p:cNvSpPr/>
          <p:nvPr/>
        </p:nvSpPr>
        <p:spPr>
          <a:xfrm>
            <a:off x="304799" y="3034597"/>
            <a:ext cx="11657900" cy="788806"/>
          </a:xfrm>
          <a:prstGeom prst="rect">
            <a:avLst/>
          </a:prstGeom>
        </p:spPr>
        <p:txBody>
          <a:bodyPr wrap="square">
            <a:spAutoFit/>
          </a:bodyPr>
          <a:lstStyle/>
          <a:p>
            <a:pPr>
              <a:lnSpc>
                <a:spcPct val="150000"/>
              </a:lnSpc>
            </a:pPr>
            <a:r>
              <a:rPr lang="zh-CN" altLang="en-US" sz="1600" dirty="0"/>
              <a:t>    前面已经讲过了隐马尔可夫模型、感知机、条件随机场、朴素贝叶斯模型、支持向量机等传统机器学习模型，同时，为了将这些机器学习模型应用于 </a:t>
            </a:r>
            <a:r>
              <a:rPr lang="en-US" altLang="zh-CN" sz="1600" dirty="0"/>
              <a:t>NLP</a:t>
            </a:r>
            <a:r>
              <a:rPr lang="zh-CN" altLang="en-US" sz="1600" dirty="0"/>
              <a:t>，我们掌握了特征模板、</a:t>
            </a:r>
            <a:r>
              <a:rPr lang="en-US" altLang="zh-CN" sz="1600" dirty="0"/>
              <a:t>TF-IDF</a:t>
            </a:r>
            <a:r>
              <a:rPr lang="zh-CN" altLang="en-US" sz="1600" dirty="0"/>
              <a:t>、词袋向量等特征提取方法。而这些方法的局限性表现为如下</a:t>
            </a:r>
            <a:r>
              <a:rPr lang="en-US" altLang="zh-CN" sz="1600" dirty="0"/>
              <a:t>:</a:t>
            </a:r>
            <a:endParaRPr lang="zh-CN" altLang="en-US" sz="1600" dirty="0"/>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5469622" y="254000"/>
            <a:ext cx="6722378"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4253596" cy="585788"/>
            <a:chOff x="551544" y="82976"/>
            <a:chExt cx="4252015"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1511719" y="1066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传统方法的局限</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a:extLst>
              <a:ext uri="{FF2B5EF4-FFF2-40B4-BE49-F238E27FC236}">
                <a16:creationId xmlns:a16="http://schemas.microsoft.com/office/drawing/2014/main" id="{2CB80E81-0167-4B52-BCF2-FBF60ADC82A9}"/>
              </a:ext>
            </a:extLst>
          </p:cNvPr>
          <p:cNvSpPr/>
          <p:nvPr/>
        </p:nvSpPr>
        <p:spPr>
          <a:xfrm>
            <a:off x="474742" y="696689"/>
            <a:ext cx="1292341" cy="369332"/>
          </a:xfrm>
          <a:prstGeom prst="rect">
            <a:avLst/>
          </a:prstGeom>
        </p:spPr>
        <p:txBody>
          <a:bodyPr wrap="none">
            <a:spAutoFit/>
          </a:bodyPr>
          <a:lstStyle/>
          <a:p>
            <a:r>
              <a:rPr lang="en-US" altLang="zh-CN" b="1" dirty="0">
                <a:solidFill>
                  <a:srgbClr val="24292E"/>
                </a:solidFill>
                <a:latin typeface="-apple-system"/>
              </a:rPr>
              <a:t>1.</a:t>
            </a:r>
            <a:r>
              <a:rPr lang="zh-CN" altLang="en-US" b="1" dirty="0">
                <a:solidFill>
                  <a:srgbClr val="24292E"/>
                </a:solidFill>
                <a:latin typeface="-apple-system"/>
              </a:rPr>
              <a:t>数据稀疏</a:t>
            </a:r>
            <a:endParaRPr lang="zh-CN" altLang="en-US" dirty="0"/>
          </a:p>
        </p:txBody>
      </p:sp>
      <p:sp>
        <p:nvSpPr>
          <p:cNvPr id="9" name="矩形 8">
            <a:extLst>
              <a:ext uri="{FF2B5EF4-FFF2-40B4-BE49-F238E27FC236}">
                <a16:creationId xmlns:a16="http://schemas.microsoft.com/office/drawing/2014/main" id="{6766ABC8-D0D8-41CE-BC8C-B7EFF6210287}"/>
              </a:ext>
            </a:extLst>
          </p:cNvPr>
          <p:cNvSpPr/>
          <p:nvPr/>
        </p:nvSpPr>
        <p:spPr>
          <a:xfrm>
            <a:off x="304800" y="1447868"/>
            <a:ext cx="11448176" cy="1158138"/>
          </a:xfrm>
          <a:prstGeom prst="rect">
            <a:avLst/>
          </a:prstGeom>
        </p:spPr>
        <p:txBody>
          <a:bodyPr wrap="square">
            <a:spAutoFit/>
          </a:bodyPr>
          <a:lstStyle/>
          <a:p>
            <a:pPr>
              <a:lnSpc>
                <a:spcPct val="150000"/>
              </a:lnSpc>
            </a:pPr>
            <a:r>
              <a:rPr lang="zh-CN" altLang="en-US" sz="1600" dirty="0">
                <a:solidFill>
                  <a:srgbClr val="24292E"/>
                </a:solidFill>
                <a:latin typeface="-apple-system"/>
              </a:rPr>
              <a:t>    首先，传统的机器学习方法不善于处理数据稀疏问题，这在自然语言处理领域显得尤为突出，语言是离散的符号系统，每个字符、单词都是离散型随机变量。我们通常使用独热向量</a:t>
            </a:r>
            <a:r>
              <a:rPr lang="en-US" altLang="zh-CN" sz="1600" dirty="0">
                <a:solidFill>
                  <a:srgbClr val="24292E"/>
                </a:solidFill>
                <a:latin typeface="-apple-system"/>
              </a:rPr>
              <a:t>(one-hot)</a:t>
            </a:r>
            <a:r>
              <a:rPr lang="zh-CN" altLang="en-US" sz="1600" dirty="0">
                <a:solidFill>
                  <a:srgbClr val="24292E"/>
                </a:solidFill>
                <a:latin typeface="-apple-system"/>
              </a:rPr>
              <a:t>来将文本转化为向量表示，指的是只有一个元素为</a:t>
            </a:r>
            <a:r>
              <a:rPr lang="en-US" altLang="zh-CN" sz="1600" dirty="0">
                <a:solidFill>
                  <a:srgbClr val="24292E"/>
                </a:solidFill>
                <a:latin typeface="-apple-system"/>
              </a:rPr>
              <a:t>1</a:t>
            </a:r>
            <a:r>
              <a:rPr lang="zh-CN" altLang="en-US" sz="1600" dirty="0">
                <a:solidFill>
                  <a:srgbClr val="24292E"/>
                </a:solidFill>
                <a:latin typeface="-apple-system"/>
              </a:rPr>
              <a:t>，其他元素全部为 </a:t>
            </a:r>
            <a:r>
              <a:rPr lang="en-US" altLang="zh-CN" sz="1600" dirty="0">
                <a:solidFill>
                  <a:srgbClr val="24292E"/>
                </a:solidFill>
                <a:latin typeface="-apple-system"/>
              </a:rPr>
              <a:t>0 </a:t>
            </a:r>
            <a:r>
              <a:rPr lang="zh-CN" altLang="en-US" sz="1600" dirty="0">
                <a:solidFill>
                  <a:srgbClr val="24292E"/>
                </a:solidFill>
                <a:latin typeface="-apple-system"/>
              </a:rPr>
              <a:t>的二进制向量。例如</a:t>
            </a:r>
            <a:r>
              <a:rPr lang="en-US" altLang="zh-CN" sz="1600" dirty="0">
                <a:solidFill>
                  <a:srgbClr val="24292E"/>
                </a:solidFill>
                <a:latin typeface="-apple-system"/>
              </a:rPr>
              <a:t>:</a:t>
            </a:r>
            <a:endParaRPr lang="zh-CN" altLang="en-US" sz="1600" dirty="0"/>
          </a:p>
        </p:txBody>
      </p:sp>
      <p:sp>
        <p:nvSpPr>
          <p:cNvPr id="10" name="文本框 9">
            <a:extLst>
              <a:ext uri="{FF2B5EF4-FFF2-40B4-BE49-F238E27FC236}">
                <a16:creationId xmlns:a16="http://schemas.microsoft.com/office/drawing/2014/main" id="{1B38C950-9534-4338-9B29-C361AD2CF5EE}"/>
              </a:ext>
            </a:extLst>
          </p:cNvPr>
          <p:cNvSpPr txBox="1"/>
          <p:nvPr/>
        </p:nvSpPr>
        <p:spPr>
          <a:xfrm>
            <a:off x="408817" y="2759978"/>
            <a:ext cx="10439400" cy="338554"/>
          </a:xfrm>
          <a:prstGeom prst="rect">
            <a:avLst/>
          </a:prstGeom>
          <a:noFill/>
        </p:spPr>
        <p:txBody>
          <a:bodyPr wrap="square" rtlCol="0">
            <a:spAutoFit/>
          </a:bodyPr>
          <a:lstStyle/>
          <a:p>
            <a:r>
              <a:rPr lang="zh-CN" altLang="en-US" sz="1600" dirty="0"/>
              <a:t>文本里，关于</a:t>
            </a:r>
            <a:r>
              <a:rPr lang="zh-CN" altLang="en-US" sz="1600" b="1" i="1" dirty="0"/>
              <a:t>国家</a:t>
            </a:r>
            <a:r>
              <a:rPr lang="zh-CN" altLang="en-US" sz="1600" dirty="0"/>
              <a:t>的所有词语： </a:t>
            </a:r>
            <a:r>
              <a:rPr lang="en-US" altLang="zh-CN" sz="1600" dirty="0"/>
              <a:t>[</a:t>
            </a:r>
            <a:r>
              <a:rPr lang="zh-CN" altLang="en-US" sz="1600" dirty="0"/>
              <a:t>‘中国’，‘美国’，‘法国’</a:t>
            </a:r>
            <a:r>
              <a:rPr lang="en-US" altLang="zh-CN" sz="1600" dirty="0"/>
              <a:t>]</a:t>
            </a:r>
            <a:r>
              <a:rPr lang="zh-CN" altLang="en-US" sz="1600" dirty="0"/>
              <a:t>， 可知这里</a:t>
            </a:r>
            <a:r>
              <a:rPr lang="en-US" altLang="zh-CN" sz="1600" dirty="0"/>
              <a:t>N=3</a:t>
            </a:r>
            <a:r>
              <a:rPr lang="zh-CN" altLang="en-US" sz="1600" dirty="0"/>
              <a:t>，则表示为向量形式为：</a:t>
            </a:r>
          </a:p>
        </p:txBody>
      </p:sp>
      <p:sp>
        <p:nvSpPr>
          <p:cNvPr id="12" name="文本框 11">
            <a:extLst>
              <a:ext uri="{FF2B5EF4-FFF2-40B4-BE49-F238E27FC236}">
                <a16:creationId xmlns:a16="http://schemas.microsoft.com/office/drawing/2014/main" id="{8E1C8E44-C240-4C50-ACA1-FE5E6CB95BC2}"/>
              </a:ext>
            </a:extLst>
          </p:cNvPr>
          <p:cNvSpPr txBox="1"/>
          <p:nvPr/>
        </p:nvSpPr>
        <p:spPr>
          <a:xfrm>
            <a:off x="609600" y="3347207"/>
            <a:ext cx="2695662" cy="861774"/>
          </a:xfrm>
          <a:prstGeom prst="rect">
            <a:avLst/>
          </a:prstGeom>
          <a:noFill/>
        </p:spPr>
        <p:txBody>
          <a:bodyPr wrap="square" rtlCol="0">
            <a:spAutoFit/>
          </a:bodyPr>
          <a:lstStyle/>
          <a:p>
            <a:r>
              <a:rPr lang="zh-CN" altLang="en-US" sz="1600" dirty="0"/>
              <a:t>中国：</a:t>
            </a:r>
            <a:r>
              <a:rPr lang="en-US" altLang="zh-CN" sz="1600" dirty="0"/>
              <a:t>[1 0 0]</a:t>
            </a:r>
          </a:p>
          <a:p>
            <a:r>
              <a:rPr lang="zh-CN" altLang="en-US" sz="1600" dirty="0"/>
              <a:t>美国：</a:t>
            </a:r>
            <a:r>
              <a:rPr lang="en-US" altLang="zh-CN" sz="1600" dirty="0"/>
              <a:t>[0 1 0]</a:t>
            </a:r>
          </a:p>
          <a:p>
            <a:r>
              <a:rPr lang="zh-CN" altLang="en-US" sz="1600" dirty="0"/>
              <a:t>法国：</a:t>
            </a:r>
            <a:r>
              <a:rPr lang="en-US" altLang="zh-CN" sz="1600" dirty="0"/>
              <a:t>[0 0 1]</a:t>
            </a:r>
            <a:endParaRPr lang="zh-CN" altLang="en-US" sz="1600" dirty="0"/>
          </a:p>
        </p:txBody>
      </p:sp>
      <p:sp>
        <p:nvSpPr>
          <p:cNvPr id="13" name="矩形 12">
            <a:extLst>
              <a:ext uri="{FF2B5EF4-FFF2-40B4-BE49-F238E27FC236}">
                <a16:creationId xmlns:a16="http://schemas.microsoft.com/office/drawing/2014/main" id="{399D720F-1204-4F6A-9974-3B0A22AD85F7}"/>
              </a:ext>
            </a:extLst>
          </p:cNvPr>
          <p:cNvSpPr/>
          <p:nvPr/>
        </p:nvSpPr>
        <p:spPr>
          <a:xfrm>
            <a:off x="315489" y="4444457"/>
            <a:ext cx="10626055" cy="788806"/>
          </a:xfrm>
          <a:prstGeom prst="rect">
            <a:avLst/>
          </a:prstGeom>
        </p:spPr>
        <p:txBody>
          <a:bodyPr wrap="square">
            <a:spAutoFit/>
          </a:bodyPr>
          <a:lstStyle/>
          <a:p>
            <a:pPr>
              <a:lnSpc>
                <a:spcPct val="150000"/>
              </a:lnSpc>
            </a:pPr>
            <a:r>
              <a:rPr lang="zh-CN" altLang="en-US" sz="1600" dirty="0"/>
              <a:t>    上面的</a:t>
            </a:r>
            <a:r>
              <a:rPr lang="zh-CN" altLang="en-US" sz="1600" b="1" i="1" dirty="0"/>
              <a:t>国家</a:t>
            </a:r>
            <a:r>
              <a:rPr lang="zh-CN" altLang="en-US" sz="1600" dirty="0"/>
              <a:t>特征只有 </a:t>
            </a:r>
            <a:r>
              <a:rPr lang="en-US" altLang="zh-CN" sz="1600" dirty="0"/>
              <a:t>3 </a:t>
            </a:r>
            <a:r>
              <a:rPr lang="zh-CN" altLang="en-US" sz="1600" dirty="0"/>
              <a:t>个还好，然而现实世界中的词表远不止这个数。给定训练集，单词种数可以多达数十万，且现实问题中未知的词语有无数多个，会带来显著的</a:t>
            </a:r>
            <a:r>
              <a:rPr lang="zh-CN" altLang="en-US" sz="1600" b="1" dirty="0"/>
              <a:t>数据稀疏</a:t>
            </a:r>
            <a:r>
              <a:rPr lang="zh-CN" altLang="en-US" sz="1600" dirty="0"/>
              <a:t>问题。</a:t>
            </a:r>
          </a:p>
        </p:txBody>
      </p:sp>
    </p:spTree>
    <p:extLst>
      <p:ext uri="{BB962C8B-B14F-4D97-AF65-F5344CB8AC3E}">
        <p14:creationId xmlns:p14="http://schemas.microsoft.com/office/powerpoint/2010/main" val="372060141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5469622" y="254000"/>
            <a:ext cx="6722378"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4253596" cy="585788"/>
            <a:chOff x="551544" y="82976"/>
            <a:chExt cx="4252015"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1511719" y="1066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传统方法的局限</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a:extLst>
              <a:ext uri="{FF2B5EF4-FFF2-40B4-BE49-F238E27FC236}">
                <a16:creationId xmlns:a16="http://schemas.microsoft.com/office/drawing/2014/main" id="{2CB80E81-0167-4B52-BCF2-FBF60ADC82A9}"/>
              </a:ext>
            </a:extLst>
          </p:cNvPr>
          <p:cNvSpPr/>
          <p:nvPr/>
        </p:nvSpPr>
        <p:spPr>
          <a:xfrm>
            <a:off x="474742" y="696689"/>
            <a:ext cx="1292341" cy="369332"/>
          </a:xfrm>
          <a:prstGeom prst="rect">
            <a:avLst/>
          </a:prstGeom>
        </p:spPr>
        <p:txBody>
          <a:bodyPr wrap="none">
            <a:spAutoFit/>
          </a:bodyPr>
          <a:lstStyle/>
          <a:p>
            <a:r>
              <a:rPr lang="en-US" altLang="zh-CN" b="1" dirty="0">
                <a:solidFill>
                  <a:srgbClr val="24292E"/>
                </a:solidFill>
                <a:latin typeface="-apple-system"/>
              </a:rPr>
              <a:t>2.</a:t>
            </a:r>
            <a:r>
              <a:rPr lang="zh-CN" altLang="en-US" b="1" dirty="0">
                <a:solidFill>
                  <a:srgbClr val="24292E"/>
                </a:solidFill>
                <a:latin typeface="-apple-system"/>
              </a:rPr>
              <a:t>特征模板</a:t>
            </a:r>
            <a:endParaRPr lang="zh-CN" altLang="en-US" dirty="0"/>
          </a:p>
        </p:txBody>
      </p:sp>
      <p:sp>
        <p:nvSpPr>
          <p:cNvPr id="4" name="矩形 3">
            <a:extLst>
              <a:ext uri="{FF2B5EF4-FFF2-40B4-BE49-F238E27FC236}">
                <a16:creationId xmlns:a16="http://schemas.microsoft.com/office/drawing/2014/main" id="{ADB8DC11-746D-4A08-9BD6-151229657978}"/>
              </a:ext>
            </a:extLst>
          </p:cNvPr>
          <p:cNvSpPr/>
          <p:nvPr/>
        </p:nvSpPr>
        <p:spPr>
          <a:xfrm>
            <a:off x="304800" y="1270585"/>
            <a:ext cx="11649512" cy="788806"/>
          </a:xfrm>
          <a:prstGeom prst="rect">
            <a:avLst/>
          </a:prstGeom>
        </p:spPr>
        <p:txBody>
          <a:bodyPr wrap="square">
            <a:spAutoFit/>
          </a:bodyPr>
          <a:lstStyle/>
          <a:p>
            <a:pPr>
              <a:lnSpc>
                <a:spcPct val="150000"/>
              </a:lnSpc>
            </a:pPr>
            <a:r>
              <a:rPr lang="zh-CN" altLang="en-US" sz="1600" dirty="0"/>
              <a:t>    语言具有高度的复合型。对于中文而言，偏旁部首构成汉字，汉字构成单词，单词构成短语，短语构成句子，句子构成段落，段落构成文章，随着层级的递进与颗粒度的增大，所表达的含义越来越复杂。</a:t>
            </a:r>
          </a:p>
        </p:txBody>
      </p:sp>
      <p:sp>
        <p:nvSpPr>
          <p:cNvPr id="5" name="矩形 4">
            <a:extLst>
              <a:ext uri="{FF2B5EF4-FFF2-40B4-BE49-F238E27FC236}">
                <a16:creationId xmlns:a16="http://schemas.microsoft.com/office/drawing/2014/main" id="{A5F987A4-7C9D-46DB-A9FF-26C2B4BD9149}"/>
              </a:ext>
            </a:extLst>
          </p:cNvPr>
          <p:cNvSpPr/>
          <p:nvPr/>
        </p:nvSpPr>
        <p:spPr>
          <a:xfrm>
            <a:off x="304799" y="2274838"/>
            <a:ext cx="11649511" cy="1158138"/>
          </a:xfrm>
          <a:prstGeom prst="rect">
            <a:avLst/>
          </a:prstGeom>
        </p:spPr>
        <p:txBody>
          <a:bodyPr wrap="square">
            <a:spAutoFit/>
          </a:bodyPr>
          <a:lstStyle/>
          <a:p>
            <a:pPr>
              <a:lnSpc>
                <a:spcPct val="150000"/>
              </a:lnSpc>
            </a:pPr>
            <a:r>
              <a:rPr lang="zh-CN" altLang="en-US" sz="1600" dirty="0"/>
              <a:t>    为了建模语言的复合性，传统自然语言处理依赖于手工制定的特征模板。这些特征模板通常是小颗粒度文本单元的组合，用以模拟语言的复合过程。比如在中文分词的特征模板中，我们使用上一个字符和当前字符的组合</a:t>
            </a:r>
            <a:r>
              <a:rPr lang="en-US" altLang="zh-CN" sz="1600" dirty="0"/>
              <a:t>;</a:t>
            </a:r>
            <a:r>
              <a:rPr lang="zh-CN" altLang="en-US" sz="1600" dirty="0"/>
              <a:t>在命名实体识别的特征模板中，前后两个单词与当前单词的组合经常被使用</a:t>
            </a:r>
            <a:r>
              <a:rPr lang="en-US" altLang="zh-CN" sz="1600" dirty="0"/>
              <a:t>;</a:t>
            </a:r>
            <a:r>
              <a:rPr lang="zh-CN" altLang="en-US" sz="1600" dirty="0"/>
              <a:t>而句法分析更是如此，单词、词性和子节点的组合比比皆是。</a:t>
            </a:r>
          </a:p>
        </p:txBody>
      </p:sp>
      <p:sp>
        <p:nvSpPr>
          <p:cNvPr id="14" name="矩形 13">
            <a:extLst>
              <a:ext uri="{FF2B5EF4-FFF2-40B4-BE49-F238E27FC236}">
                <a16:creationId xmlns:a16="http://schemas.microsoft.com/office/drawing/2014/main" id="{CE995C9A-AFCF-45B3-A4FB-F181B9B4B5CE}"/>
              </a:ext>
            </a:extLst>
          </p:cNvPr>
          <p:cNvSpPr/>
          <p:nvPr/>
        </p:nvSpPr>
        <p:spPr>
          <a:xfrm>
            <a:off x="304799" y="3856825"/>
            <a:ext cx="11649510" cy="788806"/>
          </a:xfrm>
          <a:prstGeom prst="rect">
            <a:avLst/>
          </a:prstGeom>
        </p:spPr>
        <p:txBody>
          <a:bodyPr wrap="square">
            <a:spAutoFit/>
          </a:bodyPr>
          <a:lstStyle/>
          <a:p>
            <a:pPr>
              <a:lnSpc>
                <a:spcPct val="150000"/>
              </a:lnSpc>
            </a:pPr>
            <a:r>
              <a:rPr lang="zh-CN" altLang="en-US" sz="1600" dirty="0"/>
              <a:t>    这样的特征模板同样带来数据稀疏的困扰</a:t>
            </a:r>
            <a:r>
              <a:rPr lang="en-US" altLang="zh-CN" sz="1600" dirty="0"/>
              <a:t>: </a:t>
            </a:r>
            <a:r>
              <a:rPr lang="zh-CN" altLang="en-US" sz="1600" dirty="0"/>
              <a:t>一个特定单词很常见，但两个单词的特定组合则很少见，三个单词更是如此。许多特征在训练集中仅仅出现一次，仅仅出现一次的特征在统计学上毫无意义。</a:t>
            </a:r>
          </a:p>
        </p:txBody>
      </p:sp>
    </p:spTree>
    <p:extLst>
      <p:ext uri="{BB962C8B-B14F-4D97-AF65-F5344CB8AC3E}">
        <p14:creationId xmlns:p14="http://schemas.microsoft.com/office/powerpoint/2010/main" val="282714405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5469622" y="254000"/>
            <a:ext cx="6722378"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4253596" cy="585788"/>
            <a:chOff x="551544" y="82976"/>
            <a:chExt cx="4252015"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1511719" y="1066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传统方法的局限</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a:extLst>
              <a:ext uri="{FF2B5EF4-FFF2-40B4-BE49-F238E27FC236}">
                <a16:creationId xmlns:a16="http://schemas.microsoft.com/office/drawing/2014/main" id="{2CB80E81-0167-4B52-BCF2-FBF60ADC82A9}"/>
              </a:ext>
            </a:extLst>
          </p:cNvPr>
          <p:cNvSpPr/>
          <p:nvPr/>
        </p:nvSpPr>
        <p:spPr>
          <a:xfrm>
            <a:off x="474742" y="696689"/>
            <a:ext cx="1292341" cy="369332"/>
          </a:xfrm>
          <a:prstGeom prst="rect">
            <a:avLst/>
          </a:prstGeom>
        </p:spPr>
        <p:txBody>
          <a:bodyPr wrap="none">
            <a:spAutoFit/>
          </a:bodyPr>
          <a:lstStyle/>
          <a:p>
            <a:r>
              <a:rPr lang="en-US" altLang="zh-CN" b="1" dirty="0">
                <a:solidFill>
                  <a:srgbClr val="24292E"/>
                </a:solidFill>
                <a:latin typeface="-apple-system"/>
              </a:rPr>
              <a:t>3.</a:t>
            </a:r>
            <a:r>
              <a:rPr lang="zh-CN" altLang="en-US" b="1" dirty="0">
                <a:solidFill>
                  <a:srgbClr val="24292E"/>
                </a:solidFill>
                <a:latin typeface="-apple-system"/>
              </a:rPr>
              <a:t>误差传播</a:t>
            </a:r>
            <a:endParaRPr lang="zh-CN" altLang="en-US" dirty="0"/>
          </a:p>
        </p:txBody>
      </p:sp>
      <p:sp>
        <p:nvSpPr>
          <p:cNvPr id="9" name="矩形 8">
            <a:extLst>
              <a:ext uri="{FF2B5EF4-FFF2-40B4-BE49-F238E27FC236}">
                <a16:creationId xmlns:a16="http://schemas.microsoft.com/office/drawing/2014/main" id="{8E56A79C-DB67-4820-960A-00D2DD841B6A}"/>
              </a:ext>
            </a:extLst>
          </p:cNvPr>
          <p:cNvSpPr/>
          <p:nvPr/>
        </p:nvSpPr>
        <p:spPr>
          <a:xfrm>
            <a:off x="304800" y="1258418"/>
            <a:ext cx="11481732" cy="1900777"/>
          </a:xfrm>
          <a:prstGeom prst="rect">
            <a:avLst/>
          </a:prstGeom>
        </p:spPr>
        <p:txBody>
          <a:bodyPr wrap="square">
            <a:spAutoFit/>
          </a:bodyPr>
          <a:lstStyle/>
          <a:p>
            <a:pPr>
              <a:lnSpc>
                <a:spcPct val="150000"/>
              </a:lnSpc>
            </a:pPr>
            <a:r>
              <a:rPr lang="zh-CN" altLang="en-US" sz="1600" dirty="0"/>
              <a:t>    现实世界中的项目，往往涉及多个自然语言处理模块的组合。比如在情感分析中，需要先进行分词，然后进行词性标注，根据词性标注过滤掉一些不重要的词，最后送入到朴素贝叶斯或者支持向量机等机器学习模块进行分类预测。</a:t>
            </a:r>
          </a:p>
          <a:p>
            <a:pPr>
              <a:lnSpc>
                <a:spcPct val="150000"/>
              </a:lnSpc>
            </a:pPr>
            <a:r>
              <a:rPr lang="zh-CN" altLang="en-US" sz="1600" dirty="0"/>
              <a:t>    这种流水线式的作业方式存在严重的误差传播问题，亦即前一个模块产生的错误被输入到下一个模块中产生更大的错误，最终导致了整个系统的脆弱性。误差传播随着流水线系统复杂度的提升而恶化，然而传统自然语言处理中缺乏一种从问题直接到答案的处理方法。</a:t>
            </a:r>
          </a:p>
        </p:txBody>
      </p:sp>
    </p:spTree>
    <p:extLst>
      <p:ext uri="{BB962C8B-B14F-4D97-AF65-F5344CB8AC3E}">
        <p14:creationId xmlns:p14="http://schemas.microsoft.com/office/powerpoint/2010/main" val="108365803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A6EB31D-EE85-4EE0-ADF3-3EDF5B847B5F}"/>
              </a:ext>
            </a:extLst>
          </p:cNvPr>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a:extLst>
              <a:ext uri="{FF2B5EF4-FFF2-40B4-BE49-F238E27FC236}">
                <a16:creationId xmlns:a16="http://schemas.microsoft.com/office/drawing/2014/main" id="{ED3EF7C2-CEE1-452F-BE56-B7D5ED3F7CE2}"/>
              </a:ext>
            </a:extLst>
          </p:cNvPr>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292" name="文本框 7">
            <a:extLst>
              <a:ext uri="{FF2B5EF4-FFF2-40B4-BE49-F238E27FC236}">
                <a16:creationId xmlns:a16="http://schemas.microsoft.com/office/drawing/2014/main" id="{1C81021A-A3D3-4EC1-8678-C188B0ACDE88}"/>
              </a:ext>
            </a:extLst>
          </p:cNvPr>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1500" dirty="0">
                <a:solidFill>
                  <a:schemeClr val="bg1"/>
                </a:solidFill>
                <a:latin typeface="Impact" panose="020B0806030902050204" pitchFamily="34" charset="0"/>
              </a:rPr>
              <a:t>2</a:t>
            </a:r>
            <a:endParaRPr lang="zh-CN" altLang="en-US" sz="11500">
              <a:solidFill>
                <a:schemeClr val="bg1"/>
              </a:solidFill>
              <a:latin typeface="Impact" panose="020B0806030902050204" pitchFamily="34" charset="0"/>
            </a:endParaRPr>
          </a:p>
        </p:txBody>
      </p:sp>
      <p:sp>
        <p:nvSpPr>
          <p:cNvPr id="12293" name="文本框 8">
            <a:extLst>
              <a:ext uri="{FF2B5EF4-FFF2-40B4-BE49-F238E27FC236}">
                <a16:creationId xmlns:a16="http://schemas.microsoft.com/office/drawing/2014/main" id="{09FB0760-DCA8-4FA6-9872-1C33D539770B}"/>
              </a:ext>
            </a:extLst>
          </p:cNvPr>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b="1">
                <a:solidFill>
                  <a:srgbClr val="044875"/>
                </a:solidFill>
                <a:latin typeface="微软雅黑" panose="020B0503020204020204" pitchFamily="34" charset="-122"/>
                <a:ea typeface="微软雅黑" panose="020B0503020204020204" pitchFamily="34" charset="-122"/>
              </a:rPr>
              <a:t>第</a:t>
            </a:r>
          </a:p>
        </p:txBody>
      </p:sp>
      <p:sp>
        <p:nvSpPr>
          <p:cNvPr id="10" name="矩形 9">
            <a:extLst>
              <a:ext uri="{FF2B5EF4-FFF2-40B4-BE49-F238E27FC236}">
                <a16:creationId xmlns:a16="http://schemas.microsoft.com/office/drawing/2014/main" id="{F99BA51B-1DA7-49F3-BDCB-ED25C459DB9E}"/>
              </a:ext>
            </a:extLst>
          </p:cNvPr>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295" name="文本框 10">
            <a:extLst>
              <a:ext uri="{FF2B5EF4-FFF2-40B4-BE49-F238E27FC236}">
                <a16:creationId xmlns:a16="http://schemas.microsoft.com/office/drawing/2014/main" id="{7C840E12-A87F-4449-85C0-1D87B1128ED0}"/>
              </a:ext>
            </a:extLst>
          </p:cNvPr>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b="1">
                <a:solidFill>
                  <a:srgbClr val="044875"/>
                </a:solidFill>
                <a:latin typeface="微软雅黑" panose="020B0503020204020204" pitchFamily="34" charset="-122"/>
                <a:ea typeface="微软雅黑" panose="020B0503020204020204" pitchFamily="34" charset="-122"/>
              </a:rPr>
              <a:t>部分</a:t>
            </a:r>
          </a:p>
        </p:txBody>
      </p:sp>
      <p:sp>
        <p:nvSpPr>
          <p:cNvPr id="12296" name="文本框 11">
            <a:extLst>
              <a:ext uri="{FF2B5EF4-FFF2-40B4-BE49-F238E27FC236}">
                <a16:creationId xmlns:a16="http://schemas.microsoft.com/office/drawing/2014/main" id="{DF8864B7-7026-4B02-A1DD-EA10E545D964}"/>
              </a:ext>
            </a:extLst>
          </p:cNvPr>
          <p:cNvSpPr txBox="1">
            <a:spLocks noChangeArrowheads="1"/>
          </p:cNvSpPr>
          <p:nvPr/>
        </p:nvSpPr>
        <p:spPr bwMode="auto">
          <a:xfrm>
            <a:off x="4186106" y="3618706"/>
            <a:ext cx="784383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4800" b="1" dirty="0">
                <a:solidFill>
                  <a:schemeClr val="bg1"/>
                </a:solidFill>
                <a:latin typeface="微软雅黑" panose="020B0503020204020204" pitchFamily="34" charset="-122"/>
                <a:ea typeface="微软雅黑" panose="020B0503020204020204" pitchFamily="34" charset="-122"/>
              </a:rPr>
              <a:t>深度学习与优势</a:t>
            </a: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5226341" y="254001"/>
            <a:ext cx="6965660" cy="2381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307690" y="92685"/>
            <a:ext cx="4918651" cy="585788"/>
            <a:chOff x="439581" y="93093"/>
            <a:chExt cx="2264689" cy="584775"/>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675721" y="93093"/>
              <a:ext cx="202854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深度学习与优势</a:t>
              </a:r>
            </a:p>
          </p:txBody>
        </p:sp>
        <p:sp>
          <p:nvSpPr>
            <p:cNvPr id="6" name="文本框 5">
              <a:extLst>
                <a:ext uri="{FF2B5EF4-FFF2-40B4-BE49-F238E27FC236}">
                  <a16:creationId xmlns:a16="http://schemas.microsoft.com/office/drawing/2014/main" id="{A8BE755E-1864-4C66-B622-665AC80DA633}"/>
                </a:ext>
              </a:extLst>
            </p:cNvPr>
            <p:cNvSpPr txBox="1"/>
            <p:nvPr/>
          </p:nvSpPr>
          <p:spPr>
            <a:xfrm>
              <a:off x="439581" y="93093"/>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320" name="Rectangle 2">
            <a:extLst>
              <a:ext uri="{FF2B5EF4-FFF2-40B4-BE49-F238E27FC236}">
                <a16:creationId xmlns:a16="http://schemas.microsoft.com/office/drawing/2014/main" id="{94481C47-38DC-4C5F-8999-FF19E5071FCA}"/>
              </a:ext>
            </a:extLst>
          </p:cNvPr>
          <p:cNvSpPr>
            <a:spLocks noChangeArrowheads="1"/>
          </p:cNvSpPr>
          <p:nvPr/>
        </p:nvSpPr>
        <p:spPr bwMode="auto">
          <a:xfrm>
            <a:off x="471488" y="1711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endParaRPr lang="zh-CN" altLang="en-US" sz="1800"/>
          </a:p>
        </p:txBody>
      </p:sp>
      <p:sp>
        <p:nvSpPr>
          <p:cNvPr id="14" name="矩形 13">
            <a:extLst>
              <a:ext uri="{FF2B5EF4-FFF2-40B4-BE49-F238E27FC236}">
                <a16:creationId xmlns:a16="http://schemas.microsoft.com/office/drawing/2014/main" id="{52200E37-35B2-43A4-923A-651C73F753EB}"/>
              </a:ext>
            </a:extLst>
          </p:cNvPr>
          <p:cNvSpPr/>
          <p:nvPr/>
        </p:nvSpPr>
        <p:spPr>
          <a:xfrm>
            <a:off x="388690" y="1698541"/>
            <a:ext cx="1292341" cy="369332"/>
          </a:xfrm>
          <a:prstGeom prst="rect">
            <a:avLst/>
          </a:prstGeom>
        </p:spPr>
        <p:txBody>
          <a:bodyPr wrap="none">
            <a:spAutoFit/>
          </a:bodyPr>
          <a:lstStyle/>
          <a:p>
            <a:r>
              <a:rPr lang="en-US" altLang="zh-CN" b="1" dirty="0">
                <a:solidFill>
                  <a:srgbClr val="24292E"/>
                </a:solidFill>
                <a:latin typeface="-apple-system"/>
              </a:rPr>
              <a:t>1.</a:t>
            </a:r>
            <a:r>
              <a:rPr lang="zh-CN" altLang="en-US" b="1" dirty="0">
                <a:solidFill>
                  <a:srgbClr val="24292E"/>
                </a:solidFill>
                <a:latin typeface="-apple-system"/>
              </a:rPr>
              <a:t>深度学习</a:t>
            </a:r>
            <a:endParaRPr lang="zh-CN" altLang="en-US" dirty="0"/>
          </a:p>
        </p:txBody>
      </p:sp>
      <p:sp>
        <p:nvSpPr>
          <p:cNvPr id="4" name="矩形 3">
            <a:extLst>
              <a:ext uri="{FF2B5EF4-FFF2-40B4-BE49-F238E27FC236}">
                <a16:creationId xmlns:a16="http://schemas.microsoft.com/office/drawing/2014/main" id="{237FF2FA-68E7-497D-9B9E-F57105303C8D}"/>
              </a:ext>
            </a:extLst>
          </p:cNvPr>
          <p:cNvSpPr/>
          <p:nvPr/>
        </p:nvSpPr>
        <p:spPr>
          <a:xfrm>
            <a:off x="388690" y="794686"/>
            <a:ext cx="11331822" cy="788806"/>
          </a:xfrm>
          <a:prstGeom prst="rect">
            <a:avLst/>
          </a:prstGeom>
        </p:spPr>
        <p:txBody>
          <a:bodyPr wrap="square">
            <a:spAutoFit/>
          </a:bodyPr>
          <a:lstStyle/>
          <a:p>
            <a:pPr>
              <a:lnSpc>
                <a:spcPct val="150000"/>
              </a:lnSpc>
            </a:pPr>
            <a:r>
              <a:rPr lang="zh-CN" altLang="en-US" sz="1600" dirty="0"/>
              <a:t>    为了解决传统机器学习与自然语言处理中的数据稀疏、人工特征模板和误差传播等问题，人们将注意力转向了另一种机器学习潮流的研究</a:t>
            </a:r>
            <a:r>
              <a:rPr lang="en-US" altLang="zh-CN" sz="1600" dirty="0"/>
              <a:t>—</a:t>
            </a:r>
            <a:r>
              <a:rPr lang="zh-CN" altLang="en-US" sz="1600" b="1" dirty="0"/>
              <a:t>深度学习</a:t>
            </a:r>
            <a:r>
              <a:rPr lang="zh-CN" altLang="en-US" sz="1600" dirty="0"/>
              <a:t>。</a:t>
            </a:r>
          </a:p>
        </p:txBody>
      </p:sp>
      <p:sp>
        <p:nvSpPr>
          <p:cNvPr id="9" name="矩形 8">
            <a:extLst>
              <a:ext uri="{FF2B5EF4-FFF2-40B4-BE49-F238E27FC236}">
                <a16:creationId xmlns:a16="http://schemas.microsoft.com/office/drawing/2014/main" id="{7B0099A1-3D0A-429D-B088-07BE51B62A9A}"/>
              </a:ext>
            </a:extLst>
          </p:cNvPr>
          <p:cNvSpPr/>
          <p:nvPr/>
        </p:nvSpPr>
        <p:spPr>
          <a:xfrm>
            <a:off x="304800" y="2272674"/>
            <a:ext cx="11415712" cy="1896801"/>
          </a:xfrm>
          <a:prstGeom prst="rect">
            <a:avLst/>
          </a:prstGeom>
        </p:spPr>
        <p:txBody>
          <a:bodyPr wrap="square">
            <a:spAutoFit/>
          </a:bodyPr>
          <a:lstStyle/>
          <a:p>
            <a:pPr>
              <a:lnSpc>
                <a:spcPct val="150000"/>
              </a:lnSpc>
            </a:pPr>
            <a:r>
              <a:rPr lang="zh-CN" altLang="en-US" sz="1600" dirty="0"/>
              <a:t>    深度学习</a:t>
            </a:r>
            <a:r>
              <a:rPr lang="en-US" altLang="zh-CN" sz="1600" dirty="0"/>
              <a:t>(Deep Learning, DL )</a:t>
            </a:r>
            <a:r>
              <a:rPr lang="zh-CN" altLang="en-US" sz="1600" dirty="0"/>
              <a:t>属于表示学习</a:t>
            </a:r>
            <a:r>
              <a:rPr lang="en-US" altLang="zh-CN" sz="1600" dirty="0"/>
              <a:t>( Representation Learning )</a:t>
            </a:r>
            <a:r>
              <a:rPr lang="zh-CN" altLang="en-US" sz="1600" dirty="0"/>
              <a:t>的范畴，指的是利用具有一定“深度”的模型来自动学习事物的向量表示</a:t>
            </a:r>
            <a:r>
              <a:rPr lang="en-US" altLang="zh-CN" sz="1600" dirty="0"/>
              <a:t>(</a:t>
            </a:r>
            <a:r>
              <a:rPr lang="en-US" altLang="zh-CN" sz="1600" dirty="0" err="1"/>
              <a:t>vectorial</a:t>
            </a:r>
            <a:r>
              <a:rPr lang="en-US" altLang="zh-CN" sz="1600" dirty="0"/>
              <a:t> </a:t>
            </a:r>
            <a:r>
              <a:rPr lang="en-US" altLang="zh-CN" sz="1600" dirty="0" err="1"/>
              <a:t>represenation</a:t>
            </a:r>
            <a:r>
              <a:rPr lang="en-US" altLang="zh-CN" sz="1600" dirty="0"/>
              <a:t>)</a:t>
            </a:r>
            <a:r>
              <a:rPr lang="zh-CN" altLang="en-US" sz="1600" dirty="0"/>
              <a:t>的一种学习范式。目前，深度学习所采用的模型主要是层数在一层以上的神经网络。如果说在传统机器学习中，事物的向量表示是利用手工特征模板来提取稀疏的二进制向量的话，那么在深度学习中，特征模板被多层感知机替代。而一旦问题被表达为向量，接下来的分类器一样可以使用单层感知机等模型，此刻深度学习与传统手法毫无二致，殊途同归。所以说深度学习并不神秘，通过多层感知机提取向量才是深度学习的精髓。</a:t>
            </a:r>
          </a:p>
        </p:txBody>
      </p:sp>
    </p:spTree>
  </p:cSld>
  <p:clrMapOvr>
    <a:masterClrMapping/>
  </p:clrMapOvr>
  <p:transition spd="slow">
    <p:push dir="u"/>
  </p:transition>
</p:sld>
</file>

<file path=ppt/theme/theme1.xml><?xml version="1.0" encoding="utf-8"?>
<a:theme xmlns:a="http://schemas.openxmlformats.org/drawingml/2006/main" name="清风素材 https://12sc.taobao.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tx2"/>
        </a:solidFill>
        <a:ln w="9">
          <a:solidFill>
            <a:schemeClr val="bg2"/>
          </a:solidFill>
          <a:miter lim="800000"/>
          <a:headEnd/>
          <a:tailEnd/>
        </a:ln>
      </a:spPr>
      <a:bodyPr/>
      <a:lstStyle>
        <a:defPPr algn="l">
          <a:lnSpc>
            <a:spcPct val="100000"/>
          </a:lnSpc>
          <a:spcBef>
            <a:spcPct val="0"/>
          </a:spcBef>
          <a:buFontTx/>
          <a:buNone/>
          <a:defRPr sz="1800" dirty="0">
            <a:latin typeface="Arial" panose="020B0604020202020204" pitchFamily="34" charset="0"/>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7670</TotalTime>
  <Words>4575</Words>
  <Application>Microsoft Office PowerPoint</Application>
  <PresentationFormat>宽屏</PresentationFormat>
  <Paragraphs>246</Paragraphs>
  <Slides>37</Slides>
  <Notes>31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37</vt:i4>
      </vt:variant>
    </vt:vector>
  </HeadingPairs>
  <TitlesOfParts>
    <vt:vector size="47" baseType="lpstr">
      <vt:lpstr>-apple-system</vt:lpstr>
      <vt:lpstr>等线</vt:lpstr>
      <vt:lpstr>宋体</vt:lpstr>
      <vt:lpstr>微软雅黑</vt:lpstr>
      <vt:lpstr>Arial</vt:lpstr>
      <vt:lpstr>Calibri</vt:lpstr>
      <vt:lpstr>Calibri Light</vt:lpstr>
      <vt:lpstr>Cambria Math</vt:lpstr>
      <vt:lpstr>Impact</vt:lpstr>
      <vt:lpstr>清风素材 https://12sc.taobao.com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12sc.taobao.com</dc:subject>
  <dc:creator>清风素材;12sc.taobao.com</dc:creator>
  <cp:keywords>12sc.taobao.com</cp:keywords>
  <dc:description>12sc.taobao.com</dc:description>
  <cp:lastModifiedBy>叶 金金</cp:lastModifiedBy>
  <cp:revision>920</cp:revision>
  <dcterms:created xsi:type="dcterms:W3CDTF">2015-04-13T12:15:43Z</dcterms:created>
  <dcterms:modified xsi:type="dcterms:W3CDTF">2021-08-14T09:20:15Z</dcterms:modified>
  <cp:category>12sc.taobao.com</cp:category>
  <cp:contentStatus>12sc.taobao.com</cp:contentStatus>
</cp:coreProperties>
</file>