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9C0CF12-E0FB-49F9-8643-B28A7493CFEC}">
  <a:tblStyle styleId="{99C0CF12-E0FB-49F9-8643-B28A7493CF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62c89975e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62c89975e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62c89975e4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62c89975e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62c89975e4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62c89975e4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62c89975e4_4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62c89975e4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2c89975e4_4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62c89975e4_4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62c89975e4_4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62c89975e4_4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62c89975e4_4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62c89975e4_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62c89975e4_4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62c89975e4_4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62c89975e4_4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62c89975e4_4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62c89975e4_4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62c89975e4_4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2c7ea69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2c7ea69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2c7ea69d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2c7ea69d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62c7ea69d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62c7ea69d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62c7ea69d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62c7ea69d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62c7ea69d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62c7ea69d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62c89975e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62c89975e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62c89975e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62c89975e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62c89975e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62c89975e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ECE411 MP4 Presentation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613625"/>
            <a:ext cx="8520600" cy="10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AG0/5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Simon Ge, Ben Wu, Youyou Yu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ziningg2, yulun4, youyouy2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RISC-V M Extension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318400" cy="37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Divider</a:t>
            </a:r>
            <a:r>
              <a:rPr lang="en"/>
              <a:t>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Subtract based divider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Remainder functionality integrated into the divider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Worst case performance determined on dividend and divisor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Cache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Implemented new operations: 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Cache Parameterization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Victim Cache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Cache: Victim Cache</a:t>
            </a:r>
            <a:endParaRPr/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475" y="1241300"/>
            <a:ext cx="4554824" cy="3458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9600" y="1404632"/>
            <a:ext cx="4449702" cy="2715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Cache: Victim Cache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thing to notice for “idle” state</a:t>
            </a:r>
            <a:r>
              <a:rPr lang="en"/>
              <a:t> 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If we don’t change anything, there’s a possibility that: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response of D/I-cache has a 180 phase difference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Then the PC will never be loaded, due to our pipeline proceed logic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So I set up a “don_go_to_compare_tag” signal, and it will be high when: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same address and I/O operation happens consecutively (always high I-read)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it stays in “idle” state, give appropriate response based on the “dont_go_to_compare_tag”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Cache: Victim Cache Comparison</a:t>
            </a:r>
            <a:endParaRPr/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3513" y="1371925"/>
            <a:ext cx="5936975" cy="146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3525" y="3137150"/>
            <a:ext cx="5936976" cy="140664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6"/>
          <p:cNvSpPr txBox="1"/>
          <p:nvPr/>
        </p:nvSpPr>
        <p:spPr>
          <a:xfrm>
            <a:off x="590050" y="1371925"/>
            <a:ext cx="8604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No Victim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531850" y="3137150"/>
            <a:ext cx="9768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With</a:t>
            </a:r>
            <a:r>
              <a:rPr lang="en" sz="1100">
                <a:solidFill>
                  <a:schemeClr val="dk2"/>
                </a:solidFill>
              </a:rPr>
              <a:t> Victim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Cache: Parameterization</a:t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being parameterized: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Cache-line size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Tag size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# of ways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# of sets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Cache: PLRU </a:t>
            </a:r>
            <a:r>
              <a:rPr lang="en"/>
              <a:t>generalization equation</a:t>
            </a:r>
            <a:endParaRPr/>
          </a:p>
        </p:txBody>
      </p:sp>
      <p:pic>
        <p:nvPicPr>
          <p:cNvPr id="156" name="Google Shape;156;p28"/>
          <p:cNvPicPr preferRelativeResize="0"/>
          <p:nvPr/>
        </p:nvPicPr>
        <p:blipFill rotWithShape="1">
          <a:blip r:embed="rId3">
            <a:alphaModFix/>
          </a:blip>
          <a:srcRect b="50346" l="1261" r="4603" t="6059"/>
          <a:stretch/>
        </p:blipFill>
        <p:spPr>
          <a:xfrm>
            <a:off x="311700" y="1515925"/>
            <a:ext cx="4260300" cy="2824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8"/>
          <p:cNvPicPr preferRelativeResize="0"/>
          <p:nvPr/>
        </p:nvPicPr>
        <p:blipFill rotWithShape="1">
          <a:blip r:embed="rId3">
            <a:alphaModFix/>
          </a:blip>
          <a:srcRect b="5484" l="1261" r="4603" t="49003"/>
          <a:stretch/>
        </p:blipFill>
        <p:spPr>
          <a:xfrm>
            <a:off x="4812550" y="1352875"/>
            <a:ext cx="4260300" cy="29488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Cache: PLRU generalization equation</a:t>
            </a:r>
            <a:endParaRPr/>
          </a:p>
        </p:txBody>
      </p:sp>
      <p:pic>
        <p:nvPicPr>
          <p:cNvPr id="163" name="Google Shape;16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675" y="1425325"/>
            <a:ext cx="4402975" cy="327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3050" y="1170125"/>
            <a:ext cx="4163215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Cache: Cache-line Size</a:t>
            </a:r>
            <a:endParaRPr/>
          </a:p>
        </p:txBody>
      </p:sp>
      <p:sp>
        <p:nvSpPr>
          <p:cNvPr id="170" name="Google Shape;17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being done to achieve this:</a:t>
            </a:r>
            <a:endParaRPr/>
          </a:p>
          <a:p>
            <a:pPr indent="-317500" lvl="0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.py Config:</a:t>
            </a:r>
            <a:endParaRPr sz="1400"/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Re-make the sram verilog file each time we want to change it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CA_adaptor:</a:t>
            </a:r>
            <a:endParaRPr sz="1400"/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Counts and burst a certain times based on parameter</a:t>
            </a:r>
            <a:endParaRPr sz="1400"/>
          </a:p>
          <a:p>
            <a:pPr indent="-317500" lvl="1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 128-bit line -&gt; only burst 2 times, each with 64 btis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Bus_adaptor:</a:t>
            </a:r>
            <a:endParaRPr sz="1400"/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Adjust the bandwidth and mem_byte_enable scale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burst_memory.sv:</a:t>
            </a:r>
            <a:endParaRPr sz="1400"/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Change number of burst happens each time we access memory</a:t>
            </a:r>
            <a:endParaRPr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311700" y="2110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1"/>
          <p:cNvSpPr txBox="1"/>
          <p:nvPr>
            <p:ph type="title"/>
          </p:nvPr>
        </p:nvSpPr>
        <p:spPr>
          <a:xfrm>
            <a:off x="311700" y="2877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020">
                <a:solidFill>
                  <a:srgbClr val="666666"/>
                </a:solidFill>
              </a:rPr>
              <a:t>Team: AG05</a:t>
            </a:r>
            <a:endParaRPr sz="102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020">
                <a:solidFill>
                  <a:srgbClr val="666666"/>
                </a:solidFill>
              </a:rPr>
              <a:t>Zining (Simon) Ge, Yulun (Ben) Wu, Youyou Yu</a:t>
            </a:r>
            <a:endParaRPr sz="102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5-</a:t>
            </a:r>
            <a:r>
              <a:rPr lang="en"/>
              <a:t>stage in-order pipeline processor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Cache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Fully parameterized cache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Victim Cache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Branch Predictor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Local branch history table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Global branch history 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RISC-V M-extension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Dadda Multiplier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Basic Divider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750" y="0"/>
            <a:ext cx="728990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 Predictor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Local branch history table + 2-bit counter predictor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Local branch history table size: 32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Pattern history table size: 64	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Global branch history table + 2-bit counter predictor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Pattern history table size: 2048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6300" y="2925525"/>
            <a:ext cx="2321851" cy="1538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3275" y="2894913"/>
            <a:ext cx="2525026" cy="159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 Predictor </a:t>
            </a:r>
            <a:r>
              <a:rPr lang="en"/>
              <a:t>Performance</a:t>
            </a:r>
            <a:endParaRPr/>
          </a:p>
        </p:txBody>
      </p:sp>
      <p:graphicFrame>
        <p:nvGraphicFramePr>
          <p:cNvPr id="80" name="Google Shape;80;p17"/>
          <p:cNvGraphicFramePr/>
          <p:nvPr/>
        </p:nvGraphicFramePr>
        <p:xfrm>
          <a:off x="549550" y="1083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{99C0CF12-E0FB-49F9-8643-B28A7493CFEC}</a:tableStyleId>
              </a:tblPr>
              <a:tblGrid>
                <a:gridCol w="2063600"/>
                <a:gridCol w="1919600"/>
                <a:gridCol w="1991600"/>
                <a:gridCol w="1991600"/>
              </a:tblGrid>
              <a:tr h="401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# correct prediction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Prediction Accuracy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Speed up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401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Static predictor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79378 / 205516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0.385751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401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Local branch predictor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154078 / </a:t>
                      </a:r>
                      <a:r>
                        <a:rPr lang="en" sz="1300">
                          <a:solidFill>
                            <a:schemeClr val="dk1"/>
                          </a:solidFill>
                        </a:rPr>
                        <a:t>205516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0.749713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1.9694x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401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Global</a:t>
                      </a:r>
                      <a:r>
                        <a:rPr lang="en" sz="1300">
                          <a:solidFill>
                            <a:schemeClr val="dk1"/>
                          </a:solidFill>
                        </a:rPr>
                        <a:t> branch predictor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154390 / 205516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0.751231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1.9474x</a:t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1" name="Google Shape;81;p17"/>
          <p:cNvSpPr txBox="1"/>
          <p:nvPr/>
        </p:nvSpPr>
        <p:spPr>
          <a:xfrm>
            <a:off x="2684325" y="2718350"/>
            <a:ext cx="33048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Table 1: Performance on RV32I-Coremark</a:t>
            </a:r>
            <a:endParaRPr sz="1300">
              <a:solidFill>
                <a:schemeClr val="dk2"/>
              </a:solidFill>
            </a:endParaRPr>
          </a:p>
        </p:txBody>
      </p:sp>
      <p:graphicFrame>
        <p:nvGraphicFramePr>
          <p:cNvPr id="82" name="Google Shape;82;p17"/>
          <p:cNvGraphicFramePr/>
          <p:nvPr/>
        </p:nvGraphicFramePr>
        <p:xfrm>
          <a:off x="549550" y="310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{99C0CF12-E0FB-49F9-8643-B28A7493CFEC}</a:tableStyleId>
              </a:tblPr>
              <a:tblGrid>
                <a:gridCol w="2063600"/>
                <a:gridCol w="1919600"/>
                <a:gridCol w="1991600"/>
                <a:gridCol w="1991600"/>
              </a:tblGrid>
              <a:tr h="401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# correct prediction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Prediction Accuracy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Speed up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401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Static predictor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27448 / </a:t>
                      </a:r>
                      <a:r>
                        <a:rPr lang="en" sz="1300">
                          <a:solidFill>
                            <a:schemeClr val="dk1"/>
                          </a:solidFill>
                        </a:rPr>
                        <a:t>59474 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0.461513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401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Local branch predictor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44973 / 59474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0.756179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1.6384x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401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Global branch predictor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48009 / 59474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0.807227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1.7490x</a:t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3" name="Google Shape;83;p17"/>
          <p:cNvSpPr txBox="1"/>
          <p:nvPr/>
        </p:nvSpPr>
        <p:spPr>
          <a:xfrm>
            <a:off x="2684325" y="4735750"/>
            <a:ext cx="36216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Table 2: Performance on RV32IM-Coremark</a:t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RISC-V M Extension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Implemented new operations: 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Multiply</a:t>
            </a:r>
            <a:r>
              <a:rPr lang="en" sz="2000"/>
              <a:t>:</a:t>
            </a:r>
            <a:r>
              <a:rPr lang="en" sz="2000"/>
              <a:t> </a:t>
            </a:r>
            <a:r>
              <a:rPr lang="en" sz="2000"/>
              <a:t>MUL, MULH, MULHSU, MULHU</a:t>
            </a:r>
            <a:r>
              <a:rPr lang="en" sz="2000"/>
              <a:t>	 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Divide: </a:t>
            </a:r>
            <a:r>
              <a:rPr lang="en" sz="2000"/>
              <a:t>DIV, DIVU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Remainder: REM, REMU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RISC-V M Extension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4695300" cy="37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RS1 and RS2 feed into ALU, Multiplier, and Divider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Div_en, Mul_en, and alu_op </a:t>
            </a:r>
            <a:r>
              <a:rPr lang="en"/>
              <a:t>coming</a:t>
            </a:r>
            <a:r>
              <a:rPr lang="en"/>
              <a:t> from control signals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extra EXEMUX to select 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</a:t>
            </a:r>
            <a:r>
              <a:rPr lang="en"/>
              <a:t>iv_resp and mul_resp can stall pipeline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Forwarding from MEM, WB stages to ID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7326" y="212737"/>
            <a:ext cx="3600176" cy="471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RISC-V M Extension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3757200" cy="37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Dadda Multiplier Design</a:t>
            </a:r>
            <a:r>
              <a:rPr lang="en"/>
              <a:t>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Partial product reduction in 8 stages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each stage, all full-adders and half-adders perform additions in parallel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HDL generated by a python 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FSM states: prepare, reduction, done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0099" y="0"/>
            <a:ext cx="489390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RISC-V M Extension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3757200" cy="37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Dadda Multiplier Advantages: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Minimal critical path: in reduction stage, max delay is just 8 adders </a:t>
            </a:r>
            <a:r>
              <a:rPr lang="en"/>
              <a:t>propagating</a:t>
            </a:r>
            <a:r>
              <a:rPr lang="en"/>
              <a:t> in series compare to the traditional add-shift multiplier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Fast performance: any 32 by 32 bits multiplication can be done in 3 cycles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Great power efficiency: only adders are used, no shifters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0099" y="0"/>
            <a:ext cx="489390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