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sldIdLst>
    <p:sldId id="356" r:id="rId5"/>
    <p:sldId id="257" r:id="rId6"/>
    <p:sldId id="284" r:id="rId7"/>
    <p:sldId id="358" r:id="rId8"/>
    <p:sldId id="359" r:id="rId9"/>
    <p:sldId id="360" r:id="rId10"/>
    <p:sldId id="364" r:id="rId11"/>
    <p:sldId id="361" r:id="rId12"/>
    <p:sldId id="362" r:id="rId13"/>
    <p:sldId id="363" r:id="rId14"/>
    <p:sldId id="365" r:id="rId15"/>
    <p:sldId id="367" r:id="rId16"/>
    <p:sldId id="368" r:id="rId17"/>
    <p:sldId id="369" r:id="rId18"/>
    <p:sldId id="372" r:id="rId19"/>
    <p:sldId id="3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 varScale="1">
        <p:scale>
          <a:sx n="105" d="100"/>
          <a:sy n="105" d="100"/>
        </p:scale>
        <p:origin x="486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664" y="1267499"/>
            <a:ext cx="4907866" cy="3566160"/>
          </a:xfrm>
        </p:spPr>
        <p:txBody>
          <a:bodyPr anchor="b">
            <a:normAutofit/>
          </a:bodyPr>
          <a:lstStyle/>
          <a:p>
            <a:pPr algn="ctr"/>
            <a:r>
              <a:rPr lang="ru-RU" sz="4400" dirty="0" smtClean="0"/>
              <a:t>Д</a:t>
            </a:r>
            <a:r>
              <a:rPr lang="ru-RU" sz="4400" cap="none" dirty="0" smtClean="0"/>
              <a:t>ипломный проект курса</a:t>
            </a:r>
            <a:br>
              <a:rPr lang="ru-RU" sz="4400" cap="none" dirty="0" smtClean="0"/>
            </a:br>
            <a:r>
              <a:rPr lang="ru-RU" sz="4900" cap="none" dirty="0" smtClean="0"/>
              <a:t>«</a:t>
            </a:r>
            <a:r>
              <a:rPr lang="en-US" sz="4900" dirty="0" smtClean="0"/>
              <a:t>B</a:t>
            </a:r>
            <a:r>
              <a:rPr lang="en-US" sz="4900" cap="none" dirty="0" smtClean="0"/>
              <a:t>usiness</a:t>
            </a:r>
            <a:r>
              <a:rPr lang="en-US" sz="4900" dirty="0" smtClean="0"/>
              <a:t> I</a:t>
            </a:r>
            <a:r>
              <a:rPr lang="en-US" sz="4900" cap="none" dirty="0" smtClean="0"/>
              <a:t>ntelligence</a:t>
            </a:r>
            <a:r>
              <a:rPr lang="en-US" sz="4900" dirty="0" smtClean="0"/>
              <a:t> D</a:t>
            </a:r>
            <a:r>
              <a:rPr lang="en-US" sz="4900" cap="none" dirty="0" smtClean="0"/>
              <a:t>eveloper</a:t>
            </a:r>
            <a:r>
              <a:rPr lang="ru-RU" sz="4900" cap="none" dirty="0" smtClean="0"/>
              <a:t>»</a:t>
            </a:r>
            <a:endParaRPr lang="en-US" sz="49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763" y="5404104"/>
            <a:ext cx="3517669" cy="640080"/>
          </a:xfrm>
        </p:spPr>
        <p:txBody>
          <a:bodyPr/>
          <a:lstStyle/>
          <a:p>
            <a:pPr algn="ctr"/>
            <a:r>
              <a:rPr lang="en-US" dirty="0" err="1" smtClean="0"/>
              <a:t>Y</a:t>
            </a:r>
            <a:r>
              <a:rPr lang="en-US" cap="none" dirty="0" err="1" smtClean="0"/>
              <a:t>uliya</a:t>
            </a:r>
            <a:r>
              <a:rPr lang="en-US" cap="none" dirty="0" smtClean="0"/>
              <a:t> </a:t>
            </a:r>
            <a:r>
              <a:rPr lang="en-US" dirty="0" err="1" smtClean="0"/>
              <a:t>a</a:t>
            </a:r>
            <a:r>
              <a:rPr lang="en-US" cap="none" dirty="0" err="1" smtClean="0"/>
              <a:t>khremchyk</a:t>
            </a:r>
            <a:endParaRPr lang="en-US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r="4886"/>
          <a:stretch/>
        </p:blipFill>
        <p:spPr>
          <a:xfrm>
            <a:off x="5635869" y="981925"/>
            <a:ext cx="6203407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894"/>
          <a:stretch/>
        </p:blipFill>
        <p:spPr>
          <a:xfrm>
            <a:off x="4921321" y="2021152"/>
            <a:ext cx="6227453" cy="2520000"/>
          </a:xfr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69"/>
            <a:ext cx="3289785" cy="17284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Создание РЕШЕНИЯ </a:t>
            </a:r>
            <a:r>
              <a:rPr lang="en-US" dirty="0" smtClean="0"/>
              <a:t>ETL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i="1" cap="none" dirty="0" smtClean="0"/>
              <a:t>с использованием </a:t>
            </a:r>
            <a:r>
              <a:rPr lang="en-US" sz="1700" i="1" cap="none" dirty="0" smtClean="0"/>
              <a:t>MS SQL Server </a:t>
            </a:r>
            <a:r>
              <a:rPr lang="en-US" sz="1700" i="1" cap="none" dirty="0"/>
              <a:t>I</a:t>
            </a:r>
            <a:r>
              <a:rPr lang="en-US" sz="1700" i="1" cap="none" dirty="0" smtClean="0"/>
              <a:t>ntegration </a:t>
            </a:r>
            <a:r>
              <a:rPr lang="en-US" sz="1700" i="1" cap="none" dirty="0"/>
              <a:t>S</a:t>
            </a:r>
            <a:r>
              <a:rPr lang="en-US" sz="1700" i="1" cap="none" dirty="0" smtClean="0"/>
              <a:t>ervices (SSIS)</a:t>
            </a:r>
            <a:endParaRPr lang="en-US" sz="1700" i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2489" y="3000860"/>
            <a:ext cx="30945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ea typeface="Calibri" panose="020F0502020204030204" pitchFamily="34" charset="0"/>
                <a:cs typeface="Calibri" panose="020F0502020204030204" pitchFamily="34" charset="0"/>
              </a:rPr>
              <a:t>Создан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SSIS </a:t>
            </a:r>
            <a:r>
              <a:rPr lang="ru-RU" dirty="0">
                <a:ea typeface="Calibri" panose="020F0502020204030204" pitchFamily="34" charset="0"/>
                <a:cs typeface="Calibri" panose="020F0502020204030204" pitchFamily="34" charset="0"/>
              </a:rPr>
              <a:t>пакет для добавления 10 новых строк в таблицу </a:t>
            </a:r>
            <a:r>
              <a:rPr lang="ru-RU" dirty="0" smtClean="0">
                <a:ea typeface="Calibri" panose="020F0502020204030204" pitchFamily="34" charset="0"/>
                <a:cs typeface="Calibri" panose="020F0502020204030204" pitchFamily="34" charset="0"/>
              </a:rPr>
              <a:t>Фактов.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ea typeface="Calibri" panose="020F0502020204030204" pitchFamily="34" charset="0"/>
                <a:cs typeface="Calibri" panose="020F0502020204030204" pitchFamily="34" charset="0"/>
              </a:rPr>
              <a:t>Источник данных – файл </a:t>
            </a:r>
            <a:r>
              <a:rPr lang="en-US" dirty="0" smtClean="0">
                <a:ea typeface="Calibri" panose="020F0502020204030204" pitchFamily="34" charset="0"/>
                <a:cs typeface="Calibri" panose="020F0502020204030204" pitchFamily="34" charset="0"/>
              </a:rPr>
              <a:t>Excel.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3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7273"/>
            <a:ext cx="10936224" cy="770561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Визуализация данных в </a:t>
            </a:r>
            <a:r>
              <a:rPr lang="en-US" dirty="0" smtClean="0"/>
              <a:t>POWER BI</a:t>
            </a:r>
            <a:r>
              <a:rPr lang="ru-RU" dirty="0" smtClean="0"/>
              <a:t>. «Общая Аналитика»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" b="1064"/>
          <a:stretch/>
        </p:blipFill>
        <p:spPr>
          <a:xfrm>
            <a:off x="1465281" y="1294544"/>
            <a:ext cx="9545759" cy="53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10" y="647273"/>
            <a:ext cx="10705672" cy="770561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POWER BI. </a:t>
            </a:r>
            <a:r>
              <a:rPr lang="ru-RU" dirty="0" smtClean="0"/>
              <a:t>«Анализ клиентов»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"/>
          <a:stretch/>
        </p:blipFill>
        <p:spPr>
          <a:xfrm>
            <a:off x="1406202" y="1315093"/>
            <a:ext cx="9475487" cy="5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20" y="647273"/>
            <a:ext cx="10828962" cy="770561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«ПЕРСОНАЛЬНАЯ КАРТОЧКА КЛИЕНТА </a:t>
            </a:r>
            <a:r>
              <a:rPr lang="ru-RU" sz="2400" dirty="0" smtClean="0"/>
              <a:t>(</a:t>
            </a:r>
            <a:r>
              <a:rPr lang="en-US" sz="2400" dirty="0" smtClean="0"/>
              <a:t>drill down)</a:t>
            </a:r>
            <a:r>
              <a:rPr lang="ru-RU" dirty="0" smtClean="0"/>
              <a:t>»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" r="333" b="387"/>
          <a:stretch/>
        </p:blipFill>
        <p:spPr>
          <a:xfrm>
            <a:off x="1479479" y="1315093"/>
            <a:ext cx="9359758" cy="52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6" y="2208946"/>
            <a:ext cx="3380198" cy="770561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Визуализация данных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7" y="640080"/>
            <a:ext cx="7543799" cy="558719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0" y="3308279"/>
            <a:ext cx="26174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09" y="886968"/>
            <a:ext cx="3380198" cy="4424855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Визуализация данных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TABLEAU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000" i="1" cap="none" dirty="0"/>
              <a:t>П</a:t>
            </a:r>
            <a:r>
              <a:rPr lang="ru-RU" sz="2000" i="1" cap="none" dirty="0" smtClean="0"/>
              <a:t>ример фильтра:</a:t>
            </a:r>
            <a:br>
              <a:rPr lang="ru-RU" sz="2000" i="1" cap="none" dirty="0" smtClean="0"/>
            </a:br>
            <a:r>
              <a:rPr lang="ru-RU" sz="2000" i="1" cap="none" dirty="0" smtClean="0"/>
              <a:t> - </a:t>
            </a:r>
            <a:r>
              <a:rPr lang="ru-RU" sz="2000" i="1" cap="none" dirty="0"/>
              <a:t>Б</a:t>
            </a:r>
            <a:r>
              <a:rPr lang="ru-RU" sz="2000" i="1" cap="none" dirty="0" smtClean="0"/>
              <a:t>еларусь</a:t>
            </a:r>
            <a:br>
              <a:rPr lang="ru-RU" sz="2000" i="1" cap="none" dirty="0" smtClean="0"/>
            </a:br>
            <a:r>
              <a:rPr lang="ru-RU" sz="2000" i="1" cap="none" dirty="0" smtClean="0"/>
              <a:t>- 2020-2021 гг.</a:t>
            </a:r>
            <a:br>
              <a:rPr lang="ru-RU" sz="2000" i="1" cap="none" dirty="0" smtClean="0"/>
            </a:br>
            <a:r>
              <a:rPr lang="ru-RU" sz="2000" i="1" cap="none" dirty="0" smtClean="0"/>
              <a:t>- анализ в разрезе</a:t>
            </a:r>
            <a:br>
              <a:rPr lang="ru-RU" sz="2000" i="1" cap="none" dirty="0" smtClean="0"/>
            </a:br>
            <a:r>
              <a:rPr lang="ru-RU" sz="2000" i="1" cap="none" dirty="0" smtClean="0"/>
              <a:t>стилей одежды</a:t>
            </a:r>
            <a:endParaRPr lang="en-US" sz="2000" i="1" cap="none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9" y="630936"/>
            <a:ext cx="7504612" cy="558999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73" y="4899335"/>
            <a:ext cx="157047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72" y="3140370"/>
            <a:ext cx="4614664" cy="760135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 is to turn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b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information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DATA. Information. insight.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―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42" y="831286"/>
            <a:ext cx="4016206" cy="51954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Carly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Fiorina,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ex-CEO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Hewlett-Packard</a:t>
            </a:r>
            <a:endParaRPr lang="en-US" i="1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127813"/>
            <a:ext cx="4769899" cy="379639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задачи проекта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► </a:t>
            </a:r>
            <a:r>
              <a:rPr lang="ru-RU" cap="none" dirty="0" smtClean="0">
                <a:solidFill>
                  <a:schemeClr val="tx1"/>
                </a:solidFill>
              </a:rPr>
              <a:t>разработка и создание БД</a:t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ru-RU" cap="none" dirty="0" smtClean="0">
                <a:solidFill>
                  <a:schemeClr val="tx1"/>
                </a:solidFill>
              </a:rPr>
              <a:t>для </a:t>
            </a:r>
            <a:r>
              <a:rPr lang="en-US" cap="none" dirty="0" smtClean="0">
                <a:solidFill>
                  <a:schemeClr val="tx1"/>
                </a:solidFill>
              </a:rPr>
              <a:t>online-</a:t>
            </a:r>
            <a:r>
              <a:rPr lang="ru-RU" cap="none" dirty="0" smtClean="0">
                <a:solidFill>
                  <a:schemeClr val="tx1"/>
                </a:solidFill>
              </a:rPr>
              <a:t>магазина одежды</a:t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ru-RU" cap="none" dirty="0" smtClean="0">
                <a:solidFill>
                  <a:schemeClr val="tx1"/>
                </a:solidFill>
              </a:rPr>
              <a:t/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cap="none" dirty="0" smtClean="0">
                <a:solidFill>
                  <a:schemeClr val="tx1"/>
                </a:solidFill>
              </a:rPr>
              <a:t>визуализация данных о деятельности</a:t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en-US" cap="none" dirty="0" smtClean="0">
                <a:solidFill>
                  <a:schemeClr val="tx1"/>
                </a:solidFill>
              </a:rPr>
              <a:t>online-</a:t>
            </a:r>
            <a:r>
              <a:rPr lang="ru-RU" cap="none" dirty="0" smtClean="0">
                <a:solidFill>
                  <a:schemeClr val="tx1"/>
                </a:solidFill>
              </a:rPr>
              <a:t>магазина одежды</a:t>
            </a:r>
            <a:endParaRPr lang="en-US" sz="1800" i="1" cap="none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3795" y="1127813"/>
            <a:ext cx="5093209" cy="4453127"/>
          </a:xfrm>
        </p:spPr>
        <p:txBody>
          <a:bodyPr>
            <a:noAutofit/>
          </a:bodyPr>
          <a:lstStyle/>
          <a:p>
            <a:pPr marL="201168" lvl="1" indent="0" algn="ctr">
              <a:buNone/>
            </a:pPr>
            <a:r>
              <a:rPr lang="ru-RU" sz="2100" b="1" dirty="0" smtClean="0"/>
              <a:t>Основные шаги: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 smtClean="0"/>
              <a:t>Концептуальное </a:t>
            </a:r>
            <a:r>
              <a:rPr lang="ru-RU" sz="2100" dirty="0"/>
              <a:t>проектирование </a:t>
            </a:r>
            <a:r>
              <a:rPr lang="ru-RU" sz="2100" dirty="0" smtClean="0"/>
              <a:t>БД «</a:t>
            </a:r>
            <a:r>
              <a:rPr lang="en-US" sz="2100" dirty="0" smtClean="0"/>
              <a:t>Online</a:t>
            </a:r>
            <a:r>
              <a:rPr lang="ru-RU" sz="2100" dirty="0" smtClean="0"/>
              <a:t> </a:t>
            </a:r>
            <a:r>
              <a:rPr lang="en-US" sz="2100" dirty="0" smtClean="0"/>
              <a:t>Clothes Shop</a:t>
            </a:r>
            <a:r>
              <a:rPr lang="ru-RU" sz="2100" dirty="0"/>
              <a:t>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Логическое </a:t>
            </a:r>
            <a:r>
              <a:rPr lang="ru-RU" sz="2100" dirty="0" smtClean="0"/>
              <a:t>проектирование</a:t>
            </a:r>
            <a:br>
              <a:rPr lang="ru-RU" sz="2100" dirty="0" smtClean="0"/>
            </a:br>
            <a:r>
              <a:rPr lang="ru-RU" sz="2100" dirty="0" smtClean="0"/>
              <a:t>БД «</a:t>
            </a:r>
            <a:r>
              <a:rPr lang="en-US" sz="2100" dirty="0" smtClean="0"/>
              <a:t>Online Clothes Shop</a:t>
            </a:r>
            <a:r>
              <a:rPr lang="ru-RU" sz="2100" dirty="0"/>
              <a:t>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Физическое </a:t>
            </a:r>
            <a:r>
              <a:rPr lang="ru-RU" sz="2100" dirty="0" smtClean="0"/>
              <a:t>проектирование </a:t>
            </a:r>
            <a:br>
              <a:rPr lang="ru-RU" sz="2100" dirty="0" smtClean="0"/>
            </a:br>
            <a:r>
              <a:rPr lang="ru-RU" sz="2100" dirty="0" smtClean="0"/>
              <a:t>БД </a:t>
            </a:r>
            <a:r>
              <a:rPr lang="ru-RU" sz="2100" dirty="0"/>
              <a:t>«</a:t>
            </a:r>
            <a:r>
              <a:rPr lang="en-US" sz="2100" dirty="0" smtClean="0"/>
              <a:t>Online Clothes Shop</a:t>
            </a:r>
            <a:r>
              <a:rPr lang="ru-RU" sz="2100" dirty="0"/>
              <a:t>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Заполнение </a:t>
            </a:r>
            <a:r>
              <a:rPr lang="ru-RU" sz="2100" dirty="0" smtClean="0"/>
              <a:t>БД тестовыми </a:t>
            </a:r>
            <a:r>
              <a:rPr lang="ru-RU" sz="2100" dirty="0"/>
              <a:t>данными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Создание объектов </a:t>
            </a:r>
            <a:r>
              <a:rPr lang="ru-RU" sz="2100" dirty="0" smtClean="0"/>
              <a:t>базы данных</a:t>
            </a:r>
            <a:endParaRPr lang="ru-RU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Создание пакетов </a:t>
            </a:r>
            <a:r>
              <a:rPr lang="en-US" sz="2100" dirty="0"/>
              <a:t>ETL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Визуализация данных в </a:t>
            </a:r>
            <a:r>
              <a:rPr lang="en-US" sz="2100" dirty="0"/>
              <a:t>Power BI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100" dirty="0"/>
              <a:t>Визуализация данных в </a:t>
            </a:r>
            <a:r>
              <a:rPr lang="en-US" sz="2100" dirty="0" smtClean="0"/>
              <a:t>Tableau</a:t>
            </a:r>
            <a:endParaRPr lang="en-US" sz="21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5583715" y="3227832"/>
            <a:ext cx="640080" cy="4297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iro.medium.com/max/1200/1*yYt0oEXfwJPnkxCBSwY0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21" y="4797397"/>
            <a:ext cx="145128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4894"/>
            <a:ext cx="4157296" cy="1292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Концептуальное проектирование</a:t>
            </a:r>
            <a:br>
              <a:rPr lang="ru-RU" dirty="0" smtClean="0"/>
            </a:br>
            <a:r>
              <a:rPr lang="ru-RU" dirty="0" smtClean="0"/>
              <a:t>БД </a:t>
            </a:r>
            <a:r>
              <a:rPr lang="ru-RU" dirty="0"/>
              <a:t>«</a:t>
            </a:r>
            <a:r>
              <a:rPr lang="en-US" dirty="0" smtClean="0"/>
              <a:t>O</a:t>
            </a:r>
            <a:r>
              <a:rPr lang="en-US" cap="none" dirty="0" smtClean="0"/>
              <a:t>nline Clothes </a:t>
            </a:r>
            <a:r>
              <a:rPr lang="en-US" dirty="0" smtClean="0"/>
              <a:t>S</a:t>
            </a:r>
            <a:r>
              <a:rPr lang="en-US" cap="none" dirty="0" smtClean="0"/>
              <a:t>hop</a:t>
            </a:r>
            <a:r>
              <a:rPr lang="en-US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328919"/>
            <a:ext cx="4157296" cy="2864873"/>
          </a:xfrm>
        </p:spPr>
        <p:txBody>
          <a:bodyPr anchor="ctr"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объектов предметной области (</a:t>
            </a:r>
            <a:r>
              <a:rPr lang="en-US" dirty="0" smtClean="0"/>
              <a:t>online</a:t>
            </a:r>
            <a:r>
              <a:rPr lang="ru-RU" dirty="0" smtClean="0"/>
              <a:t>-магазин) и их взаимосвязей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en-US" dirty="0" smtClean="0"/>
              <a:t>ER-</a:t>
            </a:r>
            <a:r>
              <a:rPr lang="ru-RU" dirty="0" smtClean="0"/>
              <a:t>диаграммы </a:t>
            </a:r>
            <a:br>
              <a:rPr lang="ru-RU" dirty="0" smtClean="0"/>
            </a:br>
            <a:r>
              <a:rPr lang="ru-RU" dirty="0" smtClean="0"/>
              <a:t>«сущность-связь»</a:t>
            </a:r>
            <a:br>
              <a:rPr lang="ru-RU" dirty="0" smtClean="0"/>
            </a:br>
            <a:endParaRPr lang="ru-RU" dirty="0" smtClean="0"/>
          </a:p>
          <a:p>
            <a:pPr algn="ctr">
              <a:lnSpc>
                <a:spcPts val="2000"/>
              </a:lnSpc>
            </a:pPr>
            <a:r>
              <a:rPr lang="ru-RU" i="1" dirty="0" smtClean="0"/>
              <a:t>с использованием </a:t>
            </a:r>
            <a:r>
              <a:rPr lang="en-US" i="1" dirty="0" smtClean="0"/>
              <a:t>web</a:t>
            </a:r>
            <a:r>
              <a:rPr lang="ru-RU" i="1" dirty="0" smtClean="0"/>
              <a:t>-приложения</a:t>
            </a:r>
            <a:r>
              <a:rPr lang="en-US" i="1" dirty="0" smtClean="0"/>
              <a:t> draw.io</a:t>
            </a:r>
            <a:endParaRPr lang="en-US" i="1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01" y="666876"/>
            <a:ext cx="5760000" cy="5529835"/>
          </a:xfrm>
          <a:noFill/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6878"/>
            <a:ext cx="4157296" cy="1292750"/>
          </a:xfrm>
        </p:spPr>
        <p:txBody>
          <a:bodyPr>
            <a:normAutofit/>
          </a:bodyPr>
          <a:lstStyle/>
          <a:p>
            <a:r>
              <a:rPr lang="ru-RU" sz="2500" dirty="0" smtClean="0"/>
              <a:t>логическое проектирование</a:t>
            </a:r>
            <a:br>
              <a:rPr lang="ru-RU" sz="2500" dirty="0" smtClean="0"/>
            </a:br>
            <a:r>
              <a:rPr lang="ru-RU" sz="2500" dirty="0" smtClean="0"/>
              <a:t>БД </a:t>
            </a:r>
            <a:r>
              <a:rPr lang="ru-RU" sz="2500" dirty="0"/>
              <a:t>«</a:t>
            </a:r>
            <a:r>
              <a:rPr lang="en-US" sz="2500" dirty="0" smtClean="0"/>
              <a:t>O</a:t>
            </a:r>
            <a:r>
              <a:rPr lang="en-US" sz="2500" cap="none" dirty="0" smtClean="0"/>
              <a:t>nline Clothes </a:t>
            </a:r>
            <a:r>
              <a:rPr lang="en-US" sz="2500" dirty="0" smtClean="0"/>
              <a:t>S</a:t>
            </a:r>
            <a:r>
              <a:rPr lang="en-US" sz="2500" cap="none" dirty="0" smtClean="0"/>
              <a:t>hop</a:t>
            </a:r>
            <a:r>
              <a:rPr lang="en-US" sz="2500" dirty="0"/>
              <a:t>»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24802"/>
            <a:ext cx="3505542" cy="3687628"/>
          </a:xfrm>
        </p:spPr>
        <p:txBody>
          <a:bodyPr anchor="ctr"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Выбор модели данных - реляционная</a:t>
            </a:r>
            <a:r>
              <a:rPr lang="en-US" dirty="0" smtClean="0"/>
              <a:t>.</a:t>
            </a:r>
            <a:endParaRPr lang="ru-RU" dirty="0" smtClean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связей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между сущностями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(«один-ко-многим»)</a:t>
            </a: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первичных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внешних ключей.</a:t>
            </a:r>
            <a:endParaRPr lang="en-US" dirty="0"/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70" y="624743"/>
            <a:ext cx="6626832" cy="5602526"/>
          </a:xfrm>
          <a:noFill/>
        </p:spPr>
      </p:pic>
    </p:spTree>
    <p:extLst>
      <p:ext uri="{BB962C8B-B14F-4D97-AF65-F5344CB8AC3E}">
        <p14:creationId xmlns:p14="http://schemas.microsoft.com/office/powerpoint/2010/main" val="41793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 smtClean="0"/>
              <a:t>Физическое проектирование</a:t>
            </a:r>
            <a:br>
              <a:rPr lang="ru-RU" sz="2500" dirty="0" smtClean="0"/>
            </a:br>
            <a:r>
              <a:rPr lang="ru-RU" sz="2500" dirty="0" smtClean="0"/>
              <a:t>БД </a:t>
            </a:r>
            <a:r>
              <a:rPr lang="ru-RU" sz="2500" dirty="0"/>
              <a:t>«</a:t>
            </a:r>
            <a:r>
              <a:rPr lang="en-US" sz="2500" dirty="0" smtClean="0"/>
              <a:t>O</a:t>
            </a:r>
            <a:r>
              <a:rPr lang="en-US" sz="2500" cap="none" dirty="0" smtClean="0"/>
              <a:t>nline Clothes </a:t>
            </a:r>
            <a:r>
              <a:rPr lang="en-US" sz="2500" dirty="0" smtClean="0"/>
              <a:t>S</a:t>
            </a:r>
            <a:r>
              <a:rPr lang="en-US" sz="2500" cap="none" dirty="0" smtClean="0"/>
              <a:t>hop</a:t>
            </a:r>
            <a:r>
              <a:rPr lang="en-US" sz="2500" dirty="0"/>
              <a:t>»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35620"/>
            <a:ext cx="3289785" cy="359818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Перенос модели на СУБД </a:t>
            </a:r>
            <a:r>
              <a:rPr lang="en-US" dirty="0" smtClean="0"/>
              <a:t>MS SQL Server.</a:t>
            </a:r>
            <a:endParaRPr lang="ru-RU" dirty="0" smtClean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Создание объектов БД: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Таблицы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Представления (</a:t>
            </a:r>
            <a:r>
              <a:rPr lang="en-US" dirty="0" smtClean="0"/>
              <a:t>view)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Процедуры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Создание ограничений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объекты БД.</a:t>
            </a:r>
            <a:endParaRPr lang="en-US" dirty="0" smtClean="0"/>
          </a:p>
          <a:p>
            <a:pPr algn="ctr">
              <a:lnSpc>
                <a:spcPts val="2000"/>
              </a:lnSpc>
            </a:pPr>
            <a:r>
              <a:rPr lang="ru-RU" sz="1500" i="1" dirty="0" smtClean="0"/>
              <a:t>с использованием </a:t>
            </a:r>
            <a:r>
              <a:rPr lang="en-US" sz="1500" i="1" dirty="0" smtClean="0"/>
              <a:t>MS SQL Server Management Studio (SSMS)</a:t>
            </a:r>
            <a:endParaRPr lang="en-US" sz="1500" i="1" dirty="0"/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5" y="746376"/>
            <a:ext cx="7027492" cy="5400000"/>
          </a:xfrm>
          <a:noFill/>
        </p:spPr>
      </p:pic>
    </p:spTree>
    <p:extLst>
      <p:ext uri="{BB962C8B-B14F-4D97-AF65-F5344CB8AC3E}">
        <p14:creationId xmlns:p14="http://schemas.microsoft.com/office/powerpoint/2010/main" val="18507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32" y="881769"/>
            <a:ext cx="10558637" cy="59180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оздание таблиц БД и ограничений на них</a:t>
            </a:r>
            <a:endParaRPr lang="en-US" sz="1800" cap="none" dirty="0"/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7"/>
          <a:stretch/>
        </p:blipFill>
        <p:spPr>
          <a:xfrm>
            <a:off x="1202719" y="2178256"/>
            <a:ext cx="4604684" cy="3060000"/>
          </a:xfr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3"/>
          <a:stretch/>
        </p:blipFill>
        <p:spPr>
          <a:xfrm>
            <a:off x="6194551" y="2189186"/>
            <a:ext cx="5139463" cy="2146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8104" y="540046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ru-RU" sz="1400" dirty="0" smtClean="0"/>
              <a:t>…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43724" y="1646712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таблицы </a:t>
            </a:r>
            <a:r>
              <a:rPr lang="en-US" dirty="0" smtClean="0"/>
              <a:t>Fact (Order)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183" y="1646712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таблицы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9664" y="450880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ru-RU" sz="1400" dirty="0" smtClean="0"/>
              <a:t>…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4" t="-6568" r="-5969" b="-6638"/>
          <a:stretch/>
        </p:blipFill>
        <p:spPr>
          <a:xfrm>
            <a:off x="8519664" y="4989723"/>
            <a:ext cx="3071972" cy="1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394" y="752367"/>
            <a:ext cx="10187534" cy="58265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</a:t>
            </a:r>
            <a:r>
              <a:rPr lang="ru-RU" cap="none" dirty="0" smtClean="0">
                <a:solidFill>
                  <a:schemeClr val="tx1"/>
                </a:solidFill>
              </a:rPr>
              <a:t>аполнение таблиц БД тестовыми данными</a:t>
            </a: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" y="1335024"/>
            <a:ext cx="7015836" cy="2520000"/>
          </a:xfrm>
          <a:noFill/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5789" y="1470835"/>
            <a:ext cx="3474968" cy="807369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сгенерированных случайных данных (</a:t>
            </a:r>
            <a:r>
              <a:rPr lang="en-US" dirty="0" err="1" smtClean="0"/>
              <a:t>Mockaroo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052394" y="4259484"/>
            <a:ext cx="3767328" cy="145964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CROSS JOIN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Функции </a:t>
            </a:r>
            <a:r>
              <a:rPr lang="en-US" dirty="0" smtClean="0"/>
              <a:t>RAND ()</a:t>
            </a:r>
            <a:r>
              <a:rPr lang="ru-RU" dirty="0" smtClean="0"/>
              <a:t>, </a:t>
            </a:r>
            <a:r>
              <a:rPr lang="en-US" dirty="0" smtClean="0"/>
              <a:t>NEWID (),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CASE, </a:t>
            </a:r>
            <a:r>
              <a:rPr lang="ru-RU" dirty="0" smtClean="0"/>
              <a:t>др.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4" y="2414016"/>
            <a:ext cx="2991177" cy="90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02" y="3705451"/>
            <a:ext cx="6896458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4265839" cy="1292750"/>
          </a:xfrm>
        </p:spPr>
        <p:txBody>
          <a:bodyPr>
            <a:normAutofit/>
          </a:bodyPr>
          <a:lstStyle/>
          <a:p>
            <a:r>
              <a:rPr lang="ru-RU" dirty="0" smtClean="0"/>
              <a:t>С</a:t>
            </a:r>
            <a:r>
              <a:rPr lang="ru-RU" cap="none" dirty="0" smtClean="0"/>
              <a:t>оздание объекта БД – представление (</a:t>
            </a:r>
            <a:r>
              <a:rPr lang="en-US" cap="none" dirty="0" smtClean="0"/>
              <a:t>view</a:t>
            </a:r>
            <a:r>
              <a:rPr lang="ru-RU" cap="none" dirty="0" smtClean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35077"/>
            <a:ext cx="3289785" cy="3687628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View </a:t>
            </a:r>
            <a:r>
              <a:rPr lang="ru-RU" b="1" dirty="0" smtClean="0"/>
              <a:t>«</a:t>
            </a:r>
            <a:r>
              <a:rPr lang="en-US" b="1" dirty="0" smtClean="0"/>
              <a:t>Top</a:t>
            </a:r>
            <a:r>
              <a:rPr lang="ru-RU" b="1" dirty="0" smtClean="0"/>
              <a:t> </a:t>
            </a:r>
            <a:r>
              <a:rPr lang="en-US" b="1" dirty="0" smtClean="0"/>
              <a:t>50</a:t>
            </a:r>
            <a:r>
              <a:rPr lang="ru-RU" b="1" dirty="0" smtClean="0"/>
              <a:t> </a:t>
            </a:r>
            <a:r>
              <a:rPr lang="en-US" b="1" dirty="0" smtClean="0"/>
              <a:t>Salespersons</a:t>
            </a:r>
            <a:r>
              <a:rPr lang="ru-RU" b="1" dirty="0" smtClean="0"/>
              <a:t>»</a:t>
            </a:r>
            <a:r>
              <a:rPr lang="en-US" b="1" dirty="0" smtClean="0"/>
              <a:t>.</a:t>
            </a:r>
            <a:endParaRPr lang="ru-RU" b="1" dirty="0" smtClean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Находит общий рейтинг </a:t>
            </a:r>
            <a:br>
              <a:rPr lang="ru-RU" dirty="0" smtClean="0"/>
            </a:br>
            <a:r>
              <a:rPr lang="ru-RU" dirty="0" smtClean="0"/>
              <a:t>(топ-50) </a:t>
            </a:r>
            <a:r>
              <a:rPr lang="ru-RU" dirty="0"/>
              <a:t>продавцов за всю </a:t>
            </a:r>
            <a:r>
              <a:rPr lang="ru-RU" dirty="0" smtClean="0"/>
              <a:t>историю продаж.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Рейтинг </a:t>
            </a:r>
            <a:r>
              <a:rPr lang="ru-RU" dirty="0"/>
              <a:t>определяется количеством баллов за количество продаж в </a:t>
            </a:r>
            <a:r>
              <a:rPr lang="ru-RU" dirty="0" smtClean="0"/>
              <a:t>день: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10 </a:t>
            </a:r>
            <a:r>
              <a:rPr lang="ru-RU" dirty="0"/>
              <a:t>и более продаж – 3 </a:t>
            </a:r>
            <a:r>
              <a:rPr lang="ru-RU" dirty="0" smtClean="0"/>
              <a:t>балла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5-10 продаж – </a:t>
            </a:r>
            <a:r>
              <a:rPr lang="ru-RU" dirty="0"/>
              <a:t>2 </a:t>
            </a:r>
            <a:r>
              <a:rPr lang="ru-RU" dirty="0" smtClean="0"/>
              <a:t>балла</a:t>
            </a:r>
          </a:p>
          <a:p>
            <a:pPr marL="486918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меньше </a:t>
            </a:r>
            <a:r>
              <a:rPr lang="ru-RU" dirty="0"/>
              <a:t>5 </a:t>
            </a:r>
            <a:r>
              <a:rPr lang="ru-RU" dirty="0" smtClean="0"/>
              <a:t>продаж – </a:t>
            </a:r>
            <a:r>
              <a:rPr lang="ru-RU" dirty="0"/>
              <a:t>1 </a:t>
            </a:r>
            <a:r>
              <a:rPr lang="ru-RU" dirty="0" smtClean="0"/>
              <a:t>балл</a:t>
            </a:r>
            <a:endParaRPr lang="ru-RU" dirty="0"/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18" y="1107257"/>
            <a:ext cx="6075006" cy="3960000"/>
          </a:xfr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92" y="4392792"/>
            <a:ext cx="27108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4265839" cy="1292750"/>
          </a:xfrm>
        </p:spPr>
        <p:txBody>
          <a:bodyPr>
            <a:normAutofit/>
          </a:bodyPr>
          <a:lstStyle/>
          <a:p>
            <a:r>
              <a:rPr lang="ru-RU" dirty="0" smtClean="0"/>
              <a:t>С</a:t>
            </a:r>
            <a:r>
              <a:rPr lang="ru-RU" cap="none" dirty="0" smtClean="0"/>
              <a:t>оздание объекта БД – процедура (</a:t>
            </a:r>
            <a:r>
              <a:rPr lang="en-US" cap="none" dirty="0" err="1" smtClean="0"/>
              <a:t>udp</a:t>
            </a:r>
            <a:r>
              <a:rPr lang="ru-RU" cap="none" dirty="0" smtClean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35077"/>
            <a:ext cx="3289785" cy="3687628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b="1" dirty="0" smtClean="0"/>
              <a:t>Пользовательская процедура</a:t>
            </a:r>
            <a:r>
              <a:rPr lang="en-US" b="1" dirty="0" smtClean="0"/>
              <a:t> </a:t>
            </a:r>
            <a:r>
              <a:rPr lang="ru-RU" b="1" dirty="0" smtClean="0"/>
              <a:t>«</a:t>
            </a:r>
            <a:r>
              <a:rPr lang="en-US" b="1" dirty="0" smtClean="0"/>
              <a:t>Order Value</a:t>
            </a:r>
            <a:r>
              <a:rPr lang="ru-RU" b="1" dirty="0" smtClean="0"/>
              <a:t>»</a:t>
            </a:r>
            <a:r>
              <a:rPr lang="en-US" b="1" dirty="0" smtClean="0"/>
              <a:t> (</a:t>
            </a:r>
            <a:r>
              <a:rPr lang="en-US" b="1" dirty="0" err="1" smtClean="0"/>
              <a:t>udp</a:t>
            </a:r>
            <a:r>
              <a:rPr lang="en-US" b="1" dirty="0" smtClean="0"/>
              <a:t>).</a:t>
            </a:r>
            <a:endParaRPr lang="ru-RU" b="1" dirty="0" smtClean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Рассчитывает сумму заказа на основании введенного номера заказа 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" name="Рисунок 10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68" y="1724843"/>
            <a:ext cx="6075006" cy="1415413"/>
          </a:xfr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9"/>
          <a:stretch/>
        </p:blipFill>
        <p:spPr>
          <a:xfrm>
            <a:off x="5838984" y="4017496"/>
            <a:ext cx="4829175" cy="1215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3685" y="364816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 выполнения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1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NO">
    <a:dk1>
      <a:srgbClr val="000000"/>
    </a:dk1>
    <a:lt1>
      <a:srgbClr val="ECEEF7"/>
    </a:lt1>
    <a:dk2>
      <a:srgbClr val="000000"/>
    </a:dk2>
    <a:lt2>
      <a:srgbClr val="F5F8FF"/>
    </a:lt2>
    <a:accent1>
      <a:srgbClr val="ECEEF7"/>
    </a:accent1>
    <a:accent2>
      <a:srgbClr val="F5F8FF"/>
    </a:accent2>
    <a:accent3>
      <a:srgbClr val="A1A2A9"/>
    </a:accent3>
    <a:accent4>
      <a:srgbClr val="141514"/>
    </a:accent4>
    <a:accent5>
      <a:srgbClr val="000000"/>
    </a:accent5>
    <a:accent6>
      <a:srgbClr val="96969C"/>
    </a:accent6>
    <a:hlink>
      <a:srgbClr val="5F6063"/>
    </a:hlink>
    <a:folHlink>
      <a:srgbClr val="919191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E7DE8-0743-4BE4-AE4C-DC7F07012C0F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224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Helvetica Neue Medium</vt:lpstr>
      <vt:lpstr>Times New Roman</vt:lpstr>
      <vt:lpstr>Wingdings</vt:lpstr>
      <vt:lpstr>RetrospectVTI</vt:lpstr>
      <vt:lpstr>Дипломный проект курса «Business Intelligence Developer»</vt:lpstr>
      <vt:lpstr>задачи проекта:  ► разработка и создание БД для online-магазина одежды  ► визуализация данных о деятельности online-магазина одежды</vt:lpstr>
      <vt:lpstr>Концептуальное проектирование БД «Online Clothes Shop» </vt:lpstr>
      <vt:lpstr>логическое проектирование БД «Online Clothes Shop»</vt:lpstr>
      <vt:lpstr>Физическое проектирование БД «Online Clothes Shop»</vt:lpstr>
      <vt:lpstr>Создание таблиц БД и ограничений на них</vt:lpstr>
      <vt:lpstr>Заполнение таблиц БД тестовыми данными</vt:lpstr>
      <vt:lpstr>Создание объекта БД – представление (view)</vt:lpstr>
      <vt:lpstr>Создание объекта БД – процедура (udp)</vt:lpstr>
      <vt:lpstr>Создание РЕШЕНИЯ ETL  с использованием MS SQL Server Integration Services (SSIS)</vt:lpstr>
      <vt:lpstr>Визуализация данных в POWER BI. «Общая Аналитика»</vt:lpstr>
      <vt:lpstr>POWER BI. «Анализ клиентов»</vt:lpstr>
      <vt:lpstr>«ПЕРСОНАЛЬНАЯ КАРТОЧКА КЛИЕНТА (drill down)»</vt:lpstr>
      <vt:lpstr>Визуализация данных  в TABLEAU</vt:lpstr>
      <vt:lpstr>Визуализация данных  в TABLEAU   Пример фильтра:  - Беларусь - 2020-2021 гг. - анализ в разрезе стилей одежды</vt:lpstr>
      <vt:lpstr>The goal is to turn data into information and information into insight.  DATA. Information. insight. 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>Yuliya Akhremchyk</dc:creator>
  <cp:lastModifiedBy>USER</cp:lastModifiedBy>
  <cp:revision>38</cp:revision>
  <dcterms:created xsi:type="dcterms:W3CDTF">2022-04-11T19:02:33Z</dcterms:created>
  <dcterms:modified xsi:type="dcterms:W3CDTF">2022-04-17T18:46:13Z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