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Open Sauce Bold" panose="020B0604020202020204" charset="0"/>
      <p:regular r:id="rId17"/>
    </p:embeddedFont>
    <p:embeddedFont>
      <p:font typeface="Times New Roman Bold" panose="02020803070505020304" pitchFamily="18" charset="0"/>
      <p:regular r:id="rId18"/>
      <p:bold r:id="rId19"/>
    </p:embeddedFont>
    <p:embeddedFont>
      <p:font typeface="Times New Roman Italics" panose="020B0604020202020204" charset="0"/>
      <p:regular r:id="rId20"/>
    </p:embeddedFont>
    <p:embeddedFont>
      <p:font typeface="Times New Roman Ultra-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47759" y="3749017"/>
            <a:ext cx="3240241" cy="6504134"/>
          </a:xfrm>
          <a:custGeom>
            <a:avLst/>
            <a:gdLst/>
            <a:ahLst/>
            <a:cxnLst/>
            <a:rect l="l" t="t" r="r" b="b"/>
            <a:pathLst>
              <a:path w="3240241" h="6504134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113649" y="-1448305"/>
            <a:ext cx="7174351" cy="13183610"/>
            <a:chOff x="0" y="0"/>
            <a:chExt cx="1889541" cy="34722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89541" cy="3472226"/>
            </a:xfrm>
            <a:custGeom>
              <a:avLst/>
              <a:gdLst/>
              <a:ahLst/>
              <a:cxnLst/>
              <a:rect l="l" t="t" r="r" b="b"/>
              <a:pathLst>
                <a:path w="1889541" h="3472226">
                  <a:moveTo>
                    <a:pt x="0" y="0"/>
                  </a:moveTo>
                  <a:lnTo>
                    <a:pt x="1889541" y="0"/>
                  </a:lnTo>
                  <a:lnTo>
                    <a:pt x="1889541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1889541" cy="3567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13263" y="2543114"/>
            <a:ext cx="5200771" cy="5200771"/>
          </a:xfrm>
          <a:custGeom>
            <a:avLst/>
            <a:gdLst/>
            <a:ahLst/>
            <a:cxnLst/>
            <a:rect l="l" t="t" r="r" b="b"/>
            <a:pathLst>
              <a:path w="5200771" h="5200771">
                <a:moveTo>
                  <a:pt x="0" y="0"/>
                </a:moveTo>
                <a:lnTo>
                  <a:pt x="5200771" y="0"/>
                </a:lnTo>
                <a:lnTo>
                  <a:pt x="5200771" y="5200772"/>
                </a:lnTo>
                <a:lnTo>
                  <a:pt x="0" y="5200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8997549" y="3027409"/>
            <a:ext cx="4232199" cy="423218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33333" r="-33333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057435" y="3823423"/>
            <a:ext cx="78988" cy="3562352"/>
            <a:chOff x="0" y="0"/>
            <a:chExt cx="20803" cy="9382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803" cy="938233"/>
            </a:xfrm>
            <a:custGeom>
              <a:avLst/>
              <a:gdLst/>
              <a:ahLst/>
              <a:cxnLst/>
              <a:rect l="l" t="t" r="r" b="b"/>
              <a:pathLst>
                <a:path w="20803" h="93823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9080" y="1424880"/>
            <a:ext cx="751981" cy="690923"/>
          </a:xfrm>
          <a:custGeom>
            <a:avLst/>
            <a:gdLst/>
            <a:ahLst/>
            <a:cxnLst/>
            <a:rect l="l" t="t" r="r" b="b"/>
            <a:pathLst>
              <a:path w="751981" h="690923">
                <a:moveTo>
                  <a:pt x="0" y="0"/>
                </a:moveTo>
                <a:lnTo>
                  <a:pt x="751981" y="0"/>
                </a:lnTo>
                <a:lnTo>
                  <a:pt x="751981" y="690923"/>
                </a:lnTo>
                <a:lnTo>
                  <a:pt x="0" y="6909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87730" y="4282657"/>
            <a:ext cx="7214594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 spc="-64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Sujet</a:t>
            </a:r>
            <a:r>
              <a:rPr lang="en-US" sz="3200" b="1" spc="-64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: Impact de la </a:t>
            </a:r>
            <a:r>
              <a:rPr lang="en-US" sz="3200" b="1" spc="-64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pharmacie</a:t>
            </a:r>
            <a:r>
              <a:rPr lang="en-US" sz="3200" b="1" spc="-64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3200" b="1" spc="-64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clinique</a:t>
            </a:r>
            <a:r>
              <a:rPr lang="en-US" sz="3200" b="1" spc="-64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sur la </a:t>
            </a:r>
            <a:r>
              <a:rPr lang="en-US" sz="3200" b="1" spc="-64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qualité</a:t>
            </a:r>
            <a:r>
              <a:rPr lang="en-US" sz="3200" b="1" spc="-64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des </a:t>
            </a:r>
            <a:r>
              <a:rPr lang="en-US" sz="3200" b="1" spc="-64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soins</a:t>
            </a:r>
            <a:r>
              <a:rPr lang="en-US" sz="3200" b="1" spc="-64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13649" y="7958933"/>
            <a:ext cx="7428036" cy="285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spc="-64" dirty="0" err="1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Moniteurs</a:t>
            </a:r>
            <a:r>
              <a:rPr lang="en-US" sz="3200" b="1" spc="-64" dirty="0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: Romel CAJUSTE</a:t>
            </a:r>
          </a:p>
          <a:p>
            <a:pPr algn="l">
              <a:lnSpc>
                <a:spcPts val="4480"/>
              </a:lnSpc>
            </a:pPr>
            <a:r>
              <a:rPr lang="en-US" sz="3200" b="1" spc="-64" dirty="0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                    Fedor FELISMÉ</a:t>
            </a:r>
          </a:p>
          <a:p>
            <a:pPr algn="l">
              <a:lnSpc>
                <a:spcPts val="4480"/>
              </a:lnSpc>
            </a:pPr>
            <a:r>
              <a:rPr lang="en-US" sz="3200" b="1" spc="-64" dirty="0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                    Marie Angeline PIERRE</a:t>
            </a:r>
          </a:p>
          <a:p>
            <a:pPr algn="l">
              <a:lnSpc>
                <a:spcPts val="4480"/>
              </a:lnSpc>
            </a:pPr>
            <a:r>
              <a:rPr lang="en-US" sz="3200" b="1" spc="-64" dirty="0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                    Pierre Hugues SAINT JEAN</a:t>
            </a:r>
          </a:p>
          <a:p>
            <a:pPr algn="l">
              <a:lnSpc>
                <a:spcPts val="4480"/>
              </a:lnSpc>
            </a:pPr>
            <a:endParaRPr lang="en-US" sz="3200" b="1" spc="-64" dirty="0">
              <a:solidFill>
                <a:srgbClr val="FFFFFF"/>
              </a:solidFill>
              <a:latin typeface="Times New Roman Ultra-Bold"/>
              <a:ea typeface="Times New Roman Ultra-Bold"/>
              <a:cs typeface="Times New Roman Ultra-Bold"/>
              <a:sym typeface="Times New Roman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0607" y="1265517"/>
            <a:ext cx="4936636" cy="112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600" b="1" spc="-72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Nos Petits Frères et Sœurs Hôpital St Damien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07446" y="9050494"/>
            <a:ext cx="5237620" cy="396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2"/>
              </a:lnSpc>
              <a:spcBef>
                <a:spcPct val="0"/>
              </a:spcBef>
            </a:pPr>
            <a:r>
              <a:rPr lang="en-US" sz="2524" b="1">
                <a:solidFill>
                  <a:srgbClr val="FDFB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Préparé par Yuma TELEMAQUE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87730" y="5911433"/>
            <a:ext cx="7214594" cy="110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Préparé par : Yuma TELEMAQUE</a:t>
            </a:r>
          </a:p>
          <a:p>
            <a:pPr algn="l">
              <a:lnSpc>
                <a:spcPts val="4160"/>
              </a:lnSpc>
              <a:spcBef>
                <a:spcPct val="0"/>
              </a:spcBef>
            </a:pPr>
            <a:endParaRPr lang="en-US" sz="3200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10636" y="-779224"/>
            <a:ext cx="2579909" cy="257990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51060" y="6740519"/>
            <a:ext cx="654889" cy="6548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8020" y="253555"/>
            <a:ext cx="15937257" cy="129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r>
              <a:rPr lang="en-US" sz="6840" b="1" spc="-136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Défis et obstacles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1746" y="1451420"/>
            <a:ext cx="14749805" cy="1157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endParaRPr dirty="0"/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Résistances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professionnelles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La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résistance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médecins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à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collaborer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avec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pharmaciens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cliniciens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freine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l'optimisation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traitements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la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réduction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coûts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santé.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Manque de formation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spécialisée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La mise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œuvre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la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pharmacie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clinique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est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limitée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par un manque de formation continue,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qui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empêche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pharmaciens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d'acquérir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compétences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nécessaires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pour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optimiser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soins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interprofessionnelle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limitée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Une communication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insuffisante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entre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professionnels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santé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entraîne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prescriptions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redondantes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,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augmentant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coûts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hospitalisations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des complications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médicamenteuses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  <a:spcBef>
                <a:spcPct val="0"/>
              </a:spcBef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10636" y="-779224"/>
            <a:ext cx="2579909" cy="257990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51060" y="5993975"/>
            <a:ext cx="654889" cy="6548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8020" y="253555"/>
            <a:ext cx="15937257" cy="129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r>
              <a:rPr lang="en-US" sz="6840" b="1" spc="-136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Solutions et perspectives d'avenir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9098" y="3235008"/>
            <a:ext cx="14749805" cy="372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Renforcement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formation continue et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compétences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spécifiques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pharmaciens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plus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étroite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entre les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différents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acteurs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santé.</a:t>
            </a: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Intégration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outils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innovants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pour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optimiser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gestion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thérapies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2778327" y="7417124"/>
            <a:ext cx="12710840" cy="1184047"/>
          </a:xfrm>
          <a:custGeom>
            <a:avLst/>
            <a:gdLst/>
            <a:ahLst/>
            <a:cxnLst/>
            <a:rect l="l" t="t" r="r" b="b"/>
            <a:pathLst>
              <a:path w="12710840" h="1184047">
                <a:moveTo>
                  <a:pt x="0" y="0"/>
                </a:moveTo>
                <a:lnTo>
                  <a:pt x="12710840" y="0"/>
                </a:lnTo>
                <a:lnTo>
                  <a:pt x="12710840" y="1184046"/>
                </a:lnTo>
                <a:lnTo>
                  <a:pt x="0" y="1184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086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27248" y="2004558"/>
            <a:ext cx="13033503" cy="6277885"/>
            <a:chOff x="0" y="0"/>
            <a:chExt cx="3432692" cy="16534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2692" cy="1653435"/>
            </a:xfrm>
            <a:custGeom>
              <a:avLst/>
              <a:gdLst/>
              <a:ahLst/>
              <a:cxnLst/>
              <a:rect l="l" t="t" r="r" b="b"/>
              <a:pathLst>
                <a:path w="3432692" h="1653435">
                  <a:moveTo>
                    <a:pt x="14850" y="0"/>
                  </a:moveTo>
                  <a:lnTo>
                    <a:pt x="3417842" y="0"/>
                  </a:lnTo>
                  <a:cubicBezTo>
                    <a:pt x="3421780" y="0"/>
                    <a:pt x="3425558" y="1565"/>
                    <a:pt x="3428343" y="4349"/>
                  </a:cubicBezTo>
                  <a:cubicBezTo>
                    <a:pt x="3431127" y="7134"/>
                    <a:pt x="3432692" y="10912"/>
                    <a:pt x="3432692" y="14850"/>
                  </a:cubicBezTo>
                  <a:lnTo>
                    <a:pt x="3432692" y="1638585"/>
                  </a:lnTo>
                  <a:cubicBezTo>
                    <a:pt x="3432692" y="1642523"/>
                    <a:pt x="3431127" y="1646300"/>
                    <a:pt x="3428343" y="1649085"/>
                  </a:cubicBezTo>
                  <a:cubicBezTo>
                    <a:pt x="3425558" y="1651870"/>
                    <a:pt x="3421780" y="1653435"/>
                    <a:pt x="3417842" y="1653435"/>
                  </a:cubicBezTo>
                  <a:lnTo>
                    <a:pt x="14850" y="1653435"/>
                  </a:lnTo>
                  <a:cubicBezTo>
                    <a:pt x="10912" y="1653435"/>
                    <a:pt x="7134" y="1651870"/>
                    <a:pt x="4349" y="1649085"/>
                  </a:cubicBezTo>
                  <a:cubicBezTo>
                    <a:pt x="1565" y="1646300"/>
                    <a:pt x="0" y="1642523"/>
                    <a:pt x="0" y="1638585"/>
                  </a:cubicBezTo>
                  <a:lnTo>
                    <a:pt x="0" y="14850"/>
                  </a:lnTo>
                  <a:cubicBezTo>
                    <a:pt x="0" y="10912"/>
                    <a:pt x="1565" y="7134"/>
                    <a:pt x="4349" y="4349"/>
                  </a:cubicBezTo>
                  <a:cubicBezTo>
                    <a:pt x="7134" y="1565"/>
                    <a:pt x="10912" y="0"/>
                    <a:pt x="14850" y="0"/>
                  </a:cubicBezTo>
                  <a:close/>
                </a:path>
              </a:pathLst>
            </a:custGeom>
            <a:solidFill>
              <a:srgbClr val="106861"/>
            </a:soli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432692" cy="1672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568603" y="3707427"/>
            <a:ext cx="11150794" cy="326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0"/>
              </a:lnSpc>
            </a:pP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pharmacie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clinique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par son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rôle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préventif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optimisateur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s’impose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pilier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indispensable pour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garantir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qualité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soins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Elle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nécessite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approche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pluridisciplinaire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des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investissements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formation et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outils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technologiques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pour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relever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actuels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79731" y="2425785"/>
            <a:ext cx="6928538" cy="1292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582"/>
              </a:lnSpc>
              <a:spcBef>
                <a:spcPct val="0"/>
              </a:spcBef>
            </a:pPr>
            <a:r>
              <a:rPr lang="en-US" sz="6844" b="1" spc="-136">
                <a:solidFill>
                  <a:srgbClr val="FDFB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113923" y="9258300"/>
            <a:ext cx="327444" cy="32744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648108" y="9258300"/>
            <a:ext cx="327444" cy="32744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161723" y="9258300"/>
            <a:ext cx="327444" cy="32744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20729"/>
            <a:ext cx="7231207" cy="2369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r>
              <a:rPr lang="en-US" sz="6840" b="1" spc="-136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Références bibliographiques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997137" y="7075637"/>
            <a:ext cx="5578401" cy="557840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684175" y="7005833"/>
            <a:ext cx="452472" cy="45247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028187" y="3706971"/>
            <a:ext cx="8337754" cy="2879125"/>
            <a:chOff x="0" y="0"/>
            <a:chExt cx="1929571" cy="66630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29571" cy="666304"/>
            </a:xfrm>
            <a:custGeom>
              <a:avLst/>
              <a:gdLst/>
              <a:ahLst/>
              <a:cxnLst/>
              <a:rect l="l" t="t" r="r" b="b"/>
              <a:pathLst>
                <a:path w="1929571" h="666304">
                  <a:moveTo>
                    <a:pt x="29713" y="0"/>
                  </a:moveTo>
                  <a:lnTo>
                    <a:pt x="1899857" y="0"/>
                  </a:lnTo>
                  <a:cubicBezTo>
                    <a:pt x="1916268" y="0"/>
                    <a:pt x="1929571" y="13303"/>
                    <a:pt x="1929571" y="29713"/>
                  </a:cubicBezTo>
                  <a:lnTo>
                    <a:pt x="1929571" y="636590"/>
                  </a:lnTo>
                  <a:cubicBezTo>
                    <a:pt x="1929571" y="653001"/>
                    <a:pt x="1916268" y="666304"/>
                    <a:pt x="1899857" y="666304"/>
                  </a:cubicBezTo>
                  <a:lnTo>
                    <a:pt x="29713" y="666304"/>
                  </a:lnTo>
                  <a:cubicBezTo>
                    <a:pt x="13303" y="666304"/>
                    <a:pt x="0" y="653001"/>
                    <a:pt x="0" y="636590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29571" cy="704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10800000">
            <a:off x="9134828" y="3327357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3" y="0"/>
                </a:lnTo>
                <a:lnTo>
                  <a:pt x="5128563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9028187" y="439138"/>
            <a:ext cx="8337754" cy="2888219"/>
            <a:chOff x="0" y="0"/>
            <a:chExt cx="1929571" cy="66840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29571" cy="668408"/>
            </a:xfrm>
            <a:custGeom>
              <a:avLst/>
              <a:gdLst/>
              <a:ahLst/>
              <a:cxnLst/>
              <a:rect l="l" t="t" r="r" b="b"/>
              <a:pathLst>
                <a:path w="1929571" h="668408">
                  <a:moveTo>
                    <a:pt x="29713" y="0"/>
                  </a:moveTo>
                  <a:lnTo>
                    <a:pt x="1899857" y="0"/>
                  </a:lnTo>
                  <a:cubicBezTo>
                    <a:pt x="1916268" y="0"/>
                    <a:pt x="1929571" y="13303"/>
                    <a:pt x="1929571" y="29713"/>
                  </a:cubicBezTo>
                  <a:lnTo>
                    <a:pt x="1929571" y="638695"/>
                  </a:lnTo>
                  <a:cubicBezTo>
                    <a:pt x="1929571" y="655105"/>
                    <a:pt x="1916268" y="668408"/>
                    <a:pt x="1899857" y="668408"/>
                  </a:cubicBezTo>
                  <a:lnTo>
                    <a:pt x="29713" y="668408"/>
                  </a:lnTo>
                  <a:cubicBezTo>
                    <a:pt x="13303" y="668408"/>
                    <a:pt x="0" y="655105"/>
                    <a:pt x="0" y="638695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29571" cy="706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028187" y="6907430"/>
            <a:ext cx="8337754" cy="2861540"/>
            <a:chOff x="0" y="0"/>
            <a:chExt cx="1929571" cy="66223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29571" cy="662234"/>
            </a:xfrm>
            <a:custGeom>
              <a:avLst/>
              <a:gdLst/>
              <a:ahLst/>
              <a:cxnLst/>
              <a:rect l="l" t="t" r="r" b="b"/>
              <a:pathLst>
                <a:path w="1929571" h="662234">
                  <a:moveTo>
                    <a:pt x="29713" y="0"/>
                  </a:moveTo>
                  <a:lnTo>
                    <a:pt x="1899857" y="0"/>
                  </a:lnTo>
                  <a:cubicBezTo>
                    <a:pt x="1916268" y="0"/>
                    <a:pt x="1929571" y="13303"/>
                    <a:pt x="1929571" y="29713"/>
                  </a:cubicBezTo>
                  <a:lnTo>
                    <a:pt x="1929571" y="632521"/>
                  </a:lnTo>
                  <a:cubicBezTo>
                    <a:pt x="1929571" y="648931"/>
                    <a:pt x="1916268" y="662234"/>
                    <a:pt x="1899857" y="662234"/>
                  </a:cubicBezTo>
                  <a:lnTo>
                    <a:pt x="29713" y="662234"/>
                  </a:lnTo>
                  <a:cubicBezTo>
                    <a:pt x="13303" y="662234"/>
                    <a:pt x="0" y="648931"/>
                    <a:pt x="0" y="632521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929571" cy="700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250641" y="3861394"/>
            <a:ext cx="7919324" cy="2592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1"/>
              </a:lnSpc>
            </a:pP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Labbé, E. (2021).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Valorisation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activités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pharmacie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clinique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coordination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soins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santé : impact sur la satisfaction des patients.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Thèse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doctorat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Université de Paris.</a:t>
            </a:r>
          </a:p>
          <a:p>
            <a:pPr marL="0" lvl="0" indent="0" algn="just">
              <a:lnSpc>
                <a:spcPts val="4051"/>
              </a:lnSpc>
              <a:spcBef>
                <a:spcPct val="0"/>
              </a:spcBef>
            </a:pPr>
            <a:endParaRPr lang="en-US" sz="3165" dirty="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Freeform 23"/>
          <p:cNvSpPr/>
          <p:nvPr/>
        </p:nvSpPr>
        <p:spPr>
          <a:xfrm rot="-10800000">
            <a:off x="9028187" y="6586096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9028187" y="7018194"/>
            <a:ext cx="8005774" cy="3653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096"/>
              </a:lnSpc>
              <a:buFont typeface="Arial"/>
              <a:buChar char="•"/>
            </a:pP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Clinical Pharmacy and Therapeutics, Roger Walker and Cate Whittlesea, Fifth edition, 2012.</a:t>
            </a:r>
          </a:p>
          <a:p>
            <a:pPr marL="690881" lvl="1" indent="-345440" algn="just">
              <a:lnSpc>
                <a:spcPts val="4096"/>
              </a:lnSpc>
              <a:buFont typeface="Arial"/>
              <a:buChar char="•"/>
            </a:pP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Pharmacie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clinique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therapeutique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Elsevier Masson, 5e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édition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Paris, 2018</a:t>
            </a:r>
          </a:p>
          <a:p>
            <a:pPr algn="just">
              <a:lnSpc>
                <a:spcPts val="4096"/>
              </a:lnSpc>
            </a:pPr>
            <a:endParaRPr lang="en-US" sz="3200" dirty="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ts val="4096"/>
              </a:lnSpc>
              <a:spcBef>
                <a:spcPct val="0"/>
              </a:spcBef>
            </a:pPr>
            <a:endParaRPr lang="en-US" sz="3200" dirty="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Freeform 25"/>
          <p:cNvSpPr/>
          <p:nvPr/>
        </p:nvSpPr>
        <p:spPr>
          <a:xfrm rot="-10800000">
            <a:off x="9028187" y="9768969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9250641" y="861279"/>
            <a:ext cx="8453785" cy="2110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BELLI, L. (2018).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Éducation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thérapeutique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troubles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dépressifs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L'Année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Psychologique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118(1), 53-80.</a:t>
            </a:r>
          </a:p>
          <a:p>
            <a:pPr algn="l">
              <a:lnSpc>
                <a:spcPts val="4096"/>
              </a:lnSpc>
            </a:pPr>
            <a:endParaRPr lang="en-US" sz="3200" dirty="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4809335" y="8388753"/>
            <a:ext cx="1183417" cy="118341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 rot="-10800000">
            <a:off x="-657654" y="-1993844"/>
            <a:ext cx="2899435" cy="5820035"/>
          </a:xfrm>
          <a:custGeom>
            <a:avLst/>
            <a:gdLst/>
            <a:ahLst/>
            <a:cxnLst/>
            <a:rect l="l" t="t" r="r" b="b"/>
            <a:pathLst>
              <a:path w="2899435" h="5820035">
                <a:moveTo>
                  <a:pt x="0" y="0"/>
                </a:moveTo>
                <a:lnTo>
                  <a:pt x="2899435" y="0"/>
                </a:lnTo>
                <a:lnTo>
                  <a:pt x="2899435" y="5820035"/>
                </a:lnTo>
                <a:lnTo>
                  <a:pt x="0" y="5820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20729"/>
            <a:ext cx="7231207" cy="2369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r>
              <a:rPr lang="en-US" sz="6840" b="1" spc="-136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Références bibliographiques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997137" y="7075637"/>
            <a:ext cx="5578401" cy="557840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684175" y="7005833"/>
            <a:ext cx="452472" cy="45247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10800000">
            <a:off x="9028187" y="5258384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8921546" y="2953030"/>
            <a:ext cx="8337754" cy="4380940"/>
            <a:chOff x="0" y="0"/>
            <a:chExt cx="1929571" cy="10138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29571" cy="1013862"/>
            </a:xfrm>
            <a:custGeom>
              <a:avLst/>
              <a:gdLst/>
              <a:ahLst/>
              <a:cxnLst/>
              <a:rect l="l" t="t" r="r" b="b"/>
              <a:pathLst>
                <a:path w="1929571" h="1013862">
                  <a:moveTo>
                    <a:pt x="29713" y="0"/>
                  </a:moveTo>
                  <a:lnTo>
                    <a:pt x="1899857" y="0"/>
                  </a:lnTo>
                  <a:cubicBezTo>
                    <a:pt x="1916268" y="0"/>
                    <a:pt x="1929571" y="13303"/>
                    <a:pt x="1929571" y="29713"/>
                  </a:cubicBezTo>
                  <a:lnTo>
                    <a:pt x="1929571" y="984149"/>
                  </a:lnTo>
                  <a:cubicBezTo>
                    <a:pt x="1929571" y="1000559"/>
                    <a:pt x="1916268" y="1013862"/>
                    <a:pt x="1899857" y="1013862"/>
                  </a:cubicBezTo>
                  <a:lnTo>
                    <a:pt x="29713" y="1013862"/>
                  </a:lnTo>
                  <a:cubicBezTo>
                    <a:pt x="13303" y="1013862"/>
                    <a:pt x="0" y="1000559"/>
                    <a:pt x="0" y="984149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929571" cy="1051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144000" y="3016631"/>
            <a:ext cx="7908726" cy="4168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96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Lasri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F. Z.,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Rhaymi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C.,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Belayachi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J.,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Elmadani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N.,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Ait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Cadi, M.,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Abouqal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R., &amp;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Chaibi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 (2024).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erreurs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médicamenteuses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aux urgences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médicales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rôle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pharmacien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clinicien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dans la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sécurisation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 circuit du </a:t>
            </a:r>
            <a:r>
              <a:rPr lang="en-US" sz="3200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médicament</a:t>
            </a:r>
            <a:r>
              <a:rPr lang="en-US" sz="320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Journal of Medical Research and Health Sciences,7(7), 3161–3170</a:t>
            </a:r>
          </a:p>
        </p:txBody>
      </p:sp>
      <p:sp>
        <p:nvSpPr>
          <p:cNvPr id="17" name="Freeform 17"/>
          <p:cNvSpPr/>
          <p:nvPr/>
        </p:nvSpPr>
        <p:spPr>
          <a:xfrm rot="-10800000">
            <a:off x="9028187" y="7333970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4809335" y="8388753"/>
            <a:ext cx="1183417" cy="118341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 rot="-10800000">
            <a:off x="-657654" y="-1993844"/>
            <a:ext cx="2899435" cy="5820035"/>
          </a:xfrm>
          <a:custGeom>
            <a:avLst/>
            <a:gdLst/>
            <a:ahLst/>
            <a:cxnLst/>
            <a:rect l="l" t="t" r="r" b="b"/>
            <a:pathLst>
              <a:path w="2899435" h="5820035">
                <a:moveTo>
                  <a:pt x="0" y="0"/>
                </a:moveTo>
                <a:lnTo>
                  <a:pt x="2899435" y="0"/>
                </a:lnTo>
                <a:lnTo>
                  <a:pt x="2899435" y="5820035"/>
                </a:lnTo>
                <a:lnTo>
                  <a:pt x="0" y="5820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D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4232" t="-15695" r="-423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364371" y="-2474096"/>
            <a:ext cx="5578401" cy="557840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6350" y="3876969"/>
            <a:ext cx="1010697" cy="101069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994300" y="3675559"/>
            <a:ext cx="3293700" cy="6611441"/>
          </a:xfrm>
          <a:custGeom>
            <a:avLst/>
            <a:gdLst/>
            <a:ahLst/>
            <a:cxnLst/>
            <a:rect l="l" t="t" r="r" b="b"/>
            <a:pathLst>
              <a:path w="3293700" h="6611441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0" name="Group 10"/>
          <p:cNvGrpSpPr/>
          <p:nvPr/>
        </p:nvGrpSpPr>
        <p:grpSpPr>
          <a:xfrm>
            <a:off x="4856034" y="3348832"/>
            <a:ext cx="8575931" cy="3086100"/>
            <a:chOff x="0" y="0"/>
            <a:chExt cx="2258681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58682" cy="812800"/>
            </a:xfrm>
            <a:custGeom>
              <a:avLst/>
              <a:gdLst/>
              <a:ahLst/>
              <a:cxnLst/>
              <a:rect l="l" t="t" r="r" b="b"/>
              <a:pathLst>
                <a:path w="2258682" h="812800">
                  <a:moveTo>
                    <a:pt x="37013" y="0"/>
                  </a:moveTo>
                  <a:lnTo>
                    <a:pt x="2221669" y="0"/>
                  </a:lnTo>
                  <a:cubicBezTo>
                    <a:pt x="2231485" y="0"/>
                    <a:pt x="2240899" y="3900"/>
                    <a:pt x="2247841" y="10841"/>
                  </a:cubicBezTo>
                  <a:cubicBezTo>
                    <a:pt x="2254782" y="17782"/>
                    <a:pt x="2258682" y="27196"/>
                    <a:pt x="2258682" y="37013"/>
                  </a:cubicBezTo>
                  <a:lnTo>
                    <a:pt x="2258682" y="775787"/>
                  </a:lnTo>
                  <a:cubicBezTo>
                    <a:pt x="2258682" y="796229"/>
                    <a:pt x="2242110" y="812800"/>
                    <a:pt x="2221669" y="812800"/>
                  </a:cubicBezTo>
                  <a:lnTo>
                    <a:pt x="37013" y="812800"/>
                  </a:lnTo>
                  <a:cubicBezTo>
                    <a:pt x="27196" y="812800"/>
                    <a:pt x="17782" y="808900"/>
                    <a:pt x="10841" y="801959"/>
                  </a:cubicBezTo>
                  <a:cubicBezTo>
                    <a:pt x="3900" y="795018"/>
                    <a:pt x="0" y="785604"/>
                    <a:pt x="0" y="775787"/>
                  </a:cubicBezTo>
                  <a:lnTo>
                    <a:pt x="0" y="37013"/>
                  </a:lnTo>
                  <a:cubicBezTo>
                    <a:pt x="0" y="27196"/>
                    <a:pt x="3900" y="17782"/>
                    <a:pt x="10841" y="10841"/>
                  </a:cubicBezTo>
                  <a:cubicBezTo>
                    <a:pt x="17782" y="3900"/>
                    <a:pt x="27196" y="0"/>
                    <a:pt x="37013" y="0"/>
                  </a:cubicBezTo>
                  <a:close/>
                </a:path>
              </a:pathLst>
            </a:custGeom>
            <a:solidFill>
              <a:srgbClr val="106861"/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258681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48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96722" y="4122885"/>
            <a:ext cx="7694557" cy="1281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39"/>
              </a:lnSpc>
              <a:spcBef>
                <a:spcPct val="0"/>
              </a:spcBef>
            </a:pPr>
            <a:r>
              <a:rPr lang="en-US" sz="684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MERCI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81967" y="-2828925"/>
            <a:ext cx="5657850" cy="56578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95137" y="1544545"/>
            <a:ext cx="3630003" cy="129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r>
              <a:rPr lang="en-US" sz="6840" b="1" spc="-136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Plan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95141" y="3013735"/>
            <a:ext cx="8929761" cy="4689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312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690881" lvl="1" indent="-345440" algn="just">
              <a:lnSpc>
                <a:spcPts val="5312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Rôle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Pharmacie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clinique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just">
              <a:lnSpc>
                <a:spcPts val="5312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sur les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indicateurs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qualité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soins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just">
              <a:lnSpc>
                <a:spcPts val="5312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obstacles</a:t>
            </a:r>
          </a:p>
          <a:p>
            <a:pPr marL="690881" lvl="1" indent="-345440" algn="just">
              <a:lnSpc>
                <a:spcPts val="5312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et perspectives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d'avenir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just">
              <a:lnSpc>
                <a:spcPts val="5312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690881" lvl="1" indent="-345440" algn="just">
              <a:lnSpc>
                <a:spcPts val="5312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Références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bibliographiques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51060" y="5993975"/>
            <a:ext cx="654889" cy="65488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2778327" y="7417124"/>
            <a:ext cx="12710840" cy="1184047"/>
          </a:xfrm>
          <a:custGeom>
            <a:avLst/>
            <a:gdLst/>
            <a:ahLst/>
            <a:cxnLst/>
            <a:rect l="l" t="t" r="r" b="b"/>
            <a:pathLst>
              <a:path w="12710840" h="1184047">
                <a:moveTo>
                  <a:pt x="0" y="0"/>
                </a:moveTo>
                <a:lnTo>
                  <a:pt x="12710840" y="0"/>
                </a:lnTo>
                <a:lnTo>
                  <a:pt x="12710840" y="1184046"/>
                </a:lnTo>
                <a:lnTo>
                  <a:pt x="0" y="1184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086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778327" y="2245814"/>
            <a:ext cx="13033503" cy="6277885"/>
            <a:chOff x="0" y="0"/>
            <a:chExt cx="3432692" cy="16534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2692" cy="1653435"/>
            </a:xfrm>
            <a:custGeom>
              <a:avLst/>
              <a:gdLst/>
              <a:ahLst/>
              <a:cxnLst/>
              <a:rect l="l" t="t" r="r" b="b"/>
              <a:pathLst>
                <a:path w="3432692" h="1653435">
                  <a:moveTo>
                    <a:pt x="14850" y="0"/>
                  </a:moveTo>
                  <a:lnTo>
                    <a:pt x="3417842" y="0"/>
                  </a:lnTo>
                  <a:cubicBezTo>
                    <a:pt x="3421780" y="0"/>
                    <a:pt x="3425558" y="1565"/>
                    <a:pt x="3428343" y="4349"/>
                  </a:cubicBezTo>
                  <a:cubicBezTo>
                    <a:pt x="3431127" y="7134"/>
                    <a:pt x="3432692" y="10912"/>
                    <a:pt x="3432692" y="14850"/>
                  </a:cubicBezTo>
                  <a:lnTo>
                    <a:pt x="3432692" y="1638585"/>
                  </a:lnTo>
                  <a:cubicBezTo>
                    <a:pt x="3432692" y="1642523"/>
                    <a:pt x="3431127" y="1646300"/>
                    <a:pt x="3428343" y="1649085"/>
                  </a:cubicBezTo>
                  <a:cubicBezTo>
                    <a:pt x="3425558" y="1651870"/>
                    <a:pt x="3421780" y="1653435"/>
                    <a:pt x="3417842" y="1653435"/>
                  </a:cubicBezTo>
                  <a:lnTo>
                    <a:pt x="14850" y="1653435"/>
                  </a:lnTo>
                  <a:cubicBezTo>
                    <a:pt x="10912" y="1653435"/>
                    <a:pt x="7134" y="1651870"/>
                    <a:pt x="4349" y="1649085"/>
                  </a:cubicBezTo>
                  <a:cubicBezTo>
                    <a:pt x="1565" y="1646300"/>
                    <a:pt x="0" y="1642523"/>
                    <a:pt x="0" y="1638585"/>
                  </a:cubicBezTo>
                  <a:lnTo>
                    <a:pt x="0" y="14850"/>
                  </a:lnTo>
                  <a:cubicBezTo>
                    <a:pt x="0" y="10912"/>
                    <a:pt x="1565" y="7134"/>
                    <a:pt x="4349" y="4349"/>
                  </a:cubicBezTo>
                  <a:cubicBezTo>
                    <a:pt x="7134" y="1565"/>
                    <a:pt x="10912" y="0"/>
                    <a:pt x="14850" y="0"/>
                  </a:cubicBezTo>
                  <a:close/>
                </a:path>
              </a:pathLst>
            </a:custGeom>
            <a:solidFill>
              <a:srgbClr val="106861"/>
            </a:soli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432692" cy="1672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558350" y="3778669"/>
            <a:ext cx="11150794" cy="4561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0"/>
              </a:lnSpc>
            </a:pP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Née dans les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1960, la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pharmacie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clinique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s’est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imposée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pilier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l’amélioration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soins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médicaux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l’usage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médicaments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pour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prise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charge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efficace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sécurisée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patients. Elle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à la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réduction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erreurs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personnalisation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le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renforcement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qualité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soins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5120"/>
              </a:lnSpc>
            </a:pPr>
            <a:endParaRPr lang="en-US" sz="3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79731" y="2425785"/>
            <a:ext cx="6928538" cy="2502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2"/>
              </a:lnSpc>
            </a:pPr>
            <a:r>
              <a:rPr lang="en-US" sz="6844" b="1" spc="-136">
                <a:solidFill>
                  <a:srgbClr val="FDFB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  <a:p>
            <a:pPr marL="0" lvl="0" indent="0" algn="ctr">
              <a:lnSpc>
                <a:spcPts val="9582"/>
              </a:lnSpc>
              <a:spcBef>
                <a:spcPct val="0"/>
              </a:spcBef>
            </a:pPr>
            <a:endParaRPr lang="en-US" sz="6844" b="1" spc="-136">
              <a:solidFill>
                <a:srgbClr val="FDFBFB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113923" y="9258300"/>
            <a:ext cx="327444" cy="32744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648108" y="9258300"/>
            <a:ext cx="327444" cy="32744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161723" y="9258300"/>
            <a:ext cx="327444" cy="32744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10636" y="-779224"/>
            <a:ext cx="2579909" cy="257990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51060" y="5993975"/>
            <a:ext cx="654889" cy="6548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8020" y="253555"/>
            <a:ext cx="14990166" cy="129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r>
              <a:rPr lang="en-US" sz="6840" b="1" spc="-136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Rôle de la Pharmacie clinique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9098" y="1663383"/>
            <a:ext cx="14749805" cy="686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endParaRPr dirty="0"/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Revue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</a:p>
          <a:p>
            <a:pPr marL="1381761" lvl="2" indent="-460587" algn="just">
              <a:lnSpc>
                <a:spcPts val="4160"/>
              </a:lnSpc>
              <a:buFont typeface="Arial"/>
              <a:buChar char="⚬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interactions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medicamenteuses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Ex :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Prise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diuretiques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d’inhibiteurs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l’enzyme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conversion.</a:t>
            </a: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Risque accrue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d’hypotension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arterielle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1381761" lvl="2" indent="-460587" algn="just">
              <a:lnSpc>
                <a:spcPts val="4160"/>
              </a:lnSpc>
              <a:buFont typeface="Arial"/>
              <a:buChar char="⚬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Adaptation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posologique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l’âge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du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poids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rénale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interprofessionnelle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</a:p>
          <a:p>
            <a:pPr marL="1381761" lvl="2" indent="-460587" algn="just">
              <a:lnSpc>
                <a:spcPts val="4160"/>
              </a:lnSpc>
              <a:buFont typeface="Arial"/>
              <a:buChar char="⚬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Participation aux staffs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médicaux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pour proposer des alternatives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thérapeutiques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4160"/>
              </a:lnSpc>
              <a:spcBef>
                <a:spcPct val="0"/>
              </a:spcBef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10636" y="-779224"/>
            <a:ext cx="2579909" cy="257990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51060" y="6584525"/>
            <a:ext cx="654889" cy="6548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8020" y="253555"/>
            <a:ext cx="16192617" cy="129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r>
              <a:rPr lang="en-US" sz="6840" b="1" spc="-136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sur les indicateurs de qualité des soins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9098" y="2449195"/>
            <a:ext cx="14749805" cy="529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160"/>
              </a:lnSpc>
              <a:buAutoNum type="arabicPeriod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Diminution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erreurs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médicamenteuses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pharmacien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clinicien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sécurise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traitements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vérifiant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prescriptions,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se formant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continuellement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conseillant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equipes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soignants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“Une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analyse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erreurs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médicamenteuses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aux urgences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médicales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révélé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que plus de 85 % de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erreurs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se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produisent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lors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la prescription.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L'implication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pharmaciens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cliniciens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est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donc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essentielle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pour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sécuriser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 circuit du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médicament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réduire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erreurs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.”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10636" y="-779224"/>
            <a:ext cx="2579909" cy="257990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686114" y="5993975"/>
            <a:ext cx="654889" cy="6548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8020" y="253555"/>
            <a:ext cx="16434482" cy="2360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76"/>
              </a:lnSpc>
            </a:pP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sur les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indicateurs</a:t>
            </a: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qualité</a:t>
            </a: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des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soins</a:t>
            </a:r>
            <a:endParaRPr lang="en-US" sz="6840" b="1" spc="-136" dirty="0">
              <a:solidFill>
                <a:srgbClr val="191919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endParaRPr lang="en-US" sz="6840" b="1" spc="-136" dirty="0">
              <a:solidFill>
                <a:srgbClr val="191919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69098" y="1989982"/>
            <a:ext cx="14749805" cy="7912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Amélioration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l’adhésion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Éducation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accompagnement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 patient</a:t>
            </a:r>
          </a:p>
          <a:p>
            <a:pPr algn="just">
              <a:lnSpc>
                <a:spcPts val="4160"/>
              </a:lnSpc>
            </a:pP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Expliquation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sur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traitements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leur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importance aide les patients à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mieux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comprendre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leur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maladie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à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suivre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correctement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leurs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prescriptions.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Personnalisation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traitements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justement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doses et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formes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pharmaceutiques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fonction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besoins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individuels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Mise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place de rappels et de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suivis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Utilisation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rappels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électroniques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de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piluliers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aide les patients à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suivre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correctement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leur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traitement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  <a:spcBef>
                <a:spcPct val="0"/>
              </a:spcBef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10636" y="-779224"/>
            <a:ext cx="2579909" cy="257990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51060" y="6832175"/>
            <a:ext cx="654889" cy="6548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8020" y="253555"/>
            <a:ext cx="16192615" cy="2360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76"/>
              </a:lnSpc>
            </a:pP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sur les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indicateurs</a:t>
            </a: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qualité</a:t>
            </a: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des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soins</a:t>
            </a:r>
            <a:endParaRPr lang="en-US" sz="6840" b="1" spc="-136" dirty="0">
              <a:solidFill>
                <a:srgbClr val="191919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endParaRPr lang="en-US" sz="6840" b="1" spc="-136" dirty="0">
              <a:solidFill>
                <a:srgbClr val="191919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69098" y="1869440"/>
            <a:ext cx="14749805" cy="7388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Amélioration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satisfaction des patients</a:t>
            </a: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Prise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charge plus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personnalisée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La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pharmacie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clinique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adapte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soins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aux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besoins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chaque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patient,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améliorant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ainsi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l’observance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thérapeutique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Meilleure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communication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</a:p>
          <a:p>
            <a:pPr algn="just">
              <a:lnSpc>
                <a:spcPts val="4160"/>
              </a:lnSpc>
            </a:pP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Renforcement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l’éducation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thérapeutique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tout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permettant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aux patients de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mieux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comprendre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gérer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leur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traitement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  <a:spcBef>
                <a:spcPct val="0"/>
              </a:spcBef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10636" y="-779224"/>
            <a:ext cx="2579909" cy="257990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51060" y="6308300"/>
            <a:ext cx="654889" cy="6548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8020" y="253555"/>
            <a:ext cx="16434482" cy="2360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76"/>
              </a:lnSpc>
            </a:pP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sur les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indicateurs</a:t>
            </a: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qualité</a:t>
            </a: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des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soins</a:t>
            </a:r>
            <a:endParaRPr lang="en-US" sz="6840" b="1" spc="-136" dirty="0">
              <a:solidFill>
                <a:srgbClr val="191919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endParaRPr lang="en-US" sz="6840" b="1" spc="-136" dirty="0">
              <a:solidFill>
                <a:srgbClr val="191919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69098" y="1859058"/>
            <a:ext cx="14749805" cy="9484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Réduction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coûts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globaux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santé</a:t>
            </a:r>
          </a:p>
          <a:p>
            <a:pPr algn="just">
              <a:lnSpc>
                <a:spcPts val="4160"/>
              </a:lnSpc>
            </a:pP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Éviter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hospitalisations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inutiles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La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prévention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erreurs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complications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médicamenteuses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limite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hospitalisations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raccourcit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séjours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soins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Éviter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gaspillage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médicaments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Une gestion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optimisée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traitements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réduit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gaspillage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privilégie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thérapies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efficaces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économiques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just">
              <a:lnSpc>
                <a:spcPts val="4160"/>
              </a:lnSpc>
              <a:buFont typeface="Arial"/>
              <a:buChar char="•"/>
            </a:pP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Meilleure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rationalisation</a:t>
            </a:r>
            <a:r>
              <a:rPr lang="en-US" sz="32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</a:t>
            </a:r>
            <a:r>
              <a:rPr lang="en-US" sz="3200" dirty="0" err="1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ressources</a:t>
            </a:r>
            <a:endParaRPr lang="en-US" sz="3200" dirty="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Une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meilleure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coordination des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soins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optimise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ressources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évite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les examens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inutiles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traitements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inappropriés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  <a:spcBef>
                <a:spcPct val="0"/>
              </a:spcBef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10636" y="-779224"/>
            <a:ext cx="2579909" cy="257990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51060" y="6950227"/>
            <a:ext cx="654889" cy="6548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8020" y="253555"/>
            <a:ext cx="16434482" cy="2360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76"/>
              </a:lnSpc>
            </a:pP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sur les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indicateurs</a:t>
            </a: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qualité</a:t>
            </a:r>
            <a:r>
              <a:rPr lang="en-US" sz="6840" b="1" spc="-136" dirty="0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des </a:t>
            </a:r>
            <a:r>
              <a:rPr lang="en-US" sz="6840" b="1" spc="-136" dirty="0" err="1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soins</a:t>
            </a:r>
            <a:endParaRPr lang="en-US" sz="6840" b="1" spc="-136" dirty="0">
              <a:solidFill>
                <a:srgbClr val="191919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0" lvl="0" indent="0" algn="l">
              <a:lnSpc>
                <a:spcPts val="9576"/>
              </a:lnSpc>
              <a:spcBef>
                <a:spcPct val="0"/>
              </a:spcBef>
            </a:pPr>
            <a:endParaRPr lang="en-US" sz="6840" b="1" spc="-136" dirty="0">
              <a:solidFill>
                <a:srgbClr val="191919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1746" y="3498786"/>
            <a:ext cx="14749805" cy="372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“Une étude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publiée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par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Belli.L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2018 sur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Éducation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thérapeutique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troubles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dépressifs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,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indique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que des interventions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éducatives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ciblées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sur les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traitements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et la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dépression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améliorent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l'adhésion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des patients aux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antidépresseurs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.”</a:t>
            </a:r>
          </a:p>
          <a:p>
            <a:pPr algn="just">
              <a:lnSpc>
                <a:spcPts val="4160"/>
              </a:lnSpc>
            </a:pPr>
            <a:endParaRPr lang="en-US" sz="3200" i="1" dirty="0">
              <a:solidFill>
                <a:srgbClr val="191919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4160"/>
              </a:lnSpc>
              <a:spcBef>
                <a:spcPct val="0"/>
              </a:spcBef>
            </a:pP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“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D’apres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Labbé, E.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2021, La mise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en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place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d'ateliers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pharmaceutiques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 conduit à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une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augmentation de la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quantité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d'informations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reçues par les patients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concernant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leurs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médicaments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,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améliorant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ainsi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leur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satisfaction </a:t>
            </a:r>
            <a:r>
              <a:rPr lang="en-US" sz="3200" i="1" dirty="0" err="1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globale</a:t>
            </a:r>
            <a:r>
              <a:rPr lang="en-US" sz="3200" i="1" dirty="0">
                <a:solidFill>
                  <a:srgbClr val="191919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896</Words>
  <Application>Microsoft Office PowerPoint</Application>
  <PresentationFormat>Personnalisé</PresentationFormat>
  <Paragraphs>107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Times New Roman Bold</vt:lpstr>
      <vt:lpstr>Open Sauce Bold</vt:lpstr>
      <vt:lpstr>Calibri</vt:lpstr>
      <vt:lpstr>Arial</vt:lpstr>
      <vt:lpstr>Times New Roman Italics</vt:lpstr>
      <vt:lpstr>Times New Roman</vt:lpstr>
      <vt:lpstr>Times New Roman Ultra-Bold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Simple  Professional Business Project Presentation</dc:title>
  <dc:creator>Yuma TELEMAQUE</dc:creator>
  <cp:lastModifiedBy>Yuma TELEMAQUE</cp:lastModifiedBy>
  <cp:revision>3</cp:revision>
  <dcterms:created xsi:type="dcterms:W3CDTF">2006-08-16T00:00:00Z</dcterms:created>
  <dcterms:modified xsi:type="dcterms:W3CDTF">2025-02-27T15:12:45Z</dcterms:modified>
  <dc:identifier>DAGgJJsgGIg</dc:identifier>
</cp:coreProperties>
</file>