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3" r:id="rId7"/>
    <p:sldId id="260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90"/>
    <p:restoredTop sz="94667"/>
  </p:normalViewPr>
  <p:slideViewPr>
    <p:cSldViewPr snapToGrid="0" snapToObjects="1">
      <p:cViewPr varScale="1">
        <p:scale>
          <a:sx n="97" d="100"/>
          <a:sy n="97" d="100"/>
        </p:scale>
        <p:origin x="15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145-8A31-704C-AF1D-6BE20B8570FD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70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145-8A31-704C-AF1D-6BE20B8570FD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73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145-8A31-704C-AF1D-6BE20B8570FD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84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145-8A31-704C-AF1D-6BE20B8570FD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84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145-8A31-704C-AF1D-6BE20B8570FD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68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145-8A31-704C-AF1D-6BE20B8570FD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714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145-8A31-704C-AF1D-6BE20B8570FD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40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145-8A31-704C-AF1D-6BE20B8570FD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15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145-8A31-704C-AF1D-6BE20B8570FD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14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145-8A31-704C-AF1D-6BE20B8570FD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16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145-8A31-704C-AF1D-6BE20B8570FD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48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57145-8A31-704C-AF1D-6BE20B8570FD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61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画像探索アルゴリズム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308432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4</a:t>
            </a:r>
            <a:r>
              <a:rPr lang="ja-JP" altLang="en-US" dirty="0" smtClean="0"/>
              <a:t>班（岸本</a:t>
            </a:r>
            <a:r>
              <a:rPr lang="en-US" altLang="ja-JP" dirty="0" smtClean="0"/>
              <a:t> </a:t>
            </a:r>
            <a:r>
              <a:rPr lang="ja-JP" altLang="en-US" dirty="0" smtClean="0"/>
              <a:t>広輝，</a:t>
            </a:r>
            <a:r>
              <a:rPr kumimoji="1" lang="ja-JP" altLang="en-US" dirty="0" smtClean="0"/>
              <a:t>西本</a:t>
            </a:r>
            <a:r>
              <a:rPr kumimoji="1" lang="en-US" altLang="ja-JP" dirty="0" smtClean="0"/>
              <a:t> </a:t>
            </a:r>
            <a:r>
              <a:rPr lang="ja-JP" altLang="en-US" dirty="0" smtClean="0"/>
              <a:t>遥人，</a:t>
            </a:r>
            <a:r>
              <a:rPr kumimoji="1" lang="ja-JP" altLang="en-US" dirty="0" smtClean="0"/>
              <a:t>藤岡</a:t>
            </a:r>
            <a:r>
              <a:rPr kumimoji="1" lang="en-US" altLang="ja-JP" dirty="0" smtClean="0"/>
              <a:t> </a:t>
            </a:r>
            <a:r>
              <a:rPr lang="ja-JP" altLang="en-US" dirty="0" smtClean="0"/>
              <a:t>勇</a:t>
            </a:r>
            <a:r>
              <a:rPr kumimoji="1" lang="ja-JP" altLang="en-US" dirty="0" smtClean="0"/>
              <a:t>真）</a:t>
            </a:r>
            <a:endParaRPr kumimoji="1" lang="en-US" altLang="ja-JP" dirty="0" smtClean="0"/>
          </a:p>
          <a:p>
            <a:r>
              <a:rPr lang="en-US" altLang="ja-JP" dirty="0" smtClean="0"/>
              <a:t>2018/05/23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115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実装仕様（拡大・縮小）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9" y="1825625"/>
            <a:ext cx="8309867" cy="1388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最近傍法を</a:t>
            </a:r>
            <a:r>
              <a:rPr kumimoji="1" lang="ja-JP" altLang="en-US" dirty="0" smtClean="0"/>
              <a:t>用いた</a:t>
            </a:r>
            <a:r>
              <a:rPr kumimoji="1" lang="en-US" altLang="ja-JP" dirty="0" smtClean="0"/>
              <a:t>.</a:t>
            </a:r>
            <a:endParaRPr kumimoji="1" lang="ja-JP" altLang="en-US" dirty="0" smtClean="0"/>
          </a:p>
          <a:p>
            <a:r>
              <a:rPr lang="ja-JP" altLang="en-US" sz="2400" dirty="0" smtClean="0"/>
              <a:t>画像を拡大した際に最近傍にある画素をそのまま用いる．</a:t>
            </a:r>
            <a:endParaRPr lang="en-US" altLang="ja-JP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131363" y="3143813"/>
            <a:ext cx="6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en-US" altLang="ja-JP" sz="2400" b="0" dirty="0" smtClean="0"/>
          </a:p>
          <a:p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131363" y="3541723"/>
            <a:ext cx="6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en-US" altLang="ja-JP" sz="2400" b="0" dirty="0" smtClean="0"/>
          </a:p>
          <a:p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9144000" y="4366602"/>
                <a:ext cx="2279470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𝐼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charset="0"/>
                        </a:rPr>
                        <m:t>𝐼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4366602"/>
                <a:ext cx="2279470" cy="4743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166116" y="4831333"/>
                <a:ext cx="42897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charset="0"/>
                      </a:rPr>
                      <m:t>𝑥</m:t>
                    </m:r>
                    <m:r>
                      <a:rPr kumimoji="1" lang="en-US" altLang="ja-JP" sz="2400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charset="0"/>
                      </a:rPr>
                      <m:t>𝑦</m:t>
                    </m:r>
                    <m:r>
                      <a:rPr kumimoji="1" lang="en-US" altLang="ja-JP" sz="2400" b="0" i="1" smtClean="0">
                        <a:latin typeface="Cambria Math" charset="0"/>
                      </a:rPr>
                      <m:t>:拡大</m:t>
                    </m:r>
                  </m:oMath>
                </a14:m>
                <a:r>
                  <a:rPr kumimoji="1" lang="ja-JP" altLang="en-US" sz="2400" dirty="0" smtClean="0"/>
                  <a:t>（縮小）後の画素の位置</a:t>
                </a:r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116" y="4831333"/>
                <a:ext cx="42897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05" t="-33333" r="-3409" b="-4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166116" y="5293031"/>
                <a:ext cx="22430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charset="0"/>
                      </a:rPr>
                      <m:t>𝑚</m:t>
                    </m:r>
                    <m:r>
                      <a:rPr kumimoji="1" lang="en-US" altLang="ja-JP" sz="2400" b="0" i="1" smtClean="0">
                        <a:latin typeface="Cambria Math" charset="0"/>
                      </a:rPr>
                      <m:t>:拡大</m:t>
                    </m:r>
                  </m:oMath>
                </a14:m>
                <a:r>
                  <a:rPr kumimoji="1" lang="ja-JP" altLang="en-US" sz="2400" dirty="0" smtClean="0"/>
                  <a:t>（縮小）率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116" y="5293031"/>
                <a:ext cx="224305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261" t="-31148" r="-7337" b="-426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1480644" y="3042497"/>
                <a:ext cx="1344727" cy="14446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mr-IN" altLang="ja-JP" sz="240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mr-IN" altLang="ja-JP" sz="24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24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kumimoji="1" lang="en-US" altLang="ja-JP" sz="2400" b="0" i="1" smtClean="0">
                                  <a:latin typeface="Cambria Math" charset="0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ja-JP" sz="2400" b="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ja-JP" sz="2400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kumimoji="1" lang="en-US" altLang="ja-JP" sz="2400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e>
                              <m:r>
                                <a:rPr kumimoji="1" lang="en-US" altLang="ja-JP" sz="2400" b="0" i="1" smtClean="0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kumimoji="1" lang="en-US" altLang="ja-JP" sz="2400" b="0" i="1" smtClean="0">
                                  <a:latin typeface="Cambria Math" charset="0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ja-JP" sz="2400" b="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ja-JP" sz="24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kumimoji="1" lang="en-US" altLang="ja-JP" sz="2400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644" y="3042497"/>
                <a:ext cx="1344727" cy="144469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81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実装仕様（回転）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2344" y="1548626"/>
            <a:ext cx="8854398" cy="1910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線形補間を用いた．</a:t>
            </a:r>
            <a:endParaRPr kumimoji="1" lang="en-US" altLang="ja-JP" dirty="0" smtClean="0"/>
          </a:p>
          <a:p>
            <a:r>
              <a:rPr lang="ja-JP" altLang="en-US" sz="2400" dirty="0"/>
              <a:t>対応する原画像の位置の近傍４画素からの距離によって線形補間する方法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970907" y="3220946"/>
                <a:ext cx="3545009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mr-IN" altLang="ja-JP" sz="240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mr-IN" altLang="ja-JP" sz="24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24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kumimoji="1" lang="en-US" altLang="ja-JP" sz="2400" b="0" i="1" smtClean="0">
                                  <a:latin typeface="Cambria Math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kumimoji="1" lang="en-US" altLang="ja-JP" sz="2400" b="0" i="1" smtClean="0">
                                  <a:latin typeface="Cambria Math" charset="0"/>
                                </a:rPr>
                                <m:t>×</m:t>
                              </m:r>
                              <m:func>
                                <m:funcPr>
                                  <m:ctrlPr>
                                    <a:rPr kumimoji="1" lang="en-US" altLang="ja-JP" sz="24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2400" b="0" i="0" smtClean="0">
                                      <a:latin typeface="Cambria Math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kumimoji="1" lang="en-US" altLang="ja-JP" sz="2400" b="0" i="1" smtClean="0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kumimoji="1" lang="en-US" altLang="ja-JP" sz="2400" b="0" i="1" smtClean="0">
                                  <a:latin typeface="Cambria Math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kumimoji="1" lang="en-US" altLang="ja-JP" sz="2400" b="0" i="1" smtClean="0">
                                  <a:latin typeface="Cambria Math" charset="0"/>
                                </a:rPr>
                                <m:t>×</m:t>
                              </m:r>
                              <m:func>
                                <m:funcPr>
                                  <m:ctrlPr>
                                    <a:rPr kumimoji="1" lang="en-US" altLang="ja-JP" sz="24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2400" b="0" i="0" smtClean="0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kumimoji="1" lang="en-US" altLang="ja-JP" sz="2400" b="0" i="1" smtClean="0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kumimoji="1" lang="en-US" altLang="ja-JP" sz="2400" b="0" i="1" smtClean="0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kumimoji="1" lang="en-US" altLang="ja-JP" sz="2400" b="0" i="1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kumimoji="1" lang="en-US" altLang="ja-JP" sz="24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kumimoji="1" lang="en-US" altLang="ja-JP" sz="2400" b="0" i="1" smtClean="0">
                                  <a:latin typeface="Cambria Math" charset="0"/>
                                </a:rPr>
                                <m:t>′×</m:t>
                              </m:r>
                              <m:func>
                                <m:funcPr>
                                  <m:ctrlPr>
                                    <a:rPr kumimoji="1" lang="en-US" altLang="ja-JP" sz="24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en-US" altLang="ja-JP" sz="2400" i="1">
                                          <a:latin typeface="Cambria Math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ja-JP" sz="2400" i="1">
                                          <a:latin typeface="Cambria Math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fName>
                                <m:e>
                                  <m:r>
                                    <a:rPr lang="en-US" altLang="ja-JP" sz="2400" i="1">
                                      <a:latin typeface="Cambria Math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2400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kumimoji="1" lang="en-US" altLang="ja-JP" sz="2400" b="0" i="1" smtClean="0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kumimoji="1" lang="en-US" altLang="ja-JP" sz="2400" b="0" i="1" smtClean="0">
                                      <a:latin typeface="Cambria Math" charset="0"/>
                                    </a:rPr>
                                    <m:t>×</m:t>
                                  </m:r>
                                  <m:func>
                                    <m:funcPr>
                                      <m:ctrlPr>
                                        <a:rPr kumimoji="1" lang="en-US" altLang="ja-JP" sz="2400" b="0" i="1" smtClean="0">
                                          <a:latin typeface="Cambria Math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400" b="0" i="0" smtClean="0">
                                          <a:latin typeface="Cambria Math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07" y="3220946"/>
                <a:ext cx="3545009" cy="8238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888718" y="4352125"/>
                <a:ext cx="3569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charset="0"/>
                      </a:rPr>
                      <m:t>,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charset="0"/>
                      </a:rPr>
                      <m:t>:</m:t>
                    </m:r>
                    <m:r>
                      <a:rPr lang="ja-JP" altLang="en-US" sz="2400" i="1" smtClean="0">
                        <a:latin typeface="Cambria Math" charset="0"/>
                      </a:rPr>
                      <m:t>回転後</m:t>
                    </m:r>
                  </m:oMath>
                </a14:m>
                <a:r>
                  <a:rPr kumimoji="1" lang="ja-JP" altLang="en-US" sz="2400" dirty="0" smtClean="0"/>
                  <a:t>の画素の位置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18" y="4352125"/>
                <a:ext cx="356950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222" t="-32787" r="-4274" b="-409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847832" y="4804341"/>
                <a:ext cx="34989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charset="0"/>
                      </a:rPr>
                      <m:t>𝑥</m:t>
                    </m:r>
                    <m:r>
                      <a:rPr kumimoji="1" lang="en-US" altLang="ja-JP" sz="2400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charset="0"/>
                      </a:rPr>
                      <m:t>𝑦</m:t>
                    </m:r>
                    <m:r>
                      <a:rPr kumimoji="1" lang="en-US" altLang="ja-JP" sz="2400" b="0" i="1" smtClean="0">
                        <a:latin typeface="Cambria Math" charset="0"/>
                      </a:rPr>
                      <m:t> :回転前</m:t>
                    </m:r>
                  </m:oMath>
                </a14:m>
                <a:r>
                  <a:rPr kumimoji="1" lang="ja-JP" altLang="en-US" sz="2400" dirty="0" smtClean="0"/>
                  <a:t>の画素の位置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32" y="4804341"/>
                <a:ext cx="349890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091" t="-31148" r="-4355" b="-426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847832" y="5256557"/>
                <a:ext cx="13074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charset="0"/>
                        </a:rPr>
                        <m:t>𝜃</m:t>
                      </m:r>
                      <m:r>
                        <a:rPr kumimoji="1" lang="en-US" altLang="ja-JP" sz="2400" b="0" i="1" smtClean="0">
                          <a:latin typeface="Cambria Math" charset="0"/>
                        </a:rPr>
                        <m:t>:回転角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32" y="5256557"/>
                <a:ext cx="130747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116" t="-9836" r="-790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78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実装仕様（探索アルゴリズム）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拡大縮小，回転を変更して全探索</a:t>
            </a:r>
            <a:endParaRPr lang="en-US" altLang="ja-JP" dirty="0"/>
          </a:p>
          <a:p>
            <a:r>
              <a:rPr lang="ja-JP" altLang="en-US" dirty="0" smtClean="0"/>
              <a:t>拡大縮小</a:t>
            </a:r>
            <a:r>
              <a:rPr lang="en-US" altLang="ja-JP" dirty="0" smtClean="0"/>
              <a:t>:0.6−1.6</a:t>
            </a:r>
            <a:r>
              <a:rPr lang="ja-JP" altLang="en-US" dirty="0" smtClean="0"/>
              <a:t>（刻み幅</a:t>
            </a:r>
            <a:r>
              <a:rPr lang="en-US" altLang="ja-JP" dirty="0" smtClean="0"/>
              <a:t>0.1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回転</a:t>
            </a:r>
            <a:r>
              <a:rPr lang="en-US" altLang="ja-JP" dirty="0" smtClean="0"/>
              <a:t>:</a:t>
            </a:r>
            <a:r>
              <a:rPr lang="ja-JP" altLang="en-US" dirty="0" smtClean="0"/>
              <a:t>−</a:t>
            </a:r>
            <a:r>
              <a:rPr lang="en-US" altLang="ja-JP" dirty="0" smtClean="0"/>
              <a:t>25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20</a:t>
            </a:r>
            <a:r>
              <a:rPr lang="ja-JP" altLang="en-US" dirty="0" smtClean="0"/>
              <a:t>（刻み幅</a:t>
            </a:r>
            <a:r>
              <a:rPr lang="en-US" altLang="ja-JP" dirty="0" smtClean="0"/>
              <a:t>5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pPr>
              <a:buFont typeface="Wingdings" charset="2"/>
              <a:buChar char="Ø"/>
            </a:pPr>
            <a:r>
              <a:rPr lang="ja-JP" altLang="en-US" dirty="0" smtClean="0"/>
              <a:t>実行時間</a:t>
            </a:r>
            <a:r>
              <a:rPr lang="en-US" altLang="ja-JP" dirty="0" smtClean="0"/>
              <a:t>:823sec</a:t>
            </a:r>
          </a:p>
          <a:p>
            <a:pPr marL="0" indent="0">
              <a:buNone/>
            </a:pPr>
            <a:r>
              <a:rPr lang="en-US" altLang="ja-JP" dirty="0" smtClean="0"/>
              <a:t>(</a:t>
            </a:r>
            <a:r>
              <a:rPr lang="ja-JP" altLang="en-US" dirty="0" smtClean="0"/>
              <a:t>使用データ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usagi.ppm</a:t>
            </a:r>
            <a:r>
              <a:rPr lang="en-US" altLang="ja-JP" dirty="0"/>
              <a:t>, </a:t>
            </a:r>
            <a:r>
              <a:rPr lang="en-US" altLang="ja-JP" dirty="0" smtClean="0"/>
              <a:t>class3_b1_n0_1.ppm)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947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実装仕様（探索アルゴリズム）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494321"/>
            <a:ext cx="7886700" cy="216327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主な工夫点</a:t>
            </a:r>
            <a:r>
              <a:rPr kumimoji="1" lang="en-US" altLang="ja-JP" dirty="0" smtClean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探索する範囲を制限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枠内での探索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marL="457200" lvl="1" indent="0">
              <a:buNone/>
            </a:pP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70113" y="5764700"/>
            <a:ext cx="4831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全探索における</a:t>
            </a:r>
            <a:r>
              <a:rPr lang="ja-JP" altLang="en-US" sz="2400" dirty="0" smtClean="0"/>
              <a:t>実行時間</a:t>
            </a:r>
            <a:r>
              <a:rPr kumimoji="1" lang="ja-JP" altLang="en-US" sz="2400" dirty="0" smtClean="0"/>
              <a:t>が減った．</a:t>
            </a:r>
            <a:endParaRPr kumimoji="1" lang="en-US" altLang="ja-JP" sz="2400" dirty="0" smtClean="0"/>
          </a:p>
          <a:p>
            <a:pPr marL="285750" indent="-285750">
              <a:buFont typeface="Wingdings" charset="2"/>
              <a:buChar char="Ø"/>
            </a:pPr>
            <a:r>
              <a:rPr lang="en-US" altLang="ja-JP" sz="2400" dirty="0" smtClean="0"/>
              <a:t>823sec</a:t>
            </a:r>
            <a:r>
              <a:rPr lang="ja-JP" altLang="en-US" sz="2400" dirty="0" smtClean="0"/>
              <a:t>→</a:t>
            </a:r>
            <a:r>
              <a:rPr lang="en-US" altLang="ja-JP" sz="2400" dirty="0" smtClean="0"/>
              <a:t>144sec</a:t>
            </a:r>
            <a:endParaRPr kumimoji="1" lang="ja-JP" altLang="en-US" sz="2400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13" y="3002708"/>
            <a:ext cx="6743488" cy="264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5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実装仕様（探索アルゴリズム）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494321"/>
            <a:ext cx="7886700" cy="216327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主な工夫点</a:t>
            </a:r>
            <a:r>
              <a:rPr kumimoji="1" lang="en-US" altLang="ja-JP" dirty="0" smtClean="0"/>
              <a:t>]</a:t>
            </a:r>
          </a:p>
          <a:p>
            <a:pPr marL="514350" indent="-514350">
              <a:buFont typeface="+mj-lt"/>
              <a:buAutoNum type="arabicPeriod" startAt="2"/>
            </a:pPr>
            <a:r>
              <a:rPr kumimoji="1" lang="ja-JP" altLang="en-US" dirty="0" smtClean="0"/>
              <a:t>探索する範囲を制限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大体の範囲を特定し，その周辺を探索</a:t>
            </a:r>
            <a:endParaRPr kumimoji="1" lang="en-US" altLang="ja-JP" dirty="0" smtClean="0"/>
          </a:p>
          <a:p>
            <a:pPr marL="457200" lvl="1" indent="0">
              <a:buNone/>
            </a:pP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78220" y="4663947"/>
            <a:ext cx="510817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①</a:t>
            </a:r>
            <a:r>
              <a:rPr lang="ja-JP" altLang="en-US" sz="2000" dirty="0"/>
              <a:t>探索画像の大体の位置を特定</a:t>
            </a:r>
            <a:r>
              <a:rPr lang="ja-JP" altLang="en-US" sz="2000" dirty="0" smtClean="0"/>
              <a:t>．</a:t>
            </a:r>
            <a:endParaRPr lang="en-US" altLang="ja-JP" sz="2000" dirty="0" smtClean="0"/>
          </a:p>
          <a:p>
            <a:r>
              <a:rPr lang="ja-JP" altLang="en-US" sz="2000" dirty="0" smtClean="0"/>
              <a:t>（</a:t>
            </a:r>
            <a:r>
              <a:rPr lang="ja-JP" altLang="en-US" sz="2000" dirty="0"/>
              <a:t>拡大縮小なし，回転なし</a:t>
            </a:r>
            <a:r>
              <a:rPr lang="ja-JP" altLang="en-US" sz="2000" dirty="0" smtClean="0"/>
              <a:t>で全探索．</a:t>
            </a:r>
            <a:r>
              <a:rPr kumimoji="1" lang="ja-JP" altLang="en-US" sz="2000" dirty="0" smtClean="0"/>
              <a:t>）</a:t>
            </a:r>
            <a:endParaRPr kumimoji="1" lang="ja-JP" altLang="en-US" sz="20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645991" y="4657106"/>
            <a:ext cx="40341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②大体の位置（図中の赤点）の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上下左右</a:t>
            </a:r>
            <a:r>
              <a:rPr kumimoji="1" lang="en-US" altLang="ja-JP" sz="2000" dirty="0" smtClean="0"/>
              <a:t>N</a:t>
            </a:r>
            <a:r>
              <a:rPr kumimoji="1" lang="ja-JP" altLang="en-US" sz="2000" dirty="0" smtClean="0"/>
              <a:t>ピクセル分に探索範囲を制限し，全探索する．</a:t>
            </a:r>
            <a:r>
              <a:rPr lang="en-US" altLang="ja-JP" sz="2000" dirty="0" smtClean="0"/>
              <a:t>(N=20)</a:t>
            </a:r>
            <a:endParaRPr kumimoji="1" lang="en-US" altLang="ja-JP" sz="2000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68729" y="5793020"/>
            <a:ext cx="4831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全探索における</a:t>
            </a:r>
            <a:r>
              <a:rPr lang="ja-JP" altLang="en-US" sz="2400" dirty="0" smtClean="0"/>
              <a:t>実行時間</a:t>
            </a:r>
            <a:r>
              <a:rPr kumimoji="1" lang="ja-JP" altLang="en-US" sz="2400" dirty="0" smtClean="0"/>
              <a:t>が減った．</a:t>
            </a:r>
            <a:endParaRPr kumimoji="1" lang="en-US" altLang="ja-JP" sz="2400" dirty="0" smtClean="0"/>
          </a:p>
          <a:p>
            <a:pPr marL="285750" indent="-285750">
              <a:buFont typeface="Wingdings" charset="2"/>
              <a:buChar char="Ø"/>
            </a:pPr>
            <a:r>
              <a:rPr lang="en-US" altLang="ja-JP" sz="2400" dirty="0" smtClean="0"/>
              <a:t>144.79sec</a:t>
            </a:r>
            <a:r>
              <a:rPr lang="ja-JP" altLang="en-US" sz="2400" dirty="0" smtClean="0"/>
              <a:t>→</a:t>
            </a:r>
            <a:r>
              <a:rPr lang="en-US" altLang="ja-JP" sz="2400" dirty="0" smtClean="0"/>
              <a:t>15.10sec</a:t>
            </a:r>
            <a:endParaRPr kumimoji="1"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666" y="2909171"/>
            <a:ext cx="6047232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今後の方針</a:t>
            </a:r>
            <a:r>
              <a:rPr kumimoji="1" lang="ja-JP" altLang="en-US" dirty="0" smtClean="0"/>
              <a:t>（探索アルゴリズム）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534077"/>
            <a:ext cx="7886700" cy="4826966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2400" dirty="0" smtClean="0"/>
              <a:t>現状</a:t>
            </a:r>
            <a:r>
              <a:rPr kumimoji="1" lang="ja-JP" altLang="en-US" sz="2400" dirty="0" smtClean="0"/>
              <a:t>，レベル</a:t>
            </a:r>
            <a:r>
              <a:rPr kumimoji="1" lang="en-US" altLang="ja-JP" sz="2400" dirty="0" smtClean="0"/>
              <a:t>3</a:t>
            </a:r>
            <a:r>
              <a:rPr lang="ja-JP" altLang="en-US" sz="2400" dirty="0" smtClean="0"/>
              <a:t>のオクルージョン以外に対応．</a:t>
            </a:r>
            <a:endParaRPr lang="en-US" altLang="ja-JP" sz="2400" dirty="0" smtClean="0"/>
          </a:p>
          <a:p>
            <a:pPr>
              <a:buFont typeface="Wingdings" charset="2"/>
              <a:buChar char="Ø"/>
            </a:pPr>
            <a:r>
              <a:rPr kumimoji="1" lang="en-US" altLang="ja-JP" sz="2400" dirty="0" smtClean="0"/>
              <a:t>usamimi2</a:t>
            </a:r>
            <a:r>
              <a:rPr kumimoji="1" lang="ja-JP" altLang="en-US" sz="2400" dirty="0" smtClean="0"/>
              <a:t>，</a:t>
            </a:r>
            <a:r>
              <a:rPr lang="en-US" altLang="ja-JP" sz="2400" dirty="0" err="1" smtClean="0"/>
              <a:t>pengin</a:t>
            </a:r>
            <a:r>
              <a:rPr lang="ja-JP" altLang="en-US" sz="2400" dirty="0" smtClean="0"/>
              <a:t>，</a:t>
            </a:r>
            <a:r>
              <a:rPr lang="en-US" altLang="ja-JP" sz="2400" dirty="0" err="1" smtClean="0"/>
              <a:t>saru</a:t>
            </a:r>
            <a:r>
              <a:rPr lang="ja-JP" altLang="en-US" sz="2400" dirty="0" smtClean="0"/>
              <a:t>に弱い．</a:t>
            </a: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kumimoji="1"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2400" dirty="0" smtClean="0"/>
              <a:t>[</a:t>
            </a:r>
            <a:r>
              <a:rPr kumimoji="1" lang="ja-JP" altLang="en-US" sz="2400" dirty="0" smtClean="0"/>
              <a:t>対応すべき点・</a:t>
            </a:r>
            <a:r>
              <a:rPr lang="ja-JP" altLang="en-US" sz="2400" dirty="0" smtClean="0"/>
              <a:t>改良点</a:t>
            </a:r>
            <a:r>
              <a:rPr lang="en-US" altLang="ja-JP" sz="2400" dirty="0" smtClean="0"/>
              <a:t>]</a:t>
            </a:r>
          </a:p>
          <a:p>
            <a:r>
              <a:rPr lang="en-US" altLang="ja-JP" sz="2400" dirty="0" smtClean="0"/>
              <a:t>2</a:t>
            </a:r>
            <a:r>
              <a:rPr lang="ja-JP" altLang="en-US" sz="2400" dirty="0" smtClean="0"/>
              <a:t>画像間の比較手法</a:t>
            </a:r>
            <a:endParaRPr lang="en-US" altLang="ja-JP" sz="2400" dirty="0"/>
          </a:p>
          <a:p>
            <a:pPr lvl="1">
              <a:buFont typeface="Wingdings" charset="2"/>
              <a:buChar char="Ø"/>
            </a:pPr>
            <a:r>
              <a:rPr lang="en-US" altLang="ja-JP" dirty="0" smtClean="0"/>
              <a:t>RGB</a:t>
            </a:r>
            <a:r>
              <a:rPr lang="ja-JP" altLang="en-US" dirty="0" smtClean="0"/>
              <a:t>に関するヒストグラムとの誤差をとる等</a:t>
            </a:r>
            <a:endParaRPr lang="en-US" altLang="ja-JP" dirty="0" smtClean="0"/>
          </a:p>
          <a:p>
            <a:r>
              <a:rPr lang="ja-JP" altLang="en-US" sz="2400" dirty="0"/>
              <a:t>ノイズ</a:t>
            </a:r>
            <a:endParaRPr lang="en-US" altLang="ja-JP" sz="2400" dirty="0"/>
          </a:p>
          <a:p>
            <a:r>
              <a:rPr lang="ja-JP" altLang="en-US" sz="2400" dirty="0"/>
              <a:t>画像の隠れ（オクルージョン）</a:t>
            </a:r>
            <a:endParaRPr lang="en-US" altLang="ja-JP" sz="2400" dirty="0"/>
          </a:p>
          <a:p>
            <a:pPr>
              <a:buFont typeface="Wingdings" charset="2"/>
              <a:buChar char="Ø"/>
            </a:pPr>
            <a:endParaRPr lang="en-US" altLang="ja-JP" dirty="0" smtClean="0"/>
          </a:p>
          <a:p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AutoShape 2" descr="http://www2c.comm.eng.osaka-u.ac.jp/~naoko/multimedia/template_matching_bk/characters.files/saru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990" y="2357242"/>
            <a:ext cx="1625600" cy="16256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386" y="2357242"/>
            <a:ext cx="1625600" cy="16256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048" y="2471801"/>
            <a:ext cx="1396482" cy="139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7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323</Words>
  <Application>Microsoft Macintosh PowerPoint</Application>
  <PresentationFormat>画面に合わせる (4:3)</PresentationFormat>
  <Paragraphs>54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Calibri</vt:lpstr>
      <vt:lpstr>Calibri Light</vt:lpstr>
      <vt:lpstr>Cambria Math</vt:lpstr>
      <vt:lpstr>Mangal</vt:lpstr>
      <vt:lpstr>ＭＳ Ｐゴシック</vt:lpstr>
      <vt:lpstr>Wingdings</vt:lpstr>
      <vt:lpstr>Arial</vt:lpstr>
      <vt:lpstr>ホワイト</vt:lpstr>
      <vt:lpstr>画像探索アルゴリズム</vt:lpstr>
      <vt:lpstr>実装仕様（拡大・縮小）</vt:lpstr>
      <vt:lpstr>実装仕様（回転）</vt:lpstr>
      <vt:lpstr>実装仕様（探索アルゴリズム）</vt:lpstr>
      <vt:lpstr>実装仕様（探索アルゴリズム）</vt:lpstr>
      <vt:lpstr>実装仕様（探索アルゴリズム）</vt:lpstr>
      <vt:lpstr>今後の方針（探索アルゴリズム）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画像探索アルゴリズム</dc:title>
  <dc:creator>Microsoft Office ユーザー</dc:creator>
  <cp:lastModifiedBy>Microsoft Office ユーザー</cp:lastModifiedBy>
  <cp:revision>15</cp:revision>
  <dcterms:created xsi:type="dcterms:W3CDTF">2018-05-22T06:35:13Z</dcterms:created>
  <dcterms:modified xsi:type="dcterms:W3CDTF">2018-05-23T02:44:01Z</dcterms:modified>
</cp:coreProperties>
</file>