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3" r:id="rId7"/>
    <p:sldId id="260" r:id="rId8"/>
    <p:sldId id="265" r:id="rId9"/>
    <p:sldId id="266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5"/>
    <p:restoredTop sz="93768"/>
  </p:normalViewPr>
  <p:slideViewPr>
    <p:cSldViewPr snapToGrid="0" snapToObjects="1">
      <p:cViewPr varScale="1">
        <p:scale>
          <a:sx n="119" d="100"/>
          <a:sy n="119" d="100"/>
        </p:scale>
        <p:origin x="1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145-8A31-704C-AF1D-6BE20B8570FD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70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145-8A31-704C-AF1D-6BE20B8570FD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73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145-8A31-704C-AF1D-6BE20B8570FD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84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145-8A31-704C-AF1D-6BE20B8570FD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84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145-8A31-704C-AF1D-6BE20B8570FD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68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145-8A31-704C-AF1D-6BE20B8570FD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714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145-8A31-704C-AF1D-6BE20B8570FD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40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145-8A31-704C-AF1D-6BE20B8570FD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15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145-8A31-704C-AF1D-6BE20B8570FD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14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145-8A31-704C-AF1D-6BE20B8570FD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16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145-8A31-704C-AF1D-6BE20B8570FD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48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57145-8A31-704C-AF1D-6BE20B8570FD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61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画像探索アルゴリズム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308432"/>
          </a:xfrm>
        </p:spPr>
        <p:txBody>
          <a:bodyPr>
            <a:norm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班（岸本</a:t>
            </a:r>
            <a:r>
              <a:rPr lang="en-US" altLang="ja-JP" dirty="0"/>
              <a:t> </a:t>
            </a:r>
            <a:r>
              <a:rPr lang="ja-JP" altLang="en-US" dirty="0"/>
              <a:t>広輝，</a:t>
            </a:r>
            <a:r>
              <a:rPr kumimoji="1" lang="ja-JP" altLang="en-US" dirty="0"/>
              <a:t>西本</a:t>
            </a:r>
            <a:r>
              <a:rPr kumimoji="1" lang="en-US" altLang="ja-JP" dirty="0"/>
              <a:t> </a:t>
            </a:r>
            <a:r>
              <a:rPr lang="ja-JP" altLang="en-US" dirty="0"/>
              <a:t>遥人，</a:t>
            </a:r>
            <a:r>
              <a:rPr kumimoji="1" lang="ja-JP" altLang="en-US" dirty="0"/>
              <a:t>藤岡</a:t>
            </a:r>
            <a:r>
              <a:rPr kumimoji="1" lang="en-US" altLang="ja-JP" dirty="0"/>
              <a:t> </a:t>
            </a:r>
            <a:r>
              <a:rPr lang="ja-JP" altLang="en-US" dirty="0"/>
              <a:t>勇</a:t>
            </a:r>
            <a:r>
              <a:rPr kumimoji="1" lang="ja-JP" altLang="en-US" dirty="0"/>
              <a:t>真）</a:t>
            </a:r>
            <a:endParaRPr kumimoji="1" lang="en-US" altLang="ja-JP" dirty="0"/>
          </a:p>
          <a:p>
            <a:r>
              <a:rPr lang="en-US" altLang="ja-JP" dirty="0"/>
              <a:t>2018/05/23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115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実装仕様（拡大・縮小）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9" y="1825625"/>
            <a:ext cx="8309867" cy="1388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最近傍法を用いた</a:t>
            </a:r>
            <a:r>
              <a:rPr kumimoji="1" lang="en-US" altLang="ja-JP" dirty="0"/>
              <a:t>.</a:t>
            </a:r>
            <a:endParaRPr kumimoji="1" lang="ja-JP" altLang="en-US" dirty="0"/>
          </a:p>
          <a:p>
            <a:r>
              <a:rPr lang="ja-JP" altLang="en-US" sz="2400" dirty="0"/>
              <a:t>画像を拡大した際に最近傍にある画素をそのまま用いる．</a:t>
            </a:r>
            <a:endParaRPr lang="en-US" altLang="ja-JP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131363" y="3143813"/>
            <a:ext cx="6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en-US" altLang="ja-JP" sz="2400" b="0" dirty="0"/>
          </a:p>
          <a:p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131363" y="3541723"/>
            <a:ext cx="6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en-US" altLang="ja-JP" sz="2400" b="0" dirty="0"/>
          </a:p>
          <a:p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9144000" y="4366602"/>
                <a:ext cx="2279470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𝐼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charset="0"/>
                        </a:rPr>
                        <m:t>𝐼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4366602"/>
                <a:ext cx="2279470" cy="4743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166116" y="4831333"/>
                <a:ext cx="42897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charset="0"/>
                      </a:rPr>
                      <m:t>𝑥</m:t>
                    </m:r>
                    <m:r>
                      <a:rPr kumimoji="1" lang="en-US" altLang="ja-JP" sz="2400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charset="0"/>
                      </a:rPr>
                      <m:t>𝑦</m:t>
                    </m:r>
                    <m:r>
                      <a:rPr kumimoji="1" lang="en-US" altLang="ja-JP" sz="2400" b="0" i="1" smtClean="0">
                        <a:latin typeface="Cambria Math" charset="0"/>
                      </a:rPr>
                      <m:t>:</m:t>
                    </m:r>
                    <m:r>
                      <a:rPr kumimoji="1" lang="en-US" altLang="ja-JP" sz="2400" b="0" i="1" smtClean="0">
                        <a:latin typeface="Cambria Math" charset="0"/>
                      </a:rPr>
                      <m:t>拡大</m:t>
                    </m:r>
                  </m:oMath>
                </a14:m>
                <a:r>
                  <a:rPr kumimoji="1" lang="ja-JP" altLang="en-US" sz="2400" dirty="0"/>
                  <a:t>（縮小）後の画素の位置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116" y="4831333"/>
                <a:ext cx="42897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05" t="-33333" r="-3409" b="-4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166116" y="5293031"/>
                <a:ext cx="22430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charset="0"/>
                      </a:rPr>
                      <m:t>𝑚</m:t>
                    </m:r>
                    <m:r>
                      <a:rPr kumimoji="1" lang="en-US" altLang="ja-JP" sz="2400" b="0" i="1" smtClean="0">
                        <a:latin typeface="Cambria Math" charset="0"/>
                      </a:rPr>
                      <m:t>:</m:t>
                    </m:r>
                    <m:r>
                      <a:rPr kumimoji="1" lang="en-US" altLang="ja-JP" sz="2400" b="0" i="1" smtClean="0">
                        <a:latin typeface="Cambria Math" charset="0"/>
                      </a:rPr>
                      <m:t>拡大</m:t>
                    </m:r>
                  </m:oMath>
                </a14:m>
                <a:r>
                  <a:rPr kumimoji="1" lang="ja-JP" altLang="en-US" sz="2400" dirty="0"/>
                  <a:t>（縮小）率</a:t>
                </a: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116" y="5293031"/>
                <a:ext cx="224305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261" t="-31148" r="-7337" b="-426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1480644" y="3042497"/>
                <a:ext cx="1344727" cy="14446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mr-IN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mr-IN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24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kumimoji="1" lang="en-US" altLang="ja-JP" sz="2400" b="0" i="1" smtClean="0">
                                  <a:latin typeface="Cambria Math" charset="0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ja-JP" sz="2400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kumimoji="1" lang="en-US" altLang="ja-JP" sz="2400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e>
                              <m:r>
                                <a:rPr kumimoji="1" lang="en-US" altLang="ja-JP" sz="2400" b="0" i="1" smtClean="0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kumimoji="1" lang="en-US" altLang="ja-JP" sz="2400" b="0" i="1" smtClean="0">
                                  <a:latin typeface="Cambria Math" charset="0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ja-JP" sz="24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kumimoji="1" lang="en-US" altLang="ja-JP" sz="2400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644" y="3042497"/>
                <a:ext cx="1344727" cy="144469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81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実装仕様（回転）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2344" y="1548626"/>
            <a:ext cx="8854398" cy="1910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線形補間を用いた．</a:t>
            </a:r>
            <a:endParaRPr kumimoji="1" lang="en-US" altLang="ja-JP" dirty="0"/>
          </a:p>
          <a:p>
            <a:r>
              <a:rPr lang="ja-JP" altLang="en-US" sz="2400" dirty="0"/>
              <a:t>対応する原画像の位置の近傍４画素からの距離によって線形補間する方法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970907" y="3220946"/>
                <a:ext cx="3545009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mr-IN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mr-IN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24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kumimoji="1" lang="en-US" altLang="ja-JP" sz="2400" b="0" i="1" smtClean="0">
                                  <a:latin typeface="Cambria Math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kumimoji="1" lang="en-US" altLang="ja-JP" sz="2400" b="0" i="1" smtClean="0">
                                  <a:latin typeface="Cambria Math" charset="0"/>
                                </a:rPr>
                                <m:t>×</m:t>
                              </m:r>
                              <m:func>
                                <m:func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2400" b="0" i="0" smtClean="0">
                                      <a:latin typeface="Cambria Math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kumimoji="1" lang="en-US" altLang="ja-JP" sz="2400" b="0" i="1" smtClean="0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kumimoji="1" lang="en-US" altLang="ja-JP" sz="2400" b="0" i="1" smtClean="0">
                                  <a:latin typeface="Cambria Math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kumimoji="1" lang="en-US" altLang="ja-JP" sz="2400" b="0" i="1" smtClean="0">
                                  <a:latin typeface="Cambria Math" charset="0"/>
                                </a:rPr>
                                <m:t>×</m:t>
                              </m:r>
                              <m:func>
                                <m:func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2400" b="0" i="0" smtClean="0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kumimoji="1" lang="en-US" altLang="ja-JP" sz="2400" b="0" i="1" smtClean="0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kumimoji="1" lang="en-US" altLang="ja-JP" sz="2400" b="0" i="1" smtClean="0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kumimoji="1" lang="en-US" altLang="ja-JP" sz="2400" b="0" i="1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kumimoji="1" lang="en-US" altLang="ja-JP" sz="24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kumimoji="1" lang="en-US" altLang="ja-JP" sz="2400" b="0" i="1" smtClean="0">
                                  <a:latin typeface="Cambria Math" charset="0"/>
                                </a:rPr>
                                <m:t>′×</m:t>
                              </m:r>
                              <m:func>
                                <m:func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ja-JP" sz="2400" i="1">
                                          <a:latin typeface="Cambria Math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fName>
                                <m:e>
                                  <m:r>
                                    <a:rPr lang="en-US" altLang="ja-JP" sz="2400" i="1">
                                      <a:latin typeface="Cambria Math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kumimoji="1" lang="en-US" altLang="ja-JP" sz="2400" b="0" i="1" smtClean="0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kumimoji="1" lang="en-US" altLang="ja-JP" sz="2400" b="0" i="1" smtClean="0">
                                      <a:latin typeface="Cambria Math" charset="0"/>
                                    </a:rPr>
                                    <m:t>×</m:t>
                                  </m:r>
                                  <m:func>
                                    <m:func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400" b="0" i="0" smtClean="0">
                                          <a:latin typeface="Cambria Math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07" y="3220946"/>
                <a:ext cx="3545009" cy="8238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888718" y="4352125"/>
                <a:ext cx="3569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charset="0"/>
                      </a:rPr>
                      <m:t>,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charset="0"/>
                      </a:rPr>
                      <m:t>:</m:t>
                    </m:r>
                    <m:r>
                      <a:rPr lang="ja-JP" altLang="en-US" sz="2400" i="1" smtClean="0">
                        <a:latin typeface="Cambria Math" charset="0"/>
                      </a:rPr>
                      <m:t>回転後</m:t>
                    </m:r>
                  </m:oMath>
                </a14:m>
                <a:r>
                  <a:rPr kumimoji="1" lang="ja-JP" altLang="en-US" sz="2400" dirty="0"/>
                  <a:t>の画素の位置</a:t>
                </a: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18" y="4352125"/>
                <a:ext cx="356950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222" t="-32787" r="-4274" b="-409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847832" y="4804341"/>
                <a:ext cx="34989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charset="0"/>
                      </a:rPr>
                      <m:t>𝑥</m:t>
                    </m:r>
                    <m:r>
                      <a:rPr kumimoji="1" lang="en-US" altLang="ja-JP" sz="2400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charset="0"/>
                      </a:rPr>
                      <m:t>𝑦</m:t>
                    </m:r>
                    <m:r>
                      <a:rPr kumimoji="1" lang="en-US" altLang="ja-JP" sz="2400" b="0" i="1" smtClean="0">
                        <a:latin typeface="Cambria Math" charset="0"/>
                      </a:rPr>
                      <m:t> :</m:t>
                    </m:r>
                    <m:r>
                      <a:rPr kumimoji="1" lang="en-US" altLang="ja-JP" sz="2400" b="0" i="1" smtClean="0">
                        <a:latin typeface="Cambria Math" charset="0"/>
                      </a:rPr>
                      <m:t>回転前</m:t>
                    </m:r>
                  </m:oMath>
                </a14:m>
                <a:r>
                  <a:rPr kumimoji="1" lang="ja-JP" altLang="en-US" sz="2400" dirty="0"/>
                  <a:t>の画素の位置</a:t>
                </a: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32" y="4804341"/>
                <a:ext cx="349890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091" t="-31148" r="-4355" b="-426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847832" y="5256557"/>
                <a:ext cx="13074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charset="0"/>
                        </a:rPr>
                        <m:t>𝜃</m:t>
                      </m:r>
                      <m:r>
                        <a:rPr kumimoji="1" lang="en-US" altLang="ja-JP" sz="2400" b="0" i="1" smtClean="0">
                          <a:latin typeface="Cambria Math" charset="0"/>
                        </a:rPr>
                        <m:t>:</m:t>
                      </m:r>
                      <m:r>
                        <a:rPr kumimoji="1" lang="en-US" altLang="ja-JP" sz="2400" b="0" i="1" smtClean="0">
                          <a:latin typeface="Cambria Math" charset="0"/>
                        </a:rPr>
                        <m:t>回転角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32" y="5256557"/>
                <a:ext cx="130747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116" t="-9836" r="-790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78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実装仕様（探索アルゴリズム）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拡大縮小，回転を変更して全探索</a:t>
            </a:r>
            <a:endParaRPr lang="en-US" altLang="ja-JP" dirty="0"/>
          </a:p>
          <a:p>
            <a:r>
              <a:rPr lang="ja-JP" altLang="en-US" dirty="0"/>
              <a:t>拡大縮小</a:t>
            </a:r>
            <a:r>
              <a:rPr lang="en-US" altLang="ja-JP" dirty="0"/>
              <a:t>:0.6−1.6</a:t>
            </a:r>
            <a:r>
              <a:rPr lang="ja-JP" altLang="en-US" dirty="0"/>
              <a:t>（刻み幅</a:t>
            </a:r>
            <a:r>
              <a:rPr lang="en-US" altLang="ja-JP" dirty="0"/>
              <a:t>0.1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ja-JP" altLang="en-US" dirty="0"/>
              <a:t>回転</a:t>
            </a:r>
            <a:r>
              <a:rPr lang="en-US" altLang="ja-JP" dirty="0"/>
              <a:t>:</a:t>
            </a:r>
            <a:r>
              <a:rPr lang="ja-JP" altLang="en-US" dirty="0"/>
              <a:t>−</a:t>
            </a:r>
            <a:r>
              <a:rPr lang="en-US" altLang="ja-JP" dirty="0"/>
              <a:t>25</a:t>
            </a:r>
            <a:r>
              <a:rPr lang="ja-JP" altLang="en-US" dirty="0"/>
              <a:t>から</a:t>
            </a:r>
            <a:r>
              <a:rPr lang="en-US" altLang="ja-JP" dirty="0"/>
              <a:t>20</a:t>
            </a:r>
            <a:r>
              <a:rPr lang="ja-JP" altLang="en-US" dirty="0"/>
              <a:t>（刻み幅</a:t>
            </a:r>
            <a:r>
              <a:rPr lang="en-US" altLang="ja-JP" dirty="0"/>
              <a:t>5</a:t>
            </a:r>
            <a:r>
              <a:rPr lang="ja-JP" altLang="en-US" dirty="0"/>
              <a:t>）</a:t>
            </a:r>
            <a:endParaRPr lang="en-US" altLang="ja-JP" dirty="0"/>
          </a:p>
          <a:p>
            <a:endParaRPr kumimoji="1" lang="en-US" altLang="ja-JP" dirty="0"/>
          </a:p>
          <a:p>
            <a:pPr>
              <a:buFont typeface="Wingdings" charset="2"/>
              <a:buChar char="Ø"/>
            </a:pPr>
            <a:r>
              <a:rPr lang="ja-JP" altLang="en-US" dirty="0"/>
              <a:t>実行時間</a:t>
            </a:r>
            <a:r>
              <a:rPr lang="en-US" altLang="ja-JP" dirty="0"/>
              <a:t>:823sec</a:t>
            </a:r>
          </a:p>
          <a:p>
            <a:pPr marL="0" indent="0">
              <a:buNone/>
            </a:pPr>
            <a:r>
              <a:rPr lang="en-US" altLang="ja-JP" dirty="0"/>
              <a:t>(</a:t>
            </a:r>
            <a:r>
              <a:rPr lang="ja-JP" altLang="en-US" dirty="0"/>
              <a:t>使用データ</a:t>
            </a:r>
            <a:r>
              <a:rPr lang="en-US" altLang="ja-JP" dirty="0"/>
              <a:t>:</a:t>
            </a:r>
            <a:r>
              <a:rPr lang="en-US" altLang="ja-JP" dirty="0" err="1"/>
              <a:t>usagi.ppm</a:t>
            </a:r>
            <a:r>
              <a:rPr lang="en-US" altLang="ja-JP" dirty="0"/>
              <a:t>, class3_b1_n0_1.ppm)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947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実装仕様（探索アルゴリズム）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494321"/>
            <a:ext cx="7886700" cy="216327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[</a:t>
            </a:r>
            <a:r>
              <a:rPr kumimoji="1" lang="ja-JP" altLang="en-US" dirty="0"/>
              <a:t>主な工夫点</a:t>
            </a:r>
            <a:r>
              <a:rPr kumimoji="1" lang="en-US" altLang="ja-JP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探索する範囲を制限</a:t>
            </a:r>
            <a:endParaRPr kumimoji="1" lang="en-US" altLang="ja-JP" dirty="0"/>
          </a:p>
          <a:p>
            <a:pPr lvl="1"/>
            <a:r>
              <a:rPr lang="ja-JP" altLang="en-US" dirty="0"/>
              <a:t>枠内での探索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70113" y="5764700"/>
            <a:ext cx="4831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全探索における</a:t>
            </a:r>
            <a:r>
              <a:rPr lang="ja-JP" altLang="en-US" sz="2400" dirty="0"/>
              <a:t>実行時間</a:t>
            </a:r>
            <a:r>
              <a:rPr kumimoji="1" lang="ja-JP" altLang="en-US" sz="2400" dirty="0"/>
              <a:t>が減った．</a:t>
            </a:r>
            <a:endParaRPr kumimoji="1" lang="en-US" altLang="ja-JP" sz="2400" dirty="0"/>
          </a:p>
          <a:p>
            <a:pPr marL="285750" indent="-285750">
              <a:buFont typeface="Wingdings" charset="2"/>
              <a:buChar char="Ø"/>
            </a:pPr>
            <a:r>
              <a:rPr lang="en-US" altLang="ja-JP" sz="2400" dirty="0"/>
              <a:t>823sec</a:t>
            </a:r>
            <a:r>
              <a:rPr lang="ja-JP" altLang="en-US" sz="2400" dirty="0"/>
              <a:t>→</a:t>
            </a:r>
            <a:r>
              <a:rPr lang="en-US" altLang="ja-JP" sz="2400" dirty="0"/>
              <a:t>144sec</a:t>
            </a:r>
            <a:endParaRPr kumimoji="1" lang="ja-JP" altLang="en-US" sz="2400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13" y="3002708"/>
            <a:ext cx="6743488" cy="264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5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実装仕様（探索アルゴリズム）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494321"/>
            <a:ext cx="7886700" cy="216327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[</a:t>
            </a:r>
            <a:r>
              <a:rPr kumimoji="1" lang="ja-JP" altLang="en-US" dirty="0"/>
              <a:t>主な工夫点</a:t>
            </a:r>
            <a:r>
              <a:rPr kumimoji="1" lang="en-US" altLang="ja-JP" dirty="0"/>
              <a:t>]</a:t>
            </a:r>
          </a:p>
          <a:p>
            <a:pPr marL="514350" indent="-514350">
              <a:buFont typeface="+mj-lt"/>
              <a:buAutoNum type="arabicPeriod" startAt="2"/>
            </a:pPr>
            <a:r>
              <a:rPr kumimoji="1" lang="ja-JP" altLang="en-US" dirty="0"/>
              <a:t>探索する範囲を制限</a:t>
            </a:r>
            <a:endParaRPr lang="en-US" altLang="ja-JP" dirty="0"/>
          </a:p>
          <a:p>
            <a:pPr lvl="1"/>
            <a:r>
              <a:rPr kumimoji="1" lang="ja-JP" altLang="en-US" dirty="0"/>
              <a:t>大体の範囲を特定し，その周辺を探索</a:t>
            </a:r>
            <a:endParaRPr kumimoji="1"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78220" y="4663947"/>
            <a:ext cx="510817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①</a:t>
            </a:r>
            <a:r>
              <a:rPr lang="ja-JP" altLang="en-US" sz="2000" dirty="0"/>
              <a:t>探索画像の大体の位置を特定．</a:t>
            </a:r>
            <a:endParaRPr lang="en-US" altLang="ja-JP" sz="2000" dirty="0"/>
          </a:p>
          <a:p>
            <a:r>
              <a:rPr lang="ja-JP" altLang="en-US" sz="2000" dirty="0"/>
              <a:t>（拡大縮小なし，回転なしで全探索．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645991" y="4657106"/>
            <a:ext cx="40341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②大体の位置（図中の赤点）の</a:t>
            </a:r>
            <a:endParaRPr kumimoji="1" lang="en-US" altLang="ja-JP" sz="2000" dirty="0"/>
          </a:p>
          <a:p>
            <a:r>
              <a:rPr kumimoji="1" lang="ja-JP" altLang="en-US" sz="2000" dirty="0"/>
              <a:t>上下左右</a:t>
            </a:r>
            <a:r>
              <a:rPr kumimoji="1" lang="en-US" altLang="ja-JP" sz="2000" dirty="0"/>
              <a:t>N</a:t>
            </a:r>
            <a:r>
              <a:rPr kumimoji="1" lang="ja-JP" altLang="en-US" sz="2000" dirty="0"/>
              <a:t>ピクセル分に探索範囲を制限し，全探索する．</a:t>
            </a:r>
            <a:r>
              <a:rPr lang="en-US" altLang="ja-JP" sz="2000" dirty="0"/>
              <a:t>(N=20)</a:t>
            </a:r>
            <a:endParaRPr kumimoji="1" lang="en-US" altLang="ja-JP" sz="20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68729" y="5793020"/>
            <a:ext cx="4831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全探索における</a:t>
            </a:r>
            <a:r>
              <a:rPr lang="ja-JP" altLang="en-US" sz="2400" dirty="0"/>
              <a:t>実行時間</a:t>
            </a:r>
            <a:r>
              <a:rPr kumimoji="1" lang="ja-JP" altLang="en-US" sz="2400" dirty="0"/>
              <a:t>が減った．</a:t>
            </a:r>
            <a:endParaRPr kumimoji="1" lang="en-US" altLang="ja-JP" sz="2400" dirty="0"/>
          </a:p>
          <a:p>
            <a:pPr marL="285750" indent="-285750">
              <a:buFont typeface="Wingdings" charset="2"/>
              <a:buChar char="Ø"/>
            </a:pPr>
            <a:r>
              <a:rPr lang="en-US" altLang="ja-JP" sz="2400" dirty="0"/>
              <a:t>144.79sec</a:t>
            </a:r>
            <a:r>
              <a:rPr lang="ja-JP" altLang="en-US" sz="2400" dirty="0"/>
              <a:t>→</a:t>
            </a:r>
            <a:r>
              <a:rPr lang="en-US" altLang="ja-JP" sz="2400" dirty="0"/>
              <a:t>15.10sec</a:t>
            </a:r>
            <a:endParaRPr kumimoji="1"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666" y="2909171"/>
            <a:ext cx="6047232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今後の方針</a:t>
            </a:r>
            <a:r>
              <a:rPr kumimoji="1" lang="ja-JP" altLang="en-US" dirty="0"/>
              <a:t>（探索アルゴリズム）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534077"/>
            <a:ext cx="7886700" cy="4826966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2400" dirty="0"/>
              <a:t>現状，レベル</a:t>
            </a:r>
            <a:r>
              <a:rPr kumimoji="1" lang="en-US" altLang="ja-JP" sz="2400" dirty="0"/>
              <a:t>3</a:t>
            </a:r>
            <a:r>
              <a:rPr lang="ja-JP" altLang="en-US" sz="2400" dirty="0"/>
              <a:t>のオクルージョン以外に対応．</a:t>
            </a:r>
            <a:endParaRPr lang="en-US" altLang="ja-JP" sz="2400" dirty="0"/>
          </a:p>
          <a:p>
            <a:pPr>
              <a:buFont typeface="Wingdings" charset="2"/>
              <a:buChar char="Ø"/>
            </a:pPr>
            <a:r>
              <a:rPr kumimoji="1" lang="en-US" altLang="ja-JP" sz="2400" dirty="0"/>
              <a:t>usamimi2</a:t>
            </a:r>
            <a:r>
              <a:rPr kumimoji="1" lang="ja-JP" altLang="en-US" sz="2400" dirty="0"/>
              <a:t>，</a:t>
            </a:r>
            <a:r>
              <a:rPr lang="en-US" altLang="ja-JP" sz="2400" dirty="0" err="1"/>
              <a:t>pengin</a:t>
            </a:r>
            <a:r>
              <a:rPr lang="ja-JP" altLang="en-US" sz="2400" dirty="0"/>
              <a:t>，</a:t>
            </a:r>
            <a:r>
              <a:rPr lang="en-US" altLang="ja-JP" sz="2400" dirty="0" err="1"/>
              <a:t>saru</a:t>
            </a:r>
            <a:r>
              <a:rPr lang="ja-JP" altLang="en-US" sz="2400" dirty="0"/>
              <a:t>に弱い．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[</a:t>
            </a:r>
            <a:r>
              <a:rPr kumimoji="1" lang="ja-JP" altLang="en-US" sz="2400" dirty="0"/>
              <a:t>対応すべき点・</a:t>
            </a:r>
            <a:r>
              <a:rPr lang="ja-JP" altLang="en-US" sz="2400" dirty="0"/>
              <a:t>改良点</a:t>
            </a:r>
            <a:r>
              <a:rPr lang="en-US" altLang="ja-JP" sz="2400" dirty="0"/>
              <a:t>]</a:t>
            </a:r>
          </a:p>
          <a:p>
            <a:r>
              <a:rPr lang="en-US" altLang="ja-JP" sz="2400" dirty="0"/>
              <a:t>2</a:t>
            </a:r>
            <a:r>
              <a:rPr lang="ja-JP" altLang="en-US" sz="2400" dirty="0"/>
              <a:t>画像間の比較手法</a:t>
            </a:r>
            <a:endParaRPr lang="en-US" altLang="ja-JP" sz="2400" dirty="0"/>
          </a:p>
          <a:p>
            <a:pPr lvl="1">
              <a:buFont typeface="Wingdings" charset="2"/>
              <a:buChar char="Ø"/>
            </a:pPr>
            <a:r>
              <a:rPr lang="en-US" altLang="ja-JP" dirty="0"/>
              <a:t>RGB</a:t>
            </a:r>
            <a:r>
              <a:rPr lang="ja-JP" altLang="en-US" dirty="0"/>
              <a:t>に関するヒストグラムとの誤差をとる等</a:t>
            </a:r>
            <a:endParaRPr lang="en-US" altLang="ja-JP" dirty="0"/>
          </a:p>
          <a:p>
            <a:r>
              <a:rPr lang="ja-JP" altLang="en-US" sz="2400" dirty="0"/>
              <a:t>ノイズ</a:t>
            </a:r>
            <a:endParaRPr lang="en-US" altLang="ja-JP" sz="2400" dirty="0"/>
          </a:p>
          <a:p>
            <a:r>
              <a:rPr lang="ja-JP" altLang="en-US" sz="2400" dirty="0"/>
              <a:t>画像の隠れ（オクルージョン）</a:t>
            </a:r>
            <a:endParaRPr lang="en-US" altLang="ja-JP" sz="2400" dirty="0"/>
          </a:p>
          <a:p>
            <a:pPr>
              <a:buFont typeface="Wingdings" charset="2"/>
              <a:buChar char="Ø"/>
            </a:pPr>
            <a:endParaRPr lang="en-US" altLang="ja-JP" dirty="0"/>
          </a:p>
          <a:p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AutoShape 2" descr="http://www2c.comm.eng.osaka-u.ac.jp/~naoko/multimedia/template_matching_bk/characters.files/saru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990" y="2357242"/>
            <a:ext cx="1625600" cy="16256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386" y="2357242"/>
            <a:ext cx="1625600" cy="16256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048" y="2471801"/>
            <a:ext cx="1396482" cy="139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75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C2D11C65-3A28-C94A-BA2A-3290B2E762B2}"/>
              </a:ext>
            </a:extLst>
          </p:cNvPr>
          <p:cNvSpPr/>
          <p:nvPr/>
        </p:nvSpPr>
        <p:spPr>
          <a:xfrm>
            <a:off x="5873858" y="2394488"/>
            <a:ext cx="1720312" cy="790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ガウシアン</a:t>
            </a:r>
            <a:b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kumimoji="1"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フィルタ</a:t>
            </a:r>
          </a:p>
        </p:txBody>
      </p:sp>
      <p:sp>
        <p:nvSpPr>
          <p:cNvPr id="5" name="フローチャート: 書類 4">
            <a:extLst>
              <a:ext uri="{FF2B5EF4-FFF2-40B4-BE49-F238E27FC236}">
                <a16:creationId xmlns:a16="http://schemas.microsoft.com/office/drawing/2014/main" id="{4F26A5BF-A559-F142-815E-F04AF8DD464E}"/>
              </a:ext>
            </a:extLst>
          </p:cNvPr>
          <p:cNvSpPr/>
          <p:nvPr/>
        </p:nvSpPr>
        <p:spPr>
          <a:xfrm>
            <a:off x="5928103" y="1216615"/>
            <a:ext cx="1611822" cy="883403"/>
          </a:xfrm>
          <a:prstGeom prst="flowChartDocumen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入力画像</a:t>
            </a:r>
          </a:p>
        </p:txBody>
      </p:sp>
      <p:sp>
        <p:nvSpPr>
          <p:cNvPr id="6" name="フローチャート: 書類 5">
            <a:extLst>
              <a:ext uri="{FF2B5EF4-FFF2-40B4-BE49-F238E27FC236}">
                <a16:creationId xmlns:a16="http://schemas.microsoft.com/office/drawing/2014/main" id="{C4915AEB-17A4-5849-9F11-8C5C7DCE36C1}"/>
              </a:ext>
            </a:extLst>
          </p:cNvPr>
          <p:cNvSpPr/>
          <p:nvPr/>
        </p:nvSpPr>
        <p:spPr>
          <a:xfrm>
            <a:off x="1004806" y="1216616"/>
            <a:ext cx="2061274" cy="883402"/>
          </a:xfrm>
          <a:prstGeom prst="flowChartDocumen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テンプレート</a:t>
            </a:r>
            <a:r>
              <a:rPr kumimoji="1"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画像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DBDA740E-5B48-9B43-92E8-AA70C8C884B4}"/>
              </a:ext>
            </a:extLst>
          </p:cNvPr>
          <p:cNvSpPr/>
          <p:nvPr/>
        </p:nvSpPr>
        <p:spPr>
          <a:xfrm>
            <a:off x="3391545" y="2526223"/>
            <a:ext cx="1691900" cy="526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大まかな探索</a:t>
            </a:r>
            <a:endParaRPr kumimoji="1" lang="ja-JP" altLang="en-US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91FE736C-1964-C64B-B6BB-A9344059C742}"/>
              </a:ext>
            </a:extLst>
          </p:cNvPr>
          <p:cNvSpPr/>
          <p:nvPr/>
        </p:nvSpPr>
        <p:spPr>
          <a:xfrm>
            <a:off x="3391546" y="3859077"/>
            <a:ext cx="1691900" cy="743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制限範囲内</a:t>
            </a:r>
            <a:b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での探索</a:t>
            </a:r>
            <a:endParaRPr kumimoji="1" lang="ja-JP" altLang="en-US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177BE6B-F9EC-A14C-8FF1-ACA171947F99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6734014" y="2041615"/>
            <a:ext cx="0" cy="35287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220FBEE-CD00-1644-9EDC-37048C1D45C0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flipH="1" flipV="1">
            <a:off x="5083445" y="2789694"/>
            <a:ext cx="790413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A5BA703-0CF9-8141-8187-265D384FDF9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065468" y="2789694"/>
            <a:ext cx="132607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7D9CB4B-AD4A-EA40-BD5C-242F70B17A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237495" y="3053165"/>
            <a:ext cx="1" cy="80591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84FEF40-D4E0-BD4A-A178-1A2BB643138D}"/>
              </a:ext>
            </a:extLst>
          </p:cNvPr>
          <p:cNvSpPr txBox="1"/>
          <p:nvPr/>
        </p:nvSpPr>
        <p:spPr>
          <a:xfrm>
            <a:off x="4223290" y="3158116"/>
            <a:ext cx="1559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大体の位置を</a:t>
            </a:r>
            <a:b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kumimoji="1"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特定</a:t>
            </a:r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442340F4-9E8C-CA49-8E77-30322036C0B9}"/>
              </a:ext>
            </a:extLst>
          </p:cNvPr>
          <p:cNvSpPr/>
          <p:nvPr/>
        </p:nvSpPr>
        <p:spPr>
          <a:xfrm>
            <a:off x="1409196" y="3873187"/>
            <a:ext cx="1252493" cy="743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回転</a:t>
            </a:r>
            <a:b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拡大縮小</a:t>
            </a:r>
            <a:endParaRPr kumimoji="1" lang="ja-JP" altLang="en-US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8C96BEB9-9D2D-1D49-AD3F-099A0A76365B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2035443" y="2041615"/>
            <a:ext cx="0" cy="183157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30815D4E-0FB8-A84E-A5F0-7C0C15EFB3F1}"/>
              </a:ext>
            </a:extLst>
          </p:cNvPr>
          <p:cNvCxnSpPr>
            <a:cxnSpLocks/>
            <a:stCxn id="22" idx="3"/>
            <a:endCxn id="9" idx="1"/>
          </p:cNvCxnSpPr>
          <p:nvPr/>
        </p:nvCxnSpPr>
        <p:spPr>
          <a:xfrm flipV="1">
            <a:off x="2661689" y="4231037"/>
            <a:ext cx="729857" cy="1411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カギ線コネクタ 29">
            <a:extLst>
              <a:ext uri="{FF2B5EF4-FFF2-40B4-BE49-F238E27FC236}">
                <a16:creationId xmlns:a16="http://schemas.microsoft.com/office/drawing/2014/main" id="{14BCB193-4B83-394F-9D52-3F7C42213F65}"/>
              </a:ext>
            </a:extLst>
          </p:cNvPr>
          <p:cNvCxnSpPr>
            <a:stCxn id="4" idx="2"/>
            <a:endCxn id="9" idx="3"/>
          </p:cNvCxnSpPr>
          <p:nvPr/>
        </p:nvCxnSpPr>
        <p:spPr>
          <a:xfrm rot="5400000">
            <a:off x="5385662" y="2882685"/>
            <a:ext cx="1046136" cy="1650568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C2DF0A4E-3A7B-4D42-A19D-F7CDCDC90BD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237495" y="4602996"/>
            <a:ext cx="1" cy="37779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8BDEED-0707-2D48-B61D-BDB94EB74C96}"/>
              </a:ext>
            </a:extLst>
          </p:cNvPr>
          <p:cNvSpPr txBox="1"/>
          <p:nvPr/>
        </p:nvSpPr>
        <p:spPr>
          <a:xfrm>
            <a:off x="3457565" y="4980791"/>
            <a:ext cx="1559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検出結果</a:t>
            </a:r>
            <a:r>
              <a:rPr kumimoji="1"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を</a:t>
            </a:r>
            <a:b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出力</a:t>
            </a:r>
            <a:endParaRPr kumimoji="1" lang="ja-JP" altLang="en-US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2598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177E779-3269-FF42-A6F9-98575395D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495" y="2391783"/>
            <a:ext cx="2565400" cy="2590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0AB5FE0-7661-AE48-967B-F1202D0C0536}"/>
                  </a:ext>
                </a:extLst>
              </p:cNvPr>
              <p:cNvSpPr txBox="1"/>
              <p:nvPr/>
            </p:nvSpPr>
            <p:spPr>
              <a:xfrm>
                <a:off x="4147073" y="3340261"/>
                <a:ext cx="984244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0AB5FE0-7661-AE48-967B-F1202D0C0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073" y="3340261"/>
                <a:ext cx="984244" cy="693844"/>
              </a:xfrm>
              <a:prstGeom prst="rect">
                <a:avLst/>
              </a:prstGeom>
              <a:blipFill>
                <a:blip r:embed="rId3"/>
                <a:stretch>
                  <a:fillRect l="-7692" r="-3846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0086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2513</TotalTime>
  <Words>369</Words>
  <Application>Microsoft Macintosh PowerPoint</Application>
  <PresentationFormat>画面に合わせる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8" baseType="lpstr">
      <vt:lpstr>Hiragino Kaku Gothic Pro W3</vt:lpstr>
      <vt:lpstr>ＭＳ Ｐゴシック</vt:lpstr>
      <vt:lpstr>Arial</vt:lpstr>
      <vt:lpstr>Calibri</vt:lpstr>
      <vt:lpstr>Calibri Light</vt:lpstr>
      <vt:lpstr>Cambria Math</vt:lpstr>
      <vt:lpstr>Mangal</vt:lpstr>
      <vt:lpstr>Wingdings</vt:lpstr>
      <vt:lpstr>ホワイト</vt:lpstr>
      <vt:lpstr>画像探索アルゴリズム</vt:lpstr>
      <vt:lpstr>実装仕様（拡大・縮小）</vt:lpstr>
      <vt:lpstr>実装仕様（回転）</vt:lpstr>
      <vt:lpstr>実装仕様（探索アルゴリズム）</vt:lpstr>
      <vt:lpstr>実装仕様（探索アルゴリズム）</vt:lpstr>
      <vt:lpstr>実装仕様（探索アルゴリズム）</vt:lpstr>
      <vt:lpstr>今後の方針（探索アルゴリズム）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画像探索アルゴリズム</dc:title>
  <dc:creator>Microsoft Office ユーザー</dc:creator>
  <cp:lastModifiedBy>Microsoft Office ユーザー</cp:lastModifiedBy>
  <cp:revision>18</cp:revision>
  <dcterms:created xsi:type="dcterms:W3CDTF">2018-05-22T06:35:13Z</dcterms:created>
  <dcterms:modified xsi:type="dcterms:W3CDTF">2018-06-13T15:29:28Z</dcterms:modified>
</cp:coreProperties>
</file>