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wav"/><Relationship Id="rId2" Type="http://schemas.microsoft.com/office/2007/relationships/media" Target="../media/media1.wav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1FD93-A64D-4556-807D-FC2457FC1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67" y="2404531"/>
            <a:ext cx="11985265" cy="1646302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人で</a:t>
            </a:r>
            <a:r>
              <a:rPr lang="ja-JP" altLang="en-US" dirty="0">
                <a:solidFill>
                  <a:schemeClr val="tx1"/>
                </a:solidFill>
              </a:rPr>
              <a:t>雑務</a:t>
            </a:r>
            <a:r>
              <a:rPr kumimoji="1" lang="ja-JP" altLang="en-US" dirty="0">
                <a:solidFill>
                  <a:schemeClr val="tx1"/>
                </a:solidFill>
              </a:rPr>
              <a:t>するのってつまらないよね。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6621F19-4BE3-47A9-A5F5-200EEB2AE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10581565" cy="1096899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800" dirty="0">
                <a:solidFill>
                  <a:schemeClr val="tx1"/>
                </a:solidFill>
              </a:rPr>
              <a:t>チーム</a:t>
            </a:r>
            <a:r>
              <a:rPr kumimoji="1" lang="en-US" altLang="ja-JP" sz="2800" dirty="0">
                <a:solidFill>
                  <a:schemeClr val="tx1"/>
                </a:solidFill>
              </a:rPr>
              <a:t>HWE </a:t>
            </a:r>
            <a:r>
              <a:rPr kumimoji="1" lang="en-US" altLang="ja-JP" sz="2800" dirty="0" err="1">
                <a:solidFill>
                  <a:schemeClr val="tx1"/>
                </a:solidFill>
              </a:rPr>
              <a:t>Yumal</a:t>
            </a:r>
            <a:r>
              <a:rPr kumimoji="1" lang="en-US" altLang="ja-JP" sz="2800" dirty="0">
                <a:solidFill>
                  <a:schemeClr val="tx1"/>
                </a:solidFill>
              </a:rPr>
              <a:t> with </a:t>
            </a:r>
            <a:r>
              <a:rPr kumimoji="1" lang="en-US" altLang="ja-JP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Yuta_Aditya_Sato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9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5"/>
    </mc:Choice>
    <mc:Fallback xmlns="">
      <p:transition spd="slow" advTm="1054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BB8061-0A68-4F6A-83CA-28A45196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122"/>
          </a:xfrm>
        </p:spPr>
        <p:txBody>
          <a:bodyPr>
            <a:normAutofit fontScale="90000"/>
          </a:bodyPr>
          <a:lstStyle/>
          <a:p>
            <a:r>
              <a:rPr kumimoji="1" lang="ja-JP" altLang="en-US" sz="4800" dirty="0">
                <a:solidFill>
                  <a:schemeClr val="tx1"/>
                </a:solidFill>
              </a:rPr>
              <a:t>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DEAA80-5FF9-4205-AAB2-2A80A8930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8355"/>
            <a:ext cx="11514666" cy="560964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サボったら音声付きで注意してくれる！</a:t>
            </a:r>
            <a:endParaRPr kumimoji="1" lang="en-US" altLang="ja-JP" sz="3200" dirty="0"/>
          </a:p>
          <a:p>
            <a:endParaRPr lang="en-US" altLang="ja-JP" sz="2800" dirty="0"/>
          </a:p>
          <a:p>
            <a:r>
              <a:rPr lang="ja-JP" altLang="en-US" sz="3200" dirty="0"/>
              <a:t>あま</a:t>
            </a:r>
            <a:r>
              <a:rPr kumimoji="1" lang="ja-JP" altLang="en-US" sz="3200" dirty="0"/>
              <a:t>りにもサボりまくると・・・？</a:t>
            </a:r>
          </a:p>
        </p:txBody>
      </p:sp>
      <p:pic>
        <p:nvPicPr>
          <p:cNvPr id="4" name="20210825-0316_Allial_さぼるな！">
            <a:hlinkClick r:id="" action="ppaction://media"/>
            <a:extLst>
              <a:ext uri="{FF2B5EF4-FFF2-40B4-BE49-F238E27FC236}">
                <a16:creationId xmlns:a16="http://schemas.microsoft.com/office/drawing/2014/main" id="{B1B6DADD-1C76-4985-9413-12D797D2C239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25382" y="1248355"/>
            <a:ext cx="487362" cy="487362"/>
          </a:xfrm>
          <a:prstGeom prst="rect">
            <a:avLst/>
          </a:prstGeom>
        </p:spPr>
      </p:pic>
      <p:pic>
        <p:nvPicPr>
          <p:cNvPr id="8" name="図 7" descr="背景パターン&#10;&#10;自動的に生成された説明">
            <a:extLst>
              <a:ext uri="{FF2B5EF4-FFF2-40B4-BE49-F238E27FC236}">
                <a16:creationId xmlns:a16="http://schemas.microsoft.com/office/drawing/2014/main" id="{1BD0064A-4B92-4D01-B3FE-A07944DE4D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34" y="0"/>
            <a:ext cx="10972801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181E212-F177-4F08-AA9B-DFCD51468FF8}"/>
              </a:ext>
            </a:extLst>
          </p:cNvPr>
          <p:cNvSpPr txBox="1"/>
          <p:nvPr/>
        </p:nvSpPr>
        <p:spPr>
          <a:xfrm>
            <a:off x="8337884" y="1735717"/>
            <a:ext cx="37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made by    https://coefont.studio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787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29"/>
    </mc:Choice>
    <mc:Fallback xmlns="">
      <p:transition spd="slow" advTm="190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8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7120" objId="4"/>
        <p14:stopEvt time="10249" objId="4"/>
        <p14:playEvt time="12781" objId="4"/>
        <p14:pauseEvt time="15822" objId="4"/>
        <p14:stopEvt time="19029" objId="4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96442E-2BC8-41FE-A194-5D25FDAE7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31570" cy="1320800"/>
          </a:xfrm>
        </p:spPr>
        <p:txBody>
          <a:bodyPr>
            <a:normAutofit/>
          </a:bodyPr>
          <a:lstStyle/>
          <a:p>
            <a:r>
              <a:rPr lang="ja-JP" altLang="en-US" sz="4800" dirty="0">
                <a:solidFill>
                  <a:schemeClr val="tx1"/>
                </a:solidFill>
              </a:rPr>
              <a:t>サボるとこんな感じで怒られます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D1E07A-F200-45A6-A476-87C3B8BA4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5819"/>
            <a:ext cx="11514666" cy="52637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sz="2800" dirty="0"/>
              <a:t>ギリ使える？？？？？</a:t>
            </a:r>
            <a:endParaRPr kumimoji="1" lang="en-US" altLang="ja-JP" sz="2800" dirty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4" name="sample">
            <a:hlinkClick r:id="" action="ppaction://media"/>
            <a:extLst>
              <a:ext uri="{FF2B5EF4-FFF2-40B4-BE49-F238E27FC236}">
                <a16:creationId xmlns:a16="http://schemas.microsoft.com/office/drawing/2014/main" id="{9F3DC1FD-379B-45C4-8353-3EF16C882D5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4887" y="1320247"/>
            <a:ext cx="8841850" cy="552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1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68"/>
    </mc:Choice>
    <mc:Fallback xmlns="">
      <p:transition spd="slow" advTm="45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4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E1A4C-7C6E-4A38-BF77-647744BFE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38470"/>
          </a:xfrm>
        </p:spPr>
        <p:txBody>
          <a:bodyPr>
            <a:normAutofit/>
          </a:bodyPr>
          <a:lstStyle/>
          <a:p>
            <a:r>
              <a:rPr lang="ja-JP" altLang="en-US" sz="4800" dirty="0">
                <a:solidFill>
                  <a:schemeClr val="tx1"/>
                </a:solidFill>
              </a:rPr>
              <a:t>何は</a:t>
            </a:r>
            <a:r>
              <a:rPr kumimoji="1" lang="ja-JP" altLang="en-US" sz="4800" dirty="0">
                <a:solidFill>
                  <a:schemeClr val="tx1"/>
                </a:solidFill>
              </a:rPr>
              <a:t>ともあれ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42BEA9-8698-47DC-969B-B203DB30C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9673"/>
            <a:ext cx="11514666" cy="5498327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適度な緊張感をもって、作業するのが一番！</a:t>
            </a:r>
            <a:endParaRPr kumimoji="1" lang="en-US" altLang="ja-JP" sz="3600" dirty="0"/>
          </a:p>
          <a:p>
            <a:pPr marL="0" indent="0">
              <a:buNone/>
            </a:pPr>
            <a:endParaRPr lang="en-US" altLang="ja-JP" sz="3600" dirty="0"/>
          </a:p>
          <a:p>
            <a:r>
              <a:rPr kumimoji="1" lang="ja-JP" altLang="en-US" sz="2800" dirty="0"/>
              <a:t>これで作業効率が上がることを祈って・・・</a:t>
            </a:r>
            <a:r>
              <a:rPr kumimoji="1" lang="ja-JP" altLang="en-US" sz="900" dirty="0"/>
              <a:t>早く機能のアプデしないと</a:t>
            </a:r>
            <a:r>
              <a:rPr kumimoji="1" lang="en-US" altLang="ja-JP" sz="900" dirty="0"/>
              <a:t>…</a:t>
            </a:r>
            <a:endParaRPr kumimoji="1" lang="en-US" altLang="ja-JP" sz="2800" dirty="0"/>
          </a:p>
          <a:p>
            <a:pPr marL="0" indent="0">
              <a:buNone/>
            </a:pP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4800" dirty="0"/>
              <a:t>ご清聴ありがとうございました！！！</a:t>
            </a:r>
            <a:endParaRPr lang="en-US" altLang="ja-JP" sz="4800" dirty="0"/>
          </a:p>
          <a:p>
            <a:pPr marL="0" indent="0">
              <a:buNone/>
            </a:pPr>
            <a:endParaRPr kumimoji="1" lang="en-US" altLang="ja-JP" sz="4800" dirty="0"/>
          </a:p>
          <a:p>
            <a:pPr marL="0" indent="0">
              <a:buNone/>
            </a:pPr>
            <a:r>
              <a:rPr kumimoji="1" lang="ja-JP" altLang="en-US" sz="2400" dirty="0"/>
              <a:t>度重なる無茶ぶりに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つも文句言わずに一緒に開発してくれた</a:t>
            </a:r>
            <a:r>
              <a:rPr kumimoji="1" lang="en-US" altLang="ja-JP" sz="2400" dirty="0" err="1"/>
              <a:t>Yuta_Aditya_Sato</a:t>
            </a:r>
            <a:r>
              <a:rPr lang="ja-JP" altLang="en-US" sz="2400" dirty="0"/>
              <a:t>とそれを温かく見守ってくれた方々に</a:t>
            </a:r>
            <a:r>
              <a:rPr kumimoji="1" lang="ja-JP" altLang="en-US" sz="2400" dirty="0"/>
              <a:t>感謝。</a:t>
            </a:r>
          </a:p>
        </p:txBody>
      </p:sp>
    </p:spTree>
    <p:extLst>
      <p:ext uri="{BB962C8B-B14F-4D97-AF65-F5344CB8AC3E}">
        <p14:creationId xmlns:p14="http://schemas.microsoft.com/office/powerpoint/2010/main" val="237282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03"/>
    </mc:Choice>
    <mc:Fallback xmlns="">
      <p:transition spd="slow" advTm="2680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8799C0-BBED-4685-BBC6-B9B6580DF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8268"/>
          </a:xfrm>
        </p:spPr>
        <p:txBody>
          <a:bodyPr>
            <a:normAutofit fontScale="90000"/>
          </a:bodyPr>
          <a:lstStyle/>
          <a:p>
            <a:r>
              <a:rPr lang="ja-JP" altLang="en-US" sz="4800" dirty="0">
                <a:solidFill>
                  <a:schemeClr val="tx1"/>
                </a:solidFill>
              </a:rPr>
              <a:t>よおこそ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BF4289-CD80-4661-B996-ED6BC94BD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0647"/>
            <a:ext cx="11514666" cy="5657353"/>
          </a:xfrm>
        </p:spPr>
        <p:txBody>
          <a:bodyPr/>
          <a:lstStyle/>
          <a:p>
            <a:r>
              <a:rPr kumimoji="1" lang="ja-JP" altLang="en-US" sz="2800" dirty="0"/>
              <a:t>「すぐにけせ」は絶対にデマではないと信じてる人、</a:t>
            </a:r>
            <a:r>
              <a:rPr kumimoji="1" lang="en-US" altLang="ja-JP" sz="2800" dirty="0" err="1"/>
              <a:t>Yumal</a:t>
            </a:r>
            <a:r>
              <a:rPr kumimoji="1" lang="ja-JP" altLang="en-US" sz="2800" dirty="0"/>
              <a:t>です。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何でも好きな事聞いてください！！</a:t>
            </a:r>
            <a:r>
              <a:rPr lang="ja-JP" altLang="en-US" sz="2800" dirty="0"/>
              <a:t>←ん？今何でもって・・・？</a:t>
            </a:r>
            <a:endParaRPr lang="en-US" altLang="ja-JP" sz="2800" dirty="0"/>
          </a:p>
          <a:p>
            <a:endParaRPr kumimoji="1" lang="en-US" altLang="ja-JP" sz="2800" dirty="0"/>
          </a:p>
          <a:p>
            <a:r>
              <a:rPr kumimoji="1" lang="ja-JP" altLang="en-US" sz="2800" dirty="0"/>
              <a:t>アドバイスとかもらえると開発者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笑</a:t>
            </a:r>
            <a:r>
              <a:rPr kumimoji="1" lang="en-US" altLang="ja-JP" sz="2800" dirty="0"/>
              <a:t>)</a:t>
            </a:r>
            <a:r>
              <a:rPr kumimoji="1" lang="ja-JP" altLang="en-US" sz="2800" dirty="0"/>
              <a:t>が喜びます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ソースコードはこちらからご自由に！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en-US" altLang="ja-JP" sz="2800" dirty="0"/>
              <a:t>(</a:t>
            </a:r>
            <a:r>
              <a:rPr kumimoji="1" lang="ja-JP" altLang="en-US" sz="2800" dirty="0"/>
              <a:t>おそらく</a:t>
            </a:r>
            <a:r>
              <a:rPr kumimoji="1" lang="en-US" altLang="ja-JP" sz="2800" dirty="0"/>
              <a:t>)</a:t>
            </a:r>
            <a:r>
              <a:rPr kumimoji="1" lang="ja-JP" altLang="en-US" sz="2800" dirty="0"/>
              <a:t>絶賛</a:t>
            </a:r>
            <a:r>
              <a:rPr kumimoji="1" lang="en-US" altLang="ja-JP" sz="2800" dirty="0"/>
              <a:t>Update, CM, Logo</a:t>
            </a:r>
            <a:r>
              <a:rPr kumimoji="1" lang="ja-JP" altLang="en-US" sz="2800" dirty="0"/>
              <a:t>作成中？？？</a:t>
            </a: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97EEF96D-BB1D-42E6-BD79-1D3F336C0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714" y="4743714"/>
            <a:ext cx="2114286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D5D6C0-8186-4E7F-995C-09BECEDA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solidFill>
                  <a:schemeClr val="tx1"/>
                </a:solidFill>
              </a:rPr>
              <a:t>まず</a:t>
            </a:r>
            <a:r>
              <a:rPr kumimoji="1" lang="en-US" altLang="ja-JP" sz="4800" dirty="0">
                <a:solidFill>
                  <a:schemeClr val="tx1"/>
                </a:solidFill>
              </a:rPr>
              <a:t>HWE</a:t>
            </a:r>
            <a:r>
              <a:rPr kumimoji="1" lang="ja-JP" altLang="en-US" sz="4800" dirty="0">
                <a:solidFill>
                  <a:schemeClr val="tx1"/>
                </a:solidFill>
              </a:rPr>
              <a:t>って何？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007AC5-D9A0-46D6-9166-C399EE803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H</a:t>
            </a:r>
            <a:r>
              <a:rPr kumimoji="1" lang="en-US" altLang="ja-JP" sz="3200" dirty="0"/>
              <a:t>ack your </a:t>
            </a:r>
            <a:r>
              <a:rPr kumimoji="1" lang="en-US" altLang="ja-JP" sz="3200" dirty="0">
                <a:solidFill>
                  <a:srgbClr val="FF0000"/>
                </a:solidFill>
              </a:rPr>
              <a:t>W</a:t>
            </a:r>
            <a:r>
              <a:rPr kumimoji="1" lang="en-US" altLang="ja-JP" sz="3200" dirty="0"/>
              <a:t>ork </a:t>
            </a:r>
            <a:r>
              <a:rPr kumimoji="1" lang="en-US" altLang="ja-JP" sz="3200" dirty="0">
                <a:solidFill>
                  <a:srgbClr val="FF0000"/>
                </a:solidFill>
              </a:rPr>
              <a:t>E</a:t>
            </a:r>
            <a:r>
              <a:rPr kumimoji="1" lang="en-US" altLang="ja-JP" sz="3200" dirty="0"/>
              <a:t>fficiency</a:t>
            </a:r>
          </a:p>
          <a:p>
            <a:endParaRPr lang="en-US" altLang="ja-JP" sz="3200" dirty="0"/>
          </a:p>
          <a:p>
            <a:r>
              <a:rPr lang="ja-JP" altLang="en-US" sz="3200" dirty="0"/>
              <a:t>要するに「仕事の効率あげようぜ」</a:t>
            </a:r>
            <a:endParaRPr lang="en-US" altLang="ja-JP" sz="3200" dirty="0"/>
          </a:p>
        </p:txBody>
      </p:sp>
      <p:pic>
        <p:nvPicPr>
          <p:cNvPr id="1026" name="Picture 2" descr="AIに仕事を任せる人のイラスト">
            <a:extLst>
              <a:ext uri="{FF2B5EF4-FFF2-40B4-BE49-F238E27FC236}">
                <a16:creationId xmlns:a16="http://schemas.microsoft.com/office/drawing/2014/main" id="{214E3350-26E7-4D79-895A-C2734FDC4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523875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22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74"/>
    </mc:Choice>
    <mc:Fallback xmlns="">
      <p:transition spd="slow" advTm="1557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8A7CCC-F3E7-4BD6-ADDD-3A7E97A5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solidFill>
                  <a:schemeClr val="tx1"/>
                </a:solidFill>
              </a:rPr>
              <a:t>経緯と言う名の序章</a:t>
            </a:r>
          </a:p>
        </p:txBody>
      </p:sp>
      <p:pic>
        <p:nvPicPr>
          <p:cNvPr id="2052" name="Picture 4" descr="コロナウイルスのイラスト">
            <a:extLst>
              <a:ext uri="{FF2B5EF4-FFF2-40B4-BE49-F238E27FC236}">
                <a16:creationId xmlns:a16="http://schemas.microsoft.com/office/drawing/2014/main" id="{91B2AF5A-694D-4FC0-B4C6-37CAC0B84B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5" y="1275744"/>
            <a:ext cx="2968149" cy="296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90005D03-4AA8-44FE-B8F0-EDB4AE550D48}"/>
              </a:ext>
            </a:extLst>
          </p:cNvPr>
          <p:cNvSpPr/>
          <p:nvPr/>
        </p:nvSpPr>
        <p:spPr>
          <a:xfrm>
            <a:off x="3657599" y="2554299"/>
            <a:ext cx="3355451" cy="411038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B63E04-A858-4B50-B490-0139F1E1D61E}"/>
              </a:ext>
            </a:extLst>
          </p:cNvPr>
          <p:cNvSpPr txBox="1"/>
          <p:nvPr/>
        </p:nvSpPr>
        <p:spPr>
          <a:xfrm>
            <a:off x="356043" y="4243893"/>
            <a:ext cx="277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コイツのせいで</a:t>
            </a:r>
          </a:p>
        </p:txBody>
      </p:sp>
      <p:pic>
        <p:nvPicPr>
          <p:cNvPr id="2054" name="Picture 6" descr="オンライン授業を受ける学生のイラスト（女性）">
            <a:extLst>
              <a:ext uri="{FF2B5EF4-FFF2-40B4-BE49-F238E27FC236}">
                <a16:creationId xmlns:a16="http://schemas.microsoft.com/office/drawing/2014/main" id="{DE97BA62-DF80-4CF5-B72D-BBD621407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675" y="869168"/>
            <a:ext cx="3144692" cy="274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子供の相手をしながら働く人のイラスト（父親）">
            <a:extLst>
              <a:ext uri="{FF2B5EF4-FFF2-40B4-BE49-F238E27FC236}">
                <a16:creationId xmlns:a16="http://schemas.microsoft.com/office/drawing/2014/main" id="{CFED5C9A-C7BC-41C8-B882-608CFF407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675" y="3124862"/>
            <a:ext cx="2968149" cy="296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0A1ADF-A472-466C-AB44-68E141B2866E}"/>
              </a:ext>
            </a:extLst>
          </p:cNvPr>
          <p:cNvSpPr txBox="1"/>
          <p:nvPr/>
        </p:nvSpPr>
        <p:spPr>
          <a:xfrm>
            <a:off x="7369053" y="5986790"/>
            <a:ext cx="3540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こればっかり</a:t>
            </a:r>
          </a:p>
        </p:txBody>
      </p:sp>
    </p:spTree>
    <p:extLst>
      <p:ext uri="{BB962C8B-B14F-4D97-AF65-F5344CB8AC3E}">
        <p14:creationId xmlns:p14="http://schemas.microsoft.com/office/powerpoint/2010/main" val="46817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279"/>
    </mc:Choice>
    <mc:Fallback xmlns="">
      <p:transition spd="slow" advTm="2527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D3D193-FEEE-4BF5-A823-54E1C660E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7624"/>
            <a:ext cx="11514666" cy="549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これによって・・・大変じゃないですか？</a:t>
            </a:r>
            <a:endParaRPr kumimoji="1"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endParaRPr kumimoji="1" lang="ja-JP" altLang="en-US" sz="3200" dirty="0"/>
          </a:p>
        </p:txBody>
      </p:sp>
      <p:pic>
        <p:nvPicPr>
          <p:cNvPr id="3078" name="Picture 6" descr="過労死のイラスト">
            <a:extLst>
              <a:ext uri="{FF2B5EF4-FFF2-40B4-BE49-F238E27FC236}">
                <a16:creationId xmlns:a16="http://schemas.microsoft.com/office/drawing/2014/main" id="{12CC21B4-D71A-4BA5-8090-ADEDEDEF0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05" y="295258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 descr="図形&#10;&#10;中程度の精度で自動的に生成された説明">
            <a:extLst>
              <a:ext uri="{FF2B5EF4-FFF2-40B4-BE49-F238E27FC236}">
                <a16:creationId xmlns:a16="http://schemas.microsoft.com/office/drawing/2014/main" id="{E0C3D492-C749-4CAC-B8AE-4B1CA7124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2838">
            <a:off x="3657600" y="2682362"/>
            <a:ext cx="4876800" cy="248602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FA466D3-0FED-4269-9F0B-2568A7C2216B}"/>
              </a:ext>
            </a:extLst>
          </p:cNvPr>
          <p:cNvSpPr txBox="1"/>
          <p:nvPr/>
        </p:nvSpPr>
        <p:spPr>
          <a:xfrm rot="2080888">
            <a:off x="4197522" y="3373265"/>
            <a:ext cx="4144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レポート多スギィ・・・</a:t>
            </a:r>
          </a:p>
        </p:txBody>
      </p:sp>
    </p:spTree>
    <p:extLst>
      <p:ext uri="{BB962C8B-B14F-4D97-AF65-F5344CB8AC3E}">
        <p14:creationId xmlns:p14="http://schemas.microsoft.com/office/powerpoint/2010/main" val="25522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56"/>
    </mc:Choice>
    <mc:Fallback xmlns="">
      <p:transition spd="slow" advTm="785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DA6F87-CCD7-49E8-B497-921796EA0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>
                <a:solidFill>
                  <a:schemeClr val="tx1"/>
                </a:solidFill>
              </a:rPr>
              <a:t>追い打ちをかけるように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E2A5EB-2D5B-4722-BCB9-081B152FE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7381"/>
            <a:ext cx="11514666" cy="5450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パソコンで作業するのは、誘惑だらけ！</a:t>
            </a:r>
            <a:endParaRPr kumimoji="1"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ついついサボっちゃう・・・</a:t>
            </a:r>
            <a:endParaRPr lang="en-US" altLang="ja-JP" sz="3200" dirty="0"/>
          </a:p>
          <a:p>
            <a:pPr marL="0" indent="0">
              <a:buNone/>
            </a:pPr>
            <a:endParaRPr kumimoji="1" lang="ja-JP" altLang="en-US" sz="3200" dirty="0"/>
          </a:p>
        </p:txBody>
      </p:sp>
      <p:pic>
        <p:nvPicPr>
          <p:cNvPr id="4106" name="Picture 10" descr="メモを出して考えている風男子の写真">
            <a:extLst>
              <a:ext uri="{FF2B5EF4-FFF2-40B4-BE49-F238E27FC236}">
                <a16:creationId xmlns:a16="http://schemas.microsoft.com/office/drawing/2014/main" id="{0F7FBCDA-26DC-4D41-90BE-8EBD8D977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166" y="4534199"/>
            <a:ext cx="3320078" cy="22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斧 が含まれている画像&#10;&#10;自動的に生成された説明">
            <a:extLst>
              <a:ext uri="{FF2B5EF4-FFF2-40B4-BE49-F238E27FC236}">
                <a16:creationId xmlns:a16="http://schemas.microsoft.com/office/drawing/2014/main" id="{72FF1015-400B-47E8-B51B-927960B88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610" y="3016789"/>
            <a:ext cx="1869466" cy="1538603"/>
          </a:xfrm>
          <a:prstGeom prst="rect">
            <a:avLst/>
          </a:prstGeom>
        </p:spPr>
      </p:pic>
      <p:pic>
        <p:nvPicPr>
          <p:cNvPr id="1026" name="Picture 2" descr="動画配信のイラスト">
            <a:extLst>
              <a:ext uri="{FF2B5EF4-FFF2-40B4-BE49-F238E27FC236}">
                <a16:creationId xmlns:a16="http://schemas.microsoft.com/office/drawing/2014/main" id="{391496D9-3ECE-4134-A2D9-F12A85CA8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64" y="3912346"/>
            <a:ext cx="2553929" cy="230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47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39"/>
    </mc:Choice>
    <mc:Fallback xmlns="">
      <p:transition spd="slow" advTm="1393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BAE89-33C5-4EDF-9FF3-6B746453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4" y="1288112"/>
            <a:ext cx="11993216" cy="252371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800" dirty="0">
                <a:solidFill>
                  <a:schemeClr val="tx1"/>
                </a:solidFill>
              </a:rPr>
              <a:t>じゃあ、</a:t>
            </a:r>
            <a:r>
              <a:rPr kumimoji="1" lang="ja-JP" altLang="en-US" sz="4800" dirty="0">
                <a:solidFill>
                  <a:srgbClr val="FF0000"/>
                </a:solidFill>
              </a:rPr>
              <a:t>監視</a:t>
            </a:r>
            <a:r>
              <a:rPr kumimoji="1" lang="ja-JP" altLang="en-US" sz="4800" dirty="0">
                <a:solidFill>
                  <a:schemeClr val="tx1"/>
                </a:solidFill>
              </a:rPr>
              <a:t>アプリ作ればいいじゃん！？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A2D6037-EF7F-4169-9A62-E935386E3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171" y="3429000"/>
            <a:ext cx="3238605" cy="367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67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4"/>
    </mc:Choice>
    <mc:Fallback xmlns="">
      <p:transition spd="slow" advTm="575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629529-CCA9-45F2-B3A5-FB8BACFC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161740" cy="1320800"/>
          </a:xfrm>
        </p:spPr>
        <p:txBody>
          <a:bodyPr>
            <a:normAutofit/>
          </a:bodyPr>
          <a:lstStyle/>
          <a:p>
            <a:r>
              <a:rPr kumimoji="1" lang="ja-JP" altLang="en-US" sz="4800" dirty="0">
                <a:solidFill>
                  <a:schemeClr val="tx1"/>
                </a:solidFill>
              </a:rPr>
              <a:t>既存のモノ使えばいいじゃん？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569954-47F4-4FA3-98EA-12C93B97B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7379"/>
            <a:ext cx="11514666" cy="557062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有料</a:t>
            </a:r>
            <a:r>
              <a:rPr kumimoji="1" lang="ja-JP" altLang="en-US" sz="3200" dirty="0">
                <a:solidFill>
                  <a:schemeClr val="tx1"/>
                </a:solidFill>
              </a:rPr>
              <a:t>な場合が多い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endParaRPr lang="en-US" altLang="ja-JP" sz="3200" dirty="0">
              <a:solidFill>
                <a:schemeClr val="tx1"/>
              </a:solidFill>
            </a:endParaRPr>
          </a:p>
          <a:p>
            <a:r>
              <a:rPr kumimoji="1" lang="ja-JP" altLang="en-US" sz="3200" dirty="0">
                <a:solidFill>
                  <a:schemeClr val="tx1"/>
                </a:solidFill>
              </a:rPr>
              <a:t>そもそもサボりを検知しても、注意してくれない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endParaRPr lang="en-US" altLang="ja-JP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ja-JP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ja-JP" sz="32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ja-JP" altLang="en-US" sz="4000" dirty="0">
                <a:solidFill>
                  <a:schemeClr val="tx1"/>
                </a:solidFill>
              </a:rPr>
              <a:t>じゃあシンプルで使いやすいやつ作るか！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FB83A897-857A-4CC3-83A8-46771BB78B45}"/>
              </a:ext>
            </a:extLst>
          </p:cNvPr>
          <p:cNvSpPr/>
          <p:nvPr/>
        </p:nvSpPr>
        <p:spPr>
          <a:xfrm>
            <a:off x="4812632" y="3188368"/>
            <a:ext cx="842210" cy="238225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87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38"/>
    </mc:Choice>
    <mc:Fallback xmlns="">
      <p:transition spd="slow" advTm="1983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D1F742-95DA-4103-87E5-804363DE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208002" cy="1320800"/>
          </a:xfrm>
        </p:spPr>
        <p:txBody>
          <a:bodyPr>
            <a:normAutofit/>
          </a:bodyPr>
          <a:lstStyle/>
          <a:p>
            <a:r>
              <a:rPr kumimoji="1" lang="ja-JP" altLang="en-US" sz="4800" dirty="0">
                <a:solidFill>
                  <a:schemeClr val="tx1"/>
                </a:solidFill>
              </a:rPr>
              <a:t>でも監視ってどうやってするん？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624645-19CD-4195-A84E-BD423142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5819"/>
            <a:ext cx="11514666" cy="5522181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作業してない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サボる</a:t>
            </a:r>
            <a:r>
              <a:rPr kumimoji="1" lang="en-US" altLang="ja-JP" sz="3200" dirty="0"/>
              <a:t>)</a:t>
            </a:r>
            <a:r>
              <a:rPr kumimoji="1" lang="ja-JP" altLang="en-US" sz="3200" dirty="0"/>
              <a:t>→手を動かしてない</a:t>
            </a:r>
            <a:endParaRPr kumimoji="1"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/>
              <a:t>すなわち、キーボードをタイプしていない 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en-US" altLang="ja-JP" sz="3200" dirty="0"/>
              <a:t>                                    or</a:t>
            </a:r>
          </a:p>
          <a:p>
            <a:pPr marL="0" indent="0">
              <a:buNone/>
            </a:pPr>
            <a:r>
              <a:rPr lang="ja-JP" altLang="en-US" sz="3200" dirty="0"/>
              <a:t>                   マウスを動かしてない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/>
              <a:t>擬似的に監視できる？？？！                </a:t>
            </a:r>
            <a:endParaRPr lang="en-US" altLang="ja-JP" sz="3200" dirty="0"/>
          </a:p>
          <a:p>
            <a:endParaRPr kumimoji="1" lang="ja-JP" altLang="en-US" sz="3200" dirty="0"/>
          </a:p>
        </p:txBody>
      </p:sp>
      <p:pic>
        <p:nvPicPr>
          <p:cNvPr id="5122" name="Picture 2" descr="上司に監視される会社員のイラスト（男性）">
            <a:extLst>
              <a:ext uri="{FF2B5EF4-FFF2-40B4-BE49-F238E27FC236}">
                <a16:creationId xmlns:a16="http://schemas.microsoft.com/office/drawing/2014/main" id="{72CCF4A3-6C02-4828-A23E-4A776616C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0" y="3349280"/>
            <a:ext cx="42862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11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33"/>
    </mc:Choice>
    <mc:Fallback xmlns="">
      <p:transition spd="slow" advTm="2253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DC7F7F-DD94-4845-94CC-25FDC2E9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>
                <a:solidFill>
                  <a:schemeClr val="tx1"/>
                </a:solidFill>
              </a:rPr>
              <a:t>コンセプト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241E5E-851B-421C-82A4-AEC6F25F8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" y="1343770"/>
            <a:ext cx="12136341" cy="5514229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仕事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課題</a:t>
            </a:r>
            <a:r>
              <a:rPr kumimoji="1" lang="en-US" altLang="ja-JP" sz="3200" dirty="0"/>
              <a:t>, </a:t>
            </a:r>
            <a:r>
              <a:rPr kumimoji="1" lang="ja-JP" altLang="en-US" sz="3200" dirty="0"/>
              <a:t>タスク</a:t>
            </a:r>
            <a:r>
              <a:rPr kumimoji="1" lang="en-US" altLang="ja-JP" sz="3200" dirty="0"/>
              <a:t>)</a:t>
            </a:r>
            <a:r>
              <a:rPr kumimoji="1" lang="ja-JP" altLang="en-US" sz="3200" dirty="0"/>
              <a:t>を終わらせるには、それなりの時間が必要</a:t>
            </a:r>
            <a:endParaRPr kumimoji="1" lang="en-US" altLang="ja-JP" sz="3200" dirty="0"/>
          </a:p>
          <a:p>
            <a:endParaRPr lang="en-US" altLang="ja-JP" sz="3200" dirty="0"/>
          </a:p>
          <a:p>
            <a:r>
              <a:rPr kumimoji="1" lang="ja-JP" altLang="en-US" sz="3200" dirty="0"/>
              <a:t>なので、作業時間は自分で決めてね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長いと疲れるよ</a:t>
            </a:r>
            <a:r>
              <a:rPr kumimoji="1" lang="en-US" altLang="ja-JP" sz="3200" dirty="0"/>
              <a:t>)</a:t>
            </a:r>
          </a:p>
          <a:p>
            <a:endParaRPr lang="en-US" altLang="ja-JP" sz="3200" dirty="0"/>
          </a:p>
          <a:p>
            <a:r>
              <a:rPr kumimoji="1" lang="ja-JP" altLang="en-US" sz="3200" dirty="0"/>
              <a:t>こまめに休憩もちょっと取ると効率上がるよ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マジ</a:t>
            </a:r>
            <a:r>
              <a:rPr kumimoji="1" lang="en-US" altLang="ja-JP" sz="3200" dirty="0"/>
              <a:t>)</a:t>
            </a:r>
          </a:p>
          <a:p>
            <a:endParaRPr lang="en-US" altLang="ja-JP" sz="3200" dirty="0"/>
          </a:p>
          <a:p>
            <a:r>
              <a:rPr kumimoji="1" lang="ja-JP" altLang="en-US" sz="3200" dirty="0"/>
              <a:t>サボってるか定期的に見張るよ！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だいたい</a:t>
            </a:r>
            <a:r>
              <a:rPr kumimoji="1" lang="en-US" altLang="ja-JP" sz="3200" dirty="0"/>
              <a:t>1</a:t>
            </a:r>
            <a:r>
              <a:rPr kumimoji="1" lang="ja-JP" altLang="en-US" sz="3200" dirty="0"/>
              <a:t>分ごと</a:t>
            </a:r>
            <a:r>
              <a:rPr kumimoji="1" lang="en-US" altLang="ja-JP" sz="3200" dirty="0"/>
              <a:t>)</a:t>
            </a:r>
          </a:p>
          <a:p>
            <a:endParaRPr lang="en-US" altLang="ja-JP" sz="3200" dirty="0"/>
          </a:p>
          <a:p>
            <a:r>
              <a:rPr kumimoji="1" lang="en-US" altLang="ja-JP" sz="3200" dirty="0"/>
              <a:t>Python</a:t>
            </a:r>
            <a:r>
              <a:rPr kumimoji="1" lang="ja-JP" altLang="en-US" sz="3200" dirty="0"/>
              <a:t>オンリーで作ろう！</a:t>
            </a:r>
          </a:p>
        </p:txBody>
      </p:sp>
    </p:spTree>
    <p:extLst>
      <p:ext uri="{BB962C8B-B14F-4D97-AF65-F5344CB8AC3E}">
        <p14:creationId xmlns:p14="http://schemas.microsoft.com/office/powerpoint/2010/main" val="141268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42"/>
    </mc:Choice>
    <mc:Fallback xmlns="">
      <p:transition spd="slow" advTm="1154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3"/>
</p:tagLst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779</TotalTime>
  <Words>408</Words>
  <Application>Microsoft Office PowerPoint</Application>
  <PresentationFormat>ワイド画面</PresentationFormat>
  <Paragraphs>80</Paragraphs>
  <Slides>13</Slides>
  <Notes>0</Notes>
  <HiddenSlides>1</HiddenSlides>
  <MMClips>2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ファセット</vt:lpstr>
      <vt:lpstr>1人で雑務するのってつまらないよね。</vt:lpstr>
      <vt:lpstr>まずHWEって何？</vt:lpstr>
      <vt:lpstr>経緯と言う名の序章</vt:lpstr>
      <vt:lpstr>PowerPoint プレゼンテーション</vt:lpstr>
      <vt:lpstr>追い打ちをかけるように</vt:lpstr>
      <vt:lpstr>じゃあ、監視アプリ作ればいいじゃん！？</vt:lpstr>
      <vt:lpstr>既存のモノ使えばいいじゃん？</vt:lpstr>
      <vt:lpstr>でも監視ってどうやってするん？</vt:lpstr>
      <vt:lpstr>コンセプト</vt:lpstr>
      <vt:lpstr>コンセプト</vt:lpstr>
      <vt:lpstr>サボるとこんな感じで怒られます</vt:lpstr>
      <vt:lpstr>何はともあれ</vt:lpstr>
      <vt:lpstr>よおこそ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1人で作業するのってつまらないよね。</dc:title>
  <dc:creator>高橋　湧汰</dc:creator>
  <cp:lastModifiedBy>高橋　湧汰</cp:lastModifiedBy>
  <cp:revision>9</cp:revision>
  <dcterms:created xsi:type="dcterms:W3CDTF">2021-08-24T14:11:50Z</dcterms:created>
  <dcterms:modified xsi:type="dcterms:W3CDTF">2021-08-28T04:58:07Z</dcterms:modified>
</cp:coreProperties>
</file>