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43" r:id="rId2"/>
    <p:sldId id="372" r:id="rId3"/>
    <p:sldId id="309" r:id="rId4"/>
    <p:sldId id="365" r:id="rId5"/>
    <p:sldId id="366" r:id="rId6"/>
    <p:sldId id="384" r:id="rId7"/>
    <p:sldId id="346" r:id="rId8"/>
    <p:sldId id="382" r:id="rId9"/>
    <p:sldId id="373" r:id="rId10"/>
    <p:sldId id="374" r:id="rId11"/>
    <p:sldId id="383" r:id="rId12"/>
    <p:sldId id="368" r:id="rId13"/>
    <p:sldId id="320" r:id="rId14"/>
    <p:sldId id="347" r:id="rId15"/>
    <p:sldId id="378" r:id="rId16"/>
    <p:sldId id="369" r:id="rId17"/>
    <p:sldId id="379" r:id="rId18"/>
    <p:sldId id="370" r:id="rId19"/>
    <p:sldId id="376" r:id="rId20"/>
    <p:sldId id="386" r:id="rId21"/>
    <p:sldId id="375" r:id="rId22"/>
    <p:sldId id="371" r:id="rId23"/>
    <p:sldId id="385" r:id="rId24"/>
    <p:sldId id="319" r:id="rId25"/>
    <p:sldId id="380" r:id="rId26"/>
    <p:sldId id="339" r:id="rId27"/>
    <p:sldId id="381" r:id="rId28"/>
    <p:sldId id="377" r:id="rId29"/>
    <p:sldId id="330" r:id="rId30"/>
    <p:sldId id="364" r:id="rId31"/>
  </p:sldIdLst>
  <p:sldSz cx="12188825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A6BFC381-9DBC-9B47-9D16-E651729A1C82}">
          <p14:sldIdLst/>
        </p14:section>
        <p14:section name="Titles and Dividers" id="{1E7DD9E6-8846-8448-AF36-6CA7C36D3FBC}">
          <p14:sldIdLst>
            <p14:sldId id="343"/>
            <p14:sldId id="372"/>
            <p14:sldId id="309"/>
            <p14:sldId id="365"/>
            <p14:sldId id="366"/>
            <p14:sldId id="384"/>
            <p14:sldId id="346"/>
            <p14:sldId id="382"/>
            <p14:sldId id="373"/>
            <p14:sldId id="374"/>
            <p14:sldId id="383"/>
          </p14:sldIdLst>
        </p14:section>
        <p14:section name="Content" id="{380C3243-BEFC-A549-B533-A4F0BFEA40A1}">
          <p14:sldIdLst>
            <p14:sldId id="368"/>
            <p14:sldId id="320"/>
            <p14:sldId id="347"/>
            <p14:sldId id="378"/>
            <p14:sldId id="369"/>
            <p14:sldId id="379"/>
            <p14:sldId id="370"/>
            <p14:sldId id="376"/>
            <p14:sldId id="386"/>
            <p14:sldId id="375"/>
            <p14:sldId id="371"/>
            <p14:sldId id="385"/>
            <p14:sldId id="319"/>
            <p14:sldId id="380"/>
            <p14:sldId id="339"/>
            <p14:sldId id="381"/>
          </p14:sldIdLst>
        </p14:section>
        <p14:section name="Example slides" id="{6F4BDC45-F9AA-BE40-B27C-BCB372411A4C}">
          <p14:sldIdLst>
            <p14:sldId id="377"/>
            <p14:sldId id="330"/>
            <p14:sldId id="36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32">
          <p15:clr>
            <a:srgbClr val="A4A3A4"/>
          </p15:clr>
        </p15:guide>
        <p15:guide id="2" orient="horz" pos="4096">
          <p15:clr>
            <a:srgbClr val="A4A3A4"/>
          </p15:clr>
        </p15:guide>
        <p15:guide id="3" orient="horz" pos="3688">
          <p15:clr>
            <a:srgbClr val="A4A3A4"/>
          </p15:clr>
        </p15:guide>
        <p15:guide id="4" orient="horz" pos="760">
          <p15:clr>
            <a:srgbClr val="A4A3A4"/>
          </p15:clr>
        </p15:guide>
        <p15:guide id="5" orient="horz" pos="488">
          <p15:clr>
            <a:srgbClr val="A4A3A4"/>
          </p15:clr>
        </p15:guide>
        <p15:guide id="6" pos="309">
          <p15:clr>
            <a:srgbClr val="A4A3A4"/>
          </p15:clr>
        </p15:guide>
        <p15:guide id="7" pos="7371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B81C"/>
    <a:srgbClr val="191919"/>
    <a:srgbClr val="0C2577"/>
    <a:srgbClr val="007A3E"/>
    <a:srgbClr val="4CA90C"/>
    <a:srgbClr val="009FDB"/>
    <a:srgbClr val="F2F2F2"/>
    <a:srgbClr val="CF2A2A"/>
    <a:srgbClr val="666666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40860" autoAdjust="0"/>
    <p:restoredTop sz="98934" autoAdjust="0"/>
  </p:normalViewPr>
  <p:slideViewPr>
    <p:cSldViewPr snapToGrid="0">
      <p:cViewPr>
        <p:scale>
          <a:sx n="75" d="100"/>
          <a:sy n="75" d="100"/>
        </p:scale>
        <p:origin x="-72" y="6"/>
      </p:cViewPr>
      <p:guideLst>
        <p:guide orient="horz" pos="232"/>
        <p:guide orient="horz" pos="4072"/>
        <p:guide orient="horz" pos="3680"/>
        <p:guide orient="horz" pos="752"/>
        <p:guide orient="horz" pos="488"/>
        <p:guide pos="261"/>
        <p:guide pos="7371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"/>
    </p:cViewPr>
  </p:sorterViewPr>
  <p:notesViewPr>
    <p:cSldViewPr snapToGrid="0" showGuides="1">
      <p:cViewPr>
        <p:scale>
          <a:sx n="68" d="100"/>
          <a:sy n="68" d="100"/>
        </p:scale>
        <p:origin x="-2100" y="-24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tmp\ratio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mp\ratio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mp\ratio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mp\ratio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172832077401178E-2"/>
          <c:y val="1.6106945696885911E-2"/>
          <c:w val="0.79240835520559927"/>
          <c:h val="0.49073251043859029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ratio!$B$155:$B$243</c:f>
              <c:numCache>
                <c:formatCode>General</c:formatCode>
                <c:ptCount val="89"/>
                <c:pt idx="0">
                  <c:v>428</c:v>
                </c:pt>
                <c:pt idx="1">
                  <c:v>428</c:v>
                </c:pt>
                <c:pt idx="2">
                  <c:v>428</c:v>
                </c:pt>
                <c:pt idx="3">
                  <c:v>428</c:v>
                </c:pt>
                <c:pt idx="4">
                  <c:v>428</c:v>
                </c:pt>
                <c:pt idx="5">
                  <c:v>428</c:v>
                </c:pt>
                <c:pt idx="6">
                  <c:v>428</c:v>
                </c:pt>
                <c:pt idx="7">
                  <c:v>428</c:v>
                </c:pt>
                <c:pt idx="8">
                  <c:v>428</c:v>
                </c:pt>
                <c:pt idx="9">
                  <c:v>400</c:v>
                </c:pt>
                <c:pt idx="10">
                  <c:v>400</c:v>
                </c:pt>
                <c:pt idx="11">
                  <c:v>393</c:v>
                </c:pt>
                <c:pt idx="12">
                  <c:v>381</c:v>
                </c:pt>
                <c:pt idx="13">
                  <c:v>368</c:v>
                </c:pt>
                <c:pt idx="14">
                  <c:v>368</c:v>
                </c:pt>
                <c:pt idx="15">
                  <c:v>350</c:v>
                </c:pt>
                <c:pt idx="16">
                  <c:v>344</c:v>
                </c:pt>
                <c:pt idx="17">
                  <c:v>344</c:v>
                </c:pt>
                <c:pt idx="18">
                  <c:v>344</c:v>
                </c:pt>
                <c:pt idx="19">
                  <c:v>344</c:v>
                </c:pt>
                <c:pt idx="20">
                  <c:v>344</c:v>
                </c:pt>
                <c:pt idx="21">
                  <c:v>344</c:v>
                </c:pt>
                <c:pt idx="22">
                  <c:v>338</c:v>
                </c:pt>
                <c:pt idx="23">
                  <c:v>338</c:v>
                </c:pt>
                <c:pt idx="24">
                  <c:v>338</c:v>
                </c:pt>
                <c:pt idx="25">
                  <c:v>333</c:v>
                </c:pt>
                <c:pt idx="26">
                  <c:v>333</c:v>
                </c:pt>
                <c:pt idx="27">
                  <c:v>333</c:v>
                </c:pt>
                <c:pt idx="28">
                  <c:v>333</c:v>
                </c:pt>
                <c:pt idx="29">
                  <c:v>333</c:v>
                </c:pt>
                <c:pt idx="30">
                  <c:v>333</c:v>
                </c:pt>
                <c:pt idx="31">
                  <c:v>333</c:v>
                </c:pt>
                <c:pt idx="32">
                  <c:v>333</c:v>
                </c:pt>
                <c:pt idx="33">
                  <c:v>333</c:v>
                </c:pt>
                <c:pt idx="34">
                  <c:v>333</c:v>
                </c:pt>
                <c:pt idx="35">
                  <c:v>333</c:v>
                </c:pt>
                <c:pt idx="36">
                  <c:v>333</c:v>
                </c:pt>
                <c:pt idx="37">
                  <c:v>333</c:v>
                </c:pt>
                <c:pt idx="38">
                  <c:v>333</c:v>
                </c:pt>
                <c:pt idx="39">
                  <c:v>333</c:v>
                </c:pt>
                <c:pt idx="40">
                  <c:v>333</c:v>
                </c:pt>
                <c:pt idx="41">
                  <c:v>333</c:v>
                </c:pt>
                <c:pt idx="42">
                  <c:v>333</c:v>
                </c:pt>
                <c:pt idx="43">
                  <c:v>333</c:v>
                </c:pt>
                <c:pt idx="44">
                  <c:v>333</c:v>
                </c:pt>
                <c:pt idx="45">
                  <c:v>333</c:v>
                </c:pt>
                <c:pt idx="46">
                  <c:v>312</c:v>
                </c:pt>
                <c:pt idx="47">
                  <c:v>312</c:v>
                </c:pt>
                <c:pt idx="48">
                  <c:v>312</c:v>
                </c:pt>
                <c:pt idx="49">
                  <c:v>307</c:v>
                </c:pt>
                <c:pt idx="50">
                  <c:v>291</c:v>
                </c:pt>
                <c:pt idx="51">
                  <c:v>280</c:v>
                </c:pt>
                <c:pt idx="52">
                  <c:v>278</c:v>
                </c:pt>
                <c:pt idx="53">
                  <c:v>267</c:v>
                </c:pt>
                <c:pt idx="54">
                  <c:v>262</c:v>
                </c:pt>
                <c:pt idx="55">
                  <c:v>262</c:v>
                </c:pt>
                <c:pt idx="56">
                  <c:v>262</c:v>
                </c:pt>
                <c:pt idx="57">
                  <c:v>262</c:v>
                </c:pt>
                <c:pt idx="58">
                  <c:v>262</c:v>
                </c:pt>
                <c:pt idx="59">
                  <c:v>262</c:v>
                </c:pt>
                <c:pt idx="60">
                  <c:v>262</c:v>
                </c:pt>
                <c:pt idx="61">
                  <c:v>250</c:v>
                </c:pt>
                <c:pt idx="62">
                  <c:v>250</c:v>
                </c:pt>
                <c:pt idx="63">
                  <c:v>250</c:v>
                </c:pt>
                <c:pt idx="64">
                  <c:v>250</c:v>
                </c:pt>
                <c:pt idx="65">
                  <c:v>250</c:v>
                </c:pt>
                <c:pt idx="66">
                  <c:v>250</c:v>
                </c:pt>
                <c:pt idx="67">
                  <c:v>244</c:v>
                </c:pt>
                <c:pt idx="68">
                  <c:v>244</c:v>
                </c:pt>
                <c:pt idx="69">
                  <c:v>244</c:v>
                </c:pt>
                <c:pt idx="70">
                  <c:v>244</c:v>
                </c:pt>
                <c:pt idx="71">
                  <c:v>243</c:v>
                </c:pt>
                <c:pt idx="72">
                  <c:v>242</c:v>
                </c:pt>
                <c:pt idx="73">
                  <c:v>239</c:v>
                </c:pt>
                <c:pt idx="74">
                  <c:v>238</c:v>
                </c:pt>
                <c:pt idx="75">
                  <c:v>-24</c:v>
                </c:pt>
                <c:pt idx="76">
                  <c:v>-53</c:v>
                </c:pt>
                <c:pt idx="77">
                  <c:v>-71</c:v>
                </c:pt>
                <c:pt idx="78">
                  <c:v>-96</c:v>
                </c:pt>
                <c:pt idx="79">
                  <c:v>-121</c:v>
                </c:pt>
                <c:pt idx="80">
                  <c:v>-123</c:v>
                </c:pt>
                <c:pt idx="81">
                  <c:v>-125</c:v>
                </c:pt>
                <c:pt idx="82">
                  <c:v>-135</c:v>
                </c:pt>
                <c:pt idx="83">
                  <c:v>-454</c:v>
                </c:pt>
                <c:pt idx="84">
                  <c:v>-454</c:v>
                </c:pt>
                <c:pt idx="85">
                  <c:v>-614</c:v>
                </c:pt>
                <c:pt idx="86">
                  <c:v>-614</c:v>
                </c:pt>
                <c:pt idx="87">
                  <c:v>-614</c:v>
                </c:pt>
                <c:pt idx="88">
                  <c:v>-638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166272"/>
        <c:axId val="36288000"/>
      </c:barChart>
      <c:catAx>
        <c:axId val="36166272"/>
        <c:scaling>
          <c:orientation val="minMax"/>
        </c:scaling>
        <c:delete val="0"/>
        <c:axPos val="b"/>
        <c:majorTickMark val="out"/>
        <c:minorTickMark val="none"/>
        <c:tickLblPos val="nextTo"/>
        <c:crossAx val="36288000"/>
        <c:crosses val="autoZero"/>
        <c:auto val="1"/>
        <c:lblAlgn val="ctr"/>
        <c:lblOffset val="100"/>
        <c:noMultiLvlLbl val="0"/>
      </c:catAx>
      <c:valAx>
        <c:axId val="36288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166272"/>
        <c:crosses val="autoZero"/>
        <c:crossBetween val="between"/>
      </c:valAx>
    </c:plotArea>
    <c:plotVisOnly val="1"/>
    <c:dispBlanksAs val="gap"/>
    <c:showDLblsOverMax val="0"/>
  </c:chart>
  <c:spPr>
    <a:noFill/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472048614472024E-2"/>
          <c:y val="6.5686364020690668E-2"/>
          <c:w val="0.60999789728866216"/>
          <c:h val="0.5758199429733675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ratio!$B$155:$B$243</c:f>
              <c:numCache>
                <c:formatCode>General</c:formatCode>
                <c:ptCount val="89"/>
                <c:pt idx="0">
                  <c:v>428</c:v>
                </c:pt>
                <c:pt idx="1">
                  <c:v>428</c:v>
                </c:pt>
                <c:pt idx="2">
                  <c:v>428</c:v>
                </c:pt>
                <c:pt idx="3">
                  <c:v>428</c:v>
                </c:pt>
                <c:pt idx="4">
                  <c:v>428</c:v>
                </c:pt>
                <c:pt idx="5">
                  <c:v>428</c:v>
                </c:pt>
                <c:pt idx="6">
                  <c:v>428</c:v>
                </c:pt>
                <c:pt idx="7">
                  <c:v>428</c:v>
                </c:pt>
                <c:pt idx="8">
                  <c:v>428</c:v>
                </c:pt>
                <c:pt idx="9">
                  <c:v>400</c:v>
                </c:pt>
                <c:pt idx="10">
                  <c:v>400</c:v>
                </c:pt>
                <c:pt idx="11">
                  <c:v>393</c:v>
                </c:pt>
                <c:pt idx="12">
                  <c:v>381</c:v>
                </c:pt>
                <c:pt idx="13">
                  <c:v>368</c:v>
                </c:pt>
                <c:pt idx="14">
                  <c:v>368</c:v>
                </c:pt>
                <c:pt idx="15">
                  <c:v>350</c:v>
                </c:pt>
                <c:pt idx="16">
                  <c:v>344</c:v>
                </c:pt>
                <c:pt idx="17">
                  <c:v>344</c:v>
                </c:pt>
                <c:pt idx="18">
                  <c:v>344</c:v>
                </c:pt>
                <c:pt idx="19">
                  <c:v>344</c:v>
                </c:pt>
                <c:pt idx="20">
                  <c:v>344</c:v>
                </c:pt>
                <c:pt idx="21">
                  <c:v>344</c:v>
                </c:pt>
                <c:pt idx="22">
                  <c:v>338</c:v>
                </c:pt>
                <c:pt idx="23">
                  <c:v>338</c:v>
                </c:pt>
                <c:pt idx="24">
                  <c:v>338</c:v>
                </c:pt>
                <c:pt idx="25">
                  <c:v>333</c:v>
                </c:pt>
                <c:pt idx="26">
                  <c:v>333</c:v>
                </c:pt>
                <c:pt idx="27">
                  <c:v>333</c:v>
                </c:pt>
                <c:pt idx="28">
                  <c:v>333</c:v>
                </c:pt>
                <c:pt idx="29">
                  <c:v>333</c:v>
                </c:pt>
                <c:pt idx="30">
                  <c:v>333</c:v>
                </c:pt>
                <c:pt idx="31">
                  <c:v>333</c:v>
                </c:pt>
                <c:pt idx="32">
                  <c:v>333</c:v>
                </c:pt>
                <c:pt idx="33">
                  <c:v>333</c:v>
                </c:pt>
                <c:pt idx="34">
                  <c:v>333</c:v>
                </c:pt>
                <c:pt idx="35">
                  <c:v>333</c:v>
                </c:pt>
                <c:pt idx="36">
                  <c:v>333</c:v>
                </c:pt>
                <c:pt idx="37">
                  <c:v>333</c:v>
                </c:pt>
                <c:pt idx="38">
                  <c:v>333</c:v>
                </c:pt>
                <c:pt idx="39">
                  <c:v>333</c:v>
                </c:pt>
                <c:pt idx="40">
                  <c:v>333</c:v>
                </c:pt>
                <c:pt idx="41">
                  <c:v>333</c:v>
                </c:pt>
                <c:pt idx="42">
                  <c:v>333</c:v>
                </c:pt>
                <c:pt idx="43">
                  <c:v>333</c:v>
                </c:pt>
                <c:pt idx="44">
                  <c:v>333</c:v>
                </c:pt>
                <c:pt idx="45">
                  <c:v>333</c:v>
                </c:pt>
                <c:pt idx="46">
                  <c:v>312</c:v>
                </c:pt>
                <c:pt idx="47">
                  <c:v>312</c:v>
                </c:pt>
                <c:pt idx="48">
                  <c:v>312</c:v>
                </c:pt>
                <c:pt idx="49">
                  <c:v>307</c:v>
                </c:pt>
                <c:pt idx="50">
                  <c:v>291</c:v>
                </c:pt>
                <c:pt idx="51">
                  <c:v>280</c:v>
                </c:pt>
                <c:pt idx="52">
                  <c:v>278</c:v>
                </c:pt>
                <c:pt idx="53">
                  <c:v>267</c:v>
                </c:pt>
                <c:pt idx="54">
                  <c:v>262</c:v>
                </c:pt>
                <c:pt idx="55">
                  <c:v>262</c:v>
                </c:pt>
                <c:pt idx="56">
                  <c:v>262</c:v>
                </c:pt>
                <c:pt idx="57">
                  <c:v>262</c:v>
                </c:pt>
                <c:pt idx="58">
                  <c:v>262</c:v>
                </c:pt>
                <c:pt idx="59">
                  <c:v>262</c:v>
                </c:pt>
                <c:pt idx="60">
                  <c:v>262</c:v>
                </c:pt>
                <c:pt idx="61">
                  <c:v>250</c:v>
                </c:pt>
                <c:pt idx="62">
                  <c:v>250</c:v>
                </c:pt>
                <c:pt idx="63">
                  <c:v>250</c:v>
                </c:pt>
                <c:pt idx="64">
                  <c:v>250</c:v>
                </c:pt>
                <c:pt idx="65">
                  <c:v>250</c:v>
                </c:pt>
                <c:pt idx="66">
                  <c:v>250</c:v>
                </c:pt>
                <c:pt idx="67">
                  <c:v>244</c:v>
                </c:pt>
                <c:pt idx="68">
                  <c:v>244</c:v>
                </c:pt>
                <c:pt idx="69">
                  <c:v>244</c:v>
                </c:pt>
                <c:pt idx="70">
                  <c:v>244</c:v>
                </c:pt>
                <c:pt idx="71">
                  <c:v>243</c:v>
                </c:pt>
                <c:pt idx="72">
                  <c:v>242</c:v>
                </c:pt>
                <c:pt idx="73">
                  <c:v>239</c:v>
                </c:pt>
                <c:pt idx="74">
                  <c:v>238</c:v>
                </c:pt>
                <c:pt idx="75">
                  <c:v>-24</c:v>
                </c:pt>
                <c:pt idx="76">
                  <c:v>-53</c:v>
                </c:pt>
                <c:pt idx="77">
                  <c:v>-71</c:v>
                </c:pt>
                <c:pt idx="78">
                  <c:v>-96</c:v>
                </c:pt>
                <c:pt idx="79">
                  <c:v>-121</c:v>
                </c:pt>
                <c:pt idx="80">
                  <c:v>-123</c:v>
                </c:pt>
                <c:pt idx="81">
                  <c:v>-125</c:v>
                </c:pt>
                <c:pt idx="82">
                  <c:v>-135</c:v>
                </c:pt>
                <c:pt idx="83">
                  <c:v>-454</c:v>
                </c:pt>
                <c:pt idx="84">
                  <c:v>-454</c:v>
                </c:pt>
                <c:pt idx="85">
                  <c:v>-614</c:v>
                </c:pt>
                <c:pt idx="86">
                  <c:v>-614</c:v>
                </c:pt>
                <c:pt idx="87">
                  <c:v>-614</c:v>
                </c:pt>
                <c:pt idx="88">
                  <c:v>-638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645440"/>
        <c:axId val="69788032"/>
      </c:barChart>
      <c:catAx>
        <c:axId val="69645440"/>
        <c:scaling>
          <c:orientation val="minMax"/>
        </c:scaling>
        <c:delete val="0"/>
        <c:axPos val="b"/>
        <c:majorTickMark val="out"/>
        <c:minorTickMark val="none"/>
        <c:tickLblPos val="nextTo"/>
        <c:crossAx val="69788032"/>
        <c:crosses val="autoZero"/>
        <c:auto val="1"/>
        <c:lblAlgn val="ctr"/>
        <c:lblOffset val="100"/>
        <c:noMultiLvlLbl val="0"/>
      </c:catAx>
      <c:valAx>
        <c:axId val="69788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645440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571741032370954E-2"/>
          <c:y val="5.1400554097404488E-2"/>
          <c:w val="0.79240835520559927"/>
          <c:h val="0.89719889180519097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ratio!$B$155:$B$243</c:f>
              <c:numCache>
                <c:formatCode>General</c:formatCode>
                <c:ptCount val="89"/>
                <c:pt idx="0">
                  <c:v>428</c:v>
                </c:pt>
                <c:pt idx="1">
                  <c:v>428</c:v>
                </c:pt>
                <c:pt idx="2">
                  <c:v>428</c:v>
                </c:pt>
                <c:pt idx="3">
                  <c:v>428</c:v>
                </c:pt>
                <c:pt idx="4">
                  <c:v>428</c:v>
                </c:pt>
                <c:pt idx="5">
                  <c:v>428</c:v>
                </c:pt>
                <c:pt idx="6">
                  <c:v>428</c:v>
                </c:pt>
                <c:pt idx="7">
                  <c:v>428</c:v>
                </c:pt>
                <c:pt idx="8">
                  <c:v>428</c:v>
                </c:pt>
                <c:pt idx="9">
                  <c:v>400</c:v>
                </c:pt>
                <c:pt idx="10">
                  <c:v>400</c:v>
                </c:pt>
                <c:pt idx="11">
                  <c:v>393</c:v>
                </c:pt>
                <c:pt idx="12">
                  <c:v>381</c:v>
                </c:pt>
                <c:pt idx="13">
                  <c:v>368</c:v>
                </c:pt>
                <c:pt idx="14">
                  <c:v>368</c:v>
                </c:pt>
                <c:pt idx="15">
                  <c:v>350</c:v>
                </c:pt>
                <c:pt idx="16">
                  <c:v>344</c:v>
                </c:pt>
                <c:pt idx="17">
                  <c:v>344</c:v>
                </c:pt>
                <c:pt idx="18">
                  <c:v>344</c:v>
                </c:pt>
                <c:pt idx="19">
                  <c:v>344</c:v>
                </c:pt>
                <c:pt idx="20">
                  <c:v>344</c:v>
                </c:pt>
                <c:pt idx="21">
                  <c:v>344</c:v>
                </c:pt>
                <c:pt idx="22">
                  <c:v>338</c:v>
                </c:pt>
                <c:pt idx="23">
                  <c:v>338</c:v>
                </c:pt>
                <c:pt idx="24">
                  <c:v>338</c:v>
                </c:pt>
                <c:pt idx="25">
                  <c:v>333</c:v>
                </c:pt>
                <c:pt idx="26">
                  <c:v>333</c:v>
                </c:pt>
                <c:pt idx="27">
                  <c:v>333</c:v>
                </c:pt>
                <c:pt idx="28">
                  <c:v>333</c:v>
                </c:pt>
                <c:pt idx="29">
                  <c:v>333</c:v>
                </c:pt>
                <c:pt idx="30">
                  <c:v>333</c:v>
                </c:pt>
                <c:pt idx="31">
                  <c:v>333</c:v>
                </c:pt>
                <c:pt idx="32">
                  <c:v>333</c:v>
                </c:pt>
                <c:pt idx="33">
                  <c:v>333</c:v>
                </c:pt>
                <c:pt idx="34">
                  <c:v>333</c:v>
                </c:pt>
                <c:pt idx="35">
                  <c:v>333</c:v>
                </c:pt>
                <c:pt idx="36">
                  <c:v>333</c:v>
                </c:pt>
                <c:pt idx="37">
                  <c:v>333</c:v>
                </c:pt>
                <c:pt idx="38">
                  <c:v>333</c:v>
                </c:pt>
                <c:pt idx="39">
                  <c:v>333</c:v>
                </c:pt>
                <c:pt idx="40">
                  <c:v>333</c:v>
                </c:pt>
                <c:pt idx="41">
                  <c:v>333</c:v>
                </c:pt>
                <c:pt idx="42">
                  <c:v>333</c:v>
                </c:pt>
                <c:pt idx="43">
                  <c:v>333</c:v>
                </c:pt>
                <c:pt idx="44">
                  <c:v>333</c:v>
                </c:pt>
                <c:pt idx="45">
                  <c:v>333</c:v>
                </c:pt>
                <c:pt idx="46">
                  <c:v>312</c:v>
                </c:pt>
                <c:pt idx="47">
                  <c:v>312</c:v>
                </c:pt>
                <c:pt idx="48">
                  <c:v>312</c:v>
                </c:pt>
                <c:pt idx="49">
                  <c:v>307</c:v>
                </c:pt>
                <c:pt idx="50">
                  <c:v>291</c:v>
                </c:pt>
                <c:pt idx="51">
                  <c:v>280</c:v>
                </c:pt>
                <c:pt idx="52">
                  <c:v>278</c:v>
                </c:pt>
                <c:pt idx="53">
                  <c:v>267</c:v>
                </c:pt>
                <c:pt idx="54">
                  <c:v>262</c:v>
                </c:pt>
                <c:pt idx="55">
                  <c:v>262</c:v>
                </c:pt>
                <c:pt idx="56">
                  <c:v>262</c:v>
                </c:pt>
                <c:pt idx="57">
                  <c:v>262</c:v>
                </c:pt>
                <c:pt idx="58">
                  <c:v>262</c:v>
                </c:pt>
                <c:pt idx="59">
                  <c:v>262</c:v>
                </c:pt>
                <c:pt idx="60">
                  <c:v>262</c:v>
                </c:pt>
                <c:pt idx="61">
                  <c:v>250</c:v>
                </c:pt>
                <c:pt idx="62">
                  <c:v>250</c:v>
                </c:pt>
                <c:pt idx="63">
                  <c:v>250</c:v>
                </c:pt>
                <c:pt idx="64">
                  <c:v>250</c:v>
                </c:pt>
                <c:pt idx="65">
                  <c:v>250</c:v>
                </c:pt>
                <c:pt idx="66">
                  <c:v>250</c:v>
                </c:pt>
                <c:pt idx="67">
                  <c:v>244</c:v>
                </c:pt>
                <c:pt idx="68">
                  <c:v>244</c:v>
                </c:pt>
                <c:pt idx="69">
                  <c:v>244</c:v>
                </c:pt>
                <c:pt idx="70">
                  <c:v>244</c:v>
                </c:pt>
                <c:pt idx="71">
                  <c:v>243</c:v>
                </c:pt>
                <c:pt idx="72">
                  <c:v>242</c:v>
                </c:pt>
                <c:pt idx="73">
                  <c:v>239</c:v>
                </c:pt>
                <c:pt idx="74">
                  <c:v>238</c:v>
                </c:pt>
                <c:pt idx="75">
                  <c:v>-24</c:v>
                </c:pt>
                <c:pt idx="76">
                  <c:v>-53</c:v>
                </c:pt>
                <c:pt idx="77">
                  <c:v>-71</c:v>
                </c:pt>
                <c:pt idx="78">
                  <c:v>-96</c:v>
                </c:pt>
                <c:pt idx="79">
                  <c:v>-121</c:v>
                </c:pt>
                <c:pt idx="80">
                  <c:v>-123</c:v>
                </c:pt>
                <c:pt idx="81">
                  <c:v>-125</c:v>
                </c:pt>
                <c:pt idx="82">
                  <c:v>-135</c:v>
                </c:pt>
                <c:pt idx="83">
                  <c:v>-454</c:v>
                </c:pt>
                <c:pt idx="84">
                  <c:v>-454</c:v>
                </c:pt>
                <c:pt idx="85">
                  <c:v>-614</c:v>
                </c:pt>
                <c:pt idx="86">
                  <c:v>-614</c:v>
                </c:pt>
                <c:pt idx="87">
                  <c:v>-614</c:v>
                </c:pt>
                <c:pt idx="88">
                  <c:v>-638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513088"/>
        <c:axId val="119514624"/>
      </c:barChart>
      <c:catAx>
        <c:axId val="119513088"/>
        <c:scaling>
          <c:orientation val="minMax"/>
        </c:scaling>
        <c:delete val="0"/>
        <c:axPos val="b"/>
        <c:majorTickMark val="out"/>
        <c:minorTickMark val="none"/>
        <c:tickLblPos val="nextTo"/>
        <c:crossAx val="119514624"/>
        <c:crosses val="autoZero"/>
        <c:auto val="1"/>
        <c:lblAlgn val="ctr"/>
        <c:lblOffset val="100"/>
        <c:noMultiLvlLbl val="0"/>
      </c:catAx>
      <c:valAx>
        <c:axId val="119514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513088"/>
        <c:crosses val="autoZero"/>
        <c:crossBetween val="between"/>
      </c:valAx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472048614472024E-2"/>
          <c:y val="6.5686364020690668E-2"/>
          <c:w val="0.60999789728866216"/>
          <c:h val="0.5758199429733675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ratio!$B$155:$B$243</c:f>
              <c:numCache>
                <c:formatCode>General</c:formatCode>
                <c:ptCount val="89"/>
                <c:pt idx="0">
                  <c:v>428</c:v>
                </c:pt>
                <c:pt idx="1">
                  <c:v>428</c:v>
                </c:pt>
                <c:pt idx="2">
                  <c:v>428</c:v>
                </c:pt>
                <c:pt idx="3">
                  <c:v>428</c:v>
                </c:pt>
                <c:pt idx="4">
                  <c:v>428</c:v>
                </c:pt>
                <c:pt idx="5">
                  <c:v>428</c:v>
                </c:pt>
                <c:pt idx="6">
                  <c:v>428</c:v>
                </c:pt>
                <c:pt idx="7">
                  <c:v>428</c:v>
                </c:pt>
                <c:pt idx="8">
                  <c:v>428</c:v>
                </c:pt>
                <c:pt idx="9">
                  <c:v>400</c:v>
                </c:pt>
                <c:pt idx="10">
                  <c:v>400</c:v>
                </c:pt>
                <c:pt idx="11">
                  <c:v>393</c:v>
                </c:pt>
                <c:pt idx="12">
                  <c:v>381</c:v>
                </c:pt>
                <c:pt idx="13">
                  <c:v>368</c:v>
                </c:pt>
                <c:pt idx="14">
                  <c:v>368</c:v>
                </c:pt>
                <c:pt idx="15">
                  <c:v>350</c:v>
                </c:pt>
                <c:pt idx="16">
                  <c:v>344</c:v>
                </c:pt>
                <c:pt idx="17">
                  <c:v>344</c:v>
                </c:pt>
                <c:pt idx="18">
                  <c:v>344</c:v>
                </c:pt>
                <c:pt idx="19">
                  <c:v>344</c:v>
                </c:pt>
                <c:pt idx="20">
                  <c:v>344</c:v>
                </c:pt>
                <c:pt idx="21">
                  <c:v>344</c:v>
                </c:pt>
                <c:pt idx="22">
                  <c:v>338</c:v>
                </c:pt>
                <c:pt idx="23">
                  <c:v>338</c:v>
                </c:pt>
                <c:pt idx="24">
                  <c:v>338</c:v>
                </c:pt>
                <c:pt idx="25">
                  <c:v>333</c:v>
                </c:pt>
                <c:pt idx="26">
                  <c:v>333</c:v>
                </c:pt>
                <c:pt idx="27">
                  <c:v>333</c:v>
                </c:pt>
                <c:pt idx="28">
                  <c:v>333</c:v>
                </c:pt>
                <c:pt idx="29">
                  <c:v>333</c:v>
                </c:pt>
                <c:pt idx="30">
                  <c:v>333</c:v>
                </c:pt>
                <c:pt idx="31">
                  <c:v>333</c:v>
                </c:pt>
                <c:pt idx="32">
                  <c:v>333</c:v>
                </c:pt>
                <c:pt idx="33">
                  <c:v>333</c:v>
                </c:pt>
                <c:pt idx="34">
                  <c:v>333</c:v>
                </c:pt>
                <c:pt idx="35">
                  <c:v>333</c:v>
                </c:pt>
                <c:pt idx="36">
                  <c:v>333</c:v>
                </c:pt>
                <c:pt idx="37">
                  <c:v>333</c:v>
                </c:pt>
                <c:pt idx="38">
                  <c:v>333</c:v>
                </c:pt>
                <c:pt idx="39">
                  <c:v>333</c:v>
                </c:pt>
                <c:pt idx="40">
                  <c:v>333</c:v>
                </c:pt>
                <c:pt idx="41">
                  <c:v>333</c:v>
                </c:pt>
                <c:pt idx="42">
                  <c:v>333</c:v>
                </c:pt>
                <c:pt idx="43">
                  <c:v>333</c:v>
                </c:pt>
                <c:pt idx="44">
                  <c:v>333</c:v>
                </c:pt>
                <c:pt idx="45">
                  <c:v>333</c:v>
                </c:pt>
                <c:pt idx="46">
                  <c:v>312</c:v>
                </c:pt>
                <c:pt idx="47">
                  <c:v>312</c:v>
                </c:pt>
                <c:pt idx="48">
                  <c:v>312</c:v>
                </c:pt>
                <c:pt idx="49">
                  <c:v>307</c:v>
                </c:pt>
                <c:pt idx="50">
                  <c:v>291</c:v>
                </c:pt>
                <c:pt idx="51">
                  <c:v>280</c:v>
                </c:pt>
                <c:pt idx="52">
                  <c:v>278</c:v>
                </c:pt>
                <c:pt idx="53">
                  <c:v>267</c:v>
                </c:pt>
                <c:pt idx="54">
                  <c:v>262</c:v>
                </c:pt>
                <c:pt idx="55">
                  <c:v>262</c:v>
                </c:pt>
                <c:pt idx="56">
                  <c:v>262</c:v>
                </c:pt>
                <c:pt idx="57">
                  <c:v>262</c:v>
                </c:pt>
                <c:pt idx="58">
                  <c:v>262</c:v>
                </c:pt>
                <c:pt idx="59">
                  <c:v>262</c:v>
                </c:pt>
                <c:pt idx="60">
                  <c:v>262</c:v>
                </c:pt>
                <c:pt idx="61">
                  <c:v>250</c:v>
                </c:pt>
                <c:pt idx="62">
                  <c:v>250</c:v>
                </c:pt>
                <c:pt idx="63">
                  <c:v>250</c:v>
                </c:pt>
                <c:pt idx="64">
                  <c:v>250</c:v>
                </c:pt>
                <c:pt idx="65">
                  <c:v>250</c:v>
                </c:pt>
                <c:pt idx="66">
                  <c:v>250</c:v>
                </c:pt>
                <c:pt idx="67">
                  <c:v>244</c:v>
                </c:pt>
                <c:pt idx="68">
                  <c:v>244</c:v>
                </c:pt>
                <c:pt idx="69">
                  <c:v>244</c:v>
                </c:pt>
                <c:pt idx="70">
                  <c:v>244</c:v>
                </c:pt>
                <c:pt idx="71">
                  <c:v>243</c:v>
                </c:pt>
                <c:pt idx="72">
                  <c:v>242</c:v>
                </c:pt>
                <c:pt idx="73">
                  <c:v>239</c:v>
                </c:pt>
                <c:pt idx="74">
                  <c:v>238</c:v>
                </c:pt>
                <c:pt idx="75">
                  <c:v>-24</c:v>
                </c:pt>
                <c:pt idx="76">
                  <c:v>-53</c:v>
                </c:pt>
                <c:pt idx="77">
                  <c:v>-71</c:v>
                </c:pt>
                <c:pt idx="78">
                  <c:v>-96</c:v>
                </c:pt>
                <c:pt idx="79">
                  <c:v>-121</c:v>
                </c:pt>
                <c:pt idx="80">
                  <c:v>-123</c:v>
                </c:pt>
                <c:pt idx="81">
                  <c:v>-125</c:v>
                </c:pt>
                <c:pt idx="82">
                  <c:v>-135</c:v>
                </c:pt>
                <c:pt idx="83">
                  <c:v>-454</c:v>
                </c:pt>
                <c:pt idx="84">
                  <c:v>-454</c:v>
                </c:pt>
                <c:pt idx="85">
                  <c:v>-614</c:v>
                </c:pt>
                <c:pt idx="86">
                  <c:v>-614</c:v>
                </c:pt>
                <c:pt idx="87">
                  <c:v>-614</c:v>
                </c:pt>
                <c:pt idx="88">
                  <c:v>-638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294784"/>
        <c:axId val="136296320"/>
      </c:barChart>
      <c:catAx>
        <c:axId val="136294784"/>
        <c:scaling>
          <c:orientation val="minMax"/>
        </c:scaling>
        <c:delete val="0"/>
        <c:axPos val="b"/>
        <c:majorTickMark val="out"/>
        <c:minorTickMark val="none"/>
        <c:tickLblPos val="nextTo"/>
        <c:crossAx val="136296320"/>
        <c:crosses val="autoZero"/>
        <c:auto val="1"/>
        <c:lblAlgn val="ctr"/>
        <c:lblOffset val="100"/>
        <c:noMultiLvlLbl val="0"/>
      </c:catAx>
      <c:valAx>
        <c:axId val="136296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294784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0.0456</cdr:x>
      <cdr:y>0.6351</cdr:y>
    </cdr:from>
    <cdr:to>
      <cdr:x>0.98031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11174" y="3055938"/>
          <a:ext cx="10477500" cy="17557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wrap="square" lIns="0" tIns="0" rIns="0" bIns="0" rtlCol="0">
          <a:noAutofit/>
        </a:bodyPr>
        <a:lstStyle xmlns:a="http://schemas.openxmlformats.org/drawingml/2006/main"/>
        <a:p xmlns:a="http://schemas.openxmlformats.org/drawingml/2006/main">
          <a:r>
            <a:rPr lang="en-US" sz="3200" i="1" dirty="0" smtClean="0">
              <a:solidFill>
                <a:schemeClr val="tx2"/>
              </a:solidFill>
            </a:rPr>
            <a:t>Question:</a:t>
          </a:r>
        </a:p>
        <a:p xmlns:a="http://schemas.openxmlformats.org/drawingml/2006/main">
          <a:r>
            <a:rPr lang="en-US" sz="3200" b="1" dirty="0" smtClean="0">
              <a:solidFill>
                <a:schemeClr val="tx2"/>
              </a:solidFill>
            </a:rPr>
            <a:t>Where do we find the cause of a blockage?</a:t>
          </a:r>
        </a:p>
        <a:p xmlns:a="http://schemas.openxmlformats.org/drawingml/2006/main">
          <a:r>
            <a:rPr lang="en-US" sz="3200" dirty="0" smtClean="0">
              <a:solidFill>
                <a:schemeClr val="tx2"/>
              </a:solidFill>
            </a:rPr>
            <a:t>A. On the high end	B. On the low end	C. In the middle</a:t>
          </a:r>
        </a:p>
      </cdr:txBody>
    </cdr:sp>
  </cdr:relSizeAnchor>
  <cdr:relSizeAnchor xmlns:cdr="http://schemas.openxmlformats.org/drawingml/2006/chartDrawing">
    <cdr:from>
      <cdr:x>0.42983</cdr:x>
      <cdr:y>0.51534</cdr:y>
    </cdr:from>
    <cdr:to>
      <cdr:x>0.54412</cdr:x>
      <cdr:y>0.58661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818062" y="2479675"/>
          <a:ext cx="1281112" cy="3429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wrap="square" lIns="0" tIns="0" rIns="0" bIns="0" rtlCol="0">
          <a:noAutofit/>
        </a:bodyPr>
        <a:lstStyle xmlns:a="http://schemas.openxmlformats.org/drawingml/2006/main"/>
        <a:p xmlns:a="http://schemas.openxmlformats.org/drawingml/2006/main">
          <a:r>
            <a:rPr lang="en-US" sz="2400" dirty="0" smtClean="0">
              <a:solidFill>
                <a:srgbClr val="0C2577"/>
              </a:solidFill>
            </a:rPr>
            <a:t>Classes</a:t>
          </a:r>
        </a:p>
      </cdr:txBody>
    </cdr:sp>
  </cdr:relSizeAnchor>
  <cdr:relSizeAnchor xmlns:cdr="http://schemas.openxmlformats.org/drawingml/2006/chartDrawing">
    <cdr:from>
      <cdr:x>0.01395</cdr:x>
      <cdr:y>0.04833</cdr:y>
    </cdr:from>
    <cdr:to>
      <cdr:x>0.04454</cdr:x>
      <cdr:y>0.49934</cdr:y>
    </cdr:to>
    <cdr:sp macro="" textlink="">
      <cdr:nvSpPr>
        <cdr:cNvPr id="4" name="TextBox 3"/>
        <cdr:cNvSpPr txBox="1"/>
      </cdr:nvSpPr>
      <cdr:spPr>
        <a:xfrm xmlns:a="http://schemas.openxmlformats.org/drawingml/2006/main" rot="16200000">
          <a:off x="-757238" y="1146175"/>
          <a:ext cx="2170112" cy="3429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wrap="square" lIns="0" tIns="0" rIns="0" bIns="0" rtlCol="0">
          <a:noAutofit/>
        </a:bodyPr>
        <a:lstStyle xmlns:a="http://schemas.openxmlformats.org/drawingml/2006/main"/>
        <a:p xmlns:a="http://schemas.openxmlformats.org/drawingml/2006/main">
          <a:r>
            <a:rPr lang="en-US" sz="2400" dirty="0" smtClean="0">
              <a:solidFill>
                <a:srgbClr val="0C2577"/>
              </a:solidFill>
            </a:rPr>
            <a:t>Relative Growth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0A37F-B7DA-9E4D-A068-4D61982E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57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862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38200" y="3224893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1600" dirty="0"/>
              <a:t>Here is a story of </a:t>
            </a:r>
            <a:r>
              <a:rPr lang="en-US" sz="1600" b="1" dirty="0"/>
              <a:t>changes</a:t>
            </a:r>
            <a:r>
              <a:rPr lang="en-US" sz="1600" dirty="0"/>
              <a:t> in a JVM heap from the end to the beginning.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22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The third context is the </a:t>
            </a:r>
            <a:r>
              <a:rPr lang="en-US" b="1" dirty="0"/>
              <a:t>sequence</a:t>
            </a:r>
            <a:r>
              <a:rPr lang="en-US" dirty="0"/>
              <a:t> of object life and death. The earlier ones </a:t>
            </a:r>
            <a:r>
              <a:rPr lang="en-US" b="1" dirty="0"/>
              <a:t>feed</a:t>
            </a:r>
            <a:r>
              <a:rPr lang="en-US" dirty="0"/>
              <a:t> the later ones.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So </a:t>
            </a:r>
            <a:r>
              <a:rPr lang="en-US" dirty="0" smtClean="0"/>
              <a:t>you have </a:t>
            </a:r>
            <a:r>
              <a:rPr lang="en-US" dirty="0"/>
              <a:t>three kinds of comparisons: between runtime conditions, between classes, and between parts and the whole.</a:t>
            </a:r>
          </a:p>
        </p:txBody>
      </p:sp>
    </p:spTree>
    <p:extLst>
      <p:ext uri="{BB962C8B-B14F-4D97-AF65-F5344CB8AC3E}">
        <p14:creationId xmlns:p14="http://schemas.microsoft.com/office/powerpoint/2010/main" val="174274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You take a few heap </a:t>
            </a:r>
            <a:r>
              <a:rPr lang="en-US" b="1" dirty="0"/>
              <a:t>maps</a:t>
            </a:r>
            <a:r>
              <a:rPr lang="en-US" dirty="0"/>
              <a:t>, measure their differences over the differences in </a:t>
            </a:r>
            <a:r>
              <a:rPr lang="en-US" b="1" dirty="0"/>
              <a:t>time</a:t>
            </a:r>
            <a:r>
              <a:rPr lang="en-US" dirty="0"/>
              <a:t> and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0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Here </a:t>
            </a:r>
            <a:r>
              <a:rPr lang="en-US" dirty="0"/>
              <a:t>you see </a:t>
            </a:r>
            <a:r>
              <a:rPr lang="en-US" b="1" dirty="0"/>
              <a:t>two</a:t>
            </a:r>
            <a:r>
              <a:rPr lang="en-US" dirty="0"/>
              <a:t> heap maps: one good, the other bad.  What do you do with </a:t>
            </a:r>
            <a:r>
              <a:rPr lang="en-US" b="1" dirty="0"/>
              <a:t>them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13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You measure the growth from the good to the </a:t>
            </a:r>
            <a:r>
              <a:rPr lang="en-US" b="1" i="1" dirty="0"/>
              <a:t>bad</a:t>
            </a:r>
            <a:r>
              <a:rPr lang="en-US" dirty="0"/>
              <a:t>, and divide it by their sum.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1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get the growth from the baseline, and it’s</a:t>
            </a:r>
            <a:r>
              <a:rPr lang="en-US" b="1" dirty="0"/>
              <a:t> normalized </a:t>
            </a:r>
            <a:r>
              <a:rPr lang="en-US" dirty="0"/>
              <a:t>between -1 and 1.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1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baseline is in blue. The growth is in red. The sum is in yellow.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72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You get the delta over the sigma, the </a:t>
            </a:r>
            <a:r>
              <a:rPr lang="en-US" b="1" dirty="0"/>
              <a:t>growth</a:t>
            </a:r>
            <a:r>
              <a:rPr lang="en-US" dirty="0"/>
              <a:t> over the base for each </a:t>
            </a:r>
            <a:r>
              <a:rPr lang="en-US" b="1" dirty="0"/>
              <a:t>type</a:t>
            </a:r>
            <a:r>
              <a:rPr lang="en-US" dirty="0"/>
              <a:t> of objects.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72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For each class, you have the </a:t>
            </a:r>
            <a:r>
              <a:rPr lang="en-US" b="1" dirty="0"/>
              <a:t>growth</a:t>
            </a:r>
            <a:r>
              <a:rPr lang="en-US" dirty="0"/>
              <a:t> over a base. That’s a </a:t>
            </a:r>
            <a:r>
              <a:rPr lang="en-US" b="1" dirty="0"/>
              <a:t>relative</a:t>
            </a:r>
            <a:r>
              <a:rPr lang="en-US" dirty="0"/>
              <a:t> growth.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16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Objects grow at a certain rate. For some, that’s 0%; for others, it should be 20% because the </a:t>
            </a:r>
            <a:r>
              <a:rPr lang="en-US" b="1" dirty="0"/>
              <a:t>workload</a:t>
            </a:r>
            <a:r>
              <a:rPr lang="en-US" dirty="0"/>
              <a:t> is 20% higher.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1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1092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The end result of running software</a:t>
            </a:r>
            <a:r>
              <a:rPr lang="en-US" b="1" dirty="0"/>
              <a:t> </a:t>
            </a:r>
            <a:r>
              <a:rPr lang="en-US" dirty="0"/>
              <a:t>is growth of </a:t>
            </a:r>
            <a:r>
              <a:rPr lang="en-US" b="1" dirty="0"/>
              <a:t>objects</a:t>
            </a:r>
            <a:r>
              <a:rPr lang="en-US" dirty="0"/>
              <a:t> in the heap. Can you trace back from them to what’s going </a:t>
            </a:r>
            <a:r>
              <a:rPr lang="en-US" b="1" dirty="0"/>
              <a:t>wrong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4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If you sort the classes </a:t>
            </a:r>
            <a:r>
              <a:rPr lang="en-US" b="1" dirty="0"/>
              <a:t>by</a:t>
            </a:r>
            <a:r>
              <a:rPr lang="en-US" dirty="0"/>
              <a:t> the growth rate, where do you find a blockage? On the high end, intuitively?</a:t>
            </a:r>
          </a:p>
        </p:txBody>
      </p:sp>
    </p:spTree>
    <p:extLst>
      <p:ext uri="{BB962C8B-B14F-4D97-AF65-F5344CB8AC3E}">
        <p14:creationId xmlns:p14="http://schemas.microsoft.com/office/powerpoint/2010/main" val="1451816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A blockage causes objects to </a:t>
            </a:r>
            <a:r>
              <a:rPr lang="en-US" b="1" dirty="0"/>
              <a:t>over</a:t>
            </a:r>
            <a:r>
              <a:rPr lang="en-US" dirty="0"/>
              <a:t>-grow upstream. Downstream from it, there should be </a:t>
            </a:r>
            <a:r>
              <a:rPr lang="en-US" b="1" dirty="0"/>
              <a:t>under</a:t>
            </a:r>
            <a:r>
              <a:rPr lang="en-US" dirty="0"/>
              <a:t>-growth.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Just like a traffic con</a:t>
            </a:r>
            <a:r>
              <a:rPr lang="en-US" b="1" dirty="0"/>
              <a:t>ges</a:t>
            </a:r>
            <a:r>
              <a:rPr lang="en-US" dirty="0"/>
              <a:t>tion: the troublemaker</a:t>
            </a:r>
            <a:r>
              <a:rPr lang="en-US" b="1" dirty="0"/>
              <a:t> </a:t>
            </a:r>
            <a:r>
              <a:rPr lang="en-US" dirty="0"/>
              <a:t>is located at the leading </a:t>
            </a:r>
            <a:r>
              <a:rPr lang="en-US" b="1" dirty="0"/>
              <a:t>front</a:t>
            </a:r>
            <a:r>
              <a:rPr lang="en-US" dirty="0"/>
              <a:t> of a backup.</a:t>
            </a:r>
          </a:p>
        </p:txBody>
      </p:sp>
    </p:spTree>
    <p:extLst>
      <p:ext uri="{BB962C8B-B14F-4D97-AF65-F5344CB8AC3E}">
        <p14:creationId xmlns:p14="http://schemas.microsoft.com/office/powerpoint/2010/main" val="3777257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Running </a:t>
            </a:r>
            <a:r>
              <a:rPr lang="en-US" b="1" dirty="0"/>
              <a:t>software</a:t>
            </a:r>
            <a:r>
              <a:rPr lang="en-US" dirty="0"/>
              <a:t> grows objects in the heap – </a:t>
            </a:r>
            <a:r>
              <a:rPr lang="en-US" b="1" dirty="0"/>
              <a:t>in</a:t>
            </a:r>
            <a:r>
              <a:rPr lang="en-US" dirty="0"/>
              <a:t> certain order. Over- growth </a:t>
            </a:r>
            <a:r>
              <a:rPr lang="en-US" b="1" dirty="0"/>
              <a:t>follows</a:t>
            </a:r>
            <a:r>
              <a:rPr lang="en-US" dirty="0"/>
              <a:t> that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4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If you sort the classes by the </a:t>
            </a:r>
            <a:r>
              <a:rPr lang="en-US" b="1" dirty="0"/>
              <a:t>growth </a:t>
            </a:r>
            <a:r>
              <a:rPr lang="en-US" dirty="0"/>
              <a:t>rate, the blockage is on the </a:t>
            </a:r>
            <a:r>
              <a:rPr lang="en-US" b="1" dirty="0"/>
              <a:t>descending</a:t>
            </a:r>
            <a:r>
              <a:rPr lang="en-US" dirty="0"/>
              <a:t> front.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6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 this case, the </a:t>
            </a:r>
            <a:r>
              <a:rPr lang="en-US" dirty="0" smtClean="0"/>
              <a:t>thread </a:t>
            </a:r>
            <a:r>
              <a:rPr lang="en-US" dirty="0" err="1" smtClean="0"/>
              <a:t>objectss</a:t>
            </a:r>
            <a:r>
              <a:rPr lang="en-US" dirty="0" smtClean="0"/>
              <a:t> </a:t>
            </a:r>
            <a:r>
              <a:rPr lang="en-US" dirty="0"/>
              <a:t>are blocked, because the thread </a:t>
            </a:r>
            <a:r>
              <a:rPr lang="en-US" b="1" dirty="0"/>
              <a:t>pool</a:t>
            </a:r>
            <a:r>
              <a:rPr lang="en-US" dirty="0"/>
              <a:t> is configured to be too small.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6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The analysis has been coded into an application. You prepare the data, run the app and check the results.</a:t>
            </a:r>
          </a:p>
        </p:txBody>
      </p:sp>
    </p:spTree>
    <p:extLst>
      <p:ext uri="{BB962C8B-B14F-4D97-AF65-F5344CB8AC3E}">
        <p14:creationId xmlns:p14="http://schemas.microsoft.com/office/powerpoint/2010/main" val="3524284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The application needs some simple configuration. You specify the input and the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30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 summary, you measure the growth of each </a:t>
            </a:r>
            <a:r>
              <a:rPr lang="en-US" b="1" dirty="0"/>
              <a:t>class</a:t>
            </a:r>
            <a:r>
              <a:rPr lang="en-US" dirty="0"/>
              <a:t>, and find the class in </a:t>
            </a:r>
            <a:r>
              <a:rPr lang="en-US" b="1" dirty="0"/>
              <a:t>trouble</a:t>
            </a:r>
            <a:r>
              <a:rPr lang="en-US" dirty="0"/>
              <a:t> on the descending </a:t>
            </a:r>
            <a:r>
              <a:rPr lang="en-US" b="1" dirty="0"/>
              <a:t>front</a:t>
            </a:r>
            <a:r>
              <a:rPr lang="en-US" dirty="0"/>
              <a:t> of the growth.</a:t>
            </a:r>
          </a:p>
        </p:txBody>
      </p:sp>
    </p:spTree>
    <p:extLst>
      <p:ext uri="{BB962C8B-B14F-4D97-AF65-F5344CB8AC3E}">
        <p14:creationId xmlns:p14="http://schemas.microsoft.com/office/powerpoint/2010/main" val="571738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you </a:t>
            </a:r>
            <a:r>
              <a:rPr lang="en-US" b="1" dirty="0" smtClean="0"/>
              <a:t>need</a:t>
            </a:r>
            <a:r>
              <a:rPr lang="en-US" dirty="0" smtClean="0"/>
              <a:t> to analyze your heap this way is here for download.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6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Problems </a:t>
            </a:r>
            <a:r>
              <a:rPr lang="en-US" b="1" dirty="0"/>
              <a:t>arise </a:t>
            </a:r>
            <a:r>
              <a:rPr lang="en-US" dirty="0"/>
              <a:t>outside the heap. But since everything leaves a </a:t>
            </a:r>
            <a:r>
              <a:rPr lang="en-US" b="1" dirty="0"/>
              <a:t>trace</a:t>
            </a:r>
            <a:r>
              <a:rPr lang="en-US" dirty="0"/>
              <a:t> in it, if </a:t>
            </a:r>
            <a:r>
              <a:rPr lang="en-US" b="1" dirty="0"/>
              <a:t>a</a:t>
            </a:r>
            <a:r>
              <a:rPr lang="en-US" dirty="0"/>
              <a:t>nything’s wrong, </a:t>
            </a:r>
            <a:r>
              <a:rPr lang="en-US" b="1" dirty="0"/>
              <a:t>s</a:t>
            </a:r>
            <a:r>
              <a:rPr lang="en-US" dirty="0"/>
              <a:t>omething must stand out </a:t>
            </a:r>
            <a:r>
              <a:rPr lang="en-US" b="1" dirty="0"/>
              <a:t>in</a:t>
            </a:r>
            <a:r>
              <a:rPr lang="en-US" dirty="0"/>
              <a:t> the heap.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868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Thank you and enjoy the </a:t>
            </a:r>
            <a:r>
              <a:rPr lang="en-US" b="1" dirty="0"/>
              <a:t>story</a:t>
            </a:r>
            <a:r>
              <a:rPr lang="en-US" dirty="0"/>
              <a:t> of growth your heap is telling you.</a:t>
            </a:r>
          </a:p>
        </p:txBody>
      </p:sp>
    </p:spTree>
    <p:extLst>
      <p:ext uri="{BB962C8B-B14F-4D97-AF65-F5344CB8AC3E}">
        <p14:creationId xmlns:p14="http://schemas.microsoft.com/office/powerpoint/2010/main" val="322499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Running </a:t>
            </a:r>
            <a:r>
              <a:rPr lang="en-US" b="1" dirty="0"/>
              <a:t>software</a:t>
            </a:r>
            <a:r>
              <a:rPr lang="en-US" dirty="0"/>
              <a:t> burns CPU, pushes the heap usage </a:t>
            </a:r>
            <a:r>
              <a:rPr lang="en-US" b="1" dirty="0"/>
              <a:t>up</a:t>
            </a:r>
            <a:r>
              <a:rPr lang="en-US" dirty="0"/>
              <a:t>, until a garbage collection pulls it </a:t>
            </a:r>
            <a:r>
              <a:rPr lang="en-US" b="1" dirty="0"/>
              <a:t>down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88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An application puts 10’s of </a:t>
            </a:r>
            <a:r>
              <a:rPr lang="en-US" b="1" dirty="0"/>
              <a:t>millions</a:t>
            </a:r>
            <a:r>
              <a:rPr lang="en-US" dirty="0"/>
              <a:t> of objects in its heap. When problems show up in memory, you wonder: </a:t>
            </a:r>
            <a:r>
              <a:rPr lang="en-US" b="1" dirty="0"/>
              <a:t>what’s</a:t>
            </a:r>
            <a:r>
              <a:rPr lang="en-US" dirty="0"/>
              <a:t> taking up the heap?</a:t>
            </a:r>
          </a:p>
          <a:p>
            <a:r>
              <a:rPr lang="en-US" dirty="0" smtClean="0"/>
              <a:t>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1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A </a:t>
            </a:r>
            <a:r>
              <a:rPr lang="en-US" b="1" dirty="0"/>
              <a:t>heap</a:t>
            </a:r>
            <a:r>
              <a:rPr lang="en-US" dirty="0"/>
              <a:t> dump tells you what’s in the heap. It tells you the counts and </a:t>
            </a:r>
            <a:r>
              <a:rPr lang="en-US" b="1" dirty="0"/>
              <a:t>sizes</a:t>
            </a:r>
            <a:r>
              <a:rPr lang="en-US" dirty="0"/>
              <a:t> of the objects. The data, however, is overwhelming.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14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The heap usage and </a:t>
            </a:r>
            <a:r>
              <a:rPr lang="en-US" b="1" dirty="0"/>
              <a:t>composition</a:t>
            </a:r>
            <a:r>
              <a:rPr lang="en-US" dirty="0"/>
              <a:t> don’t tell you what </a:t>
            </a:r>
            <a:r>
              <a:rPr lang="en-US" b="1" dirty="0"/>
              <a:t>class</a:t>
            </a:r>
            <a:r>
              <a:rPr lang="en-US" dirty="0"/>
              <a:t> is in trouble. You need some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1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One context of a heap map is another heap </a:t>
            </a:r>
            <a:r>
              <a:rPr lang="en-US" dirty="0" smtClean="0"/>
              <a:t>map. </a:t>
            </a:r>
            <a:r>
              <a:rPr lang="en-US" dirty="0"/>
              <a:t>T</a:t>
            </a:r>
            <a:r>
              <a:rPr lang="en-US" dirty="0" smtClean="0"/>
              <a:t>hrough </a:t>
            </a:r>
            <a:r>
              <a:rPr lang="en-US" dirty="0"/>
              <a:t>the comparison, you can see what’s increased, and what’s decreased.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14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The second context is the workload. The heavier the load, the more objects staying around at each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/>
          <a:lstStyle/>
          <a:p>
            <a:fld id="{BCFD9196-B747-C840-B910-EBFFFCF754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6098580"/>
            <a:ext cx="1308100" cy="75941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1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98799" y="594859"/>
            <a:ext cx="5609823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Effective Troubleshooting with Differential Heap Analysis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927100"/>
            <a:ext cx="11209064" cy="1523098"/>
          </a:xfrm>
          <a:effectLst/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8798" y="2459736"/>
            <a:ext cx="11213719" cy="91440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3474721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14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9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u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1" y="1"/>
            <a:ext cx="4348722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0579100" y="6078714"/>
            <a:ext cx="1609725" cy="779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31" y="1917700"/>
            <a:ext cx="472516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74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6098580"/>
            <a:ext cx="1308100" cy="75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3030" y="1642533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3608390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0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798" y="1642533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3608390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Effective Troubleshooting with Differential Heap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0939" y="1139370"/>
            <a:ext cx="11209064" cy="48121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222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46025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239751" y="1139825"/>
            <a:ext cx="546025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8" y="1143000"/>
            <a:ext cx="6999354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6809" y="1143000"/>
            <a:ext cx="395319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73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0939" y="3520578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87661" y="1206500"/>
            <a:ext cx="2844059" cy="2128838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5693" y="1145571"/>
            <a:ext cx="8024310" cy="2306404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87661" y="3721100"/>
            <a:ext cx="2844059" cy="21336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675693" y="3632261"/>
            <a:ext cx="8024310" cy="2309752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7" y="1209839"/>
            <a:ext cx="5360121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339882" y="1209839"/>
            <a:ext cx="5360121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3709989"/>
            <a:ext cx="5363083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3709989"/>
            <a:ext cx="5363083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8" y="1139825"/>
            <a:ext cx="7942744" cy="480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58470" y="1206500"/>
            <a:ext cx="3041533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2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tt_hz_lkp_rgb_po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6098580"/>
            <a:ext cx="1308100" cy="7594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897" y="6398261"/>
            <a:ext cx="294066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000"/>
              </a:lnSpc>
              <a:defRPr sz="800" b="0">
                <a:solidFill>
                  <a:schemeClr val="tx2"/>
                </a:solidFill>
              </a:defRPr>
            </a:lvl1pPr>
          </a:lstStyle>
          <a:p>
            <a:fld id="{12CB907E-C602-C34B-93F7-CA9E40714286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0939" y="226831"/>
            <a:ext cx="11209064" cy="1827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 smtClean="0"/>
              <a:t>Effective Troubleshooting with Differential Heap Analysis</a:t>
            </a:r>
            <a:endParaRPr lang="en-US" sz="1100" dirty="0" smtClean="0">
              <a:solidFill>
                <a:schemeClr val="tx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Kenny Yu, Performance Engineer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939" y="1139001"/>
            <a:ext cx="11209064" cy="4803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8" r:id="rId2"/>
    <p:sldLayoutId id="2147483728" r:id="rId3"/>
    <p:sldLayoutId id="2147483650" r:id="rId4"/>
    <p:sldLayoutId id="2147483691" r:id="rId5"/>
    <p:sldLayoutId id="2147483695" r:id="rId6"/>
    <p:sldLayoutId id="2147483689" r:id="rId7"/>
    <p:sldLayoutId id="2147483707" r:id="rId8"/>
    <p:sldLayoutId id="2147483723" r:id="rId9"/>
    <p:sldLayoutId id="214748365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spcAft>
          <a:spcPts val="1000"/>
        </a:spcAft>
        <a:buNone/>
        <a:defRPr sz="1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Tx/>
        <a:buNone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286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57200" indent="-23177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917575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»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1430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25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473" userDrawn="1">
          <p15:clr>
            <a:srgbClr val="F26B43"/>
          </p15:clr>
        </p15:guide>
        <p15:guide id="4" orient="horz" pos="743" userDrawn="1">
          <p15:clr>
            <a:srgbClr val="F26B43"/>
          </p15:clr>
        </p15:guide>
        <p15:guide id="5" orient="horz" pos="3696" userDrawn="1">
          <p15:clr>
            <a:srgbClr val="F26B43"/>
          </p15:clr>
        </p15:guide>
        <p15:guide id="6" orient="horz" pos="4091" userDrawn="1">
          <p15:clr>
            <a:srgbClr val="F26B43"/>
          </p15:clr>
        </p15:guide>
        <p15:guide id="7" pos="231" userDrawn="1">
          <p15:clr>
            <a:srgbClr val="F26B43"/>
          </p15:clr>
        </p15:guide>
        <p15:guide id="8" pos="55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Excel_Worksheet1.xlsx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3.x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Excel_Worksheet2.xls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4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ink.att.com/DiffHea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hyperlink" Target="http://link.att.com/HeapAnalys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 title="Dat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AT&amp;T Software Symposium, 4/13/2016, Middletown NJ, AT&amp;T Labs</a:t>
            </a:r>
            <a:endParaRPr lang="en-US" dirty="0"/>
          </a:p>
        </p:txBody>
      </p:sp>
      <p:sp>
        <p:nvSpPr>
          <p:cNvPr id="4" name="Title 3" title="Title slide optio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Troubleshooting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/>
              <a:t>D</a:t>
            </a:r>
            <a:r>
              <a:rPr lang="en-US" dirty="0" smtClean="0"/>
              <a:t>ifferential Heap Analysis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Mining the Memory </a:t>
            </a:r>
            <a:endParaRPr lang="en-US" dirty="0"/>
          </a:p>
        </p:txBody>
      </p:sp>
      <p:sp>
        <p:nvSpPr>
          <p:cNvPr id="5" name="Text Placeholder 4" title="Subtitle placeholder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Kenny Yu</a:t>
            </a:r>
          </a:p>
          <a:p>
            <a:r>
              <a:rPr lang="en-US" dirty="0" smtClean="0"/>
              <a:t>Performance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08612"/>
      </p:ext>
    </p:extLst>
  </p:cSld>
  <p:clrMapOvr>
    <a:masterClrMapping/>
  </p:clrMapOvr>
  <p:transition advClick="0" advTm="10000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10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Context 3: Population growths in a sequence</a:t>
            </a:r>
            <a:endParaRPr lang="en-US" sz="2400" dirty="0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5" y="1915694"/>
            <a:ext cx="1727200" cy="833437"/>
          </a:xfrm>
        </p:spPr>
      </p:pic>
      <p:pic>
        <p:nvPicPr>
          <p:cNvPr id="10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1" y="1081505"/>
            <a:ext cx="1727200" cy="834189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972" y="5425284"/>
            <a:ext cx="1727200" cy="834189"/>
          </a:xfrm>
          <a:prstGeom prst="rect">
            <a:avLst/>
          </a:prstGeom>
        </p:spPr>
      </p:pic>
      <p:pic>
        <p:nvPicPr>
          <p:cNvPr id="12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44" y="4565695"/>
            <a:ext cx="1727200" cy="834189"/>
          </a:xfrm>
          <a:prstGeom prst="rect">
            <a:avLst/>
          </a:prstGeom>
        </p:spPr>
      </p:pic>
      <p:pic>
        <p:nvPicPr>
          <p:cNvPr id="13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13" y="3731506"/>
            <a:ext cx="1727200" cy="834189"/>
          </a:xfrm>
          <a:prstGeom prst="rect">
            <a:avLst/>
          </a:prstGeom>
        </p:spPr>
      </p:pic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5" y="2842317"/>
            <a:ext cx="1727200" cy="8341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84814" y="2254834"/>
            <a:ext cx="5805486" cy="11749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Any blockage distorts object population distribution.</a:t>
            </a:r>
          </a:p>
        </p:txBody>
      </p:sp>
    </p:spTree>
    <p:extLst>
      <p:ext uri="{BB962C8B-B14F-4D97-AF65-F5344CB8AC3E}">
        <p14:creationId xmlns:p14="http://schemas.microsoft.com/office/powerpoint/2010/main" val="68373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11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Heap behavior in 3 contexts: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conditions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B81C"/>
                </a:solidFill>
              </a:rPr>
              <a:t>classes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A3E"/>
                </a:solidFill>
              </a:rPr>
              <a:t>parts vs. whole</a:t>
            </a:r>
            <a:endParaRPr lang="en-US" sz="2400" dirty="0">
              <a:solidFill>
                <a:srgbClr val="007A3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305133">
            <a:off x="596899" y="2329300"/>
            <a:ext cx="2260600" cy="8405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6000" dirty="0" smtClean="0">
                <a:solidFill>
                  <a:schemeClr val="tx2"/>
                </a:solidFill>
              </a:rPr>
              <a:t> </a:t>
            </a:r>
            <a:r>
              <a:rPr lang="en-US" sz="6000" dirty="0" err="1" smtClean="0">
                <a:solidFill>
                  <a:schemeClr val="tx2"/>
                </a:solidFill>
              </a:rPr>
              <a:t>ClassA</a:t>
            </a:r>
            <a:endParaRPr lang="en-US" sz="6000" dirty="0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253056">
            <a:off x="3708400" y="2584450"/>
            <a:ext cx="1143000" cy="431800"/>
          </a:xfrm>
          <a:prstGeom prst="rect">
            <a:avLst/>
          </a:prstGeom>
          <a:solidFill>
            <a:srgbClr val="4CA90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ClassA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315840">
            <a:off x="5867399" y="1457531"/>
            <a:ext cx="1335088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</a:rPr>
              <a:t>ClassB</a:t>
            </a:r>
            <a:endParaRPr lang="en-US" sz="3600" dirty="0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93225">
            <a:off x="7921625" y="1384742"/>
            <a:ext cx="1587500" cy="736600"/>
          </a:xfrm>
          <a:prstGeom prst="rect">
            <a:avLst/>
          </a:prstGeom>
          <a:solidFill>
            <a:srgbClr val="4CA90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ClassB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1415733">
            <a:off x="7151686" y="3787371"/>
            <a:ext cx="2247899" cy="8240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 ∑classes</a:t>
            </a:r>
          </a:p>
        </p:txBody>
      </p:sp>
      <p:sp>
        <p:nvSpPr>
          <p:cNvPr id="14" name="TextBox 13"/>
          <p:cNvSpPr txBox="1"/>
          <p:nvPr/>
        </p:nvSpPr>
        <p:spPr>
          <a:xfrm rot="21378222">
            <a:off x="9963284" y="3966903"/>
            <a:ext cx="1614556" cy="562048"/>
          </a:xfrm>
          <a:prstGeom prst="rect">
            <a:avLst/>
          </a:prstGeom>
          <a:solidFill>
            <a:srgbClr val="4CA90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∑classes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2368550" y="3203573"/>
            <a:ext cx="711200" cy="995819"/>
          </a:xfrm>
          <a:prstGeom prst="triangl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73300" y="2800351"/>
            <a:ext cx="5943600" cy="1690947"/>
          </a:xfrm>
          <a:prstGeom prst="line">
            <a:avLst/>
          </a:prstGeom>
          <a:ln w="60325" cmpd="sng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26125" y="2017521"/>
            <a:ext cx="3683000" cy="229786"/>
          </a:xfrm>
          <a:prstGeom prst="line">
            <a:avLst/>
          </a:prstGeom>
          <a:ln w="60325" cmpd="sng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7353300" y="2165350"/>
            <a:ext cx="711200" cy="635000"/>
          </a:xfrm>
          <a:prstGeom prst="triangl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96900" y="3043567"/>
            <a:ext cx="4254500" cy="274236"/>
          </a:xfrm>
          <a:prstGeom prst="line">
            <a:avLst/>
          </a:prstGeom>
          <a:ln w="60325" cmpd="sng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4813300" y="3685878"/>
            <a:ext cx="711200" cy="1165521"/>
          </a:xfrm>
          <a:prstGeom prst="triangle">
            <a:avLst/>
          </a:prstGeom>
          <a:solidFill>
            <a:srgbClr val="FFB8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7105785" y="4585090"/>
            <a:ext cx="4498975" cy="174921"/>
          </a:xfrm>
          <a:prstGeom prst="line">
            <a:avLst/>
          </a:prstGeom>
          <a:ln w="60325" cmpd="sng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9283074" y="4760011"/>
            <a:ext cx="711200" cy="535889"/>
          </a:xfrm>
          <a:prstGeom prst="triangl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4673600" y="4851400"/>
            <a:ext cx="5501101" cy="622691"/>
          </a:xfrm>
          <a:prstGeom prst="line">
            <a:avLst/>
          </a:prstGeom>
          <a:ln w="60325" cmpd="sng">
            <a:solidFill>
              <a:srgbClr val="007A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6750185" y="5111109"/>
            <a:ext cx="711200" cy="986672"/>
          </a:xfrm>
          <a:prstGeom prst="triangle">
            <a:avLst/>
          </a:prstGeom>
          <a:solidFill>
            <a:srgbClr val="007A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3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12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Title 5" title="Agenda slid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new approach:  Correlate heap composition with load conditions</a:t>
            </a:r>
            <a:endParaRPr lang="en-US" sz="2400" dirty="0"/>
          </a:p>
        </p:txBody>
      </p:sp>
      <p:sp>
        <p:nvSpPr>
          <p:cNvPr id="7" name="Content Placeholder 6" title="Text box"/>
          <p:cNvSpPr>
            <a:spLocks noGrp="1"/>
          </p:cNvSpPr>
          <p:nvPr>
            <p:ph sz="quarter" idx="12"/>
          </p:nvPr>
        </p:nvSpPr>
        <p:spPr>
          <a:xfrm rot="19647956">
            <a:off x="501842" y="3086462"/>
            <a:ext cx="4733740" cy="1779815"/>
          </a:xfrm>
          <a:solidFill>
            <a:srgbClr val="FFB81C"/>
          </a:solidFill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191919"/>
                </a:solidFill>
              </a:rPr>
              <a:t>∆</a:t>
            </a:r>
            <a:r>
              <a:rPr lang="en-US" sz="3600" dirty="0" smtClean="0">
                <a:solidFill>
                  <a:srgbClr val="191919"/>
                </a:solidFill>
              </a:rPr>
              <a:t>(Composition) </a:t>
            </a:r>
          </a:p>
          <a:p>
            <a:pPr algn="ctr"/>
            <a:endParaRPr lang="en-US" sz="3200" dirty="0" smtClean="0">
              <a:solidFill>
                <a:srgbClr val="191919"/>
              </a:solidFill>
            </a:endParaRPr>
          </a:p>
          <a:p>
            <a:pPr algn="ctr"/>
            <a:r>
              <a:rPr lang="en-US" sz="3600" dirty="0" smtClean="0">
                <a:solidFill>
                  <a:srgbClr val="191919"/>
                </a:solidFill>
              </a:rPr>
              <a:t>∆(Time) , </a:t>
            </a:r>
            <a:r>
              <a:rPr lang="en-US" sz="3600" dirty="0">
                <a:solidFill>
                  <a:srgbClr val="191919"/>
                </a:solidFill>
              </a:rPr>
              <a:t>∆</a:t>
            </a:r>
            <a:r>
              <a:rPr lang="en-US" sz="3600" dirty="0" smtClean="0">
                <a:solidFill>
                  <a:srgbClr val="191919"/>
                </a:solidFill>
              </a:rPr>
              <a:t>(Conditions)</a:t>
            </a:r>
            <a:endParaRPr lang="en-US" sz="3200" dirty="0" smtClean="0">
              <a:solidFill>
                <a:srgbClr val="191919"/>
              </a:solidFill>
            </a:endParaRPr>
          </a:p>
        </p:txBody>
      </p:sp>
      <p:sp>
        <p:nvSpPr>
          <p:cNvPr id="10" name="Oval 9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1" name="Oval 10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2" name="Oval 11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8" name="Oval 17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9" name="Oval 18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965200" y="2743200"/>
            <a:ext cx="3822700" cy="2451100"/>
          </a:xfrm>
          <a:prstGeom prst="line">
            <a:avLst/>
          </a:prstGeom>
          <a:ln w="41275" cmpd="sng">
            <a:solidFill>
              <a:srgbClr val="1919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6" title="Text box"/>
          <p:cNvSpPr txBox="1">
            <a:spLocks/>
          </p:cNvSpPr>
          <p:nvPr/>
        </p:nvSpPr>
        <p:spPr>
          <a:xfrm rot="1759368">
            <a:off x="6369353" y="3188767"/>
            <a:ext cx="4986349" cy="177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17575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430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solidFill>
                  <a:srgbClr val="191919"/>
                </a:solidFill>
              </a:rPr>
              <a:t>∆</a:t>
            </a:r>
            <a:r>
              <a:rPr lang="en-US" sz="3600" dirty="0" smtClean="0">
                <a:solidFill>
                  <a:srgbClr val="191919"/>
                </a:solidFill>
              </a:rPr>
              <a:t>(Composition) </a:t>
            </a:r>
          </a:p>
          <a:p>
            <a:pPr algn="ctr"/>
            <a:endParaRPr lang="en-US" sz="3200" dirty="0" smtClean="0">
              <a:solidFill>
                <a:srgbClr val="191919"/>
              </a:solidFill>
            </a:endParaRPr>
          </a:p>
          <a:p>
            <a:pPr algn="ctr"/>
            <a:r>
              <a:rPr lang="en-US" sz="3600" dirty="0" smtClean="0">
                <a:solidFill>
                  <a:srgbClr val="191919"/>
                </a:solidFill>
              </a:rPr>
              <a:t>∆(Time) , ∆(Conditions)</a:t>
            </a:r>
            <a:endParaRPr lang="en-US" sz="3200" dirty="0" smtClean="0">
              <a:solidFill>
                <a:srgbClr val="191919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756400" y="2895600"/>
            <a:ext cx="4260571" cy="2298700"/>
          </a:xfrm>
          <a:prstGeom prst="line">
            <a:avLst/>
          </a:prstGeom>
          <a:ln w="41275" cmpd="sng">
            <a:solidFill>
              <a:srgbClr val="1919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7" idx="2"/>
            <a:endCxn id="13" idx="2"/>
          </p:cNvCxnSpPr>
          <p:nvPr/>
        </p:nvCxnSpPr>
        <p:spPr>
          <a:xfrm>
            <a:off x="3347305" y="4726625"/>
            <a:ext cx="5079409" cy="127937"/>
          </a:xfrm>
          <a:prstGeom prst="line">
            <a:avLst/>
          </a:prstGeom>
          <a:ln w="63500" cmpd="sng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5465763" y="4854562"/>
            <a:ext cx="1231900" cy="987438"/>
          </a:xfrm>
          <a:prstGeom prst="triangle">
            <a:avLst/>
          </a:prstGeom>
          <a:solidFill>
            <a:schemeClr val="tx1"/>
          </a:solidFill>
          <a:ln>
            <a:solidFill>
              <a:srgbClr val="0C25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13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58800" y="431800"/>
            <a:ext cx="10648950" cy="342900"/>
          </a:xfrm>
        </p:spPr>
        <p:txBody>
          <a:bodyPr/>
          <a:lstStyle/>
          <a:p>
            <a:r>
              <a:rPr lang="en-US" dirty="0" smtClean="0"/>
              <a:t>Suspect vs. baseline</a:t>
            </a:r>
            <a:endParaRPr lang="en-US" dirty="0"/>
          </a:p>
        </p:txBody>
      </p:sp>
      <p:sp>
        <p:nvSpPr>
          <p:cNvPr id="14" name="Oval 13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Oval 14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0" name="Oval 19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Oval 20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2" name="Oval 21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16990"/>
              </p:ext>
            </p:extLst>
          </p:nvPr>
        </p:nvGraphicFramePr>
        <p:xfrm>
          <a:off x="565149" y="838200"/>
          <a:ext cx="11057486" cy="53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8743"/>
                <a:gridCol w="5528743"/>
              </a:tblGrid>
              <a:tr h="26860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>
                        <a:solidFill>
                          <a:srgbClr val="007A3E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>
                        <a:solidFill>
                          <a:srgbClr val="007A3E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7A3E"/>
                          </a:solidFill>
                        </a:rPr>
                        <a:t>Good baseline memory map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6860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CF2A2A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CF2A2A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CF2A2A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CF2A2A"/>
                          </a:solidFill>
                        </a:rPr>
                        <a:t>Problematic memory map with poor performance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054100"/>
            <a:ext cx="503558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>
            <a:lum bright="-52000" contrast="-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738563"/>
            <a:ext cx="5035583" cy="21161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01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14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approach: normalized difference per class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90938" y="1139825"/>
            <a:ext cx="6252762" cy="4806950"/>
          </a:xfrm>
          <a:solidFill>
            <a:srgbClr val="FFB81C"/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6883400" y="1206500"/>
            <a:ext cx="4816603" cy="4648200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each class’s memory size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Difference from a good baseline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Divided by the sum of the two</a:t>
            </a:r>
            <a:endParaRPr lang="en-US" sz="2400" dirty="0"/>
          </a:p>
          <a:p>
            <a:endParaRPr lang="en-US" dirty="0"/>
          </a:p>
        </p:txBody>
      </p:sp>
      <p:sp>
        <p:nvSpPr>
          <p:cNvPr id="13" name="Oval 12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Oval 13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Oval 14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Oval 15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Oval 16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93900" y="2527300"/>
            <a:ext cx="3492500" cy="1003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M - </a:t>
            </a:r>
            <a:r>
              <a:rPr lang="en-US" sz="4800" dirty="0" err="1" smtClean="0">
                <a:solidFill>
                  <a:schemeClr val="tx2"/>
                </a:solidFill>
              </a:rPr>
              <a:t>M</a:t>
            </a:r>
            <a:r>
              <a:rPr lang="en-US" sz="3200" dirty="0" err="1" smtClean="0">
                <a:solidFill>
                  <a:schemeClr val="tx2"/>
                </a:solidFill>
              </a:rPr>
              <a:t>base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38300" y="3479800"/>
            <a:ext cx="3340100" cy="25400"/>
          </a:xfrm>
          <a:prstGeom prst="line">
            <a:avLst/>
          </a:prstGeom>
          <a:ln w="285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93900" y="3530600"/>
            <a:ext cx="3492500" cy="1003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M + </a:t>
            </a:r>
            <a:r>
              <a:rPr lang="en-US" sz="4800" dirty="0" err="1" smtClean="0">
                <a:solidFill>
                  <a:schemeClr val="tx2"/>
                </a:solidFill>
              </a:rPr>
              <a:t>M</a:t>
            </a:r>
            <a:r>
              <a:rPr lang="en-US" sz="3200" dirty="0" err="1" smtClean="0">
                <a:solidFill>
                  <a:schemeClr val="tx2"/>
                </a:solidFill>
              </a:rPr>
              <a:t>base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3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15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approach: normalized difference per class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90938" y="1139825"/>
            <a:ext cx="6252762" cy="480695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6845300" y="1206500"/>
            <a:ext cx="4854703" cy="4648200"/>
          </a:xfrm>
          <a:solidFill>
            <a:srgbClr val="FFB81C"/>
          </a:solidFill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each class’s memory size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Difference from a good baseline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Divided by the sum of the two</a:t>
            </a:r>
            <a:endParaRPr lang="en-US" sz="2400" dirty="0"/>
          </a:p>
          <a:p>
            <a:endParaRPr lang="en-US" dirty="0"/>
          </a:p>
        </p:txBody>
      </p:sp>
      <p:sp>
        <p:nvSpPr>
          <p:cNvPr id="13" name="Oval 12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Oval 13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Oval 14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Oval 15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Oval 16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93900" y="2527300"/>
            <a:ext cx="3492500" cy="1003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M - </a:t>
            </a:r>
            <a:r>
              <a:rPr lang="en-US" sz="4800" dirty="0" err="1" smtClean="0">
                <a:solidFill>
                  <a:schemeClr val="tx2"/>
                </a:solidFill>
              </a:rPr>
              <a:t>M</a:t>
            </a:r>
            <a:r>
              <a:rPr lang="en-US" sz="3200" dirty="0" err="1" smtClean="0">
                <a:solidFill>
                  <a:schemeClr val="tx2"/>
                </a:solidFill>
              </a:rPr>
              <a:t>base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38300" y="3479800"/>
            <a:ext cx="3340100" cy="25400"/>
          </a:xfrm>
          <a:prstGeom prst="line">
            <a:avLst/>
          </a:prstGeom>
          <a:ln w="285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93900" y="3530600"/>
            <a:ext cx="3492500" cy="1003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M + </a:t>
            </a:r>
            <a:r>
              <a:rPr lang="en-US" sz="4800" dirty="0" err="1" smtClean="0">
                <a:solidFill>
                  <a:schemeClr val="tx2"/>
                </a:solidFill>
              </a:rPr>
              <a:t>M</a:t>
            </a:r>
            <a:r>
              <a:rPr lang="en-US" sz="3200" dirty="0" err="1" smtClean="0">
                <a:solidFill>
                  <a:schemeClr val="tx2"/>
                </a:solidFill>
              </a:rPr>
              <a:t>base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5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16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difference: Contrast in context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Oval 12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Oval 13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Oval 14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Oval 15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Oval 16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92174" y="1528958"/>
            <a:ext cx="10660097" cy="3676866"/>
            <a:chOff x="955674" y="1999595"/>
            <a:chExt cx="10660097" cy="3676866"/>
          </a:xfrm>
        </p:grpSpPr>
        <p:sp>
          <p:nvSpPr>
            <p:cNvPr id="3" name="TextBox 2"/>
            <p:cNvSpPr txBox="1"/>
            <p:nvPr/>
          </p:nvSpPr>
          <p:spPr>
            <a:xfrm>
              <a:off x="3565525" y="4979890"/>
              <a:ext cx="1978025" cy="5794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</a:rPr>
                <a:t>Time or Condition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41599" y="2689225"/>
              <a:ext cx="1912937" cy="323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</a:rPr>
                <a:t>M + </a:t>
              </a:r>
              <a:r>
                <a:rPr lang="en-US" sz="3200" dirty="0" err="1" smtClean="0">
                  <a:solidFill>
                    <a:schemeClr val="tx2"/>
                  </a:solidFill>
                </a:rPr>
                <a:t>M</a:t>
              </a:r>
              <a:r>
                <a:rPr lang="en-US" sz="2800" dirty="0" err="1" smtClean="0">
                  <a:solidFill>
                    <a:schemeClr val="tx2"/>
                  </a:solidFill>
                </a:rPr>
                <a:t>base</a:t>
              </a:r>
              <a:endParaRPr lang="en-US" sz="28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0" name="Round Single Corner Rectangle 19"/>
            <p:cNvSpPr/>
            <p:nvPr/>
          </p:nvSpPr>
          <p:spPr>
            <a:xfrm>
              <a:off x="1546225" y="4108681"/>
              <a:ext cx="457200" cy="266700"/>
            </a:xfrm>
            <a:prstGeom prst="round1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ingle Corner Rectangle 20"/>
            <p:cNvSpPr/>
            <p:nvPr/>
          </p:nvSpPr>
          <p:spPr>
            <a:xfrm>
              <a:off x="5321300" y="4115284"/>
              <a:ext cx="457200" cy="266700"/>
            </a:xfrm>
            <a:prstGeom prst="round1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 Single Corner Rectangle 21"/>
            <p:cNvSpPr/>
            <p:nvPr/>
          </p:nvSpPr>
          <p:spPr>
            <a:xfrm>
              <a:off x="5314950" y="2419834"/>
              <a:ext cx="457200" cy="1676400"/>
            </a:xfrm>
            <a:prstGeom prst="round1Rect">
              <a:avLst/>
            </a:prstGeom>
            <a:solidFill>
              <a:srgbClr val="CF2A2A"/>
            </a:solidFill>
            <a:ln>
              <a:solidFill>
                <a:srgbClr val="007A3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 Single Corner Rectangle 22"/>
            <p:cNvSpPr/>
            <p:nvPr/>
          </p:nvSpPr>
          <p:spPr>
            <a:xfrm>
              <a:off x="3187700" y="3258034"/>
              <a:ext cx="835025" cy="1111250"/>
            </a:xfrm>
            <a:prstGeom prst="round1Rect">
              <a:avLst/>
            </a:prstGeom>
            <a:solidFill>
              <a:srgbClr val="FFB81C"/>
            </a:solidFill>
            <a:ln>
              <a:solidFill>
                <a:srgbClr val="007A3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55674" y="3538507"/>
              <a:ext cx="1254125" cy="323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3200" dirty="0" err="1" smtClean="0">
                  <a:solidFill>
                    <a:schemeClr val="tx2"/>
                  </a:solidFill>
                </a:rPr>
                <a:t>M</a:t>
              </a:r>
              <a:r>
                <a:rPr lang="en-US" sz="2800" dirty="0" err="1" smtClean="0">
                  <a:solidFill>
                    <a:schemeClr val="tx2"/>
                  </a:solidFill>
                </a:rPr>
                <a:t>base</a:t>
              </a:r>
              <a:endParaRPr lang="en-US" sz="28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16613" y="3025775"/>
              <a:ext cx="16129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</a:rPr>
                <a:t>M - </a:t>
              </a:r>
              <a:r>
                <a:rPr lang="en-US" sz="3200" dirty="0" err="1" smtClean="0">
                  <a:solidFill>
                    <a:schemeClr val="tx2"/>
                  </a:solidFill>
                </a:rPr>
                <a:t>M</a:t>
              </a:r>
              <a:r>
                <a:rPr lang="en-US" sz="2400" dirty="0" err="1" smtClean="0">
                  <a:solidFill>
                    <a:schemeClr val="tx2"/>
                  </a:solidFill>
                </a:rPr>
                <a:t>base</a:t>
              </a:r>
              <a:endParaRPr lang="en-US" sz="2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72771" y="1999595"/>
              <a:ext cx="1143000" cy="12454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</a:rPr>
                <a:t>Contrast in context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162925" y="4838480"/>
              <a:ext cx="523875" cy="3934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3200" b="1" dirty="0" smtClean="0">
                  <a:solidFill>
                    <a:srgbClr val="C00000"/>
                  </a:solidFill>
                </a:rPr>
                <a:t>∆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04200" y="5269624"/>
              <a:ext cx="425450" cy="4068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4000" b="1" dirty="0" smtClean="0">
                  <a:solidFill>
                    <a:srgbClr val="FFB81C"/>
                  </a:solidFill>
                </a:rPr>
                <a:t>∑</a:t>
              </a:r>
            </a:p>
          </p:txBody>
        </p:sp>
      </p:grpSp>
      <p:sp>
        <p:nvSpPr>
          <p:cNvPr id="24" name="Freeform 17"/>
          <p:cNvSpPr>
            <a:spLocks/>
          </p:cNvSpPr>
          <p:nvPr/>
        </p:nvSpPr>
        <p:spPr bwMode="auto">
          <a:xfrm>
            <a:off x="908050" y="4225161"/>
            <a:ext cx="5575300" cy="384984"/>
          </a:xfrm>
          <a:custGeom>
            <a:avLst/>
            <a:gdLst>
              <a:gd name="T0" fmla="*/ 7010 w 7045"/>
              <a:gd name="T1" fmla="*/ 177 h 484"/>
              <a:gd name="T2" fmla="*/ 6784 w 7045"/>
              <a:gd name="T3" fmla="*/ 5 h 484"/>
              <a:gd name="T4" fmla="*/ 6764 w 7045"/>
              <a:gd name="T5" fmla="*/ 8 h 484"/>
              <a:gd name="T6" fmla="*/ 6767 w 7045"/>
              <a:gd name="T7" fmla="*/ 29 h 484"/>
              <a:gd name="T8" fmla="*/ 6992 w 7045"/>
              <a:gd name="T9" fmla="*/ 200 h 484"/>
              <a:gd name="T10" fmla="*/ 7012 w 7045"/>
              <a:gd name="T11" fmla="*/ 227 h 484"/>
              <a:gd name="T12" fmla="*/ 15 w 7045"/>
              <a:gd name="T13" fmla="*/ 227 h 484"/>
              <a:gd name="T14" fmla="*/ 0 w 7045"/>
              <a:gd name="T15" fmla="*/ 241 h 484"/>
              <a:gd name="T16" fmla="*/ 15 w 7045"/>
              <a:gd name="T17" fmla="*/ 256 h 484"/>
              <a:gd name="T18" fmla="*/ 7014 w 7045"/>
              <a:gd name="T19" fmla="*/ 256 h 484"/>
              <a:gd name="T20" fmla="*/ 6992 w 7045"/>
              <a:gd name="T21" fmla="*/ 285 h 484"/>
              <a:gd name="T22" fmla="*/ 6767 w 7045"/>
              <a:gd name="T23" fmla="*/ 458 h 484"/>
              <a:gd name="T24" fmla="*/ 6765 w 7045"/>
              <a:gd name="T25" fmla="*/ 478 h 484"/>
              <a:gd name="T26" fmla="*/ 6776 w 7045"/>
              <a:gd name="T27" fmla="*/ 484 h 484"/>
              <a:gd name="T28" fmla="*/ 6785 w 7045"/>
              <a:gd name="T29" fmla="*/ 481 h 484"/>
              <a:gd name="T30" fmla="*/ 7010 w 7045"/>
              <a:gd name="T31" fmla="*/ 309 h 484"/>
              <a:gd name="T32" fmla="*/ 7045 w 7045"/>
              <a:gd name="T33" fmla="*/ 243 h 484"/>
              <a:gd name="T34" fmla="*/ 7010 w 7045"/>
              <a:gd name="T35" fmla="*/ 177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5" h="484">
                <a:moveTo>
                  <a:pt x="7010" y="177"/>
                </a:moveTo>
                <a:cubicBezTo>
                  <a:pt x="6784" y="5"/>
                  <a:pt x="6784" y="5"/>
                  <a:pt x="6784" y="5"/>
                </a:cubicBezTo>
                <a:cubicBezTo>
                  <a:pt x="6778" y="0"/>
                  <a:pt x="6769" y="2"/>
                  <a:pt x="6764" y="8"/>
                </a:cubicBezTo>
                <a:cubicBezTo>
                  <a:pt x="6759" y="15"/>
                  <a:pt x="6760" y="24"/>
                  <a:pt x="6767" y="29"/>
                </a:cubicBezTo>
                <a:cubicBezTo>
                  <a:pt x="6992" y="200"/>
                  <a:pt x="6992" y="200"/>
                  <a:pt x="6992" y="200"/>
                </a:cubicBezTo>
                <a:cubicBezTo>
                  <a:pt x="7002" y="208"/>
                  <a:pt x="7009" y="217"/>
                  <a:pt x="7012" y="227"/>
                </a:cubicBezTo>
                <a:cubicBezTo>
                  <a:pt x="15" y="227"/>
                  <a:pt x="15" y="227"/>
                  <a:pt x="15" y="227"/>
                </a:cubicBezTo>
                <a:cubicBezTo>
                  <a:pt x="7" y="227"/>
                  <a:pt x="0" y="233"/>
                  <a:pt x="0" y="241"/>
                </a:cubicBezTo>
                <a:cubicBezTo>
                  <a:pt x="0" y="249"/>
                  <a:pt x="7" y="256"/>
                  <a:pt x="15" y="256"/>
                </a:cubicBezTo>
                <a:cubicBezTo>
                  <a:pt x="7014" y="256"/>
                  <a:pt x="7014" y="256"/>
                  <a:pt x="7014" y="256"/>
                </a:cubicBezTo>
                <a:cubicBezTo>
                  <a:pt x="7010" y="267"/>
                  <a:pt x="7003" y="277"/>
                  <a:pt x="6992" y="285"/>
                </a:cubicBezTo>
                <a:cubicBezTo>
                  <a:pt x="6767" y="458"/>
                  <a:pt x="6767" y="458"/>
                  <a:pt x="6767" y="458"/>
                </a:cubicBezTo>
                <a:cubicBezTo>
                  <a:pt x="6761" y="463"/>
                  <a:pt x="6760" y="472"/>
                  <a:pt x="6765" y="478"/>
                </a:cubicBezTo>
                <a:cubicBezTo>
                  <a:pt x="6768" y="482"/>
                  <a:pt x="6772" y="484"/>
                  <a:pt x="6776" y="484"/>
                </a:cubicBezTo>
                <a:cubicBezTo>
                  <a:pt x="6779" y="484"/>
                  <a:pt x="6783" y="483"/>
                  <a:pt x="6785" y="481"/>
                </a:cubicBezTo>
                <a:cubicBezTo>
                  <a:pt x="7010" y="309"/>
                  <a:pt x="7010" y="309"/>
                  <a:pt x="7010" y="309"/>
                </a:cubicBezTo>
                <a:cubicBezTo>
                  <a:pt x="7033" y="291"/>
                  <a:pt x="7045" y="268"/>
                  <a:pt x="7045" y="243"/>
                </a:cubicBezTo>
                <a:cubicBezTo>
                  <a:pt x="7045" y="217"/>
                  <a:pt x="7033" y="194"/>
                  <a:pt x="7010" y="177"/>
                </a:cubicBez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ound Single Corner Rectangle 28"/>
          <p:cNvSpPr/>
          <p:nvPr/>
        </p:nvSpPr>
        <p:spPr>
          <a:xfrm>
            <a:off x="9531350" y="2032000"/>
            <a:ext cx="457200" cy="1676400"/>
          </a:xfrm>
          <a:prstGeom prst="round1Rect">
            <a:avLst/>
          </a:prstGeom>
          <a:solidFill>
            <a:srgbClr val="CF2A2A"/>
          </a:solidFill>
          <a:ln>
            <a:solidFill>
              <a:srgbClr val="007A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0" name="Round Single Corner Rectangle 29"/>
          <p:cNvSpPr/>
          <p:nvPr/>
        </p:nvSpPr>
        <p:spPr>
          <a:xfrm rot="16200000">
            <a:off x="9334477" y="3629047"/>
            <a:ext cx="850946" cy="1111250"/>
          </a:xfrm>
          <a:prstGeom prst="round1Rect">
            <a:avLst/>
          </a:prstGeom>
          <a:solidFill>
            <a:srgbClr val="FFB81C"/>
          </a:solidFill>
          <a:ln>
            <a:solidFill>
              <a:srgbClr val="007A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7883525" y="4837824"/>
            <a:ext cx="774700" cy="0"/>
          </a:xfrm>
          <a:prstGeom prst="line">
            <a:avLst/>
          </a:prstGeom>
          <a:ln w="254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53113" y="2022475"/>
            <a:ext cx="190500" cy="469900"/>
          </a:xfrm>
          <a:prstGeom prst="line">
            <a:avLst/>
          </a:prstGeom>
          <a:ln w="254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853113" y="2989232"/>
            <a:ext cx="241300" cy="558800"/>
          </a:xfrm>
          <a:prstGeom prst="line">
            <a:avLst/>
          </a:prstGeom>
          <a:ln w="254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06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17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difference: Contrast in context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0938" y="1143000"/>
            <a:ext cx="6938562" cy="48006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389999" y="1041400"/>
            <a:ext cx="4207002" cy="48006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Oval 12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Oval 13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Oval 14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Oval 15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Oval 16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92175" y="1528958"/>
            <a:ext cx="10660096" cy="3676866"/>
            <a:chOff x="955675" y="1999595"/>
            <a:chExt cx="10660096" cy="3676866"/>
          </a:xfrm>
        </p:grpSpPr>
        <p:sp>
          <p:nvSpPr>
            <p:cNvPr id="3" name="TextBox 2"/>
            <p:cNvSpPr txBox="1"/>
            <p:nvPr/>
          </p:nvSpPr>
          <p:spPr>
            <a:xfrm>
              <a:off x="3162300" y="4979890"/>
              <a:ext cx="2381250" cy="5794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</a:rPr>
                <a:t>Time or Condition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41600" y="2689225"/>
              <a:ext cx="1231900" cy="323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M + </a:t>
              </a:r>
              <a:r>
                <a:rPr lang="en-US" dirty="0" err="1" smtClean="0">
                  <a:solidFill>
                    <a:schemeClr val="tx2"/>
                  </a:solidFill>
                </a:rPr>
                <a:t>Mbase</a:t>
              </a:r>
              <a:endParaRPr lang="en-US" dirty="0" smtClean="0">
                <a:solidFill>
                  <a:schemeClr val="tx2"/>
                </a:solidFill>
              </a:endParaRPr>
            </a:p>
          </p:txBody>
        </p:sp>
        <p:sp>
          <p:nvSpPr>
            <p:cNvPr id="7" name="Round Single Corner Rectangle 6"/>
            <p:cNvSpPr/>
            <p:nvPr/>
          </p:nvSpPr>
          <p:spPr>
            <a:xfrm>
              <a:off x="1473200" y="4070346"/>
              <a:ext cx="457200" cy="266700"/>
            </a:xfrm>
            <a:prstGeom prst="round1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ingle Corner Rectangle 20"/>
            <p:cNvSpPr/>
            <p:nvPr/>
          </p:nvSpPr>
          <p:spPr>
            <a:xfrm>
              <a:off x="5321300" y="4115284"/>
              <a:ext cx="457200" cy="266700"/>
            </a:xfrm>
            <a:prstGeom prst="round1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 Single Corner Rectangle 21"/>
            <p:cNvSpPr/>
            <p:nvPr/>
          </p:nvSpPr>
          <p:spPr>
            <a:xfrm>
              <a:off x="5314950" y="2419834"/>
              <a:ext cx="457200" cy="1676400"/>
            </a:xfrm>
            <a:prstGeom prst="round1Rect">
              <a:avLst/>
            </a:prstGeom>
            <a:solidFill>
              <a:srgbClr val="CF2A2A"/>
            </a:solidFill>
            <a:ln>
              <a:solidFill>
                <a:srgbClr val="007A3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 Single Corner Rectangle 22"/>
            <p:cNvSpPr/>
            <p:nvPr/>
          </p:nvSpPr>
          <p:spPr>
            <a:xfrm>
              <a:off x="3162300" y="3258034"/>
              <a:ext cx="860425" cy="1111250"/>
            </a:xfrm>
            <a:prstGeom prst="round1Rect">
              <a:avLst/>
            </a:prstGeom>
            <a:solidFill>
              <a:srgbClr val="FFB81C"/>
            </a:solidFill>
            <a:ln>
              <a:solidFill>
                <a:srgbClr val="007A3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55675" y="3538507"/>
              <a:ext cx="819150" cy="323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Mbase</a:t>
              </a:r>
              <a:endParaRPr lang="en-US" dirty="0" smtClean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94400" y="3025775"/>
              <a:ext cx="11430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M - </a:t>
              </a:r>
              <a:r>
                <a:rPr lang="en-US" dirty="0" err="1" smtClean="0">
                  <a:solidFill>
                    <a:schemeClr val="tx2"/>
                  </a:solidFill>
                </a:rPr>
                <a:t>Mbase</a:t>
              </a:r>
              <a:endParaRPr lang="en-US" dirty="0" smtClean="0">
                <a:solidFill>
                  <a:schemeClr val="tx2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72771" y="1999595"/>
              <a:ext cx="1143000" cy="12454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</a:rPr>
                <a:t>Contrast in context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162925" y="4783149"/>
              <a:ext cx="523875" cy="3934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3600" b="1" dirty="0" smtClean="0">
                  <a:solidFill>
                    <a:srgbClr val="C00000"/>
                  </a:solidFill>
                </a:rPr>
                <a:t>∆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04200" y="5269624"/>
              <a:ext cx="425450" cy="4068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4000" b="1" dirty="0" smtClean="0">
                  <a:solidFill>
                    <a:srgbClr val="FFB81C"/>
                  </a:solidFill>
                </a:rPr>
                <a:t>∑</a:t>
              </a:r>
            </a:p>
          </p:txBody>
        </p:sp>
      </p:grpSp>
      <p:sp>
        <p:nvSpPr>
          <p:cNvPr id="24" name="Freeform 17"/>
          <p:cNvSpPr>
            <a:spLocks/>
          </p:cNvSpPr>
          <p:nvPr/>
        </p:nvSpPr>
        <p:spPr bwMode="auto">
          <a:xfrm>
            <a:off x="908050" y="4225161"/>
            <a:ext cx="5575300" cy="384984"/>
          </a:xfrm>
          <a:custGeom>
            <a:avLst/>
            <a:gdLst>
              <a:gd name="T0" fmla="*/ 7010 w 7045"/>
              <a:gd name="T1" fmla="*/ 177 h 484"/>
              <a:gd name="T2" fmla="*/ 6784 w 7045"/>
              <a:gd name="T3" fmla="*/ 5 h 484"/>
              <a:gd name="T4" fmla="*/ 6764 w 7045"/>
              <a:gd name="T5" fmla="*/ 8 h 484"/>
              <a:gd name="T6" fmla="*/ 6767 w 7045"/>
              <a:gd name="T7" fmla="*/ 29 h 484"/>
              <a:gd name="T8" fmla="*/ 6992 w 7045"/>
              <a:gd name="T9" fmla="*/ 200 h 484"/>
              <a:gd name="T10" fmla="*/ 7012 w 7045"/>
              <a:gd name="T11" fmla="*/ 227 h 484"/>
              <a:gd name="T12" fmla="*/ 15 w 7045"/>
              <a:gd name="T13" fmla="*/ 227 h 484"/>
              <a:gd name="T14" fmla="*/ 0 w 7045"/>
              <a:gd name="T15" fmla="*/ 241 h 484"/>
              <a:gd name="T16" fmla="*/ 15 w 7045"/>
              <a:gd name="T17" fmla="*/ 256 h 484"/>
              <a:gd name="T18" fmla="*/ 7014 w 7045"/>
              <a:gd name="T19" fmla="*/ 256 h 484"/>
              <a:gd name="T20" fmla="*/ 6992 w 7045"/>
              <a:gd name="T21" fmla="*/ 285 h 484"/>
              <a:gd name="T22" fmla="*/ 6767 w 7045"/>
              <a:gd name="T23" fmla="*/ 458 h 484"/>
              <a:gd name="T24" fmla="*/ 6765 w 7045"/>
              <a:gd name="T25" fmla="*/ 478 h 484"/>
              <a:gd name="T26" fmla="*/ 6776 w 7045"/>
              <a:gd name="T27" fmla="*/ 484 h 484"/>
              <a:gd name="T28" fmla="*/ 6785 w 7045"/>
              <a:gd name="T29" fmla="*/ 481 h 484"/>
              <a:gd name="T30" fmla="*/ 7010 w 7045"/>
              <a:gd name="T31" fmla="*/ 309 h 484"/>
              <a:gd name="T32" fmla="*/ 7045 w 7045"/>
              <a:gd name="T33" fmla="*/ 243 h 484"/>
              <a:gd name="T34" fmla="*/ 7010 w 7045"/>
              <a:gd name="T35" fmla="*/ 177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5" h="484">
                <a:moveTo>
                  <a:pt x="7010" y="177"/>
                </a:moveTo>
                <a:cubicBezTo>
                  <a:pt x="6784" y="5"/>
                  <a:pt x="6784" y="5"/>
                  <a:pt x="6784" y="5"/>
                </a:cubicBezTo>
                <a:cubicBezTo>
                  <a:pt x="6778" y="0"/>
                  <a:pt x="6769" y="2"/>
                  <a:pt x="6764" y="8"/>
                </a:cubicBezTo>
                <a:cubicBezTo>
                  <a:pt x="6759" y="15"/>
                  <a:pt x="6760" y="24"/>
                  <a:pt x="6767" y="29"/>
                </a:cubicBezTo>
                <a:cubicBezTo>
                  <a:pt x="6992" y="200"/>
                  <a:pt x="6992" y="200"/>
                  <a:pt x="6992" y="200"/>
                </a:cubicBezTo>
                <a:cubicBezTo>
                  <a:pt x="7002" y="208"/>
                  <a:pt x="7009" y="217"/>
                  <a:pt x="7012" y="227"/>
                </a:cubicBezTo>
                <a:cubicBezTo>
                  <a:pt x="15" y="227"/>
                  <a:pt x="15" y="227"/>
                  <a:pt x="15" y="227"/>
                </a:cubicBezTo>
                <a:cubicBezTo>
                  <a:pt x="7" y="227"/>
                  <a:pt x="0" y="233"/>
                  <a:pt x="0" y="241"/>
                </a:cubicBezTo>
                <a:cubicBezTo>
                  <a:pt x="0" y="249"/>
                  <a:pt x="7" y="256"/>
                  <a:pt x="15" y="256"/>
                </a:cubicBezTo>
                <a:cubicBezTo>
                  <a:pt x="7014" y="256"/>
                  <a:pt x="7014" y="256"/>
                  <a:pt x="7014" y="256"/>
                </a:cubicBezTo>
                <a:cubicBezTo>
                  <a:pt x="7010" y="267"/>
                  <a:pt x="7003" y="277"/>
                  <a:pt x="6992" y="285"/>
                </a:cubicBezTo>
                <a:cubicBezTo>
                  <a:pt x="6767" y="458"/>
                  <a:pt x="6767" y="458"/>
                  <a:pt x="6767" y="458"/>
                </a:cubicBezTo>
                <a:cubicBezTo>
                  <a:pt x="6761" y="463"/>
                  <a:pt x="6760" y="472"/>
                  <a:pt x="6765" y="478"/>
                </a:cubicBezTo>
                <a:cubicBezTo>
                  <a:pt x="6768" y="482"/>
                  <a:pt x="6772" y="484"/>
                  <a:pt x="6776" y="484"/>
                </a:cubicBezTo>
                <a:cubicBezTo>
                  <a:pt x="6779" y="484"/>
                  <a:pt x="6783" y="483"/>
                  <a:pt x="6785" y="481"/>
                </a:cubicBezTo>
                <a:cubicBezTo>
                  <a:pt x="7010" y="309"/>
                  <a:pt x="7010" y="309"/>
                  <a:pt x="7010" y="309"/>
                </a:cubicBezTo>
                <a:cubicBezTo>
                  <a:pt x="7033" y="291"/>
                  <a:pt x="7045" y="268"/>
                  <a:pt x="7045" y="243"/>
                </a:cubicBezTo>
                <a:cubicBezTo>
                  <a:pt x="7045" y="217"/>
                  <a:pt x="7033" y="194"/>
                  <a:pt x="7010" y="177"/>
                </a:cubicBez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ound Single Corner Rectangle 28"/>
          <p:cNvSpPr/>
          <p:nvPr/>
        </p:nvSpPr>
        <p:spPr>
          <a:xfrm>
            <a:off x="9531350" y="2032000"/>
            <a:ext cx="457200" cy="1676400"/>
          </a:xfrm>
          <a:prstGeom prst="round1Rect">
            <a:avLst/>
          </a:prstGeom>
          <a:solidFill>
            <a:srgbClr val="CF2A2A"/>
          </a:solidFill>
          <a:ln>
            <a:solidFill>
              <a:srgbClr val="007A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0" name="Round Single Corner Rectangle 29"/>
          <p:cNvSpPr/>
          <p:nvPr/>
        </p:nvSpPr>
        <p:spPr>
          <a:xfrm rot="16200000">
            <a:off x="9334477" y="3629047"/>
            <a:ext cx="850946" cy="1111250"/>
          </a:xfrm>
          <a:prstGeom prst="round1Rect">
            <a:avLst/>
          </a:prstGeom>
          <a:solidFill>
            <a:srgbClr val="FFB81C"/>
          </a:solidFill>
          <a:ln>
            <a:solidFill>
              <a:srgbClr val="007A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7883525" y="4837824"/>
            <a:ext cx="774700" cy="0"/>
          </a:xfrm>
          <a:prstGeom prst="line">
            <a:avLst/>
          </a:prstGeom>
          <a:ln w="254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53113" y="2022475"/>
            <a:ext cx="190500" cy="46990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853113" y="2989232"/>
            <a:ext cx="241300" cy="55880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5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18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interpretation of ∆/∑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solidFill>
            <a:srgbClr val="009FDB"/>
          </a:solidFill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0C2577"/>
                </a:solidFill>
              </a:rPr>
              <a:t>The relative growth of objects of a class:</a:t>
            </a:r>
          </a:p>
          <a:p>
            <a:endParaRPr lang="en-US" dirty="0">
              <a:solidFill>
                <a:srgbClr val="0C2577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C2577"/>
                </a:solidFill>
              </a:rPr>
              <a:t>Zero for structural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C2577"/>
                </a:solidFill>
              </a:rPr>
              <a:t>Workload-driven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C2577"/>
                </a:solidFill>
              </a:rPr>
              <a:t>Environment-dependent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C2577"/>
                </a:solidFill>
              </a:rPr>
              <a:t>Internal blockage</a:t>
            </a:r>
          </a:p>
          <a:p>
            <a:endParaRPr lang="en-US" dirty="0"/>
          </a:p>
        </p:txBody>
      </p:sp>
      <p:sp>
        <p:nvSpPr>
          <p:cNvPr id="13" name="Oval 12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Oval 13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Oval 14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Oval 15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Oval 16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14450" y="2087275"/>
            <a:ext cx="3346450" cy="4068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Population Growth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27150" y="2778171"/>
            <a:ext cx="3086099" cy="4068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A Base Population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092200" y="2669457"/>
            <a:ext cx="3721100" cy="0"/>
          </a:xfrm>
          <a:prstGeom prst="line">
            <a:avLst/>
          </a:prstGeom>
          <a:ln w="254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1900" y="2087275"/>
            <a:ext cx="0" cy="1214725"/>
          </a:xfrm>
          <a:prstGeom prst="line">
            <a:avLst/>
          </a:prstGeom>
          <a:ln w="254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68900" y="3063012"/>
            <a:ext cx="1092200" cy="2947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class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4450" y="4043075"/>
            <a:ext cx="3346450" cy="4068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= Relative Growth</a:t>
            </a:r>
          </a:p>
        </p:txBody>
      </p:sp>
    </p:spTree>
    <p:extLst>
      <p:ext uri="{BB962C8B-B14F-4D97-AF65-F5344CB8AC3E}">
        <p14:creationId xmlns:p14="http://schemas.microsoft.com/office/powerpoint/2010/main" val="311308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19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interpretation of ∆/∑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solidFill>
            <a:srgbClr val="009FDB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solidFill>
            <a:schemeClr val="bg1"/>
          </a:solidFill>
        </p:spPr>
        <p:txBody>
          <a:bodyPr lIns="182880"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>
                <a:solidFill>
                  <a:srgbClr val="0C2577"/>
                </a:solidFill>
              </a:rPr>
              <a:t>The relative growth of objects of a </a:t>
            </a:r>
            <a:r>
              <a:rPr lang="en-US" sz="2400" dirty="0" smtClean="0">
                <a:solidFill>
                  <a:srgbClr val="0C2577"/>
                </a:solidFill>
              </a:rPr>
              <a:t>class:</a:t>
            </a:r>
            <a:endParaRPr lang="en-US" sz="2400" dirty="0">
              <a:solidFill>
                <a:srgbClr val="0C2577"/>
              </a:solidFill>
            </a:endParaRPr>
          </a:p>
          <a:p>
            <a:endParaRPr lang="en-US" dirty="0">
              <a:solidFill>
                <a:srgbClr val="0C2577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Zero for structural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Workload-driven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Environment-dependent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Internal </a:t>
            </a:r>
            <a:r>
              <a:rPr lang="en-US" sz="3200" dirty="0" smtClean="0">
                <a:solidFill>
                  <a:schemeClr val="tx2"/>
                </a:solidFill>
              </a:rPr>
              <a:t>blockage-sensitive</a:t>
            </a:r>
            <a:endParaRPr lang="en-US" sz="32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3" name="Oval 12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Oval 13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Oval 14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Oval 15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Oval 16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14450" y="2087275"/>
            <a:ext cx="3346450" cy="4068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Population Growth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27150" y="2778171"/>
            <a:ext cx="3086099" cy="4068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A Base Population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092200" y="2669457"/>
            <a:ext cx="3721100" cy="0"/>
          </a:xfrm>
          <a:prstGeom prst="line">
            <a:avLst/>
          </a:prstGeom>
          <a:ln w="254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1900" y="2087275"/>
            <a:ext cx="0" cy="1214725"/>
          </a:xfrm>
          <a:prstGeom prst="line">
            <a:avLst/>
          </a:prstGeom>
          <a:ln w="254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68900" y="3063012"/>
            <a:ext cx="1092200" cy="2947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class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4450" y="4043075"/>
            <a:ext cx="3346450" cy="4068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= Relative Growth</a:t>
            </a:r>
          </a:p>
        </p:txBody>
      </p:sp>
    </p:spTree>
    <p:extLst>
      <p:ext uri="{BB962C8B-B14F-4D97-AF65-F5344CB8AC3E}">
        <p14:creationId xmlns:p14="http://schemas.microsoft.com/office/powerpoint/2010/main" val="281181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Code uses memory – can you troubleshoot backwards from heap?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60487" y="1866900"/>
            <a:ext cx="1257300" cy="2717800"/>
          </a:xfrm>
          <a:prstGeom prst="rect">
            <a:avLst/>
          </a:prstGeom>
          <a:solidFill>
            <a:srgbClr val="FF0000"/>
          </a:solidFill>
          <a:ln>
            <a:solidFill>
              <a:srgbClr val="CF2A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1937" y="1371600"/>
            <a:ext cx="914400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9" name="Rectangle 8"/>
          <p:cNvSpPr/>
          <p:nvPr/>
        </p:nvSpPr>
        <p:spPr>
          <a:xfrm>
            <a:off x="3905248" y="1701800"/>
            <a:ext cx="3614737" cy="3886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CF2A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rgbClr val="0C2577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9250" y="1206500"/>
            <a:ext cx="914400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Heap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3524" y="2044700"/>
            <a:ext cx="841375" cy="355600"/>
          </a:xfrm>
          <a:prstGeom prst="rect">
            <a:avLst/>
          </a:prstGeom>
          <a:solidFill>
            <a:srgbClr val="4CA90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service</a:t>
            </a:r>
            <a:r>
              <a:rPr lang="en-US" sz="1400" dirty="0" smtClean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77974" y="2730500"/>
            <a:ext cx="622300" cy="279400"/>
          </a:xfrm>
          <a:prstGeom prst="rect">
            <a:avLst/>
          </a:prstGeom>
          <a:solidFill>
            <a:srgbClr val="4CA90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parse</a:t>
            </a:r>
            <a:r>
              <a:rPr lang="en-US" sz="1400" dirty="0" smtClean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7974" y="3394075"/>
            <a:ext cx="635000" cy="355600"/>
          </a:xfrm>
          <a:prstGeom prst="rect">
            <a:avLst/>
          </a:prstGeom>
          <a:solidFill>
            <a:srgbClr val="4CA90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dirty="0" smtClean="0">
                <a:solidFill>
                  <a:schemeClr val="tx2"/>
                </a:solidFill>
              </a:rPr>
              <a:t>etch</a:t>
            </a:r>
            <a:r>
              <a:rPr lang="en-US" sz="1400" dirty="0" smtClean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1799" y="1955800"/>
            <a:ext cx="1852613" cy="355600"/>
          </a:xfrm>
          <a:prstGeom prst="rect">
            <a:avLst/>
          </a:prstGeom>
          <a:solidFill>
            <a:srgbClr val="009FDB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Request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21325" y="2540000"/>
            <a:ext cx="822325" cy="342900"/>
          </a:xfrm>
          <a:prstGeom prst="rect">
            <a:avLst/>
          </a:prstGeom>
          <a:solidFill>
            <a:srgbClr val="009FDB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DOM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477838" y="4710642"/>
            <a:ext cx="1368425" cy="1054100"/>
          </a:xfrm>
          <a:prstGeom prst="flowChartMagneticDisk">
            <a:avLst/>
          </a:prstGeom>
          <a:solidFill>
            <a:schemeClr val="tx1"/>
          </a:solidFill>
          <a:ln>
            <a:solidFill>
              <a:srgbClr val="CF2A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Database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68106" y="3314700"/>
            <a:ext cx="1866900" cy="419100"/>
          </a:xfrm>
          <a:prstGeom prst="rect">
            <a:avLst/>
          </a:prstGeom>
          <a:solidFill>
            <a:srgbClr val="009FDB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Profile data</a:t>
            </a:r>
          </a:p>
        </p:txBody>
      </p:sp>
      <p:cxnSp>
        <p:nvCxnSpPr>
          <p:cNvPr id="20" name="Straight Arrow Connector 19"/>
          <p:cNvCxnSpPr>
            <a:stCxn id="11" idx="3"/>
            <a:endCxn id="15" idx="1"/>
          </p:cNvCxnSpPr>
          <p:nvPr/>
        </p:nvCxnSpPr>
        <p:spPr>
          <a:xfrm flipV="1">
            <a:off x="2374899" y="2133600"/>
            <a:ext cx="1866900" cy="8890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6" idx="1"/>
          </p:cNvCxnSpPr>
          <p:nvPr/>
        </p:nvCxnSpPr>
        <p:spPr>
          <a:xfrm flipV="1">
            <a:off x="2200274" y="2711450"/>
            <a:ext cx="3321051" cy="15875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1"/>
            <a:endCxn id="13" idx="2"/>
          </p:cNvCxnSpPr>
          <p:nvPr/>
        </p:nvCxnSpPr>
        <p:spPr>
          <a:xfrm flipV="1">
            <a:off x="1162051" y="3749675"/>
            <a:ext cx="733423" cy="960967"/>
          </a:xfrm>
          <a:prstGeom prst="straightConnector1">
            <a:avLst/>
          </a:prstGeom>
          <a:ln w="25400" cmpd="sng">
            <a:solidFill>
              <a:schemeClr val="accent6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7" idx="1"/>
          </p:cNvCxnSpPr>
          <p:nvPr/>
        </p:nvCxnSpPr>
        <p:spPr>
          <a:xfrm>
            <a:off x="2432049" y="4292600"/>
            <a:ext cx="3280567" cy="17780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7049" y="4114800"/>
            <a:ext cx="635000" cy="355600"/>
          </a:xfrm>
          <a:prstGeom prst="rect">
            <a:avLst/>
          </a:prstGeom>
          <a:solidFill>
            <a:srgbClr val="4CA90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send()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2616" y="4260850"/>
            <a:ext cx="1504950" cy="419100"/>
          </a:xfrm>
          <a:prstGeom prst="rect">
            <a:avLst/>
          </a:prstGeom>
          <a:solidFill>
            <a:srgbClr val="009FDB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Response</a:t>
            </a:r>
          </a:p>
        </p:txBody>
      </p:sp>
      <p:cxnSp>
        <p:nvCxnSpPr>
          <p:cNvPr id="43" name="Straight Arrow Connector 42"/>
          <p:cNvCxnSpPr>
            <a:stCxn id="13" idx="3"/>
            <a:endCxn id="18" idx="1"/>
          </p:cNvCxnSpPr>
          <p:nvPr/>
        </p:nvCxnSpPr>
        <p:spPr>
          <a:xfrm flipV="1">
            <a:off x="2212974" y="3524250"/>
            <a:ext cx="2955132" cy="47625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slide2.mp3">
            <a:hlinkClick r:id="" action="ppaction://media"/>
          </p:cNvPr>
          <p:cNvPicPr>
            <a:picLocks noGrp="1" noChangeAspect="1"/>
          </p:cNvPicPr>
          <p:nvPr>
            <p:ph sz="quarter" idx="13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418638" y="3238500"/>
            <a:ext cx="609600" cy="609600"/>
          </a:xfr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026" y="1739900"/>
            <a:ext cx="4014633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0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20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growth of objects</a:t>
            </a:r>
            <a:endParaRPr lang="en-US" dirty="0"/>
          </a:p>
        </p:txBody>
      </p:sp>
      <p:graphicFrame>
        <p:nvGraphicFramePr>
          <p:cNvPr id="5" name="Picture Placeholder 21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92898284"/>
              </p:ext>
            </p:extLst>
          </p:nvPr>
        </p:nvGraphicFramePr>
        <p:xfrm>
          <a:off x="492126" y="1193800"/>
          <a:ext cx="11209337" cy="497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479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21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Corollaries of Little’s Law</a:t>
            </a:r>
            <a:endParaRPr lang="en-US" dirty="0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5" y="1915694"/>
            <a:ext cx="1727200" cy="833437"/>
          </a:xfrm>
        </p:spPr>
      </p:pic>
      <p:pic>
        <p:nvPicPr>
          <p:cNvPr id="10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1" y="1081505"/>
            <a:ext cx="1727200" cy="834189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972" y="5425284"/>
            <a:ext cx="1727200" cy="834189"/>
          </a:xfrm>
          <a:prstGeom prst="rect">
            <a:avLst/>
          </a:prstGeom>
        </p:spPr>
      </p:pic>
      <p:pic>
        <p:nvPicPr>
          <p:cNvPr id="12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44" y="4565695"/>
            <a:ext cx="1727200" cy="834189"/>
          </a:xfrm>
          <a:prstGeom prst="rect">
            <a:avLst/>
          </a:prstGeom>
        </p:spPr>
      </p:pic>
      <p:pic>
        <p:nvPicPr>
          <p:cNvPr id="13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13" y="3731506"/>
            <a:ext cx="1727200" cy="834189"/>
          </a:xfrm>
          <a:prstGeom prst="rect">
            <a:avLst/>
          </a:prstGeom>
        </p:spPr>
      </p:pic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5" y="2842317"/>
            <a:ext cx="1727200" cy="8341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94413" y="2867718"/>
            <a:ext cx="5718156" cy="749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3200" dirty="0" smtClean="0">
                <a:solidFill>
                  <a:srgbClr val="191919"/>
                </a:solidFill>
              </a:rPr>
              <a:t>Blockage propagates upstream.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64015" y="1689100"/>
            <a:ext cx="2503486" cy="2197792"/>
          </a:xfrm>
          <a:prstGeom prst="straightConnector1">
            <a:avLst/>
          </a:prstGeom>
          <a:ln w="412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3676506"/>
            <a:ext cx="2016129" cy="1619394"/>
          </a:xfrm>
          <a:prstGeom prst="straightConnector1">
            <a:avLst/>
          </a:prstGeom>
          <a:ln w="41275" cmpd="sng">
            <a:solidFill>
              <a:srgbClr val="4CA90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352943">
            <a:off x="1606998" y="4488499"/>
            <a:ext cx="2320271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 smtClean="0">
                <a:solidFill>
                  <a:srgbClr val="007A3E"/>
                </a:solidFill>
              </a:rPr>
              <a:t>Execution Flow</a:t>
            </a:r>
          </a:p>
        </p:txBody>
      </p:sp>
    </p:spTree>
    <p:extLst>
      <p:ext uri="{BB962C8B-B14F-4D97-AF65-F5344CB8AC3E}">
        <p14:creationId xmlns:p14="http://schemas.microsoft.com/office/powerpoint/2010/main" val="348162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22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Time-sequence interpretation of relative growth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350001" y="1143000"/>
            <a:ext cx="5350002" cy="4800600"/>
          </a:xfrm>
        </p:spPr>
        <p:txBody>
          <a:bodyPr lIns="365760"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Like freeway traffic, a blockage is located at the front of a queue-up.</a:t>
            </a:r>
          </a:p>
          <a:p>
            <a:endParaRPr lang="en-US" dirty="0"/>
          </a:p>
          <a:p>
            <a:r>
              <a:rPr lang="en-US" sz="2000" dirty="0" smtClean="0"/>
              <a:t>Object queue-up is revealed by relative growth of populations.</a:t>
            </a:r>
          </a:p>
          <a:p>
            <a:endParaRPr lang="en-US" sz="2000" dirty="0"/>
          </a:p>
          <a:p>
            <a:r>
              <a:rPr lang="en-US" sz="2000" dirty="0" smtClean="0"/>
              <a:t>Blockage divides density and </a:t>
            </a:r>
            <a:r>
              <a:rPr lang="en-US" sz="2000" dirty="0" err="1" smtClean="0"/>
              <a:t>sparsity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1" y="1164080"/>
            <a:ext cx="4432300" cy="46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 rot="2657604">
            <a:off x="2706878" y="3235078"/>
            <a:ext cx="3073400" cy="503508"/>
            <a:chOff x="2273300" y="6202226"/>
            <a:chExt cx="3073400" cy="503508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2273300" y="6591300"/>
              <a:ext cx="3073400" cy="2540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672088" y="6202226"/>
              <a:ext cx="2437919" cy="5035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Direction of move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18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code uses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54285" y="1739900"/>
            <a:ext cx="1257300" cy="2717800"/>
          </a:xfrm>
          <a:prstGeom prst="rect">
            <a:avLst/>
          </a:prstGeom>
          <a:solidFill>
            <a:srgbClr val="FFB81C"/>
          </a:solidFill>
          <a:ln>
            <a:solidFill>
              <a:srgbClr val="CF2A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25735" y="1244600"/>
            <a:ext cx="914400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9061" y="1574800"/>
            <a:ext cx="4178300" cy="3535892"/>
          </a:xfrm>
          <a:prstGeom prst="rect">
            <a:avLst/>
          </a:prstGeom>
          <a:solidFill>
            <a:srgbClr val="FFC000"/>
          </a:solidFill>
          <a:ln>
            <a:solidFill>
              <a:srgbClr val="CF2A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rgbClr val="0C2577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0650" y="1079500"/>
            <a:ext cx="914400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Heap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27322" y="1917700"/>
            <a:ext cx="841375" cy="355600"/>
          </a:xfrm>
          <a:prstGeom prst="rect">
            <a:avLst/>
          </a:prstGeom>
          <a:solidFill>
            <a:srgbClr val="4CA90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service</a:t>
            </a:r>
            <a:r>
              <a:rPr lang="en-US" sz="1400" dirty="0" smtClean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772" y="2603500"/>
            <a:ext cx="622300" cy="279400"/>
          </a:xfrm>
          <a:prstGeom prst="rect">
            <a:avLst/>
          </a:prstGeom>
          <a:solidFill>
            <a:srgbClr val="4CA90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parse</a:t>
            </a:r>
            <a:r>
              <a:rPr lang="en-US" sz="1400" dirty="0" smtClean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1772" y="3267075"/>
            <a:ext cx="635000" cy="355600"/>
          </a:xfrm>
          <a:prstGeom prst="rect">
            <a:avLst/>
          </a:prstGeom>
          <a:solidFill>
            <a:srgbClr val="4CA90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dirty="0" smtClean="0">
                <a:solidFill>
                  <a:schemeClr val="tx2"/>
                </a:solidFill>
              </a:rPr>
              <a:t>etch</a:t>
            </a:r>
            <a:r>
              <a:rPr lang="en-US" sz="1400" dirty="0" smtClean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5597" y="1828800"/>
            <a:ext cx="1852613" cy="355600"/>
          </a:xfrm>
          <a:prstGeom prst="rect">
            <a:avLst/>
          </a:prstGeom>
          <a:solidFill>
            <a:srgbClr val="009FDB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Request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10301" y="2413000"/>
            <a:ext cx="1327148" cy="342900"/>
          </a:xfrm>
          <a:prstGeom prst="rect">
            <a:avLst/>
          </a:prstGeom>
          <a:solidFill>
            <a:srgbClr val="009FDB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DOM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1531938" y="4583642"/>
            <a:ext cx="1368425" cy="1054100"/>
          </a:xfrm>
          <a:prstGeom prst="flowChartMagneticDisk">
            <a:avLst/>
          </a:prstGeom>
          <a:solidFill>
            <a:schemeClr val="tx1"/>
          </a:solidFill>
          <a:ln>
            <a:solidFill>
              <a:srgbClr val="CF2A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Database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361904" y="3187700"/>
            <a:ext cx="1866900" cy="419100"/>
          </a:xfrm>
          <a:prstGeom prst="rect">
            <a:avLst/>
          </a:prstGeom>
          <a:solidFill>
            <a:srgbClr val="009FDB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Profile data</a:t>
            </a:r>
          </a:p>
        </p:txBody>
      </p:sp>
      <p:cxnSp>
        <p:nvCxnSpPr>
          <p:cNvPr id="20" name="Straight Arrow Connector 19"/>
          <p:cNvCxnSpPr>
            <a:stCxn id="11" idx="3"/>
            <a:endCxn id="15" idx="1"/>
          </p:cNvCxnSpPr>
          <p:nvPr/>
        </p:nvCxnSpPr>
        <p:spPr>
          <a:xfrm flipV="1">
            <a:off x="3568697" y="2006600"/>
            <a:ext cx="1866900" cy="88900"/>
          </a:xfrm>
          <a:prstGeom prst="straightConnector1">
            <a:avLst/>
          </a:prstGeom>
          <a:ln w="25400" cmpd="sng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6" idx="1"/>
          </p:cNvCxnSpPr>
          <p:nvPr/>
        </p:nvCxnSpPr>
        <p:spPr>
          <a:xfrm flipV="1">
            <a:off x="3394072" y="2584450"/>
            <a:ext cx="2816229" cy="158750"/>
          </a:xfrm>
          <a:prstGeom prst="straightConnector1">
            <a:avLst/>
          </a:prstGeom>
          <a:ln w="25400" cmpd="sng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1"/>
            <a:endCxn id="13" idx="2"/>
          </p:cNvCxnSpPr>
          <p:nvPr/>
        </p:nvCxnSpPr>
        <p:spPr>
          <a:xfrm flipV="1">
            <a:off x="2216151" y="3622675"/>
            <a:ext cx="873121" cy="960967"/>
          </a:xfrm>
          <a:prstGeom prst="straightConnector1">
            <a:avLst/>
          </a:prstGeom>
          <a:ln w="25400" cmpd="sng">
            <a:solidFill>
              <a:schemeClr val="accent6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7" idx="1"/>
          </p:cNvCxnSpPr>
          <p:nvPr/>
        </p:nvCxnSpPr>
        <p:spPr>
          <a:xfrm>
            <a:off x="3625847" y="4165600"/>
            <a:ext cx="4149726" cy="177800"/>
          </a:xfrm>
          <a:prstGeom prst="straightConnector1">
            <a:avLst/>
          </a:prstGeom>
          <a:ln w="25400" cmpd="sng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90847" y="3987800"/>
            <a:ext cx="635000" cy="355600"/>
          </a:xfrm>
          <a:prstGeom prst="rect">
            <a:avLst/>
          </a:prstGeom>
          <a:solidFill>
            <a:srgbClr val="4CA90C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send()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75573" y="4133850"/>
            <a:ext cx="1504950" cy="419100"/>
          </a:xfrm>
          <a:prstGeom prst="rect">
            <a:avLst/>
          </a:prstGeom>
          <a:solidFill>
            <a:srgbClr val="009FDB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Response</a:t>
            </a:r>
          </a:p>
        </p:txBody>
      </p:sp>
      <p:cxnSp>
        <p:nvCxnSpPr>
          <p:cNvPr id="43" name="Straight Arrow Connector 42"/>
          <p:cNvCxnSpPr>
            <a:stCxn id="13" idx="3"/>
            <a:endCxn id="18" idx="1"/>
          </p:cNvCxnSpPr>
          <p:nvPr/>
        </p:nvCxnSpPr>
        <p:spPr>
          <a:xfrm flipV="1">
            <a:off x="3406772" y="3397250"/>
            <a:ext cx="2955132" cy="47625"/>
          </a:xfrm>
          <a:prstGeom prst="straightConnector1">
            <a:avLst/>
          </a:prstGeom>
          <a:ln w="25400" cmpd="sng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727200" y="1917700"/>
            <a:ext cx="0" cy="2247900"/>
          </a:xfrm>
          <a:prstGeom prst="straightConnector1">
            <a:avLst/>
          </a:prstGeom>
          <a:ln w="47625" cmpd="sng">
            <a:solidFill>
              <a:srgbClr val="4CA90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35596" y="5486400"/>
            <a:ext cx="3670303" cy="0"/>
          </a:xfrm>
          <a:prstGeom prst="straightConnector1">
            <a:avLst/>
          </a:prstGeom>
          <a:ln w="47625" cmpd="sng">
            <a:solidFill>
              <a:srgbClr val="009FDB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-89699" y="2923383"/>
            <a:ext cx="2827337" cy="431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 smtClean="0">
                <a:solidFill>
                  <a:srgbClr val="007A3E"/>
                </a:solidFill>
              </a:rPr>
              <a:t>Sequence of events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99061" y="5816600"/>
            <a:ext cx="3906839" cy="431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3200" dirty="0" smtClean="0">
                <a:solidFill>
                  <a:srgbClr val="0C2577"/>
                </a:solidFill>
              </a:rPr>
              <a:t>Order of accumulation</a:t>
            </a:r>
          </a:p>
        </p:txBody>
      </p:sp>
    </p:spTree>
    <p:extLst>
      <p:ext uri="{BB962C8B-B14F-4D97-AF65-F5344CB8AC3E}">
        <p14:creationId xmlns:p14="http://schemas.microsoft.com/office/powerpoint/2010/main" val="37519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24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itle 3" title="Two-row with photos slid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cascade reveals object queue-up</a:t>
            </a:r>
            <a:endParaRPr lang="en-US" dirty="0"/>
          </a:p>
        </p:txBody>
      </p:sp>
      <p:graphicFrame>
        <p:nvGraphicFramePr>
          <p:cNvPr id="22" name="Picture Placeholder 21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037866839"/>
              </p:ext>
            </p:extLst>
          </p:nvPr>
        </p:nvGraphicFramePr>
        <p:xfrm>
          <a:off x="477044" y="990600"/>
          <a:ext cx="11209337" cy="5333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4294967295"/>
          </p:nvPr>
        </p:nvSpPr>
        <p:spPr>
          <a:xfrm>
            <a:off x="8629650" y="4648200"/>
            <a:ext cx="2922621" cy="1293813"/>
          </a:xfrm>
        </p:spPr>
        <p:txBody>
          <a:bodyPr lIns="182880"/>
          <a:lstStyle/>
          <a:p>
            <a:endParaRPr lang="en-US" dirty="0" smtClean="0"/>
          </a:p>
          <a:p>
            <a:r>
              <a:rPr lang="en-US" sz="2800" dirty="0" smtClean="0">
                <a:solidFill>
                  <a:srgbClr val="C00000"/>
                </a:solidFill>
              </a:rPr>
              <a:t>Blocked threads accumulated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 Placeholder 5" title="Text box"/>
          <p:cNvSpPr>
            <a:spLocks noGrp="1"/>
          </p:cNvSpPr>
          <p:nvPr>
            <p:ph type="body" sz="quarter" idx="4294967295"/>
          </p:nvPr>
        </p:nvSpPr>
        <p:spPr>
          <a:xfrm>
            <a:off x="6889750" y="1562100"/>
            <a:ext cx="3511863" cy="863600"/>
          </a:xfrm>
          <a:solidFill>
            <a:srgbClr val="F2F2F2"/>
          </a:solidFill>
        </p:spPr>
        <p:txBody>
          <a:bodyPr lIns="182880"/>
          <a:lstStyle/>
          <a:p>
            <a:r>
              <a:rPr lang="en-US" sz="2800" dirty="0" smtClean="0">
                <a:solidFill>
                  <a:schemeClr val="tx2"/>
                </a:solidFill>
              </a:rPr>
              <a:t>Suspects on the front of descent</a:t>
            </a:r>
          </a:p>
        </p:txBody>
      </p:sp>
      <p:sp>
        <p:nvSpPr>
          <p:cNvPr id="14" name="Oval 13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Oval 14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Oval 15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0" name="Oval 19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Oval 20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418694"/>
              </p:ext>
            </p:extLst>
          </p:nvPr>
        </p:nvGraphicFramePr>
        <p:xfrm>
          <a:off x="585787" y="4681439"/>
          <a:ext cx="7123113" cy="1533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Worksheet" r:id="rId5" imgW="5352927" imgH="1152616" progId="Excel.Sheet.12">
                  <p:embed/>
                </p:oleObj>
              </mc:Choice>
              <mc:Fallback>
                <p:oleObj name="Worksheet" r:id="rId5" imgW="5352927" imgH="11526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787" y="4681439"/>
                        <a:ext cx="7123113" cy="1533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17"/>
          <p:cNvSpPr>
            <a:spLocks/>
          </p:cNvSpPr>
          <p:nvPr/>
        </p:nvSpPr>
        <p:spPr bwMode="auto">
          <a:xfrm>
            <a:off x="1833964" y="3316255"/>
            <a:ext cx="4097337" cy="282575"/>
          </a:xfrm>
          <a:custGeom>
            <a:avLst/>
            <a:gdLst>
              <a:gd name="T0" fmla="*/ 7010 w 7045"/>
              <a:gd name="T1" fmla="*/ 177 h 484"/>
              <a:gd name="T2" fmla="*/ 6784 w 7045"/>
              <a:gd name="T3" fmla="*/ 5 h 484"/>
              <a:gd name="T4" fmla="*/ 6764 w 7045"/>
              <a:gd name="T5" fmla="*/ 8 h 484"/>
              <a:gd name="T6" fmla="*/ 6767 w 7045"/>
              <a:gd name="T7" fmla="*/ 29 h 484"/>
              <a:gd name="T8" fmla="*/ 6992 w 7045"/>
              <a:gd name="T9" fmla="*/ 200 h 484"/>
              <a:gd name="T10" fmla="*/ 7012 w 7045"/>
              <a:gd name="T11" fmla="*/ 227 h 484"/>
              <a:gd name="T12" fmla="*/ 15 w 7045"/>
              <a:gd name="T13" fmla="*/ 227 h 484"/>
              <a:gd name="T14" fmla="*/ 0 w 7045"/>
              <a:gd name="T15" fmla="*/ 241 h 484"/>
              <a:gd name="T16" fmla="*/ 15 w 7045"/>
              <a:gd name="T17" fmla="*/ 256 h 484"/>
              <a:gd name="T18" fmla="*/ 7014 w 7045"/>
              <a:gd name="T19" fmla="*/ 256 h 484"/>
              <a:gd name="T20" fmla="*/ 6992 w 7045"/>
              <a:gd name="T21" fmla="*/ 285 h 484"/>
              <a:gd name="T22" fmla="*/ 6767 w 7045"/>
              <a:gd name="T23" fmla="*/ 458 h 484"/>
              <a:gd name="T24" fmla="*/ 6765 w 7045"/>
              <a:gd name="T25" fmla="*/ 478 h 484"/>
              <a:gd name="T26" fmla="*/ 6776 w 7045"/>
              <a:gd name="T27" fmla="*/ 484 h 484"/>
              <a:gd name="T28" fmla="*/ 6785 w 7045"/>
              <a:gd name="T29" fmla="*/ 481 h 484"/>
              <a:gd name="T30" fmla="*/ 7010 w 7045"/>
              <a:gd name="T31" fmla="*/ 309 h 484"/>
              <a:gd name="T32" fmla="*/ 7045 w 7045"/>
              <a:gd name="T33" fmla="*/ 243 h 484"/>
              <a:gd name="T34" fmla="*/ 7010 w 7045"/>
              <a:gd name="T35" fmla="*/ 177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5" h="484">
                <a:moveTo>
                  <a:pt x="7010" y="177"/>
                </a:moveTo>
                <a:cubicBezTo>
                  <a:pt x="6784" y="5"/>
                  <a:pt x="6784" y="5"/>
                  <a:pt x="6784" y="5"/>
                </a:cubicBezTo>
                <a:cubicBezTo>
                  <a:pt x="6778" y="0"/>
                  <a:pt x="6769" y="2"/>
                  <a:pt x="6764" y="8"/>
                </a:cubicBezTo>
                <a:cubicBezTo>
                  <a:pt x="6759" y="15"/>
                  <a:pt x="6760" y="24"/>
                  <a:pt x="6767" y="29"/>
                </a:cubicBezTo>
                <a:cubicBezTo>
                  <a:pt x="6992" y="200"/>
                  <a:pt x="6992" y="200"/>
                  <a:pt x="6992" y="200"/>
                </a:cubicBezTo>
                <a:cubicBezTo>
                  <a:pt x="7002" y="208"/>
                  <a:pt x="7009" y="217"/>
                  <a:pt x="7012" y="227"/>
                </a:cubicBezTo>
                <a:cubicBezTo>
                  <a:pt x="15" y="227"/>
                  <a:pt x="15" y="227"/>
                  <a:pt x="15" y="227"/>
                </a:cubicBezTo>
                <a:cubicBezTo>
                  <a:pt x="7" y="227"/>
                  <a:pt x="0" y="233"/>
                  <a:pt x="0" y="241"/>
                </a:cubicBezTo>
                <a:cubicBezTo>
                  <a:pt x="0" y="249"/>
                  <a:pt x="7" y="256"/>
                  <a:pt x="15" y="256"/>
                </a:cubicBezTo>
                <a:cubicBezTo>
                  <a:pt x="7014" y="256"/>
                  <a:pt x="7014" y="256"/>
                  <a:pt x="7014" y="256"/>
                </a:cubicBezTo>
                <a:cubicBezTo>
                  <a:pt x="7010" y="267"/>
                  <a:pt x="7003" y="277"/>
                  <a:pt x="6992" y="285"/>
                </a:cubicBezTo>
                <a:cubicBezTo>
                  <a:pt x="6767" y="458"/>
                  <a:pt x="6767" y="458"/>
                  <a:pt x="6767" y="458"/>
                </a:cubicBezTo>
                <a:cubicBezTo>
                  <a:pt x="6761" y="463"/>
                  <a:pt x="6760" y="472"/>
                  <a:pt x="6765" y="478"/>
                </a:cubicBezTo>
                <a:cubicBezTo>
                  <a:pt x="6768" y="482"/>
                  <a:pt x="6772" y="484"/>
                  <a:pt x="6776" y="484"/>
                </a:cubicBezTo>
                <a:cubicBezTo>
                  <a:pt x="6779" y="484"/>
                  <a:pt x="6783" y="483"/>
                  <a:pt x="6785" y="481"/>
                </a:cubicBezTo>
                <a:cubicBezTo>
                  <a:pt x="7010" y="309"/>
                  <a:pt x="7010" y="309"/>
                  <a:pt x="7010" y="309"/>
                </a:cubicBezTo>
                <a:cubicBezTo>
                  <a:pt x="7033" y="291"/>
                  <a:pt x="7045" y="268"/>
                  <a:pt x="7045" y="243"/>
                </a:cubicBezTo>
                <a:cubicBezTo>
                  <a:pt x="7045" y="217"/>
                  <a:pt x="7033" y="194"/>
                  <a:pt x="7010" y="177"/>
                </a:cubicBezTo>
                <a:close/>
              </a:path>
            </a:pathLst>
          </a:custGeom>
          <a:solidFill>
            <a:srgbClr val="CF2A2A"/>
          </a:solidFill>
          <a:ln w="28575">
            <a:solidFill>
              <a:srgbClr val="C0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solidFill>
                  <a:srgbClr val="CF2A2A"/>
                </a:solidFill>
              </a:rPr>
              <a:t>Order of events</a:t>
            </a:r>
            <a:endParaRPr lang="en-US" sz="3200" dirty="0">
              <a:solidFill>
                <a:srgbClr val="CF2A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8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25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itle 3" title="Two-row with photos slid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cascade reveals object queue-up</a:t>
            </a:r>
            <a:endParaRPr lang="en-US" dirty="0"/>
          </a:p>
        </p:txBody>
      </p:sp>
      <p:sp>
        <p:nvSpPr>
          <p:cNvPr id="6" name="Text Placeholder 5" title="Text box"/>
          <p:cNvSpPr>
            <a:spLocks noGrp="1"/>
          </p:cNvSpPr>
          <p:nvPr>
            <p:ph type="body" sz="quarter" idx="18"/>
          </p:nvPr>
        </p:nvSpPr>
        <p:spPr>
          <a:xfrm>
            <a:off x="8191500" y="1145571"/>
            <a:ext cx="3290408" cy="1127729"/>
          </a:xfrm>
          <a:noFill/>
        </p:spPr>
        <p:txBody>
          <a:bodyPr/>
          <a:lstStyle/>
          <a:p>
            <a:endParaRPr lang="en-US" dirty="0" smtClean="0"/>
          </a:p>
          <a:p>
            <a:r>
              <a:rPr lang="en-US" sz="2400" dirty="0">
                <a:solidFill>
                  <a:schemeClr val="tx2"/>
                </a:solidFill>
              </a:rPr>
              <a:t>Suspects on the front of descent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8597900" y="3797300"/>
            <a:ext cx="2954371" cy="927100"/>
          </a:xfrm>
          <a:solidFill>
            <a:schemeClr val="bg1"/>
          </a:solidFill>
        </p:spPr>
        <p:txBody>
          <a:bodyPr lIns="91440" tIns="91440"/>
          <a:lstStyle/>
          <a:p>
            <a:r>
              <a:rPr lang="en-US" sz="3200" dirty="0" smtClean="0">
                <a:solidFill>
                  <a:srgbClr val="C00000"/>
                </a:solidFill>
              </a:rPr>
              <a:t>Blocked threads accumulated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Oval 13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Oval 14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Oval 15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0" name="Oval 19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Oval 20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90538" y="3721100"/>
            <a:ext cx="7360939" cy="2133600"/>
          </a:xfrm>
          <a:solidFill>
            <a:schemeClr val="bg1"/>
          </a:solidFill>
          <a:ln>
            <a:solidFill>
              <a:schemeClr val="bg1"/>
            </a:solidFill>
          </a:ln>
        </p:spPr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312916"/>
              </p:ext>
            </p:extLst>
          </p:nvPr>
        </p:nvGraphicFramePr>
        <p:xfrm>
          <a:off x="598487" y="4260850"/>
          <a:ext cx="7123113" cy="1533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Worksheet" r:id="rId4" imgW="5352927" imgH="1152616" progId="Excel.Sheet.12">
                  <p:embed/>
                </p:oleObj>
              </mc:Choice>
              <mc:Fallback>
                <p:oleObj name="Worksheet" r:id="rId4" imgW="5352927" imgH="11526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8487" y="4260850"/>
                        <a:ext cx="7123113" cy="1533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Picture Placeholder 21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3199619211"/>
              </p:ext>
            </p:extLst>
          </p:nvPr>
        </p:nvGraphicFramePr>
        <p:xfrm>
          <a:off x="496888" y="1193800"/>
          <a:ext cx="7348537" cy="2128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Freeform 17"/>
          <p:cNvSpPr>
            <a:spLocks/>
          </p:cNvSpPr>
          <p:nvPr/>
        </p:nvSpPr>
        <p:spPr bwMode="auto">
          <a:xfrm>
            <a:off x="1452563" y="2630455"/>
            <a:ext cx="4097337" cy="282575"/>
          </a:xfrm>
          <a:custGeom>
            <a:avLst/>
            <a:gdLst>
              <a:gd name="T0" fmla="*/ 7010 w 7045"/>
              <a:gd name="T1" fmla="*/ 177 h 484"/>
              <a:gd name="T2" fmla="*/ 6784 w 7045"/>
              <a:gd name="T3" fmla="*/ 5 h 484"/>
              <a:gd name="T4" fmla="*/ 6764 w 7045"/>
              <a:gd name="T5" fmla="*/ 8 h 484"/>
              <a:gd name="T6" fmla="*/ 6767 w 7045"/>
              <a:gd name="T7" fmla="*/ 29 h 484"/>
              <a:gd name="T8" fmla="*/ 6992 w 7045"/>
              <a:gd name="T9" fmla="*/ 200 h 484"/>
              <a:gd name="T10" fmla="*/ 7012 w 7045"/>
              <a:gd name="T11" fmla="*/ 227 h 484"/>
              <a:gd name="T12" fmla="*/ 15 w 7045"/>
              <a:gd name="T13" fmla="*/ 227 h 484"/>
              <a:gd name="T14" fmla="*/ 0 w 7045"/>
              <a:gd name="T15" fmla="*/ 241 h 484"/>
              <a:gd name="T16" fmla="*/ 15 w 7045"/>
              <a:gd name="T17" fmla="*/ 256 h 484"/>
              <a:gd name="T18" fmla="*/ 7014 w 7045"/>
              <a:gd name="T19" fmla="*/ 256 h 484"/>
              <a:gd name="T20" fmla="*/ 6992 w 7045"/>
              <a:gd name="T21" fmla="*/ 285 h 484"/>
              <a:gd name="T22" fmla="*/ 6767 w 7045"/>
              <a:gd name="T23" fmla="*/ 458 h 484"/>
              <a:gd name="T24" fmla="*/ 6765 w 7045"/>
              <a:gd name="T25" fmla="*/ 478 h 484"/>
              <a:gd name="T26" fmla="*/ 6776 w 7045"/>
              <a:gd name="T27" fmla="*/ 484 h 484"/>
              <a:gd name="T28" fmla="*/ 6785 w 7045"/>
              <a:gd name="T29" fmla="*/ 481 h 484"/>
              <a:gd name="T30" fmla="*/ 7010 w 7045"/>
              <a:gd name="T31" fmla="*/ 309 h 484"/>
              <a:gd name="T32" fmla="*/ 7045 w 7045"/>
              <a:gd name="T33" fmla="*/ 243 h 484"/>
              <a:gd name="T34" fmla="*/ 7010 w 7045"/>
              <a:gd name="T35" fmla="*/ 177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5" h="484">
                <a:moveTo>
                  <a:pt x="7010" y="177"/>
                </a:moveTo>
                <a:cubicBezTo>
                  <a:pt x="6784" y="5"/>
                  <a:pt x="6784" y="5"/>
                  <a:pt x="6784" y="5"/>
                </a:cubicBezTo>
                <a:cubicBezTo>
                  <a:pt x="6778" y="0"/>
                  <a:pt x="6769" y="2"/>
                  <a:pt x="6764" y="8"/>
                </a:cubicBezTo>
                <a:cubicBezTo>
                  <a:pt x="6759" y="15"/>
                  <a:pt x="6760" y="24"/>
                  <a:pt x="6767" y="29"/>
                </a:cubicBezTo>
                <a:cubicBezTo>
                  <a:pt x="6992" y="200"/>
                  <a:pt x="6992" y="200"/>
                  <a:pt x="6992" y="200"/>
                </a:cubicBezTo>
                <a:cubicBezTo>
                  <a:pt x="7002" y="208"/>
                  <a:pt x="7009" y="217"/>
                  <a:pt x="7012" y="227"/>
                </a:cubicBezTo>
                <a:cubicBezTo>
                  <a:pt x="15" y="227"/>
                  <a:pt x="15" y="227"/>
                  <a:pt x="15" y="227"/>
                </a:cubicBezTo>
                <a:cubicBezTo>
                  <a:pt x="7" y="227"/>
                  <a:pt x="0" y="233"/>
                  <a:pt x="0" y="241"/>
                </a:cubicBezTo>
                <a:cubicBezTo>
                  <a:pt x="0" y="249"/>
                  <a:pt x="7" y="256"/>
                  <a:pt x="15" y="256"/>
                </a:cubicBezTo>
                <a:cubicBezTo>
                  <a:pt x="7014" y="256"/>
                  <a:pt x="7014" y="256"/>
                  <a:pt x="7014" y="256"/>
                </a:cubicBezTo>
                <a:cubicBezTo>
                  <a:pt x="7010" y="267"/>
                  <a:pt x="7003" y="277"/>
                  <a:pt x="6992" y="285"/>
                </a:cubicBezTo>
                <a:cubicBezTo>
                  <a:pt x="6767" y="458"/>
                  <a:pt x="6767" y="458"/>
                  <a:pt x="6767" y="458"/>
                </a:cubicBezTo>
                <a:cubicBezTo>
                  <a:pt x="6761" y="463"/>
                  <a:pt x="6760" y="472"/>
                  <a:pt x="6765" y="478"/>
                </a:cubicBezTo>
                <a:cubicBezTo>
                  <a:pt x="6768" y="482"/>
                  <a:pt x="6772" y="484"/>
                  <a:pt x="6776" y="484"/>
                </a:cubicBezTo>
                <a:cubicBezTo>
                  <a:pt x="6779" y="484"/>
                  <a:pt x="6783" y="483"/>
                  <a:pt x="6785" y="481"/>
                </a:cubicBezTo>
                <a:cubicBezTo>
                  <a:pt x="7010" y="309"/>
                  <a:pt x="7010" y="309"/>
                  <a:pt x="7010" y="309"/>
                </a:cubicBezTo>
                <a:cubicBezTo>
                  <a:pt x="7033" y="291"/>
                  <a:pt x="7045" y="268"/>
                  <a:pt x="7045" y="243"/>
                </a:cubicBezTo>
                <a:cubicBezTo>
                  <a:pt x="7045" y="217"/>
                  <a:pt x="7033" y="194"/>
                  <a:pt x="7010" y="177"/>
                </a:cubicBezTo>
                <a:close/>
              </a:path>
            </a:pathLst>
          </a:custGeom>
          <a:solidFill>
            <a:srgbClr val="C00000"/>
          </a:solidFill>
          <a:ln w="28575">
            <a:solidFill>
              <a:srgbClr val="C0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solidFill>
                  <a:srgbClr val="CF2A2A"/>
                </a:solidFill>
              </a:rPr>
              <a:t>Order of events</a:t>
            </a:r>
            <a:endParaRPr lang="en-US" sz="3200" dirty="0">
              <a:solidFill>
                <a:srgbClr val="CF2A2A"/>
              </a:solidFill>
            </a:endParaRPr>
          </a:p>
        </p:txBody>
      </p:sp>
      <p:cxnSp>
        <p:nvCxnSpPr>
          <p:cNvPr id="5" name="Straight Arrow Connector 4"/>
          <p:cNvCxnSpPr>
            <a:stCxn id="19" idx="1"/>
          </p:cNvCxnSpPr>
          <p:nvPr/>
        </p:nvCxnSpPr>
        <p:spPr>
          <a:xfrm flipH="1">
            <a:off x="5549902" y="4260850"/>
            <a:ext cx="3047998" cy="3873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1"/>
          </p:cNvCxnSpPr>
          <p:nvPr/>
        </p:nvCxnSpPr>
        <p:spPr>
          <a:xfrm flipH="1" flipV="1">
            <a:off x="6003928" y="2171700"/>
            <a:ext cx="2593972" cy="20891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859463" y="1625600"/>
            <a:ext cx="444500" cy="736600"/>
          </a:xfrm>
          <a:prstGeom prst="ellipse">
            <a:avLst/>
          </a:prstGeom>
          <a:noFill/>
          <a:ln w="476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8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 rot="19612586">
            <a:off x="2222709" y="1725190"/>
            <a:ext cx="3882155" cy="2981348"/>
          </a:xfrm>
          <a:prstGeom prst="triangle">
            <a:avLst/>
          </a:prstGeom>
          <a:pattFill prst="wave">
            <a:fgClr>
              <a:srgbClr val="0C2577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dirty="0" err="1" smtClean="0">
                <a:solidFill>
                  <a:srgbClr val="191919"/>
                </a:solidFill>
              </a:rPr>
              <a:t>HeapDiff</a:t>
            </a:r>
            <a:endParaRPr lang="en-US" sz="4000" dirty="0">
              <a:solidFill>
                <a:srgbClr val="191919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3808300" y="3403600"/>
            <a:ext cx="546893" cy="1447800"/>
          </a:xfrm>
          <a:prstGeom prst="triangle">
            <a:avLst/>
          </a:prstGeom>
          <a:solidFill>
            <a:srgbClr val="009FDB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26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79488" y="522288"/>
            <a:ext cx="11209337" cy="342900"/>
          </a:xfrm>
        </p:spPr>
        <p:txBody>
          <a:bodyPr/>
          <a:lstStyle/>
          <a:p>
            <a:r>
              <a:rPr lang="en-US" dirty="0"/>
              <a:t>Introducing a ready-to-use heap analysis application</a:t>
            </a:r>
          </a:p>
        </p:txBody>
      </p:sp>
      <p:sp>
        <p:nvSpPr>
          <p:cNvPr id="12" name="Oval 11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" name="Oval 12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Oval 13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rgbClr val="009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Oval 15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Oval 16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5168898" y="3215863"/>
            <a:ext cx="912814" cy="849415"/>
          </a:xfrm>
          <a:prstGeom prst="triangle">
            <a:avLst/>
          </a:prstGeom>
          <a:solidFill>
            <a:srgbClr val="009FDB">
              <a:alpha val="5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9" y="2462254"/>
            <a:ext cx="1075482" cy="92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r="1663"/>
          <a:stretch>
            <a:fillRect/>
          </a:stretch>
        </p:blipFill>
        <p:spPr bwMode="auto">
          <a:xfrm>
            <a:off x="825499" y="4065279"/>
            <a:ext cx="1075482" cy="91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18" idx="3"/>
          </p:cNvCxnSpPr>
          <p:nvPr/>
        </p:nvCxnSpPr>
        <p:spPr>
          <a:xfrm flipV="1">
            <a:off x="1900981" y="2926576"/>
            <a:ext cx="1451819" cy="1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900980" y="4521839"/>
            <a:ext cx="1451819" cy="1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4"/>
          </p:cNvCxnSpPr>
          <p:nvPr/>
        </p:nvCxnSpPr>
        <p:spPr>
          <a:xfrm flipV="1">
            <a:off x="6604001" y="3390899"/>
            <a:ext cx="812799" cy="12701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Picture Placeholder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695100"/>
              </p:ext>
            </p:extLst>
          </p:nvPr>
        </p:nvGraphicFramePr>
        <p:xfrm>
          <a:off x="7416800" y="2842493"/>
          <a:ext cx="3431381" cy="2445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16893" y="2799691"/>
            <a:ext cx="929708" cy="747754"/>
          </a:xfrm>
          <a:prstGeom prst="rect">
            <a:avLst/>
          </a:prstGeom>
          <a:solidFill>
            <a:srgbClr val="009FDB"/>
          </a:solidFill>
          <a:ln>
            <a:noFill/>
          </a:ln>
        </p:spPr>
        <p:txBody>
          <a:bodyPr wrap="square" lIns="91440" tIns="0" rIns="0" bIns="0" rtlCol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∆/∑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7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27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analysis made easy with a ready-to-use application introduced here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/>
          </p:nvPr>
        </p:nvSpPr>
        <p:spPr>
          <a:xfrm>
            <a:off x="490539" y="1587499"/>
            <a:ext cx="5427662" cy="409257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US" dirty="0" smtClean="0">
              <a:solidFill>
                <a:srgbClr val="191919"/>
              </a:solidFill>
            </a:endParaRPr>
          </a:p>
          <a:p>
            <a:r>
              <a:rPr lang="en-US" sz="2400" dirty="0" smtClean="0">
                <a:solidFill>
                  <a:srgbClr val="191919"/>
                </a:solidFill>
              </a:rPr>
              <a:t>Execute:</a:t>
            </a:r>
          </a:p>
          <a:p>
            <a:endParaRPr lang="en-US" sz="2400" dirty="0">
              <a:solidFill>
                <a:srgbClr val="191919"/>
              </a:solidFill>
            </a:endParaRPr>
          </a:p>
          <a:p>
            <a:r>
              <a:rPr lang="en-US" sz="2400" dirty="0" smtClean="0">
                <a:solidFill>
                  <a:srgbClr val="191919"/>
                </a:solidFill>
              </a:rPr>
              <a:t>$ </a:t>
            </a:r>
            <a:r>
              <a:rPr lang="en-US" sz="2400" dirty="0" smtClean="0">
                <a:solidFill>
                  <a:srgbClr val="191919"/>
                </a:solidFill>
                <a:latin typeface="Book Antiqua" panose="02040602050305030304" pitchFamily="18" charset="0"/>
              </a:rPr>
              <a:t>java </a:t>
            </a:r>
            <a:r>
              <a:rPr lang="en-US" sz="2400" dirty="0">
                <a:solidFill>
                  <a:srgbClr val="191919"/>
                </a:solidFill>
                <a:latin typeface="Book Antiqua" panose="02040602050305030304" pitchFamily="18" charset="0"/>
              </a:rPr>
              <a:t>-jar heapdiff.jar </a:t>
            </a:r>
            <a:r>
              <a:rPr lang="en-US" sz="2400" dirty="0" err="1" smtClean="0">
                <a:solidFill>
                  <a:srgbClr val="191919"/>
                </a:solidFill>
                <a:latin typeface="Book Antiqua" panose="02040602050305030304" pitchFamily="18" charset="0"/>
              </a:rPr>
              <a:t>heap.HeapDiff</a:t>
            </a:r>
            <a:endParaRPr lang="en-US" sz="2400" dirty="0" smtClean="0">
              <a:solidFill>
                <a:srgbClr val="191919"/>
              </a:solidFill>
              <a:latin typeface="Book Antiqua" panose="02040602050305030304" pitchFamily="18" charset="0"/>
            </a:endParaRPr>
          </a:p>
          <a:p>
            <a:endParaRPr lang="en-US" sz="2400" dirty="0" smtClean="0">
              <a:solidFill>
                <a:srgbClr val="191919"/>
              </a:solidFill>
            </a:endParaRPr>
          </a:p>
          <a:p>
            <a:r>
              <a:rPr lang="en-US" sz="2400" dirty="0" smtClean="0">
                <a:solidFill>
                  <a:srgbClr val="191919"/>
                </a:solidFill>
              </a:rPr>
              <a:t>Examine results to identify bottlenecks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299200" y="1803400"/>
            <a:ext cx="5182707" cy="3454400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Simple Configuration: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Provide baseline heap maps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Identify a suspect heap map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Set up filters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Specify output destination</a:t>
            </a:r>
          </a:p>
          <a:p>
            <a:endParaRPr lang="en-US" dirty="0"/>
          </a:p>
        </p:txBody>
      </p:sp>
      <p:sp>
        <p:nvSpPr>
          <p:cNvPr id="12" name="Oval 11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" name="Oval 12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Oval 13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Oval 15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Oval 16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28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itle 3" title="SmartArt examp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heap analysis</a:t>
            </a:r>
            <a:endParaRPr lang="en-US" dirty="0"/>
          </a:p>
        </p:txBody>
      </p:sp>
      <p:sp>
        <p:nvSpPr>
          <p:cNvPr id="12" name="Content Placeholder 4" title="Subhead placeholder"/>
          <p:cNvSpPr txBox="1">
            <a:spLocks/>
          </p:cNvSpPr>
          <p:nvPr/>
        </p:nvSpPr>
        <p:spPr>
          <a:xfrm>
            <a:off x="490939" y="1131013"/>
            <a:ext cx="11209064" cy="4662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17575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430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technique in review: </a:t>
            </a:r>
            <a:endParaRPr lang="en-US" dirty="0"/>
          </a:p>
        </p:txBody>
      </p:sp>
      <p:sp>
        <p:nvSpPr>
          <p:cNvPr id="19" name="Oval 18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0" name="Oval 19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rgbClr val="009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Oval 20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2" name="Oval 21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3" name="Oval 22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369577454"/>
              </p:ext>
            </p:extLst>
          </p:nvPr>
        </p:nvGraphicFramePr>
        <p:xfrm>
          <a:off x="1147233" y="1914525"/>
          <a:ext cx="9896476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4667"/>
                <a:gridCol w="47318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Collect</a:t>
                      </a:r>
                      <a:r>
                        <a:rPr lang="en-US" sz="2400" baseline="0" dirty="0" smtClean="0">
                          <a:solidFill>
                            <a:schemeClr val="tx2"/>
                          </a:solidFill>
                        </a:rPr>
                        <a:t> heap maps, suspect vs. baseline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err="1" smtClean="0">
                          <a:solidFill>
                            <a:schemeClr val="tx2"/>
                          </a:solidFill>
                          <a:latin typeface="Book Antiqua" panose="02040602050305030304" pitchFamily="18" charset="0"/>
                        </a:rPr>
                        <a:t>jmap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  <a:latin typeface="Book Antiqua" panose="02040602050305030304" pitchFamily="18" charset="0"/>
                        </a:rPr>
                        <a:t> -</a:t>
                      </a:r>
                      <a:r>
                        <a:rPr lang="en-US" sz="1600" baseline="0" dirty="0" err="1" smtClean="0">
                          <a:solidFill>
                            <a:schemeClr val="tx2"/>
                          </a:solidFill>
                          <a:latin typeface="Book Antiqua" panose="02040602050305030304" pitchFamily="18" charset="0"/>
                        </a:rPr>
                        <a:t>histo:live</a:t>
                      </a:r>
                      <a:endParaRPr lang="en-US" sz="1600" dirty="0" smtClean="0">
                        <a:solidFill>
                          <a:schemeClr val="tx2"/>
                        </a:solidFill>
                        <a:latin typeface="Book Antiqua" panose="02040602050305030304" pitchFamily="18" charset="0"/>
                      </a:endParaRPr>
                    </a:p>
                    <a:p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Compute relative population growth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∆m/∑m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Sort classes by growth</a:t>
                      </a:r>
                    </a:p>
                    <a:p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Identify blockage on</a:t>
                      </a:r>
                      <a:r>
                        <a:rPr lang="en-US" sz="2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descending front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Narrow in from 10,000’s</a:t>
                      </a:r>
                      <a:r>
                        <a:rPr lang="en-US" sz="2400" baseline="0" dirty="0" smtClean="0">
                          <a:solidFill>
                            <a:schemeClr val="tx2"/>
                          </a:solidFill>
                        </a:rPr>
                        <a:t> to a few classes</a:t>
                      </a:r>
                    </a:p>
                    <a:p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498600" y="5194300"/>
            <a:ext cx="5232400" cy="1054100"/>
          </a:xfrm>
          <a:custGeom>
            <a:avLst/>
            <a:gdLst>
              <a:gd name="connsiteX0" fmla="*/ 0 w 5232400"/>
              <a:gd name="connsiteY0" fmla="*/ 0 h 1054100"/>
              <a:gd name="connsiteX1" fmla="*/ 3162300 w 5232400"/>
              <a:gd name="connsiteY1" fmla="*/ 812800 h 1054100"/>
              <a:gd name="connsiteX2" fmla="*/ 3848100 w 5232400"/>
              <a:gd name="connsiteY2" fmla="*/ 1016000 h 1054100"/>
              <a:gd name="connsiteX3" fmla="*/ 4381500 w 5232400"/>
              <a:gd name="connsiteY3" fmla="*/ 774700 h 1054100"/>
              <a:gd name="connsiteX4" fmla="*/ 5232400 w 5232400"/>
              <a:gd name="connsiteY4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2400" h="1054100">
                <a:moveTo>
                  <a:pt x="0" y="0"/>
                </a:moveTo>
                <a:lnTo>
                  <a:pt x="3162300" y="812800"/>
                </a:lnTo>
                <a:cubicBezTo>
                  <a:pt x="3803650" y="982133"/>
                  <a:pt x="3644900" y="1022350"/>
                  <a:pt x="3848100" y="1016000"/>
                </a:cubicBezTo>
                <a:cubicBezTo>
                  <a:pt x="4051300" y="1009650"/>
                  <a:pt x="4150783" y="768350"/>
                  <a:pt x="4381500" y="774700"/>
                </a:cubicBezTo>
                <a:cubicBezTo>
                  <a:pt x="4612217" y="781050"/>
                  <a:pt x="4922308" y="917575"/>
                  <a:pt x="5232400" y="1054100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0800000">
            <a:off x="6413499" y="4000501"/>
            <a:ext cx="914400" cy="622300"/>
          </a:xfrm>
          <a:prstGeom prst="triangle">
            <a:avLst/>
          </a:prstGeom>
          <a:solidFill>
            <a:srgbClr val="FFB8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rgbClr val="666666"/>
              </a:solidFill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499" y="2462254"/>
            <a:ext cx="1075482" cy="92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r="1663"/>
          <a:stretch>
            <a:fillRect/>
          </a:stretch>
        </p:blipFill>
        <p:spPr bwMode="auto">
          <a:xfrm>
            <a:off x="9740237" y="2462255"/>
            <a:ext cx="1093766" cy="928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26" y="2641600"/>
            <a:ext cx="754875" cy="75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863" y="5057775"/>
            <a:ext cx="214447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9283037" y="5092700"/>
            <a:ext cx="457200" cy="368300"/>
          </a:xfrm>
          <a:prstGeom prst="ellipse">
            <a:avLst/>
          </a:prstGeom>
          <a:noFill/>
          <a:ln w="444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8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29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itle 3" title="SmartArt examp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into a ready-for-use tool</a:t>
            </a:r>
            <a:endParaRPr lang="en-US" dirty="0"/>
          </a:p>
        </p:txBody>
      </p:sp>
      <p:sp>
        <p:nvSpPr>
          <p:cNvPr id="19" name="Oval 18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0" name="Oval 19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rgbClr val="009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Oval 20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2" name="Oval 21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3" name="Oval 22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498600" y="5194300"/>
            <a:ext cx="5232400" cy="1054100"/>
          </a:xfrm>
          <a:custGeom>
            <a:avLst/>
            <a:gdLst>
              <a:gd name="connsiteX0" fmla="*/ 0 w 5232400"/>
              <a:gd name="connsiteY0" fmla="*/ 0 h 1054100"/>
              <a:gd name="connsiteX1" fmla="*/ 3162300 w 5232400"/>
              <a:gd name="connsiteY1" fmla="*/ 812800 h 1054100"/>
              <a:gd name="connsiteX2" fmla="*/ 3848100 w 5232400"/>
              <a:gd name="connsiteY2" fmla="*/ 1016000 h 1054100"/>
              <a:gd name="connsiteX3" fmla="*/ 4381500 w 5232400"/>
              <a:gd name="connsiteY3" fmla="*/ 774700 h 1054100"/>
              <a:gd name="connsiteX4" fmla="*/ 5232400 w 5232400"/>
              <a:gd name="connsiteY4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2400" h="1054100">
                <a:moveTo>
                  <a:pt x="0" y="0"/>
                </a:moveTo>
                <a:lnTo>
                  <a:pt x="3162300" y="812800"/>
                </a:lnTo>
                <a:cubicBezTo>
                  <a:pt x="3803650" y="982133"/>
                  <a:pt x="3644900" y="1022350"/>
                  <a:pt x="3848100" y="1016000"/>
                </a:cubicBezTo>
                <a:cubicBezTo>
                  <a:pt x="4051300" y="1009650"/>
                  <a:pt x="4150783" y="768350"/>
                  <a:pt x="4381500" y="774700"/>
                </a:cubicBezTo>
                <a:cubicBezTo>
                  <a:pt x="4612217" y="781050"/>
                  <a:pt x="4922308" y="917575"/>
                  <a:pt x="5232400" y="1054100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2108200"/>
            <a:ext cx="8178800" cy="269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Download the Differential Heap Analyzer executable, source code and documentation: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4400" dirty="0" smtClean="0">
                <a:solidFill>
                  <a:schemeClr val="tx2"/>
                </a:solidFill>
                <a:hlinkClick r:id="rId3"/>
              </a:rPr>
              <a:t>http://</a:t>
            </a:r>
            <a:r>
              <a:rPr lang="en-US" sz="4400" dirty="0">
                <a:hlinkClick r:id="rId4"/>
              </a:rPr>
              <a:t>link.att.com/HeapAnalysis </a:t>
            </a:r>
            <a:endParaRPr lang="en-US" sz="4400" dirty="0" smtClean="0"/>
          </a:p>
          <a:p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0939" y="1206500"/>
            <a:ext cx="11210524" cy="4745037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AutoShape 2" descr="Image result for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039" y="3888538"/>
            <a:ext cx="1642503" cy="195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3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3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Title 5" title="Agenda slid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Common mysteries with memory</a:t>
            </a:r>
            <a:endParaRPr lang="en-US" sz="3200" dirty="0"/>
          </a:p>
        </p:txBody>
      </p:sp>
      <p:sp>
        <p:nvSpPr>
          <p:cNvPr id="7" name="Content Placeholder 6" title="Text box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0" name="Oval 9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1" name="Oval 10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2" name="Oval 11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8" name="Oval 17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rgbClr val="191919"/>
          </a:solidFill>
          <a:ln>
            <a:solidFill>
              <a:srgbClr val="19191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9" name="Oval 18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232" y="2343150"/>
            <a:ext cx="6760028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 rot="19123375">
            <a:off x="7488339" y="2032000"/>
            <a:ext cx="3822700" cy="6223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OutOfMemory</a:t>
            </a:r>
            <a:r>
              <a:rPr lang="en-US" sz="3600" dirty="0">
                <a:solidFill>
                  <a:srgbClr val="C00000"/>
                </a:solidFill>
              </a:rPr>
              <a:t> Error</a:t>
            </a:r>
            <a:endParaRPr lang="en-US" sz="3600" dirty="0" smtClean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62523">
            <a:off x="7389668" y="4961740"/>
            <a:ext cx="2188820" cy="58352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High Usage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137" y="2690812"/>
            <a:ext cx="23622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 rot="18900465">
            <a:off x="4127304" y="2119237"/>
            <a:ext cx="1172251" cy="6223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Stuck</a:t>
            </a:r>
          </a:p>
        </p:txBody>
      </p:sp>
      <p:sp>
        <p:nvSpPr>
          <p:cNvPr id="13" name="TextBox 12"/>
          <p:cNvSpPr txBox="1"/>
          <p:nvPr/>
        </p:nvSpPr>
        <p:spPr>
          <a:xfrm rot="256992">
            <a:off x="605803" y="2511257"/>
            <a:ext cx="2188820" cy="6223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High latency</a:t>
            </a:r>
          </a:p>
        </p:txBody>
      </p:sp>
      <p:sp>
        <p:nvSpPr>
          <p:cNvPr id="14" name="TextBox 13"/>
          <p:cNvSpPr txBox="1"/>
          <p:nvPr/>
        </p:nvSpPr>
        <p:spPr>
          <a:xfrm rot="20062728">
            <a:off x="3120069" y="4232887"/>
            <a:ext cx="1825467" cy="6223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Busy GC</a:t>
            </a:r>
          </a:p>
        </p:txBody>
      </p:sp>
    </p:spTree>
    <p:extLst>
      <p:ext uri="{BB962C8B-B14F-4D97-AF65-F5344CB8AC3E}">
        <p14:creationId xmlns:p14="http://schemas.microsoft.com/office/powerpoint/2010/main" val="40247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83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title="Divider slide option 1"/>
          <p:cNvSpPr>
            <a:spLocks noGrp="1"/>
          </p:cNvSpPr>
          <p:nvPr>
            <p:ph type="title"/>
          </p:nvPr>
        </p:nvSpPr>
        <p:spPr bwMode="white">
          <a:xfrm>
            <a:off x="458300" y="829733"/>
            <a:ext cx="11093970" cy="770467"/>
          </a:xfrm>
        </p:spPr>
        <p:txBody>
          <a:bodyPr/>
          <a:lstStyle/>
          <a:p>
            <a:r>
              <a:rPr lang="en-US" dirty="0" smtClean="0"/>
              <a:t>A dynamic view of memory usage driven by CPU</a:t>
            </a:r>
            <a:endParaRPr lang="en-US" dirty="0"/>
          </a:p>
        </p:txBody>
      </p:sp>
      <p:sp>
        <p:nvSpPr>
          <p:cNvPr id="7" name="Text Placeholder 6" title="Subtitle placeholder"/>
          <p:cNvSpPr>
            <a:spLocks noGrp="1"/>
          </p:cNvSpPr>
          <p:nvPr>
            <p:ph type="body" sz="quarter" idx="13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10" name="Oval 9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1" name="Oval 10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" name="Oval 11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" name="Oval 12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4" name="Oval 13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925" y="1816100"/>
            <a:ext cx="7934475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CPU activity from workload pushes the memory usage up, until GC pulls it down</a:t>
            </a:r>
            <a:r>
              <a:rPr lang="en-US" sz="1400" dirty="0" smtClean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" y="2224088"/>
            <a:ext cx="11144797" cy="403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92550" y="2590800"/>
            <a:ext cx="1663700" cy="3683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3200" dirty="0" smtClean="0">
                <a:solidFill>
                  <a:srgbClr val="007A3E"/>
                </a:solidFill>
              </a:rPr>
              <a:t>CPU Burn </a:t>
            </a:r>
          </a:p>
        </p:txBody>
      </p:sp>
      <p:sp>
        <p:nvSpPr>
          <p:cNvPr id="15" name="TextBox 14"/>
          <p:cNvSpPr txBox="1"/>
          <p:nvPr/>
        </p:nvSpPr>
        <p:spPr>
          <a:xfrm rot="20680424">
            <a:off x="4260850" y="3962400"/>
            <a:ext cx="2000250" cy="4699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3200" dirty="0" smtClean="0">
                <a:solidFill>
                  <a:srgbClr val="CF2A2A"/>
                </a:solidFill>
              </a:rPr>
              <a:t>Heap Usage</a:t>
            </a:r>
          </a:p>
        </p:txBody>
      </p:sp>
      <p:sp>
        <p:nvSpPr>
          <p:cNvPr id="16" name="TextBox 15"/>
          <p:cNvSpPr txBox="1"/>
          <p:nvPr/>
        </p:nvSpPr>
        <p:spPr>
          <a:xfrm rot="18129526">
            <a:off x="7236064" y="3163253"/>
            <a:ext cx="3155470" cy="3683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425192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title="Divider slide option 1"/>
          <p:cNvSpPr>
            <a:spLocks noGrp="1"/>
          </p:cNvSpPr>
          <p:nvPr>
            <p:ph type="title"/>
          </p:nvPr>
        </p:nvSpPr>
        <p:spPr bwMode="white">
          <a:xfrm>
            <a:off x="458300" y="829733"/>
            <a:ext cx="11093970" cy="770467"/>
          </a:xfrm>
        </p:spPr>
        <p:txBody>
          <a:bodyPr/>
          <a:lstStyle/>
          <a:p>
            <a:r>
              <a:rPr lang="en-US" dirty="0" smtClean="0"/>
              <a:t>A compositional view of memory usage</a:t>
            </a:r>
            <a:endParaRPr lang="en-US" dirty="0"/>
          </a:p>
        </p:txBody>
      </p:sp>
      <p:sp>
        <p:nvSpPr>
          <p:cNvPr id="10" name="Oval 9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1" name="Oval 10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" name="Oval 11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" name="Oval 12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4" name="Oval 13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925" y="1816100"/>
            <a:ext cx="7235975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Top memory users by class – sample from 40K classes</a:t>
            </a:r>
            <a:r>
              <a:rPr lang="en-US" sz="1400" dirty="0" smtClean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360366" y="3365504"/>
            <a:ext cx="2159007" cy="482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# Bytes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336800"/>
            <a:ext cx="10498171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0" y="5981700"/>
            <a:ext cx="1403350" cy="482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11496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title="Divider slide option 1"/>
          <p:cNvSpPr>
            <a:spLocks noGrp="1"/>
          </p:cNvSpPr>
          <p:nvPr>
            <p:ph type="title"/>
          </p:nvPr>
        </p:nvSpPr>
        <p:spPr bwMode="white">
          <a:xfrm>
            <a:off x="458300" y="603597"/>
            <a:ext cx="11209064" cy="342206"/>
          </a:xfrm>
        </p:spPr>
        <p:txBody>
          <a:bodyPr/>
          <a:lstStyle/>
          <a:p>
            <a:r>
              <a:rPr lang="en-US" sz="2400" dirty="0" smtClean="0"/>
              <a:t>Compositions raise questions, but can’t answer them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Oval 9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1" name="Oval 10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" name="Oval 11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" name="Oval 12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4" name="Oval 13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45415"/>
              </p:ext>
            </p:extLst>
          </p:nvPr>
        </p:nvGraphicFramePr>
        <p:xfrm>
          <a:off x="647699" y="2527300"/>
          <a:ext cx="10719114" cy="262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429"/>
                <a:gridCol w="1906831"/>
                <a:gridCol w="2192854"/>
              </a:tblGrid>
              <a:tr h="4459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Class</a:t>
                      </a:r>
                      <a:r>
                        <a:rPr lang="en-US" sz="3200" baseline="0" dirty="0" smtClean="0"/>
                        <a:t> n</a:t>
                      </a:r>
                      <a:r>
                        <a:rPr lang="en-US" sz="3200" dirty="0" smtClean="0"/>
                        <a:t>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# bytes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# instances</a:t>
                      </a:r>
                      <a:endParaRPr lang="en-US" sz="3200" dirty="0"/>
                    </a:p>
                  </a:txBody>
                  <a:tcPr/>
                </a:tc>
              </a:tr>
              <a:tr h="769794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rgbClr val="191919"/>
                          </a:solidFill>
                        </a:rPr>
                        <a:t>java.util.concurrent</a:t>
                      </a:r>
                      <a:r>
                        <a:rPr lang="en-US" sz="2800" dirty="0" smtClean="0">
                          <a:solidFill>
                            <a:srgbClr val="191919"/>
                          </a:solidFill>
                        </a:rPr>
                        <a:t>.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191919"/>
                          </a:solidFill>
                        </a:rPr>
                        <a:t>ConcurrentHashMap$HashEntry</a:t>
                      </a:r>
                      <a:endParaRPr lang="en-US" sz="28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191919"/>
                          </a:solidFill>
                          <a:effectLst/>
                          <a:latin typeface="+mn-lt"/>
                        </a:rPr>
                        <a:t>7980896</a:t>
                      </a:r>
                      <a:endParaRPr lang="en-US" sz="2800" b="0" i="0" u="none" strike="noStrike" dirty="0">
                        <a:solidFill>
                          <a:srgbClr val="191919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2800" dirty="0" smtClean="0">
                        <a:solidFill>
                          <a:srgbClr val="191919"/>
                        </a:solidFill>
                      </a:endParaRPr>
                    </a:p>
                    <a:p>
                      <a:r>
                        <a:rPr lang="en-US" sz="2800" dirty="0" smtClean="0">
                          <a:solidFill>
                            <a:srgbClr val="191919"/>
                          </a:solidFill>
                        </a:rPr>
                        <a:t>249403</a:t>
                      </a:r>
                      <a:endParaRPr lang="en-US" sz="28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</a:tr>
              <a:tr h="1099706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rgbClr val="191919"/>
                          </a:solidFill>
                        </a:rPr>
                        <a:t>com.pega.pegarules.session.internal.mgmt</a:t>
                      </a:r>
                      <a:r>
                        <a:rPr lang="en-US" sz="2800" dirty="0" smtClean="0">
                          <a:solidFill>
                            <a:srgbClr val="191919"/>
                          </a:solidFill>
                        </a:rPr>
                        <a:t>.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191919"/>
                          </a:solidFill>
                        </a:rPr>
                        <a:t>PRThreadImpl</a:t>
                      </a:r>
                      <a:endParaRPr lang="en-US" sz="28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191919"/>
                          </a:solidFill>
                        </a:rPr>
                        <a:t>5632</a:t>
                      </a:r>
                      <a:endParaRPr lang="en-US" sz="28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191919"/>
                          </a:solidFill>
                        </a:rPr>
                        <a:t>176</a:t>
                      </a:r>
                      <a:endParaRPr lang="en-US" sz="2800" dirty="0">
                        <a:solidFill>
                          <a:srgbClr val="191919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74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0" name="Oval 9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1" name="Oval 10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" name="Oval 11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rgbClr val="009FDB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" name="Oval 12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49034"/>
              </p:ext>
            </p:extLst>
          </p:nvPr>
        </p:nvGraphicFramePr>
        <p:xfrm>
          <a:off x="927099" y="749300"/>
          <a:ext cx="10350255" cy="430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233"/>
                <a:gridCol w="4775022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View of Heap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Usefulness</a:t>
                      </a:r>
                      <a:endParaRPr lang="en-US" sz="2800" dirty="0"/>
                    </a:p>
                  </a:txBody>
                  <a:tcPr/>
                </a:tc>
              </a:tr>
              <a:tr h="2184816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Changes over time;</a:t>
                      </a:r>
                    </a:p>
                    <a:p>
                      <a:r>
                        <a:rPr lang="en-US" sz="2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Garbage collector</a:t>
                      </a:r>
                      <a:r>
                        <a:rPr lang="en-US" sz="28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tuning; </a:t>
                      </a:r>
                    </a:p>
                    <a:p>
                      <a:r>
                        <a:rPr lang="en-US" sz="28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Not for functional anomalies</a:t>
                      </a:r>
                    </a:p>
                    <a:p>
                      <a:endParaRPr lang="en-US" sz="2800" baseline="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26712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Snapshot of composition;</a:t>
                      </a:r>
                    </a:p>
                    <a:p>
                      <a:r>
                        <a:rPr lang="en-US" sz="2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Not useful in isolation</a:t>
                      </a:r>
                      <a:endParaRPr lang="en-US" sz="2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03400" y="5422900"/>
            <a:ext cx="78613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3200" dirty="0" smtClean="0">
                <a:solidFill>
                  <a:srgbClr val="CF2A2A"/>
                </a:solidFill>
              </a:rPr>
              <a:t>Need to put them in contexts and correlations.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2" y="1460501"/>
            <a:ext cx="4914901" cy="182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3527252"/>
            <a:ext cx="4902200" cy="146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title="Divider slide option 1"/>
          <p:cNvSpPr>
            <a:spLocks noGrp="1"/>
          </p:cNvSpPr>
          <p:nvPr>
            <p:ph type="title" idx="4294967295"/>
          </p:nvPr>
        </p:nvSpPr>
        <p:spPr bwMode="white">
          <a:xfrm>
            <a:off x="788988" y="603250"/>
            <a:ext cx="11209337" cy="342900"/>
          </a:xfrm>
        </p:spPr>
        <p:txBody>
          <a:bodyPr/>
          <a:lstStyle/>
          <a:p>
            <a:r>
              <a:rPr lang="en-US" sz="2400" dirty="0" smtClean="0"/>
              <a:t>Context 1: Compare against a baseline</a:t>
            </a:r>
            <a:endParaRPr lang="en-US" sz="2400" dirty="0"/>
          </a:p>
        </p:txBody>
      </p:sp>
      <p:pic>
        <p:nvPicPr>
          <p:cNvPr id="7173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770063"/>
            <a:ext cx="4714875" cy="407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r="1663"/>
          <a:stretch>
            <a:fillRect/>
          </a:stretch>
        </p:blipFill>
        <p:spPr bwMode="auto">
          <a:xfrm>
            <a:off x="6622011" y="1790700"/>
            <a:ext cx="4770437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1" name="Oval 10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" name="Oval 11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" name="Oval 12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rgbClr val="009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4" name="Oval 13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5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Context 2: Link memory usage to workload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0938" y="1143000"/>
            <a:ext cx="6938562" cy="4699000"/>
          </a:xfrm>
          <a:solidFill>
            <a:srgbClr val="FFB81C"/>
          </a:solidFill>
        </p:spPr>
        <p:txBody>
          <a:bodyPr lIns="182880" tIns="91440"/>
          <a:lstStyle/>
          <a:p>
            <a:endParaRPr lang="en-US" dirty="0" smtClean="0">
              <a:solidFill>
                <a:srgbClr val="0C2577"/>
              </a:solidFill>
            </a:endParaRPr>
          </a:p>
          <a:p>
            <a:endParaRPr lang="en-US" dirty="0">
              <a:solidFill>
                <a:srgbClr val="0C2577"/>
              </a:solidFill>
            </a:endParaRPr>
          </a:p>
          <a:p>
            <a:endParaRPr lang="en-US" dirty="0" smtClean="0">
              <a:solidFill>
                <a:srgbClr val="191919"/>
              </a:solidFill>
            </a:endParaRPr>
          </a:p>
          <a:p>
            <a:r>
              <a:rPr lang="en-US" sz="2400" dirty="0" smtClean="0">
                <a:solidFill>
                  <a:srgbClr val="191919"/>
                </a:solidFill>
              </a:rPr>
              <a:t>For each class and each source of allocation:</a:t>
            </a:r>
          </a:p>
          <a:p>
            <a:endParaRPr lang="en-US" dirty="0">
              <a:solidFill>
                <a:srgbClr val="191919"/>
              </a:solidFill>
            </a:endParaRPr>
          </a:p>
          <a:p>
            <a:pPr algn="ctr"/>
            <a:r>
              <a:rPr lang="en-US" sz="3600" dirty="0" smtClean="0">
                <a:solidFill>
                  <a:srgbClr val="191919"/>
                </a:solidFill>
              </a:rPr>
              <a:t>Population </a:t>
            </a:r>
            <a:r>
              <a:rPr lang="en-US" sz="3600" dirty="0">
                <a:solidFill>
                  <a:srgbClr val="191919"/>
                </a:solidFill>
              </a:rPr>
              <a:t>∝</a:t>
            </a:r>
            <a:r>
              <a:rPr lang="en-US" sz="3600" dirty="0" smtClean="0">
                <a:solidFill>
                  <a:srgbClr val="191919"/>
                </a:solidFill>
              </a:rPr>
              <a:t>  Workload * </a:t>
            </a:r>
            <a:r>
              <a:rPr lang="en-US" sz="3600" dirty="0" err="1" smtClean="0">
                <a:solidFill>
                  <a:srgbClr val="191919"/>
                </a:solidFill>
              </a:rPr>
              <a:t>LifeSpan</a:t>
            </a:r>
            <a:endParaRPr lang="en-US" sz="3600" dirty="0" smtClean="0">
              <a:solidFill>
                <a:srgbClr val="191919"/>
              </a:solidFill>
            </a:endParaRPr>
          </a:p>
          <a:p>
            <a:pPr algn="ctr"/>
            <a:endParaRPr lang="en-US" sz="3200" dirty="0">
              <a:solidFill>
                <a:srgbClr val="191919"/>
              </a:solidFill>
            </a:endParaRPr>
          </a:p>
          <a:p>
            <a:r>
              <a:rPr lang="en-US" sz="2400" dirty="0" smtClean="0">
                <a:solidFill>
                  <a:srgbClr val="191919"/>
                </a:solidFill>
              </a:rPr>
              <a:t>Little’s Law applies to each step as well as to sums</a:t>
            </a:r>
            <a:endParaRPr lang="en-US" sz="2400" dirty="0">
              <a:solidFill>
                <a:srgbClr val="191919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0" y="2588736"/>
            <a:ext cx="3514725" cy="1697514"/>
          </a:xfrm>
        </p:spPr>
      </p:pic>
    </p:spTree>
    <p:extLst>
      <p:ext uri="{BB962C8B-B14F-4D97-AF65-F5344CB8AC3E}">
        <p14:creationId xmlns:p14="http://schemas.microsoft.com/office/powerpoint/2010/main" val="104964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-Symp">
  <a:themeElements>
    <a:clrScheme name="ATT 3">
      <a:dk1>
        <a:srgbClr val="009FDB"/>
      </a:dk1>
      <a:lt1>
        <a:sysClr val="window" lastClr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att_wide_globe_att_template_151211" id="{3DC9FCFA-E59A-4634-A8A3-B6223C800DCC}" vid="{36104BAA-BFC8-4924-944E-77ACC76C3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ATT-Symp</Template>
  <TotalTime>21928</TotalTime>
  <Words>1392</Words>
  <Application>Microsoft Office PowerPoint</Application>
  <PresentationFormat>Custom</PresentationFormat>
  <Paragraphs>307</Paragraphs>
  <Slides>30</Slides>
  <Notes>30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ATT-Symp</vt:lpstr>
      <vt:lpstr>Worksheet</vt:lpstr>
      <vt:lpstr>Effective Troubleshooting with Differential Heap Analysis</vt:lpstr>
      <vt:lpstr>Code uses memory – can you troubleshoot backwards from heap?</vt:lpstr>
      <vt:lpstr>Common mysteries with memory</vt:lpstr>
      <vt:lpstr>A dynamic view of memory usage driven by CPU</vt:lpstr>
      <vt:lpstr>A compositional view of memory usage</vt:lpstr>
      <vt:lpstr>Compositions raise questions, but can’t answer them</vt:lpstr>
      <vt:lpstr>PowerPoint Presentation</vt:lpstr>
      <vt:lpstr>Context 1: Compare against a baseline</vt:lpstr>
      <vt:lpstr>Context 2: Link memory usage to workload</vt:lpstr>
      <vt:lpstr>Context 3: Population growths in a sequence</vt:lpstr>
      <vt:lpstr>Heap behavior in 3 contexts: conditions, classes, parts vs. whole</vt:lpstr>
      <vt:lpstr>The new approach:  Correlate heap composition with load conditions</vt:lpstr>
      <vt:lpstr>Suspect vs. baseline</vt:lpstr>
      <vt:lpstr>This approach: normalized difference per class</vt:lpstr>
      <vt:lpstr>This approach: normalized difference per class</vt:lpstr>
      <vt:lpstr>Normalized difference: Contrast in context</vt:lpstr>
      <vt:lpstr>Normalized difference: Contrast in context</vt:lpstr>
      <vt:lpstr>An interpretation of ∆/∑</vt:lpstr>
      <vt:lpstr>An interpretation of ∆/∑</vt:lpstr>
      <vt:lpstr>Relative growth of objects</vt:lpstr>
      <vt:lpstr>Corollaries of Little’s Law</vt:lpstr>
      <vt:lpstr>Time-sequence interpretation of relative growth</vt:lpstr>
      <vt:lpstr>Application code uses memory</vt:lpstr>
      <vt:lpstr>Growth cascade reveals object queue-up</vt:lpstr>
      <vt:lpstr>Growth cascade reveals object queue-up</vt:lpstr>
      <vt:lpstr>Introducing a ready-to-use heap analysis application</vt:lpstr>
      <vt:lpstr>Heap analysis made easy with a ready-to-use application introduced here</vt:lpstr>
      <vt:lpstr>Differential heap analysis</vt:lpstr>
      <vt:lpstr>Built into a ready-for-use tool</vt:lpstr>
      <vt:lpstr>PowerPoint Presentation</vt:lpstr>
    </vt:vector>
  </TitlesOfParts>
  <Company>DIRECTV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begin</dc:title>
  <dc:creator>Kenny Yu</dc:creator>
  <cp:lastModifiedBy>Kenny Yu</cp:lastModifiedBy>
  <cp:revision>272</cp:revision>
  <dcterms:created xsi:type="dcterms:W3CDTF">2016-02-22T20:19:39Z</dcterms:created>
  <dcterms:modified xsi:type="dcterms:W3CDTF">2016-04-02T21:28:14Z</dcterms:modified>
</cp:coreProperties>
</file>