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embeddedFontLst>
    <p:embeddedFont>
      <p:font typeface="Poppins"/>
      <p:regular r:id="rId23"/>
      <p:bold r:id="rId24"/>
      <p:italic r:id="rId25"/>
      <p:boldItalic r:id="rId26"/>
    </p:embeddedFont>
    <p:embeddedFont>
      <p:font typeface="Source Code Pro"/>
      <p:regular r:id="rId27"/>
      <p:bold r:id="rId28"/>
      <p:italic r:id="rId29"/>
      <p:boldItalic r:id="rId30"/>
    </p:embeddedFont>
    <p:embeddedFont>
      <p:font typeface="PT Sans"/>
      <p:regular r:id="rId31"/>
      <p:bold r:id="rId32"/>
      <p:italic r:id="rId33"/>
      <p:boldItalic r:id="rId34"/>
    </p:embeddedFont>
    <p:embeddedFont>
      <p:font typeface="IBM Plex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7.xml"/><Relationship Id="rId33" Type="http://schemas.openxmlformats.org/officeDocument/2006/relationships/font" Target="fonts/PTSans-italic.fntdata"/><Relationship Id="rId10" Type="http://schemas.openxmlformats.org/officeDocument/2006/relationships/slide" Target="slides/slide6.xml"/><Relationship Id="rId32" Type="http://schemas.openxmlformats.org/officeDocument/2006/relationships/font" Target="fonts/PTSans-bold.fntdata"/><Relationship Id="rId13" Type="http://schemas.openxmlformats.org/officeDocument/2006/relationships/slide" Target="slides/slide9.xml"/><Relationship Id="rId35" Type="http://schemas.openxmlformats.org/officeDocument/2006/relationships/font" Target="fonts/IBMPlexMono-regular.fntdata"/><Relationship Id="rId12" Type="http://schemas.openxmlformats.org/officeDocument/2006/relationships/slide" Target="slides/slide8.xml"/><Relationship Id="rId34" Type="http://schemas.openxmlformats.org/officeDocument/2006/relationships/font" Target="fonts/PTSans-boldItalic.fntdata"/><Relationship Id="rId15" Type="http://schemas.openxmlformats.org/officeDocument/2006/relationships/slide" Target="slides/slide11.xml"/><Relationship Id="rId37" Type="http://schemas.openxmlformats.org/officeDocument/2006/relationships/font" Target="fonts/IBMPlexMono-italic.fntdata"/><Relationship Id="rId14" Type="http://schemas.openxmlformats.org/officeDocument/2006/relationships/slide" Target="slides/slide10.xml"/><Relationship Id="rId36" Type="http://schemas.openxmlformats.org/officeDocument/2006/relationships/font" Target="fonts/IBMPlexMon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IBMPlexMono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3500cbc6ee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3500cbc6ee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3500cbc6ee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3500cbc6ee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3500cbc6ee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3500cbc6ee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3500cbc6ee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3500cbc6ee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3500cbc6ee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3500cbc6ee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3500cbc6ee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3500cbc6ee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3500cbc6ee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3500cbc6ee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24ef22aa1ac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24ef22aa1ac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3500cbc6ee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3500cbc6ee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3500cbc6ee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3500cbc6ee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3500cbc6e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3500cbc6e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3500cbc6ee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3500cbc6ee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500cbc6ee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500cbc6ee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3500cbc6ee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3500cbc6ee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3500cbc6ee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3500cbc6ee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3500cbc6ee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3500cbc6ee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3500cbc6ee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3500cbc6ee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idx="1" type="subTitle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2"/>
          <p:cNvSpPr txBox="1"/>
          <p:nvPr>
            <p:ph idx="1" type="subTitle"/>
          </p:nvPr>
        </p:nvSpPr>
        <p:spPr>
          <a:xfrm>
            <a:off x="1096850" y="3456250"/>
            <a:ext cx="45849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Nicolas Fleury-Rousseau and </a:t>
            </a:r>
            <a:r>
              <a:rPr lang="en"/>
              <a:t>Siyuan Jiang</a:t>
            </a:r>
            <a:endParaRPr/>
          </a:p>
        </p:txBody>
      </p:sp>
      <p:sp>
        <p:nvSpPr>
          <p:cNvPr id="1425" name="Google Shape;1425;p32"/>
          <p:cNvSpPr txBox="1"/>
          <p:nvPr>
            <p:ph type="ctrTitle"/>
          </p:nvPr>
        </p:nvSpPr>
        <p:spPr>
          <a:xfrm>
            <a:off x="1096850" y="957475"/>
            <a:ext cx="75990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Comparison between Propagation Kernels and GNNs for Human Gesture Recognition</a:t>
            </a:r>
            <a:endParaRPr sz="3500">
              <a:solidFill>
                <a:schemeClr val="dk1"/>
              </a:solidFill>
            </a:endParaRPr>
          </a:p>
        </p:txBody>
      </p:sp>
      <p:grpSp>
        <p:nvGrpSpPr>
          <p:cNvPr id="1426" name="Google Shape;1426;p32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27" name="Google Shape;1427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8" name="Google Shape;1428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29" name="Google Shape;1429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1" name="Google Shape;1431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2" name="Google Shape;1432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3" name="Google Shape;1433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4" name="Google Shape;1434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5" name="Google Shape;1435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6" name="Google Shape;1436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7" name="Google Shape;1437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8" name="Google Shape;1438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0" name="Google Shape;1440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1" name="Google Shape;1441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3" name="Google Shape;1443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6" name="Google Shape;1446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</a:t>
            </a:r>
            <a:endParaRPr/>
          </a:p>
        </p:txBody>
      </p:sp>
      <p:pic>
        <p:nvPicPr>
          <p:cNvPr id="1524" name="Google Shape;152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075" y="1523525"/>
            <a:ext cx="5145924" cy="28945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25" name="Google Shape;1525;p41"/>
          <p:cNvSpPr txBox="1"/>
          <p:nvPr>
            <p:ph idx="1" type="body"/>
          </p:nvPr>
        </p:nvSpPr>
        <p:spPr>
          <a:xfrm>
            <a:off x="720000" y="1641063"/>
            <a:ext cx="2335500" cy="26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Confusion matrix for all 12 gestures of the MSRC-12 dataset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matrix is of size 12×12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42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531" name="Google Shape;1531;p42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Propagation Kernel</a:t>
            </a:r>
            <a:endParaRPr/>
          </a:p>
        </p:txBody>
      </p:sp>
      <p:pic>
        <p:nvPicPr>
          <p:cNvPr id="1537" name="Google Shape;15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151" y="1017725"/>
            <a:ext cx="4874149" cy="407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38" name="Google Shape;1538;p43"/>
          <p:cNvSpPr txBox="1"/>
          <p:nvPr>
            <p:ph idx="1" type="body"/>
          </p:nvPr>
        </p:nvSpPr>
        <p:spPr>
          <a:xfrm>
            <a:off x="670500" y="1770575"/>
            <a:ext cx="3300300" cy="25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</a:t>
            </a:r>
            <a:r>
              <a:rPr lang="en"/>
              <a:t>orresponds to the best performing model found after hyperparameter tuning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The model achieves an accuracy of 96.56%, showing near-perfect classification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The only significant confusion occurs with gesture 9, likely due to its visual similarity or higher intra-class variation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</a:t>
            </a:r>
            <a:endParaRPr/>
          </a:p>
        </p:txBody>
      </p:sp>
      <p:pic>
        <p:nvPicPr>
          <p:cNvPr id="1544" name="Google Shape;1544;p44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6325" y="661250"/>
            <a:ext cx="4257658" cy="3820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5" name="Google Shape;1545;p44"/>
          <p:cNvSpPr txBox="1"/>
          <p:nvPr/>
        </p:nvSpPr>
        <p:spPr>
          <a:xfrm>
            <a:off x="417300" y="1328300"/>
            <a:ext cx="3639300" cy="27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best GNN configuration is obtained with depth d = 5 and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width w = 300, reaching a validation accuracy of 94.23%.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Overall, the matrix demonstrates that the GNN effectively leverages the input node features—comprising 3D coordinates, normalized temporal position, and joint identity—to build discriminative representations for gesture classification.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45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551" name="Google Shape;1551;p45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Comparaison</a:t>
            </a:r>
            <a:endParaRPr/>
          </a:p>
        </p:txBody>
      </p:sp>
      <p:sp>
        <p:nvSpPr>
          <p:cNvPr id="1557" name="Google Shape;1557;p46"/>
          <p:cNvSpPr txBox="1"/>
          <p:nvPr/>
        </p:nvSpPr>
        <p:spPr>
          <a:xfrm>
            <a:off x="437850" y="1368375"/>
            <a:ext cx="8268300" cy="3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Propagation Kernel (PK) achieved slightly higher accuracy (96.56%) than the best GNN (94.23%), highlighting its robustness, simplicity, and effectiveness in capturing structural similarities. However, GNNs offer greater modeling flexibility and scalability through end-to-end learning, enabling them to capture more complex spatio-temporal patterns. While PKs are well-suited for small datasets with fixed structures, GNNs are better adapted to real-time or large-scale applications, though they require more careful tuning and computational resources.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Limits</a:t>
            </a:r>
            <a:endParaRPr/>
          </a:p>
        </p:txBody>
      </p:sp>
      <p:sp>
        <p:nvSpPr>
          <p:cNvPr id="1563" name="Google Shape;1563;p47"/>
          <p:cNvSpPr txBox="1"/>
          <p:nvPr/>
        </p:nvSpPr>
        <p:spPr>
          <a:xfrm>
            <a:off x="320250" y="1183975"/>
            <a:ext cx="3513000" cy="3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Propagation Kernel: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Fixed propagation scheme → lacks adaptability</a:t>
            </a:r>
            <a:b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 end-to-end learning → can't optimize with data</a:t>
            </a:r>
            <a:b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Histogram binning → limits feature resolution on complex patterns</a:t>
            </a:r>
            <a:b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4" name="Google Shape;1564;p47"/>
          <p:cNvSpPr txBox="1"/>
          <p:nvPr/>
        </p:nvSpPr>
        <p:spPr>
          <a:xfrm>
            <a:off x="5153200" y="1183975"/>
            <a:ext cx="3115200" cy="3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Graph Neural Network:</a:t>
            </a:r>
            <a:endParaRPr b="1" sz="11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Requires careful tuning and more computation</a:t>
            </a:r>
            <a:br>
              <a:rPr b="1" lang="en"/>
            </a:b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Prone to overfitting on small datasets</a:t>
            </a:r>
            <a:br>
              <a:rPr b="1" lang="en"/>
            </a:b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Training is slower and less interpretable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48"/>
          <p:cNvSpPr txBox="1"/>
          <p:nvPr>
            <p:ph type="title"/>
          </p:nvPr>
        </p:nvSpPr>
        <p:spPr>
          <a:xfrm>
            <a:off x="1234027" y="1360675"/>
            <a:ext cx="5126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570" name="Google Shape;1570;p48"/>
          <p:cNvGrpSpPr/>
          <p:nvPr/>
        </p:nvGrpSpPr>
        <p:grpSpPr>
          <a:xfrm flipH="1" rot="10800000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1571" name="Google Shape;1571;p48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2" name="Google Shape;1572;p48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8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8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5" name="Google Shape;1575;p48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1576" name="Google Shape;1576;p48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48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48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48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48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48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48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3" name="Google Shape;1583;p48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584" name="Google Shape;1584;p4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4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6" name="Google Shape;1586;p48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587" name="Google Shape;1587;p4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4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9" name="Google Shape;1589;p48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590" name="Google Shape;1590;p4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4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2" name="Google Shape;1592;p48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3" name="Google Shape;1593;p48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1594" name="Google Shape;1594;p48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48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48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7" name="Google Shape;1597;p48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1598" name="Google Shape;1598;p4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4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4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1" name="Google Shape;1601;p48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2" name="Google Shape;1602;p48"/>
          <p:cNvGrpSpPr/>
          <p:nvPr/>
        </p:nvGrpSpPr>
        <p:grpSpPr>
          <a:xfrm>
            <a:off x="1234025" y="4151751"/>
            <a:ext cx="4558967" cy="134100"/>
            <a:chOff x="796100" y="3019701"/>
            <a:chExt cx="4558967" cy="134100"/>
          </a:xfrm>
        </p:grpSpPr>
        <p:sp>
          <p:nvSpPr>
            <p:cNvPr id="1603" name="Google Shape;1603;p4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604" name="Google Shape;1604;p4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5" name="Google Shape;1605;p4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611" name="Google Shape;1611;p49"/>
          <p:cNvSpPr txBox="1"/>
          <p:nvPr>
            <p:ph idx="1" type="body"/>
          </p:nvPr>
        </p:nvSpPr>
        <p:spPr>
          <a:xfrm>
            <a:off x="484975" y="1017725"/>
            <a:ext cx="7209300" cy="40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[Borgwardt and Kriegel, 2005] </a:t>
            </a:r>
            <a:r>
              <a:rPr lang="en" sz="1050"/>
              <a:t>Karsten M Borgwardt and Hans-Peter Kriegel. Shortest-path kernels on graphs. In </a:t>
            </a:r>
            <a:r>
              <a:rPr i="1" lang="en" sz="1050"/>
              <a:t>Proceedings of the Fifth IEEE International Conference on Data Mining (ICDM),</a:t>
            </a:r>
            <a:r>
              <a:rPr lang="en" sz="1050"/>
              <a:t> pages 74–81, 2005.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[Fothergill et al., 2012]</a:t>
            </a:r>
            <a:r>
              <a:rPr lang="en" sz="1050"/>
              <a:t> Simon Fothergill, Helena Mentis, Pushmeet Kohli, and Sebastian Nowozin. Instructing people for training gestural interactive systems. In </a:t>
            </a:r>
            <a:r>
              <a:rPr i="1" lang="en" sz="1050"/>
              <a:t>Proceedings of the SIGCHI conference on human factors in computing systems,</a:t>
            </a:r>
            <a:r>
              <a:rPr lang="en" sz="1050"/>
              <a:t> pages 1737–1746, 2012.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[Neumann et al., 2016]</a:t>
            </a:r>
            <a:r>
              <a:rPr lang="en" sz="1050"/>
              <a:t> Marion Neumann, Roman Garnett, Christian Bauckhage, and Kristian Kersting. Propagation kernels: efficient graph kernels from propagated information. </a:t>
            </a:r>
            <a:r>
              <a:rPr i="1" lang="en" sz="1050"/>
              <a:t>Machine learning</a:t>
            </a:r>
            <a:r>
              <a:rPr lang="en" sz="1050"/>
              <a:t>, 102:209–245, 2016.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[Shahroudy et al., 2016] </a:t>
            </a:r>
            <a:r>
              <a:rPr lang="en" sz="1050"/>
              <a:t>Amir Shahroudy, Jun Liu, TianTsong Ng, and Gang Wang. Ntu rgb+d: A large scale dataset for 3d human activity analysis. In </a:t>
            </a:r>
            <a:r>
              <a:rPr i="1" lang="en" sz="1050"/>
              <a:t>Proceedings of the IEEE Conference on Computer Vision and Pattern Recognition (CVPR),</a:t>
            </a:r>
            <a:r>
              <a:rPr lang="en" sz="1050"/>
              <a:t> pages 1010–1019, 2016.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[Shervashidze et al., 2011]</a:t>
            </a:r>
            <a:r>
              <a:rPr lang="en" sz="1050"/>
              <a:t> Nino Shervashidze, Pascal Schweitzer, Erik Jan van Leeuwen, Kurt Mehlhorn, and Karsten M Borgwardt. Weisfeiler-lehman graph kernels. In </a:t>
            </a:r>
            <a:r>
              <a:rPr i="1" lang="en" sz="1050"/>
              <a:t>Journal of Machine Learning Research,</a:t>
            </a:r>
            <a:r>
              <a:rPr lang="en" sz="1050"/>
              <a:t> volume 12, pages 2539–2561, 2011.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[Siglidis et al., 2020]</a:t>
            </a:r>
            <a:r>
              <a:rPr lang="en" sz="1050"/>
              <a:t> Giannis Siglidis, Giannis Nikolentzos, Stratis Limnios, Christos Giatsidis, Konstantinos Skianis, and Michalis Vazirgiannis. Grakel: A graph kernel library in python. </a:t>
            </a:r>
            <a:r>
              <a:rPr i="1" lang="en" sz="1050"/>
              <a:t>Journal of Machine Learning Research</a:t>
            </a:r>
            <a:r>
              <a:rPr lang="en" sz="1050"/>
              <a:t>, 21(54):1–5, 2020.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[Veličković et al., 2018]</a:t>
            </a:r>
            <a:r>
              <a:rPr lang="en" sz="1050"/>
              <a:t> Petar Veličković, Guillem Cucurull, Arantxa Casanova, Adriana Romero, Pietro Lio, and Yoshua Bengio. Graph attention networks. In I</a:t>
            </a:r>
            <a:r>
              <a:rPr i="1" lang="en" sz="1050"/>
              <a:t>nternational Conference on Learning Representations (ICLR),</a:t>
            </a:r>
            <a:r>
              <a:rPr lang="en" sz="1050"/>
              <a:t> 2018.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/>
              <a:t>[Yan et al., 2018]</a:t>
            </a:r>
            <a:r>
              <a:rPr lang="en" sz="1050"/>
              <a:t> Sijie Yan, Yuanjun Xiong, and Dahua Lin. Spatial temporal graph convolutional networks for skeleton-based action recognition. In </a:t>
            </a:r>
            <a:r>
              <a:rPr i="1" lang="en" sz="1050"/>
              <a:t>Proceedings of the AAAI Conference on Artificial Intelligence,</a:t>
            </a:r>
            <a:r>
              <a:rPr lang="en" sz="1050"/>
              <a:t> volume 32, 2018</a:t>
            </a:r>
            <a:endParaRPr sz="10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52" name="Google Shape;1452;p3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Context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Related 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Database</a:t>
            </a:r>
            <a:endParaRPr/>
          </a:p>
        </p:txBody>
      </p:sp>
      <p:sp>
        <p:nvSpPr>
          <p:cNvPr id="1453" name="Google Shape;1453;p33"/>
          <p:cNvSpPr txBox="1"/>
          <p:nvPr>
            <p:ph idx="2" type="subTitle"/>
          </p:nvPr>
        </p:nvSpPr>
        <p:spPr>
          <a:xfrm>
            <a:off x="4366700" y="2244725"/>
            <a:ext cx="26610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Propagation Kernel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GNN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Evaluation metric</a:t>
            </a:r>
            <a:endParaRPr/>
          </a:p>
        </p:txBody>
      </p:sp>
      <p:sp>
        <p:nvSpPr>
          <p:cNvPr id="1454" name="Google Shape;1454;p3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Propagation Kernel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GNN</a:t>
            </a:r>
            <a:endParaRPr/>
          </a:p>
        </p:txBody>
      </p:sp>
      <p:sp>
        <p:nvSpPr>
          <p:cNvPr id="1455" name="Google Shape;1455;p3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Comparison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Limits</a:t>
            </a:r>
            <a:endParaRPr/>
          </a:p>
        </p:txBody>
      </p:sp>
      <p:sp>
        <p:nvSpPr>
          <p:cNvPr id="1456" name="Google Shape;1456;p33"/>
          <p:cNvSpPr txBox="1"/>
          <p:nvPr>
            <p:ph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57" name="Google Shape;1457;p33"/>
          <p:cNvSpPr txBox="1"/>
          <p:nvPr>
            <p:ph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58" name="Google Shape;1458;p33"/>
          <p:cNvSpPr txBox="1"/>
          <p:nvPr>
            <p:ph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59" name="Google Shape;1459;p33"/>
          <p:cNvSpPr txBox="1"/>
          <p:nvPr>
            <p:ph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60" name="Google Shape;1460;p3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61" name="Google Shape;1461;p3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462" name="Google Shape;1462;p3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63" name="Google Shape;1463;p3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34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69" name="Google Shape;1469;p34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</a:t>
            </a:r>
            <a:r>
              <a:rPr lang="en"/>
              <a:t>ext</a:t>
            </a:r>
            <a:endParaRPr/>
          </a:p>
        </p:txBody>
      </p:sp>
      <p:sp>
        <p:nvSpPr>
          <p:cNvPr id="1475" name="Google Shape;1475;p35"/>
          <p:cNvSpPr txBox="1"/>
          <p:nvPr>
            <p:ph idx="1" type="body"/>
          </p:nvPr>
        </p:nvSpPr>
        <p:spPr>
          <a:xfrm>
            <a:off x="720000" y="1139540"/>
            <a:ext cx="7704000" cy="3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Human gesture recognition is key for HCI, surveillance, and healthcare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human body can be represent as a </a:t>
            </a:r>
            <a:r>
              <a:rPr lang="en"/>
              <a:t>skeleton - similar to a graph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Two main families of approaches have emerged to process graph data 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 Graph Neural Networks (GNNs) - strong  performance, GNNs typically require large amounts of training data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Graph Kernels - non-parametric alternative by comparing graphs based on their structural and label similarities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Goal : Compare the accuracy between propagation kernels and GNNs for human gesture recognition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481" name="Google Shape;1481;p36"/>
          <p:cNvSpPr txBox="1"/>
          <p:nvPr>
            <p:ph idx="1" type="subTitle"/>
          </p:nvPr>
        </p:nvSpPr>
        <p:spPr>
          <a:xfrm>
            <a:off x="720000" y="2152125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Shervashidze et al. (2011)</a:t>
            </a:r>
            <a:endParaRPr/>
          </a:p>
        </p:txBody>
      </p:sp>
      <p:sp>
        <p:nvSpPr>
          <p:cNvPr id="1482" name="Google Shape;1482;p36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Borgwardt and Kriegel (2005)</a:t>
            </a:r>
            <a:endParaRPr/>
          </a:p>
        </p:txBody>
      </p:sp>
      <p:sp>
        <p:nvSpPr>
          <p:cNvPr id="1483" name="Google Shape;1483;p36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Kipf and Welling (2017)</a:t>
            </a:r>
            <a:endParaRPr/>
          </a:p>
        </p:txBody>
      </p:sp>
      <p:sp>
        <p:nvSpPr>
          <p:cNvPr id="1484" name="Google Shape;1484;p36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Veličković et al. (2018)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36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Neumann et al. (2016)</a:t>
            </a:r>
            <a:endParaRPr/>
          </a:p>
        </p:txBody>
      </p:sp>
      <p:sp>
        <p:nvSpPr>
          <p:cNvPr id="1486" name="Google Shape;1486;p36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Yan et al. (2018)</a:t>
            </a:r>
            <a:endParaRPr/>
          </a:p>
        </p:txBody>
      </p:sp>
      <p:sp>
        <p:nvSpPr>
          <p:cNvPr id="1487" name="Google Shape;1487;p36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Kernel </a:t>
            </a:r>
            <a:endParaRPr/>
          </a:p>
        </p:txBody>
      </p:sp>
      <p:sp>
        <p:nvSpPr>
          <p:cNvPr id="1488" name="Google Shape;1488;p36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hortest-path Kernel</a:t>
            </a:r>
            <a:endParaRPr/>
          </a:p>
        </p:txBody>
      </p:sp>
      <p:sp>
        <p:nvSpPr>
          <p:cNvPr id="1489" name="Google Shape;1489;p36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Convolutional Network (GCN)</a:t>
            </a:r>
            <a:endParaRPr/>
          </a:p>
        </p:txBody>
      </p:sp>
      <p:sp>
        <p:nvSpPr>
          <p:cNvPr id="1490" name="Google Shape;1490;p36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Attention Networks(GAT)</a:t>
            </a:r>
            <a:endParaRPr/>
          </a:p>
        </p:txBody>
      </p:sp>
      <p:sp>
        <p:nvSpPr>
          <p:cNvPr id="1491" name="Google Shape;1491;p36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Propagation Kernel</a:t>
            </a:r>
            <a:endParaRPr/>
          </a:p>
        </p:txBody>
      </p:sp>
      <p:sp>
        <p:nvSpPr>
          <p:cNvPr id="1492" name="Google Shape;1492;p36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keleton-basd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GNNs (ST-GCN)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1498" name="Google Shape;1498;p37"/>
          <p:cNvSpPr txBox="1"/>
          <p:nvPr>
            <p:ph idx="1" type="body"/>
          </p:nvPr>
        </p:nvSpPr>
        <p:spPr>
          <a:xfrm>
            <a:off x="720000" y="1139550"/>
            <a:ext cx="7271100" cy="3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MSRC-12 dataset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public benchmark dataset by Microsoft for evaluating gesture recognition models using skeleton data [Fothergill et al., 2012].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Composed of 12 distinct gestures performed </a:t>
            </a:r>
            <a:r>
              <a:rPr lang="en">
                <a:solidFill>
                  <a:srgbClr val="000000"/>
                </a:solidFill>
              </a:rPr>
              <a:t>approximately 10 times </a:t>
            </a:r>
            <a:r>
              <a:rPr lang="en">
                <a:solidFill>
                  <a:srgbClr val="000000"/>
                </a:solidFill>
              </a:rPr>
              <a:t>by 30 different subjects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Each extracted sample consists of 3D skeletal joint positions over time (30 frames)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Graphs are constructed by representing the 20 anatomical joints as nodes and anatomical connections as edges, forming a base skeleton graph for each frame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dataset was randomly split into 80% training and 20% testing sets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38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504" name="Google Shape;1504;p38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Propagation Kernel</a:t>
            </a:r>
            <a:endParaRPr/>
          </a:p>
        </p:txBody>
      </p:sp>
      <p:pic>
        <p:nvPicPr>
          <p:cNvPr id="1510" name="Google Shape;1510;p39" title="Screenshot 2025-04-24 at 22.25.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713" y="1017725"/>
            <a:ext cx="3968275" cy="38932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1" name="Google Shape;1511;p39"/>
          <p:cNvSpPr txBox="1"/>
          <p:nvPr>
            <p:ph idx="1" type="body"/>
          </p:nvPr>
        </p:nvSpPr>
        <p:spPr>
          <a:xfrm>
            <a:off x="655600" y="1907899"/>
            <a:ext cx="3735900" cy="19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Implementation</a:t>
            </a:r>
            <a:r>
              <a:rPr lang="en"/>
              <a:t> - </a:t>
            </a:r>
            <a:r>
              <a:rPr lang="en"/>
              <a:t>GraKeL library [Siglidis et al., 2020] to implement the propagation kernel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Vector consists of 3D relative coordinates and 3D relative velocities calculated with respect to a parent joint located closer to the center of the hip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</a:t>
            </a:r>
            <a:endParaRPr/>
          </a:p>
        </p:txBody>
      </p:sp>
      <p:pic>
        <p:nvPicPr>
          <p:cNvPr id="1517" name="Google Shape;1517;p40" title="Screenshot 2025-04-24 at 22.25.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788" y="1017727"/>
            <a:ext cx="4201221" cy="3903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18" name="Google Shape;1518;p40"/>
          <p:cNvSpPr txBox="1"/>
          <p:nvPr>
            <p:ph idx="1" type="body"/>
          </p:nvPr>
        </p:nvSpPr>
        <p:spPr>
          <a:xfrm>
            <a:off x="291150" y="1139550"/>
            <a:ext cx="3791100" cy="3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Pytorch Geometric library to implement the GNN model. Each graph was constructed with nodes representing skeleton joints over a 30-frame window, connected via anatomical and temporal (inter-frame) edges.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features were 5-dimensional vectors consisting of the 3D joint coordinates (x, y, z), a normalized temporal position within the sequence, and a normalized joint index. The temporal feature encodes the progression of the gesture, while the joint index helps the model distinguish different body parts.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