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706" autoAdjust="0"/>
  </p:normalViewPr>
  <p:slideViewPr>
    <p:cSldViewPr snapToGrid="0">
      <p:cViewPr>
        <p:scale>
          <a:sx n="50" d="100"/>
          <a:sy n="50" d="100"/>
        </p:scale>
        <p:origin x="88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3:07:55.169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1580 51,'-515'0,"508"-1,1 1,0-1,-1 0,1-1,0 1,0-1,0 0,0-1,-9-5,-13-5,11 9,0 0,-1 0,0 2,0 0,0 1,0 1,-33 4,-8-2,-653-2,693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3:08:02.44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1 114,'4034'0,"-4012"1,-1 2,1 0,0 1,23 9,46 8,-44-14,-8 0,75 2,1275-11,-794 3,-572-2,0-2,27-5,-25 3,40-2,33-4,-65 6,35-1,34 6,-47 2,1-4,80-11,-76 6,1 2,110 6,-59 2,745-3,-835-2,-1 0,1-2,-1 0,0-2,28-10,-26 8,-1 1,1 1,0 1,28-2,112-16,-115 14,90-5,205 15,-338-1,0 0,-1 0,1 0,0 1,0-1,-1 1,1 0,0 1,-1-1,1 1,-1 0,0 0,1 0,-1 1,0 0,0-1,-1 1,1 1,-1-1,1 0,-1 1,0 0,4 5,-4-4,1-1,0 1,0-1,0 0,0 0,1-1,-1 1,1-1,0 0,0-1,0 1,1-1,-1 0,0 0,1 0,0-1,9 1,11 2,1-2,39-2,-50 0,407-1,-402 2,-1 1,0 1,0 1,24 8,-24-6,0-1,1 0,38 2,457-7,-235-1,-250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13:08:12.21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1 112,'43'-1,"86"-11,-95 8,61 1,-65 3,0-1,56-9,-29 2,0 2,0 2,85 7,-32-1,-16-1,102-3,-122-8,-46 5,48-2,-58 6,0-1,25-6,-24 4,38-3,547 6,-294 3,1161-2,-1454 1,-1 0,31 8,-29-5,0-1,21 1,520-2,-270-4,1471 2,-1744-1,1-1,30-7,-29 5,0 1,21-1,521 3,-273 3,694-2,-959 1,0 1,26 6,-24-4,38 3,511-5,-278-4,397 2,-666-2,49-8,-46 6,36-3,452 6,-249 3,-242-4,49-8,-49 6,47-3,395 8,-463-1,24 1,-28-1,0 1,0-1,0 0,0 0,-1 1,1-1,0 0,0 1,0-1,0 1,0-1,-1 1,1-1,0 1,0 0,-1-1,1 1,0 0,-1 0,1-1,-1 1,1 0,-1 0,1 0,-1 1,1 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20:39:15.90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9329 18,'-3'-2,"1"0,-1 1,0-1,0 0,0 1,0 0,-1-1,1 1,0 1,0-1,-1 0,-5 0,-48 0,38 2,-403 0,403 0,-38 6,-18 2,-1872-8,934-3,-3461 2,4455 1,-40 7,39-4,-37 2,-973-7,1016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6-12T20:39:38.942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36,'1305'0,"-1285"-1,37-7,19 0,45 10,96-4,-167-7,-35 6,-1 1,25-2,999 3,-482 3,-538-1,1 0,20 6,-20-4,37 3,653-7,-608 10,-68-5,38 1,1063-6,-1028 10,-2 0,4-11,80 3,-124 7,-38-4,39 1,-36-5,22 0,93 10,-80-4,-1-2,75-6,-35 1,-42 1,-16 2,0-3,77-11,-76 7,-1 1,1 2,47 5,-2-1,46-13,-71 4,-6 0,-27 2,43 1,205 4,-274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1B6AFE9-C29E-EF86-460B-86C087C05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74FEEB1-B34D-FFF8-852F-1449D2A81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86679F9E-3182-99EB-3DE6-0C2B9F98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007E-307A-4F1E-AFE1-393F6ADEDA46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739DA59-8E83-5FC2-571E-8ACDD4931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056A023-EDF0-F8D1-2FC4-B4351788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2D7F-2D51-4AA9-9E7A-AF53592169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1527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5D2F41-5958-6425-6B56-CE5EB52FA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5AB14C3E-773E-E6B8-E24B-A8FDAF87E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80B7B3E-2511-724D-8660-2D32ED05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007E-307A-4F1E-AFE1-393F6ADEDA46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B9539C0-2775-FF87-68D8-9DD7A0F33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AFD02AB3-2F2C-E14D-EEB0-B31130EE1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2D7F-2D51-4AA9-9E7A-AF53592169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5351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99584942-A433-CB6E-61B2-145129567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CB4FD36B-258A-E41B-E4D9-585E1A7CE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AB1D11A-82D8-B3A8-57A3-085EDE050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007E-307A-4F1E-AFE1-393F6ADEDA46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3C1A925-7CBC-35B5-525F-315FC902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DF07796-C55E-0FEC-50E5-786E78EC0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2D7F-2D51-4AA9-9E7A-AF53592169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716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441A94-E2E1-C51F-882A-74260BE3A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042F82C-2240-CF10-911A-D2637AA0E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1CCEBEC-5F12-23F0-EB26-60170225C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007E-307A-4F1E-AFE1-393F6ADEDA46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CCB3677-481E-9393-00A7-76FE4AD4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5EB14F2-9028-BD83-266E-0725FE073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2D7F-2D51-4AA9-9E7A-AF53592169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2615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4F106F8-0D47-8CEB-ED4D-8FB40815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51393585-E703-B939-9F2E-32A35E51D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64BED1F-9A41-2F10-4CEB-83BED36BD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007E-307A-4F1E-AFE1-393F6ADEDA46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42F5948-D257-CBD3-19E7-9E53172C6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66B0717-8D03-D1F7-A366-226C171D0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2D7F-2D51-4AA9-9E7A-AF53592169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9496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148D58-AC55-3804-C0CE-C612D8A8F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66F718C-A425-51F6-4861-FB9DF7F006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B059BFE3-D05A-79C9-BAA8-4A6A36490F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B156CAE-DAA3-8947-6D72-ADEB7E388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007E-307A-4F1E-AFE1-393F6ADEDA46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FAA0722-D1D2-A4BB-E9E4-01E33E5F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4DDF9B6-1CFB-C8AC-F7CB-E69DC4D27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2D7F-2D51-4AA9-9E7A-AF53592169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2682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EB5E221-BD59-4340-87EC-A741C5B0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FCB42E9-4F59-C9FB-9E50-9FDB3A999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8826BAE-B4A2-596F-D834-1A2A1A79E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D7871DAE-94F7-2F49-3F16-5835C5817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7F724BA-C79A-EB7D-50AB-E732923816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BB1459A-343B-6106-0297-5D65C82F0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007E-307A-4F1E-AFE1-393F6ADEDA46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C2FFF160-461E-BD14-CA8C-70149BEDC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45F97BAB-58BD-2109-EB09-98E27441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2D7F-2D51-4AA9-9E7A-AF53592169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4639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26B82F-F8D1-2E60-3E78-56DE0279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7BBF1B3A-25D9-C0EC-85FC-BBF0D26CD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007E-307A-4F1E-AFE1-393F6ADEDA46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D12DE1F-AE94-E35C-B8FB-3AC31EA6B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008B86D-AAE0-E0CA-1BCB-0EA20720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2D7F-2D51-4AA9-9E7A-AF53592169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96901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2923010E-8A75-35A7-C089-9BD1F0758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007E-307A-4F1E-AFE1-393F6ADEDA46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617AD49F-718E-912F-4640-FC726238B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3D7D444B-9222-81EB-DEB5-60299A9EC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2D7F-2D51-4AA9-9E7A-AF53592169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05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C53FA51-4836-1AFC-898E-B50F08DCC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3670C4-37C2-0E4C-2497-940561869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717969C2-5A56-3DD3-958A-335C7553A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B591533-84F1-1FAA-3DC0-F4AD6F56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007E-307A-4F1E-AFE1-393F6ADEDA46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3178A4B-546B-F26D-49EC-14EA7D93F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8CE0174-83C5-AD96-4A41-56D5C859C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2D7F-2D51-4AA9-9E7A-AF53592169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59592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3D5F6A-68E6-5573-091E-9238300DD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EBD5927-7B4D-D37B-3579-20897CC8E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82F1483-8506-15CF-E3FE-4EED548A0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1AF0C29-E298-3C00-0C72-4B8C6BEFA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B007E-307A-4F1E-AFE1-393F6ADEDA46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837401D-FD83-D945-FE47-F9CD5E1B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EA5E014-47B6-0301-AED2-56AD35CA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82D7F-2D51-4AA9-9E7A-AF53592169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5180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137E1D2-9EDC-9ECE-E0CB-9BFD94AB1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E6B4C4D0-8F17-995C-A057-0968D05A84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291FCFD-29C2-ADCB-35F2-1E1FD7101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FB007E-307A-4F1E-AFE1-393F6ADEDA46}" type="datetimeFigureOut">
              <a:rPr lang="pl-PL" smtClean="0"/>
              <a:t>12.06.2025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7EBA66C-CAEF-DD25-3627-004E07F62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F2C27A9-F192-E810-6D2C-57928E195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E82D7F-2D51-4AA9-9E7A-AF535921693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68882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9.png"/><Relationship Id="rId4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4995CA2A-AB4D-214E-EF33-E8CCDA498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84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pl-PL" b="1" dirty="0"/>
              <a:t>1. Indeksy – optymalizacja zapytań</a:t>
            </a:r>
            <a:endParaRPr lang="pl-PL" sz="61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2930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67F866-8B8F-2AEA-214F-6FAADC6F9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SELECT * FROM Clients WHERE Surname = 'Nowak';</a:t>
            </a:r>
            <a:br>
              <a:rPr lang="en-US" sz="3600" dirty="0"/>
            </a:br>
            <a:endParaRPr lang="pl-PL" sz="3600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0435F2F-033B-4E07-41A9-A8299BA69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4506" y="1690688"/>
            <a:ext cx="28639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l-PL" sz="2000" dirty="0"/>
              <a:t>Jak widzimy użycie nieklastrowego </a:t>
            </a:r>
            <a:r>
              <a:rPr lang="pl-PL" sz="2000" dirty="0" err="1"/>
              <a:t>ideksu</a:t>
            </a:r>
            <a:r>
              <a:rPr lang="pl-PL" sz="2000" dirty="0"/>
              <a:t> obniża szacowaną </a:t>
            </a:r>
            <a:br>
              <a:rPr lang="pl-PL" sz="2000" dirty="0"/>
            </a:br>
            <a:r>
              <a:rPr lang="pl-PL" sz="2000" dirty="0"/>
              <a:t>i praktyczną </a:t>
            </a:r>
            <a:r>
              <a:rPr lang="pl-PL" sz="2000" dirty="0" err="1"/>
              <a:t>liczbe</a:t>
            </a:r>
            <a:r>
              <a:rPr lang="pl-PL" sz="2000" dirty="0"/>
              <a:t> </a:t>
            </a:r>
            <a:r>
              <a:rPr lang="pl-PL" sz="2000" dirty="0" err="1"/>
              <a:t>wykonań</a:t>
            </a:r>
            <a:r>
              <a:rPr lang="pl-PL" sz="2000" dirty="0"/>
              <a:t>  z wielkości tablicy na ilość wierszy szukanych. </a:t>
            </a:r>
            <a:br>
              <a:rPr lang="pl-PL" sz="2000" dirty="0"/>
            </a:br>
            <a:r>
              <a:rPr lang="pl-PL" sz="2000" dirty="0"/>
              <a:t>Co automatycznie przyczynia się do spadku szacowanego kosztu  tego zapytania.</a:t>
            </a:r>
          </a:p>
          <a:p>
            <a:pPr marL="0" indent="0">
              <a:buNone/>
            </a:pPr>
            <a:endParaRPr lang="pl-PL" sz="2000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27A5CFD-B5AF-ACFC-EF4C-D432B12FD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523675"/>
            <a:ext cx="4732766" cy="5334325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1733E3BF-CAA8-1414-C498-C32C71C59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523675"/>
            <a:ext cx="4732767" cy="5314242"/>
          </a:xfrm>
          <a:prstGeom prst="rect">
            <a:avLst/>
          </a:prstGeom>
        </p:spPr>
      </p:pic>
      <p:pic>
        <p:nvPicPr>
          <p:cNvPr id="13" name="Obraz 12">
            <a:extLst>
              <a:ext uri="{FF2B5EF4-FFF2-40B4-BE49-F238E27FC236}">
                <a16:creationId xmlns:a16="http://schemas.microsoft.com/office/drawing/2014/main" id="{8C49A6E3-E728-21AB-AAC6-AB57EA632A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2766" y="1553800"/>
            <a:ext cx="4471740" cy="53142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Pismo odręczne 13">
                <a:extLst>
                  <a:ext uri="{FF2B5EF4-FFF2-40B4-BE49-F238E27FC236}">
                    <a16:creationId xmlns:a16="http://schemas.microsoft.com/office/drawing/2014/main" id="{1018EB59-1D37-FFFD-043F-AD597395C70A}"/>
                  </a:ext>
                </a:extLst>
              </p14:cNvPr>
              <p14:cNvContentPartPr/>
              <p14:nvPr/>
            </p14:nvContentPartPr>
            <p14:xfrm>
              <a:off x="4131524" y="4393263"/>
              <a:ext cx="568800" cy="18720"/>
            </p14:xfrm>
          </p:contentPart>
        </mc:Choice>
        <mc:Fallback xmlns="">
          <p:pic>
            <p:nvPicPr>
              <p:cNvPr id="14" name="Pismo odręczne 13">
                <a:extLst>
                  <a:ext uri="{FF2B5EF4-FFF2-40B4-BE49-F238E27FC236}">
                    <a16:creationId xmlns:a16="http://schemas.microsoft.com/office/drawing/2014/main" id="{1018EB59-1D37-FFFD-043F-AD597395C70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77884" y="4285263"/>
                <a:ext cx="6764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5" name="Pismo odręczne 14">
                <a:extLst>
                  <a:ext uri="{FF2B5EF4-FFF2-40B4-BE49-F238E27FC236}">
                    <a16:creationId xmlns:a16="http://schemas.microsoft.com/office/drawing/2014/main" id="{5790F3D9-87D3-BB42-220A-A1DECB448A9E}"/>
                  </a:ext>
                </a:extLst>
              </p14:cNvPr>
              <p14:cNvContentPartPr/>
              <p14:nvPr/>
            </p14:nvContentPartPr>
            <p14:xfrm>
              <a:off x="63884" y="4362663"/>
              <a:ext cx="4052520" cy="65520"/>
            </p14:xfrm>
          </p:contentPart>
        </mc:Choice>
        <mc:Fallback xmlns="">
          <p:pic>
            <p:nvPicPr>
              <p:cNvPr id="15" name="Pismo odręczne 14">
                <a:extLst>
                  <a:ext uri="{FF2B5EF4-FFF2-40B4-BE49-F238E27FC236}">
                    <a16:creationId xmlns:a16="http://schemas.microsoft.com/office/drawing/2014/main" id="{5790F3D9-87D3-BB42-220A-A1DECB448A9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44" y="4255023"/>
                <a:ext cx="41601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6" name="Pismo odręczne 15">
                <a:extLst>
                  <a:ext uri="{FF2B5EF4-FFF2-40B4-BE49-F238E27FC236}">
                    <a16:creationId xmlns:a16="http://schemas.microsoft.com/office/drawing/2014/main" id="{AC980B3B-70E0-9E16-7067-F1F73F6489F8}"/>
                  </a:ext>
                </a:extLst>
              </p14:cNvPr>
              <p14:cNvContentPartPr/>
              <p14:nvPr/>
            </p14:nvContentPartPr>
            <p14:xfrm>
              <a:off x="4828484" y="4186623"/>
              <a:ext cx="4343400" cy="40320"/>
            </p14:xfrm>
          </p:contentPart>
        </mc:Choice>
        <mc:Fallback xmlns="">
          <p:pic>
            <p:nvPicPr>
              <p:cNvPr id="16" name="Pismo odręczne 15">
                <a:extLst>
                  <a:ext uri="{FF2B5EF4-FFF2-40B4-BE49-F238E27FC236}">
                    <a16:creationId xmlns:a16="http://schemas.microsoft.com/office/drawing/2014/main" id="{AC980B3B-70E0-9E16-7067-F1F73F6489F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74844" y="4078983"/>
                <a:ext cx="4451040" cy="25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638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891853-C010-0E0B-D998-774F7F032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40" y="0"/>
            <a:ext cx="11278125" cy="2929004"/>
          </a:xfrm>
        </p:spPr>
        <p:txBody>
          <a:bodyPr>
            <a:normAutofit/>
          </a:bodyPr>
          <a:lstStyle/>
          <a:p>
            <a:r>
              <a:rPr lang="pl-PL" dirty="0"/>
              <a:t>SELECT v.*</a:t>
            </a:r>
            <a:br>
              <a:rPr lang="pl-PL" dirty="0"/>
            </a:br>
            <a:r>
              <a:rPr lang="pl-PL" dirty="0"/>
              <a:t>FROM </a:t>
            </a:r>
            <a:r>
              <a:rPr lang="pl-PL" dirty="0" err="1"/>
              <a:t>Vehicles</a:t>
            </a:r>
            <a:r>
              <a:rPr lang="pl-PL" dirty="0"/>
              <a:t> v</a:t>
            </a:r>
            <a:br>
              <a:rPr lang="pl-PL" dirty="0"/>
            </a:br>
            <a:r>
              <a:rPr lang="pl-PL" dirty="0"/>
              <a:t>INNER JOIN </a:t>
            </a:r>
            <a:r>
              <a:rPr lang="pl-PL" dirty="0" err="1"/>
              <a:t>Clients</a:t>
            </a:r>
            <a:r>
              <a:rPr lang="pl-PL" dirty="0"/>
              <a:t> c ON </a:t>
            </a:r>
            <a:r>
              <a:rPr lang="pl-PL" dirty="0" err="1"/>
              <a:t>v.OwnerId</a:t>
            </a:r>
            <a:r>
              <a:rPr lang="pl-PL" dirty="0"/>
              <a:t> = </a:t>
            </a:r>
            <a:r>
              <a:rPr lang="pl-PL" dirty="0" err="1"/>
              <a:t>c.Id</a:t>
            </a:r>
            <a:br>
              <a:rPr lang="pl-PL" dirty="0"/>
            </a:br>
            <a:r>
              <a:rPr lang="pl-PL" dirty="0"/>
              <a:t>WHERE </a:t>
            </a:r>
            <a:r>
              <a:rPr lang="pl-PL" dirty="0" err="1"/>
              <a:t>c.Id</a:t>
            </a:r>
            <a:r>
              <a:rPr lang="pl-PL" dirty="0"/>
              <a:t> = 1;</a:t>
            </a:r>
          </a:p>
        </p:txBody>
      </p:sp>
      <p:pic>
        <p:nvPicPr>
          <p:cNvPr id="17" name="Obraz 16">
            <a:extLst>
              <a:ext uri="{FF2B5EF4-FFF2-40B4-BE49-F238E27FC236}">
                <a16:creationId xmlns:a16="http://schemas.microsoft.com/office/drawing/2014/main" id="{44A581C4-1512-9B75-685B-2702F61F4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9004"/>
            <a:ext cx="3436548" cy="3928996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4C55B711-5A66-6E20-0EC7-5338699EB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1061" y="2929004"/>
            <a:ext cx="3024401" cy="392899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Pismo odręczne 19">
                <a:extLst>
                  <a:ext uri="{FF2B5EF4-FFF2-40B4-BE49-F238E27FC236}">
                    <a16:creationId xmlns:a16="http://schemas.microsoft.com/office/drawing/2014/main" id="{ED37F4A8-F725-5586-E41A-567DFBCD7A23}"/>
                  </a:ext>
                </a:extLst>
              </p14:cNvPr>
              <p14:cNvContentPartPr/>
              <p14:nvPr/>
            </p14:nvContentPartPr>
            <p14:xfrm>
              <a:off x="24840" y="5004216"/>
              <a:ext cx="3358440" cy="13320"/>
            </p14:xfrm>
          </p:contentPart>
        </mc:Choice>
        <mc:Fallback xmlns="">
          <p:pic>
            <p:nvPicPr>
              <p:cNvPr id="20" name="Pismo odręczne 19">
                <a:extLst>
                  <a:ext uri="{FF2B5EF4-FFF2-40B4-BE49-F238E27FC236}">
                    <a16:creationId xmlns:a16="http://schemas.microsoft.com/office/drawing/2014/main" id="{ED37F4A8-F725-5586-E41A-567DFBCD7A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10800" y="4932216"/>
                <a:ext cx="343008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Pismo odręczne 20">
                <a:extLst>
                  <a:ext uri="{FF2B5EF4-FFF2-40B4-BE49-F238E27FC236}">
                    <a16:creationId xmlns:a16="http://schemas.microsoft.com/office/drawing/2014/main" id="{99B3DF8B-B6E7-3A0E-20CD-6F76775ECC24}"/>
                  </a:ext>
                </a:extLst>
              </p14:cNvPr>
              <p14:cNvContentPartPr/>
              <p14:nvPr/>
            </p14:nvContentPartPr>
            <p14:xfrm>
              <a:off x="3462480" y="5156496"/>
              <a:ext cx="2957400" cy="32760"/>
            </p14:xfrm>
          </p:contentPart>
        </mc:Choice>
        <mc:Fallback xmlns="">
          <p:pic>
            <p:nvPicPr>
              <p:cNvPr id="21" name="Pismo odręczne 20">
                <a:extLst>
                  <a:ext uri="{FF2B5EF4-FFF2-40B4-BE49-F238E27FC236}">
                    <a16:creationId xmlns:a16="http://schemas.microsoft.com/office/drawing/2014/main" id="{99B3DF8B-B6E7-3A0E-20CD-6F76775ECC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26480" y="5084496"/>
                <a:ext cx="3029040" cy="1764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pole tekstowe 22">
            <a:extLst>
              <a:ext uri="{FF2B5EF4-FFF2-40B4-BE49-F238E27FC236}">
                <a16:creationId xmlns:a16="http://schemas.microsoft.com/office/drawing/2014/main" id="{0B69438E-4B56-E6C1-E248-B17453684597}"/>
              </a:ext>
            </a:extLst>
          </p:cNvPr>
          <p:cNvSpPr txBox="1"/>
          <p:nvPr/>
        </p:nvSpPr>
        <p:spPr>
          <a:xfrm>
            <a:off x="6735263" y="3254354"/>
            <a:ext cx="545673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l-PL" dirty="0"/>
              <a:t>T</a:t>
            </a:r>
            <a:r>
              <a:rPr lang="pl-PL" sz="1800" dirty="0"/>
              <a:t>utaj również widzimy, że przed dodaniem indeksów klastrowych odbywa się pełne skanowanie tabeli, natomiast po implementacji klucza na zmiennej </a:t>
            </a:r>
            <a:r>
              <a:rPr lang="pl-PL" sz="1800" dirty="0" err="1"/>
              <a:t>OwneriId</a:t>
            </a:r>
            <a:r>
              <a:rPr lang="pl-PL" sz="1800" dirty="0"/>
              <a:t> odbywa się tylko index </a:t>
            </a:r>
            <a:r>
              <a:rPr lang="pl-PL" sz="1800" dirty="0" err="1"/>
              <a:t>seek</a:t>
            </a:r>
            <a:r>
              <a:rPr lang="pl-PL" dirty="0"/>
              <a:t>,</a:t>
            </a:r>
            <a:r>
              <a:rPr lang="pl-PL" sz="1800" dirty="0"/>
              <a:t> które jest dużo bardziej optymalne.</a:t>
            </a:r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sz="1800" dirty="0"/>
              <a:t>Także stosowanie indeksów klastrowych pomaga </a:t>
            </a:r>
            <a:br>
              <a:rPr lang="pl-PL" sz="1800" dirty="0"/>
            </a:br>
            <a:r>
              <a:rPr lang="pl-PL" sz="1800" dirty="0"/>
              <a:t>w skróceniu czasu odpowiedzi i redukują koszty operacji.</a:t>
            </a:r>
          </a:p>
        </p:txBody>
      </p:sp>
      <p:pic>
        <p:nvPicPr>
          <p:cNvPr id="25" name="Obraz 24">
            <a:extLst>
              <a:ext uri="{FF2B5EF4-FFF2-40B4-BE49-F238E27FC236}">
                <a16:creationId xmlns:a16="http://schemas.microsoft.com/office/drawing/2014/main" id="{1DD2899F-E41F-E132-1E06-F8950E8747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95096" y="2166202"/>
            <a:ext cx="3924848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143060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125</Words>
  <Application>Microsoft Office PowerPoint</Application>
  <PresentationFormat>Panoramiczny</PresentationFormat>
  <Paragraphs>7</Paragraphs>
  <Slides>3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Motyw pakietu Office</vt:lpstr>
      <vt:lpstr>1. Indeksy – optymalizacja zapytań</vt:lpstr>
      <vt:lpstr>SELECT * FROM Clients WHERE Surname = 'Nowak'; </vt:lpstr>
      <vt:lpstr>SELECT v.* FROM Vehicles v INNER JOIN Clients c ON v.OwnerId = c.Id WHERE c.Id = 1;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Nikodem Niemiec</dc:creator>
  <cp:lastModifiedBy>Nikodem Niemiec</cp:lastModifiedBy>
  <cp:revision>6</cp:revision>
  <dcterms:created xsi:type="dcterms:W3CDTF">2025-06-12T11:02:02Z</dcterms:created>
  <dcterms:modified xsi:type="dcterms:W3CDTF">2025-06-12T20:59:50Z</dcterms:modified>
</cp:coreProperties>
</file>