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 Description generated with very high confidence" id="84" name="Shape 84"/>
          <p:cNvPicPr preferRelativeResize="0"/>
          <p:nvPr/>
        </p:nvPicPr>
        <p:blipFill rotWithShape="1">
          <a:blip r:embed="rId3">
            <a:alphaModFix/>
          </a:blip>
          <a:srcRect b="77413" l="17869" r="0" t="0"/>
          <a:stretch/>
        </p:blipFill>
        <p:spPr>
          <a:xfrm>
            <a:off x="1089295" y="1764955"/>
            <a:ext cx="10013400" cy="15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343087" y="643812"/>
            <a:ext cx="35057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BASE Mode</a:t>
            </a:r>
          </a:p>
        </p:txBody>
      </p:sp>
      <p:sp>
        <p:nvSpPr>
          <p:cNvPr id="86" name="Shape 86"/>
          <p:cNvSpPr/>
          <p:nvPr/>
        </p:nvSpPr>
        <p:spPr>
          <a:xfrm>
            <a:off x="732452" y="3511587"/>
            <a:ext cx="1128501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represents the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 linkage interfaces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are being used.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are displayed as they are.</a:t>
            </a: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•"/>
            </a:pPr>
            <a:r>
              <a:rPr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Highest privacy risk.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299669" y="1397075"/>
            <a:ext cx="6150599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b="1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ull disclosure without markup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 Description generated with very high confidence" id="92" name="Shape 92"/>
          <p:cNvPicPr preferRelativeResize="0"/>
          <p:nvPr/>
        </p:nvPicPr>
        <p:blipFill rotWithShape="1">
          <a:blip r:embed="rId3">
            <a:alphaModFix/>
          </a:blip>
          <a:srcRect b="57223" l="18611" r="0" t="22185"/>
          <a:stretch/>
        </p:blipFill>
        <p:spPr>
          <a:xfrm>
            <a:off x="1052179" y="2080717"/>
            <a:ext cx="9923099" cy="14120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961349" y="3357744"/>
            <a:ext cx="10104756" cy="24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represents an</a:t>
            </a:r>
            <a:r>
              <a:rPr b="0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extension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BASE mode.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are displayed.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Markup is added: colors and icons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displayed to direct attention to the differences between records.</a:t>
            </a:r>
            <a:r>
              <a:rPr b="0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Still, has the</a:t>
            </a:r>
            <a:r>
              <a:rPr b="0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highest privacy risk.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9999" y="1397925"/>
            <a:ext cx="5580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657525" y="572050"/>
            <a:ext cx="41459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 Mode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19850" y="1290525"/>
            <a:ext cx="7156499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 disclosure with markup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 Description generated with very high confidence" id="101" name="Shape 101"/>
          <p:cNvPicPr preferRelativeResize="0"/>
          <p:nvPr/>
        </p:nvPicPr>
        <p:blipFill rotWithShape="1">
          <a:blip r:embed="rId3">
            <a:alphaModFix/>
          </a:blip>
          <a:srcRect b="2409" l="17869" r="0" t="80111"/>
          <a:stretch/>
        </p:blipFill>
        <p:spPr>
          <a:xfrm>
            <a:off x="1130370" y="2239117"/>
            <a:ext cx="10013475" cy="119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884633" y="718487"/>
            <a:ext cx="62439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Masked Mode</a:t>
            </a:r>
          </a:p>
        </p:txBody>
      </p:sp>
      <p:sp>
        <p:nvSpPr>
          <p:cNvPr id="103" name="Shape 103"/>
          <p:cNvSpPr/>
          <p:nvPr/>
        </p:nvSpPr>
        <p:spPr>
          <a:xfrm>
            <a:off x="1130370" y="3601900"/>
            <a:ext cx="9175799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completely de-identified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mode.</a:t>
            </a: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of privacy because none of the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actual characters are displayed.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67925" y="1641825"/>
            <a:ext cx="7156499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Masked disclosure with markup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 Description generated with very high confidence" id="109" name="Shape 109"/>
          <p:cNvPicPr preferRelativeResize="0"/>
          <p:nvPr/>
        </p:nvPicPr>
        <p:blipFill rotWithShape="1">
          <a:blip r:embed="rId3">
            <a:alphaModFix/>
          </a:blip>
          <a:srcRect b="20185" l="19593" r="0" t="61592"/>
          <a:stretch/>
        </p:blipFill>
        <p:spPr>
          <a:xfrm>
            <a:off x="1194300" y="2097000"/>
            <a:ext cx="9803400" cy="12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3095900" y="643950"/>
            <a:ext cx="52461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Minimum Mode</a:t>
            </a:r>
          </a:p>
        </p:txBody>
      </p:sp>
      <p:sp>
        <p:nvSpPr>
          <p:cNvPr id="111" name="Shape 111"/>
          <p:cNvSpPr/>
          <p:nvPr/>
        </p:nvSpPr>
        <p:spPr>
          <a:xfrm>
            <a:off x="1130457" y="3592875"/>
            <a:ext cx="9177000" cy="206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opens a little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more 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than the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mode (de-identified mode).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differences 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items are shown.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915849" y="1519475"/>
            <a:ext cx="6360299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Minimum disclosure with markup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 Description generated with very high confidence" id="117" name="Shape 117"/>
          <p:cNvPicPr preferRelativeResize="0"/>
          <p:nvPr/>
        </p:nvPicPr>
        <p:blipFill rotWithShape="1">
          <a:blip r:embed="rId3">
            <a:alphaModFix/>
          </a:blip>
          <a:srcRect b="40037" l="17869" r="0" t="42038"/>
          <a:stretch/>
        </p:blipFill>
        <p:spPr>
          <a:xfrm>
            <a:off x="970849" y="2182318"/>
            <a:ext cx="10013400" cy="12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3164973" y="643887"/>
            <a:ext cx="5774979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29660" y="3709216"/>
            <a:ext cx="10732800" cy="173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opens only information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necessary 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linkage.</a:t>
            </a: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Privacy risk is reduced.</a:t>
            </a:r>
          </a:p>
        </p:txBody>
      </p:sp>
      <p:sp>
        <p:nvSpPr>
          <p:cNvPr id="120" name="Shape 120"/>
          <p:cNvSpPr/>
          <p:nvPr/>
        </p:nvSpPr>
        <p:spPr>
          <a:xfrm>
            <a:off x="3474655" y="824200"/>
            <a:ext cx="500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Moderate Mode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517800" y="1643500"/>
            <a:ext cx="7156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Moderate disclosure with markup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164973" y="643887"/>
            <a:ext cx="5774999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29610" y="3322516"/>
            <a:ext cx="107328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same/different 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information is identical, a pair of check marks will be displayed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information is not identical, </a:t>
            </a:r>
            <a:r>
              <a:rPr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encrypted information </a:t>
            </a:r>
            <a:r>
              <a:rPr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displayed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657530" y="572050"/>
            <a:ext cx="50057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Encrypted Mode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019850" y="1495450"/>
            <a:ext cx="7156499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encrypted disclosure with markup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80283" l="0" r="27886" t="0"/>
          <a:stretch/>
        </p:blipFill>
        <p:spPr>
          <a:xfrm>
            <a:off x="1666550" y="2333725"/>
            <a:ext cx="9166800" cy="1113000"/>
          </a:xfrm>
          <a:prstGeom prst="rect">
            <a:avLst/>
          </a:prstGeom>
          <a:noFill/>
          <a:ln cap="flat" cmpd="sng" w="38100">
            <a:solidFill>
              <a:srgbClr val="FFFF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1" name="Shape 131"/>
          <p:cNvSpPr/>
          <p:nvPr/>
        </p:nvSpPr>
        <p:spPr>
          <a:xfrm>
            <a:off x="1717700" y="2398275"/>
            <a:ext cx="9115800" cy="99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