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Questrial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Questria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09-11T19:47:33.136">
    <p:pos x="6000" y="0"/>
    <p:text>The original content is in the speaker's notes
-Yumei Li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1371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1828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2286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274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3200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3657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date swap to slide (also fix bug)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date swap to slide (also fix bug)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b="0" i="0" lang="en-IN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Will show,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b="0" i="0" lang="en-IN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* when identical check mark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b="0" i="0" lang="en-IN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* when different (slightly or totally): totally different jumbled up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b="0" i="0" lang="en-IN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* icons will be used?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13970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90424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34544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40640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35559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381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31496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28447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34544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3872483" y="-562356"/>
            <a:ext cx="4023360" cy="97200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13970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90424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34544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40640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35559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381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31496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28447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34544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7334249" y="2152650"/>
            <a:ext cx="5410200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2076449" y="-323848"/>
            <a:ext cx="5410200" cy="7581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13970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90424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34544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40640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35559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381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31496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28447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34544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cxnSp>
        <p:nvCxnSpPr>
          <p:cNvPr id="90" name="Shape 90"/>
          <p:cNvCxnSpPr/>
          <p:nvPr/>
        </p:nvCxnSpPr>
        <p:spPr>
          <a:xfrm rot="10800000">
            <a:off x="10058400" y="59262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0" type="dt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457200" y="4960137"/>
            <a:ext cx="7772400" cy="1463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8610600" y="4960137"/>
            <a:ext cx="3200398" cy="1463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Questrial"/>
              <a:buNone/>
              <a:defRPr b="0" i="0" sz="1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cxnSp>
        <p:nvCxnSpPr>
          <p:cNvPr id="32" name="Shape 32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rotWithShape="1">
            <a:blip r:embed="rId2">
              <a:alphaModFix/>
            </a:blip>
            <a:tile algn="tl" flip="none" tx="-133350" sx="50000" ty="-6350" sy="50000"/>
          </a:blip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4960137"/>
            <a:ext cx="7772400" cy="1463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610600" y="4960137"/>
            <a:ext cx="3200398" cy="1463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Questrial"/>
              <a:buNone/>
              <a:defRPr b="0" i="0" sz="1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cxnSp>
        <p:nvCxnSpPr>
          <p:cNvPr id="40" name="Shape 40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rotWithShape="1">
            <a:blip r:embed="rId2">
              <a:alphaModFix/>
            </a:blip>
            <a:tile algn="tl" flip="none" tx="-133350" sx="50000" ty="-6350" sy="50000"/>
          </a:blip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024125" y="2286000"/>
            <a:ext cx="4754878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13970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90424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34544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40640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35559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381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31496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28447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34544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5989319" y="2286000"/>
            <a:ext cx="4754878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13970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90424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34544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40640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35559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381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31496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28447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34544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1024128" y="2179634"/>
            <a:ext cx="4754878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  <a:defRPr b="0" i="0" sz="23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1024128" y="2967788"/>
            <a:ext cx="4754878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13970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90424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34544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40640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35559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381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31496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28447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34544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5990887" y="2179634"/>
            <a:ext cx="4754878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  <a:defRPr b="0" i="0" sz="23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5990887" y="2967788"/>
            <a:ext cx="4754878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13970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90424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34544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40640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35559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381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31496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28447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34544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024128" y="471508"/>
            <a:ext cx="4389118" cy="1737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4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5715000" y="822958"/>
            <a:ext cx="5678423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15240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115824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59944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66040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60959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635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56896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53847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59944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024128" y="2257506"/>
            <a:ext cx="4389118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Font typeface="Quest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Picture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4960137"/>
            <a:ext cx="7772400" cy="1463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2" name="Shape 72"/>
          <p:cNvSpPr/>
          <p:nvPr>
            <p:ph idx="2" type="pic"/>
          </p:nvPr>
        </p:nvSpPr>
        <p:spPr>
          <a:xfrm>
            <a:off x="0" y="0"/>
            <a:ext cx="12188950" cy="4572000"/>
          </a:xfrm>
          <a:prstGeom prst="rect">
            <a:avLst/>
          </a:prstGeom>
          <a:solidFill>
            <a:srgbClr val="C1DF8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8610600" y="4960137"/>
            <a:ext cx="3200398" cy="1463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Questrial"/>
              <a:buNone/>
              <a:defRPr b="0" i="0" sz="1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cxnSp>
        <p:nvCxnSpPr>
          <p:cNvPr id="77" name="Shape 77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13970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90424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34544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40640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35559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381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31496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28447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34544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cxnSp>
        <p:nvCxnSpPr>
          <p:cNvPr id="15" name="Shape 15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IN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Wait! There is more …</a:t>
            </a:r>
            <a:br>
              <a:rPr b="0" i="0" lang="en-IN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IN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What about Privacy ?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b="0" i="0" lang="en-IN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Due to privacy concerns, </a:t>
            </a:r>
            <a:r>
              <a:rPr b="1" i="0" lang="en-IN" sz="2200" u="none" cap="none" strike="noStrike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you will not see all the identifying information</a:t>
            </a:r>
            <a:r>
              <a:rPr b="0" i="0" lang="en-IN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in the table, but you should have sufficient information to make decisions.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b="0" i="0" lang="en-IN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upcoming pages will give you an understanding of how the data is disclosed on a need-to-know basis.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IN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Conclusion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83548" y="4815075"/>
            <a:ext cx="11424900" cy="40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b="0" i="0" lang="en-IN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As you can see, the five modes you just did disclose </a:t>
            </a:r>
            <a:r>
              <a:rPr b="1" i="0" lang="en-IN" sz="2200" u="none" cap="none" strike="noStrike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different percentage of characters</a:t>
            </a:r>
            <a:r>
              <a:rPr b="0" i="0" lang="en-IN" sz="2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b="0" i="0" lang="en-IN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percentage of characters disclosed will not only affect </a:t>
            </a:r>
            <a:r>
              <a:rPr b="1" i="0" lang="en-IN" sz="2200" u="none" cap="none" strike="noStrike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privacy risk</a:t>
            </a:r>
            <a:r>
              <a:rPr b="0" i="0" lang="en-IN" sz="2200" u="none" cap="none" strike="noStrike">
                <a:solidFill>
                  <a:srgbClr val="6F9428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IN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 each mode, but also your </a:t>
            </a:r>
            <a:r>
              <a:rPr b="1" i="0" lang="en-IN" sz="2200" u="none" cap="none" strike="noStrike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accuracy</a:t>
            </a:r>
            <a:r>
              <a:rPr b="0" i="0" lang="en-IN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in record linkage.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b="0" i="0" lang="en-IN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goal of our research is to find the</a:t>
            </a:r>
            <a:r>
              <a:rPr b="0" i="0" lang="en-IN" sz="2200" u="none" cap="none" strike="noStrike">
                <a:solidFill>
                  <a:srgbClr val="6F9428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IN" sz="2200" u="none" cap="none" strike="noStrike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balance </a:t>
            </a:r>
            <a:r>
              <a:rPr b="0" i="0" lang="en-IN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between privacy and accuracy in record linkage. </a:t>
            </a:r>
            <a:r>
              <a:rPr b="1" i="0" lang="en-IN" sz="2200" u="none" cap="none" strike="noStrike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Thank you very much for participating this user study.</a:t>
            </a:r>
          </a:p>
        </p:txBody>
      </p:sp>
      <p:pic>
        <p:nvPicPr>
          <p:cNvPr descr="A screenshot of a cell phone  Description generated with very high confidence" id="192" name="Shape 192"/>
          <p:cNvPicPr preferRelativeResize="0"/>
          <p:nvPr/>
        </p:nvPicPr>
        <p:blipFill rotWithShape="1">
          <a:blip r:embed="rId3">
            <a:alphaModFix/>
          </a:blip>
          <a:srcRect b="43941" l="26725" r="28490" t="16232"/>
          <a:stretch/>
        </p:blipFill>
        <p:spPr>
          <a:xfrm>
            <a:off x="3217050" y="1732375"/>
            <a:ext cx="5757899" cy="287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4095950" y="1892625"/>
            <a:ext cx="1192799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Arial"/>
              <a:buNone/>
            </a:pPr>
            <a:r>
              <a:rPr b="0" i="0" lang="en-IN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5048750" y="1892625"/>
            <a:ext cx="1192799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Arial"/>
              <a:buNone/>
            </a:pPr>
            <a:r>
              <a:rPr b="0" i="0" lang="en-IN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7986150" y="4094575"/>
            <a:ext cx="1192799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Arial"/>
              <a:buNone/>
            </a:pPr>
            <a:r>
              <a:rPr b="0" i="0" lang="en-IN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5984325" y="3388225"/>
            <a:ext cx="1192799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Arial"/>
              <a:buNone/>
            </a:pPr>
            <a:r>
              <a:rPr b="0" i="0" lang="en-IN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30.14%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6982425" y="3906025"/>
            <a:ext cx="1192799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Arial"/>
              <a:buNone/>
            </a:pPr>
            <a:r>
              <a:rPr b="0" i="0" lang="en-IN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7.63%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IN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Checkmarks: Identical Values 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b="0" i="0" lang="en-IN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Identical values are shown as checkmarks.</a:t>
            </a:r>
          </a:p>
        </p:txBody>
      </p:sp>
      <p:sp>
        <p:nvSpPr>
          <p:cNvPr id="104" name="Shape 104"/>
          <p:cNvSpPr/>
          <p:nvPr/>
        </p:nvSpPr>
        <p:spPr>
          <a:xfrm rot="5400000">
            <a:off x="5388528" y="4394193"/>
            <a:ext cx="738260" cy="545233"/>
          </a:xfrm>
          <a:prstGeom prst="rightArrow">
            <a:avLst>
              <a:gd fmla="val 38162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5" name="Shape 105"/>
          <p:cNvSpPr/>
          <p:nvPr/>
        </p:nvSpPr>
        <p:spPr>
          <a:xfrm rot="5400000">
            <a:off x="8442958" y="4394195"/>
            <a:ext cx="738260" cy="545233"/>
          </a:xfrm>
          <a:prstGeom prst="rightArrow">
            <a:avLst>
              <a:gd fmla="val 38162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6" name="Shape 106"/>
          <p:cNvSpPr/>
          <p:nvPr/>
        </p:nvSpPr>
        <p:spPr>
          <a:xfrm rot="5400000">
            <a:off x="10272051" y="4394193"/>
            <a:ext cx="738260" cy="545233"/>
          </a:xfrm>
          <a:prstGeom prst="rightArrow">
            <a:avLst>
              <a:gd fmla="val 38162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1265" y="951841"/>
            <a:ext cx="766500" cy="7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 b="80390" l="0" r="0" t="0"/>
          <a:stretch/>
        </p:blipFill>
        <p:spPr>
          <a:xfrm>
            <a:off x="1024128" y="2929176"/>
            <a:ext cx="10074512" cy="1114855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5">
            <a:alphaModFix/>
          </a:blip>
          <a:srcRect b="80471" l="0" r="0" t="0"/>
          <a:stretch/>
        </p:blipFill>
        <p:spPr>
          <a:xfrm>
            <a:off x="1024128" y="5295569"/>
            <a:ext cx="10059272" cy="1107235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10" name="Shape 110"/>
          <p:cNvSpPr/>
          <p:nvPr/>
        </p:nvSpPr>
        <p:spPr>
          <a:xfrm rot="5400000">
            <a:off x="9545322" y="4394193"/>
            <a:ext cx="738260" cy="545233"/>
          </a:xfrm>
          <a:prstGeom prst="rightArrow">
            <a:avLst>
              <a:gd fmla="val 38162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IN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Stars Used in Similar IDs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024125" y="1890068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b="0" i="0" lang="en-IN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When two items are similar, </a:t>
            </a:r>
            <a:r>
              <a:rPr b="1" i="0" lang="en-IN" sz="2400" u="none" cap="none" strike="noStrike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stars</a:t>
            </a:r>
            <a:r>
              <a:rPr b="0" i="0" lang="en-IN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(they look like this ***) are used for characters that are the </a:t>
            </a:r>
            <a:r>
              <a:rPr b="1" i="0" lang="en-IN" sz="2400" u="none" cap="none" strike="noStrike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same</a:t>
            </a:r>
            <a:r>
              <a:rPr b="0" i="0" lang="en-IN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b="0" i="0" lang="en-IN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@@@ and &amp;&amp;&amp; show the characters that are </a:t>
            </a:r>
            <a:r>
              <a:rPr b="1" i="0" lang="en-IN" sz="2400" u="none" cap="none" strike="noStrike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different</a:t>
            </a:r>
            <a:r>
              <a:rPr b="0" i="0" lang="en-IN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</p:txBody>
      </p:sp>
      <p:sp>
        <p:nvSpPr>
          <p:cNvPr id="117" name="Shape 117"/>
          <p:cNvSpPr/>
          <p:nvPr/>
        </p:nvSpPr>
        <p:spPr>
          <a:xfrm rot="5400000">
            <a:off x="3881832" y="4585679"/>
            <a:ext cx="738260" cy="545233"/>
          </a:xfrm>
          <a:prstGeom prst="rightArrow">
            <a:avLst>
              <a:gd fmla="val 38162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8" name="Shape 118"/>
          <p:cNvSpPr/>
          <p:nvPr/>
        </p:nvSpPr>
        <p:spPr>
          <a:xfrm rot="5400000">
            <a:off x="1824941" y="4608336"/>
            <a:ext cx="738260" cy="545233"/>
          </a:xfrm>
          <a:prstGeom prst="rightArrow">
            <a:avLst>
              <a:gd fmla="val 38162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80390" l="0" r="0" t="0"/>
          <a:stretch/>
        </p:blipFill>
        <p:spPr>
          <a:xfrm>
            <a:off x="1024128" y="3254035"/>
            <a:ext cx="10074512" cy="1114855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80471" l="0" r="0" t="0"/>
          <a:stretch/>
        </p:blipFill>
        <p:spPr>
          <a:xfrm>
            <a:off x="1024125" y="5456560"/>
            <a:ext cx="10059272" cy="1107235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024125" y="585216"/>
            <a:ext cx="10694975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IN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*** When the Matched Value is Missing ()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b="0" i="0" lang="en-IN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When one of the values in a pair is missing, the other value is not useful.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b="0" i="0" lang="en-IN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Thus, the matched value with missing is represented by ***</a:t>
            </a:r>
          </a:p>
        </p:txBody>
      </p:sp>
      <p:sp>
        <p:nvSpPr>
          <p:cNvPr id="127" name="Shape 127"/>
          <p:cNvSpPr/>
          <p:nvPr/>
        </p:nvSpPr>
        <p:spPr>
          <a:xfrm rot="5400000">
            <a:off x="8324019" y="4616895"/>
            <a:ext cx="738260" cy="545233"/>
          </a:xfrm>
          <a:prstGeom prst="rightArrow">
            <a:avLst>
              <a:gd fmla="val 38162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8" name="Shape 128"/>
          <p:cNvSpPr/>
          <p:nvPr/>
        </p:nvSpPr>
        <p:spPr>
          <a:xfrm rot="5400000">
            <a:off x="1781848" y="4585788"/>
            <a:ext cx="738260" cy="545233"/>
          </a:xfrm>
          <a:prstGeom prst="rightArrow">
            <a:avLst>
              <a:gd fmla="val 38162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79691" l="0" r="0" t="0"/>
          <a:stretch/>
        </p:blipFill>
        <p:spPr>
          <a:xfrm>
            <a:off x="1024128" y="3210691"/>
            <a:ext cx="10066891" cy="1142153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4125" y="5478707"/>
            <a:ext cx="10059272" cy="1112614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1" name="Shape 131"/>
          <p:cNvSpPr/>
          <p:nvPr/>
        </p:nvSpPr>
        <p:spPr>
          <a:xfrm>
            <a:off x="8172450" y="5734050"/>
            <a:ext cx="1041400" cy="387350"/>
          </a:xfrm>
          <a:prstGeom prst="ellipse">
            <a:avLst/>
          </a:prstGeom>
          <a:noFill/>
          <a:ln cap="flat" cmpd="sng" w="158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8172450" y="3495005"/>
            <a:ext cx="1041400" cy="387350"/>
          </a:xfrm>
          <a:prstGeom prst="ellipse">
            <a:avLst/>
          </a:prstGeom>
          <a:noFill/>
          <a:ln cap="flat" cmpd="sng" w="158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IN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Different Items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024128" y="2286000"/>
            <a:ext cx="10561858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b="0" i="0" lang="en-IN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When two items are very different, they are shown as @@@ and &amp;&amp;&amp;</a:t>
            </a:r>
          </a:p>
        </p:txBody>
      </p:sp>
      <p:sp>
        <p:nvSpPr>
          <p:cNvPr id="139" name="Shape 139"/>
          <p:cNvSpPr/>
          <p:nvPr/>
        </p:nvSpPr>
        <p:spPr>
          <a:xfrm rot="5400000">
            <a:off x="1773856" y="4686865"/>
            <a:ext cx="738260" cy="545233"/>
          </a:xfrm>
          <a:prstGeom prst="rightArrow">
            <a:avLst>
              <a:gd fmla="val 38162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Shape 140"/>
          <p:cNvSpPr/>
          <p:nvPr/>
        </p:nvSpPr>
        <p:spPr>
          <a:xfrm rot="5400000">
            <a:off x="3778478" y="4686865"/>
            <a:ext cx="738260" cy="545233"/>
          </a:xfrm>
          <a:prstGeom prst="rightArrow">
            <a:avLst>
              <a:gd fmla="val 38162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1" name="Shape 141"/>
          <p:cNvSpPr/>
          <p:nvPr/>
        </p:nvSpPr>
        <p:spPr>
          <a:xfrm rot="5400000">
            <a:off x="10375069" y="4686865"/>
            <a:ext cx="738260" cy="545233"/>
          </a:xfrm>
          <a:prstGeom prst="rightArrow">
            <a:avLst>
              <a:gd fmla="val 38162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0294" y="885204"/>
            <a:ext cx="1434900" cy="8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4125" y="3246027"/>
            <a:ext cx="10066891" cy="1051649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7937" y="5621280"/>
            <a:ext cx="10059272" cy="103641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IN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Swaps</a:t>
            </a:r>
          </a:p>
        </p:txBody>
      </p:sp>
      <p:sp>
        <p:nvSpPr>
          <p:cNvPr id="151" name="Shape 151"/>
          <p:cNvSpPr/>
          <p:nvPr/>
        </p:nvSpPr>
        <p:spPr>
          <a:xfrm rot="5400000">
            <a:off x="3983420" y="4498792"/>
            <a:ext cx="738300" cy="545100"/>
          </a:xfrm>
          <a:prstGeom prst="rightArrow">
            <a:avLst>
              <a:gd fmla="val 38162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2" name="Shape 152"/>
          <p:cNvSpPr/>
          <p:nvPr/>
        </p:nvSpPr>
        <p:spPr>
          <a:xfrm rot="5400000">
            <a:off x="5345420" y="4498792"/>
            <a:ext cx="738300" cy="545100"/>
          </a:xfrm>
          <a:prstGeom prst="rightArrow">
            <a:avLst>
              <a:gd fmla="val 38162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8041" y="1077336"/>
            <a:ext cx="652389" cy="51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 rot="5400000">
            <a:off x="8213786" y="4498792"/>
            <a:ext cx="738300" cy="545100"/>
          </a:xfrm>
          <a:prstGeom prst="rightArrow">
            <a:avLst>
              <a:gd fmla="val 38162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1024125" y="2026575"/>
            <a:ext cx="110166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b="0" i="0" lang="en-IN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When columns have swapped values, the swapped parts are shown by &amp;&amp;&amp; and @@@</a:t>
            </a:r>
          </a:p>
        </p:txBody>
      </p:sp>
      <p:grpSp>
        <p:nvGrpSpPr>
          <p:cNvPr id="156" name="Shape 156"/>
          <p:cNvGrpSpPr/>
          <p:nvPr/>
        </p:nvGrpSpPr>
        <p:grpSpPr>
          <a:xfrm>
            <a:off x="982777" y="3099667"/>
            <a:ext cx="10075313" cy="1164231"/>
            <a:chOff x="958140" y="2830284"/>
            <a:chExt cx="10075313" cy="1164231"/>
          </a:xfrm>
        </p:grpSpPr>
        <p:pic>
          <p:nvPicPr>
            <p:cNvPr id="157" name="Shape 157"/>
            <p:cNvPicPr preferRelativeResize="0"/>
            <p:nvPr/>
          </p:nvPicPr>
          <p:blipFill rotWithShape="1">
            <a:blip r:embed="rId4">
              <a:alphaModFix/>
            </a:blip>
            <a:srcRect b="15493" l="0" r="0" t="67195"/>
            <a:stretch/>
          </p:blipFill>
          <p:spPr>
            <a:xfrm>
              <a:off x="958140" y="3010448"/>
              <a:ext cx="10074512" cy="984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Shape 158"/>
            <p:cNvPicPr preferRelativeResize="0"/>
            <p:nvPr/>
          </p:nvPicPr>
          <p:blipFill rotWithShape="1">
            <a:blip r:embed="rId4">
              <a:alphaModFix/>
            </a:blip>
            <a:srcRect b="97220" l="0" r="0" t="0"/>
            <a:stretch/>
          </p:blipFill>
          <p:spPr>
            <a:xfrm>
              <a:off x="958941" y="2834999"/>
              <a:ext cx="10074512" cy="158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Shape 159"/>
            <p:cNvSpPr/>
            <p:nvPr/>
          </p:nvSpPr>
          <p:spPr>
            <a:xfrm>
              <a:off x="958144" y="2830284"/>
              <a:ext cx="10074512" cy="1164229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160" name="Shape 160"/>
          <p:cNvGrpSpPr/>
          <p:nvPr/>
        </p:nvGrpSpPr>
        <p:grpSpPr>
          <a:xfrm>
            <a:off x="957486" y="5278741"/>
            <a:ext cx="10125914" cy="1201307"/>
            <a:chOff x="957486" y="5278741"/>
            <a:chExt cx="10125914" cy="1201307"/>
          </a:xfrm>
        </p:grpSpPr>
        <p:pic>
          <p:nvPicPr>
            <p:cNvPr id="161" name="Shape 161"/>
            <p:cNvPicPr preferRelativeResize="0"/>
            <p:nvPr/>
          </p:nvPicPr>
          <p:blipFill rotWithShape="1">
            <a:blip r:embed="rId5">
              <a:alphaModFix/>
            </a:blip>
            <a:srcRect b="14770" l="0" r="0" t="66886"/>
            <a:stretch/>
          </p:blipFill>
          <p:spPr>
            <a:xfrm>
              <a:off x="1024128" y="5440087"/>
              <a:ext cx="10059272" cy="10399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Shape 162"/>
            <p:cNvPicPr preferRelativeResize="0"/>
            <p:nvPr/>
          </p:nvPicPr>
          <p:blipFill rotWithShape="1">
            <a:blip r:embed="rId5">
              <a:alphaModFix/>
            </a:blip>
            <a:srcRect b="95025" l="0" r="0" t="0"/>
            <a:stretch/>
          </p:blipFill>
          <p:spPr>
            <a:xfrm>
              <a:off x="957486" y="5278741"/>
              <a:ext cx="10059272" cy="282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Shape 163"/>
            <p:cNvSpPr/>
            <p:nvPr/>
          </p:nvSpPr>
          <p:spPr>
            <a:xfrm>
              <a:off x="975566" y="5303769"/>
              <a:ext cx="10074512" cy="1164229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IN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Understand the Symbols?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024128" y="2382817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b="0" i="0" lang="en-IN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Take a moment to look at the next slide carefully and understand what the symbols and icons mean for different values.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52" y="348451"/>
            <a:ext cx="9495343" cy="2819643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75" name="Shape 175"/>
          <p:cNvSpPr/>
          <p:nvPr/>
        </p:nvSpPr>
        <p:spPr>
          <a:xfrm>
            <a:off x="10130042" y="2464543"/>
            <a:ext cx="1065007" cy="1850314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752" y="3697332"/>
            <a:ext cx="9495343" cy="2781754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77" name="Shape 177"/>
          <p:cNvSpPr/>
          <p:nvPr/>
        </p:nvSpPr>
        <p:spPr>
          <a:xfrm>
            <a:off x="9280006" y="5717307"/>
            <a:ext cx="263698" cy="286325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r>
              <a:rPr b="0" i="0" lang="en-IN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Encryption Mode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 b="66084" l="0" r="0" t="0"/>
          <a:stretch/>
        </p:blipFill>
        <p:spPr>
          <a:xfrm>
            <a:off x="885325" y="2086866"/>
            <a:ext cx="9997675" cy="149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>
            <p:ph idx="1" type="body"/>
          </p:nvPr>
        </p:nvSpPr>
        <p:spPr>
          <a:xfrm>
            <a:off x="407675" y="4226225"/>
            <a:ext cx="11141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91440" lvl="0" marL="9144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b="0" i="0" lang="en-IN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Encryption mode only have </a:t>
            </a:r>
            <a:r>
              <a:rPr b="1" i="0" lang="en-IN" sz="2200" u="none" cap="none" strike="noStrike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same/different</a:t>
            </a:r>
            <a:r>
              <a:rPr b="0" i="0" lang="en-IN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icon.</a:t>
            </a:r>
          </a:p>
          <a:p>
            <a:pPr indent="-91440" lvl="0" marL="9144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b="0" i="0" lang="en-IN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When information is identical, a pair of check marks will be displayed.</a:t>
            </a:r>
          </a:p>
          <a:p>
            <a:pPr indent="-91440" lvl="0" marL="9144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b="0" i="0" lang="en-IN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When information is </a:t>
            </a:r>
            <a:r>
              <a:rPr b="1" i="0" lang="en-IN" sz="2200" u="none" cap="none" strike="noStrike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NOT identical</a:t>
            </a:r>
            <a:r>
              <a:rPr b="0" i="0" lang="en-IN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b="1" i="0" lang="en-IN" sz="2200" u="none" cap="none" strike="noStrike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encrypted information</a:t>
            </a:r>
            <a:r>
              <a:rPr b="0" i="0" lang="en-IN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will be displayed.</a:t>
            </a:r>
          </a:p>
          <a:p>
            <a:pPr indent="-50800" lvl="0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