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66" r:id="rId2"/>
    <p:sldId id="267" r:id="rId3"/>
    <p:sldId id="269" r:id="rId4"/>
    <p:sldId id="271" r:id="rId5"/>
    <p:sldId id="273" r:id="rId6"/>
    <p:sldId id="275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280" autoAdjust="0"/>
  </p:normalViewPr>
  <p:slideViewPr>
    <p:cSldViewPr snapToGrid="0">
      <p:cViewPr>
        <p:scale>
          <a:sx n="90" d="100"/>
          <a:sy n="90" d="100"/>
        </p:scale>
        <p:origin x="-36" y="-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69850" algn="l" rtl="0">
              <a:spcBef>
                <a:spcPts val="0"/>
              </a:spcBef>
              <a:buSzPct val="100000"/>
              <a:buFont typeface="Arial"/>
              <a:buChar char="●"/>
              <a:defRPr sz="1100" b="0" i="0" u="none" strike="noStrike" cap="none"/>
            </a:lvl1pPr>
            <a:lvl2pPr marL="0" marR="0" lvl="1" indent="69850" algn="l" rtl="0">
              <a:spcBef>
                <a:spcPts val="0"/>
              </a:spcBef>
              <a:buSzPct val="100000"/>
              <a:buFont typeface="Arial"/>
              <a:buChar char="○"/>
              <a:defRPr sz="1100" b="0" i="0" u="none" strike="noStrike" cap="none"/>
            </a:lvl2pPr>
            <a:lvl3pPr marL="0" marR="0" lvl="2" indent="69850" algn="l" rtl="0">
              <a:spcBef>
                <a:spcPts val="0"/>
              </a:spcBef>
              <a:buSzPct val="100000"/>
              <a:buFont typeface="Arial"/>
              <a:buChar char="■"/>
              <a:defRPr sz="1100" b="0" i="0" u="none" strike="noStrike" cap="none"/>
            </a:lvl3pPr>
            <a:lvl4pPr marL="0" marR="0" lvl="3" indent="69850" algn="l" rtl="0">
              <a:spcBef>
                <a:spcPts val="0"/>
              </a:spcBef>
              <a:buSzPct val="100000"/>
              <a:buFont typeface="Arial"/>
              <a:buChar char="●"/>
              <a:defRPr sz="1100" b="0" i="0" u="none" strike="noStrike" cap="none"/>
            </a:lvl4pPr>
            <a:lvl5pPr marL="0" marR="0" lvl="4" indent="69850" algn="l" rtl="0">
              <a:spcBef>
                <a:spcPts val="0"/>
              </a:spcBef>
              <a:buSzPct val="100000"/>
              <a:buFont typeface="Arial"/>
              <a:buChar char="○"/>
              <a:defRPr sz="1100" b="0" i="0" u="none" strike="noStrike" cap="none"/>
            </a:lvl5pPr>
            <a:lvl6pPr marL="0" marR="0" lvl="5" indent="69850" algn="l" rtl="0">
              <a:spcBef>
                <a:spcPts val="0"/>
              </a:spcBef>
              <a:buSzPct val="100000"/>
              <a:buFont typeface="Arial"/>
              <a:buChar char="■"/>
              <a:defRPr sz="1100" b="0" i="0" u="none" strike="noStrike" cap="none"/>
            </a:lvl6pPr>
            <a:lvl7pPr marL="0" marR="0" lvl="6" indent="69850" algn="l" rtl="0">
              <a:spcBef>
                <a:spcPts val="0"/>
              </a:spcBef>
              <a:buSzPct val="100000"/>
              <a:buFont typeface="Arial"/>
              <a:buChar char="●"/>
              <a:defRPr sz="1100" b="0" i="0" u="none" strike="noStrike" cap="none"/>
            </a:lvl7pPr>
            <a:lvl8pPr marL="0" marR="0" lvl="7" indent="69850" algn="l" rtl="0">
              <a:spcBef>
                <a:spcPts val="0"/>
              </a:spcBef>
              <a:buSzPct val="100000"/>
              <a:buFont typeface="Arial"/>
              <a:buChar char="○"/>
              <a:defRPr sz="1100" b="0" i="0" u="none" strike="noStrike" cap="none"/>
            </a:lvl8pPr>
            <a:lvl9pPr marL="0" marR="0" lvl="8" indent="69850" algn="l" rtl="0">
              <a:spcBef>
                <a:spcPts val="0"/>
              </a:spcBef>
              <a:buSzPct val="100000"/>
              <a:buFont typeface="Arial"/>
              <a:buChar char="■"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692150"/>
          </a:xfrm>
        </p:spPr>
        <p:txBody>
          <a:bodyPr/>
          <a:lstStyle>
            <a:lvl1pPr algn="ctr"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19"/>
          <p:cNvSpPr txBox="1">
            <a:spLocks noGrp="1"/>
          </p:cNvSpPr>
          <p:nvPr>
            <p:ph type="body" idx="1"/>
          </p:nvPr>
        </p:nvSpPr>
        <p:spPr>
          <a:xfrm>
            <a:off x="838200" y="3282631"/>
            <a:ext cx="10515599" cy="2894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8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127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0F57385-9B52-42DF-8FD2-0D4C5F4C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5400" dirty="0"/>
            </a:br>
            <a:r>
              <a:rPr lang="en-US" sz="5400" dirty="0"/>
              <a:t>BASE Mode</a:t>
            </a:r>
            <a:br>
              <a:rPr lang="en-US" dirty="0"/>
            </a:br>
            <a:r>
              <a:rPr lang="en-US" sz="3000" dirty="0">
                <a:solidFill>
                  <a:srgbClr val="222222"/>
                </a:solidFill>
                <a:latin typeface="+mn-lt"/>
              </a:rPr>
              <a:t>F</a:t>
            </a:r>
            <a:r>
              <a:rPr lang="en-US" sz="3000" dirty="0">
                <a:solidFill>
                  <a:srgbClr val="222222"/>
                </a:solidFill>
                <a:latin typeface="+mn-lt"/>
                <a:ea typeface="Arial"/>
                <a:cs typeface="Arial"/>
                <a:sym typeface="Arial"/>
              </a:rPr>
              <a:t>ull disclosure without markup</a:t>
            </a:r>
            <a:endParaRPr lang="en-US" sz="3000" dirty="0">
              <a:latin typeface="+mn-lt"/>
            </a:endParaRP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CFD8650-FE87-4E03-8FC9-64D89DB9B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63668"/>
            <a:ext cx="10515599" cy="2894332"/>
          </a:xfrm>
        </p:spPr>
        <p:txBody>
          <a:bodyPr/>
          <a:lstStyle/>
          <a:p>
            <a:pPr marL="457200" lvl="0" indent="-425450">
              <a:lnSpc>
                <a:spcPct val="100000"/>
              </a:lnSpc>
              <a:spcBef>
                <a:spcPts val="0"/>
              </a:spcBef>
              <a:buFont typeface="Calibri"/>
              <a:buChar char="•"/>
            </a:pPr>
            <a:r>
              <a:rPr lang="en-US" dirty="0"/>
              <a:t>This mode represents the </a:t>
            </a:r>
            <a:r>
              <a:rPr lang="en-US" dirty="0">
                <a:solidFill>
                  <a:srgbClr val="C00000"/>
                </a:solidFill>
              </a:rPr>
              <a:t>current</a:t>
            </a:r>
            <a:r>
              <a:rPr lang="en-US" dirty="0"/>
              <a:t> record linkage interfaces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dirty="0"/>
              <a:t>      that are being used.</a:t>
            </a:r>
          </a:p>
          <a:p>
            <a:pPr marL="457200" lvl="0" indent="-425450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Font typeface="Calibri"/>
              <a:buChar char="•"/>
            </a:pPr>
            <a:r>
              <a:rPr lang="en-US" dirty="0">
                <a:solidFill>
                  <a:srgbClr val="C00000"/>
                </a:solidFill>
              </a:rPr>
              <a:t>All</a:t>
            </a:r>
            <a:r>
              <a:rPr lang="en-US" dirty="0"/>
              <a:t> information are displayed as they are.</a:t>
            </a:r>
          </a:p>
          <a:p>
            <a:pPr marL="342900" lvl="0" indent="-311150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Font typeface="Calibri"/>
              <a:buChar char="•"/>
            </a:pPr>
            <a:r>
              <a:rPr lang="en-US" dirty="0">
                <a:solidFill>
                  <a:srgbClr val="C00000"/>
                </a:solidFill>
              </a:rPr>
              <a:t> Highest privacy risk.</a:t>
            </a:r>
          </a:p>
          <a:p>
            <a:pPr indent="0">
              <a:buNone/>
            </a:pPr>
            <a:endParaRPr lang="en-US" dirty="0"/>
          </a:p>
        </p:txBody>
      </p:sp>
      <p:pic>
        <p:nvPicPr>
          <p:cNvPr id="4" name="Shape 84" descr="A screenshot of a computer  Description generated with very high confidence">
            <a:extLst>
              <a:ext uri="{FF2B5EF4-FFF2-40B4-BE49-F238E27FC236}">
                <a16:creationId xmlns:a16="http://schemas.microsoft.com/office/drawing/2014/main" id="{1CA2D104-87D2-4233-A92E-1B805081D8A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7869" b="77413"/>
          <a:stretch/>
        </p:blipFill>
        <p:spPr>
          <a:xfrm>
            <a:off x="0" y="1659988"/>
            <a:ext cx="11914632" cy="2011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324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BD6190F-ADBC-4C6E-BDF2-792A0B92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7200" dirty="0"/>
            </a:br>
            <a:r>
              <a:rPr lang="en-US" sz="5400" dirty="0"/>
              <a:t>FULL Mode</a:t>
            </a:r>
            <a:br>
              <a:rPr lang="en-US" dirty="0"/>
            </a:br>
            <a:r>
              <a:rPr lang="en-US" sz="3000" dirty="0">
                <a:solidFill>
                  <a:srgbClr val="222222"/>
                </a:solidFill>
                <a:latin typeface="+mn-lt"/>
              </a:rPr>
              <a:t>F</a:t>
            </a:r>
            <a:r>
              <a:rPr lang="en-US" sz="3000" dirty="0">
                <a:solidFill>
                  <a:srgbClr val="222222"/>
                </a:solidFill>
                <a:latin typeface="+mn-lt"/>
                <a:ea typeface="Arial"/>
                <a:cs typeface="Arial"/>
                <a:sym typeface="Arial"/>
              </a:rPr>
              <a:t>ull disclosure with markup</a:t>
            </a:r>
            <a:endParaRPr lang="en-US" sz="3000" dirty="0">
              <a:latin typeface="+mn-lt"/>
            </a:endParaRP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ED88B452-D8F8-4044-BD30-D6D038CEA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63668"/>
            <a:ext cx="10515599" cy="2894332"/>
          </a:xfrm>
        </p:spPr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This mode represents an</a:t>
            </a:r>
            <a:r>
              <a:rPr lang="en-US" dirty="0">
                <a:solidFill>
                  <a:srgbClr val="C00000"/>
                </a:solidFill>
              </a:rPr>
              <a:t> extension </a:t>
            </a:r>
            <a:r>
              <a:rPr lang="en-US" dirty="0"/>
              <a:t>of BASE mode.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</a:pPr>
            <a:r>
              <a:rPr lang="en-US" dirty="0">
                <a:solidFill>
                  <a:srgbClr val="C00000"/>
                </a:solidFill>
              </a:rPr>
              <a:t>All</a:t>
            </a:r>
            <a:r>
              <a:rPr lang="en-US" dirty="0"/>
              <a:t> information are displayed.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</a:pPr>
            <a:r>
              <a:rPr lang="en-US" dirty="0">
                <a:solidFill>
                  <a:srgbClr val="C00000"/>
                </a:solidFill>
              </a:rPr>
              <a:t>Markup is added: colors and icons </a:t>
            </a:r>
            <a:r>
              <a:rPr lang="en-US" dirty="0"/>
              <a:t>are displayed to direct attention to the differences between records.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Still, has the</a:t>
            </a:r>
            <a:r>
              <a:rPr lang="en-US" dirty="0">
                <a:solidFill>
                  <a:srgbClr val="C00000"/>
                </a:solidFill>
              </a:rPr>
              <a:t> highest privacy risk.</a:t>
            </a:r>
          </a:p>
          <a:p>
            <a:endParaRPr lang="en-US" dirty="0"/>
          </a:p>
        </p:txBody>
      </p:sp>
      <p:pic>
        <p:nvPicPr>
          <p:cNvPr id="5" name="Shape 92" descr="A screenshot of a computer  Description generated with very high confidence">
            <a:extLst>
              <a:ext uri="{FF2B5EF4-FFF2-40B4-BE49-F238E27FC236}">
                <a16:creationId xmlns:a16="http://schemas.microsoft.com/office/drawing/2014/main" id="{A9500053-B6DE-4538-8765-E1934DE3D49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8611" t="22185" b="57223"/>
          <a:stretch/>
        </p:blipFill>
        <p:spPr>
          <a:xfrm>
            <a:off x="138682" y="1986915"/>
            <a:ext cx="11917329" cy="1840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62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BD6190F-ADBC-4C6E-BDF2-792A0B92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7200" dirty="0"/>
            </a:br>
            <a:r>
              <a:rPr lang="en-US" sz="5400" dirty="0"/>
              <a:t>MASKED Mode</a:t>
            </a:r>
            <a:br>
              <a:rPr lang="en-US" dirty="0"/>
            </a:br>
            <a:r>
              <a:rPr lang="en-US" sz="3000" dirty="0">
                <a:solidFill>
                  <a:srgbClr val="222222"/>
                </a:solidFill>
                <a:latin typeface="+mn-lt"/>
              </a:rPr>
              <a:t>Masked</a:t>
            </a:r>
            <a:r>
              <a:rPr lang="en-US" sz="3000" dirty="0">
                <a:solidFill>
                  <a:srgbClr val="222222"/>
                </a:solidFill>
                <a:latin typeface="+mn-lt"/>
                <a:ea typeface="Arial"/>
                <a:cs typeface="Arial"/>
                <a:sym typeface="Arial"/>
              </a:rPr>
              <a:t> disclosure with markup</a:t>
            </a:r>
            <a:endParaRPr lang="en-US" sz="3000" dirty="0">
              <a:latin typeface="+mn-lt"/>
            </a:endParaRP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ED88B452-D8F8-4044-BD30-D6D038CEA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63668"/>
            <a:ext cx="10515599" cy="2894332"/>
          </a:xfrm>
        </p:spPr>
        <p:txBody>
          <a:bodyPr/>
          <a:lstStyle/>
          <a:p>
            <a:pPr marL="342900" lvl="0" indent="-311150">
              <a:lnSpc>
                <a:spcPct val="100000"/>
              </a:lnSpc>
              <a:spcBef>
                <a:spcPts val="0"/>
              </a:spcBef>
              <a:buFont typeface="Calibri"/>
              <a:buChar char="•"/>
            </a:pPr>
            <a:r>
              <a:rPr lang="en-US" dirty="0"/>
              <a:t>This is the </a:t>
            </a:r>
            <a:r>
              <a:rPr lang="en-US" dirty="0">
                <a:solidFill>
                  <a:srgbClr val="C00000"/>
                </a:solidFill>
              </a:rPr>
              <a:t>completely de-identified</a:t>
            </a:r>
            <a:r>
              <a:rPr lang="en-US" dirty="0"/>
              <a:t> mode.</a:t>
            </a:r>
          </a:p>
          <a:p>
            <a:pPr marL="342900" lvl="0" indent="-311150">
              <a:lnSpc>
                <a:spcPct val="100000"/>
              </a:lnSpc>
              <a:spcBef>
                <a:spcPts val="0"/>
              </a:spcBef>
              <a:buFont typeface="Calibri"/>
              <a:buChar char="•"/>
            </a:pPr>
            <a:r>
              <a:rPr lang="en-US" dirty="0"/>
              <a:t>There is </a:t>
            </a:r>
            <a:r>
              <a:rPr lang="en-US" dirty="0">
                <a:solidFill>
                  <a:srgbClr val="C00000"/>
                </a:solidFill>
              </a:rPr>
              <a:t>NO </a:t>
            </a:r>
            <a:r>
              <a:rPr lang="en-US" dirty="0"/>
              <a:t>risk of privacy because none of the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dirty="0"/>
              <a:t>     actual characters are displayed</a:t>
            </a:r>
          </a:p>
        </p:txBody>
      </p:sp>
      <p:pic>
        <p:nvPicPr>
          <p:cNvPr id="6" name="Shape 101" descr="A screenshot of a computer  Description generated with very high confidence">
            <a:extLst>
              <a:ext uri="{FF2B5EF4-FFF2-40B4-BE49-F238E27FC236}">
                <a16:creationId xmlns:a16="http://schemas.microsoft.com/office/drawing/2014/main" id="{CE5679B9-58B7-42DB-98E7-BFE15640D7B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7869" t="80111" b="2409"/>
          <a:stretch/>
        </p:blipFill>
        <p:spPr>
          <a:xfrm>
            <a:off x="98474" y="1983546"/>
            <a:ext cx="11954841" cy="1645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633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BD6190F-ADBC-4C6E-BDF2-792A0B92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7200" dirty="0"/>
            </a:br>
            <a:r>
              <a:rPr lang="en-US" sz="5400" dirty="0"/>
              <a:t>MINIMUM Mode</a:t>
            </a:r>
            <a:br>
              <a:rPr lang="en-US" dirty="0"/>
            </a:br>
            <a:r>
              <a:rPr lang="en-US" sz="3000" dirty="0">
                <a:solidFill>
                  <a:srgbClr val="222222"/>
                </a:solidFill>
                <a:latin typeface="+mn-lt"/>
              </a:rPr>
              <a:t>Minimum</a:t>
            </a:r>
            <a:r>
              <a:rPr lang="en-US" sz="3000" dirty="0">
                <a:solidFill>
                  <a:srgbClr val="222222"/>
                </a:solidFill>
                <a:latin typeface="+mn-lt"/>
                <a:ea typeface="Arial"/>
                <a:cs typeface="Arial"/>
                <a:sym typeface="Arial"/>
              </a:rPr>
              <a:t> disclosure with markup</a:t>
            </a:r>
            <a:endParaRPr lang="en-US" sz="3000" dirty="0">
              <a:latin typeface="+mn-lt"/>
            </a:endParaRP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ED88B452-D8F8-4044-BD30-D6D038CEA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63668"/>
            <a:ext cx="10515599" cy="2894332"/>
          </a:xfrm>
        </p:spPr>
        <p:txBody>
          <a:bodyPr/>
          <a:lstStyle/>
          <a:p>
            <a:pPr marL="457200" lvl="0" indent="-444500">
              <a:lnSpc>
                <a:spcPct val="100000"/>
              </a:lnSpc>
              <a:spcBef>
                <a:spcPts val="0"/>
              </a:spcBef>
              <a:buFont typeface="Calibri"/>
              <a:buChar char="•"/>
            </a:pPr>
            <a:r>
              <a:rPr lang="en-US" dirty="0"/>
              <a:t>This mode opens a little</a:t>
            </a:r>
            <a:r>
              <a:rPr lang="en-US" dirty="0">
                <a:solidFill>
                  <a:srgbClr val="C00000"/>
                </a:solidFill>
              </a:rPr>
              <a:t> more </a:t>
            </a:r>
            <a:r>
              <a:rPr lang="en-US" dirty="0"/>
              <a:t>information than the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dirty="0"/>
              <a:t>      previous mode (de-identified mode).</a:t>
            </a:r>
          </a:p>
          <a:p>
            <a:pPr marL="457200" lvl="0" indent="-444500">
              <a:lnSpc>
                <a:spcPct val="100000"/>
              </a:lnSpc>
              <a:spcBef>
                <a:spcPts val="0"/>
              </a:spcBef>
              <a:buFont typeface="Calibri"/>
              <a:buChar char="•"/>
            </a:pPr>
            <a:r>
              <a:rPr lang="en-US" dirty="0"/>
              <a:t>Only the </a:t>
            </a:r>
            <a:r>
              <a:rPr lang="en-US" dirty="0">
                <a:solidFill>
                  <a:srgbClr val="C00000"/>
                </a:solidFill>
              </a:rPr>
              <a:t>differences </a:t>
            </a:r>
            <a:r>
              <a:rPr lang="en-US" dirty="0"/>
              <a:t>between items are shown. </a:t>
            </a:r>
          </a:p>
        </p:txBody>
      </p:sp>
      <p:pic>
        <p:nvPicPr>
          <p:cNvPr id="5" name="Shape 109" descr="A screenshot of a computer  Description generated with very high confidence">
            <a:extLst>
              <a:ext uri="{FF2B5EF4-FFF2-40B4-BE49-F238E27FC236}">
                <a16:creationId xmlns:a16="http://schemas.microsoft.com/office/drawing/2014/main" id="{532E29CF-0EEE-4CB0-8132-593390FE09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9593" t="61592" b="20185"/>
          <a:stretch/>
        </p:blipFill>
        <p:spPr>
          <a:xfrm>
            <a:off x="337625" y="2110154"/>
            <a:ext cx="11744363" cy="1659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546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BD6190F-ADBC-4C6E-BDF2-792A0B92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7200" dirty="0"/>
            </a:br>
            <a:r>
              <a:rPr lang="en-US" sz="5400" dirty="0"/>
              <a:t>MODERATE Mode</a:t>
            </a:r>
            <a:br>
              <a:rPr lang="en-US" dirty="0"/>
            </a:br>
            <a:r>
              <a:rPr lang="en-US" sz="3000" dirty="0">
                <a:solidFill>
                  <a:srgbClr val="222222"/>
                </a:solidFill>
                <a:latin typeface="+mn-lt"/>
              </a:rPr>
              <a:t>Moderate</a:t>
            </a:r>
            <a:r>
              <a:rPr lang="en-US" sz="3000" dirty="0">
                <a:solidFill>
                  <a:srgbClr val="222222"/>
                </a:solidFill>
                <a:latin typeface="+mn-lt"/>
                <a:ea typeface="Arial"/>
                <a:cs typeface="Arial"/>
                <a:sym typeface="Arial"/>
              </a:rPr>
              <a:t> disclosure with markup</a:t>
            </a:r>
            <a:endParaRPr lang="en-US" sz="3000" dirty="0">
              <a:latin typeface="+mn-lt"/>
            </a:endParaRP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ED88B452-D8F8-4044-BD30-D6D038CEA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63668"/>
            <a:ext cx="10515599" cy="2894332"/>
          </a:xfrm>
        </p:spPr>
        <p:txBody>
          <a:bodyPr/>
          <a:lstStyle/>
          <a:p>
            <a:pPr marL="342900" lvl="0" indent="-304800">
              <a:lnSpc>
                <a:spcPct val="100000"/>
              </a:lnSpc>
              <a:spcBef>
                <a:spcPts val="0"/>
              </a:spcBef>
              <a:buFont typeface="Calibri"/>
              <a:buChar char="•"/>
            </a:pPr>
            <a:r>
              <a:rPr lang="en-US" dirty="0"/>
              <a:t>This mode opens only information </a:t>
            </a:r>
            <a:r>
              <a:rPr lang="en-US" dirty="0">
                <a:solidFill>
                  <a:srgbClr val="C00000"/>
                </a:solidFill>
              </a:rPr>
              <a:t>necessary </a:t>
            </a:r>
            <a:r>
              <a:rPr lang="en-US" dirty="0"/>
              <a:t>for more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dirty="0"/>
              <a:t>    accurate linkage.</a:t>
            </a:r>
          </a:p>
          <a:p>
            <a:pPr marL="342900" lvl="0" indent="-311150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Font typeface="Calibri"/>
              <a:buChar char="•"/>
            </a:pPr>
            <a:r>
              <a:rPr lang="en-US" dirty="0">
                <a:solidFill>
                  <a:srgbClr val="C00000"/>
                </a:solidFill>
              </a:rPr>
              <a:t>Privacy risk is reduced</a:t>
            </a:r>
            <a:endParaRPr lang="en-US" dirty="0"/>
          </a:p>
        </p:txBody>
      </p:sp>
      <p:pic>
        <p:nvPicPr>
          <p:cNvPr id="6" name="Shape 117" descr="A screenshot of a computer  Description generated with very high confidence">
            <a:extLst>
              <a:ext uri="{FF2B5EF4-FFF2-40B4-BE49-F238E27FC236}">
                <a16:creationId xmlns:a16="http://schemas.microsoft.com/office/drawing/2014/main" id="{A84703D2-BF75-4750-A8E1-A5F45F79889C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l="17869" t="42038" b="40037"/>
          <a:stretch/>
        </p:blipFill>
        <p:spPr>
          <a:xfrm>
            <a:off x="85539" y="2096087"/>
            <a:ext cx="12020920" cy="1617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849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BD6190F-ADBC-4C6E-BDF2-792A0B92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7200" dirty="0"/>
            </a:br>
            <a:r>
              <a:rPr lang="en-US" sz="5400" dirty="0"/>
              <a:t>ENCRYPTED Mode</a:t>
            </a:r>
            <a:br>
              <a:rPr lang="en-US" dirty="0"/>
            </a:br>
            <a:r>
              <a:rPr lang="en-US" sz="3000" dirty="0">
                <a:solidFill>
                  <a:srgbClr val="222222"/>
                </a:solidFill>
                <a:latin typeface="+mn-lt"/>
              </a:rPr>
              <a:t>Encrypted</a:t>
            </a:r>
            <a:r>
              <a:rPr lang="en-US" sz="3000" dirty="0">
                <a:solidFill>
                  <a:srgbClr val="222222"/>
                </a:solidFill>
                <a:latin typeface="+mn-lt"/>
                <a:ea typeface="Arial"/>
                <a:cs typeface="Arial"/>
                <a:sym typeface="Arial"/>
              </a:rPr>
              <a:t> disclosure with markup</a:t>
            </a:r>
            <a:endParaRPr lang="en-US" sz="3000" dirty="0">
              <a:latin typeface="+mn-lt"/>
            </a:endParaRP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ED88B452-D8F8-4044-BD30-D6D038CEA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63668"/>
            <a:ext cx="10515599" cy="2894332"/>
          </a:xfrm>
        </p:spPr>
        <p:txBody>
          <a:bodyPr/>
          <a:lstStyle/>
          <a:p>
            <a:pPr marL="342900" lvl="0" indent="-304800">
              <a:lnSpc>
                <a:spcPct val="100000"/>
              </a:lnSpc>
              <a:spcBef>
                <a:spcPts val="0"/>
              </a:spcBef>
              <a:buFont typeface="Calibri"/>
              <a:buChar char="•"/>
            </a:pPr>
            <a:r>
              <a:rPr lang="en-US" dirty="0">
                <a:solidFill>
                  <a:srgbClr val="C00000"/>
                </a:solidFill>
              </a:rPr>
              <a:t>Only</a:t>
            </a:r>
            <a:r>
              <a:rPr lang="en-US" dirty="0"/>
              <a:t> have </a:t>
            </a:r>
            <a:r>
              <a:rPr lang="en-US" dirty="0">
                <a:solidFill>
                  <a:srgbClr val="C00000"/>
                </a:solidFill>
              </a:rPr>
              <a:t>same/different </a:t>
            </a:r>
            <a:r>
              <a:rPr lang="en-US" dirty="0"/>
              <a:t>icon</a:t>
            </a:r>
          </a:p>
          <a:p>
            <a:pPr marL="342900" lvl="0" indent="-304800">
              <a:lnSpc>
                <a:spcPct val="100000"/>
              </a:lnSpc>
              <a:spcBef>
                <a:spcPts val="0"/>
              </a:spcBef>
              <a:buFont typeface="Calibri"/>
              <a:buChar char="•"/>
            </a:pPr>
            <a:r>
              <a:rPr lang="en-US" dirty="0"/>
              <a:t>When information is identical, a pair of check marks will be displayed</a:t>
            </a:r>
          </a:p>
          <a:p>
            <a:pPr marL="342900" lvl="0" indent="-304800">
              <a:lnSpc>
                <a:spcPct val="100000"/>
              </a:lnSpc>
              <a:spcBef>
                <a:spcPts val="0"/>
              </a:spcBef>
              <a:buFont typeface="Calibri"/>
              <a:buChar char="•"/>
            </a:pPr>
            <a:r>
              <a:rPr lang="en-US" dirty="0"/>
              <a:t>When information is not identical, </a:t>
            </a:r>
            <a:r>
              <a:rPr lang="en-US" dirty="0">
                <a:solidFill>
                  <a:srgbClr val="C00000"/>
                </a:solidFill>
              </a:rPr>
              <a:t>encrypted information </a:t>
            </a:r>
            <a:r>
              <a:rPr lang="en-US" dirty="0"/>
              <a:t>will be displayed.</a:t>
            </a:r>
          </a:p>
        </p:txBody>
      </p:sp>
      <p:pic>
        <p:nvPicPr>
          <p:cNvPr id="7" name="Shape 130">
            <a:extLst>
              <a:ext uri="{FF2B5EF4-FFF2-40B4-BE49-F238E27FC236}">
                <a16:creationId xmlns:a16="http://schemas.microsoft.com/office/drawing/2014/main" id="{0903CF63-A376-491C-9E36-68DA622B2C7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27886" b="80283"/>
          <a:stretch/>
        </p:blipFill>
        <p:spPr>
          <a:xfrm>
            <a:off x="443296" y="2191042"/>
            <a:ext cx="11465169" cy="1519312"/>
          </a:xfrm>
          <a:prstGeom prst="rect">
            <a:avLst/>
          </a:prstGeom>
          <a:noFill/>
          <a:ln w="38100" cap="flat" cmpd="sng">
            <a:solidFill>
              <a:srgbClr val="FFFF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E08998EC-D113-45EA-A9C1-971784542588}"/>
              </a:ext>
            </a:extLst>
          </p:cNvPr>
          <p:cNvSpPr/>
          <p:nvPr/>
        </p:nvSpPr>
        <p:spPr>
          <a:xfrm>
            <a:off x="443295" y="2286000"/>
            <a:ext cx="11465169" cy="13293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8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160</Words>
  <Application>Microsoft Office PowerPoint</Application>
  <PresentationFormat>Ευρεία οθόνη</PresentationFormat>
  <Paragraphs>26</Paragraphs>
  <Slides>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 BASE Mode Full disclosure without markup</vt:lpstr>
      <vt:lpstr> FULL Mode Full disclosure with markup</vt:lpstr>
      <vt:lpstr> MASKED Mode Masked disclosure with markup</vt:lpstr>
      <vt:lpstr> MINIMUM Mode Minimum disclosure with markup</vt:lpstr>
      <vt:lpstr> MODERATE Mode Moderate disclosure with markup</vt:lpstr>
      <vt:lpstr> ENCRYPTED Mode Encrypted disclosure with markup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Theo Giannouchos</cp:lastModifiedBy>
  <cp:revision>9</cp:revision>
  <dcterms:modified xsi:type="dcterms:W3CDTF">2017-10-18T18:14:46Z</dcterms:modified>
</cp:coreProperties>
</file>