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Tw Cen MT Condensed" panose="020B0606020104020203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estrial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11T19:47:33.136" idx="1">
    <p:pos x="6000" y="0"/>
    <p:text>The original content is in the speaker's notes
-Yumei Li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IN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date swap to slide (also fix bug)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Will show,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when identical check mark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when different (slightly or totally): totally different jumbled up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 icons will be used?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872483" y="-562356"/>
            <a:ext cx="4023360" cy="9720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2076449" y="-323848"/>
            <a:ext cx="5410200" cy="7581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0" name="Shape 90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2" name="Shape 32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133350" ty="-6350" sx="50000" sy="50000" flip="none" algn="tl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0" name="Shape 40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133350" ty="-6350" sx="50000" sy="50000" flip="none" algn="tl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24125" y="2286000"/>
            <a:ext cx="4754878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989319" y="2286000"/>
            <a:ext cx="4754878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24128" y="2179634"/>
            <a:ext cx="4754878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78" cy="33415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990887" y="2179634"/>
            <a:ext cx="4754878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5990887" y="2967788"/>
            <a:ext cx="4754878" cy="33415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24128" y="471508"/>
            <a:ext cx="4389118" cy="1737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4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715000" y="822958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524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1158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599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660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609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568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538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599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18" cy="37622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0" cy="4572000"/>
          </a:xfrm>
          <a:prstGeom prst="rect">
            <a:avLst/>
          </a:prstGeom>
          <a:solidFill>
            <a:srgbClr val="C1DF87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8" cy="1463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7" name="Shape 77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889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9042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31496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2844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34544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024129" y="6470703"/>
            <a:ext cx="2154143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Questrial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37332" y="6470703"/>
            <a:ext cx="973666" cy="2743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IN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" name="Shape 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8981006" cy="1527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>
              <a:spcBef>
                <a:spcPct val="0"/>
              </a:spcBef>
              <a:spcAft>
                <a:spcPts val="0"/>
              </a:spcAft>
              <a:buClr>
                <a:srgbClr val="0C0C0C"/>
              </a:buClr>
              <a:buSzPct val="25000"/>
            </a:pPr>
            <a:r>
              <a:rPr lang="en-IN" kern="12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  <a:ea typeface="+mj-ea"/>
                <a:cs typeface="+mj-cs"/>
              </a:rPr>
              <a:t>Wait! There is more …</a:t>
            </a:r>
            <a:br>
              <a:rPr lang="en-IN" kern="12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  <a:ea typeface="+mj-ea"/>
                <a:cs typeface="+mj-cs"/>
              </a:rPr>
            </a:br>
            <a:r>
              <a:rPr lang="en-IN" kern="12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  <a:ea typeface="+mj-ea"/>
                <a:cs typeface="+mj-cs"/>
              </a:rPr>
              <a:t>What about Privacy 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Due to privacy concerns,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you will not see all the identifying information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 in the table, but you should have sufficient information to make decisions.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The upcoming pages will give you an understanding of how the data is disclosed on a need-to-know basis.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Checkmarks: Identical Values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Identical values are shown as checkmarks.</a:t>
            </a:r>
          </a:p>
        </p:txBody>
      </p:sp>
      <p:sp>
        <p:nvSpPr>
          <p:cNvPr id="104" name="Shape 104"/>
          <p:cNvSpPr/>
          <p:nvPr/>
        </p:nvSpPr>
        <p:spPr>
          <a:xfrm rot="5400000">
            <a:off x="5388528" y="4394193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Shape 105"/>
          <p:cNvSpPr/>
          <p:nvPr/>
        </p:nvSpPr>
        <p:spPr>
          <a:xfrm rot="5400000">
            <a:off x="8442958" y="439419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/>
          <p:nvPr/>
        </p:nvSpPr>
        <p:spPr>
          <a:xfrm rot="5400000">
            <a:off x="10272051" y="4394193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1265" y="951841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80390"/>
          <a:stretch/>
        </p:blipFill>
        <p:spPr>
          <a:xfrm>
            <a:off x="1024128" y="2929176"/>
            <a:ext cx="10074512" cy="111485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80471"/>
          <a:stretch/>
        </p:blipFill>
        <p:spPr>
          <a:xfrm>
            <a:off x="1024128" y="5295569"/>
            <a:ext cx="10059272" cy="110723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0" name="Shape 110"/>
          <p:cNvSpPr/>
          <p:nvPr/>
        </p:nvSpPr>
        <p:spPr>
          <a:xfrm rot="5400000">
            <a:off x="9545322" y="4394193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Stars Used in Similar IDs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24125" y="1890068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When two items are similar,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stars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 (they look like this ***) are used for characters that are the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same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@@@ and &amp;&amp;&amp; show the characters that are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different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.</a:t>
            </a:r>
          </a:p>
        </p:txBody>
      </p:sp>
      <p:sp>
        <p:nvSpPr>
          <p:cNvPr id="117" name="Shape 117"/>
          <p:cNvSpPr/>
          <p:nvPr/>
        </p:nvSpPr>
        <p:spPr>
          <a:xfrm rot="5400000">
            <a:off x="3881832" y="4585679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8" name="Shape 118"/>
          <p:cNvSpPr/>
          <p:nvPr/>
        </p:nvSpPr>
        <p:spPr>
          <a:xfrm rot="5400000">
            <a:off x="1824941" y="4608336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80390"/>
          <a:stretch/>
        </p:blipFill>
        <p:spPr>
          <a:xfrm>
            <a:off x="1024128" y="3254035"/>
            <a:ext cx="10074512" cy="111485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80471"/>
          <a:stretch/>
        </p:blipFill>
        <p:spPr>
          <a:xfrm>
            <a:off x="1024125" y="5456560"/>
            <a:ext cx="10059272" cy="110723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024125" y="585216"/>
            <a:ext cx="10694975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*** When the Matched Value is Missing ()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When one of the values in a pair is missing, the other value is not useful.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Thus, the matched value with missing is represented by ***</a:t>
            </a:r>
          </a:p>
        </p:txBody>
      </p:sp>
      <p:sp>
        <p:nvSpPr>
          <p:cNvPr id="127" name="Shape 127"/>
          <p:cNvSpPr/>
          <p:nvPr/>
        </p:nvSpPr>
        <p:spPr>
          <a:xfrm rot="5400000">
            <a:off x="8324019" y="461689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Shape 128"/>
          <p:cNvSpPr/>
          <p:nvPr/>
        </p:nvSpPr>
        <p:spPr>
          <a:xfrm rot="5400000">
            <a:off x="1781848" y="4585788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79691"/>
          <a:stretch/>
        </p:blipFill>
        <p:spPr>
          <a:xfrm>
            <a:off x="1024128" y="3210691"/>
            <a:ext cx="10066891" cy="114215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25" y="5478707"/>
            <a:ext cx="10059272" cy="1112614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1" name="Shape 131"/>
          <p:cNvSpPr/>
          <p:nvPr/>
        </p:nvSpPr>
        <p:spPr>
          <a:xfrm>
            <a:off x="8172450" y="5734050"/>
            <a:ext cx="1041400" cy="387350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8172450" y="3495005"/>
            <a:ext cx="1041400" cy="387350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Different Items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10561858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When two items are very different, they are shown as @@@ and &amp;&amp;&amp;</a:t>
            </a:r>
          </a:p>
        </p:txBody>
      </p:sp>
      <p:sp>
        <p:nvSpPr>
          <p:cNvPr id="139" name="Shape 139"/>
          <p:cNvSpPr/>
          <p:nvPr/>
        </p:nvSpPr>
        <p:spPr>
          <a:xfrm rot="5400000">
            <a:off x="1773856" y="468686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Shape 140"/>
          <p:cNvSpPr/>
          <p:nvPr/>
        </p:nvSpPr>
        <p:spPr>
          <a:xfrm rot="5400000">
            <a:off x="3778478" y="468686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" name="Shape 141"/>
          <p:cNvSpPr/>
          <p:nvPr/>
        </p:nvSpPr>
        <p:spPr>
          <a:xfrm rot="5400000">
            <a:off x="10375069" y="4686865"/>
            <a:ext cx="738260" cy="545233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294" y="885204"/>
            <a:ext cx="1434900" cy="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25" y="3246027"/>
            <a:ext cx="10066891" cy="1051649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937" y="5621280"/>
            <a:ext cx="10059272" cy="103641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Swaps</a:t>
            </a:r>
          </a:p>
        </p:txBody>
      </p:sp>
      <p:sp>
        <p:nvSpPr>
          <p:cNvPr id="151" name="Shape 151"/>
          <p:cNvSpPr/>
          <p:nvPr/>
        </p:nvSpPr>
        <p:spPr>
          <a:xfrm rot="5400000">
            <a:off x="3983420" y="4498792"/>
            <a:ext cx="738300" cy="545100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" name="Shape 152"/>
          <p:cNvSpPr/>
          <p:nvPr/>
        </p:nvSpPr>
        <p:spPr>
          <a:xfrm rot="5400000">
            <a:off x="5345420" y="4498792"/>
            <a:ext cx="738300" cy="545100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8041" y="1077336"/>
            <a:ext cx="652389" cy="51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 rot="5400000">
            <a:off x="8213786" y="4498792"/>
            <a:ext cx="738300" cy="545100"/>
          </a:xfrm>
          <a:prstGeom prst="rightArrow">
            <a:avLst>
              <a:gd name="adj1" fmla="val 38162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024125" y="2026575"/>
            <a:ext cx="11016600" cy="9348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ea typeface="Questrial"/>
                <a:cs typeface="Questrial"/>
                <a:sym typeface="Questrial"/>
              </a:rPr>
              <a:t>When columns have swapped values, the swapped parts are shown by &amp;&amp;&amp; and @@@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982777" y="3099667"/>
            <a:ext cx="10075313" cy="1164231"/>
            <a:chOff x="958140" y="2830284"/>
            <a:chExt cx="10075313" cy="1164231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4">
              <a:alphaModFix/>
            </a:blip>
            <a:srcRect t="67195" b="15493"/>
            <a:stretch/>
          </p:blipFill>
          <p:spPr>
            <a:xfrm>
              <a:off x="958140" y="3010448"/>
              <a:ext cx="10074512" cy="984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97220"/>
            <a:stretch/>
          </p:blipFill>
          <p:spPr>
            <a:xfrm>
              <a:off x="958941" y="2834999"/>
              <a:ext cx="10074512" cy="15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/>
            <p:nvPr/>
          </p:nvSpPr>
          <p:spPr>
            <a:xfrm>
              <a:off x="958144" y="2830284"/>
              <a:ext cx="10074512" cy="1164229"/>
            </a:xfrm>
            <a:prstGeom prst="rect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957486" y="5278741"/>
            <a:ext cx="10125914" cy="1201307"/>
            <a:chOff x="957486" y="5278741"/>
            <a:chExt cx="10125914" cy="1201307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5">
              <a:alphaModFix/>
            </a:blip>
            <a:srcRect t="66886" b="14770"/>
            <a:stretch/>
          </p:blipFill>
          <p:spPr>
            <a:xfrm>
              <a:off x="1024128" y="5440087"/>
              <a:ext cx="10059272" cy="103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5">
              <a:alphaModFix/>
            </a:blip>
            <a:srcRect b="95025"/>
            <a:stretch/>
          </p:blipFill>
          <p:spPr>
            <a:xfrm>
              <a:off x="957486" y="5278741"/>
              <a:ext cx="10059272" cy="282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Shape 163"/>
            <p:cNvSpPr/>
            <p:nvPr/>
          </p:nvSpPr>
          <p:spPr>
            <a:xfrm>
              <a:off x="975566" y="5303769"/>
              <a:ext cx="10074512" cy="1164229"/>
            </a:xfrm>
            <a:prstGeom prst="rect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Understand the Symbols?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024128" y="2382817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Take a moment to look at the next slide carefully and understand what the symbols and icons mean for different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52" y="348451"/>
            <a:ext cx="9495343" cy="28196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5" name="Shape 175"/>
          <p:cNvSpPr/>
          <p:nvPr/>
        </p:nvSpPr>
        <p:spPr>
          <a:xfrm>
            <a:off x="10130042" y="2464543"/>
            <a:ext cx="1065007" cy="185031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6F94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752" y="3697332"/>
            <a:ext cx="9495343" cy="2781754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7" name="Shape 177"/>
          <p:cNvSpPr/>
          <p:nvPr/>
        </p:nvSpPr>
        <p:spPr>
          <a:xfrm>
            <a:off x="9280006" y="5717307"/>
            <a:ext cx="263698" cy="2863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Questrial"/>
              <a:buNone/>
            </a:pPr>
            <a:r>
              <a:rPr lang="en-IN" sz="5000" b="0" i="0" u="none" strike="noStrike" cap="none" dirty="0">
                <a:solidFill>
                  <a:srgbClr val="0C0C0C"/>
                </a:solidFill>
                <a:latin typeface="Tw Cen MT Condensed" panose="020B0606020104020203" pitchFamily="34" charset="0"/>
                <a:sym typeface="Questrial"/>
              </a:rPr>
              <a:t>Encryption Mode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66084"/>
          <a:stretch/>
        </p:blipFill>
        <p:spPr>
          <a:xfrm>
            <a:off x="885325" y="2086866"/>
            <a:ext cx="9997675" cy="1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7675" y="4226225"/>
            <a:ext cx="11141700" cy="6129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Encryption mode only have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same/different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 icon.</a:t>
            </a:r>
          </a:p>
          <a:p>
            <a:pPr marL="91440" marR="0" lvl="0" indent="-91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When information is identical, a pair of check marks will be displayed.</a:t>
            </a:r>
          </a:p>
          <a:p>
            <a:pPr marL="91440" marR="0" lvl="0" indent="-914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When information is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NOT identical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, </a:t>
            </a:r>
            <a:r>
              <a:rPr lang="en-IN" sz="2400" b="1" i="0" u="none" strike="noStrike" cap="none" dirty="0">
                <a:solidFill>
                  <a:srgbClr val="C00000"/>
                </a:solidFill>
                <a:latin typeface="Tw Cen MT Condensed" panose="020B0606020104020203" pitchFamily="34" charset="0"/>
                <a:sym typeface="Questrial"/>
              </a:rPr>
              <a:t>encrypted information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w Cen MT Condensed" panose="020B0606020104020203" pitchFamily="34" charset="0"/>
                <a:sym typeface="Questrial"/>
              </a:rPr>
              <a:t> will be displayed.</a:t>
            </a:r>
          </a:p>
          <a:p>
            <a:pPr marL="139700" marR="0" lvl="0" indent="-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Char char=" "/>
            </a:pPr>
            <a:endParaRPr sz="2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1778616C-ED98-4096-BFC0-5E2D6E4534B4}"/>
              </a:ext>
            </a:extLst>
          </p:cNvPr>
          <p:cNvSpPr/>
          <p:nvPr/>
        </p:nvSpPr>
        <p:spPr>
          <a:xfrm>
            <a:off x="885325" y="2117630"/>
            <a:ext cx="9858875" cy="1438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271</Words>
  <Application>Microsoft Office PowerPoint</Application>
  <PresentationFormat>Ευρεία οθόνη</PresentationFormat>
  <Paragraphs>29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5" baseType="lpstr">
      <vt:lpstr>Noto Sans Symbols</vt:lpstr>
      <vt:lpstr>Arial</vt:lpstr>
      <vt:lpstr>Tw Cen MT Condensed</vt:lpstr>
      <vt:lpstr>Calibri</vt:lpstr>
      <vt:lpstr>Questrial</vt:lpstr>
      <vt:lpstr>Integral</vt:lpstr>
      <vt:lpstr>Wait! There is more … What about Privacy ?</vt:lpstr>
      <vt:lpstr>Checkmarks: Identical Values </vt:lpstr>
      <vt:lpstr>Stars Used in Similar IDs</vt:lpstr>
      <vt:lpstr>*** When the Matched Value is Missing ()</vt:lpstr>
      <vt:lpstr>Different Items</vt:lpstr>
      <vt:lpstr>Swaps</vt:lpstr>
      <vt:lpstr>Understand the Symbols?</vt:lpstr>
      <vt:lpstr>Παρουσίαση του PowerPoint</vt:lpstr>
      <vt:lpstr>Encryption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Wait! There is more … What about Privacy ?</dc:title>
  <dc:creator>Theo Giannouchos</dc:creator>
  <cp:lastModifiedBy>Theo Giannouchos</cp:lastModifiedBy>
  <cp:revision>2</cp:revision>
  <dcterms:modified xsi:type="dcterms:W3CDTF">2017-10-27T20:31:45Z</dcterms:modified>
</cp:coreProperties>
</file>