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260" r:id="rId3"/>
    <p:sldId id="263" r:id="rId4"/>
    <p:sldId id="264" r:id="rId5"/>
    <p:sldId id="266" r:id="rId6"/>
    <p:sldId id="267" r:id="rId7"/>
    <p:sldId id="275" r:id="rId8"/>
    <p:sldId id="273" r:id="rId9"/>
    <p:sldId id="268" r:id="rId10"/>
    <p:sldId id="279" r:id="rId11"/>
    <p:sldId id="280" r:id="rId12"/>
    <p:sldId id="281" r:id="rId13"/>
    <p:sldId id="269" r:id="rId14"/>
    <p:sldId id="278" r:id="rId15"/>
    <p:sldId id="277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Windows" initials="П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99" autoAdjust="0"/>
  </p:normalViewPr>
  <p:slideViewPr>
    <p:cSldViewPr>
      <p:cViewPr>
        <p:scale>
          <a:sx n="70" d="100"/>
          <a:sy n="70" d="100"/>
        </p:scale>
        <p:origin x="-1000" y="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EF4EE-0080-4B79-BD4A-22B61E306577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FFF51-2892-40E0-9980-3DA54EFD8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018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dirty="0" smtClean="0"/>
              <a:t>] http://webmandry.com/reka-don-tanais-kazachya-reka-opisanie-harakteristika-foto-video/ (</a:t>
            </a:r>
            <a:r>
              <a:rPr lang="ru-RU" dirty="0" smtClean="0"/>
              <a:t>дата обращения 14.04.2019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FFF51-2892-40E0-9980-3DA54EFD889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985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[4] http://www.meteorf.ru/upload/iblock/0f6/review2016m_27092017.pdf (</a:t>
            </a:r>
            <a:r>
              <a:rPr lang="ru-RU" dirty="0" smtClean="0"/>
              <a:t>дата обращения 03.05.2019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FFF51-2892-40E0-9980-3DA54EFD889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61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[4]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FFF51-2892-40E0-9980-3DA54EFD889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17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[2]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FFF51-2892-40E0-9980-3DA54EFD889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328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[3] </a:t>
            </a:r>
          </a:p>
          <a:p>
            <a:r>
              <a:rPr lang="en-US" dirty="0" smtClean="0"/>
              <a:t>[5]</a:t>
            </a:r>
            <a:r>
              <a:rPr lang="en-US" baseline="0" dirty="0" smtClean="0"/>
              <a:t> https://</a:t>
            </a:r>
            <a:r>
              <a:rPr lang="en-US" baseline="0" dirty="0" smtClean="0"/>
              <a:t>cu-prum.ru/med.html</a:t>
            </a:r>
            <a:r>
              <a:rPr lang="ru-RU" baseline="0" dirty="0" smtClean="0"/>
              <a:t> (дата обращения 03.05.2019)</a:t>
            </a:r>
            <a:endParaRPr lang="en-US" dirty="0" smtClean="0"/>
          </a:p>
          <a:p>
            <a:r>
              <a:rPr lang="en-US" dirty="0" smtClean="0"/>
              <a:t>[6] https://cyberleninka.ru/article/v/otsenka-vliyaniya-soderzhaniya-medi-v-prirodnoy-vode-v-rayone-vodozaborov-goroda-taganroga-i-taganrogskom-zalive-azovskogo-morya-na</a:t>
            </a:r>
            <a:r>
              <a:rPr lang="ru-RU" dirty="0" smtClean="0"/>
              <a:t> (дата обращения 03.05.2019)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FFF51-2892-40E0-9980-3DA54EFD889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977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[6]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FFF51-2892-40E0-9980-3DA54EFD889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46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</a:t>
            </a:r>
            <a:r>
              <a:rPr lang="ru-RU" dirty="0" smtClean="0"/>
              <a:t>1</a:t>
            </a:r>
            <a:r>
              <a:rPr lang="en-US" dirty="0" smtClean="0"/>
              <a:t>]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FFF51-2892-40E0-9980-3DA54EFD889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6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ru-RU" dirty="0" smtClean="0"/>
              <a:t>2</a:t>
            </a:r>
            <a:r>
              <a:rPr lang="en-US" dirty="0" smtClean="0"/>
              <a:t>]</a:t>
            </a:r>
            <a:r>
              <a:rPr lang="en-US" baseline="0" dirty="0" smtClean="0"/>
              <a:t> https://port-u.ru/nasha-biblioteka/624-ajdarkina-e-e-monitoring-sostoyaniya-vodnykh-resursov-rostovskoj-oblasti (</a:t>
            </a:r>
            <a:r>
              <a:rPr lang="ru-RU" baseline="0" dirty="0" smtClean="0"/>
              <a:t>дата обращения 14.04.2019</a:t>
            </a:r>
            <a:r>
              <a:rPr lang="en-US" baseline="0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FFF51-2892-40E0-9980-3DA54EFD889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96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ru-RU" dirty="0" smtClean="0"/>
              <a:t>2</a:t>
            </a:r>
            <a:r>
              <a:rPr lang="en-US" dirty="0" smtClean="0"/>
              <a:t>]</a:t>
            </a:r>
            <a:endParaRPr lang="ru-RU" dirty="0" smtClean="0"/>
          </a:p>
          <a:p>
            <a:r>
              <a:rPr lang="en-US" dirty="0" smtClean="0"/>
              <a:t>[</a:t>
            </a:r>
            <a:r>
              <a:rPr lang="ru-RU" dirty="0" smtClean="0"/>
              <a:t>3</a:t>
            </a:r>
            <a:r>
              <a:rPr lang="en-US" dirty="0" smtClean="0"/>
              <a:t>] http://www.dioxin.ru/doc/gn2.1.5.2280-07.htm (</a:t>
            </a:r>
            <a:r>
              <a:rPr lang="ru-RU" dirty="0" smtClean="0"/>
              <a:t>дата обращения 14.04.2019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FFF51-2892-40E0-9980-3DA54EFD889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53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ru-RU" dirty="0" smtClean="0"/>
              <a:t>2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FFF51-2892-40E0-9980-3DA54EFD889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128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[2]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FFF51-2892-40E0-9980-3DA54EFD889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232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[2]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FFF51-2892-40E0-9980-3DA54EFD889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0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[2]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FFF51-2892-40E0-9980-3DA54EFD889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181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[2]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FFF51-2892-40E0-9980-3DA54EFD889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59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96E-3ECF-46D9-A0F8-B55E3F32D023}" type="datetime1">
              <a:rPr lang="ru-RU" smtClean="0"/>
              <a:t>04.05.2019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7E87C-7D48-47D2-A27C-5266A05D6CA4}" type="datetime1">
              <a:rPr lang="ru-RU" smtClean="0"/>
              <a:t>04.05.2019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E654-981A-48FE-85AD-C4D6679536D0}" type="datetime1">
              <a:rPr lang="ru-RU" smtClean="0"/>
              <a:t>04.05.2019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B20DB99-D269-4557-A774-421DED289E88}" type="datetime1">
              <a:rPr lang="ru-RU" smtClean="0"/>
              <a:t>04.05.2019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61B3DB6-9A84-4DA4-905E-252098D7B186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CDDA-ADC7-44F0-BD1B-7FA115083298}" type="datetime1">
              <a:rPr lang="ru-RU" smtClean="0"/>
              <a:t>04.05.2019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E348-AE39-42BE-AF12-65F9FC55907D}" type="datetime1">
              <a:rPr lang="ru-RU" smtClean="0"/>
              <a:t>04.05.2019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8188-938E-40B7-9CFC-3D2A352C52F9}" type="datetime1">
              <a:rPr lang="ru-RU" smtClean="0"/>
              <a:t>04.05.2019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20CD-4F27-4744-ACEE-A999E43E6AE5}" type="datetime1">
              <a:rPr lang="ru-RU" smtClean="0"/>
              <a:t>04.05.2019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36E4-9276-4777-A215-AA5EFFB6FE41}" type="datetime1">
              <a:rPr lang="ru-RU" smtClean="0"/>
              <a:t>04.05.2019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748E83F-EB75-41AB-95BF-BB4EAD5D4DCE}" type="datetime1">
              <a:rPr lang="ru-RU" smtClean="0"/>
              <a:t>04.05.2019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6C71-5CA8-4B6A-BF57-7D6E01DAE9E6}" type="datetime1">
              <a:rPr lang="ru-RU" smtClean="0"/>
              <a:t>04.05.2019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2A1ED51-74B7-4C28-BD53-1B96403F6266}" type="datetime1">
              <a:rPr lang="ru-RU" smtClean="0"/>
              <a:t>04.05.2019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61B3DB6-9A84-4DA4-905E-252098D7B18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4077072"/>
            <a:ext cx="7920880" cy="100811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Янова </a:t>
            </a:r>
            <a:r>
              <a:rPr lang="ru-RU" sz="2000" dirty="0" err="1" smtClean="0">
                <a:solidFill>
                  <a:schemeClr val="tx1"/>
                </a:solidFill>
              </a:rPr>
              <a:t>Даниэлла</a:t>
            </a:r>
            <a:endParaRPr lang="ru-RU" sz="2000" dirty="0" smtClean="0">
              <a:solidFill>
                <a:schemeClr val="tx1"/>
              </a:solidFill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Доктор Артём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ИУ7-63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Река Дон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28031"/>
              </p:ext>
            </p:extLst>
          </p:nvPr>
        </p:nvGraphicFramePr>
        <p:xfrm>
          <a:off x="467544" y="2564904"/>
          <a:ext cx="8229600" cy="2508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337280"/>
                <a:gridCol w="1954560"/>
              </a:tblGrid>
              <a:tr h="9536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Азоты нитратов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БПК5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фенолы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Дефицит растворенного кислорода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Луганская </a:t>
                      </a:r>
                      <a:r>
                        <a:rPr lang="ru-RU" dirty="0" err="1" smtClean="0"/>
                        <a:t>обл</a:t>
                      </a:r>
                      <a:r>
                        <a:rPr lang="ru-RU" dirty="0" smtClean="0"/>
                        <a:t>/Ростов-на-Дону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1.1 – 1.3 ПДК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1.8 ПДК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Каменск-Шахтинск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 ПДК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 1 ПДК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3.2 мкг/</a:t>
                      </a:r>
                      <a:r>
                        <a:rPr lang="ru-RU" dirty="0" err="1" smtClean="0"/>
                        <a:t>куб.дм</a:t>
                      </a:r>
                      <a:r>
                        <a:rPr lang="ru-RU" dirty="0" smtClean="0"/>
                        <a:t>(71%)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219200"/>
          </a:xfrm>
        </p:spPr>
        <p:txBody>
          <a:bodyPr>
            <a:noAutofit/>
          </a:bodyPr>
          <a:lstStyle/>
          <a:p>
            <a:r>
              <a:rPr lang="ru-RU" sz="3200" dirty="0"/>
              <a:t>Качественный состав на границе Луганской области с Ростовом-на-Дону и у </a:t>
            </a:r>
            <a:r>
              <a:rPr lang="ru-RU" sz="3200" dirty="0" smtClean="0"/>
              <a:t>Каменск-Шахтинска в 2012 году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77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2016 г. вода в нижнем течении р. Дон на участке г. Ростов-на-Дону – г. Азов в большинстве створов по-прежнему характеризовалась «грязной», в контрольных створах г. </a:t>
            </a:r>
            <a:r>
              <a:rPr lang="ru-RU" dirty="0" smtClean="0"/>
              <a:t>Ростов-на-Дону </a:t>
            </a:r>
            <a:r>
              <a:rPr lang="ru-RU" dirty="0"/>
              <a:t>и в фоновом створе г. Азов – «загрязнённой». </a:t>
            </a:r>
            <a:endParaRPr lang="ru-RU" dirty="0" smtClean="0"/>
          </a:p>
          <a:p>
            <a:r>
              <a:rPr lang="ru-RU" dirty="0"/>
              <a:t>Существенное негативное влияние на качество воды р. Дон оказывает р. Северский Донец, берущая начало в Белгородской области, протекающая по территории Украины и впадающая в р. Дон на территории Ростовской области.</a:t>
            </a:r>
            <a:endParaRPr lang="ru-RU" dirty="0" smtClean="0"/>
          </a:p>
          <a:p>
            <a:r>
              <a:rPr lang="ru-RU" dirty="0"/>
              <a:t>Наименее загрязнённой вода реки остается в верхнем течении на территории Белгородской области у с. </a:t>
            </a:r>
            <a:r>
              <a:rPr lang="ru-RU" dirty="0" err="1"/>
              <a:t>Беломестное</a:t>
            </a:r>
            <a:r>
              <a:rPr lang="ru-RU" dirty="0"/>
              <a:t>, в створах Белгородского водохранилища и характеризуется на протяжении последних четырех лет как «</a:t>
            </a:r>
            <a:r>
              <a:rPr lang="ru-RU" dirty="0" smtClean="0"/>
              <a:t>загрязнённая».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11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Качественный состав  в 2016 году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2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12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Качественный состав в 2016 году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8229600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9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412776"/>
            <a:ext cx="8363272" cy="2304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 показаниям бактериального загрязнения р. Дон относится к источникам с повышенной степенью эпидемиологической опасности. В речной воде обнаруживаются </a:t>
            </a:r>
            <a:r>
              <a:rPr lang="ru-RU" sz="2400" dirty="0" err="1"/>
              <a:t>колифаги</a:t>
            </a:r>
            <a:r>
              <a:rPr lang="ru-RU" sz="2400" dirty="0"/>
              <a:t>, споры </a:t>
            </a:r>
            <a:r>
              <a:rPr lang="ru-RU" sz="2400" dirty="0" err="1"/>
              <a:t>сульфитредуцирующих</a:t>
            </a:r>
            <a:r>
              <a:rPr lang="ru-RU" sz="2400" dirty="0"/>
              <a:t> </a:t>
            </a:r>
            <a:r>
              <a:rPr lang="ru-RU" sz="2400" dirty="0" err="1"/>
              <a:t>клостридий</a:t>
            </a:r>
            <a:r>
              <a:rPr lang="ru-RU" sz="2400" dirty="0"/>
              <a:t>, </a:t>
            </a:r>
            <a:r>
              <a:rPr lang="ru-RU" sz="2400" dirty="0" err="1"/>
              <a:t>холероподобная</a:t>
            </a:r>
            <a:r>
              <a:rPr lang="ru-RU" sz="2400" dirty="0"/>
              <a:t> микрофлора. Кроме того, в пробах речной воды, отобранных в местах водозаборов </a:t>
            </a:r>
            <a:r>
              <a:rPr lang="ru-RU" sz="2400" dirty="0" smtClean="0"/>
              <a:t>и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Бактериальное загрязнение Дона</a:t>
            </a:r>
            <a:endParaRPr lang="ru-RU" dirty="0"/>
          </a:p>
        </p:txBody>
      </p:sp>
      <p:pic>
        <p:nvPicPr>
          <p:cNvPr id="15362" name="Picture 2" descr="ÐÐ°ÑÑÐ¸Ð½ÐºÐ¸ Ð¿Ð¾ Ð·Ð°Ð¿ÑÐ¾ÑÑ ÑÐ¾Ð»ÐµÑÐ¾Ð¿Ð¾Ð´Ð¾Ð±Ð½Ð°Ñ Ð¼Ð¸ÐºÑÐ¾ÑÐ»Ð¾ÑÐ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24" y="3717032"/>
            <a:ext cx="335968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779912" y="3643860"/>
            <a:ext cx="50405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зонах рекреаций, обнаруживаются </a:t>
            </a:r>
            <a:r>
              <a:rPr lang="ru-RU" sz="2400" dirty="0" err="1" smtClean="0"/>
              <a:t>термотолерантные</a:t>
            </a:r>
            <a:r>
              <a:rPr lang="ru-RU" sz="2400" dirty="0" smtClean="0"/>
              <a:t> </a:t>
            </a:r>
            <a:r>
              <a:rPr lang="ru-RU" sz="2400" dirty="0" err="1" smtClean="0"/>
              <a:t>колиформные</a:t>
            </a:r>
            <a:r>
              <a:rPr lang="ru-RU" sz="2400" dirty="0" smtClean="0"/>
              <a:t> бактерии, общие </a:t>
            </a:r>
            <a:r>
              <a:rPr lang="ru-RU" sz="2400" dirty="0" err="1" smtClean="0"/>
              <a:t>колиформные</a:t>
            </a:r>
            <a:r>
              <a:rPr lang="ru-RU" sz="2400" dirty="0" smtClean="0"/>
              <a:t> бактерии, численные значения которых превышали норматив в десятки и более раз.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13937" y="6227733"/>
            <a:ext cx="217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Кишечная палочка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1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48445" y="1196752"/>
            <a:ext cx="5698976" cy="4785320"/>
          </a:xfrm>
        </p:spPr>
        <p:txBody>
          <a:bodyPr>
            <a:noAutofit/>
          </a:bodyPr>
          <a:lstStyle/>
          <a:p>
            <a:r>
              <a:rPr lang="ru-RU" sz="2000" dirty="0"/>
              <a:t>Медь – это пластичный золотисто-розовый металл с характерным металлическим блеском. В периодической системе Д. И. Менделеева этот химический элемент обозначается, как </a:t>
            </a:r>
            <a:r>
              <a:rPr lang="ru-RU" sz="2000" dirty="0" err="1"/>
              <a:t>Сu</a:t>
            </a:r>
            <a:r>
              <a:rPr lang="ru-RU" sz="2000" dirty="0"/>
              <a:t> (</a:t>
            </a:r>
            <a:r>
              <a:rPr lang="ru-RU" sz="2000" dirty="0" err="1"/>
              <a:t>Cuprum</a:t>
            </a:r>
            <a:r>
              <a:rPr lang="ru-RU" sz="2000" dirty="0"/>
              <a:t>) и находится под порядковым номером 29 в I группе (побочной подгруппе), в 4 периоде</a:t>
            </a:r>
            <a:r>
              <a:rPr lang="ru-RU" sz="2000" dirty="0" smtClean="0"/>
              <a:t>.</a:t>
            </a:r>
          </a:p>
          <a:p>
            <a:r>
              <a:rPr lang="ru-RU" sz="2000" dirty="0" err="1" smtClean="0"/>
              <a:t>ПДКв</a:t>
            </a:r>
            <a:r>
              <a:rPr lang="ru-RU" sz="2000" dirty="0" smtClean="0"/>
              <a:t> - 1,0 мг/л</a:t>
            </a:r>
            <a:endParaRPr lang="ru-RU" sz="2000" dirty="0"/>
          </a:p>
          <a:p>
            <a:r>
              <a:rPr lang="ru-RU" sz="2000" dirty="0"/>
              <a:t>В организм медь поступает в основном с пищей. В некоторых овощах и фруктах содержится от 30 до 230 мг/г меди. Много меди содержится в бобовых, капусте, картофеле, крапиве, кукурузе, моркови, шпинате, яблоках, какао-бобах, однако более всего богаты медью морепродукты (раки, рыба). 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94928"/>
          </a:xfrm>
        </p:spPr>
        <p:txBody>
          <a:bodyPr/>
          <a:lstStyle/>
          <a:p>
            <a:r>
              <a:rPr lang="ru-RU" dirty="0" smtClean="0"/>
              <a:t>Медь</a:t>
            </a:r>
            <a:endParaRPr lang="ru-RU" dirty="0"/>
          </a:p>
        </p:txBody>
      </p:sp>
      <p:pic>
        <p:nvPicPr>
          <p:cNvPr id="17412" name="Picture 4" descr="ÐÐµÐ´Ñ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64307"/>
            <a:ext cx="2808312" cy="280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1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t">
              <a:buNone/>
            </a:pPr>
            <a:r>
              <a:rPr lang="ru-RU" dirty="0"/>
              <a:t>Признаки отравления медью:</a:t>
            </a:r>
            <a:endParaRPr lang="ru-RU" dirty="0" smtClean="0"/>
          </a:p>
          <a:p>
            <a:pPr fontAlgn="t"/>
            <a:r>
              <a:rPr lang="ru-RU" dirty="0" smtClean="0"/>
              <a:t>ухудшение </a:t>
            </a:r>
            <a:r>
              <a:rPr lang="ru-RU" dirty="0"/>
              <a:t>памяти, бессонница, нервозное </a:t>
            </a:r>
            <a:r>
              <a:rPr lang="ru-RU" dirty="0" smtClean="0"/>
              <a:t>состояние;</a:t>
            </a:r>
          </a:p>
          <a:p>
            <a:pPr fontAlgn="t"/>
            <a:r>
              <a:rPr lang="ru-RU" dirty="0" smtClean="0"/>
              <a:t>может </a:t>
            </a:r>
            <a:r>
              <a:rPr lang="ru-RU" dirty="0"/>
              <a:t>проявляться "медная лихорадка" (озноб, высокая температура, проливной пот, судороги в икроножных мышцах);</a:t>
            </a:r>
          </a:p>
          <a:p>
            <a:pPr fontAlgn="t"/>
            <a:r>
              <a:rPr lang="ru-RU" dirty="0" smtClean="0"/>
              <a:t>воздействие </a:t>
            </a:r>
            <a:r>
              <a:rPr lang="ru-RU" dirty="0"/>
              <a:t>пыли и окиси меди может приводить к слезотечению, раздражению конъюнктивы и слизистых оболочек, чиханию, жжению в зеве, головной боли, слабости, болям в мышцах, желудочно-кишечным расстройствам;</a:t>
            </a:r>
          </a:p>
          <a:p>
            <a:pPr fontAlgn="t"/>
            <a:r>
              <a:rPr lang="ru-RU" dirty="0" smtClean="0"/>
              <a:t>нарушения </a:t>
            </a:r>
            <a:r>
              <a:rPr lang="ru-RU" dirty="0"/>
              <a:t>функций печени и почек;</a:t>
            </a:r>
          </a:p>
          <a:p>
            <a:pPr fontAlgn="t"/>
            <a:r>
              <a:rPr lang="ru-RU" dirty="0" smtClean="0"/>
              <a:t>поражение </a:t>
            </a:r>
            <a:r>
              <a:rPr lang="ru-RU" dirty="0"/>
              <a:t>печени с развитием цирроза и вторичным поражением головного мозга, связанным с наследственным нарушением обмена меди и белков (болезнь Вильсона-Коновалова);</a:t>
            </a:r>
          </a:p>
          <a:p>
            <a:pPr fontAlgn="t"/>
            <a:r>
              <a:rPr lang="ru-RU" dirty="0" err="1" smtClean="0"/>
              <a:t>аллергодерматозы</a:t>
            </a:r>
            <a:r>
              <a:rPr lang="ru-RU" dirty="0"/>
              <a:t>;</a:t>
            </a:r>
          </a:p>
          <a:p>
            <a:pPr fontAlgn="t"/>
            <a:r>
              <a:rPr lang="ru-RU" dirty="0" smtClean="0"/>
              <a:t>увеличение </a:t>
            </a:r>
            <a:r>
              <a:rPr lang="ru-RU" dirty="0"/>
              <a:t>риска развития атеросклероза</a:t>
            </a:r>
            <a:r>
              <a:rPr lang="ru-RU" dirty="0" smtClean="0"/>
              <a:t>;</a:t>
            </a:r>
          </a:p>
          <a:p>
            <a:pPr fontAlgn="t"/>
            <a:r>
              <a:rPr lang="ru-RU" dirty="0" smtClean="0"/>
              <a:t>гемолиз </a:t>
            </a:r>
            <a:r>
              <a:rPr lang="ru-RU" dirty="0"/>
              <a:t>эритроцитов, появление гемоглобина в моче, </a:t>
            </a:r>
            <a:r>
              <a:rPr lang="ru-RU" dirty="0" smtClean="0"/>
              <a:t>анемия.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Негативное воздействие меди на организм человека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31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На основании предоставленных данных можно сделать вывод об ужасном состоянии реки Дон и её притоков и дать следующие рекомендации по их устранению: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chemeClr val="accent2"/>
                </a:solidFill>
              </a:rPr>
              <a:t>1)  </a:t>
            </a:r>
            <a:r>
              <a:rPr lang="ru-RU" sz="2800" dirty="0" smtClean="0"/>
              <a:t>Закрыть пляжи на берегах Дона и запретить плавание в реке для безопасности купающихся.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pic>
        <p:nvPicPr>
          <p:cNvPr id="14340" name="Picture 4" descr="ÐÐ°ÑÑÐ¸Ð½ÐºÐ¸ Ð¿Ð¾ Ð·Ð°Ð¿ÑÐ¾ÑÑ Ð¿Ð»ÑÐ¶Ð¸ Ð½Ð° Ð»ÐµÐ²Ð¾Ð¼ Ð±ÐµÑÐµÐ³Ñ ÐÐ¾Ð½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347" y="4293096"/>
            <a:ext cx="3094520" cy="203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19328"/>
          </a:xfrm>
        </p:spPr>
        <p:txBody>
          <a:bodyPr/>
          <a:lstStyle/>
          <a:p>
            <a:pPr marL="514350" indent="-514350">
              <a:buAutoNum type="arabicParenR" startAt="2"/>
            </a:pPr>
            <a:r>
              <a:rPr lang="ru-RU" sz="3200" dirty="0" smtClean="0"/>
              <a:t>Принять меры по очищению вод от мусора.</a:t>
            </a:r>
          </a:p>
          <a:p>
            <a:pPr marL="514350" indent="-514350">
              <a:buAutoNum type="arabicParenR" startAt="2"/>
            </a:pPr>
            <a:r>
              <a:rPr lang="ru-RU" sz="3200" dirty="0" smtClean="0"/>
              <a:t>Усилить очищение бытовых, промышленных, шахтных </a:t>
            </a:r>
            <a:r>
              <a:rPr lang="ru-RU" sz="3200" dirty="0"/>
              <a:t>и </a:t>
            </a:r>
            <a:r>
              <a:rPr lang="ru-RU" sz="3200" dirty="0" smtClean="0"/>
              <a:t>дренажных вод, </a:t>
            </a:r>
            <a:r>
              <a:rPr lang="ru-RU" sz="3200" dirty="0"/>
              <a:t>а также </a:t>
            </a:r>
            <a:r>
              <a:rPr lang="ru-RU" sz="3200" dirty="0" smtClean="0"/>
              <a:t>вод, сбрасываемых </a:t>
            </a:r>
            <a:r>
              <a:rPr lang="ru-RU" sz="3200" dirty="0"/>
              <a:t>с оросительных систем. </a:t>
            </a:r>
            <a:endParaRPr lang="ru-RU" sz="3200" dirty="0" smtClean="0"/>
          </a:p>
          <a:p>
            <a:pPr marL="514350" indent="-514350">
              <a:buAutoNum type="arabicParenR" startAt="2"/>
            </a:pPr>
            <a:r>
              <a:rPr lang="ru-RU" sz="3200" dirty="0" smtClean="0"/>
              <a:t>Провести очищение вод от нефтепродуктов, фенола, меди и других вредных веществ, превышающих норму.</a:t>
            </a:r>
          </a:p>
          <a:p>
            <a:pPr marL="514350" indent="-514350">
              <a:buAutoNum type="arabicParenR" startAt="2"/>
            </a:pPr>
            <a:endParaRPr lang="ru-RU" sz="32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02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5073352"/>
          </a:xfrm>
        </p:spPr>
        <p:txBody>
          <a:bodyPr>
            <a:noAutofit/>
          </a:bodyPr>
          <a:lstStyle/>
          <a:p>
            <a:r>
              <a:rPr lang="en-US" sz="2200" dirty="0"/>
              <a:t>[1] </a:t>
            </a:r>
            <a:r>
              <a:rPr lang="en-US" sz="2200" dirty="0" smtClean="0"/>
              <a:t>http</a:t>
            </a:r>
            <a:r>
              <a:rPr lang="en-US" sz="2200" dirty="0"/>
              <a:t>://webmandry.com/reka-don-tanais-kazachya-reka-opisanie-harakteristika-foto-video/ (</a:t>
            </a:r>
            <a:r>
              <a:rPr lang="ru-RU" sz="2200" dirty="0"/>
              <a:t>дата обращения 14.04.2019</a:t>
            </a:r>
            <a:r>
              <a:rPr lang="en-US" sz="2200" dirty="0" smtClean="0"/>
              <a:t>)</a:t>
            </a:r>
            <a:endParaRPr lang="ru-RU" sz="2200" dirty="0" smtClean="0"/>
          </a:p>
          <a:p>
            <a:r>
              <a:rPr lang="en-US" sz="2200" dirty="0" smtClean="0"/>
              <a:t>[2] </a:t>
            </a:r>
            <a:r>
              <a:rPr lang="en-US" sz="2200" dirty="0"/>
              <a:t>https://port-u.ru/nasha-biblioteka/624-ajdarkina-e-e-monitoring-sostoyaniya-vodnykh-resursov-rostovskoj-oblasti (</a:t>
            </a:r>
            <a:r>
              <a:rPr lang="ru-RU" sz="2200" dirty="0"/>
              <a:t>дата обращения 14.04.2019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[3] </a:t>
            </a:r>
            <a:r>
              <a:rPr lang="en-US" sz="2200" dirty="0"/>
              <a:t>http://www.dioxin.ru/doc/gn2.1.5.2280-07.htm (</a:t>
            </a:r>
            <a:r>
              <a:rPr lang="ru-RU" sz="2200" dirty="0"/>
              <a:t>дата обращения 14.04.2019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[</a:t>
            </a:r>
            <a:r>
              <a:rPr lang="en-US" sz="2200" dirty="0"/>
              <a:t>4</a:t>
            </a:r>
            <a:r>
              <a:rPr lang="en-US" sz="2200" dirty="0" smtClean="0"/>
              <a:t>]http</a:t>
            </a:r>
            <a:r>
              <a:rPr lang="en-US" sz="2200" dirty="0"/>
              <a:t>://</a:t>
            </a:r>
            <a:r>
              <a:rPr lang="en-US" sz="2200" dirty="0" smtClean="0"/>
              <a:t>www.meteorf.ru/upload/iblock/0f6/review2016m_27092017.pdf (</a:t>
            </a:r>
            <a:r>
              <a:rPr lang="ru-RU" sz="2200" dirty="0" smtClean="0"/>
              <a:t>дата обращения 03.05.2019</a:t>
            </a:r>
            <a:r>
              <a:rPr lang="en-US" sz="2200" dirty="0" smtClean="0"/>
              <a:t>)</a:t>
            </a:r>
            <a:endParaRPr lang="ru-RU" sz="2200" dirty="0" smtClean="0"/>
          </a:p>
          <a:p>
            <a:r>
              <a:rPr lang="en-US" sz="2200" dirty="0" smtClean="0"/>
              <a:t>[5</a:t>
            </a:r>
            <a:r>
              <a:rPr lang="en-US" sz="2200" dirty="0"/>
              <a:t>] https://</a:t>
            </a:r>
            <a:r>
              <a:rPr lang="en-US" sz="2200" dirty="0" smtClean="0"/>
              <a:t>cu-prum.ru/med.html</a:t>
            </a:r>
            <a:r>
              <a:rPr lang="ru-RU" sz="2200" dirty="0" smtClean="0"/>
              <a:t> (дата обращения 03.05.2019)</a:t>
            </a:r>
            <a:endParaRPr lang="en-US" sz="2200" dirty="0"/>
          </a:p>
          <a:p>
            <a:r>
              <a:rPr lang="en-US" sz="2200" dirty="0" smtClean="0"/>
              <a:t>[6] </a:t>
            </a:r>
            <a:r>
              <a:rPr lang="en-US" sz="2200" dirty="0"/>
              <a:t>https://cyberleninka.ru/article/v/otsenka-vliyaniya-soderzhaniya-medi-v-prirodnoy-vode-v-rayone-vodozaborov-goroda-taganroga-i-taganrogskom-zalive-azovskogo-morya-na</a:t>
            </a:r>
            <a:r>
              <a:rPr lang="ru-RU" sz="2200" dirty="0"/>
              <a:t> (дата обращения 03.05.2019</a:t>
            </a:r>
            <a:r>
              <a:rPr lang="ru-RU" sz="2200" dirty="0" smtClean="0"/>
              <a:t>)</a:t>
            </a:r>
            <a:endParaRPr lang="ru-RU" sz="2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19256" cy="6068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Список использованных источников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53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067944" y="1268760"/>
            <a:ext cx="4618856" cy="5256584"/>
          </a:xfrm>
        </p:spPr>
        <p:txBody>
          <a:bodyPr>
            <a:normAutofit/>
          </a:bodyPr>
          <a:lstStyle/>
          <a:p>
            <a:r>
              <a:rPr lang="ru-RU" sz="2000" b="1" dirty="0"/>
              <a:t>Река Дон</a:t>
            </a:r>
            <a:r>
              <a:rPr lang="ru-RU" sz="2000" dirty="0"/>
              <a:t> (древнее название Танаис) </a:t>
            </a:r>
            <a:r>
              <a:rPr lang="ru-RU" sz="2000" dirty="0" smtClean="0"/>
              <a:t>— </a:t>
            </a:r>
            <a:r>
              <a:rPr lang="ru-RU" sz="2000" dirty="0"/>
              <a:t>одна из самых больших рек, на территории европейской части России</a:t>
            </a:r>
            <a:r>
              <a:rPr lang="ru-RU" sz="2000" dirty="0" smtClean="0"/>
              <a:t>. </a:t>
            </a:r>
            <a:r>
              <a:rPr lang="ru-RU" sz="2000" dirty="0"/>
              <a:t>Берег у реки Дон неравномерный: правый крутой обрывистый, левый </a:t>
            </a:r>
            <a:r>
              <a:rPr lang="ru-RU" sz="2000" dirty="0" smtClean="0"/>
              <a:t>— </a:t>
            </a:r>
            <a:r>
              <a:rPr lang="ru-RU" sz="2000" dirty="0"/>
              <a:t>намного более пологий.  Длина составляет 1950 км. Русло извилистое сложное для </a:t>
            </a:r>
            <a:r>
              <a:rPr lang="ru-RU" sz="2000" dirty="0" smtClean="0"/>
              <a:t>навигации кораблей</a:t>
            </a:r>
            <a:r>
              <a:rPr lang="ru-RU" sz="2000" dirty="0"/>
              <a:t>.  Встречаются участки, где глубина совсем небольшая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О</a:t>
            </a:r>
            <a:r>
              <a:rPr lang="ru-RU" sz="2000" dirty="0" smtClean="0"/>
              <a:t>бщее </a:t>
            </a:r>
            <a:r>
              <a:rPr lang="ru-RU" sz="2000" dirty="0"/>
              <a:t>количество притоков — 4200. Главные из них: Хопер (самый большой левый приток Дона) Красивая Меча, </a:t>
            </a:r>
            <a:r>
              <a:rPr lang="ru-RU" sz="2000" dirty="0" err="1"/>
              <a:t>Непрядва</a:t>
            </a:r>
            <a:r>
              <a:rPr lang="ru-RU" sz="2000" dirty="0"/>
              <a:t>, Сосна, Воронеж, Северский Донец.</a:t>
            </a:r>
            <a:endParaRPr lang="ru-RU" sz="2000" dirty="0" smtClean="0"/>
          </a:p>
          <a:p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Дон</a:t>
            </a:r>
            <a:endParaRPr lang="ru-RU" dirty="0"/>
          </a:p>
        </p:txBody>
      </p:sp>
      <p:pic>
        <p:nvPicPr>
          <p:cNvPr id="4" name="Picture 2" descr="http://webmandry.com/wp-content/uploads/2012/03/2012_3_don_1_Don_bas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3425583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9632" y="6165304"/>
            <a:ext cx="150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Карта р. Дон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580112" y="764704"/>
            <a:ext cx="3456384" cy="4929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Номинально </a:t>
            </a:r>
            <a:r>
              <a:rPr lang="ru-RU" sz="2800" dirty="0"/>
              <a:t>считается что в реке Дон водится 70 видов рыбы. Но из-за экологических проблем (мусор, нефтяные пятна, сине-зеленые водоросли)  многих из них уже тяжело встретить.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</a:t>
            </a:r>
            <a:endParaRPr lang="ru-RU" dirty="0"/>
          </a:p>
        </p:txBody>
      </p:sp>
      <p:pic>
        <p:nvPicPr>
          <p:cNvPr id="10244" name="Picture 4" descr="http://static1.repo.aif.ru/1/d7/387202/c/ce2173299de8e562b10b17f904bcc1c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5204908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484784"/>
            <a:ext cx="3646934" cy="48965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Почти на всем протяжении от плотины Цимлянского водохранилища до устья Нижний Дон загрязнен нефтепродуктами, ионами меди, фенолами, легко окисляемыми органическими веществами (по БПК</a:t>
            </a:r>
            <a:r>
              <a:rPr lang="ru-RU" baseline="-25000" dirty="0"/>
              <a:t>5</a:t>
            </a:r>
            <a:r>
              <a:rPr lang="ru-RU" dirty="0"/>
              <a:t>). Особенно загрязнена река у городов Волгодонска, </a:t>
            </a:r>
            <a:r>
              <a:rPr lang="ru-RU" dirty="0" err="1"/>
              <a:t>Семикаракорска</a:t>
            </a:r>
            <a:r>
              <a:rPr lang="ru-RU" dirty="0"/>
              <a:t>, Аксая, Ростова-на-Дону.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Качественный состав реки</a:t>
            </a:r>
            <a:endParaRPr lang="ru-RU" dirty="0"/>
          </a:p>
        </p:txBody>
      </p:sp>
      <p:pic>
        <p:nvPicPr>
          <p:cNvPr id="4" name="Picture 2" descr="ÐÐ°ÑÑÐ¸Ð½ÐºÐ¸ Ð¿Ð¾ Ð·Ð°Ð¿ÑÐ¾ÑÑ Ð´Ð¾Ð½ Ð·Ð°Ð³ÑÑÐ·Ð½ÐµÐ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470" y="1628800"/>
            <a:ext cx="4811035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51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16064" y="3501008"/>
            <a:ext cx="8219256" cy="2594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отдельные сезоны и годы на участке Нижнего Дона содержание фенолов и нефтепродуктов достигало до 30-ти и более </a:t>
            </a:r>
            <a:r>
              <a:rPr lang="ru-RU" dirty="0" smtClean="0"/>
              <a:t>ПДК(предельно допустимая </a:t>
            </a:r>
            <a:r>
              <a:rPr lang="ru-RU" dirty="0"/>
              <a:t>к</a:t>
            </a:r>
            <a:r>
              <a:rPr lang="ru-RU" dirty="0" smtClean="0"/>
              <a:t>онцентрация), </a:t>
            </a:r>
            <a:r>
              <a:rPr lang="ru-RU" dirty="0"/>
              <a:t>нитратов и нитритов – до 15-34 ПДК,  ионов меди –15 ПДК, цинка – 4 ПДК. Уровень загрязненности воды в нижнем течении Дона увеличивается к его устью.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Качественный состав в Волгодонске и Ростове-на-Дону в 2012 году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342294"/>
              </p:ext>
            </p:extLst>
          </p:nvPr>
        </p:nvGraphicFramePr>
        <p:xfrm>
          <a:off x="539552" y="1628800"/>
          <a:ext cx="7920880" cy="1728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1980220"/>
                <a:gridCol w="1980220"/>
                <a:gridCol w="1980220"/>
              </a:tblGrid>
              <a:tr h="670007">
                <a:tc>
                  <a:txBody>
                    <a:bodyPr/>
                    <a:lstStyle/>
                    <a:p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нефтепродукты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фенолы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медь</a:t>
                      </a:r>
                      <a:endParaRPr lang="ru-RU" dirty="0"/>
                    </a:p>
                  </a:txBody>
                  <a:tcPr/>
                </a:tc>
              </a:tr>
              <a:tr h="388179">
                <a:tc>
                  <a:txBody>
                    <a:bodyPr/>
                    <a:lstStyle/>
                    <a:p>
                      <a:r>
                        <a:rPr lang="ru-RU" dirty="0" smtClean="0"/>
                        <a:t>Волгодонск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1.2 ПДК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0,5 ПДК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8 ПДК</a:t>
                      </a:r>
                      <a:endParaRPr lang="ru-RU" dirty="0"/>
                    </a:p>
                  </a:txBody>
                  <a:tcPr/>
                </a:tc>
              </a:tr>
              <a:tr h="670007">
                <a:tc>
                  <a:txBody>
                    <a:bodyPr/>
                    <a:lstStyle/>
                    <a:p>
                      <a:r>
                        <a:rPr lang="ru-RU" dirty="0" smtClean="0"/>
                        <a:t>Ростов-на-Дону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 2 ПДК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1,2 ПДК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6 ПДК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00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4978896" cy="49293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Наибольший вклад в загрязнение вод Нижнего Дона вносят неочищенные и недостаточно очищенные бытовые, промышленные, шахтные и дренажные воды, а также воды, сбрасываемые с оросительных систем. Значительное влияние  на качество воды оказывает также интенсивное судоходство и неорганизованные стоки с сельхозугодий</a:t>
            </a:r>
            <a:r>
              <a:rPr lang="ru-RU" dirty="0" smtClean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Вклад в загрязнение</a:t>
            </a:r>
            <a:endParaRPr lang="ru-RU" dirty="0"/>
          </a:p>
        </p:txBody>
      </p:sp>
      <p:pic>
        <p:nvPicPr>
          <p:cNvPr id="12292" name="Picture 4" descr="ÐÐ°ÑÑÐ¸Ð½ÐºÐ¸ Ð¿Ð¾ Ð·Ð°Ð¿ÑÐ¾ÑÑ Ð´Ð¾Ð½ Ð·Ð°Ð³ÑÑÐ·Ð½ÐµÐ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556792"/>
            <a:ext cx="3200400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09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75856" y="1524000"/>
            <a:ext cx="5616624" cy="50733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Реку </a:t>
            </a:r>
            <a:r>
              <a:rPr lang="ru-RU" dirty="0"/>
              <a:t>Дон на участке от Цимлянского водохранилища до устья (≈325 км) загрязняют сточные воды шести городов, наиболее крупным из которых по количеству сточных вод является г. Ростов-на-Дону. В реку Дон на этом отрезке впадает 4 притока первого порядка с водами более загрязненными, чем воды </a:t>
            </a:r>
            <a:r>
              <a:rPr lang="ru-RU" dirty="0" err="1"/>
              <a:t>р.Дон</a:t>
            </a:r>
            <a:r>
              <a:rPr lang="ru-RU" dirty="0"/>
              <a:t>. Однако по расходам воды во все периоды, кроме весеннего, существенное влияние на качество воды в р. Дон может оказывать только </a:t>
            </a:r>
            <a:r>
              <a:rPr lang="ru-RU" dirty="0" err="1"/>
              <a:t>р.Северский</a:t>
            </a:r>
            <a:r>
              <a:rPr lang="ru-RU" dirty="0"/>
              <a:t> Донец.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Влияние  на качество вод Дона</a:t>
            </a:r>
            <a:endParaRPr lang="ru-RU" dirty="0"/>
          </a:p>
        </p:txBody>
      </p:sp>
      <p:pic>
        <p:nvPicPr>
          <p:cNvPr id="1638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2664296" cy="229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4218" y="4653136"/>
            <a:ext cx="1906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Цимлянское </a:t>
            </a:r>
          </a:p>
          <a:p>
            <a:r>
              <a:rPr lang="ru-RU" dirty="0" smtClean="0"/>
              <a:t>водохранилище.</a:t>
            </a:r>
          </a:p>
          <a:p>
            <a:r>
              <a:rPr lang="ru-RU" dirty="0" smtClean="0"/>
              <a:t>2016 год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0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628800"/>
            <a:ext cx="8219256" cy="1831370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Воды Северского Донца имеют высокую минерализацию от 687 до 2123 мг/дм3 . На границе Украины (Луганская обл.) и Ростовской области вода в р. </a:t>
            </a:r>
            <a:r>
              <a:rPr lang="ru-RU" sz="2800" dirty="0" err="1"/>
              <a:t>Сев.Донец</a:t>
            </a:r>
            <a:r>
              <a:rPr lang="ru-RU" sz="2800" dirty="0"/>
              <a:t> 4-го (загрязненная</a:t>
            </a:r>
            <a:r>
              <a:rPr lang="ru-RU" sz="2800" dirty="0" smtClean="0"/>
              <a:t>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Загрязнение притока Северский Донец</a:t>
            </a:r>
            <a:endParaRPr lang="ru-RU" dirty="0"/>
          </a:p>
        </p:txBody>
      </p:sp>
      <p:pic>
        <p:nvPicPr>
          <p:cNvPr id="13316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421080"/>
            <a:ext cx="4300091" cy="286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67543" y="3356992"/>
            <a:ext cx="38884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к</a:t>
            </a:r>
            <a:r>
              <a:rPr lang="ru-RU" sz="2800" dirty="0" smtClean="0"/>
              <a:t>ласса качества.  </a:t>
            </a:r>
          </a:p>
          <a:p>
            <a:r>
              <a:rPr lang="ru-RU" sz="2800" dirty="0" smtClean="0"/>
              <a:t>Качество воды здесь не соответствует </a:t>
            </a:r>
            <a:r>
              <a:rPr lang="ru-RU" sz="2800" dirty="0" err="1" smtClean="0"/>
              <a:t>рыбохозяйственной</a:t>
            </a:r>
            <a:r>
              <a:rPr lang="ru-RU" sz="2800" dirty="0" smtClean="0"/>
              <a:t> категории.</a:t>
            </a:r>
          </a:p>
          <a:p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716016" y="6263146"/>
            <a:ext cx="22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Р. Северский Донец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36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 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45795" y="620688"/>
            <a:ext cx="8229600" cy="1219200"/>
          </a:xfrm>
        </p:spPr>
        <p:txBody>
          <a:bodyPr>
            <a:noAutofit/>
          </a:bodyPr>
          <a:lstStyle/>
          <a:p>
            <a:r>
              <a:rPr lang="ru-RU" sz="3200" dirty="0" smtClean="0"/>
              <a:t>Качественный состав на границе Луганской области с Ростовом-на-Дону и у Каменск-Шахтинска в 2012 году</a:t>
            </a:r>
            <a:endParaRPr lang="ru-RU" sz="32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74499"/>
              </p:ext>
            </p:extLst>
          </p:nvPr>
        </p:nvGraphicFramePr>
        <p:xfrm>
          <a:off x="251520" y="2204864"/>
          <a:ext cx="8496944" cy="301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152128"/>
                <a:gridCol w="2232248"/>
                <a:gridCol w="1800200"/>
                <a:gridCol w="1656184"/>
              </a:tblGrid>
              <a:tr h="115212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Железо общее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нефтепродукты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сульфаты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медь</a:t>
                      </a:r>
                      <a:endParaRPr lang="ru-RU" dirty="0"/>
                    </a:p>
                  </a:txBody>
                  <a:tcPr/>
                </a:tc>
              </a:tr>
              <a:tr h="1224136">
                <a:tc>
                  <a:txBody>
                    <a:bodyPr/>
                    <a:lstStyle/>
                    <a:p>
                      <a:r>
                        <a:rPr lang="ru-RU" dirty="0" smtClean="0"/>
                        <a:t>Луганская </a:t>
                      </a:r>
                      <a:r>
                        <a:rPr lang="ru-RU" dirty="0" err="1" smtClean="0"/>
                        <a:t>обл</a:t>
                      </a:r>
                      <a:r>
                        <a:rPr lang="ru-RU" dirty="0" smtClean="0"/>
                        <a:t>/Ростов-на-Дону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4.2 – 8.3 ПДК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1.5-5.6 ПДК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2.9 – 3.4 ПДК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 3 ПДК</a:t>
                      </a:r>
                      <a:endParaRPr lang="ru-RU" dirty="0"/>
                    </a:p>
                  </a:txBody>
                  <a:tcPr/>
                </a:tc>
              </a:tr>
              <a:tr h="285372">
                <a:tc>
                  <a:txBody>
                    <a:bodyPr/>
                    <a:lstStyle/>
                    <a:p>
                      <a:r>
                        <a:rPr lang="ru-RU" dirty="0" smtClean="0"/>
                        <a:t>Каменск-Шахтинск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42-60 ПДК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1B3DB6-9A84-4DA4-905E-252098D7B18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93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2089</TotalTime>
  <Words>1090</Words>
  <Application>Microsoft Office PowerPoint</Application>
  <PresentationFormat>Экран (4:3)</PresentationFormat>
  <Paragraphs>148</Paragraphs>
  <Slides>18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Бумажная</vt:lpstr>
      <vt:lpstr>Река Дон</vt:lpstr>
      <vt:lpstr>Дон</vt:lpstr>
      <vt:lpstr>   </vt:lpstr>
      <vt:lpstr>Качественный состав реки</vt:lpstr>
      <vt:lpstr>Качественный состав в Волгодонске и Ростове-на-Дону в 2012 году</vt:lpstr>
      <vt:lpstr>Вклад в загрязнение</vt:lpstr>
      <vt:lpstr>Влияние  на качество вод Дона</vt:lpstr>
      <vt:lpstr>Загрязнение притока Северский Донец</vt:lpstr>
      <vt:lpstr>Качественный состав на границе Луганской области с Ростовом-на-Дону и у Каменск-Шахтинска в 2012 году</vt:lpstr>
      <vt:lpstr>Качественный состав на границе Луганской области с Ростовом-на-Дону и у Каменск-Шахтинска в 2012 году</vt:lpstr>
      <vt:lpstr>Качественный состав  в 2016 году</vt:lpstr>
      <vt:lpstr>Качественный состав в 2016 году</vt:lpstr>
      <vt:lpstr>Бактериальное загрязнение Дона</vt:lpstr>
      <vt:lpstr>Медь</vt:lpstr>
      <vt:lpstr>Негативное воздействие меди на организм человека</vt:lpstr>
      <vt:lpstr>Заключение</vt:lpstr>
      <vt:lpstr>  </vt:lpstr>
      <vt:lpstr>Список использованных источников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Состояние водных ресурсов Камчатского края</dc:title>
  <dc:creator>Пользователь Windows</dc:creator>
  <cp:lastModifiedBy>Пользователь Windows</cp:lastModifiedBy>
  <cp:revision>43</cp:revision>
  <dcterms:created xsi:type="dcterms:W3CDTF">2019-04-13T10:56:06Z</dcterms:created>
  <dcterms:modified xsi:type="dcterms:W3CDTF">2019-05-04T11:32:24Z</dcterms:modified>
</cp:coreProperties>
</file>