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109" d="100"/>
          <a:sy n="109" d="100"/>
        </p:scale>
        <p:origin x="92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D755-FE3D-B125-F3BC-BA90D7B29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FBE0-FAA1-A6CA-913F-479738813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D99D0-E9A2-CE2F-4D13-362A4A50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89E4-4514-0127-035B-E43E73DD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DBF8-8110-B2E4-2F10-B90C1E34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3E64-C63A-1AE8-EC85-D0B560AF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AC65B-55FF-AD02-F163-5D17478F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2789-8649-C3EC-AE7F-9C457162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57F1-D133-C76A-BF44-3CFE8620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4BB92-0935-38B9-ECDC-5B2170F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EA7FF-5836-FFB9-FCE4-6EB832A25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A8258-DBAC-E036-1D30-2E02969BA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8D91C-1A75-8698-0906-D9D338A3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FE3B-A376-50FC-22EC-70B6D29E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F674-382A-FCFD-740A-9E0AEC85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6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19F8-C475-46AA-6811-C950892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8EAF-B09F-0411-841D-AD7BEC45B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74F9F-A219-87F4-A387-F2486821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7A59D-ECC6-BE3F-28C7-8A777A58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3D09-1CD4-705C-9B28-0C886802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5C8C-FDCA-E43E-00F3-1EAAB4C0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C2D93-4976-28BC-4647-9BBC6E37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0E0DC-6CC7-B948-9AF5-0BB646CB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400F2-DA64-5482-9525-7CE4A7C0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3055-512F-9399-D006-836E3E3D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C7A9-8017-497F-917B-A138BD61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8666-8B39-3411-2633-04372035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85BD5-E212-72B8-615B-B922EADD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63749-5389-B25C-0256-62CD98B6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FB40A-583A-6AB4-322F-C9DF4BFB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36937-41C5-280D-0861-D913AB2A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57A1-2CCE-05D3-9B6F-DCC0F64B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C9B36-DB87-0E44-F72C-E3DFAF403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632FA-BE83-E2A5-029E-474BDA576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5F78D-3E4E-FA26-F4A1-01D67BD41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E4CD6-4D3D-B8B7-9A62-17B2A69F3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8C8A2-C58B-3118-D64E-1084DD9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5CBFF-4C3B-62F5-59A0-569290E9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2D85E-6D06-DDAB-099F-D018DDE8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62D6-DAF2-15F7-0B75-028303F6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9091F-B536-8059-87D8-A50A20CA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7C7-B992-8B10-85D5-F34652E0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EA3B-D6CE-30AC-0F77-29A393A0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8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8A965-15F5-1121-8635-970EA28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DE40A-DA84-9F8C-0BD2-41D28AC1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68850-1828-A052-81B0-46DF7339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2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BFB1-CC71-DE61-E2B6-B384A327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05B0-F76E-9FEA-92E6-1822F864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E990-06DB-2205-9973-9D50E5778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B202-5771-CEDC-E4AC-EC40F9FE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446D4-5700-0B3D-A404-8C9EFE75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10290-B54B-A566-7D23-4731488E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8829-8819-50B7-4452-6E9E3A34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FA884-BECC-FE00-D3D0-45908C622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3DC4A-668A-404E-D133-F168DAE3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8619F-48F2-4857-A499-510DE4AF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10B8-1102-20CE-4351-C18C1E64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E6D82-CBCA-7283-F3AC-842F1D18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8185D-F8F2-6C04-616C-7F4F1DBA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121AC-A357-F83A-CF02-D514CC8EA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179F-AD5E-0447-5B41-59419EE37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67F8-7EEC-D843-A9DE-411134F20295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7057-0324-8207-8E30-D1ECFD93D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D65A-6D01-5760-17E7-83322718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2522-95E8-1646-8911-CAD5E9C83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086E-6F7A-ABD5-81CD-61D8566AC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Week1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88B96-B161-FC3F-6370-9E8E5728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Yumi Verma</a:t>
            </a:r>
          </a:p>
        </p:txBody>
      </p:sp>
    </p:spTree>
    <p:extLst>
      <p:ext uri="{BB962C8B-B14F-4D97-AF65-F5344CB8AC3E}">
        <p14:creationId xmlns:p14="http://schemas.microsoft.com/office/powerpoint/2010/main" val="107110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937A6873-8C37-A82E-7361-D8E06107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350"/>
            <a:ext cx="57785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5E1A2-3A69-DBE1-38DF-211AD8EA9BC9}"/>
              </a:ext>
            </a:extLst>
          </p:cNvPr>
          <p:cNvSpPr txBox="1"/>
          <p:nvPr/>
        </p:nvSpPr>
        <p:spPr>
          <a:xfrm>
            <a:off x="6096000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#Prints Hello World to the console</a:t>
            </a:r>
          </a:p>
          <a:p>
            <a:r>
              <a:rPr lang="en-US" dirty="0"/>
              <a:t>#prints Welcome to Python to the console</a:t>
            </a:r>
          </a:p>
          <a:p>
            <a:r>
              <a:rPr lang="en-US" dirty="0"/>
              <a:t>print("Hello, World")</a:t>
            </a:r>
          </a:p>
          <a:p>
            <a:r>
              <a:rPr lang="en-US" dirty="0"/>
              <a:t>print("Welcome to Python")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026EC-FFB9-088A-B768-7CADF9087550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7943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xt&#10;&#10;Description automatically generated">
            <a:extLst>
              <a:ext uri="{FF2B5EF4-FFF2-40B4-BE49-F238E27FC236}">
                <a16:creationId xmlns:a16="http://schemas.microsoft.com/office/drawing/2014/main" id="{89CD8649-F7BE-79EF-579D-3B2C14214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437"/>
            <a:ext cx="8177842" cy="31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7CB7C-97F9-0562-2A05-30713D4F25A7}"/>
              </a:ext>
            </a:extLst>
          </p:cNvPr>
          <p:cNvSpPr txBox="1"/>
          <p:nvPr/>
        </p:nvSpPr>
        <p:spPr>
          <a:xfrm>
            <a:off x="2335969" y="3995678"/>
            <a:ext cx="98560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exercise to debug code</a:t>
            </a:r>
          </a:p>
          <a:p>
            <a:r>
              <a:rPr lang="en-US" dirty="0"/>
              <a:t>name = 'John Smith'; # remove one character</a:t>
            </a:r>
          </a:p>
          <a:p>
            <a:r>
              <a:rPr lang="en-US" dirty="0"/>
              <a:t>occupation = "Student" # replace one character</a:t>
            </a:r>
          </a:p>
          <a:p>
            <a:r>
              <a:rPr lang="en-US" dirty="0"/>
              <a:t>location = 'Stoke-on-Trent' # replace one character</a:t>
            </a:r>
          </a:p>
          <a:p>
            <a:r>
              <a:rPr lang="en-US" dirty="0" err="1"/>
              <a:t>activity_level</a:t>
            </a:r>
            <a:r>
              <a:rPr lang="en-US" dirty="0"/>
              <a:t> = "moderate" # replace one character (too many spaces)</a:t>
            </a:r>
          </a:p>
          <a:p>
            <a:r>
              <a:rPr lang="en-US" dirty="0"/>
              <a:t>print("My name is", name) #add one character</a:t>
            </a:r>
          </a:p>
          <a:p>
            <a:r>
              <a:rPr lang="en-US" dirty="0"/>
              <a:t>print("I am a student in " + location) # no errors in this line</a:t>
            </a:r>
          </a:p>
          <a:p>
            <a:r>
              <a:rPr lang="en-US" dirty="0"/>
              <a:t>age = 21 # remove a character</a:t>
            </a:r>
          </a:p>
          <a:p>
            <a:r>
              <a:rPr lang="en-US" dirty="0"/>
              <a:t>print("I am " + str(age) + " years of age with a", </a:t>
            </a:r>
            <a:r>
              <a:rPr lang="en-US" dirty="0" err="1"/>
              <a:t>activity_level</a:t>
            </a:r>
            <a:r>
              <a:rPr lang="en-US" dirty="0"/>
              <a:t>, "</a:t>
            </a:r>
            <a:r>
              <a:rPr lang="en-US" dirty="0" err="1"/>
              <a:t>activity_level</a:t>
            </a:r>
            <a:r>
              <a:rPr lang="en-US" dirty="0"/>
              <a:t>")</a:t>
            </a:r>
          </a:p>
          <a:p>
            <a:r>
              <a:rPr lang="en-US" dirty="0"/>
              <a:t># add one character and replace one character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1F549-F39C-9FCE-2546-A3DB4C2D142F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6687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DD9D27-AD21-83A1-9940-CF45898D02F1}"/>
              </a:ext>
            </a:extLst>
          </p:cNvPr>
          <p:cNvSpPr txBox="1"/>
          <p:nvPr/>
        </p:nvSpPr>
        <p:spPr>
          <a:xfrm>
            <a:off x="0" y="0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GB" sz="2800" b="0" i="0" dirty="0">
                <a:effectLst/>
                <a:latin typeface="Calibri" panose="020F0502020204030204" pitchFamily="34" charset="0"/>
              </a:rPr>
              <a:t>Task 3 </a:t>
            </a:r>
            <a:endParaRPr lang="en-GB" sz="2800" b="0" i="0" dirty="0">
              <a:effectLst/>
            </a:endParaRPr>
          </a:p>
          <a:p>
            <a:pPr algn="l" rtl="0" fontAlgn="base"/>
            <a:r>
              <a:rPr lang="en-GB" sz="2800" b="0" i="0" dirty="0">
                <a:effectLst/>
                <a:latin typeface="Calibri" panose="020F0502020204030204" pitchFamily="34" charset="0"/>
              </a:rPr>
              <a:t>a. A company’s profit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>
                <a:effectLst/>
                <a:latin typeface="Calibri" panose="020F0502020204030204" pitchFamily="34" charset="0"/>
              </a:rPr>
              <a:t>| This would be a Float as the profit would have decimal numbers. </a:t>
            </a:r>
            <a:endParaRPr lang="en-GB" sz="2800" b="0" i="0" dirty="0">
              <a:effectLst/>
            </a:endParaRPr>
          </a:p>
          <a:p>
            <a:pPr algn="l" rtl="0" fontAlgn="base"/>
            <a:r>
              <a:rPr lang="en-GB" sz="2800" b="0" i="0" dirty="0">
                <a:effectLst/>
                <a:latin typeface="Calibri" panose="020F0502020204030204" pitchFamily="34" charset="0"/>
              </a:rPr>
              <a:t>b. A person’s weight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>
                <a:effectLst/>
                <a:latin typeface="Calibri" panose="020F0502020204030204" pitchFamily="34" charset="0"/>
              </a:rPr>
              <a:t>| This would be an Integer  </a:t>
            </a:r>
            <a:endParaRPr lang="en-GB" sz="2800" b="0" i="0" dirty="0">
              <a:effectLst/>
            </a:endParaRPr>
          </a:p>
          <a:p>
            <a:pPr algn="l" rtl="0" fontAlgn="base"/>
            <a:r>
              <a:rPr lang="en-GB" sz="2800" b="0" i="0" dirty="0">
                <a:effectLst/>
                <a:latin typeface="Calibri" panose="020F0502020204030204" pitchFamily="34" charset="0"/>
              </a:rPr>
              <a:t>c. A book title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>
                <a:effectLst/>
                <a:latin typeface="Calibri" panose="020F0502020204030204" pitchFamily="34" charset="0"/>
              </a:rPr>
              <a:t>| This would be a String as it is a name of a book </a:t>
            </a:r>
            <a:endParaRPr lang="en-GB" sz="2800" b="0" i="0" dirty="0">
              <a:effectLst/>
            </a:endParaRPr>
          </a:p>
          <a:p>
            <a:pPr algn="l" rtl="0" fontAlgn="base"/>
            <a:r>
              <a:rPr lang="en-GB" sz="2800" b="0" i="0" dirty="0">
                <a:effectLst/>
                <a:latin typeface="Calibri" panose="020F0502020204030204" pitchFamily="34" charset="0"/>
              </a:rPr>
              <a:t>d. Average rainfall in September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>
                <a:effectLst/>
                <a:latin typeface="Calibri" panose="020F0502020204030204" pitchFamily="34" charset="0"/>
              </a:rPr>
              <a:t>| This would be an Integer as rainfall is measured in  </a:t>
            </a:r>
            <a:endParaRPr lang="en-GB" sz="2800" b="0" i="0" dirty="0">
              <a:effectLst/>
            </a:endParaRPr>
          </a:p>
          <a:p>
            <a:pPr algn="l" rtl="0" fontAlgn="base"/>
            <a:r>
              <a:rPr lang="en-GB" sz="2800" b="0" i="0" dirty="0">
                <a:effectLst/>
                <a:latin typeface="Calibri" panose="020F0502020204030204" pitchFamily="34" charset="0"/>
              </a:rPr>
              <a:t>e. Number of runs scored by a cricketer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>
                <a:effectLst/>
                <a:latin typeface="Calibri" panose="020F0502020204030204" pitchFamily="34" charset="0"/>
              </a:rPr>
              <a:t>| This would be an Integer </a:t>
            </a:r>
            <a:endParaRPr lang="en-GB" sz="2800" b="0" i="0" dirty="0">
              <a:effectLst/>
            </a:endParaRPr>
          </a:p>
          <a:p>
            <a:pPr algn="l" rtl="0" fontAlgn="base"/>
            <a:r>
              <a:rPr lang="en-GB" sz="2800" b="0" i="0" dirty="0">
                <a:effectLst/>
                <a:latin typeface="Calibri" panose="020F0502020204030204" pitchFamily="34" charset="0"/>
              </a:rPr>
              <a:t>f. A telephone number, including area code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>
                <a:effectLst/>
                <a:latin typeface="Calibri" panose="020F0502020204030204" pitchFamily="34" charset="0"/>
              </a:rPr>
              <a:t>| This would be an Integer  </a:t>
            </a:r>
            <a:endParaRPr lang="en-GB" sz="2800" b="0" i="0" dirty="0">
              <a:effectLst/>
            </a:endParaRPr>
          </a:p>
          <a:p>
            <a:pPr algn="l" rtl="0" fontAlgn="base"/>
            <a:r>
              <a:rPr lang="en-GB" sz="2800" b="0" i="0" dirty="0">
                <a:effectLst/>
                <a:latin typeface="Calibri" panose="020F0502020204030204" pitchFamily="34" charset="0"/>
              </a:rPr>
              <a:t>g. A dress size</a:t>
            </a:r>
            <a:r>
              <a:rPr lang="en-GB" sz="2800" b="0" i="0" dirty="0">
                <a:effectLst/>
              </a:rPr>
              <a:t> </a:t>
            </a:r>
            <a:r>
              <a:rPr lang="en-GB" sz="2800" b="0" i="0" dirty="0">
                <a:effectLst/>
                <a:latin typeface="Calibri" panose="020F0502020204030204" pitchFamily="34" charset="0"/>
              </a:rPr>
              <a:t>| This would be an Integer </a:t>
            </a:r>
            <a:endParaRPr lang="en-GB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822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xt&#10;&#10;Description automatically generated">
            <a:extLst>
              <a:ext uri="{FF2B5EF4-FFF2-40B4-BE49-F238E27FC236}">
                <a16:creationId xmlns:a16="http://schemas.microsoft.com/office/drawing/2014/main" id="{CA8424CC-1462-DFA2-BA73-0897F5742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7522"/>
            <a:ext cx="6591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1B599D-A205-54C8-71BE-6F141474B9A3}"/>
              </a:ext>
            </a:extLst>
          </p:cNvPr>
          <p:cNvSpPr txBox="1"/>
          <p:nvPr/>
        </p:nvSpPr>
        <p:spPr>
          <a:xfrm>
            <a:off x="7429501" y="4811998"/>
            <a:ext cx="47624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 = 2</a:t>
            </a:r>
          </a:p>
          <a:p>
            <a:r>
              <a:rPr lang="en-US" dirty="0"/>
              <a:t>print(age)</a:t>
            </a:r>
          </a:p>
          <a:p>
            <a:r>
              <a:rPr lang="en-US" dirty="0"/>
              <a:t>age = float(21)</a:t>
            </a:r>
          </a:p>
          <a:p>
            <a:r>
              <a:rPr lang="en-US" dirty="0"/>
              <a:t>print(age)</a:t>
            </a:r>
          </a:p>
          <a:p>
            <a:r>
              <a:rPr lang="en-US" dirty="0"/>
              <a:t>age = age + 1</a:t>
            </a:r>
          </a:p>
          <a:p>
            <a:r>
              <a:rPr lang="en-US" dirty="0"/>
              <a:t>print("Age next Birthday: " + str(age))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DDB6A-E86B-E776-7D72-EC5FD699EDE8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73740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ext&#10;&#10;Description automatically generated">
            <a:extLst>
              <a:ext uri="{FF2B5EF4-FFF2-40B4-BE49-F238E27FC236}">
                <a16:creationId xmlns:a16="http://schemas.microsoft.com/office/drawing/2014/main" id="{2B213A63-3762-0DD7-2EB0-C5142967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7751"/>
            <a:ext cx="6674579" cy="434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528BB3-3CCB-4EFE-4B14-B4BDD51157B6}"/>
              </a:ext>
            </a:extLst>
          </p:cNvPr>
          <p:cNvSpPr txBox="1"/>
          <p:nvPr/>
        </p:nvSpPr>
        <p:spPr>
          <a:xfrm>
            <a:off x="0" y="-33487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6F4BF-2B4A-6D97-4AF6-9005399C0A08}"/>
              </a:ext>
            </a:extLst>
          </p:cNvPr>
          <p:cNvSpPr txBox="1"/>
          <p:nvPr/>
        </p:nvSpPr>
        <p:spPr>
          <a:xfrm>
            <a:off x="6824481" y="335845"/>
            <a:ext cx="536751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#Define Variables</a:t>
            </a:r>
          </a:p>
          <a:p>
            <a:r>
              <a:rPr lang="en-US" dirty="0" err="1"/>
              <a:t>CostProduce</a:t>
            </a:r>
            <a:r>
              <a:rPr lang="en-US" dirty="0"/>
              <a:t> = float(20.00)</a:t>
            </a:r>
          </a:p>
          <a:p>
            <a:r>
              <a:rPr lang="en-US" dirty="0" err="1"/>
              <a:t>SalePricePerItem</a:t>
            </a:r>
            <a:r>
              <a:rPr lang="en-US" dirty="0"/>
              <a:t> = float(40.00)</a:t>
            </a:r>
          </a:p>
          <a:p>
            <a:r>
              <a:rPr lang="en-US" dirty="0" err="1"/>
              <a:t>FixCost</a:t>
            </a:r>
            <a:r>
              <a:rPr lang="en-US" dirty="0"/>
              <a:t> = float(50000.00)</a:t>
            </a:r>
          </a:p>
          <a:p>
            <a:r>
              <a:rPr lang="en-US" dirty="0" err="1"/>
              <a:t>ProPerItem</a:t>
            </a:r>
            <a:r>
              <a:rPr lang="en-US" dirty="0"/>
              <a:t> = float(00.00)</a:t>
            </a:r>
          </a:p>
          <a:p>
            <a:r>
              <a:rPr lang="en-US" dirty="0"/>
              <a:t>print ("Cost to produce </a:t>
            </a:r>
            <a:r>
              <a:rPr lang="en-US" dirty="0" err="1"/>
              <a:t>eash</a:t>
            </a:r>
            <a:r>
              <a:rPr lang="en-US" dirty="0"/>
              <a:t> item: ", </a:t>
            </a:r>
            <a:r>
              <a:rPr lang="en-US" dirty="0" err="1"/>
              <a:t>CostProduce</a:t>
            </a:r>
            <a:r>
              <a:rPr lang="en-US" dirty="0"/>
              <a:t>)</a:t>
            </a:r>
          </a:p>
          <a:p>
            <a:r>
              <a:rPr lang="en-US" dirty="0"/>
              <a:t>print ("Sale price for each item: ", </a:t>
            </a:r>
            <a:r>
              <a:rPr lang="en-US" dirty="0" err="1"/>
              <a:t>SalePricePerItem</a:t>
            </a:r>
            <a:r>
              <a:rPr lang="en-US" dirty="0"/>
              <a:t>)</a:t>
            </a:r>
          </a:p>
          <a:p>
            <a:r>
              <a:rPr lang="en-US" dirty="0"/>
              <a:t>print ("Fixed Costs: ", </a:t>
            </a:r>
            <a:r>
              <a:rPr lang="en-US" dirty="0" err="1"/>
              <a:t>FixCost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#calculates profit and item cost rom the sale price</a:t>
            </a:r>
          </a:p>
          <a:p>
            <a:r>
              <a:rPr lang="en-US" dirty="0" err="1"/>
              <a:t>ProPerItem</a:t>
            </a:r>
            <a:r>
              <a:rPr lang="en-US" dirty="0"/>
              <a:t> = float(</a:t>
            </a:r>
            <a:r>
              <a:rPr lang="en-US" dirty="0" err="1"/>
              <a:t>SalePricePerItem</a:t>
            </a:r>
            <a:r>
              <a:rPr lang="en-US" dirty="0"/>
              <a:t> / 2)</a:t>
            </a:r>
          </a:p>
          <a:p>
            <a:r>
              <a:rPr lang="en-US" dirty="0" err="1"/>
              <a:t>ItemCost</a:t>
            </a:r>
            <a:r>
              <a:rPr lang="en-US" dirty="0"/>
              <a:t> = float(</a:t>
            </a:r>
            <a:r>
              <a:rPr lang="en-US" dirty="0" err="1"/>
              <a:t>SalePricePerItem</a:t>
            </a:r>
            <a:r>
              <a:rPr lang="en-US" dirty="0"/>
              <a:t> / 2)</a:t>
            </a:r>
          </a:p>
          <a:p>
            <a:r>
              <a:rPr lang="en-US" dirty="0"/>
              <a:t>print ("Profit per item: ", </a:t>
            </a:r>
            <a:r>
              <a:rPr lang="en-US" dirty="0" err="1"/>
              <a:t>ProPerItem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##Break even calculation</a:t>
            </a:r>
          </a:p>
          <a:p>
            <a:endParaRPr lang="en-US" dirty="0"/>
          </a:p>
          <a:p>
            <a:r>
              <a:rPr lang="en-US" dirty="0"/>
              <a:t>#dose the subtraction</a:t>
            </a:r>
          </a:p>
          <a:p>
            <a:r>
              <a:rPr lang="en-US" dirty="0"/>
              <a:t>Beven1 = float(</a:t>
            </a:r>
            <a:r>
              <a:rPr lang="en-US" dirty="0" err="1"/>
              <a:t>SalePricePerItem</a:t>
            </a:r>
            <a:r>
              <a:rPr lang="en-US" dirty="0"/>
              <a:t> - </a:t>
            </a:r>
            <a:r>
              <a:rPr lang="en-US" dirty="0" err="1"/>
              <a:t>ItemCost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#Break even final calculation</a:t>
            </a:r>
          </a:p>
          <a:p>
            <a:r>
              <a:rPr lang="en-US" dirty="0" err="1"/>
              <a:t>BevenFinal</a:t>
            </a:r>
            <a:r>
              <a:rPr lang="en-US" dirty="0"/>
              <a:t> = float(</a:t>
            </a:r>
            <a:r>
              <a:rPr lang="en-US" dirty="0" err="1"/>
              <a:t>FixCost</a:t>
            </a:r>
            <a:r>
              <a:rPr lang="en-US" dirty="0"/>
              <a:t> / Beven1)</a:t>
            </a:r>
          </a:p>
          <a:p>
            <a:r>
              <a:rPr lang="en-US" dirty="0"/>
              <a:t>print ("Breakeven: ", </a:t>
            </a:r>
            <a:r>
              <a:rPr lang="en-US" dirty="0" err="1"/>
              <a:t>BevenFinal</a:t>
            </a:r>
            <a:r>
              <a:rPr lang="en-US" dirty="0"/>
              <a:t>, "items.")</a:t>
            </a:r>
          </a:p>
        </p:txBody>
      </p:sp>
    </p:spTree>
    <p:extLst>
      <p:ext uri="{BB962C8B-B14F-4D97-AF65-F5344CB8AC3E}">
        <p14:creationId xmlns:p14="http://schemas.microsoft.com/office/powerpoint/2010/main" val="267862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58FC5B-D79B-CB3B-4C12-074CFC2B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1046"/>
            <a:ext cx="8198998" cy="324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F6335-FB1E-6F82-5442-DC4D75B2E077}"/>
              </a:ext>
            </a:extLst>
          </p:cNvPr>
          <p:cNvSpPr txBox="1"/>
          <p:nvPr/>
        </p:nvSpPr>
        <p:spPr>
          <a:xfrm>
            <a:off x="8327037" y="2013627"/>
            <a:ext cx="38649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#sweets</a:t>
            </a:r>
          </a:p>
          <a:p>
            <a:endParaRPr lang="en-US" dirty="0"/>
          </a:p>
          <a:p>
            <a:r>
              <a:rPr lang="en-US" dirty="0"/>
              <a:t>#define </a:t>
            </a:r>
            <a:r>
              <a:rPr lang="en-US" dirty="0" err="1"/>
              <a:t>varibles</a:t>
            </a:r>
            <a:r>
              <a:rPr lang="en-US" dirty="0"/>
              <a:t> </a:t>
            </a:r>
          </a:p>
          <a:p>
            <a:r>
              <a:rPr lang="en-US" dirty="0"/>
              <a:t>sweet = 40</a:t>
            </a:r>
          </a:p>
          <a:p>
            <a:r>
              <a:rPr lang="en-US" dirty="0"/>
              <a:t>student =14</a:t>
            </a:r>
          </a:p>
          <a:p>
            <a:endParaRPr lang="en-US" dirty="0"/>
          </a:p>
          <a:p>
            <a:r>
              <a:rPr lang="en-US" dirty="0"/>
              <a:t>#Absolute division</a:t>
            </a:r>
          </a:p>
          <a:p>
            <a:r>
              <a:rPr lang="en-US" dirty="0"/>
              <a:t>share = sweet // student</a:t>
            </a:r>
          </a:p>
          <a:p>
            <a:r>
              <a:rPr lang="en-US" dirty="0"/>
              <a:t>#remainder calculation</a:t>
            </a:r>
          </a:p>
          <a:p>
            <a:r>
              <a:rPr lang="en-US" dirty="0"/>
              <a:t>keep = sweet % student</a:t>
            </a:r>
          </a:p>
          <a:p>
            <a:endParaRPr lang="en-US" dirty="0"/>
          </a:p>
          <a:p>
            <a:r>
              <a:rPr lang="en-US" dirty="0"/>
              <a:t>#prints the answers</a:t>
            </a:r>
          </a:p>
          <a:p>
            <a:r>
              <a:rPr lang="en-US" dirty="0"/>
              <a:t>print ("Students get" ,share)</a:t>
            </a:r>
          </a:p>
          <a:p>
            <a:r>
              <a:rPr lang="en-US" dirty="0"/>
              <a:t>print("teacher keeps" ,keep)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0A7E7-C4A5-3331-7010-AB6E0F74E9BA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6</a:t>
            </a:r>
          </a:p>
        </p:txBody>
      </p:sp>
    </p:spTree>
    <p:extLst>
      <p:ext uri="{BB962C8B-B14F-4D97-AF65-F5344CB8AC3E}">
        <p14:creationId xmlns:p14="http://schemas.microsoft.com/office/powerpoint/2010/main" val="261173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E0EC9-6024-B53E-8498-5EF4627F0743}"/>
              </a:ext>
            </a:extLst>
          </p:cNvPr>
          <p:cNvSpPr txBox="1"/>
          <p:nvPr/>
        </p:nvSpPr>
        <p:spPr>
          <a:xfrm>
            <a:off x="0" y="0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7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151F8A-B469-8995-190D-C83A3EC3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528"/>
            <a:ext cx="7445089" cy="483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F1786C7-877E-990F-F488-F482F763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23001"/>
            <a:ext cx="7445089" cy="142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86E10-8778-64F8-42C2-DF0D6AB39492}"/>
              </a:ext>
            </a:extLst>
          </p:cNvPr>
          <p:cNvSpPr txBox="1"/>
          <p:nvPr/>
        </p:nvSpPr>
        <p:spPr>
          <a:xfrm>
            <a:off x="7634977" y="266596"/>
            <a:ext cx="4263946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import math</a:t>
            </a:r>
          </a:p>
          <a:p>
            <a:endParaRPr lang="en-US" sz="900" dirty="0"/>
          </a:p>
          <a:p>
            <a:r>
              <a:rPr lang="en-US" sz="900" dirty="0"/>
              <a:t>#Defining Variables of </a:t>
            </a:r>
            <a:r>
              <a:rPr lang="en-US" sz="900" dirty="0" err="1"/>
              <a:t>PaintCan</a:t>
            </a:r>
            <a:r>
              <a:rPr lang="en-US" sz="900" dirty="0"/>
              <a:t> </a:t>
            </a:r>
          </a:p>
          <a:p>
            <a:r>
              <a:rPr lang="en-US" sz="900" dirty="0" err="1"/>
              <a:t>diameter_paint</a:t>
            </a:r>
            <a:r>
              <a:rPr lang="en-US" sz="900" dirty="0"/>
              <a:t> = 15 #cm</a:t>
            </a:r>
          </a:p>
          <a:p>
            <a:r>
              <a:rPr lang="en-US" sz="900" dirty="0" err="1"/>
              <a:t>hight_paint</a:t>
            </a:r>
            <a:r>
              <a:rPr lang="en-US" sz="900" dirty="0"/>
              <a:t> = 30 #cm</a:t>
            </a:r>
          </a:p>
          <a:p>
            <a:r>
              <a:rPr lang="en-US" sz="900" dirty="0" err="1"/>
              <a:t>paintcan_coverage</a:t>
            </a:r>
            <a:r>
              <a:rPr lang="en-US" sz="900" dirty="0"/>
              <a:t> = 5.1 #cm^2</a:t>
            </a:r>
          </a:p>
          <a:p>
            <a:endParaRPr lang="en-US" sz="900" dirty="0"/>
          </a:p>
          <a:p>
            <a:r>
              <a:rPr lang="en-US" sz="900" dirty="0"/>
              <a:t>#Defining Walls</a:t>
            </a:r>
          </a:p>
          <a:p>
            <a:r>
              <a:rPr lang="en-US" sz="900" dirty="0" err="1"/>
              <a:t>longwall_length</a:t>
            </a:r>
            <a:r>
              <a:rPr lang="en-US" sz="900" dirty="0"/>
              <a:t> = 40 #m</a:t>
            </a:r>
          </a:p>
          <a:p>
            <a:r>
              <a:rPr lang="en-US" sz="900" dirty="0" err="1"/>
              <a:t>longwall_height</a:t>
            </a:r>
            <a:r>
              <a:rPr lang="en-US" sz="900" dirty="0"/>
              <a:t> = 3.4 #m</a:t>
            </a:r>
          </a:p>
          <a:p>
            <a:r>
              <a:rPr lang="en-US" sz="900" dirty="0" err="1"/>
              <a:t>shortwall_length</a:t>
            </a:r>
            <a:r>
              <a:rPr lang="en-US" sz="900" dirty="0"/>
              <a:t> = 30 #m</a:t>
            </a:r>
          </a:p>
          <a:p>
            <a:r>
              <a:rPr lang="en-US" sz="900" dirty="0" err="1"/>
              <a:t>shortwall_height</a:t>
            </a:r>
            <a:r>
              <a:rPr lang="en-US" sz="900" dirty="0"/>
              <a:t> = 3.4 #m </a:t>
            </a:r>
          </a:p>
          <a:p>
            <a:endParaRPr lang="en-US" sz="900" dirty="0"/>
          </a:p>
          <a:p>
            <a:r>
              <a:rPr lang="en-US" sz="900" dirty="0"/>
              <a:t>#Defining Boxes</a:t>
            </a:r>
          </a:p>
          <a:p>
            <a:r>
              <a:rPr lang="en-US" sz="900" dirty="0" err="1"/>
              <a:t>length_of_box</a:t>
            </a:r>
            <a:r>
              <a:rPr lang="en-US" sz="900" dirty="0"/>
              <a:t> = 60 #cm</a:t>
            </a:r>
          </a:p>
          <a:p>
            <a:r>
              <a:rPr lang="en-US" sz="900" dirty="0" err="1"/>
              <a:t>height_of_box</a:t>
            </a:r>
            <a:r>
              <a:rPr lang="en-US" sz="900" dirty="0"/>
              <a:t> = 35 #cm</a:t>
            </a:r>
          </a:p>
          <a:p>
            <a:r>
              <a:rPr lang="en-US" sz="900" dirty="0" err="1"/>
              <a:t>width_of_box</a:t>
            </a:r>
            <a:r>
              <a:rPr lang="en-US" sz="900" dirty="0"/>
              <a:t> = 30 #cm</a:t>
            </a:r>
          </a:p>
          <a:p>
            <a:endParaRPr lang="en-US" sz="900" dirty="0"/>
          </a:p>
          <a:p>
            <a:r>
              <a:rPr lang="en-US" sz="900" dirty="0"/>
              <a:t>#Calculating the Volume</a:t>
            </a:r>
          </a:p>
          <a:p>
            <a:r>
              <a:rPr lang="en-US" sz="900" dirty="0" err="1"/>
              <a:t>radius_paint</a:t>
            </a:r>
            <a:r>
              <a:rPr lang="en-US" sz="900" dirty="0"/>
              <a:t> = </a:t>
            </a:r>
            <a:r>
              <a:rPr lang="en-US" sz="900" dirty="0" err="1"/>
              <a:t>diameter_paint</a:t>
            </a:r>
            <a:r>
              <a:rPr lang="en-US" sz="900" dirty="0"/>
              <a:t> / 2</a:t>
            </a:r>
          </a:p>
          <a:p>
            <a:r>
              <a:rPr lang="en-US" sz="900" dirty="0" err="1"/>
              <a:t>can_volume</a:t>
            </a:r>
            <a:r>
              <a:rPr lang="en-US" sz="900" dirty="0"/>
              <a:t> =  (</a:t>
            </a:r>
            <a:r>
              <a:rPr lang="en-US" sz="900" dirty="0" err="1"/>
              <a:t>math.pi</a:t>
            </a:r>
            <a:r>
              <a:rPr lang="en-US" sz="900" dirty="0"/>
              <a:t>) * </a:t>
            </a:r>
            <a:r>
              <a:rPr lang="en-US" sz="900" dirty="0" err="1"/>
              <a:t>radius_paint</a:t>
            </a:r>
            <a:r>
              <a:rPr lang="en-US" sz="900" dirty="0"/>
              <a:t> ** 2 * </a:t>
            </a:r>
            <a:r>
              <a:rPr lang="en-US" sz="900" dirty="0" err="1"/>
              <a:t>hight_paint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#Calculating Surface Area of Walls</a:t>
            </a:r>
          </a:p>
          <a:p>
            <a:r>
              <a:rPr lang="en-US" sz="900" dirty="0" err="1"/>
              <a:t>longwall_area</a:t>
            </a:r>
            <a:r>
              <a:rPr lang="en-US" sz="900" dirty="0"/>
              <a:t> = (</a:t>
            </a:r>
            <a:r>
              <a:rPr lang="en-US" sz="900" dirty="0" err="1"/>
              <a:t>longwall_length</a:t>
            </a:r>
            <a:r>
              <a:rPr lang="en-US" sz="900" dirty="0"/>
              <a:t>) * (</a:t>
            </a:r>
            <a:r>
              <a:rPr lang="en-US" sz="900" dirty="0" err="1"/>
              <a:t>longwall_height</a:t>
            </a:r>
            <a:r>
              <a:rPr lang="en-US" sz="900" dirty="0"/>
              <a:t>) </a:t>
            </a:r>
          </a:p>
          <a:p>
            <a:r>
              <a:rPr lang="en-US" sz="900" dirty="0" err="1"/>
              <a:t>shortwall_area</a:t>
            </a:r>
            <a:r>
              <a:rPr lang="en-US" sz="900" dirty="0"/>
              <a:t> = (</a:t>
            </a:r>
            <a:r>
              <a:rPr lang="en-US" sz="900" dirty="0" err="1"/>
              <a:t>shortwall_length</a:t>
            </a:r>
            <a:r>
              <a:rPr lang="en-US" sz="900" dirty="0"/>
              <a:t>) * (</a:t>
            </a:r>
            <a:r>
              <a:rPr lang="en-US" sz="900" dirty="0" err="1"/>
              <a:t>shortwall_height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#Calculating how many cans of paint are needed</a:t>
            </a:r>
          </a:p>
          <a:p>
            <a:r>
              <a:rPr lang="en-US" sz="900" dirty="0" err="1"/>
              <a:t>total_area</a:t>
            </a:r>
            <a:r>
              <a:rPr lang="en-US" sz="900" dirty="0"/>
              <a:t> = ((</a:t>
            </a:r>
            <a:r>
              <a:rPr lang="en-US" sz="900" dirty="0" err="1"/>
              <a:t>longwall_area</a:t>
            </a:r>
            <a:r>
              <a:rPr lang="en-US" sz="900" dirty="0"/>
              <a:t>) * 2)  + ((</a:t>
            </a:r>
            <a:r>
              <a:rPr lang="en-US" sz="900" dirty="0" err="1"/>
              <a:t>shortwall_area</a:t>
            </a:r>
            <a:r>
              <a:rPr lang="en-US" sz="900" dirty="0"/>
              <a:t>) * 2)</a:t>
            </a:r>
          </a:p>
          <a:p>
            <a:r>
              <a:rPr lang="en-US" sz="900" dirty="0" err="1"/>
              <a:t>numofcans</a:t>
            </a:r>
            <a:r>
              <a:rPr lang="en-US" sz="900" dirty="0"/>
              <a:t> = </a:t>
            </a:r>
            <a:r>
              <a:rPr lang="en-US" sz="900" dirty="0" err="1"/>
              <a:t>math.ceil</a:t>
            </a:r>
            <a:r>
              <a:rPr lang="en-US" sz="900" dirty="0"/>
              <a:t>((</a:t>
            </a:r>
            <a:r>
              <a:rPr lang="en-US" sz="900" dirty="0" err="1"/>
              <a:t>total_area</a:t>
            </a:r>
            <a:r>
              <a:rPr lang="en-US" sz="900" dirty="0"/>
              <a:t>) / (</a:t>
            </a:r>
            <a:r>
              <a:rPr lang="en-US" sz="900" dirty="0" err="1"/>
              <a:t>paintcan_coverage</a:t>
            </a:r>
            <a:r>
              <a:rPr lang="en-US" sz="900" dirty="0"/>
              <a:t>))</a:t>
            </a:r>
          </a:p>
          <a:p>
            <a:r>
              <a:rPr lang="en-US" sz="900" dirty="0"/>
              <a:t>print ("Number of cans required:", </a:t>
            </a:r>
            <a:r>
              <a:rPr lang="en-US" sz="900" dirty="0" err="1"/>
              <a:t>numofcans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#Calculate Cans in box</a:t>
            </a:r>
          </a:p>
          <a:p>
            <a:r>
              <a:rPr lang="en-US" sz="900" dirty="0" err="1"/>
              <a:t>length_cans</a:t>
            </a:r>
            <a:r>
              <a:rPr lang="en-US" sz="900" dirty="0"/>
              <a:t> = </a:t>
            </a:r>
            <a:r>
              <a:rPr lang="en-US" sz="900" dirty="0" err="1"/>
              <a:t>length_of_box</a:t>
            </a:r>
            <a:r>
              <a:rPr lang="en-US" sz="900" dirty="0"/>
              <a:t> / </a:t>
            </a:r>
            <a:r>
              <a:rPr lang="en-US" sz="900" dirty="0" err="1"/>
              <a:t>diameter_paint</a:t>
            </a:r>
            <a:endParaRPr lang="en-US" sz="900" dirty="0"/>
          </a:p>
          <a:p>
            <a:r>
              <a:rPr lang="en-US" sz="900" dirty="0" err="1"/>
              <a:t>width_cans</a:t>
            </a:r>
            <a:r>
              <a:rPr lang="en-US" sz="900" dirty="0"/>
              <a:t> = </a:t>
            </a:r>
            <a:r>
              <a:rPr lang="en-US" sz="900" dirty="0" err="1"/>
              <a:t>width_of_box</a:t>
            </a:r>
            <a:r>
              <a:rPr lang="en-US" sz="900" dirty="0"/>
              <a:t> / </a:t>
            </a:r>
            <a:r>
              <a:rPr lang="en-US" sz="900" dirty="0" err="1"/>
              <a:t>diameter_paint</a:t>
            </a:r>
            <a:endParaRPr lang="en-US" sz="900" dirty="0"/>
          </a:p>
          <a:p>
            <a:endParaRPr lang="en-US" sz="900" dirty="0"/>
          </a:p>
          <a:p>
            <a:r>
              <a:rPr lang="en-US" sz="900" dirty="0" err="1"/>
              <a:t>cans_in_box</a:t>
            </a:r>
            <a:r>
              <a:rPr lang="en-US" sz="900" dirty="0"/>
              <a:t> = </a:t>
            </a:r>
            <a:r>
              <a:rPr lang="en-US" sz="900" dirty="0" err="1"/>
              <a:t>width_cans</a:t>
            </a:r>
            <a:r>
              <a:rPr lang="en-US" sz="900" dirty="0"/>
              <a:t> * </a:t>
            </a:r>
            <a:r>
              <a:rPr lang="en-US" sz="900" dirty="0" err="1"/>
              <a:t>length_cans</a:t>
            </a:r>
            <a:endParaRPr lang="en-US" sz="900" dirty="0"/>
          </a:p>
          <a:p>
            <a:r>
              <a:rPr lang="en-US" sz="900" dirty="0"/>
              <a:t>print ("Number of cans in box:", </a:t>
            </a:r>
            <a:r>
              <a:rPr lang="en-US" sz="900" dirty="0" err="1"/>
              <a:t>cans_in_box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#Calculating How Many boxes needed</a:t>
            </a:r>
          </a:p>
          <a:p>
            <a:r>
              <a:rPr lang="en-US" sz="900" dirty="0" err="1"/>
              <a:t>boxes_needed</a:t>
            </a:r>
            <a:r>
              <a:rPr lang="en-US" sz="900" dirty="0"/>
              <a:t> = </a:t>
            </a:r>
            <a:r>
              <a:rPr lang="en-US" sz="900" dirty="0" err="1"/>
              <a:t>math.floor</a:t>
            </a:r>
            <a:r>
              <a:rPr lang="en-US" sz="900" dirty="0"/>
              <a:t>(</a:t>
            </a:r>
            <a:r>
              <a:rPr lang="en-US" sz="900" dirty="0" err="1"/>
              <a:t>numofcans</a:t>
            </a:r>
            <a:r>
              <a:rPr lang="en-US" sz="900" dirty="0"/>
              <a:t> / </a:t>
            </a:r>
            <a:r>
              <a:rPr lang="en-US" sz="900" dirty="0" err="1"/>
              <a:t>cans_in_box</a:t>
            </a:r>
            <a:r>
              <a:rPr lang="en-US" sz="900" dirty="0"/>
              <a:t>)</a:t>
            </a:r>
          </a:p>
          <a:p>
            <a:r>
              <a:rPr lang="en-US" sz="900" dirty="0"/>
              <a:t>print ("Number of full Boxes:", </a:t>
            </a:r>
            <a:r>
              <a:rPr lang="en-US" sz="900" dirty="0" err="1"/>
              <a:t>boxes_needed</a:t>
            </a:r>
            <a:r>
              <a:rPr lang="en-US" sz="900" dirty="0"/>
              <a:t>)</a:t>
            </a:r>
          </a:p>
          <a:p>
            <a:endParaRPr lang="en-US" sz="900" dirty="0"/>
          </a:p>
          <a:p>
            <a:r>
              <a:rPr lang="en-US" sz="900" dirty="0"/>
              <a:t>#Calculating Loose Paint cans</a:t>
            </a:r>
          </a:p>
          <a:p>
            <a:r>
              <a:rPr lang="en-US" sz="900" dirty="0" err="1"/>
              <a:t>loose_paint_cans</a:t>
            </a:r>
            <a:r>
              <a:rPr lang="en-US" sz="900" dirty="0"/>
              <a:t> = </a:t>
            </a:r>
            <a:r>
              <a:rPr lang="en-US" sz="900" dirty="0" err="1"/>
              <a:t>numofcans</a:t>
            </a:r>
            <a:r>
              <a:rPr lang="en-US" sz="900" dirty="0"/>
              <a:t> % </a:t>
            </a:r>
            <a:r>
              <a:rPr lang="en-US" sz="900" dirty="0" err="1"/>
              <a:t>cans_in_box</a:t>
            </a:r>
            <a:endParaRPr lang="en-US" sz="900" dirty="0"/>
          </a:p>
          <a:p>
            <a:r>
              <a:rPr lang="en-US" sz="900" dirty="0"/>
              <a:t>print ("Cans not packed in box:", </a:t>
            </a:r>
            <a:r>
              <a:rPr lang="en-US" sz="900" dirty="0" err="1"/>
              <a:t>loose_paint_cans</a:t>
            </a:r>
            <a:r>
              <a:rPr lang="en-US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297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819</Words>
  <Application>Microsoft Macintosh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Week1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Work</dc:title>
  <dc:creator>VERMA Yumi</dc:creator>
  <cp:lastModifiedBy>VERMA Yumi</cp:lastModifiedBy>
  <cp:revision>1</cp:revision>
  <dcterms:created xsi:type="dcterms:W3CDTF">2023-02-01T23:58:42Z</dcterms:created>
  <dcterms:modified xsi:type="dcterms:W3CDTF">2023-02-02T00:13:29Z</dcterms:modified>
</cp:coreProperties>
</file>