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
  </p:notesMasterIdLst>
  <p:handoutMasterIdLst>
    <p:handoutMasterId r:id="rId29"/>
  </p:handoutMasterIdLst>
  <p:sldIdLst>
    <p:sldId id="257" r:id="rId3"/>
    <p:sldId id="279" r:id="rId4"/>
    <p:sldId id="308" r:id="rId5"/>
    <p:sldId id="307" r:id="rId6"/>
    <p:sldId id="335" r:id="rId7"/>
    <p:sldId id="311" r:id="rId8"/>
    <p:sldId id="314" r:id="rId9"/>
    <p:sldId id="336" r:id="rId10"/>
    <p:sldId id="337" r:id="rId11"/>
    <p:sldId id="338" r:id="rId12"/>
    <p:sldId id="347" r:id="rId13"/>
    <p:sldId id="348" r:id="rId14"/>
    <p:sldId id="317" r:id="rId15"/>
    <p:sldId id="325" r:id="rId16"/>
    <p:sldId id="339" r:id="rId17"/>
    <p:sldId id="340" r:id="rId18"/>
    <p:sldId id="341" r:id="rId19"/>
    <p:sldId id="342" r:id="rId20"/>
    <p:sldId id="343" r:id="rId21"/>
    <p:sldId id="344" r:id="rId22"/>
    <p:sldId id="345" r:id="rId23"/>
    <p:sldId id="349" r:id="rId24"/>
    <p:sldId id="319" r:id="rId25"/>
    <p:sldId id="326" r:id="rId26"/>
    <p:sldId id="322" r:id="rId2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7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1"/>
    <p:restoredTop sz="94660"/>
  </p:normalViewPr>
  <p:slideViewPr>
    <p:cSldViewPr snapToGrid="0" showGuides="1">
      <p:cViewPr varScale="1">
        <p:scale>
          <a:sx n="117" d="100"/>
          <a:sy n="117" d="100"/>
        </p:scale>
        <p:origin x="378" y="84"/>
      </p:cViewPr>
      <p:guideLst>
        <p:guide orient="horz" pos="2160"/>
        <p:guide pos="3774"/>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itchFamily="2" charset="-122"/>
                <a:cs typeface="+mn-cs"/>
              </a:rPr>
              <a:t>2021/12/6</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Calibri" panose="020F0502020204030204" pitchFamily="34" charset="0"/>
                <a:ea typeface="SimSun"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8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8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单击此处编辑母版文本样式</a:t>
            </a:r>
          </a:p>
          <a:p>
            <a:pPr lvl="1" indent="-22860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9pPr>
    </p:titleStyle>
    <p:bodyStyle>
      <a:lvl1pPr marL="228600" indent="-228600" algn="l" rtl="0" fontAlgn="base">
        <a:lnSpc>
          <a:spcPct val="90000"/>
        </a:lnSpc>
        <a:spcBef>
          <a:spcPts val="1000"/>
        </a:spcBef>
        <a:spcAft>
          <a:spcPct val="0"/>
        </a:spcAft>
        <a:buFont typeface="Arial" panose="0208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8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单击此处编辑母版文本样式</a:t>
            </a:r>
          </a:p>
          <a:p>
            <a:pPr lvl="1" indent="-22860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SimSun"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itchFamily="2" charset="-122"/>
        </a:defRPr>
      </a:lvl9pPr>
    </p:titleStyle>
    <p:bodyStyle>
      <a:lvl1pPr marL="228600" indent="-228600" algn="l" rtl="0" fontAlgn="base">
        <a:lnSpc>
          <a:spcPct val="90000"/>
        </a:lnSpc>
        <a:spcBef>
          <a:spcPts val="1000"/>
        </a:spcBef>
        <a:spcAft>
          <a:spcPct val="0"/>
        </a:spcAft>
        <a:buFont typeface="Arial" panose="0208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8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6.png"/><Relationship Id="rId4" Type="http://schemas.openxmlformats.org/officeDocument/2006/relationships/image" Target="../media/image5.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3"/>
          <p:cNvPicPr>
            <a:picLocks noChangeAspect="1"/>
          </p:cNvPicPr>
          <p:nvPr/>
        </p:nvPicPr>
        <p:blipFill>
          <a:blip r:embed="rId2">
            <a:lum bright="70000" contrast="-70000"/>
          </a:blip>
          <a:stretch>
            <a:fillRect/>
          </a:stretch>
        </p:blipFill>
        <p:spPr>
          <a:xfrm>
            <a:off x="0" y="-7620"/>
            <a:ext cx="12192000" cy="6865620"/>
          </a:xfrm>
          <a:prstGeom prst="rect">
            <a:avLst/>
          </a:prstGeom>
          <a:noFill/>
          <a:ln w="9525">
            <a:noFill/>
          </a:ln>
        </p:spPr>
      </p:pic>
      <p:sp>
        <p:nvSpPr>
          <p:cNvPr id="18" name="矩形 5"/>
          <p:cNvSpPr/>
          <p:nvPr/>
        </p:nvSpPr>
        <p:spPr>
          <a:xfrm flipH="1">
            <a:off x="12699" y="1917130"/>
            <a:ext cx="11803479" cy="2162175"/>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3" name="文本框 13"/>
          <p:cNvSpPr txBox="1"/>
          <p:nvPr/>
        </p:nvSpPr>
        <p:spPr>
          <a:xfrm>
            <a:off x="1342390" y="2196207"/>
            <a:ext cx="10163070" cy="1077218"/>
          </a:xfrm>
          <a:prstGeom prst="rect">
            <a:avLst/>
          </a:prstGeom>
          <a:noFill/>
          <a:ln w="9525">
            <a:noFill/>
          </a:ln>
        </p:spPr>
        <p:txBody>
          <a:bodyPr wrap="square" anchor="t">
            <a:spAutoFit/>
          </a:bodyPr>
          <a:lstStyle/>
          <a:p>
            <a:r>
              <a:rPr lang="en-US" altLang="zh-CN" sz="3200" b="1" dirty="0">
                <a:solidFill>
                  <a:srgbClr val="00B0F0"/>
                </a:solidFill>
                <a:latin typeface="Microsoft YaHei" panose="020B0503020204020204" pitchFamily="34" charset="-122"/>
                <a:ea typeface="Microsoft YaHei" panose="020B0503020204020204" pitchFamily="34" charset="-122"/>
              </a:rPr>
              <a:t>C</a:t>
            </a:r>
            <a:r>
              <a:rPr lang="en-US" altLang="zh-CN" sz="3200" b="1" dirty="0">
                <a:latin typeface="Microsoft YaHei" panose="020B0503020204020204" pitchFamily="34" charset="-122"/>
                <a:ea typeface="Microsoft YaHei" panose="020B0503020204020204" pitchFamily="34" charset="-122"/>
              </a:rPr>
              <a:t>omparative</a:t>
            </a:r>
            <a:r>
              <a:rPr lang="en-US" altLang="zh-CN" sz="3200" b="1" dirty="0">
                <a:solidFill>
                  <a:srgbClr val="00B0F0"/>
                </a:solidFill>
                <a:latin typeface="Microsoft YaHei" panose="020B0503020204020204" pitchFamily="34" charset="-122"/>
                <a:ea typeface="Microsoft YaHei" panose="020B0503020204020204" pitchFamily="34" charset="-122"/>
              </a:rPr>
              <a:t> </a:t>
            </a:r>
            <a:r>
              <a:rPr lang="en-US" altLang="zh-CN" sz="3200" b="1" dirty="0">
                <a:latin typeface="Microsoft YaHei" panose="020B0503020204020204" pitchFamily="34" charset="-122"/>
                <a:ea typeface="Microsoft YaHei" panose="020B0503020204020204" pitchFamily="34" charset="-122"/>
              </a:rPr>
              <a:t>Research on Predictive Models Based on MOBA Game Data Set</a:t>
            </a:r>
          </a:p>
        </p:txBody>
      </p:sp>
      <p:cxnSp>
        <p:nvCxnSpPr>
          <p:cNvPr id="15" name="直接连接符 14"/>
          <p:cNvCxnSpPr>
            <a:cxnSpLocks/>
          </p:cNvCxnSpPr>
          <p:nvPr/>
        </p:nvCxnSpPr>
        <p:spPr>
          <a:xfrm flipV="1">
            <a:off x="1342390" y="3332242"/>
            <a:ext cx="8112328" cy="1"/>
          </a:xfrm>
          <a:prstGeom prst="line">
            <a:avLst/>
          </a:prstGeom>
        </p:spPr>
        <p:style>
          <a:lnRef idx="3">
            <a:schemeClr val="dk1"/>
          </a:lnRef>
          <a:fillRef idx="0">
            <a:schemeClr val="dk1"/>
          </a:fillRef>
          <a:effectRef idx="2">
            <a:schemeClr val="dk1"/>
          </a:effectRef>
          <a:fontRef idx="minor">
            <a:schemeClr val="tx1"/>
          </a:fontRef>
        </p:style>
      </p:cxnSp>
      <p:sp>
        <p:nvSpPr>
          <p:cNvPr id="2" name="Rectangle 1"/>
          <p:cNvSpPr/>
          <p:nvPr/>
        </p:nvSpPr>
        <p:spPr>
          <a:xfrm>
            <a:off x="0" y="-7620"/>
            <a:ext cx="12179300" cy="686562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26" name="文本框 16"/>
          <p:cNvSpPr txBox="1"/>
          <p:nvPr/>
        </p:nvSpPr>
        <p:spPr>
          <a:xfrm>
            <a:off x="1342390" y="3525758"/>
            <a:ext cx="5306985" cy="369332"/>
          </a:xfrm>
          <a:prstGeom prst="rect">
            <a:avLst/>
          </a:prstGeom>
          <a:noFill/>
          <a:ln w="9525">
            <a:noFill/>
          </a:ln>
        </p:spPr>
        <p:txBody>
          <a:bodyPr wrap="square" anchor="t">
            <a:spAutoFit/>
          </a:bodyPr>
          <a:lstStyle/>
          <a:p>
            <a:r>
              <a:rPr lang="en-US" altLang="zh-CN">
                <a:solidFill>
                  <a:schemeClr val="tx1"/>
                </a:solidFill>
                <a:latin typeface="Microsoft YaHei" panose="020B0503020204020204" pitchFamily="34" charset="-122"/>
                <a:ea typeface="Microsoft YaHei" panose="020B0503020204020204" pitchFamily="34" charset="-122"/>
              </a:rPr>
              <a:t>Yumin Xu, Michael Vigil, Logan Decker</a:t>
            </a:r>
            <a:endParaRPr lang="en-US" altLang="zh-CN" dirty="0">
              <a:solidFill>
                <a:schemeClr val="tx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2.2 </a:t>
            </a:r>
            <a:r>
              <a:rPr lang="en-US" altLang="zh-CN" sz="2400" b="1" dirty="0">
                <a:solidFill>
                  <a:schemeClr val="tx1"/>
                </a:solidFill>
                <a:latin typeface="Microsoft YaHei" panose="020B0503020204020204" pitchFamily="34" charset="-122"/>
                <a:ea typeface="Microsoft YaHei" panose="020B0503020204020204" pitchFamily="34" charset="-122"/>
              </a:rPr>
              <a:t>From STM to WSTM</a:t>
            </a:r>
          </a:p>
        </p:txBody>
      </p:sp>
      <p:cxnSp>
        <p:nvCxnSpPr>
          <p:cNvPr id="3" name="Straight Connector 2">
            <a:extLst>
              <a:ext uri="{FF2B5EF4-FFF2-40B4-BE49-F238E27FC236}">
                <a16:creationId xmlns:a16="http://schemas.microsoft.com/office/drawing/2014/main" id="{BA99891D-2A30-4E58-AA8E-7FB8692C077D}"/>
              </a:ext>
            </a:extLst>
          </p:cNvPr>
          <p:cNvCxnSpPr>
            <a:cxnSpLocks/>
          </p:cNvCxnSpPr>
          <p:nvPr/>
        </p:nvCxnSpPr>
        <p:spPr>
          <a:xfrm>
            <a:off x="6084163" y="952130"/>
            <a:ext cx="11837" cy="2385874"/>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5F286D77-2B8A-4AE8-90CC-6219FB157EF1}"/>
              </a:ext>
            </a:extLst>
          </p:cNvPr>
          <p:cNvSpPr txBox="1"/>
          <p:nvPr/>
        </p:nvSpPr>
        <p:spPr>
          <a:xfrm>
            <a:off x="333374" y="892206"/>
            <a:ext cx="4748263" cy="400110"/>
          </a:xfrm>
          <a:prstGeom prst="rect">
            <a:avLst/>
          </a:prstGeom>
          <a:noFill/>
        </p:spPr>
        <p:txBody>
          <a:bodyPr wrap="square" rtlCol="0">
            <a:spAutoFit/>
          </a:bodyPr>
          <a:lstStyle/>
          <a:p>
            <a:r>
              <a:rPr lang="en-US" sz="2000" b="1" dirty="0" err="1"/>
              <a:t>Lagrangian</a:t>
            </a:r>
            <a:r>
              <a:rPr lang="en-US" sz="2000" b="1" dirty="0"/>
              <a:t> function</a:t>
            </a:r>
          </a:p>
        </p:txBody>
      </p:sp>
      <p:sp>
        <p:nvSpPr>
          <p:cNvPr id="8" name="TextBox 7">
            <a:extLst>
              <a:ext uri="{FF2B5EF4-FFF2-40B4-BE49-F238E27FC236}">
                <a16:creationId xmlns:a16="http://schemas.microsoft.com/office/drawing/2014/main" id="{9F132CAC-91C2-4372-B9FF-6AF7B80FCB1B}"/>
              </a:ext>
            </a:extLst>
          </p:cNvPr>
          <p:cNvSpPr txBox="1"/>
          <p:nvPr/>
        </p:nvSpPr>
        <p:spPr>
          <a:xfrm>
            <a:off x="6268085" y="892206"/>
            <a:ext cx="3327647" cy="400110"/>
          </a:xfrm>
          <a:prstGeom prst="rect">
            <a:avLst/>
          </a:prstGeom>
          <a:noFill/>
        </p:spPr>
        <p:txBody>
          <a:bodyPr wrap="square" rtlCol="0">
            <a:spAutoFit/>
          </a:bodyPr>
          <a:lstStyle/>
          <a:p>
            <a:r>
              <a:rPr lang="en-US" sz="2000" b="1" dirty="0" err="1"/>
              <a:t>Lagrangian</a:t>
            </a:r>
            <a:r>
              <a:rPr lang="en-US" sz="2000" b="1" dirty="0"/>
              <a:t> function</a:t>
            </a:r>
          </a:p>
        </p:txBody>
      </p:sp>
      <p:sp>
        <p:nvSpPr>
          <p:cNvPr id="9" name="TextBox 8">
            <a:extLst>
              <a:ext uri="{FF2B5EF4-FFF2-40B4-BE49-F238E27FC236}">
                <a16:creationId xmlns:a16="http://schemas.microsoft.com/office/drawing/2014/main" id="{79899ADA-ABBB-4D16-AED9-436C01E45E66}"/>
              </a:ext>
            </a:extLst>
          </p:cNvPr>
          <p:cNvSpPr txBox="1"/>
          <p:nvPr/>
        </p:nvSpPr>
        <p:spPr>
          <a:xfrm>
            <a:off x="6268084" y="1418134"/>
            <a:ext cx="5548091"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Adding positive Lagrange multipliers to each constraint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3FFB165-E636-48FC-A140-76645D33EFBD}"/>
                  </a:ext>
                </a:extLst>
              </p:cNvPr>
              <p:cNvSpPr txBox="1"/>
              <p:nvPr/>
            </p:nvSpPr>
            <p:spPr>
              <a:xfrm>
                <a:off x="1664829" y="3780171"/>
                <a:ext cx="8838667" cy="1754326"/>
              </a:xfrm>
              <a:prstGeom prst="rect">
                <a:avLst/>
              </a:prstGeom>
              <a:noFill/>
            </p:spPr>
            <p:txBody>
              <a:bodyPr wrap="square" rtlCol="0">
                <a:spAutoFit/>
              </a:bodyPr>
              <a:lstStyle/>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The Lagrange function is constructed by applying the Lagrange multiplier method</a:t>
                </a:r>
              </a:p>
              <a:p>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Solving for the optimal hyperplane by support vectors</a:t>
                </a:r>
              </a:p>
              <a:p>
                <a:pPr marL="285750" indent="-285750">
                  <a:buFont typeface="Wingdings" panose="05000000000000000000" pitchFamily="2" charset="2"/>
                  <a:buChar char="l"/>
                </a:pPr>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The weight </a:t>
                </a:r>
                <a14:m>
                  <m:oMath xmlns:m="http://schemas.openxmlformats.org/officeDocument/2006/math">
                    <m:sSub>
                      <m:sSubPr>
                        <m:ctrlPr>
                          <a:rPr lang="en-US" b="0" i="1" smtClean="0">
                            <a:latin typeface="Cambria Math" panose="02040503050406030204" pitchFamily="18" charset="0"/>
                            <a:ea typeface="Yu Mincho" panose="02020400000000000000" pitchFamily="18" charset="-128"/>
                          </a:rPr>
                        </m:ctrlPr>
                      </m:sSubPr>
                      <m:e>
                        <m:r>
                          <a:rPr lang="en-US" b="0" i="1" smtClean="0">
                            <a:latin typeface="Cambria Math" panose="02040503050406030204" pitchFamily="18" charset="0"/>
                            <a:ea typeface="Yu Mincho" panose="02020400000000000000" pitchFamily="18" charset="-128"/>
                          </a:rPr>
                          <m:t>𝑉</m:t>
                        </m:r>
                      </m:e>
                      <m:sub>
                        <m:r>
                          <a:rPr lang="en-US" b="0" i="1" smtClean="0">
                            <a:latin typeface="Cambria Math" panose="02040503050406030204" pitchFamily="18" charset="0"/>
                            <a:ea typeface="Yu Mincho" panose="02020400000000000000" pitchFamily="18" charset="-128"/>
                          </a:rPr>
                          <m:t>𝑖</m:t>
                        </m:r>
                      </m:sub>
                    </m:sSub>
                    <m:r>
                      <a:rPr lang="en-US" b="0" i="0" smtClean="0">
                        <a:latin typeface="Cambria Math" panose="02040503050406030204" pitchFamily="18" charset="0"/>
                        <a:ea typeface="Yu Mincho" panose="02020400000000000000" pitchFamily="18" charset="-128"/>
                      </a:rPr>
                      <m:t> </m:t>
                    </m:r>
                  </m:oMath>
                </a14:m>
                <a:r>
                  <a:rPr lang="en-US" dirty="0">
                    <a:latin typeface="Calibri Light" panose="020F0302020204030204" pitchFamily="34" charset="0"/>
                    <a:ea typeface="Yu Mincho" panose="02020400000000000000" pitchFamily="18" charset="-128"/>
                  </a:rPr>
                  <a:t>can be calculated based on the Tensor Distance</a:t>
                </a:r>
              </a:p>
              <a:p>
                <a:endParaRPr lang="en-US" dirty="0">
                  <a:latin typeface="Calibri Light" panose="020F0302020204030204" pitchFamily="34" charset="0"/>
                  <a:ea typeface="Yu Mincho" panose="02020400000000000000" pitchFamily="18" charset="-128"/>
                </a:endParaRPr>
              </a:p>
            </p:txBody>
          </p:sp>
        </mc:Choice>
        <mc:Fallback xmlns="">
          <p:sp>
            <p:nvSpPr>
              <p:cNvPr id="12" name="TextBox 11">
                <a:extLst>
                  <a:ext uri="{FF2B5EF4-FFF2-40B4-BE49-F238E27FC236}">
                    <a16:creationId xmlns:a16="http://schemas.microsoft.com/office/drawing/2014/main" id="{E3FFB165-E636-48FC-A140-76645D33EFBD}"/>
                  </a:ext>
                </a:extLst>
              </p:cNvPr>
              <p:cNvSpPr txBox="1">
                <a:spLocks noRot="1" noChangeAspect="1" noMove="1" noResize="1" noEditPoints="1" noAdjustHandles="1" noChangeArrowheads="1" noChangeShapeType="1" noTextEdit="1"/>
              </p:cNvSpPr>
              <p:nvPr/>
            </p:nvSpPr>
            <p:spPr>
              <a:xfrm>
                <a:off x="1664829" y="3780171"/>
                <a:ext cx="8838667" cy="1754326"/>
              </a:xfrm>
              <a:prstGeom prst="rect">
                <a:avLst/>
              </a:prstGeom>
              <a:blipFill>
                <a:blip r:embed="rId3"/>
                <a:stretch>
                  <a:fillRect l="-414" t="-1736"/>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BA8F20F6-B7E7-4A2A-9B30-3F77537367C7}"/>
              </a:ext>
            </a:extLst>
          </p:cNvPr>
          <p:cNvSpPr txBox="1"/>
          <p:nvPr/>
        </p:nvSpPr>
        <p:spPr>
          <a:xfrm>
            <a:off x="4791446" y="952130"/>
            <a:ext cx="1066344" cy="461665"/>
          </a:xfrm>
          <a:prstGeom prst="rect">
            <a:avLst/>
          </a:prstGeom>
          <a:noFill/>
        </p:spPr>
        <p:txBody>
          <a:bodyPr wrap="square" rtlCol="0">
            <a:spAutoFit/>
          </a:bodyPr>
          <a:lstStyle/>
          <a:p>
            <a:r>
              <a:rPr lang="en-US" sz="2400" b="1" dirty="0">
                <a:solidFill>
                  <a:schemeClr val="accent1"/>
                </a:solidFill>
              </a:rPr>
              <a:t>WSTM</a:t>
            </a:r>
          </a:p>
        </p:txBody>
      </p:sp>
      <p:sp>
        <p:nvSpPr>
          <p:cNvPr id="34" name="TextBox 33">
            <a:extLst>
              <a:ext uri="{FF2B5EF4-FFF2-40B4-BE49-F238E27FC236}">
                <a16:creationId xmlns:a16="http://schemas.microsoft.com/office/drawing/2014/main" id="{041D45C4-7148-4D06-8429-40E71388CB0C}"/>
              </a:ext>
            </a:extLst>
          </p:cNvPr>
          <p:cNvSpPr txBox="1"/>
          <p:nvPr/>
        </p:nvSpPr>
        <p:spPr>
          <a:xfrm>
            <a:off x="10782178" y="952130"/>
            <a:ext cx="906089" cy="461665"/>
          </a:xfrm>
          <a:prstGeom prst="rect">
            <a:avLst/>
          </a:prstGeom>
          <a:noFill/>
        </p:spPr>
        <p:txBody>
          <a:bodyPr wrap="square" rtlCol="0">
            <a:spAutoFit/>
          </a:bodyPr>
          <a:lstStyle/>
          <a:p>
            <a:r>
              <a:rPr lang="en-US" sz="2400" b="1" dirty="0">
                <a:solidFill>
                  <a:schemeClr val="accent1"/>
                </a:solidFill>
              </a:rPr>
              <a:t>STM</a:t>
            </a:r>
          </a:p>
        </p:txBody>
      </p:sp>
      <p:sp>
        <p:nvSpPr>
          <p:cNvPr id="26" name="TextBox 25">
            <a:extLst>
              <a:ext uri="{FF2B5EF4-FFF2-40B4-BE49-F238E27FC236}">
                <a16:creationId xmlns:a16="http://schemas.microsoft.com/office/drawing/2014/main" id="{D1E12D66-6F28-4733-9C6E-8BDB18C177F9}"/>
              </a:ext>
            </a:extLst>
          </p:cNvPr>
          <p:cNvSpPr txBox="1"/>
          <p:nvPr/>
        </p:nvSpPr>
        <p:spPr>
          <a:xfrm>
            <a:off x="333373" y="1409971"/>
            <a:ext cx="5548091"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Adding positive Lagrange multipliers to each constraint</a:t>
            </a:r>
          </a:p>
        </p:txBody>
      </p:sp>
      <p:pic>
        <p:nvPicPr>
          <p:cNvPr id="11" name="Picture 10">
            <a:extLst>
              <a:ext uri="{FF2B5EF4-FFF2-40B4-BE49-F238E27FC236}">
                <a16:creationId xmlns:a16="http://schemas.microsoft.com/office/drawing/2014/main" id="{35E594F2-A192-4930-BC21-23671A24D7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611" y="1826707"/>
            <a:ext cx="3511036" cy="1251123"/>
          </a:xfrm>
          <a:prstGeom prst="rect">
            <a:avLst/>
          </a:prstGeom>
        </p:spPr>
      </p:pic>
      <p:pic>
        <p:nvPicPr>
          <p:cNvPr id="5" name="Picture 4">
            <a:extLst>
              <a:ext uri="{FF2B5EF4-FFF2-40B4-BE49-F238E27FC236}">
                <a16:creationId xmlns:a16="http://schemas.microsoft.com/office/drawing/2014/main" id="{6381A8A3-62F3-4C1C-AFA6-E5FACD0F78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373" y="1911022"/>
            <a:ext cx="4378538" cy="1082491"/>
          </a:xfrm>
          <a:prstGeom prst="rect">
            <a:avLst/>
          </a:prstGeom>
        </p:spPr>
      </p:pic>
    </p:spTree>
    <p:extLst>
      <p:ext uri="{BB962C8B-B14F-4D97-AF65-F5344CB8AC3E}">
        <p14:creationId xmlns:p14="http://schemas.microsoft.com/office/powerpoint/2010/main" val="27515382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2.3 </a:t>
            </a:r>
            <a:r>
              <a:rPr lang="en-US" altLang="zh-CN" sz="2400" b="1" dirty="0">
                <a:latin typeface="Microsoft YaHei" panose="020B0503020204020204" pitchFamily="34" charset="-122"/>
                <a:ea typeface="Microsoft YaHei" panose="020B0503020204020204" pitchFamily="34" charset="-122"/>
                <a:sym typeface="+mn-ea"/>
              </a:rPr>
              <a:t>Training Methods and Decision Trees</a:t>
            </a:r>
            <a:endParaRPr lang="en-US" altLang="zh-CN" sz="2400" b="1" dirty="0">
              <a:solidFill>
                <a:schemeClr val="tx1"/>
              </a:solidFill>
              <a:latin typeface="Microsoft YaHei" panose="020B0503020204020204" pitchFamily="34" charset="-122"/>
              <a:ea typeface="Microsoft YaHei" panose="020B0503020204020204" pitchFamily="34" charset="-122"/>
            </a:endParaRPr>
          </a:p>
        </p:txBody>
      </p:sp>
      <p:cxnSp>
        <p:nvCxnSpPr>
          <p:cNvPr id="3" name="Straight Connector 2">
            <a:extLst>
              <a:ext uri="{FF2B5EF4-FFF2-40B4-BE49-F238E27FC236}">
                <a16:creationId xmlns:a16="http://schemas.microsoft.com/office/drawing/2014/main" id="{BA99891D-2A30-4E58-AA8E-7FB8692C077D}"/>
              </a:ext>
            </a:extLst>
          </p:cNvPr>
          <p:cNvCxnSpPr>
            <a:cxnSpLocks/>
          </p:cNvCxnSpPr>
          <p:nvPr/>
        </p:nvCxnSpPr>
        <p:spPr>
          <a:xfrm>
            <a:off x="5985306" y="952130"/>
            <a:ext cx="11837" cy="2385874"/>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5F286D77-2B8A-4AE8-90CC-6219FB157EF1}"/>
              </a:ext>
            </a:extLst>
          </p:cNvPr>
          <p:cNvSpPr txBox="1"/>
          <p:nvPr/>
        </p:nvSpPr>
        <p:spPr>
          <a:xfrm>
            <a:off x="333374" y="892206"/>
            <a:ext cx="4748263" cy="400110"/>
          </a:xfrm>
          <a:prstGeom prst="rect">
            <a:avLst/>
          </a:prstGeom>
          <a:noFill/>
        </p:spPr>
        <p:txBody>
          <a:bodyPr wrap="square" rtlCol="0">
            <a:spAutoFit/>
          </a:bodyPr>
          <a:lstStyle/>
          <a:p>
            <a:r>
              <a:rPr lang="en-US" sz="2000" b="1" dirty="0"/>
              <a:t>Training and Testing Set</a:t>
            </a:r>
          </a:p>
        </p:txBody>
      </p:sp>
      <p:sp>
        <p:nvSpPr>
          <p:cNvPr id="8" name="TextBox 7">
            <a:extLst>
              <a:ext uri="{FF2B5EF4-FFF2-40B4-BE49-F238E27FC236}">
                <a16:creationId xmlns:a16="http://schemas.microsoft.com/office/drawing/2014/main" id="{9F132CAC-91C2-4372-B9FF-6AF7B80FCB1B}"/>
              </a:ext>
            </a:extLst>
          </p:cNvPr>
          <p:cNvSpPr txBox="1"/>
          <p:nvPr/>
        </p:nvSpPr>
        <p:spPr>
          <a:xfrm>
            <a:off x="6268085" y="892206"/>
            <a:ext cx="3327647" cy="400110"/>
          </a:xfrm>
          <a:prstGeom prst="rect">
            <a:avLst/>
          </a:prstGeom>
          <a:noFill/>
        </p:spPr>
        <p:txBody>
          <a:bodyPr wrap="square" rtlCol="0">
            <a:spAutoFit/>
          </a:bodyPr>
          <a:lstStyle/>
          <a:p>
            <a:r>
              <a:rPr lang="en-US" sz="2000" b="1" dirty="0"/>
              <a:t>Training and Testing Set</a:t>
            </a:r>
          </a:p>
        </p:txBody>
      </p:sp>
      <p:sp>
        <p:nvSpPr>
          <p:cNvPr id="9" name="TextBox 8">
            <a:extLst>
              <a:ext uri="{FF2B5EF4-FFF2-40B4-BE49-F238E27FC236}">
                <a16:creationId xmlns:a16="http://schemas.microsoft.com/office/drawing/2014/main" id="{79899ADA-ABBB-4D16-AED9-436C01E45E66}"/>
              </a:ext>
            </a:extLst>
          </p:cNvPr>
          <p:cNvSpPr txBox="1"/>
          <p:nvPr/>
        </p:nvSpPr>
        <p:spPr>
          <a:xfrm>
            <a:off x="6268086" y="1418134"/>
            <a:ext cx="2298480" cy="923330"/>
          </a:xfrm>
          <a:prstGeom prst="rect">
            <a:avLst/>
          </a:prstGeom>
          <a:noFill/>
        </p:spPr>
        <p:txBody>
          <a:bodyPr wrap="square" rtlCol="0">
            <a:spAutoFit/>
          </a:bodyPr>
          <a:lstStyle/>
          <a:p>
            <a:r>
              <a:rPr lang="en-US" dirty="0" err="1">
                <a:latin typeface="Calibri Light" panose="020F0302020204030204" pitchFamily="34" charset="0"/>
                <a:ea typeface="Yu Mincho" panose="02020400000000000000" pitchFamily="18" charset="-128"/>
              </a:rPr>
              <a:t>LoL</a:t>
            </a:r>
            <a:r>
              <a:rPr lang="en-US" dirty="0">
                <a:latin typeface="Calibri Light" panose="020F0302020204030204" pitchFamily="34" charset="0"/>
                <a:ea typeface="Yu Mincho" panose="02020400000000000000" pitchFamily="18" charset="-128"/>
              </a:rPr>
              <a:t> relative error </a:t>
            </a:r>
            <a:r>
              <a:rPr lang="en-US" sz="1800" b="0" i="0" u="none" strike="noStrike" baseline="0" dirty="0">
                <a:latin typeface="STIXGeneral-Regular"/>
              </a:rPr>
              <a:t>(</a:t>
            </a:r>
            <a:r>
              <a:rPr lang="en-US" sz="1800" b="0" i="0" u="none" strike="noStrike" baseline="0" dirty="0" err="1">
                <a:latin typeface="STIXGeneral-Regular"/>
              </a:rPr>
              <a:t>xerror±xstd</a:t>
            </a:r>
            <a:r>
              <a:rPr lang="en-US" sz="1800" b="0" i="0" u="none" strike="noStrike" baseline="0" dirty="0">
                <a:latin typeface="STIXGeneral-Regular"/>
              </a:rPr>
              <a:t>) </a:t>
            </a:r>
            <a:r>
              <a:rPr lang="en-US" sz="1800" b="0" i="0" u="none" strike="noStrike" baseline="0" dirty="0">
                <a:latin typeface="+mj-lt"/>
              </a:rPr>
              <a:t>of the cross-validation plot.</a:t>
            </a:r>
            <a:endParaRPr lang="en-US" dirty="0">
              <a:latin typeface="Calibri Light" panose="020F0302020204030204" pitchFamily="34" charset="0"/>
              <a:ea typeface="Yu Mincho" panose="02020400000000000000" pitchFamily="18" charset="-128"/>
            </a:endParaRPr>
          </a:p>
        </p:txBody>
      </p:sp>
      <p:sp>
        <p:nvSpPr>
          <p:cNvPr id="12" name="TextBox 11">
            <a:extLst>
              <a:ext uri="{FF2B5EF4-FFF2-40B4-BE49-F238E27FC236}">
                <a16:creationId xmlns:a16="http://schemas.microsoft.com/office/drawing/2014/main" id="{E3FFB165-E636-48FC-A140-76645D33EFBD}"/>
              </a:ext>
            </a:extLst>
          </p:cNvPr>
          <p:cNvSpPr txBox="1"/>
          <p:nvPr/>
        </p:nvSpPr>
        <p:spPr>
          <a:xfrm>
            <a:off x="1664829" y="4331871"/>
            <a:ext cx="8838667" cy="2308324"/>
          </a:xfrm>
          <a:prstGeom prst="rect">
            <a:avLst/>
          </a:prstGeom>
          <a:noFill/>
        </p:spPr>
        <p:txBody>
          <a:bodyPr wrap="square" rtlCol="0">
            <a:spAutoFit/>
          </a:bodyPr>
          <a:lstStyle/>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We randomly selected 70% of the data for the training set and the remaining as the testing set.</a:t>
            </a: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Built a CART (Classification And Regression Tree) model</a:t>
            </a: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RPART package provided a pruning method for complexity loss pruning</a:t>
            </a:r>
          </a:p>
          <a:p>
            <a:pPr marL="742950" lvl="1"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Helpful for telling us how much cp(complexity parameter) and the aver. Error when the model is split to each layer.</a:t>
            </a: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In our model we chose the method of cp with the smallest </a:t>
            </a:r>
            <a:r>
              <a:rPr lang="en-US" dirty="0" err="1">
                <a:latin typeface="Calibri Light" panose="020F0302020204030204" pitchFamily="34" charset="0"/>
                <a:ea typeface="Yu Mincho" panose="02020400000000000000" pitchFamily="18" charset="-128"/>
              </a:rPr>
              <a:t>xerror</a:t>
            </a:r>
            <a:r>
              <a:rPr lang="en-US" dirty="0">
                <a:latin typeface="Calibri Light" panose="020F0302020204030204" pitchFamily="34" charset="0"/>
                <a:ea typeface="Yu Mincho" panose="02020400000000000000" pitchFamily="18" charset="-128"/>
              </a:rPr>
              <a:t>.</a:t>
            </a:r>
          </a:p>
          <a:p>
            <a:endParaRPr lang="en-US" dirty="0">
              <a:latin typeface="Calibri Light" panose="020F0302020204030204" pitchFamily="34" charset="0"/>
              <a:ea typeface="Yu Mincho" panose="02020400000000000000" pitchFamily="18" charset="-128"/>
            </a:endParaRPr>
          </a:p>
        </p:txBody>
      </p:sp>
      <p:sp>
        <p:nvSpPr>
          <p:cNvPr id="33" name="TextBox 32">
            <a:extLst>
              <a:ext uri="{FF2B5EF4-FFF2-40B4-BE49-F238E27FC236}">
                <a16:creationId xmlns:a16="http://schemas.microsoft.com/office/drawing/2014/main" id="{BA8F20F6-B7E7-4A2A-9B30-3F77537367C7}"/>
              </a:ext>
            </a:extLst>
          </p:cNvPr>
          <p:cNvSpPr txBox="1"/>
          <p:nvPr/>
        </p:nvSpPr>
        <p:spPr>
          <a:xfrm>
            <a:off x="4101335" y="952130"/>
            <a:ext cx="1066344" cy="461665"/>
          </a:xfrm>
          <a:prstGeom prst="rect">
            <a:avLst/>
          </a:prstGeom>
          <a:noFill/>
        </p:spPr>
        <p:txBody>
          <a:bodyPr wrap="square" rtlCol="0">
            <a:spAutoFit/>
          </a:bodyPr>
          <a:lstStyle/>
          <a:p>
            <a:r>
              <a:rPr lang="en-US" sz="2400" b="1" dirty="0">
                <a:solidFill>
                  <a:schemeClr val="accent1"/>
                </a:solidFill>
              </a:rPr>
              <a:t>Dota2</a:t>
            </a:r>
          </a:p>
        </p:txBody>
      </p:sp>
      <p:sp>
        <p:nvSpPr>
          <p:cNvPr id="34" name="TextBox 33">
            <a:extLst>
              <a:ext uri="{FF2B5EF4-FFF2-40B4-BE49-F238E27FC236}">
                <a16:creationId xmlns:a16="http://schemas.microsoft.com/office/drawing/2014/main" id="{041D45C4-7148-4D06-8429-40E71388CB0C}"/>
              </a:ext>
            </a:extLst>
          </p:cNvPr>
          <p:cNvSpPr txBox="1"/>
          <p:nvPr/>
        </p:nvSpPr>
        <p:spPr>
          <a:xfrm>
            <a:off x="10782178" y="952130"/>
            <a:ext cx="906089" cy="461665"/>
          </a:xfrm>
          <a:prstGeom prst="rect">
            <a:avLst/>
          </a:prstGeom>
          <a:noFill/>
        </p:spPr>
        <p:txBody>
          <a:bodyPr wrap="square" rtlCol="0">
            <a:spAutoFit/>
          </a:bodyPr>
          <a:lstStyle/>
          <a:p>
            <a:r>
              <a:rPr lang="en-US" sz="2400" b="1" dirty="0" err="1">
                <a:solidFill>
                  <a:schemeClr val="accent1"/>
                </a:solidFill>
              </a:rPr>
              <a:t>LoL</a:t>
            </a:r>
            <a:endParaRPr lang="en-US" sz="2400" b="1" dirty="0">
              <a:solidFill>
                <a:schemeClr val="accent1"/>
              </a:solidFill>
            </a:endParaRPr>
          </a:p>
        </p:txBody>
      </p:sp>
      <p:sp>
        <p:nvSpPr>
          <p:cNvPr id="26" name="TextBox 25">
            <a:extLst>
              <a:ext uri="{FF2B5EF4-FFF2-40B4-BE49-F238E27FC236}">
                <a16:creationId xmlns:a16="http://schemas.microsoft.com/office/drawing/2014/main" id="{D1E12D66-6F28-4733-9C6E-8BDB18C177F9}"/>
              </a:ext>
            </a:extLst>
          </p:cNvPr>
          <p:cNvSpPr txBox="1"/>
          <p:nvPr/>
        </p:nvSpPr>
        <p:spPr>
          <a:xfrm>
            <a:off x="333374" y="1409971"/>
            <a:ext cx="2295162" cy="923330"/>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Dota2 relative error </a:t>
            </a:r>
            <a:r>
              <a:rPr lang="en-US" sz="1800" b="0" i="0" u="none" strike="noStrike" baseline="0" dirty="0">
                <a:latin typeface="STIXGeneral-Regular"/>
              </a:rPr>
              <a:t>(</a:t>
            </a:r>
            <a:r>
              <a:rPr lang="en-US" sz="1800" b="0" i="0" u="none" strike="noStrike" baseline="0" dirty="0" err="1">
                <a:latin typeface="STIXGeneral-Regular"/>
              </a:rPr>
              <a:t>xerror±xstd</a:t>
            </a:r>
            <a:r>
              <a:rPr lang="en-US" sz="1800" b="0" i="0" u="none" strike="noStrike" baseline="0" dirty="0">
                <a:latin typeface="STIXGeneral-Regular"/>
              </a:rPr>
              <a:t>) </a:t>
            </a:r>
            <a:r>
              <a:rPr lang="en-US" sz="1800" b="0" i="0" u="none" strike="noStrike" baseline="0" dirty="0">
                <a:latin typeface="+mj-lt"/>
              </a:rPr>
              <a:t>of the cross-validation plot.</a:t>
            </a:r>
            <a:endParaRPr lang="en-US" dirty="0">
              <a:latin typeface="Calibri Light" panose="020F0302020204030204" pitchFamily="34" charset="0"/>
              <a:ea typeface="Yu Mincho" panose="02020400000000000000" pitchFamily="18" charset="-128"/>
            </a:endParaRPr>
          </a:p>
        </p:txBody>
      </p:sp>
      <p:pic>
        <p:nvPicPr>
          <p:cNvPr id="17" name="Picture 16" descr="Histogram&#10;&#10;Description automatically generated">
            <a:extLst>
              <a:ext uri="{FF2B5EF4-FFF2-40B4-BE49-F238E27FC236}">
                <a16:creationId xmlns:a16="http://schemas.microsoft.com/office/drawing/2014/main" id="{AB390352-1174-4594-BD38-34F65859E7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2081" y="1409971"/>
            <a:ext cx="3259410" cy="2747910"/>
          </a:xfrm>
          <a:prstGeom prst="rect">
            <a:avLst/>
          </a:prstGeom>
        </p:spPr>
      </p:pic>
      <p:pic>
        <p:nvPicPr>
          <p:cNvPr id="19" name="Picture 18" descr="Graphical user interface, histogram&#10;&#10;Description automatically generated with medium confidence">
            <a:extLst>
              <a:ext uri="{FF2B5EF4-FFF2-40B4-BE49-F238E27FC236}">
                <a16:creationId xmlns:a16="http://schemas.microsoft.com/office/drawing/2014/main" id="{39403C2F-6787-4036-B173-1037A42298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0382" y="1418134"/>
            <a:ext cx="2953619" cy="2741316"/>
          </a:xfrm>
          <a:prstGeom prst="rect">
            <a:avLst/>
          </a:prstGeom>
        </p:spPr>
      </p:pic>
    </p:spTree>
    <p:extLst>
      <p:ext uri="{BB962C8B-B14F-4D97-AF65-F5344CB8AC3E}">
        <p14:creationId xmlns:p14="http://schemas.microsoft.com/office/powerpoint/2010/main" val="307259492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2.3 </a:t>
            </a:r>
            <a:r>
              <a:rPr lang="en-US" altLang="zh-CN" sz="2400" b="1" dirty="0">
                <a:latin typeface="Microsoft YaHei" panose="020B0503020204020204" pitchFamily="34" charset="-122"/>
                <a:ea typeface="Microsoft YaHei" panose="020B0503020204020204" pitchFamily="34" charset="-122"/>
                <a:sym typeface="+mn-ea"/>
              </a:rPr>
              <a:t>Training Methods and Decision Trees</a:t>
            </a:r>
            <a:endParaRPr lang="en-US" altLang="zh-CN" sz="2400" b="1" dirty="0">
              <a:solidFill>
                <a:schemeClr val="tx1"/>
              </a:solidFill>
              <a:latin typeface="Microsoft YaHei" panose="020B0503020204020204" pitchFamily="34" charset="-122"/>
              <a:ea typeface="Microsoft YaHei" panose="020B0503020204020204" pitchFamily="34" charset="-122"/>
            </a:endParaRPr>
          </a:p>
        </p:txBody>
      </p:sp>
      <p:cxnSp>
        <p:nvCxnSpPr>
          <p:cNvPr id="3" name="Straight Connector 2">
            <a:extLst>
              <a:ext uri="{FF2B5EF4-FFF2-40B4-BE49-F238E27FC236}">
                <a16:creationId xmlns:a16="http://schemas.microsoft.com/office/drawing/2014/main" id="{BA99891D-2A30-4E58-AA8E-7FB8692C077D}"/>
              </a:ext>
            </a:extLst>
          </p:cNvPr>
          <p:cNvCxnSpPr>
            <a:cxnSpLocks/>
          </p:cNvCxnSpPr>
          <p:nvPr/>
        </p:nvCxnSpPr>
        <p:spPr>
          <a:xfrm>
            <a:off x="5985306" y="952130"/>
            <a:ext cx="11837" cy="2385874"/>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79899ADA-ABBB-4D16-AED9-436C01E45E66}"/>
              </a:ext>
            </a:extLst>
          </p:cNvPr>
          <p:cNvSpPr txBox="1"/>
          <p:nvPr/>
        </p:nvSpPr>
        <p:spPr>
          <a:xfrm>
            <a:off x="6268084" y="1418134"/>
            <a:ext cx="2345237" cy="923330"/>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The decision tree model based on the </a:t>
            </a:r>
            <a:r>
              <a:rPr lang="en-US" dirty="0" err="1">
                <a:latin typeface="Calibri Light" panose="020F0302020204030204" pitchFamily="34" charset="0"/>
                <a:ea typeface="Yu Mincho" panose="02020400000000000000" pitchFamily="18" charset="-128"/>
              </a:rPr>
              <a:t>LoL</a:t>
            </a:r>
            <a:r>
              <a:rPr lang="en-US" dirty="0">
                <a:latin typeface="Calibri Light" panose="020F0302020204030204" pitchFamily="34" charset="0"/>
                <a:ea typeface="Yu Mincho" panose="02020400000000000000" pitchFamily="18" charset="-128"/>
              </a:rPr>
              <a:t> dataset.</a:t>
            </a:r>
          </a:p>
        </p:txBody>
      </p:sp>
      <p:sp>
        <p:nvSpPr>
          <p:cNvPr id="12" name="TextBox 11">
            <a:extLst>
              <a:ext uri="{FF2B5EF4-FFF2-40B4-BE49-F238E27FC236}">
                <a16:creationId xmlns:a16="http://schemas.microsoft.com/office/drawing/2014/main" id="{E3FFB165-E636-48FC-A140-76645D33EFBD}"/>
              </a:ext>
            </a:extLst>
          </p:cNvPr>
          <p:cNvSpPr txBox="1"/>
          <p:nvPr/>
        </p:nvSpPr>
        <p:spPr>
          <a:xfrm>
            <a:off x="1664829" y="4562703"/>
            <a:ext cx="8838667" cy="1200329"/>
          </a:xfrm>
          <a:prstGeom prst="rect">
            <a:avLst/>
          </a:prstGeom>
          <a:noFill/>
        </p:spPr>
        <p:txBody>
          <a:bodyPr wrap="square" rtlCol="0">
            <a:spAutoFit/>
          </a:bodyPr>
          <a:lstStyle/>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Use of </a:t>
            </a:r>
            <a:r>
              <a:rPr lang="en-US" dirty="0" err="1">
                <a:latin typeface="Calibri Light" panose="020F0302020204030204" pitchFamily="34" charset="0"/>
                <a:ea typeface="Yu Mincho" panose="02020400000000000000" pitchFamily="18" charset="-128"/>
              </a:rPr>
              <a:t>rpart.plot</a:t>
            </a:r>
            <a:r>
              <a:rPr lang="en-US" dirty="0">
                <a:latin typeface="Calibri Light" panose="020F0302020204030204" pitchFamily="34" charset="0"/>
                <a:ea typeface="Yu Mincho" panose="02020400000000000000" pitchFamily="18" charset="-128"/>
              </a:rPr>
              <a:t> function to draw the final decision trees.</a:t>
            </a:r>
          </a:p>
          <a:p>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endParaRPr lang="en-US" dirty="0">
              <a:latin typeface="Calibri Light" panose="020F0302020204030204" pitchFamily="34" charset="0"/>
              <a:ea typeface="Yu Mincho" panose="02020400000000000000" pitchFamily="18" charset="-128"/>
            </a:endParaRPr>
          </a:p>
          <a:p>
            <a:endParaRPr lang="en-US" dirty="0">
              <a:latin typeface="Calibri Light" panose="020F0302020204030204" pitchFamily="34" charset="0"/>
              <a:ea typeface="Yu Mincho" panose="02020400000000000000" pitchFamily="18" charset="-128"/>
            </a:endParaRPr>
          </a:p>
        </p:txBody>
      </p:sp>
      <p:sp>
        <p:nvSpPr>
          <p:cNvPr id="33" name="TextBox 32">
            <a:extLst>
              <a:ext uri="{FF2B5EF4-FFF2-40B4-BE49-F238E27FC236}">
                <a16:creationId xmlns:a16="http://schemas.microsoft.com/office/drawing/2014/main" id="{BA8F20F6-B7E7-4A2A-9B30-3F77537367C7}"/>
              </a:ext>
            </a:extLst>
          </p:cNvPr>
          <p:cNvSpPr txBox="1"/>
          <p:nvPr/>
        </p:nvSpPr>
        <p:spPr>
          <a:xfrm>
            <a:off x="4101335" y="952130"/>
            <a:ext cx="1066344" cy="461665"/>
          </a:xfrm>
          <a:prstGeom prst="rect">
            <a:avLst/>
          </a:prstGeom>
          <a:noFill/>
        </p:spPr>
        <p:txBody>
          <a:bodyPr wrap="square" rtlCol="0">
            <a:spAutoFit/>
          </a:bodyPr>
          <a:lstStyle/>
          <a:p>
            <a:r>
              <a:rPr lang="en-US" sz="2400" b="1" dirty="0">
                <a:solidFill>
                  <a:schemeClr val="accent1"/>
                </a:solidFill>
              </a:rPr>
              <a:t>Dota2</a:t>
            </a:r>
          </a:p>
        </p:txBody>
      </p:sp>
      <p:sp>
        <p:nvSpPr>
          <p:cNvPr id="34" name="TextBox 33">
            <a:extLst>
              <a:ext uri="{FF2B5EF4-FFF2-40B4-BE49-F238E27FC236}">
                <a16:creationId xmlns:a16="http://schemas.microsoft.com/office/drawing/2014/main" id="{041D45C4-7148-4D06-8429-40E71388CB0C}"/>
              </a:ext>
            </a:extLst>
          </p:cNvPr>
          <p:cNvSpPr txBox="1"/>
          <p:nvPr/>
        </p:nvSpPr>
        <p:spPr>
          <a:xfrm>
            <a:off x="10782178" y="952130"/>
            <a:ext cx="906089" cy="461665"/>
          </a:xfrm>
          <a:prstGeom prst="rect">
            <a:avLst/>
          </a:prstGeom>
          <a:noFill/>
        </p:spPr>
        <p:txBody>
          <a:bodyPr wrap="square" rtlCol="0">
            <a:spAutoFit/>
          </a:bodyPr>
          <a:lstStyle/>
          <a:p>
            <a:r>
              <a:rPr lang="en-US" sz="2400" b="1" dirty="0" err="1">
                <a:solidFill>
                  <a:schemeClr val="accent1"/>
                </a:solidFill>
              </a:rPr>
              <a:t>LoL</a:t>
            </a:r>
            <a:endParaRPr lang="en-US" sz="2400" b="1" dirty="0">
              <a:solidFill>
                <a:schemeClr val="accent1"/>
              </a:solidFill>
            </a:endParaRPr>
          </a:p>
        </p:txBody>
      </p:sp>
      <p:sp>
        <p:nvSpPr>
          <p:cNvPr id="26" name="TextBox 25">
            <a:extLst>
              <a:ext uri="{FF2B5EF4-FFF2-40B4-BE49-F238E27FC236}">
                <a16:creationId xmlns:a16="http://schemas.microsoft.com/office/drawing/2014/main" id="{D1E12D66-6F28-4733-9C6E-8BDB18C177F9}"/>
              </a:ext>
            </a:extLst>
          </p:cNvPr>
          <p:cNvSpPr txBox="1"/>
          <p:nvPr/>
        </p:nvSpPr>
        <p:spPr>
          <a:xfrm>
            <a:off x="333373" y="1409971"/>
            <a:ext cx="2365473" cy="923330"/>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The decision tree model based on the Dota2 dataset.</a:t>
            </a:r>
          </a:p>
        </p:txBody>
      </p:sp>
      <p:pic>
        <p:nvPicPr>
          <p:cNvPr id="4" name="Picture 3" descr="Chart, diagram&#10;&#10;Description automatically generated">
            <a:extLst>
              <a:ext uri="{FF2B5EF4-FFF2-40B4-BE49-F238E27FC236}">
                <a16:creationId xmlns:a16="http://schemas.microsoft.com/office/drawing/2014/main" id="{A5424D2B-AAA8-4B47-8F63-D2779A11EA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3321" y="1418134"/>
            <a:ext cx="3245305" cy="2736018"/>
          </a:xfrm>
          <a:prstGeom prst="rect">
            <a:avLst/>
          </a:prstGeom>
        </p:spPr>
      </p:pic>
      <p:pic>
        <p:nvPicPr>
          <p:cNvPr id="6" name="Picture 5" descr="A close-up of a circuit board&#10;&#10;Description automatically generated with low confidence">
            <a:extLst>
              <a:ext uri="{FF2B5EF4-FFF2-40B4-BE49-F238E27FC236}">
                <a16:creationId xmlns:a16="http://schemas.microsoft.com/office/drawing/2014/main" id="{9AD2EE32-D9A5-40F8-BF15-45D10774A2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8847" y="1418135"/>
            <a:ext cx="2947911" cy="2736018"/>
          </a:xfrm>
          <a:prstGeom prst="rect">
            <a:avLst/>
          </a:prstGeom>
        </p:spPr>
      </p:pic>
    </p:spTree>
    <p:extLst>
      <p:ext uri="{BB962C8B-B14F-4D97-AF65-F5344CB8AC3E}">
        <p14:creationId xmlns:p14="http://schemas.microsoft.com/office/powerpoint/2010/main" val="65368749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 name="Picture 1" descr="Picture1"/>
          <p:cNvPicPr>
            <a:picLocks noChangeAspect="1"/>
          </p:cNvPicPr>
          <p:nvPr/>
        </p:nvPicPr>
        <p:blipFill>
          <a:blip r:embed="rId3"/>
          <a:stretch>
            <a:fillRect/>
          </a:stretch>
        </p:blipFill>
        <p:spPr>
          <a:xfrm>
            <a:off x="0" y="0"/>
            <a:ext cx="12213590" cy="6944995"/>
          </a:xfrm>
          <a:prstGeom prst="rect">
            <a:avLst/>
          </a:prstGeom>
        </p:spPr>
      </p:pic>
      <p:grpSp>
        <p:nvGrpSpPr>
          <p:cNvPr id="6156" name="组合 13"/>
          <p:cNvGrpSpPr/>
          <p:nvPr/>
        </p:nvGrpSpPr>
        <p:grpSpPr>
          <a:xfrm>
            <a:off x="1914524" y="3133090"/>
            <a:ext cx="8337549" cy="591820"/>
            <a:chOff x="3471690" y="2016846"/>
            <a:chExt cx="5793333" cy="591884"/>
          </a:xfrm>
        </p:grpSpPr>
        <p:sp>
          <p:nvSpPr>
            <p:cNvPr id="15" name="矩形 5"/>
            <p:cNvSpPr/>
            <p:nvPr/>
          </p:nvSpPr>
          <p:spPr>
            <a:xfrm flipH="1">
              <a:off x="5257306" y="2016846"/>
              <a:ext cx="4007717" cy="591884"/>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8" name="文本框 15"/>
            <p:cNvSpPr txBox="1"/>
            <p:nvPr/>
          </p:nvSpPr>
          <p:spPr>
            <a:xfrm>
              <a:off x="5366162" y="2082893"/>
              <a:ext cx="3898613" cy="460425"/>
            </a:xfrm>
            <a:prstGeom prst="rect">
              <a:avLst/>
            </a:prstGeom>
            <a:noFill/>
            <a:ln w="9525">
              <a:noFill/>
            </a:ln>
          </p:spPr>
          <p:txBody>
            <a:bodyPr wrap="square" anchor="t">
              <a:spAutoFit/>
            </a:bodyPr>
            <a:lstStyle/>
            <a:p>
              <a:r>
                <a:rPr lang="en-US" altLang="zh-CN" sz="2400" b="1" dirty="0">
                  <a:latin typeface="Microsoft YaHei" panose="020B0503020204020204" pitchFamily="34" charset="-122"/>
                  <a:ea typeface="Microsoft YaHei" panose="020B0503020204020204" pitchFamily="34" charset="-122"/>
                </a:rPr>
                <a:t>Experimental Result &amp; Discussion</a:t>
              </a:r>
              <a:endParaRPr lang="en-US" altLang="zh-CN" sz="2400" b="1" dirty="0">
                <a:solidFill>
                  <a:schemeClr val="tx1"/>
                </a:solidFill>
                <a:latin typeface="Microsoft YaHei" panose="020B0503020204020204" pitchFamily="34" charset="-122"/>
                <a:ea typeface="Microsoft YaHei" panose="020B0503020204020204" pitchFamily="34" charset="-122"/>
              </a:endParaRPr>
            </a:p>
          </p:txBody>
        </p:sp>
        <p:sp>
          <p:nvSpPr>
            <p:cNvPr id="17" name="任意多边形 16"/>
            <p:cNvSpPr/>
            <p:nvPr/>
          </p:nvSpPr>
          <p:spPr>
            <a:xfrm rot="10800000" flipH="1">
              <a:off x="3471690" y="2016846"/>
              <a:ext cx="1618959" cy="591884"/>
            </a:xfrm>
            <a:custGeom>
              <a:avLst/>
              <a:gdLst>
                <a:gd name="connsiteX0" fmla="*/ 236255 w 1618609"/>
                <a:gd name="connsiteY0" fmla="*/ 591884 h 591884"/>
                <a:gd name="connsiteX1" fmla="*/ 1618609 w 1618609"/>
                <a:gd name="connsiteY1" fmla="*/ 591884 h 591884"/>
                <a:gd name="connsiteX2" fmla="*/ 1618609 w 1618609"/>
                <a:gd name="connsiteY2" fmla="*/ 0 h 591884"/>
                <a:gd name="connsiteX3" fmla="*/ 236255 w 1618609"/>
                <a:gd name="connsiteY3" fmla="*/ 0 h 591884"/>
                <a:gd name="connsiteX4" fmla="*/ 236255 w 1618609"/>
                <a:gd name="connsiteY4" fmla="*/ 591884 h 591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609" h="591884">
                  <a:moveTo>
                    <a:pt x="236255" y="591884"/>
                  </a:moveTo>
                  <a:lnTo>
                    <a:pt x="1618609" y="591884"/>
                  </a:lnTo>
                  <a:lnTo>
                    <a:pt x="1618609" y="0"/>
                  </a:lnTo>
                  <a:lnTo>
                    <a:pt x="236255" y="0"/>
                  </a:lnTo>
                  <a:cubicBezTo>
                    <a:pt x="-68510" y="30260"/>
                    <a:pt x="-88828" y="568887"/>
                    <a:pt x="236255" y="59188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60" name="文本框 17"/>
            <p:cNvSpPr txBox="1"/>
            <p:nvPr/>
          </p:nvSpPr>
          <p:spPr>
            <a:xfrm>
              <a:off x="3581160" y="2081954"/>
              <a:ext cx="1592889" cy="460425"/>
            </a:xfrm>
            <a:prstGeom prst="rect">
              <a:avLst/>
            </a:prstGeom>
            <a:noFill/>
            <a:ln w="9525">
              <a:noFill/>
            </a:ln>
          </p:spPr>
          <p:txBody>
            <a:bodyPr anchor="t">
              <a:spAutoFit/>
            </a:bodyPr>
            <a:lstStyle/>
            <a:p>
              <a:pPr algn="ctr"/>
              <a:r>
                <a:rPr lang="en-US" altLang="zh-CN" sz="2400" b="1" dirty="0">
                  <a:solidFill>
                    <a:schemeClr val="accent1"/>
                  </a:solidFill>
                  <a:latin typeface="Microsoft YaHei" panose="020B0503020204020204" pitchFamily="34" charset="-122"/>
                  <a:ea typeface="Microsoft YaHei" panose="020B0503020204020204" pitchFamily="34" charset="-122"/>
                </a:rPr>
                <a:t>P</a:t>
              </a:r>
              <a:r>
                <a:rPr lang="en-US" altLang="zh-CN" sz="2400" b="1" dirty="0">
                  <a:solidFill>
                    <a:schemeClr val="tx1"/>
                  </a:solidFill>
                  <a:latin typeface="Microsoft YaHei" panose="020B0503020204020204" pitchFamily="34" charset="-122"/>
                  <a:ea typeface="Microsoft YaHei" panose="020B0503020204020204" pitchFamily="34" charset="-122"/>
                </a:rPr>
                <a:t>art 3</a:t>
              </a:r>
            </a:p>
          </p:txBody>
        </p:sp>
      </p:grpSp>
      <p:grpSp>
        <p:nvGrpSpPr>
          <p:cNvPr id="6166" name="组合 27"/>
          <p:cNvGrpSpPr/>
          <p:nvPr/>
        </p:nvGrpSpPr>
        <p:grpSpPr>
          <a:xfrm>
            <a:off x="8370888" y="0"/>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846138" y="539273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3.1 Methodology</a:t>
            </a:r>
            <a:endParaRPr lang="en-US" altLang="zh-CN" sz="2400" b="1" dirty="0">
              <a:solidFill>
                <a:schemeClr val="tx1"/>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89A7A4F8-EA3C-4C11-A24F-9B39D2AC63F3}"/>
              </a:ext>
            </a:extLst>
          </p:cNvPr>
          <p:cNvSpPr txBox="1"/>
          <p:nvPr/>
        </p:nvSpPr>
        <p:spPr>
          <a:xfrm>
            <a:off x="333375" y="896640"/>
            <a:ext cx="3327647" cy="400110"/>
          </a:xfrm>
          <a:prstGeom prst="rect">
            <a:avLst/>
          </a:prstGeom>
          <a:noFill/>
        </p:spPr>
        <p:txBody>
          <a:bodyPr wrap="square" rtlCol="0">
            <a:spAutoFit/>
          </a:bodyPr>
          <a:lstStyle/>
          <a:p>
            <a:r>
              <a:rPr lang="en-US" sz="2000" b="1" dirty="0"/>
              <a:t>Feature Selection</a:t>
            </a:r>
          </a:p>
        </p:txBody>
      </p:sp>
      <p:sp>
        <p:nvSpPr>
          <p:cNvPr id="7" name="TextBox 6">
            <a:extLst>
              <a:ext uri="{FF2B5EF4-FFF2-40B4-BE49-F238E27FC236}">
                <a16:creationId xmlns:a16="http://schemas.microsoft.com/office/drawing/2014/main" id="{A129F870-156B-4EF8-B693-3F2916507814}"/>
              </a:ext>
            </a:extLst>
          </p:cNvPr>
          <p:cNvSpPr txBox="1"/>
          <p:nvPr/>
        </p:nvSpPr>
        <p:spPr>
          <a:xfrm>
            <a:off x="1018742" y="1296750"/>
            <a:ext cx="9662389" cy="1477328"/>
          </a:xfrm>
          <a:prstGeom prst="rect">
            <a:avLst/>
          </a:prstGeom>
          <a:noFill/>
        </p:spPr>
        <p:txBody>
          <a:bodyPr wrap="square" rtlCol="0">
            <a:spAutoFit/>
          </a:bodyPr>
          <a:lstStyle/>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Feature selection is to select those features with low coupling and high fractional variability, in   preparation for the later behavior recognition </a:t>
            </a:r>
          </a:p>
          <a:p>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By computing the variables, 11 features from the time domain and 7 features from the frequency domain were obtained from each window. Table below lists the features we selected in the dataset</a:t>
            </a:r>
          </a:p>
        </p:txBody>
      </p:sp>
      <p:pic>
        <p:nvPicPr>
          <p:cNvPr id="4" name="Picture 3">
            <a:extLst>
              <a:ext uri="{FF2B5EF4-FFF2-40B4-BE49-F238E27FC236}">
                <a16:creationId xmlns:a16="http://schemas.microsoft.com/office/drawing/2014/main" id="{23ACBEA2-08F9-45B6-826A-082068DA3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977" y="2852578"/>
            <a:ext cx="3328045" cy="3708020"/>
          </a:xfrm>
          <a:prstGeom prst="rect">
            <a:avLst/>
          </a:prstGeom>
        </p:spPr>
      </p:pic>
    </p:spTree>
    <p:extLst>
      <p:ext uri="{BB962C8B-B14F-4D97-AF65-F5344CB8AC3E}">
        <p14:creationId xmlns:p14="http://schemas.microsoft.com/office/powerpoint/2010/main" val="224561603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3.1 Methodology</a:t>
            </a:r>
            <a:endParaRPr lang="en-US" altLang="zh-CN" sz="2400" b="1" dirty="0">
              <a:solidFill>
                <a:schemeClr val="tx1"/>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89A7A4F8-EA3C-4C11-A24F-9B39D2AC63F3}"/>
              </a:ext>
            </a:extLst>
          </p:cNvPr>
          <p:cNvSpPr txBox="1"/>
          <p:nvPr/>
        </p:nvSpPr>
        <p:spPr>
          <a:xfrm>
            <a:off x="333375" y="896640"/>
            <a:ext cx="6218345" cy="400110"/>
          </a:xfrm>
          <a:prstGeom prst="rect">
            <a:avLst/>
          </a:prstGeom>
          <a:noFill/>
        </p:spPr>
        <p:txBody>
          <a:bodyPr wrap="square" rtlCol="0">
            <a:spAutoFit/>
          </a:bodyPr>
          <a:lstStyle/>
          <a:p>
            <a:r>
              <a:rPr lang="en-US" sz="2000" b="1" dirty="0"/>
              <a:t>Tensor-based Feature Representation Model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29F870-156B-4EF8-B693-3F2916507814}"/>
                  </a:ext>
                </a:extLst>
              </p:cNvPr>
              <p:cNvSpPr txBox="1"/>
              <p:nvPr/>
            </p:nvSpPr>
            <p:spPr>
              <a:xfrm>
                <a:off x="1018742" y="1296750"/>
                <a:ext cx="9662389" cy="2031325"/>
              </a:xfrm>
              <a:prstGeom prst="rect">
                <a:avLst/>
              </a:prstGeom>
              <a:noFill/>
            </p:spPr>
            <p:txBody>
              <a:bodyPr wrap="square" rtlCol="0">
                <a:spAutoFit/>
              </a:bodyPr>
              <a:lstStyle/>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Different from previous work, all the features from different sensor signals and different orientations were considered as a higher-order tensor in </a:t>
                </a:r>
                <a14:m>
                  <m:oMath xmlns:m="http://schemas.openxmlformats.org/officeDocument/2006/math">
                    <m:sSup>
                      <m:sSupPr>
                        <m:ctrlPr>
                          <a:rPr lang="en-US" i="1" smtClean="0">
                            <a:latin typeface="Cambria Math" panose="02040503050406030204" pitchFamily="18" charset="0"/>
                            <a:ea typeface="Yu Mincho" panose="02020400000000000000" pitchFamily="18" charset="-128"/>
                          </a:rPr>
                        </m:ctrlPr>
                      </m:sSupPr>
                      <m:e>
                        <m:r>
                          <a:rPr lang="en-US" b="0" i="1" smtClean="0">
                            <a:latin typeface="Cambria Math" panose="02040503050406030204" pitchFamily="18" charset="0"/>
                            <a:ea typeface="Yu Mincho" panose="02020400000000000000" pitchFamily="18" charset="-128"/>
                          </a:rPr>
                          <m:t>𝑅</m:t>
                        </m:r>
                      </m:e>
                      <m:sup>
                        <m:sSub>
                          <m:sSubPr>
                            <m:ctrlPr>
                              <a:rPr lang="en-US" i="1" smtClean="0">
                                <a:latin typeface="Cambria Math" panose="02040503050406030204" pitchFamily="18" charset="0"/>
                                <a:ea typeface="Yu Mincho" panose="02020400000000000000" pitchFamily="18" charset="-128"/>
                              </a:rPr>
                            </m:ctrlPr>
                          </m:sSubPr>
                          <m:e>
                            <m:r>
                              <a:rPr lang="en-US" b="0" i="1" smtClean="0">
                                <a:latin typeface="Cambria Math" panose="02040503050406030204" pitchFamily="18" charset="0"/>
                                <a:ea typeface="Yu Mincho" panose="02020400000000000000" pitchFamily="18" charset="-128"/>
                              </a:rPr>
                              <m:t>𝐼</m:t>
                            </m:r>
                          </m:e>
                          <m:sub>
                            <m:r>
                              <a:rPr lang="en-US" b="0" i="1" smtClean="0">
                                <a:latin typeface="Cambria Math" panose="02040503050406030204" pitchFamily="18" charset="0"/>
                                <a:ea typeface="Yu Mincho" panose="02020400000000000000" pitchFamily="18" charset="-128"/>
                              </a:rPr>
                              <m:t>1</m:t>
                            </m:r>
                          </m:sub>
                        </m:sSub>
                      </m:sup>
                    </m:sSup>
                    <m:r>
                      <a:rPr lang="en-US" i="1" smtClean="0">
                        <a:latin typeface="Cambria Math" panose="02040503050406030204" pitchFamily="18" charset="0"/>
                        <a:ea typeface="Yu Mincho" panose="02020400000000000000" pitchFamily="18" charset="-128"/>
                      </a:rPr>
                      <m:t>⊗</m:t>
                    </m:r>
                    <m:sSup>
                      <m:sSupPr>
                        <m:ctrlPr>
                          <a:rPr lang="en-US" i="1">
                            <a:latin typeface="Cambria Math" panose="02040503050406030204" pitchFamily="18" charset="0"/>
                            <a:ea typeface="Yu Mincho" panose="02020400000000000000" pitchFamily="18" charset="-128"/>
                          </a:rPr>
                        </m:ctrlPr>
                      </m:sSupPr>
                      <m:e>
                        <m:r>
                          <a:rPr lang="en-US" i="1">
                            <a:latin typeface="Cambria Math" panose="02040503050406030204" pitchFamily="18" charset="0"/>
                            <a:ea typeface="Yu Mincho" panose="02020400000000000000" pitchFamily="18" charset="-128"/>
                          </a:rPr>
                          <m:t>𝑅</m:t>
                        </m:r>
                      </m:e>
                      <m:sup>
                        <m:sSub>
                          <m:sSubPr>
                            <m:ctrlPr>
                              <a:rPr lang="en-US" i="1">
                                <a:latin typeface="Cambria Math" panose="02040503050406030204" pitchFamily="18" charset="0"/>
                                <a:ea typeface="Yu Mincho" panose="02020400000000000000" pitchFamily="18" charset="-128"/>
                              </a:rPr>
                            </m:ctrlPr>
                          </m:sSubPr>
                          <m:e>
                            <m:r>
                              <a:rPr lang="en-US" i="1">
                                <a:latin typeface="Cambria Math" panose="02040503050406030204" pitchFamily="18" charset="0"/>
                                <a:ea typeface="Yu Mincho" panose="02020400000000000000" pitchFamily="18" charset="-128"/>
                              </a:rPr>
                              <m:t>𝐼</m:t>
                            </m:r>
                          </m:e>
                          <m:sub>
                            <m:r>
                              <a:rPr lang="en-US" b="0" i="1" smtClean="0">
                                <a:latin typeface="Cambria Math" panose="02040503050406030204" pitchFamily="18" charset="0"/>
                                <a:ea typeface="Yu Mincho" panose="02020400000000000000" pitchFamily="18" charset="-128"/>
                              </a:rPr>
                              <m:t>2</m:t>
                            </m:r>
                          </m:sub>
                        </m:sSub>
                      </m:sup>
                    </m:sSup>
                  </m:oMath>
                </a14:m>
                <a:r>
                  <a:rPr lang="en-US" dirty="0">
                    <a:ea typeface="Yu Mincho" panose="02020400000000000000" pitchFamily="18" charset="-128"/>
                  </a:rPr>
                  <a:t> ⊗</a:t>
                </a:r>
                <a14:m>
                  <m:oMath xmlns:m="http://schemas.openxmlformats.org/officeDocument/2006/math">
                    <m:sSup>
                      <m:sSupPr>
                        <m:ctrlPr>
                          <a:rPr lang="en-US" i="1">
                            <a:latin typeface="Cambria Math" panose="02040503050406030204" pitchFamily="18" charset="0"/>
                            <a:ea typeface="Yu Mincho" panose="02020400000000000000" pitchFamily="18" charset="-128"/>
                          </a:rPr>
                        </m:ctrlPr>
                      </m:sSupPr>
                      <m:e>
                        <m:r>
                          <a:rPr lang="en-US" i="1">
                            <a:latin typeface="Cambria Math" panose="02040503050406030204" pitchFamily="18" charset="0"/>
                            <a:ea typeface="Yu Mincho" panose="02020400000000000000" pitchFamily="18" charset="-128"/>
                          </a:rPr>
                          <m:t>𝑅</m:t>
                        </m:r>
                      </m:e>
                      <m:sup>
                        <m:sSub>
                          <m:sSubPr>
                            <m:ctrlPr>
                              <a:rPr lang="en-US" i="1">
                                <a:latin typeface="Cambria Math" panose="02040503050406030204" pitchFamily="18" charset="0"/>
                                <a:ea typeface="Yu Mincho" panose="02020400000000000000" pitchFamily="18" charset="-128"/>
                              </a:rPr>
                            </m:ctrlPr>
                          </m:sSubPr>
                          <m:e>
                            <m:r>
                              <a:rPr lang="en-US" i="1">
                                <a:latin typeface="Cambria Math" panose="02040503050406030204" pitchFamily="18" charset="0"/>
                                <a:ea typeface="Yu Mincho" panose="02020400000000000000" pitchFamily="18" charset="-128"/>
                              </a:rPr>
                              <m:t>𝐼</m:t>
                            </m:r>
                          </m:e>
                          <m:sub>
                            <m:r>
                              <a:rPr lang="en-US" b="0" i="1" smtClean="0">
                                <a:latin typeface="Cambria Math" panose="02040503050406030204" pitchFamily="18" charset="0"/>
                                <a:ea typeface="Yu Mincho" panose="02020400000000000000" pitchFamily="18" charset="-128"/>
                              </a:rPr>
                              <m:t>3</m:t>
                            </m:r>
                          </m:sub>
                        </m:sSub>
                      </m:sup>
                    </m:sSup>
                  </m:oMath>
                </a14:m>
                <a:endParaRPr lang="en-US" dirty="0">
                  <a:latin typeface="Calibri Light" panose="020F0302020204030204" pitchFamily="34" charset="0"/>
                  <a:ea typeface="Yu Mincho" panose="02020400000000000000" pitchFamily="18" charset="-128"/>
                </a:endParaRPr>
              </a:p>
              <a:p>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14:m>
                  <m:oMath xmlns:m="http://schemas.openxmlformats.org/officeDocument/2006/math">
                    <m:sSub>
                      <m:sSubPr>
                        <m:ctrlPr>
                          <a:rPr lang="en-US" i="1" smtClean="0">
                            <a:latin typeface="Cambria Math" panose="02040503050406030204" pitchFamily="18" charset="0"/>
                            <a:ea typeface="Yu Mincho" panose="02020400000000000000" pitchFamily="18" charset="-128"/>
                          </a:rPr>
                        </m:ctrlPr>
                      </m:sSubPr>
                      <m:e>
                        <m:r>
                          <a:rPr lang="en-US" b="0" i="1" smtClean="0">
                            <a:latin typeface="Cambria Math" panose="02040503050406030204" pitchFamily="18" charset="0"/>
                            <a:ea typeface="Yu Mincho" panose="02020400000000000000" pitchFamily="18" charset="-128"/>
                          </a:rPr>
                          <m:t>𝐼</m:t>
                        </m:r>
                      </m:e>
                      <m:sub>
                        <m:r>
                          <a:rPr lang="en-US" b="0" i="1" smtClean="0">
                            <a:latin typeface="Cambria Math" panose="02040503050406030204" pitchFamily="18" charset="0"/>
                            <a:ea typeface="Yu Mincho" panose="02020400000000000000" pitchFamily="18" charset="-128"/>
                          </a:rPr>
                          <m:t>1</m:t>
                        </m:r>
                      </m:sub>
                    </m:sSub>
                  </m:oMath>
                </a14:m>
                <a:r>
                  <a:rPr lang="en-US" dirty="0">
                    <a:latin typeface="Calibri Light" panose="020F0302020204030204" pitchFamily="34" charset="0"/>
                    <a:ea typeface="Yu Mincho" panose="02020400000000000000" pitchFamily="18" charset="-128"/>
                  </a:rPr>
                  <a:t> is the number of smartphone sensors</a:t>
                </a:r>
              </a:p>
              <a:p>
                <a:pPr marL="285750" indent="-285750">
                  <a:buFont typeface="Wingdings" panose="05000000000000000000" pitchFamily="2" charset="2"/>
                  <a:buChar char="l"/>
                </a:pPr>
                <a14:m>
                  <m:oMath xmlns:m="http://schemas.openxmlformats.org/officeDocument/2006/math">
                    <m:sSub>
                      <m:sSubPr>
                        <m:ctrlPr>
                          <a:rPr lang="en-US" i="1">
                            <a:latin typeface="Cambria Math" panose="02040503050406030204" pitchFamily="18" charset="0"/>
                            <a:ea typeface="Yu Mincho" panose="02020400000000000000" pitchFamily="18" charset="-128"/>
                          </a:rPr>
                        </m:ctrlPr>
                      </m:sSubPr>
                      <m:e>
                        <m:r>
                          <a:rPr lang="en-US" i="1">
                            <a:latin typeface="Cambria Math" panose="02040503050406030204" pitchFamily="18" charset="0"/>
                            <a:ea typeface="Yu Mincho" panose="02020400000000000000" pitchFamily="18" charset="-128"/>
                          </a:rPr>
                          <m:t>𝐼</m:t>
                        </m:r>
                      </m:e>
                      <m:sub>
                        <m:r>
                          <a:rPr lang="en-US" b="0" i="1" smtClean="0">
                            <a:latin typeface="Cambria Math" panose="02040503050406030204" pitchFamily="18" charset="0"/>
                            <a:ea typeface="Yu Mincho" panose="02020400000000000000" pitchFamily="18" charset="-128"/>
                          </a:rPr>
                          <m:t>2</m:t>
                        </m:r>
                      </m:sub>
                    </m:sSub>
                  </m:oMath>
                </a14:m>
                <a:r>
                  <a:rPr lang="en-US" dirty="0">
                    <a:latin typeface="Calibri Light" panose="020F0302020204030204" pitchFamily="34" charset="0"/>
                    <a:ea typeface="Yu Mincho" panose="02020400000000000000" pitchFamily="18" charset="-128"/>
                  </a:rPr>
                  <a:t> is the number of features from the same sensor</a:t>
                </a:r>
              </a:p>
              <a:p>
                <a:pPr marL="285750" indent="-285750">
                  <a:buFont typeface="Wingdings" panose="05000000000000000000" pitchFamily="2" charset="2"/>
                  <a:buChar char="l"/>
                </a:pPr>
                <a14:m>
                  <m:oMath xmlns:m="http://schemas.openxmlformats.org/officeDocument/2006/math">
                    <m:sSub>
                      <m:sSubPr>
                        <m:ctrlPr>
                          <a:rPr lang="en-US" i="1" smtClean="0">
                            <a:latin typeface="Cambria Math" panose="02040503050406030204" pitchFamily="18" charset="0"/>
                            <a:ea typeface="Yu Mincho" panose="02020400000000000000" pitchFamily="18" charset="-128"/>
                          </a:rPr>
                        </m:ctrlPr>
                      </m:sSubPr>
                      <m:e>
                        <m:r>
                          <a:rPr lang="en-US" b="0" i="1" smtClean="0">
                            <a:latin typeface="Cambria Math" panose="02040503050406030204" pitchFamily="18" charset="0"/>
                            <a:ea typeface="Yu Mincho" panose="02020400000000000000" pitchFamily="18" charset="-128"/>
                          </a:rPr>
                          <m:t>𝐼</m:t>
                        </m:r>
                      </m:e>
                      <m:sub>
                        <m:r>
                          <a:rPr lang="en-US" b="0" i="1" smtClean="0">
                            <a:latin typeface="Cambria Math" panose="02040503050406030204" pitchFamily="18" charset="0"/>
                            <a:ea typeface="Yu Mincho" panose="02020400000000000000" pitchFamily="18" charset="-128"/>
                          </a:rPr>
                          <m:t>3</m:t>
                        </m:r>
                      </m:sub>
                    </m:sSub>
                  </m:oMath>
                </a14:m>
                <a:r>
                  <a:rPr lang="en-US" dirty="0">
                    <a:latin typeface="Calibri Light" panose="020F0302020204030204" pitchFamily="34" charset="0"/>
                    <a:ea typeface="Yu Mincho" panose="02020400000000000000" pitchFamily="18" charset="-128"/>
                  </a:rPr>
                  <a:t> represents the different orientations of smartphones</a:t>
                </a: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Every action to be recognized can be viewed as a third-order tensor</a:t>
                </a:r>
              </a:p>
            </p:txBody>
          </p:sp>
        </mc:Choice>
        <mc:Fallback xmlns="">
          <p:sp>
            <p:nvSpPr>
              <p:cNvPr id="7" name="TextBox 6">
                <a:extLst>
                  <a:ext uri="{FF2B5EF4-FFF2-40B4-BE49-F238E27FC236}">
                    <a16:creationId xmlns:a16="http://schemas.microsoft.com/office/drawing/2014/main" id="{A129F870-156B-4EF8-B693-3F2916507814}"/>
                  </a:ext>
                </a:extLst>
              </p:cNvPr>
              <p:cNvSpPr txBox="1">
                <a:spLocks noRot="1" noChangeAspect="1" noMove="1" noResize="1" noEditPoints="1" noAdjustHandles="1" noChangeArrowheads="1" noChangeShapeType="1" noTextEdit="1"/>
              </p:cNvSpPr>
              <p:nvPr/>
            </p:nvSpPr>
            <p:spPr>
              <a:xfrm>
                <a:off x="1018742" y="1296750"/>
                <a:ext cx="9662389" cy="2031325"/>
              </a:xfrm>
              <a:prstGeom prst="rect">
                <a:avLst/>
              </a:prstGeom>
              <a:blipFill>
                <a:blip r:embed="rId3"/>
                <a:stretch>
                  <a:fillRect l="-379" t="-1802" b="-390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00BB4CE9-DE9F-46A3-890E-4CC72F456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2547" y="4377212"/>
            <a:ext cx="1524132" cy="472481"/>
          </a:xfrm>
          <a:prstGeom prst="rect">
            <a:avLst/>
          </a:prstGeom>
        </p:spPr>
      </p:pic>
      <p:pic>
        <p:nvPicPr>
          <p:cNvPr id="8" name="Picture 7">
            <a:extLst>
              <a:ext uri="{FF2B5EF4-FFF2-40B4-BE49-F238E27FC236}">
                <a16:creationId xmlns:a16="http://schemas.microsoft.com/office/drawing/2014/main" id="{28F16209-CAAF-46F9-A8CE-BE09603A3A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1088" y="3328075"/>
            <a:ext cx="3247298" cy="2841386"/>
          </a:xfrm>
          <a:prstGeom prst="rect">
            <a:avLst/>
          </a:prstGeom>
        </p:spPr>
      </p:pic>
    </p:spTree>
    <p:extLst>
      <p:ext uri="{BB962C8B-B14F-4D97-AF65-F5344CB8AC3E}">
        <p14:creationId xmlns:p14="http://schemas.microsoft.com/office/powerpoint/2010/main" val="1591465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3.1 Methodology</a:t>
            </a:r>
            <a:endParaRPr lang="en-US" altLang="zh-CN" sz="2400" b="1" dirty="0">
              <a:solidFill>
                <a:schemeClr val="tx1"/>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89A7A4F8-EA3C-4C11-A24F-9B39D2AC63F3}"/>
              </a:ext>
            </a:extLst>
          </p:cNvPr>
          <p:cNvSpPr txBox="1"/>
          <p:nvPr/>
        </p:nvSpPr>
        <p:spPr>
          <a:xfrm>
            <a:off x="333375" y="896640"/>
            <a:ext cx="6218345" cy="400110"/>
          </a:xfrm>
          <a:prstGeom prst="rect">
            <a:avLst/>
          </a:prstGeom>
          <a:noFill/>
        </p:spPr>
        <p:txBody>
          <a:bodyPr wrap="square" rtlCol="0">
            <a:spAutoFit/>
          </a:bodyPr>
          <a:lstStyle/>
          <a:p>
            <a:r>
              <a:rPr lang="en-US" sz="2000" b="1" dirty="0"/>
              <a:t>Weighted Support Tensor Machine Model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29F870-156B-4EF8-B693-3F2916507814}"/>
                  </a:ext>
                </a:extLst>
              </p:cNvPr>
              <p:cNvSpPr txBox="1"/>
              <p:nvPr/>
            </p:nvSpPr>
            <p:spPr>
              <a:xfrm>
                <a:off x="1018743" y="1296750"/>
                <a:ext cx="5532977" cy="4247317"/>
              </a:xfrm>
              <a:prstGeom prst="rect">
                <a:avLst/>
              </a:prstGeom>
              <a:noFill/>
            </p:spPr>
            <p:txBody>
              <a:bodyPr wrap="square" rtlCol="0">
                <a:spAutoFit/>
              </a:bodyPr>
              <a:lstStyle/>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The standard STM treats all data points indiscriminately, but in the space, some data points are far from the data center, while others end up in the support tensor, and they have completely different impacts</a:t>
                </a:r>
              </a:p>
              <a:p>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The basic idea of our algorithm is to assign corresponding weights to different data points according to their distances from the center. We derive the standard STM and thus the WSTM containing the weights, which uses the data points containing the weights as the basis for hyperplane selection</a:t>
                </a:r>
              </a:p>
              <a:p>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 The WSTM algorithm mainly includes two episodes, the weights </a:t>
                </a:r>
                <a14:m>
                  <m:oMath xmlns:m="http://schemas.openxmlformats.org/officeDocument/2006/math">
                    <m:sSub>
                      <m:sSubPr>
                        <m:ctrlPr>
                          <a:rPr lang="en-US" i="1" smtClean="0">
                            <a:latin typeface="Cambria Math" panose="02040503050406030204" pitchFamily="18" charset="0"/>
                            <a:ea typeface="Yu Mincho" panose="02020400000000000000" pitchFamily="18" charset="-128"/>
                          </a:rPr>
                        </m:ctrlPr>
                      </m:sSubPr>
                      <m:e>
                        <m:r>
                          <a:rPr lang="en-US" b="0" i="1" smtClean="0">
                            <a:latin typeface="Cambria Math" panose="02040503050406030204" pitchFamily="18" charset="0"/>
                            <a:ea typeface="Yu Mincho" panose="02020400000000000000" pitchFamily="18" charset="-128"/>
                          </a:rPr>
                          <m:t>𝑉</m:t>
                        </m:r>
                      </m:e>
                      <m:sub>
                        <m:r>
                          <a:rPr lang="en-US" b="0" i="1" smtClean="0">
                            <a:latin typeface="Cambria Math" panose="02040503050406030204" pitchFamily="18" charset="0"/>
                            <a:ea typeface="Yu Mincho" panose="02020400000000000000" pitchFamily="18" charset="-128"/>
                          </a:rPr>
                          <m:t>𝑖</m:t>
                        </m:r>
                      </m:sub>
                    </m:sSub>
                  </m:oMath>
                </a14:m>
                <a:r>
                  <a:rPr lang="en-US" dirty="0">
                    <a:latin typeface="Calibri Light" panose="020F0302020204030204" pitchFamily="34" charset="0"/>
                    <a:ea typeface="Yu Mincho" panose="02020400000000000000" pitchFamily="18" charset="-128"/>
                  </a:rPr>
                  <a:t> generation and the training for </a:t>
                </a:r>
                <a14:m>
                  <m:oMath xmlns:m="http://schemas.openxmlformats.org/officeDocument/2006/math">
                    <m:r>
                      <a:rPr lang="en-US" b="0" i="1" smtClean="0">
                        <a:latin typeface="Cambria Math" panose="02040503050406030204" pitchFamily="18" charset="0"/>
                        <a:ea typeface="Yu Mincho" panose="02020400000000000000" pitchFamily="18" charset="-128"/>
                      </a:rPr>
                      <m:t>𝑤</m:t>
                    </m:r>
                  </m:oMath>
                </a14:m>
                <a:r>
                  <a:rPr lang="en-US" dirty="0">
                    <a:latin typeface="Calibri Light" panose="020F0302020204030204" pitchFamily="34" charset="0"/>
                    <a:ea typeface="Yu Mincho" panose="02020400000000000000" pitchFamily="18" charset="-128"/>
                  </a:rPr>
                  <a:t> and </a:t>
                </a:r>
                <a14:m>
                  <m:oMath xmlns:m="http://schemas.openxmlformats.org/officeDocument/2006/math">
                    <m:r>
                      <a:rPr lang="en-US" b="0" i="1" smtClean="0">
                        <a:latin typeface="Cambria Math" panose="02040503050406030204" pitchFamily="18" charset="0"/>
                        <a:ea typeface="Yu Mincho" panose="02020400000000000000" pitchFamily="18" charset="-128"/>
                      </a:rPr>
                      <m:t>𝑏</m:t>
                    </m:r>
                  </m:oMath>
                </a14:m>
                <a:endParaRPr lang="en-US" dirty="0">
                  <a:latin typeface="Calibri Light" panose="020F0302020204030204" pitchFamily="34" charset="0"/>
                  <a:ea typeface="Yu Mincho" panose="02020400000000000000" pitchFamily="18" charset="-128"/>
                </a:endParaRPr>
              </a:p>
            </p:txBody>
          </p:sp>
        </mc:Choice>
        <mc:Fallback xmlns="">
          <p:sp>
            <p:nvSpPr>
              <p:cNvPr id="7" name="TextBox 6">
                <a:extLst>
                  <a:ext uri="{FF2B5EF4-FFF2-40B4-BE49-F238E27FC236}">
                    <a16:creationId xmlns:a16="http://schemas.microsoft.com/office/drawing/2014/main" id="{A129F870-156B-4EF8-B693-3F2916507814}"/>
                  </a:ext>
                </a:extLst>
              </p:cNvPr>
              <p:cNvSpPr txBox="1">
                <a:spLocks noRot="1" noChangeAspect="1" noMove="1" noResize="1" noEditPoints="1" noAdjustHandles="1" noChangeArrowheads="1" noChangeShapeType="1" noTextEdit="1"/>
              </p:cNvSpPr>
              <p:nvPr/>
            </p:nvSpPr>
            <p:spPr>
              <a:xfrm>
                <a:off x="1018743" y="1296750"/>
                <a:ext cx="5532977" cy="4247317"/>
              </a:xfrm>
              <a:prstGeom prst="rect">
                <a:avLst/>
              </a:prstGeom>
              <a:blipFill>
                <a:blip r:embed="rId3"/>
                <a:stretch>
                  <a:fillRect l="-661" t="-862" r="-1542" b="-143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545B7AF-18F0-4EF0-83C1-4A3A7B103A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7088" y="366701"/>
            <a:ext cx="3620302" cy="6212861"/>
          </a:xfrm>
          <a:prstGeom prst="rect">
            <a:avLst/>
          </a:prstGeom>
        </p:spPr>
      </p:pic>
    </p:spTree>
    <p:extLst>
      <p:ext uri="{BB962C8B-B14F-4D97-AF65-F5344CB8AC3E}">
        <p14:creationId xmlns:p14="http://schemas.microsoft.com/office/powerpoint/2010/main" val="90269674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3.1 Methodology</a:t>
            </a:r>
            <a:endParaRPr lang="en-US" altLang="zh-CN" sz="2400" b="1" dirty="0">
              <a:solidFill>
                <a:schemeClr val="tx1"/>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89A7A4F8-EA3C-4C11-A24F-9B39D2AC63F3}"/>
              </a:ext>
            </a:extLst>
          </p:cNvPr>
          <p:cNvSpPr txBox="1"/>
          <p:nvPr/>
        </p:nvSpPr>
        <p:spPr>
          <a:xfrm>
            <a:off x="333375" y="896640"/>
            <a:ext cx="7203767" cy="400110"/>
          </a:xfrm>
          <a:prstGeom prst="rect">
            <a:avLst/>
          </a:prstGeom>
          <a:noFill/>
        </p:spPr>
        <p:txBody>
          <a:bodyPr wrap="square" rtlCol="0">
            <a:spAutoFit/>
          </a:bodyPr>
          <a:lstStyle/>
          <a:p>
            <a:r>
              <a:rPr lang="en-US" sz="2000" b="1" dirty="0"/>
              <a:t>Tensor-based human activity recognition framework</a:t>
            </a:r>
          </a:p>
        </p:txBody>
      </p:sp>
      <p:sp>
        <p:nvSpPr>
          <p:cNvPr id="7" name="TextBox 6">
            <a:extLst>
              <a:ext uri="{FF2B5EF4-FFF2-40B4-BE49-F238E27FC236}">
                <a16:creationId xmlns:a16="http://schemas.microsoft.com/office/drawing/2014/main" id="{A129F870-156B-4EF8-B693-3F2916507814}"/>
              </a:ext>
            </a:extLst>
          </p:cNvPr>
          <p:cNvSpPr txBox="1"/>
          <p:nvPr/>
        </p:nvSpPr>
        <p:spPr>
          <a:xfrm>
            <a:off x="1018742" y="1296750"/>
            <a:ext cx="9662389" cy="4801314"/>
          </a:xfrm>
          <a:prstGeom prst="rect">
            <a:avLst/>
          </a:prstGeom>
          <a:noFill/>
        </p:spPr>
        <p:txBody>
          <a:bodyPr wrap="square" rtlCol="0">
            <a:spAutoFit/>
          </a:bodyPr>
          <a:lstStyle/>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The weighted support tensor machine, which assigns different weights to different point according to the relative importance of each data collected by the smartphone sensor, is used to divide human activities into 6 classes</a:t>
            </a:r>
          </a:p>
          <a:p>
            <a:pPr marL="285750" indent="-285750">
              <a:buFont typeface="Wingdings" panose="05000000000000000000" pitchFamily="2" charset="2"/>
              <a:buChar char="l"/>
            </a:pPr>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endParaRPr lang="en-US" dirty="0">
              <a:latin typeface="Calibri Light" panose="020F0302020204030204" pitchFamily="34" charset="0"/>
              <a:ea typeface="Yu Mincho" panose="02020400000000000000" pitchFamily="18" charset="-128"/>
            </a:endParaRPr>
          </a:p>
          <a:p>
            <a:endParaRPr lang="en-US" dirty="0">
              <a:latin typeface="Calibri Light" panose="020F0302020204030204" pitchFamily="34" charset="0"/>
              <a:ea typeface="Yu Mincho" panose="02020400000000000000" pitchFamily="18" charset="-128"/>
            </a:endParaRPr>
          </a:p>
          <a:p>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From the picture, we can find that the labeled human activity data will be used for training the classifier model, weighted support tensor machine</a:t>
            </a:r>
          </a:p>
        </p:txBody>
      </p:sp>
      <p:pic>
        <p:nvPicPr>
          <p:cNvPr id="3" name="Picture 2">
            <a:extLst>
              <a:ext uri="{FF2B5EF4-FFF2-40B4-BE49-F238E27FC236}">
                <a16:creationId xmlns:a16="http://schemas.microsoft.com/office/drawing/2014/main" id="{251B50CB-11C0-4969-AB17-16E9EF204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458" y="2254737"/>
            <a:ext cx="9138049" cy="2874437"/>
          </a:xfrm>
          <a:prstGeom prst="rect">
            <a:avLst/>
          </a:prstGeom>
        </p:spPr>
      </p:pic>
    </p:spTree>
    <p:extLst>
      <p:ext uri="{BB962C8B-B14F-4D97-AF65-F5344CB8AC3E}">
        <p14:creationId xmlns:p14="http://schemas.microsoft.com/office/powerpoint/2010/main" val="192440868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3.2 Experimental Results and Discussions</a:t>
            </a:r>
            <a:endParaRPr lang="en-US" altLang="zh-CN" sz="2400" b="1" dirty="0">
              <a:solidFill>
                <a:schemeClr val="tx1"/>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89A7A4F8-EA3C-4C11-A24F-9B39D2AC63F3}"/>
              </a:ext>
            </a:extLst>
          </p:cNvPr>
          <p:cNvSpPr txBox="1"/>
          <p:nvPr/>
        </p:nvSpPr>
        <p:spPr>
          <a:xfrm>
            <a:off x="333375" y="896640"/>
            <a:ext cx="3327647" cy="400110"/>
          </a:xfrm>
          <a:prstGeom prst="rect">
            <a:avLst/>
          </a:prstGeom>
          <a:noFill/>
        </p:spPr>
        <p:txBody>
          <a:bodyPr wrap="square" rtlCol="0">
            <a:spAutoFit/>
          </a:bodyPr>
          <a:lstStyle/>
          <a:p>
            <a:r>
              <a:rPr lang="en-US" sz="2000" b="1" dirty="0"/>
              <a:t>Data sets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29F870-156B-4EF8-B693-3F2916507814}"/>
                  </a:ext>
                </a:extLst>
              </p:cNvPr>
              <p:cNvSpPr txBox="1"/>
              <p:nvPr/>
            </p:nvSpPr>
            <p:spPr>
              <a:xfrm>
                <a:off x="857079" y="1296750"/>
                <a:ext cx="10477841" cy="2588401"/>
              </a:xfrm>
              <a:prstGeom prst="rect">
                <a:avLst/>
              </a:prstGeom>
              <a:noFill/>
            </p:spPr>
            <p:txBody>
              <a:bodyPr wrap="square" rtlCol="0">
                <a:spAutoFit/>
              </a:bodyPr>
              <a:lstStyle/>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UCI dataset is contained of 561 features come from five different sensor signals. We consider all the features from different sensor signals as a second order tensor in </a:t>
                </a:r>
                <a14:m>
                  <m:oMath xmlns:m="http://schemas.openxmlformats.org/officeDocument/2006/math">
                    <m:sSup>
                      <m:sSupPr>
                        <m:ctrlPr>
                          <a:rPr lang="en-US" i="1" smtClean="0">
                            <a:latin typeface="Cambria Math" panose="02040503050406030204" pitchFamily="18" charset="0"/>
                            <a:ea typeface="Yu Mincho" panose="02020400000000000000" pitchFamily="18" charset="-128"/>
                          </a:rPr>
                        </m:ctrlPr>
                      </m:sSupPr>
                      <m:e>
                        <m:r>
                          <a:rPr lang="en-US" b="0" i="1" smtClean="0">
                            <a:latin typeface="Cambria Math" panose="02040503050406030204" pitchFamily="18" charset="0"/>
                            <a:ea typeface="Yu Mincho" panose="02020400000000000000" pitchFamily="18" charset="-128"/>
                          </a:rPr>
                          <m:t>𝑅</m:t>
                        </m:r>
                      </m:e>
                      <m:sup>
                        <m:r>
                          <a:rPr lang="en-US" b="0" i="1" smtClean="0">
                            <a:latin typeface="Cambria Math" panose="02040503050406030204" pitchFamily="18" charset="0"/>
                            <a:ea typeface="Yu Mincho" panose="02020400000000000000" pitchFamily="18" charset="-128"/>
                          </a:rPr>
                          <m:t>5</m:t>
                        </m:r>
                      </m:sup>
                    </m:sSup>
                    <m:r>
                      <a:rPr lang="en-US" i="1" smtClean="0">
                        <a:latin typeface="Cambria Math" panose="02040503050406030204" pitchFamily="18" charset="0"/>
                        <a:ea typeface="Yu Mincho" panose="02020400000000000000" pitchFamily="18" charset="-128"/>
                      </a:rPr>
                      <m:t>⊗</m:t>
                    </m:r>
                    <m:sSup>
                      <m:sSupPr>
                        <m:ctrlPr>
                          <a:rPr lang="en-US" i="1">
                            <a:latin typeface="Cambria Math" panose="02040503050406030204" pitchFamily="18" charset="0"/>
                            <a:ea typeface="Yu Mincho" panose="02020400000000000000" pitchFamily="18" charset="-128"/>
                          </a:rPr>
                        </m:ctrlPr>
                      </m:sSupPr>
                      <m:e>
                        <m:r>
                          <a:rPr lang="en-US" i="1">
                            <a:latin typeface="Cambria Math" panose="02040503050406030204" pitchFamily="18" charset="0"/>
                            <a:ea typeface="Yu Mincho" panose="02020400000000000000" pitchFamily="18" charset="-128"/>
                          </a:rPr>
                          <m:t>𝑅</m:t>
                        </m:r>
                      </m:e>
                      <m:sup>
                        <m:r>
                          <a:rPr lang="en-US" b="0" i="1" smtClean="0">
                            <a:latin typeface="Cambria Math" panose="02040503050406030204" pitchFamily="18" charset="0"/>
                            <a:ea typeface="Yu Mincho" panose="02020400000000000000" pitchFamily="18" charset="-128"/>
                          </a:rPr>
                          <m:t>145</m:t>
                        </m:r>
                      </m:sup>
                    </m:sSup>
                  </m:oMath>
                </a14:m>
                <a:endParaRPr lang="en-US" dirty="0">
                  <a:latin typeface="Calibri Light" panose="020F0302020204030204" pitchFamily="34" charset="0"/>
                  <a:ea typeface="Yu Mincho" panose="02020400000000000000" pitchFamily="18" charset="-128"/>
                </a:endParaRPr>
              </a:p>
              <a:p>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r>
                  <a:rPr lang="en-US" dirty="0" err="1">
                    <a:latin typeface="Calibri Light" panose="020F0302020204030204" pitchFamily="34" charset="0"/>
                    <a:ea typeface="Yu Mincho" panose="02020400000000000000" pitchFamily="18" charset="-128"/>
                  </a:rPr>
                  <a:t>Mobiact</a:t>
                </a:r>
                <a:r>
                  <a:rPr lang="en-US" dirty="0">
                    <a:latin typeface="Calibri Light" panose="020F0302020204030204" pitchFamily="34" charset="0"/>
                    <a:ea typeface="Yu Mincho" panose="02020400000000000000" pitchFamily="18" charset="-128"/>
                  </a:rPr>
                  <a:t> dataset contains up to 9 different human activities and various types of falls, and these human activities come from more than 2,500 trials with 57 subjects. There are 68 features selected from different sensor signals and different orientations to construct a higher-order tensor in </a:t>
                </a:r>
                <a14:m>
                  <m:oMath xmlns:m="http://schemas.openxmlformats.org/officeDocument/2006/math">
                    <m:sSup>
                      <m:sSupPr>
                        <m:ctrlPr>
                          <a:rPr lang="en-US" i="1" smtClean="0">
                            <a:latin typeface="Cambria Math" panose="02040503050406030204" pitchFamily="18" charset="0"/>
                            <a:ea typeface="Yu Mincho" panose="02020400000000000000" pitchFamily="18" charset="-128"/>
                          </a:rPr>
                        </m:ctrlPr>
                      </m:sSupPr>
                      <m:e>
                        <m:r>
                          <a:rPr lang="en-US" b="0" i="1" smtClean="0">
                            <a:latin typeface="Cambria Math" panose="02040503050406030204" pitchFamily="18" charset="0"/>
                            <a:ea typeface="Yu Mincho" panose="02020400000000000000" pitchFamily="18" charset="-128"/>
                          </a:rPr>
                          <m:t>𝑅</m:t>
                        </m:r>
                      </m:e>
                      <m:sup>
                        <m:r>
                          <a:rPr lang="en-US" b="0" i="1" smtClean="0">
                            <a:latin typeface="Cambria Math" panose="02040503050406030204" pitchFamily="18" charset="0"/>
                            <a:ea typeface="Yu Mincho" panose="02020400000000000000" pitchFamily="18" charset="-128"/>
                          </a:rPr>
                          <m:t>68</m:t>
                        </m:r>
                      </m:sup>
                    </m:sSup>
                    <m:r>
                      <a:rPr lang="en-US" i="1" smtClean="0">
                        <a:latin typeface="Cambria Math" panose="02040503050406030204" pitchFamily="18" charset="0"/>
                        <a:ea typeface="Yu Mincho" panose="02020400000000000000" pitchFamily="18" charset="-128"/>
                      </a:rPr>
                      <m:t>⊗</m:t>
                    </m:r>
                    <m:sSup>
                      <m:sSupPr>
                        <m:ctrlPr>
                          <a:rPr lang="en-US" i="1">
                            <a:latin typeface="Cambria Math" panose="02040503050406030204" pitchFamily="18" charset="0"/>
                            <a:ea typeface="Yu Mincho" panose="02020400000000000000" pitchFamily="18" charset="-128"/>
                          </a:rPr>
                        </m:ctrlPr>
                      </m:sSupPr>
                      <m:e>
                        <m:r>
                          <a:rPr lang="en-US" i="1">
                            <a:latin typeface="Cambria Math" panose="02040503050406030204" pitchFamily="18" charset="0"/>
                            <a:ea typeface="Yu Mincho" panose="02020400000000000000" pitchFamily="18" charset="-128"/>
                          </a:rPr>
                          <m:t>𝑅</m:t>
                        </m:r>
                      </m:e>
                      <m:sup>
                        <m:r>
                          <a:rPr lang="en-US" b="0" i="1" smtClean="0">
                            <a:latin typeface="Cambria Math" panose="02040503050406030204" pitchFamily="18" charset="0"/>
                            <a:ea typeface="Yu Mincho" panose="02020400000000000000" pitchFamily="18" charset="-128"/>
                          </a:rPr>
                          <m:t>2</m:t>
                        </m:r>
                      </m:sup>
                    </m:sSup>
                  </m:oMath>
                </a14:m>
                <a:r>
                  <a:rPr lang="en-US" dirty="0">
                    <a:ea typeface="Yu Mincho" panose="02020400000000000000" pitchFamily="18" charset="-128"/>
                  </a:rPr>
                  <a:t> ⊗</a:t>
                </a:r>
                <a14:m>
                  <m:oMath xmlns:m="http://schemas.openxmlformats.org/officeDocument/2006/math">
                    <m:sSup>
                      <m:sSupPr>
                        <m:ctrlPr>
                          <a:rPr lang="en-US" i="1">
                            <a:latin typeface="Cambria Math" panose="02040503050406030204" pitchFamily="18" charset="0"/>
                            <a:ea typeface="Yu Mincho" panose="02020400000000000000" pitchFamily="18" charset="-128"/>
                          </a:rPr>
                        </m:ctrlPr>
                      </m:sSupPr>
                      <m:e>
                        <m:r>
                          <a:rPr lang="en-US" i="1">
                            <a:latin typeface="Cambria Math" panose="02040503050406030204" pitchFamily="18" charset="0"/>
                            <a:ea typeface="Yu Mincho" panose="02020400000000000000" pitchFamily="18" charset="-128"/>
                          </a:rPr>
                          <m:t>𝑅</m:t>
                        </m:r>
                      </m:e>
                      <m:sup>
                        <m:r>
                          <a:rPr lang="en-US" b="0" i="1" smtClean="0">
                            <a:latin typeface="Cambria Math" panose="02040503050406030204" pitchFamily="18" charset="0"/>
                            <a:ea typeface="Yu Mincho" panose="02020400000000000000" pitchFamily="18" charset="-128"/>
                          </a:rPr>
                          <m:t>2</m:t>
                        </m:r>
                      </m:sup>
                    </m:sSup>
                  </m:oMath>
                </a14:m>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Both data sets contain six human activities, and the description information of these 6 human activities is shown in Table below</a:t>
                </a:r>
              </a:p>
            </p:txBody>
          </p:sp>
        </mc:Choice>
        <mc:Fallback xmlns="">
          <p:sp>
            <p:nvSpPr>
              <p:cNvPr id="7" name="TextBox 6">
                <a:extLst>
                  <a:ext uri="{FF2B5EF4-FFF2-40B4-BE49-F238E27FC236}">
                    <a16:creationId xmlns:a16="http://schemas.microsoft.com/office/drawing/2014/main" id="{A129F870-156B-4EF8-B693-3F2916507814}"/>
                  </a:ext>
                </a:extLst>
              </p:cNvPr>
              <p:cNvSpPr txBox="1">
                <a:spLocks noRot="1" noChangeAspect="1" noMove="1" noResize="1" noEditPoints="1" noAdjustHandles="1" noChangeArrowheads="1" noChangeShapeType="1" noTextEdit="1"/>
              </p:cNvSpPr>
              <p:nvPr/>
            </p:nvSpPr>
            <p:spPr>
              <a:xfrm>
                <a:off x="857079" y="1296750"/>
                <a:ext cx="10477841" cy="2588401"/>
              </a:xfrm>
              <a:prstGeom prst="rect">
                <a:avLst/>
              </a:prstGeom>
              <a:blipFill>
                <a:blip r:embed="rId3"/>
                <a:stretch>
                  <a:fillRect l="-407" t="-1415" r="-291" b="-306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37171D2E-F669-48B0-BF4D-A9CE9A5D21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6016" y="4285261"/>
            <a:ext cx="5547841" cy="1905165"/>
          </a:xfrm>
          <a:prstGeom prst="rect">
            <a:avLst/>
          </a:prstGeom>
        </p:spPr>
      </p:pic>
    </p:spTree>
    <p:extLst>
      <p:ext uri="{BB962C8B-B14F-4D97-AF65-F5344CB8AC3E}">
        <p14:creationId xmlns:p14="http://schemas.microsoft.com/office/powerpoint/2010/main" val="259329970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3.2 Experimental Results and Discussions</a:t>
            </a:r>
            <a:endParaRPr lang="en-US" altLang="zh-CN" sz="2400" b="1" dirty="0">
              <a:solidFill>
                <a:schemeClr val="tx1"/>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89A7A4F8-EA3C-4C11-A24F-9B39D2AC63F3}"/>
              </a:ext>
            </a:extLst>
          </p:cNvPr>
          <p:cNvSpPr txBox="1"/>
          <p:nvPr/>
        </p:nvSpPr>
        <p:spPr>
          <a:xfrm>
            <a:off x="333375" y="896640"/>
            <a:ext cx="3327647" cy="400110"/>
          </a:xfrm>
          <a:prstGeom prst="rect">
            <a:avLst/>
          </a:prstGeom>
          <a:noFill/>
        </p:spPr>
        <p:txBody>
          <a:bodyPr wrap="square" rtlCol="0">
            <a:spAutoFit/>
          </a:bodyPr>
          <a:lstStyle/>
          <a:p>
            <a:r>
              <a:rPr lang="en-US" sz="2000" b="1" dirty="0"/>
              <a:t>Experiments on UCI dataset</a:t>
            </a:r>
          </a:p>
        </p:txBody>
      </p:sp>
      <p:pic>
        <p:nvPicPr>
          <p:cNvPr id="4" name="Picture 3">
            <a:extLst>
              <a:ext uri="{FF2B5EF4-FFF2-40B4-BE49-F238E27FC236}">
                <a16:creationId xmlns:a16="http://schemas.microsoft.com/office/drawing/2014/main" id="{91AFE77D-76E4-4BFE-94DB-728027EC4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958" y="1386870"/>
            <a:ext cx="4007806" cy="2389654"/>
          </a:xfrm>
          <a:prstGeom prst="rect">
            <a:avLst/>
          </a:prstGeom>
        </p:spPr>
      </p:pic>
      <p:pic>
        <p:nvPicPr>
          <p:cNvPr id="8" name="Picture 7">
            <a:extLst>
              <a:ext uri="{FF2B5EF4-FFF2-40B4-BE49-F238E27FC236}">
                <a16:creationId xmlns:a16="http://schemas.microsoft.com/office/drawing/2014/main" id="{5E5AAB30-FC26-4B14-924B-C4F104FCD9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343" y="3969514"/>
            <a:ext cx="8611633" cy="2747100"/>
          </a:xfrm>
          <a:prstGeom prst="rect">
            <a:avLst/>
          </a:prstGeom>
        </p:spPr>
      </p:pic>
      <p:pic>
        <p:nvPicPr>
          <p:cNvPr id="10" name="Picture 9">
            <a:extLst>
              <a:ext uri="{FF2B5EF4-FFF2-40B4-BE49-F238E27FC236}">
                <a16:creationId xmlns:a16="http://schemas.microsoft.com/office/drawing/2014/main" id="{73F019DF-FAE4-4386-8C91-2EAB5744E2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1207" y="1386870"/>
            <a:ext cx="4064251" cy="2425680"/>
          </a:xfrm>
          <a:prstGeom prst="rect">
            <a:avLst/>
          </a:prstGeom>
        </p:spPr>
      </p:pic>
    </p:spTree>
    <p:extLst>
      <p:ext uri="{BB962C8B-B14F-4D97-AF65-F5344CB8AC3E}">
        <p14:creationId xmlns:p14="http://schemas.microsoft.com/office/powerpoint/2010/main" val="349648895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 name="Picture 1" descr="Picture1"/>
          <p:cNvPicPr>
            <a:picLocks noChangeAspect="1"/>
          </p:cNvPicPr>
          <p:nvPr/>
        </p:nvPicPr>
        <p:blipFill>
          <a:blip r:embed="rId3"/>
          <a:stretch>
            <a:fillRect/>
          </a:stretch>
        </p:blipFill>
        <p:spPr>
          <a:xfrm>
            <a:off x="-10795" y="635"/>
            <a:ext cx="12213590" cy="6944995"/>
          </a:xfrm>
          <a:prstGeom prst="rect">
            <a:avLst/>
          </a:prstGeom>
        </p:spPr>
      </p:pic>
      <p:grpSp>
        <p:nvGrpSpPr>
          <p:cNvPr id="6146" name="组合 7"/>
          <p:cNvGrpSpPr/>
          <p:nvPr/>
        </p:nvGrpSpPr>
        <p:grpSpPr>
          <a:xfrm>
            <a:off x="3202305" y="2016125"/>
            <a:ext cx="7785329" cy="592455"/>
            <a:chOff x="3471690" y="2016846"/>
            <a:chExt cx="6097521" cy="591884"/>
          </a:xfrm>
        </p:grpSpPr>
        <p:sp>
          <p:nvSpPr>
            <p:cNvPr id="3" name="矩形 5"/>
            <p:cNvSpPr/>
            <p:nvPr/>
          </p:nvSpPr>
          <p:spPr>
            <a:xfrm flipH="1">
              <a:off x="5257305" y="2016846"/>
              <a:ext cx="4311906" cy="591884"/>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1"/>
            <p:cNvSpPr txBox="1"/>
            <p:nvPr/>
          </p:nvSpPr>
          <p:spPr>
            <a:xfrm>
              <a:off x="5366057" y="2082857"/>
              <a:ext cx="4162242" cy="461220"/>
            </a:xfrm>
            <a:prstGeom prst="rect">
              <a:avLst/>
            </a:prstGeom>
            <a:noFill/>
            <a:ln w="9525">
              <a:noFill/>
            </a:ln>
          </p:spPr>
          <p:txBody>
            <a:bodyPr wrap="square" anchor="t">
              <a:spAutoFit/>
            </a:bodyPr>
            <a:lstStyle/>
            <a:p>
              <a:r>
                <a:rPr lang="en-US" altLang="zh-CN" sz="2400" b="1" dirty="0">
                  <a:solidFill>
                    <a:schemeClr val="tx1"/>
                  </a:solidFill>
                  <a:latin typeface="Microsoft YaHei" panose="020B0503020204020204" pitchFamily="34" charset="-122"/>
                  <a:ea typeface="Microsoft YaHei" panose="020B0503020204020204" pitchFamily="34" charset="-122"/>
                </a:rPr>
                <a:t>Background</a:t>
              </a:r>
            </a:p>
          </p:txBody>
        </p:sp>
        <p:sp>
          <p:nvSpPr>
            <p:cNvPr id="6" name="任意多边形 5"/>
            <p:cNvSpPr/>
            <p:nvPr/>
          </p:nvSpPr>
          <p:spPr>
            <a:xfrm rot="10800000" flipH="1">
              <a:off x="3471690" y="2016846"/>
              <a:ext cx="1618959" cy="591884"/>
            </a:xfrm>
            <a:custGeom>
              <a:avLst/>
              <a:gdLst>
                <a:gd name="connsiteX0" fmla="*/ 236255 w 1618609"/>
                <a:gd name="connsiteY0" fmla="*/ 591884 h 591884"/>
                <a:gd name="connsiteX1" fmla="*/ 1618609 w 1618609"/>
                <a:gd name="connsiteY1" fmla="*/ 591884 h 591884"/>
                <a:gd name="connsiteX2" fmla="*/ 1618609 w 1618609"/>
                <a:gd name="connsiteY2" fmla="*/ 0 h 591884"/>
                <a:gd name="connsiteX3" fmla="*/ 236255 w 1618609"/>
                <a:gd name="connsiteY3" fmla="*/ 0 h 591884"/>
                <a:gd name="connsiteX4" fmla="*/ 236255 w 1618609"/>
                <a:gd name="connsiteY4" fmla="*/ 591884 h 591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609" h="591884">
                  <a:moveTo>
                    <a:pt x="236255" y="591884"/>
                  </a:moveTo>
                  <a:lnTo>
                    <a:pt x="1618609" y="591884"/>
                  </a:lnTo>
                  <a:lnTo>
                    <a:pt x="1618609" y="0"/>
                  </a:lnTo>
                  <a:lnTo>
                    <a:pt x="236255" y="0"/>
                  </a:lnTo>
                  <a:cubicBezTo>
                    <a:pt x="-68510" y="30260"/>
                    <a:pt x="-88828" y="568887"/>
                    <a:pt x="236255" y="59188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0" name="文本框 6"/>
            <p:cNvSpPr txBox="1"/>
            <p:nvPr/>
          </p:nvSpPr>
          <p:spPr>
            <a:xfrm>
              <a:off x="3581160" y="2081954"/>
              <a:ext cx="1592889" cy="459931"/>
            </a:xfrm>
            <a:prstGeom prst="rect">
              <a:avLst/>
            </a:prstGeom>
            <a:noFill/>
            <a:ln w="9525">
              <a:noFill/>
            </a:ln>
          </p:spPr>
          <p:txBody>
            <a:bodyPr anchor="t">
              <a:spAutoFit/>
            </a:bodyPr>
            <a:lstStyle/>
            <a:p>
              <a:pPr algn="ctr"/>
              <a:r>
                <a:rPr lang="en-US" altLang="zh-CN" sz="2400" b="1" dirty="0">
                  <a:solidFill>
                    <a:schemeClr val="accent1"/>
                  </a:solidFill>
                  <a:latin typeface="Microsoft YaHei" panose="020B0503020204020204" pitchFamily="34" charset="-122"/>
                  <a:ea typeface="Microsoft YaHei" panose="020B0503020204020204" pitchFamily="34" charset="-122"/>
                </a:rPr>
                <a:t>P</a:t>
              </a:r>
              <a:r>
                <a:rPr lang="en-US" altLang="zh-CN" sz="2400" b="1" dirty="0">
                  <a:solidFill>
                    <a:schemeClr val="tx1"/>
                  </a:solidFill>
                  <a:latin typeface="Microsoft YaHei" panose="020B0503020204020204" pitchFamily="34" charset="-122"/>
                  <a:ea typeface="Microsoft YaHei" panose="020B0503020204020204" pitchFamily="34" charset="-122"/>
                </a:rPr>
                <a:t>art 1</a:t>
              </a:r>
            </a:p>
          </p:txBody>
        </p:sp>
      </p:grpSp>
      <p:grpSp>
        <p:nvGrpSpPr>
          <p:cNvPr id="6151" name="组合 8"/>
          <p:cNvGrpSpPr/>
          <p:nvPr/>
        </p:nvGrpSpPr>
        <p:grpSpPr>
          <a:xfrm>
            <a:off x="3202305" y="2851150"/>
            <a:ext cx="7785454" cy="590550"/>
            <a:chOff x="3471690" y="2016846"/>
            <a:chExt cx="6097283" cy="591884"/>
          </a:xfrm>
        </p:grpSpPr>
        <p:sp>
          <p:nvSpPr>
            <p:cNvPr id="10" name="矩形 5"/>
            <p:cNvSpPr/>
            <p:nvPr/>
          </p:nvSpPr>
          <p:spPr>
            <a:xfrm flipH="1">
              <a:off x="5257305" y="2016846"/>
              <a:ext cx="4311668" cy="591884"/>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0"/>
            <p:cNvSpPr txBox="1"/>
            <p:nvPr/>
          </p:nvSpPr>
          <p:spPr>
            <a:xfrm>
              <a:off x="5365767" y="2081776"/>
              <a:ext cx="4053736" cy="461415"/>
            </a:xfrm>
            <a:prstGeom prst="rect">
              <a:avLst/>
            </a:prstGeom>
            <a:noFill/>
            <a:ln w="9525">
              <a:noFill/>
            </a:ln>
          </p:spPr>
          <p:txBody>
            <a:bodyPr wrap="square" anchor="t">
              <a:spAutoFit/>
            </a:bodyPr>
            <a:lstStyle/>
            <a:p>
              <a:r>
                <a:rPr lang="en-US" altLang="zh-CN" sz="2400" b="1" dirty="0">
                  <a:solidFill>
                    <a:schemeClr val="tx1"/>
                  </a:solidFill>
                  <a:latin typeface="Microsoft YaHei" panose="020B0503020204020204" pitchFamily="34" charset="-122"/>
                  <a:ea typeface="Microsoft YaHei" panose="020B0503020204020204" pitchFamily="34" charset="-122"/>
                </a:rPr>
                <a:t>Training &amp; Evaluating</a:t>
              </a:r>
            </a:p>
          </p:txBody>
        </p:sp>
        <p:sp>
          <p:nvSpPr>
            <p:cNvPr id="12" name="任意多边形 11"/>
            <p:cNvSpPr/>
            <p:nvPr/>
          </p:nvSpPr>
          <p:spPr>
            <a:xfrm rot="10800000" flipH="1">
              <a:off x="3471690" y="2016846"/>
              <a:ext cx="1618959" cy="591884"/>
            </a:xfrm>
            <a:custGeom>
              <a:avLst/>
              <a:gdLst>
                <a:gd name="connsiteX0" fmla="*/ 236255 w 1618609"/>
                <a:gd name="connsiteY0" fmla="*/ 591884 h 591884"/>
                <a:gd name="connsiteX1" fmla="*/ 1618609 w 1618609"/>
                <a:gd name="connsiteY1" fmla="*/ 591884 h 591884"/>
                <a:gd name="connsiteX2" fmla="*/ 1618609 w 1618609"/>
                <a:gd name="connsiteY2" fmla="*/ 0 h 591884"/>
                <a:gd name="connsiteX3" fmla="*/ 236255 w 1618609"/>
                <a:gd name="connsiteY3" fmla="*/ 0 h 591884"/>
                <a:gd name="connsiteX4" fmla="*/ 236255 w 1618609"/>
                <a:gd name="connsiteY4" fmla="*/ 591884 h 591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609" h="591884">
                  <a:moveTo>
                    <a:pt x="236255" y="591884"/>
                  </a:moveTo>
                  <a:lnTo>
                    <a:pt x="1618609" y="591884"/>
                  </a:lnTo>
                  <a:lnTo>
                    <a:pt x="1618609" y="0"/>
                  </a:lnTo>
                  <a:lnTo>
                    <a:pt x="236255" y="0"/>
                  </a:lnTo>
                  <a:cubicBezTo>
                    <a:pt x="-68510" y="30260"/>
                    <a:pt x="-88828" y="568887"/>
                    <a:pt x="236255" y="59188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5" name="文本框 12"/>
            <p:cNvSpPr txBox="1"/>
            <p:nvPr/>
          </p:nvSpPr>
          <p:spPr>
            <a:xfrm>
              <a:off x="3581160" y="2081954"/>
              <a:ext cx="1592889" cy="461415"/>
            </a:xfrm>
            <a:prstGeom prst="rect">
              <a:avLst/>
            </a:prstGeom>
            <a:noFill/>
            <a:ln w="9525">
              <a:noFill/>
            </a:ln>
          </p:spPr>
          <p:txBody>
            <a:bodyPr anchor="t">
              <a:spAutoFit/>
            </a:bodyPr>
            <a:lstStyle/>
            <a:p>
              <a:pPr algn="ctr"/>
              <a:r>
                <a:rPr lang="en-US" altLang="zh-CN" sz="2400" b="1" dirty="0">
                  <a:solidFill>
                    <a:schemeClr val="accent1"/>
                  </a:solidFill>
                  <a:latin typeface="Microsoft YaHei" panose="020B0503020204020204" pitchFamily="34" charset="-122"/>
                  <a:ea typeface="Microsoft YaHei" panose="020B0503020204020204" pitchFamily="34" charset="-122"/>
                </a:rPr>
                <a:t>P</a:t>
              </a:r>
              <a:r>
                <a:rPr lang="en-US" altLang="zh-CN" sz="2400" b="1" dirty="0">
                  <a:solidFill>
                    <a:schemeClr val="tx1"/>
                  </a:solidFill>
                  <a:latin typeface="Microsoft YaHei" panose="020B0503020204020204" pitchFamily="34" charset="-122"/>
                  <a:ea typeface="Microsoft YaHei" panose="020B0503020204020204" pitchFamily="34" charset="-122"/>
                </a:rPr>
                <a:t>art 2</a:t>
              </a:r>
            </a:p>
          </p:txBody>
        </p:sp>
      </p:grpSp>
      <p:grpSp>
        <p:nvGrpSpPr>
          <p:cNvPr id="6156" name="组合 13"/>
          <p:cNvGrpSpPr/>
          <p:nvPr/>
        </p:nvGrpSpPr>
        <p:grpSpPr>
          <a:xfrm>
            <a:off x="3202305" y="3684905"/>
            <a:ext cx="7924166" cy="591820"/>
            <a:chOff x="3471690" y="2016846"/>
            <a:chExt cx="6206646" cy="591884"/>
          </a:xfrm>
        </p:grpSpPr>
        <p:sp>
          <p:nvSpPr>
            <p:cNvPr id="15" name="矩形 5"/>
            <p:cNvSpPr/>
            <p:nvPr/>
          </p:nvSpPr>
          <p:spPr>
            <a:xfrm flipH="1">
              <a:off x="5257306" y="2016846"/>
              <a:ext cx="4312173" cy="591884"/>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8" name="文本框 15"/>
            <p:cNvSpPr txBox="1"/>
            <p:nvPr/>
          </p:nvSpPr>
          <p:spPr>
            <a:xfrm>
              <a:off x="5366162" y="2082893"/>
              <a:ext cx="4312174" cy="461715"/>
            </a:xfrm>
            <a:prstGeom prst="rect">
              <a:avLst/>
            </a:prstGeom>
            <a:noFill/>
            <a:ln w="9525">
              <a:noFill/>
            </a:ln>
          </p:spPr>
          <p:txBody>
            <a:bodyPr wrap="square" anchor="t">
              <a:spAutoFit/>
            </a:bodyPr>
            <a:lstStyle/>
            <a:p>
              <a:r>
                <a:rPr lang="en-US" altLang="zh-CN" sz="2400" b="1" dirty="0">
                  <a:solidFill>
                    <a:schemeClr val="tx1"/>
                  </a:solidFill>
                  <a:latin typeface="Microsoft YaHei" panose="020B0503020204020204" pitchFamily="34" charset="-122"/>
                  <a:ea typeface="Microsoft YaHei" panose="020B0503020204020204" pitchFamily="34" charset="-122"/>
                </a:rPr>
                <a:t>Performance Comparison</a:t>
              </a:r>
            </a:p>
          </p:txBody>
        </p:sp>
        <p:sp>
          <p:nvSpPr>
            <p:cNvPr id="17" name="任意多边形 16"/>
            <p:cNvSpPr/>
            <p:nvPr/>
          </p:nvSpPr>
          <p:spPr>
            <a:xfrm rot="10800000" flipH="1">
              <a:off x="3471690" y="2016846"/>
              <a:ext cx="1618959" cy="591884"/>
            </a:xfrm>
            <a:custGeom>
              <a:avLst/>
              <a:gdLst>
                <a:gd name="connsiteX0" fmla="*/ 236255 w 1618609"/>
                <a:gd name="connsiteY0" fmla="*/ 591884 h 591884"/>
                <a:gd name="connsiteX1" fmla="*/ 1618609 w 1618609"/>
                <a:gd name="connsiteY1" fmla="*/ 591884 h 591884"/>
                <a:gd name="connsiteX2" fmla="*/ 1618609 w 1618609"/>
                <a:gd name="connsiteY2" fmla="*/ 0 h 591884"/>
                <a:gd name="connsiteX3" fmla="*/ 236255 w 1618609"/>
                <a:gd name="connsiteY3" fmla="*/ 0 h 591884"/>
                <a:gd name="connsiteX4" fmla="*/ 236255 w 1618609"/>
                <a:gd name="connsiteY4" fmla="*/ 591884 h 591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609" h="591884">
                  <a:moveTo>
                    <a:pt x="236255" y="591884"/>
                  </a:moveTo>
                  <a:lnTo>
                    <a:pt x="1618609" y="591884"/>
                  </a:lnTo>
                  <a:lnTo>
                    <a:pt x="1618609" y="0"/>
                  </a:lnTo>
                  <a:lnTo>
                    <a:pt x="236255" y="0"/>
                  </a:lnTo>
                  <a:cubicBezTo>
                    <a:pt x="-68510" y="30260"/>
                    <a:pt x="-88828" y="568887"/>
                    <a:pt x="236255" y="59188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60" name="文本框 17"/>
            <p:cNvSpPr txBox="1"/>
            <p:nvPr/>
          </p:nvSpPr>
          <p:spPr>
            <a:xfrm>
              <a:off x="3581160" y="2081954"/>
              <a:ext cx="1592889" cy="460425"/>
            </a:xfrm>
            <a:prstGeom prst="rect">
              <a:avLst/>
            </a:prstGeom>
            <a:noFill/>
            <a:ln w="9525">
              <a:noFill/>
            </a:ln>
          </p:spPr>
          <p:txBody>
            <a:bodyPr anchor="t">
              <a:spAutoFit/>
            </a:bodyPr>
            <a:lstStyle/>
            <a:p>
              <a:pPr algn="ctr"/>
              <a:r>
                <a:rPr lang="en-US" altLang="zh-CN" sz="2400" b="1" dirty="0">
                  <a:solidFill>
                    <a:schemeClr val="accent1"/>
                  </a:solidFill>
                  <a:latin typeface="Microsoft YaHei" panose="020B0503020204020204" pitchFamily="34" charset="-122"/>
                  <a:ea typeface="Microsoft YaHei" panose="020B0503020204020204" pitchFamily="34" charset="-122"/>
                </a:rPr>
                <a:t>P</a:t>
              </a:r>
              <a:r>
                <a:rPr lang="en-US" altLang="zh-CN" sz="2400" b="1" dirty="0">
                  <a:solidFill>
                    <a:schemeClr val="tx1"/>
                  </a:solidFill>
                  <a:latin typeface="Microsoft YaHei" panose="020B0503020204020204" pitchFamily="34" charset="-122"/>
                  <a:ea typeface="Microsoft YaHei" panose="020B0503020204020204" pitchFamily="34" charset="-122"/>
                </a:rPr>
                <a:t>art 3</a:t>
              </a:r>
            </a:p>
          </p:txBody>
        </p:sp>
      </p:grpSp>
      <p:grpSp>
        <p:nvGrpSpPr>
          <p:cNvPr id="6161" name="组合 18"/>
          <p:cNvGrpSpPr/>
          <p:nvPr/>
        </p:nvGrpSpPr>
        <p:grpSpPr>
          <a:xfrm>
            <a:off x="3202305" y="4518025"/>
            <a:ext cx="7785186" cy="592455"/>
            <a:chOff x="3471690" y="2016846"/>
            <a:chExt cx="6096742" cy="591884"/>
          </a:xfrm>
        </p:grpSpPr>
        <p:sp>
          <p:nvSpPr>
            <p:cNvPr id="20" name="矩形 5"/>
            <p:cNvSpPr/>
            <p:nvPr/>
          </p:nvSpPr>
          <p:spPr>
            <a:xfrm flipH="1">
              <a:off x="5257306" y="2016846"/>
              <a:ext cx="4311126" cy="591884"/>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163" name="文本框 20"/>
            <p:cNvSpPr txBox="1"/>
            <p:nvPr/>
          </p:nvSpPr>
          <p:spPr>
            <a:xfrm>
              <a:off x="5366041" y="2081955"/>
              <a:ext cx="3337218" cy="459931"/>
            </a:xfrm>
            <a:prstGeom prst="rect">
              <a:avLst/>
            </a:prstGeom>
            <a:noFill/>
            <a:ln w="9525">
              <a:noFill/>
            </a:ln>
          </p:spPr>
          <p:txBody>
            <a:bodyPr anchor="t">
              <a:spAutoFit/>
            </a:bodyPr>
            <a:lstStyle/>
            <a:p>
              <a:r>
                <a:rPr lang="en-US" altLang="zh-CN" sz="2400" b="1" dirty="0">
                  <a:solidFill>
                    <a:schemeClr val="tx1"/>
                  </a:solidFill>
                  <a:latin typeface="Microsoft YaHei" panose="020B0503020204020204" pitchFamily="34" charset="-122"/>
                  <a:ea typeface="Microsoft YaHei" panose="020B0503020204020204" pitchFamily="34" charset="-122"/>
                </a:rPr>
                <a:t>Conclusion</a:t>
              </a:r>
            </a:p>
          </p:txBody>
        </p:sp>
        <p:sp>
          <p:nvSpPr>
            <p:cNvPr id="22" name="任意多边形 21"/>
            <p:cNvSpPr/>
            <p:nvPr/>
          </p:nvSpPr>
          <p:spPr>
            <a:xfrm rot="10800000" flipH="1">
              <a:off x="3471690" y="2016846"/>
              <a:ext cx="1618959" cy="591884"/>
            </a:xfrm>
            <a:custGeom>
              <a:avLst/>
              <a:gdLst>
                <a:gd name="connsiteX0" fmla="*/ 236255 w 1618609"/>
                <a:gd name="connsiteY0" fmla="*/ 591884 h 591884"/>
                <a:gd name="connsiteX1" fmla="*/ 1618609 w 1618609"/>
                <a:gd name="connsiteY1" fmla="*/ 591884 h 591884"/>
                <a:gd name="connsiteX2" fmla="*/ 1618609 w 1618609"/>
                <a:gd name="connsiteY2" fmla="*/ 0 h 591884"/>
                <a:gd name="connsiteX3" fmla="*/ 236255 w 1618609"/>
                <a:gd name="connsiteY3" fmla="*/ 0 h 591884"/>
                <a:gd name="connsiteX4" fmla="*/ 236255 w 1618609"/>
                <a:gd name="connsiteY4" fmla="*/ 591884 h 591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609" h="591884">
                  <a:moveTo>
                    <a:pt x="236255" y="591884"/>
                  </a:moveTo>
                  <a:lnTo>
                    <a:pt x="1618609" y="591884"/>
                  </a:lnTo>
                  <a:lnTo>
                    <a:pt x="1618609" y="0"/>
                  </a:lnTo>
                  <a:lnTo>
                    <a:pt x="236255" y="0"/>
                  </a:lnTo>
                  <a:cubicBezTo>
                    <a:pt x="-68510" y="30260"/>
                    <a:pt x="-88828" y="568887"/>
                    <a:pt x="236255" y="59188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65" name="文本框 22"/>
            <p:cNvSpPr txBox="1"/>
            <p:nvPr/>
          </p:nvSpPr>
          <p:spPr>
            <a:xfrm>
              <a:off x="3581160" y="2081954"/>
              <a:ext cx="1592889" cy="459931"/>
            </a:xfrm>
            <a:prstGeom prst="rect">
              <a:avLst/>
            </a:prstGeom>
            <a:noFill/>
            <a:ln w="9525">
              <a:noFill/>
            </a:ln>
          </p:spPr>
          <p:txBody>
            <a:bodyPr anchor="t">
              <a:spAutoFit/>
            </a:bodyPr>
            <a:lstStyle/>
            <a:p>
              <a:pPr algn="ctr"/>
              <a:r>
                <a:rPr lang="en-US" altLang="zh-CN" sz="2400" b="1" dirty="0">
                  <a:solidFill>
                    <a:schemeClr val="accent1"/>
                  </a:solidFill>
                  <a:latin typeface="Microsoft YaHei" panose="020B0503020204020204" pitchFamily="34" charset="-122"/>
                  <a:ea typeface="Microsoft YaHei" panose="020B0503020204020204" pitchFamily="34" charset="-122"/>
                </a:rPr>
                <a:t>P</a:t>
              </a:r>
              <a:r>
                <a:rPr lang="en-US" altLang="zh-CN" sz="2400" b="1" dirty="0">
                  <a:solidFill>
                    <a:schemeClr val="tx1"/>
                  </a:solidFill>
                  <a:latin typeface="Microsoft YaHei" panose="020B0503020204020204" pitchFamily="34" charset="-122"/>
                  <a:ea typeface="Microsoft YaHei" panose="020B0503020204020204" pitchFamily="34" charset="-122"/>
                </a:rPr>
                <a:t>art 4</a:t>
              </a:r>
            </a:p>
          </p:txBody>
        </p:sp>
      </p:grpSp>
      <p:grpSp>
        <p:nvGrpSpPr>
          <p:cNvPr id="6166" name="组合 27"/>
          <p:cNvGrpSpPr/>
          <p:nvPr/>
        </p:nvGrpSpPr>
        <p:grpSpPr>
          <a:xfrm>
            <a:off x="8370888" y="0"/>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846138" y="539273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3201988" y="1601788"/>
            <a:ext cx="25558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3291205" y="1078230"/>
            <a:ext cx="3348990" cy="521970"/>
          </a:xfrm>
          <a:prstGeom prst="rect">
            <a:avLst/>
          </a:prstGeom>
          <a:noFill/>
          <a:ln w="9525">
            <a:noFill/>
          </a:ln>
        </p:spPr>
        <p:txBody>
          <a:bodyPr wrap="square" anchor="t">
            <a:spAutoFit/>
          </a:bodyPr>
          <a:lstStyle/>
          <a:p>
            <a:r>
              <a:rPr lang="en-US" altLang="zh-CN" sz="2800" b="1" dirty="0">
                <a:solidFill>
                  <a:schemeClr val="accent1"/>
                </a:solidFill>
                <a:latin typeface="Microsoft YaHei" panose="020B0503020204020204" pitchFamily="34" charset="-122"/>
                <a:ea typeface="Microsoft YaHei" panose="020B0503020204020204" pitchFamily="34" charset="-122"/>
              </a:rPr>
              <a:t>C</a:t>
            </a:r>
            <a:r>
              <a:rPr lang="en-US" altLang="zh-CN" sz="2800" b="1" dirty="0">
                <a:solidFill>
                  <a:schemeClr val="tx1"/>
                </a:solidFill>
                <a:latin typeface="Microsoft YaHei" panose="020B0503020204020204" pitchFamily="34" charset="-122"/>
                <a:ea typeface="Microsoft YaHei" panose="020B0503020204020204" pitchFamily="34" charset="-122"/>
              </a:rPr>
              <a:t>ontents      </a:t>
            </a:r>
            <a:r>
              <a:rPr lang="en-US" altLang="zh-CN" sz="2800" b="1" dirty="0">
                <a:solidFill>
                  <a:schemeClr val="bg1"/>
                </a:solidFill>
                <a:latin typeface="Microsoft YaHei" panose="020B0503020204020204" pitchFamily="34" charset="-122"/>
                <a:ea typeface="Microsoft YaHei" panose="020B0503020204020204" pitchFamily="34" charset="-122"/>
              </a:rPr>
              <a:t>   </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3.2 Experimental Results and Discussions</a:t>
            </a:r>
            <a:endParaRPr lang="en-US" altLang="zh-CN" sz="2400" b="1" dirty="0">
              <a:solidFill>
                <a:schemeClr val="tx1"/>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89A7A4F8-EA3C-4C11-A24F-9B39D2AC63F3}"/>
              </a:ext>
            </a:extLst>
          </p:cNvPr>
          <p:cNvSpPr txBox="1"/>
          <p:nvPr/>
        </p:nvSpPr>
        <p:spPr>
          <a:xfrm>
            <a:off x="333375" y="896640"/>
            <a:ext cx="4270495" cy="400110"/>
          </a:xfrm>
          <a:prstGeom prst="rect">
            <a:avLst/>
          </a:prstGeom>
          <a:noFill/>
        </p:spPr>
        <p:txBody>
          <a:bodyPr wrap="square" rtlCol="0">
            <a:spAutoFit/>
          </a:bodyPr>
          <a:lstStyle/>
          <a:p>
            <a:r>
              <a:rPr lang="en-US" sz="2000" b="1" dirty="0"/>
              <a:t>Experiments on </a:t>
            </a:r>
            <a:r>
              <a:rPr lang="en-US" sz="2000" b="1" dirty="0" err="1"/>
              <a:t>Mobiact</a:t>
            </a:r>
            <a:r>
              <a:rPr lang="en-US" sz="2000" b="1" dirty="0"/>
              <a:t> dataset</a:t>
            </a:r>
          </a:p>
        </p:txBody>
      </p:sp>
      <p:pic>
        <p:nvPicPr>
          <p:cNvPr id="3" name="Picture 2">
            <a:extLst>
              <a:ext uri="{FF2B5EF4-FFF2-40B4-BE49-F238E27FC236}">
                <a16:creationId xmlns:a16="http://schemas.microsoft.com/office/drawing/2014/main" id="{5E6F315C-84AD-4FE5-8101-634E86A00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68" y="2102956"/>
            <a:ext cx="4874470" cy="2801908"/>
          </a:xfrm>
          <a:prstGeom prst="rect">
            <a:avLst/>
          </a:prstGeom>
        </p:spPr>
      </p:pic>
      <p:pic>
        <p:nvPicPr>
          <p:cNvPr id="7" name="Picture 6">
            <a:extLst>
              <a:ext uri="{FF2B5EF4-FFF2-40B4-BE49-F238E27FC236}">
                <a16:creationId xmlns:a16="http://schemas.microsoft.com/office/drawing/2014/main" id="{C1D8B64B-AE62-4856-A227-F219812FEE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61437"/>
            <a:ext cx="5387752" cy="2823390"/>
          </a:xfrm>
          <a:prstGeom prst="rect">
            <a:avLst/>
          </a:prstGeom>
        </p:spPr>
      </p:pic>
    </p:spTree>
    <p:extLst>
      <p:ext uri="{BB962C8B-B14F-4D97-AF65-F5344CB8AC3E}">
        <p14:creationId xmlns:p14="http://schemas.microsoft.com/office/powerpoint/2010/main" val="385026095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0" y="0"/>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3.2 Experimental Results and Discussions</a:t>
            </a:r>
            <a:endParaRPr lang="en-US" altLang="zh-CN" sz="2400" b="1" dirty="0">
              <a:solidFill>
                <a:schemeClr val="tx1"/>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89A7A4F8-EA3C-4C11-A24F-9B39D2AC63F3}"/>
              </a:ext>
            </a:extLst>
          </p:cNvPr>
          <p:cNvSpPr txBox="1"/>
          <p:nvPr/>
        </p:nvSpPr>
        <p:spPr>
          <a:xfrm>
            <a:off x="333375" y="896640"/>
            <a:ext cx="4270495" cy="400110"/>
          </a:xfrm>
          <a:prstGeom prst="rect">
            <a:avLst/>
          </a:prstGeom>
          <a:noFill/>
        </p:spPr>
        <p:txBody>
          <a:bodyPr wrap="square" rtlCol="0">
            <a:spAutoFit/>
          </a:bodyPr>
          <a:lstStyle/>
          <a:p>
            <a:r>
              <a:rPr lang="en-US" sz="2000" b="1" dirty="0"/>
              <a:t>Evaluation Results</a:t>
            </a:r>
          </a:p>
        </p:txBody>
      </p:sp>
      <p:pic>
        <p:nvPicPr>
          <p:cNvPr id="4" name="Picture 3" descr="Chart&#10;&#10;Description automatically generated">
            <a:extLst>
              <a:ext uri="{FF2B5EF4-FFF2-40B4-BE49-F238E27FC236}">
                <a16:creationId xmlns:a16="http://schemas.microsoft.com/office/drawing/2014/main" id="{C035F8C4-DC2C-4954-8CD4-8E7BAEC0D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746" y="1671800"/>
            <a:ext cx="3342699" cy="3102429"/>
          </a:xfrm>
          <a:prstGeom prst="rect">
            <a:avLst/>
          </a:prstGeom>
        </p:spPr>
      </p:pic>
      <p:pic>
        <p:nvPicPr>
          <p:cNvPr id="8" name="Picture 7" descr="Chart&#10;&#10;Description automatically generated">
            <a:extLst>
              <a:ext uri="{FF2B5EF4-FFF2-40B4-BE49-F238E27FC236}">
                <a16:creationId xmlns:a16="http://schemas.microsoft.com/office/drawing/2014/main" id="{A4BBBB76-550E-4D2F-B6B1-956F1A305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6986" y="1671800"/>
            <a:ext cx="3672779" cy="3096409"/>
          </a:xfrm>
          <a:prstGeom prst="rect">
            <a:avLst/>
          </a:prstGeom>
        </p:spPr>
      </p:pic>
      <p:sp>
        <p:nvSpPr>
          <p:cNvPr id="11" name="TextBox 10">
            <a:extLst>
              <a:ext uri="{FF2B5EF4-FFF2-40B4-BE49-F238E27FC236}">
                <a16:creationId xmlns:a16="http://schemas.microsoft.com/office/drawing/2014/main" id="{13D32F51-D219-4C54-9BFD-836A3EC99AF8}"/>
              </a:ext>
            </a:extLst>
          </p:cNvPr>
          <p:cNvSpPr txBox="1"/>
          <p:nvPr/>
        </p:nvSpPr>
        <p:spPr>
          <a:xfrm>
            <a:off x="4101335" y="1110010"/>
            <a:ext cx="1066344" cy="461665"/>
          </a:xfrm>
          <a:prstGeom prst="rect">
            <a:avLst/>
          </a:prstGeom>
          <a:noFill/>
        </p:spPr>
        <p:txBody>
          <a:bodyPr wrap="square" rtlCol="0">
            <a:spAutoFit/>
          </a:bodyPr>
          <a:lstStyle/>
          <a:p>
            <a:r>
              <a:rPr lang="en-US" sz="2400" b="1" dirty="0">
                <a:solidFill>
                  <a:schemeClr val="accent1"/>
                </a:solidFill>
              </a:rPr>
              <a:t>Dota2</a:t>
            </a:r>
          </a:p>
        </p:txBody>
      </p:sp>
      <p:sp>
        <p:nvSpPr>
          <p:cNvPr id="12" name="TextBox 11">
            <a:extLst>
              <a:ext uri="{FF2B5EF4-FFF2-40B4-BE49-F238E27FC236}">
                <a16:creationId xmlns:a16="http://schemas.microsoft.com/office/drawing/2014/main" id="{BA5C7E46-7D98-48A4-A5D7-9855ED559859}"/>
              </a:ext>
            </a:extLst>
          </p:cNvPr>
          <p:cNvSpPr txBox="1"/>
          <p:nvPr/>
        </p:nvSpPr>
        <p:spPr>
          <a:xfrm>
            <a:off x="10126720" y="1110010"/>
            <a:ext cx="906089" cy="461665"/>
          </a:xfrm>
          <a:prstGeom prst="rect">
            <a:avLst/>
          </a:prstGeom>
          <a:noFill/>
        </p:spPr>
        <p:txBody>
          <a:bodyPr wrap="square" rtlCol="0">
            <a:spAutoFit/>
          </a:bodyPr>
          <a:lstStyle/>
          <a:p>
            <a:r>
              <a:rPr lang="en-US" sz="2400" b="1" dirty="0" err="1">
                <a:solidFill>
                  <a:schemeClr val="accent1"/>
                </a:solidFill>
              </a:rPr>
              <a:t>LoL</a:t>
            </a:r>
            <a:endParaRPr lang="en-US" sz="2400" b="1" dirty="0">
              <a:solidFill>
                <a:schemeClr val="accent1"/>
              </a:solidFill>
            </a:endParaRPr>
          </a:p>
        </p:txBody>
      </p:sp>
      <p:sp>
        <p:nvSpPr>
          <p:cNvPr id="14" name="TextBox 13">
            <a:extLst>
              <a:ext uri="{FF2B5EF4-FFF2-40B4-BE49-F238E27FC236}">
                <a16:creationId xmlns:a16="http://schemas.microsoft.com/office/drawing/2014/main" id="{ED13BAA5-EC99-4038-B576-174B6C4B835D}"/>
              </a:ext>
            </a:extLst>
          </p:cNvPr>
          <p:cNvSpPr txBox="1"/>
          <p:nvPr/>
        </p:nvSpPr>
        <p:spPr>
          <a:xfrm>
            <a:off x="6906986" y="4832823"/>
            <a:ext cx="3361924" cy="923330"/>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AUC=0.734, the classifier of our modeling outperforms random guessing.</a:t>
            </a:r>
          </a:p>
        </p:txBody>
      </p:sp>
      <p:sp>
        <p:nvSpPr>
          <p:cNvPr id="15" name="TextBox 14">
            <a:extLst>
              <a:ext uri="{FF2B5EF4-FFF2-40B4-BE49-F238E27FC236}">
                <a16:creationId xmlns:a16="http://schemas.microsoft.com/office/drawing/2014/main" id="{AFB9301B-E5CD-4183-855B-88B3775556DF}"/>
              </a:ext>
            </a:extLst>
          </p:cNvPr>
          <p:cNvSpPr txBox="1"/>
          <p:nvPr/>
        </p:nvSpPr>
        <p:spPr>
          <a:xfrm>
            <a:off x="1776746" y="4890115"/>
            <a:ext cx="3390933" cy="923330"/>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AUC=0.574, the classifier from our modeling only slightly outperforms the random guessing.</a:t>
            </a:r>
          </a:p>
        </p:txBody>
      </p:sp>
    </p:spTree>
    <p:extLst>
      <p:ext uri="{BB962C8B-B14F-4D97-AF65-F5344CB8AC3E}">
        <p14:creationId xmlns:p14="http://schemas.microsoft.com/office/powerpoint/2010/main" val="412027698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3.2 Experimental Results and Discussions</a:t>
            </a:r>
            <a:endParaRPr lang="en-US" altLang="zh-CN" sz="2400" b="1" dirty="0">
              <a:solidFill>
                <a:schemeClr val="tx1"/>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89A7A4F8-EA3C-4C11-A24F-9B39D2AC63F3}"/>
              </a:ext>
            </a:extLst>
          </p:cNvPr>
          <p:cNvSpPr txBox="1"/>
          <p:nvPr/>
        </p:nvSpPr>
        <p:spPr>
          <a:xfrm>
            <a:off x="333375" y="896640"/>
            <a:ext cx="4270495" cy="400110"/>
          </a:xfrm>
          <a:prstGeom prst="rect">
            <a:avLst/>
          </a:prstGeom>
          <a:noFill/>
        </p:spPr>
        <p:txBody>
          <a:bodyPr wrap="square" rtlCol="0">
            <a:spAutoFit/>
          </a:bodyPr>
          <a:lstStyle/>
          <a:p>
            <a:r>
              <a:rPr lang="en-US" sz="2000" b="1" dirty="0"/>
              <a:t>K-NN Evaluation Results</a:t>
            </a:r>
          </a:p>
        </p:txBody>
      </p:sp>
      <p:sp>
        <p:nvSpPr>
          <p:cNvPr id="11" name="TextBox 10">
            <a:extLst>
              <a:ext uri="{FF2B5EF4-FFF2-40B4-BE49-F238E27FC236}">
                <a16:creationId xmlns:a16="http://schemas.microsoft.com/office/drawing/2014/main" id="{13D32F51-D219-4C54-9BFD-836A3EC99AF8}"/>
              </a:ext>
            </a:extLst>
          </p:cNvPr>
          <p:cNvSpPr txBox="1"/>
          <p:nvPr/>
        </p:nvSpPr>
        <p:spPr>
          <a:xfrm>
            <a:off x="4101335" y="1110010"/>
            <a:ext cx="1066344" cy="461665"/>
          </a:xfrm>
          <a:prstGeom prst="rect">
            <a:avLst/>
          </a:prstGeom>
          <a:noFill/>
        </p:spPr>
        <p:txBody>
          <a:bodyPr wrap="square" rtlCol="0">
            <a:spAutoFit/>
          </a:bodyPr>
          <a:lstStyle/>
          <a:p>
            <a:r>
              <a:rPr lang="en-US" sz="2400" b="1" dirty="0">
                <a:solidFill>
                  <a:schemeClr val="accent1"/>
                </a:solidFill>
              </a:rPr>
              <a:t>Dota2</a:t>
            </a:r>
          </a:p>
        </p:txBody>
      </p:sp>
      <p:sp>
        <p:nvSpPr>
          <p:cNvPr id="12" name="TextBox 11">
            <a:extLst>
              <a:ext uri="{FF2B5EF4-FFF2-40B4-BE49-F238E27FC236}">
                <a16:creationId xmlns:a16="http://schemas.microsoft.com/office/drawing/2014/main" id="{BA5C7E46-7D98-48A4-A5D7-9855ED559859}"/>
              </a:ext>
            </a:extLst>
          </p:cNvPr>
          <p:cNvSpPr txBox="1"/>
          <p:nvPr/>
        </p:nvSpPr>
        <p:spPr>
          <a:xfrm>
            <a:off x="10126720" y="1110010"/>
            <a:ext cx="906089" cy="461665"/>
          </a:xfrm>
          <a:prstGeom prst="rect">
            <a:avLst/>
          </a:prstGeom>
          <a:noFill/>
        </p:spPr>
        <p:txBody>
          <a:bodyPr wrap="square" rtlCol="0">
            <a:spAutoFit/>
          </a:bodyPr>
          <a:lstStyle/>
          <a:p>
            <a:r>
              <a:rPr lang="en-US" sz="2400" b="1" dirty="0" err="1">
                <a:solidFill>
                  <a:schemeClr val="accent1"/>
                </a:solidFill>
              </a:rPr>
              <a:t>LoL</a:t>
            </a:r>
            <a:endParaRPr lang="en-US" sz="2400" b="1" dirty="0">
              <a:solidFill>
                <a:schemeClr val="accent1"/>
              </a:solidFill>
            </a:endParaRPr>
          </a:p>
        </p:txBody>
      </p:sp>
      <p:pic>
        <p:nvPicPr>
          <p:cNvPr id="3" name="Picture 2">
            <a:extLst>
              <a:ext uri="{FF2B5EF4-FFF2-40B4-BE49-F238E27FC236}">
                <a16:creationId xmlns:a16="http://schemas.microsoft.com/office/drawing/2014/main" id="{AC3EAD60-5A8A-4FFC-A882-11E9A0191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750" y="1665780"/>
            <a:ext cx="3342699" cy="3102429"/>
          </a:xfrm>
          <a:prstGeom prst="rect">
            <a:avLst/>
          </a:prstGeom>
        </p:spPr>
      </p:pic>
      <p:pic>
        <p:nvPicPr>
          <p:cNvPr id="7" name="Picture 6">
            <a:extLst>
              <a:ext uri="{FF2B5EF4-FFF2-40B4-BE49-F238E27FC236}">
                <a16:creationId xmlns:a16="http://schemas.microsoft.com/office/drawing/2014/main" id="{47367B8A-8892-485E-A1DC-ECF3EAC1D3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552" y="1665780"/>
            <a:ext cx="3336212" cy="3096409"/>
          </a:xfrm>
          <a:prstGeom prst="rect">
            <a:avLst/>
          </a:prstGeom>
        </p:spPr>
      </p:pic>
    </p:spTree>
    <p:extLst>
      <p:ext uri="{BB962C8B-B14F-4D97-AF65-F5344CB8AC3E}">
        <p14:creationId xmlns:p14="http://schemas.microsoft.com/office/powerpoint/2010/main" val="89536486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 name="Picture 1" descr="Picture1"/>
          <p:cNvPicPr>
            <a:picLocks noChangeAspect="1"/>
          </p:cNvPicPr>
          <p:nvPr/>
        </p:nvPicPr>
        <p:blipFill>
          <a:blip r:embed="rId3"/>
          <a:stretch>
            <a:fillRect/>
          </a:stretch>
        </p:blipFill>
        <p:spPr>
          <a:xfrm>
            <a:off x="-10795" y="635"/>
            <a:ext cx="12213590" cy="6944995"/>
          </a:xfrm>
          <a:prstGeom prst="rect">
            <a:avLst/>
          </a:prstGeom>
        </p:spPr>
      </p:pic>
      <p:grpSp>
        <p:nvGrpSpPr>
          <p:cNvPr id="6161" name="组合 18"/>
          <p:cNvGrpSpPr/>
          <p:nvPr/>
        </p:nvGrpSpPr>
        <p:grpSpPr>
          <a:xfrm>
            <a:off x="1546860" y="3133725"/>
            <a:ext cx="8705213" cy="592455"/>
            <a:chOff x="3471690" y="2016846"/>
            <a:chExt cx="6817235" cy="591884"/>
          </a:xfrm>
        </p:grpSpPr>
        <p:sp>
          <p:nvSpPr>
            <p:cNvPr id="20" name="矩形 5"/>
            <p:cNvSpPr/>
            <p:nvPr/>
          </p:nvSpPr>
          <p:spPr>
            <a:xfrm flipH="1">
              <a:off x="5257306" y="2016846"/>
              <a:ext cx="5031619" cy="591884"/>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163" name="文本框 20"/>
            <p:cNvSpPr txBox="1"/>
            <p:nvPr/>
          </p:nvSpPr>
          <p:spPr>
            <a:xfrm>
              <a:off x="5366041" y="2081955"/>
              <a:ext cx="3337218" cy="459931"/>
            </a:xfrm>
            <a:prstGeom prst="rect">
              <a:avLst/>
            </a:prstGeom>
            <a:noFill/>
            <a:ln w="9525">
              <a:noFill/>
            </a:ln>
          </p:spPr>
          <p:txBody>
            <a:bodyPr anchor="t">
              <a:spAutoFit/>
            </a:bodyPr>
            <a:lstStyle/>
            <a:p>
              <a:r>
                <a:rPr lang="en-US" altLang="zh-CN" sz="2400" b="1" dirty="0">
                  <a:solidFill>
                    <a:schemeClr val="tx1"/>
                  </a:solidFill>
                  <a:latin typeface="Microsoft YaHei" panose="020B0503020204020204" pitchFamily="34" charset="-122"/>
                  <a:ea typeface="Microsoft YaHei" panose="020B0503020204020204" pitchFamily="34" charset="-122"/>
                </a:rPr>
                <a:t>Conclusion</a:t>
              </a:r>
            </a:p>
          </p:txBody>
        </p:sp>
        <p:sp>
          <p:nvSpPr>
            <p:cNvPr id="22" name="任意多边形 21"/>
            <p:cNvSpPr/>
            <p:nvPr/>
          </p:nvSpPr>
          <p:spPr>
            <a:xfrm rot="10800000" flipH="1">
              <a:off x="3471690" y="2016846"/>
              <a:ext cx="1618959" cy="591884"/>
            </a:xfrm>
            <a:custGeom>
              <a:avLst/>
              <a:gdLst>
                <a:gd name="connsiteX0" fmla="*/ 236255 w 1618609"/>
                <a:gd name="connsiteY0" fmla="*/ 591884 h 591884"/>
                <a:gd name="connsiteX1" fmla="*/ 1618609 w 1618609"/>
                <a:gd name="connsiteY1" fmla="*/ 591884 h 591884"/>
                <a:gd name="connsiteX2" fmla="*/ 1618609 w 1618609"/>
                <a:gd name="connsiteY2" fmla="*/ 0 h 591884"/>
                <a:gd name="connsiteX3" fmla="*/ 236255 w 1618609"/>
                <a:gd name="connsiteY3" fmla="*/ 0 h 591884"/>
                <a:gd name="connsiteX4" fmla="*/ 236255 w 1618609"/>
                <a:gd name="connsiteY4" fmla="*/ 591884 h 591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609" h="591884">
                  <a:moveTo>
                    <a:pt x="236255" y="591884"/>
                  </a:moveTo>
                  <a:lnTo>
                    <a:pt x="1618609" y="591884"/>
                  </a:lnTo>
                  <a:lnTo>
                    <a:pt x="1618609" y="0"/>
                  </a:lnTo>
                  <a:lnTo>
                    <a:pt x="236255" y="0"/>
                  </a:lnTo>
                  <a:cubicBezTo>
                    <a:pt x="-68510" y="30260"/>
                    <a:pt x="-88828" y="568887"/>
                    <a:pt x="236255" y="59188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65" name="文本框 22"/>
            <p:cNvSpPr txBox="1"/>
            <p:nvPr/>
          </p:nvSpPr>
          <p:spPr>
            <a:xfrm>
              <a:off x="3581160" y="2081954"/>
              <a:ext cx="1592889" cy="459931"/>
            </a:xfrm>
            <a:prstGeom prst="rect">
              <a:avLst/>
            </a:prstGeom>
            <a:noFill/>
            <a:ln w="9525">
              <a:noFill/>
            </a:ln>
          </p:spPr>
          <p:txBody>
            <a:bodyPr anchor="t">
              <a:spAutoFit/>
            </a:bodyPr>
            <a:lstStyle/>
            <a:p>
              <a:pPr algn="ctr"/>
              <a:r>
                <a:rPr lang="en-US" altLang="zh-CN" sz="2400" b="1" dirty="0">
                  <a:solidFill>
                    <a:schemeClr val="accent1"/>
                  </a:solidFill>
                  <a:latin typeface="Microsoft YaHei" panose="020B0503020204020204" pitchFamily="34" charset="-122"/>
                  <a:ea typeface="Microsoft YaHei" panose="020B0503020204020204" pitchFamily="34" charset="-122"/>
                </a:rPr>
                <a:t>P</a:t>
              </a:r>
              <a:r>
                <a:rPr lang="en-US" altLang="zh-CN" sz="2400" b="1" dirty="0">
                  <a:solidFill>
                    <a:schemeClr val="tx1"/>
                  </a:solidFill>
                  <a:latin typeface="Microsoft YaHei" panose="020B0503020204020204" pitchFamily="34" charset="-122"/>
                  <a:ea typeface="Microsoft YaHei" panose="020B0503020204020204" pitchFamily="34" charset="-122"/>
                </a:rPr>
                <a:t>art 4</a:t>
              </a:r>
            </a:p>
          </p:txBody>
        </p:sp>
      </p:grpSp>
      <p:grpSp>
        <p:nvGrpSpPr>
          <p:cNvPr id="6166" name="组合 27"/>
          <p:cNvGrpSpPr/>
          <p:nvPr/>
        </p:nvGrpSpPr>
        <p:grpSpPr>
          <a:xfrm>
            <a:off x="8370888" y="0"/>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846138" y="539273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a:t>
            </a:r>
            <a:r>
              <a:rPr lang="en-US" altLang="zh-CN" sz="2400" b="1" dirty="0">
                <a:latin typeface="Microsoft YaHei" panose="020B0503020204020204" pitchFamily="34" charset="-122"/>
                <a:ea typeface="Microsoft YaHei" panose="020B0503020204020204" pitchFamily="34" charset="-122"/>
                <a:sym typeface="+mn-ea"/>
              </a:rPr>
              <a:t>4</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 </a:t>
            </a:r>
            <a:r>
              <a:rPr lang="en-US" altLang="zh-CN" sz="2400" b="1" dirty="0">
                <a:solidFill>
                  <a:schemeClr val="tx1"/>
                </a:solidFill>
                <a:latin typeface="Microsoft YaHei" panose="020B0503020204020204" pitchFamily="34" charset="-122"/>
                <a:ea typeface="Microsoft YaHei" panose="020B0503020204020204" pitchFamily="34" charset="-122"/>
              </a:rPr>
              <a:t>Conclusion</a:t>
            </a:r>
          </a:p>
        </p:txBody>
      </p:sp>
      <p:grpSp>
        <p:nvGrpSpPr>
          <p:cNvPr id="7" name="Group 6">
            <a:extLst>
              <a:ext uri="{FF2B5EF4-FFF2-40B4-BE49-F238E27FC236}">
                <a16:creationId xmlns:a16="http://schemas.microsoft.com/office/drawing/2014/main" id="{34A0A6B1-48DB-4AF9-B95E-2D4218B738C3}"/>
              </a:ext>
            </a:extLst>
          </p:cNvPr>
          <p:cNvGrpSpPr/>
          <p:nvPr/>
        </p:nvGrpSpPr>
        <p:grpSpPr>
          <a:xfrm>
            <a:off x="541830" y="1785956"/>
            <a:ext cx="10616213" cy="4053187"/>
            <a:chOff x="541829" y="1101059"/>
            <a:chExt cx="10616213" cy="4053187"/>
          </a:xfrm>
        </p:grpSpPr>
        <p:sp>
          <p:nvSpPr>
            <p:cNvPr id="10" name="TextBox 9">
              <a:extLst>
                <a:ext uri="{FF2B5EF4-FFF2-40B4-BE49-F238E27FC236}">
                  <a16:creationId xmlns:a16="http://schemas.microsoft.com/office/drawing/2014/main" id="{0F17C0DC-B75E-42D2-A9A9-A6E126F867F7}"/>
                </a:ext>
              </a:extLst>
            </p:cNvPr>
            <p:cNvSpPr txBox="1"/>
            <p:nvPr/>
          </p:nvSpPr>
          <p:spPr>
            <a:xfrm>
              <a:off x="541829" y="1101059"/>
              <a:ext cx="10616213" cy="1200329"/>
            </a:xfrm>
            <a:prstGeom prst="rect">
              <a:avLst/>
            </a:prstGeom>
            <a:noFill/>
          </p:spPr>
          <p:txBody>
            <a:bodyPr wrap="square" rtlCol="0">
              <a:spAutoFit/>
            </a:bodyPr>
            <a:lstStyle/>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We represent the features from different sensors as a higher-order tensor. The latent relationship between  different sensors and the inherent difference of signal properties for different orientations can be exploited in a tensor-based mode for feature representation and interpretation. Furthermore, a weighted support tensor machine was proposed for human activity recognition while avoiding the outlier sensitivity problem</a:t>
              </a:r>
            </a:p>
          </p:txBody>
        </p:sp>
        <p:sp>
          <p:nvSpPr>
            <p:cNvPr id="11" name="TextBox 10">
              <a:extLst>
                <a:ext uri="{FF2B5EF4-FFF2-40B4-BE49-F238E27FC236}">
                  <a16:creationId xmlns:a16="http://schemas.microsoft.com/office/drawing/2014/main" id="{7A28F80E-0F41-453B-9C34-C35FE21D1D71}"/>
                </a:ext>
              </a:extLst>
            </p:cNvPr>
            <p:cNvSpPr txBox="1"/>
            <p:nvPr/>
          </p:nvSpPr>
          <p:spPr>
            <a:xfrm>
              <a:off x="541829" y="4784914"/>
              <a:ext cx="10616213" cy="369332"/>
            </a:xfrm>
            <a:prstGeom prst="rect">
              <a:avLst/>
            </a:prstGeom>
            <a:noFill/>
          </p:spPr>
          <p:txBody>
            <a:bodyPr wrap="square" rtlCol="0">
              <a:spAutoFit/>
            </a:bodyPr>
            <a:lstStyle/>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The main drawback of this study is its low efficiency of calculating the weight Vi and iterative algorithm</a:t>
              </a:r>
            </a:p>
          </p:txBody>
        </p:sp>
        <p:sp>
          <p:nvSpPr>
            <p:cNvPr id="12" name="TextBox 11">
              <a:extLst>
                <a:ext uri="{FF2B5EF4-FFF2-40B4-BE49-F238E27FC236}">
                  <a16:creationId xmlns:a16="http://schemas.microsoft.com/office/drawing/2014/main" id="{60FC3C09-B2BE-4386-8186-99B4FB9E8F5B}"/>
                </a:ext>
              </a:extLst>
            </p:cNvPr>
            <p:cNvSpPr txBox="1"/>
            <p:nvPr/>
          </p:nvSpPr>
          <p:spPr>
            <a:xfrm>
              <a:off x="541829" y="2665988"/>
              <a:ext cx="10616213" cy="1754326"/>
            </a:xfrm>
            <a:prstGeom prst="rect">
              <a:avLst/>
            </a:prstGeom>
            <a:noFill/>
          </p:spPr>
          <p:txBody>
            <a:bodyPr wrap="square" rtlCol="0">
              <a:spAutoFit/>
            </a:bodyPr>
            <a:lstStyle/>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Many experiments have been done to verify the effectiveness of STM and WSTM algorithms in human activity recognition. Experimental data show that the tensor-based STM algorithm can more accurately identify human activity than the SVM algorithm. In addition, the WSTM algorithm we proposed can effectively avoid the problem of abnormal sensitivity of the standard STM algorithm, and can achieve a better recognition rate in practice. The experimental results prove the huge potential of our proposed WSTM algorithm in human activity recognition</a:t>
              </a:r>
            </a:p>
          </p:txBody>
        </p:sp>
      </p:grpSp>
    </p:spTree>
    <p:extLst>
      <p:ext uri="{BB962C8B-B14F-4D97-AF65-F5344CB8AC3E}">
        <p14:creationId xmlns:p14="http://schemas.microsoft.com/office/powerpoint/2010/main" val="336412505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 name="Picture 1" descr="Picture1"/>
          <p:cNvPicPr>
            <a:picLocks noChangeAspect="1"/>
          </p:cNvPicPr>
          <p:nvPr/>
        </p:nvPicPr>
        <p:blipFill>
          <a:blip r:embed="rId3"/>
          <a:stretch>
            <a:fillRect/>
          </a:stretch>
        </p:blipFill>
        <p:spPr>
          <a:xfrm>
            <a:off x="-10795" y="635"/>
            <a:ext cx="12213590" cy="6944995"/>
          </a:xfrm>
          <a:prstGeom prst="rect">
            <a:avLst/>
          </a:prstGeom>
        </p:spPr>
      </p:pic>
      <p:grpSp>
        <p:nvGrpSpPr>
          <p:cNvPr id="6161" name="组合 18"/>
          <p:cNvGrpSpPr/>
          <p:nvPr/>
        </p:nvGrpSpPr>
        <p:grpSpPr>
          <a:xfrm>
            <a:off x="3596005" y="2561590"/>
            <a:ext cx="7158990" cy="1659255"/>
            <a:chOff x="5257306" y="2016846"/>
            <a:chExt cx="4007717" cy="591884"/>
          </a:xfrm>
        </p:grpSpPr>
        <p:sp>
          <p:nvSpPr>
            <p:cNvPr id="20" name="矩形 5"/>
            <p:cNvSpPr/>
            <p:nvPr/>
          </p:nvSpPr>
          <p:spPr>
            <a:xfrm flipH="1">
              <a:off x="5257306" y="2016846"/>
              <a:ext cx="4007717" cy="591884"/>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63" name="文本框 20"/>
            <p:cNvSpPr txBox="1"/>
            <p:nvPr/>
          </p:nvSpPr>
          <p:spPr>
            <a:xfrm>
              <a:off x="5592311" y="2145251"/>
              <a:ext cx="3337218" cy="361971"/>
            </a:xfrm>
            <a:prstGeom prst="rect">
              <a:avLst/>
            </a:prstGeom>
            <a:noFill/>
            <a:ln w="9525">
              <a:noFill/>
            </a:ln>
          </p:spPr>
          <p:txBody>
            <a:bodyPr anchor="t">
              <a:spAutoFit/>
            </a:bodyPr>
            <a:lstStyle/>
            <a:p>
              <a:r>
                <a:rPr lang="en-US" altLang="zh-CN" sz="6000" b="1" dirty="0">
                  <a:solidFill>
                    <a:schemeClr val="accent1"/>
                  </a:solidFill>
                  <a:latin typeface="Microsoft YaHei" panose="020B0503020204020204" pitchFamily="34" charset="-122"/>
                  <a:ea typeface="Microsoft YaHei" panose="020B0503020204020204" pitchFamily="34" charset="-122"/>
                </a:rPr>
                <a:t>Q</a:t>
              </a:r>
              <a:r>
                <a:rPr lang="en-US" altLang="zh-CN" sz="6000" b="1" dirty="0">
                  <a:solidFill>
                    <a:schemeClr val="bg1"/>
                  </a:solidFill>
                  <a:latin typeface="Microsoft YaHei" panose="020B0503020204020204" pitchFamily="34" charset="-122"/>
                  <a:ea typeface="Microsoft YaHei" panose="020B0503020204020204" pitchFamily="34" charset="-122"/>
                </a:rPr>
                <a:t> </a:t>
              </a:r>
              <a:r>
                <a:rPr lang="en-US" altLang="zh-CN" sz="6000" b="1" dirty="0">
                  <a:solidFill>
                    <a:schemeClr val="tx1"/>
                  </a:solidFill>
                  <a:latin typeface="Microsoft YaHei" panose="020B0503020204020204" pitchFamily="34" charset="-122"/>
                  <a:ea typeface="Microsoft YaHei" panose="020B0503020204020204" pitchFamily="34" charset="-122"/>
                </a:rPr>
                <a:t>&amp; A</a:t>
              </a:r>
            </a:p>
          </p:txBody>
        </p:sp>
      </p:grpSp>
      <p:grpSp>
        <p:nvGrpSpPr>
          <p:cNvPr id="6166" name="组合 27"/>
          <p:cNvGrpSpPr/>
          <p:nvPr/>
        </p:nvGrpSpPr>
        <p:grpSpPr>
          <a:xfrm>
            <a:off x="8370888" y="0"/>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846138" y="539273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4" name="Picture 3" descr="Picture1"/>
          <p:cNvPicPr>
            <a:picLocks noChangeAspect="1"/>
          </p:cNvPicPr>
          <p:nvPr/>
        </p:nvPicPr>
        <p:blipFill>
          <a:blip r:embed="rId3"/>
          <a:stretch>
            <a:fillRect/>
          </a:stretch>
        </p:blipFill>
        <p:spPr>
          <a:xfrm>
            <a:off x="-10795" y="635"/>
            <a:ext cx="12213590" cy="6944995"/>
          </a:xfrm>
          <a:prstGeom prst="rect">
            <a:avLst/>
          </a:prstGeom>
        </p:spPr>
      </p:pic>
      <p:grpSp>
        <p:nvGrpSpPr>
          <p:cNvPr id="6146" name="组合 7"/>
          <p:cNvGrpSpPr/>
          <p:nvPr/>
        </p:nvGrpSpPr>
        <p:grpSpPr>
          <a:xfrm>
            <a:off x="2397760" y="3132455"/>
            <a:ext cx="7854312" cy="592455"/>
            <a:chOff x="3471690" y="2016846"/>
            <a:chExt cx="6151549" cy="591884"/>
          </a:xfrm>
        </p:grpSpPr>
        <p:sp>
          <p:nvSpPr>
            <p:cNvPr id="3" name="矩形 5"/>
            <p:cNvSpPr/>
            <p:nvPr/>
          </p:nvSpPr>
          <p:spPr>
            <a:xfrm flipH="1">
              <a:off x="5257305" y="2016846"/>
              <a:ext cx="4365934" cy="591884"/>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1"/>
            <p:cNvSpPr txBox="1"/>
            <p:nvPr/>
          </p:nvSpPr>
          <p:spPr>
            <a:xfrm>
              <a:off x="5366057" y="2082857"/>
              <a:ext cx="4147215" cy="461220"/>
            </a:xfrm>
            <a:prstGeom prst="rect">
              <a:avLst/>
            </a:prstGeom>
            <a:noFill/>
            <a:ln w="9525">
              <a:noFill/>
            </a:ln>
          </p:spPr>
          <p:txBody>
            <a:bodyPr wrap="square" anchor="t">
              <a:spAutoFit/>
            </a:bodyPr>
            <a:lstStyle/>
            <a:p>
              <a:r>
                <a:rPr lang="en-US" altLang="zh-CN" sz="2400" b="1" dirty="0">
                  <a:solidFill>
                    <a:schemeClr val="tx1"/>
                  </a:solidFill>
                  <a:latin typeface="Microsoft YaHei" panose="020B0503020204020204" pitchFamily="34" charset="-122"/>
                  <a:ea typeface="Microsoft YaHei" panose="020B0503020204020204" pitchFamily="34" charset="-122"/>
                </a:rPr>
                <a:t>Background</a:t>
              </a:r>
            </a:p>
          </p:txBody>
        </p:sp>
        <p:sp>
          <p:nvSpPr>
            <p:cNvPr id="6" name="任意多边形 5"/>
            <p:cNvSpPr/>
            <p:nvPr/>
          </p:nvSpPr>
          <p:spPr>
            <a:xfrm rot="10800000" flipH="1">
              <a:off x="3471690" y="2016846"/>
              <a:ext cx="1618959" cy="591884"/>
            </a:xfrm>
            <a:custGeom>
              <a:avLst/>
              <a:gdLst>
                <a:gd name="connsiteX0" fmla="*/ 236255 w 1618609"/>
                <a:gd name="connsiteY0" fmla="*/ 591884 h 591884"/>
                <a:gd name="connsiteX1" fmla="*/ 1618609 w 1618609"/>
                <a:gd name="connsiteY1" fmla="*/ 591884 h 591884"/>
                <a:gd name="connsiteX2" fmla="*/ 1618609 w 1618609"/>
                <a:gd name="connsiteY2" fmla="*/ 0 h 591884"/>
                <a:gd name="connsiteX3" fmla="*/ 236255 w 1618609"/>
                <a:gd name="connsiteY3" fmla="*/ 0 h 591884"/>
                <a:gd name="connsiteX4" fmla="*/ 236255 w 1618609"/>
                <a:gd name="connsiteY4" fmla="*/ 591884 h 591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609" h="591884">
                  <a:moveTo>
                    <a:pt x="236255" y="591884"/>
                  </a:moveTo>
                  <a:lnTo>
                    <a:pt x="1618609" y="591884"/>
                  </a:lnTo>
                  <a:lnTo>
                    <a:pt x="1618609" y="0"/>
                  </a:lnTo>
                  <a:lnTo>
                    <a:pt x="236255" y="0"/>
                  </a:lnTo>
                  <a:cubicBezTo>
                    <a:pt x="-68510" y="30260"/>
                    <a:pt x="-88828" y="568887"/>
                    <a:pt x="236255" y="59188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0" name="文本框 6"/>
            <p:cNvSpPr txBox="1"/>
            <p:nvPr/>
          </p:nvSpPr>
          <p:spPr>
            <a:xfrm>
              <a:off x="3581160" y="2081954"/>
              <a:ext cx="1592889" cy="459931"/>
            </a:xfrm>
            <a:prstGeom prst="rect">
              <a:avLst/>
            </a:prstGeom>
            <a:noFill/>
            <a:ln w="9525">
              <a:noFill/>
            </a:ln>
          </p:spPr>
          <p:txBody>
            <a:bodyPr anchor="t">
              <a:spAutoFit/>
            </a:bodyPr>
            <a:lstStyle/>
            <a:p>
              <a:pPr algn="ctr"/>
              <a:r>
                <a:rPr lang="en-US" altLang="zh-CN" sz="2400" b="1" dirty="0">
                  <a:solidFill>
                    <a:schemeClr val="accent1"/>
                  </a:solidFill>
                  <a:latin typeface="Microsoft YaHei" panose="020B0503020204020204" pitchFamily="34" charset="-122"/>
                  <a:ea typeface="Microsoft YaHei" panose="020B0503020204020204" pitchFamily="34" charset="-122"/>
                </a:rPr>
                <a:t>P</a:t>
              </a:r>
              <a:r>
                <a:rPr lang="en-US" altLang="zh-CN" sz="2400" b="1" dirty="0">
                  <a:solidFill>
                    <a:schemeClr val="tx1"/>
                  </a:solidFill>
                  <a:latin typeface="Microsoft YaHei" panose="020B0503020204020204" pitchFamily="34" charset="-122"/>
                  <a:ea typeface="Microsoft YaHei" panose="020B0503020204020204" pitchFamily="34" charset="-122"/>
                </a:rPr>
                <a:t>art 1</a:t>
              </a:r>
            </a:p>
          </p:txBody>
        </p:sp>
      </p:grpSp>
      <p:grpSp>
        <p:nvGrpSpPr>
          <p:cNvPr id="6166" name="组合 27"/>
          <p:cNvGrpSpPr/>
          <p:nvPr/>
        </p:nvGrpSpPr>
        <p:grpSpPr>
          <a:xfrm>
            <a:off x="8370888" y="0"/>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846138" y="539273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 name="Picture 2" descr="Picture1"/>
          <p:cNvPicPr>
            <a:picLocks noChangeAspect="1"/>
          </p:cNvPicPr>
          <p:nvPr/>
        </p:nvPicPr>
        <p:blipFill>
          <a:blip r:embed="rId3"/>
          <a:stretch>
            <a:fillRect/>
          </a:stretch>
        </p:blipFill>
        <p:spPr>
          <a:xfrm>
            <a:off x="-10795" y="635"/>
            <a:ext cx="12213590" cy="6944995"/>
          </a:xfrm>
          <a:prstGeom prst="rect">
            <a:avLst/>
          </a:prstGeom>
        </p:spPr>
      </p:pic>
      <p:sp>
        <p:nvSpPr>
          <p:cNvPr id="26626" name="文本框 1"/>
          <p:cNvSpPr txBox="1"/>
          <p:nvPr/>
        </p:nvSpPr>
        <p:spPr>
          <a:xfrm>
            <a:off x="333374" y="217805"/>
            <a:ext cx="10959021"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rPr>
              <a:t>P</a:t>
            </a:r>
            <a:r>
              <a:rPr lang="en-US" altLang="zh-CN" sz="2400" b="1" dirty="0">
                <a:solidFill>
                  <a:schemeClr val="tx1"/>
                </a:solidFill>
                <a:latin typeface="Microsoft YaHei" panose="020B0503020204020204" pitchFamily="34" charset="-122"/>
                <a:ea typeface="Microsoft YaHei" panose="020B0503020204020204" pitchFamily="34" charset="-122"/>
              </a:rPr>
              <a:t>art 1.1 Research </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Background </a:t>
            </a:r>
            <a:endParaRPr lang="en-US" altLang="zh-CN" sz="2400" b="1" dirty="0">
              <a:latin typeface="Microsoft YaHei" panose="020B0503020204020204" pitchFamily="34" charset="-122"/>
              <a:ea typeface="Microsoft YaHei" panose="020B0503020204020204" pitchFamily="34" charset="-122"/>
              <a:sym typeface="+mn-ea"/>
            </a:endParaRPr>
          </a:p>
        </p:txBody>
      </p:sp>
      <p:sp>
        <p:nvSpPr>
          <p:cNvPr id="26639" name="矩形 17"/>
          <p:cNvSpPr/>
          <p:nvPr/>
        </p:nvSpPr>
        <p:spPr>
          <a:xfrm>
            <a:off x="1755775" y="1910821"/>
            <a:ext cx="4888230" cy="338554"/>
          </a:xfrm>
          <a:prstGeom prst="rect">
            <a:avLst/>
          </a:prstGeom>
          <a:noFill/>
          <a:ln w="9525">
            <a:noFill/>
          </a:ln>
        </p:spPr>
        <p:txBody>
          <a:bodyPr anchor="t">
            <a:spAutoFit/>
          </a:bodyPr>
          <a:lstStyle/>
          <a:p>
            <a:pPr algn="just"/>
            <a:endParaRPr lang="zh-CN" altLang="zh-CN" sz="1600" dirty="0">
              <a:solidFill>
                <a:schemeClr val="tx1"/>
              </a:solidFill>
              <a:latin typeface="Microsoft YaHei" panose="020B0503020204020204" pitchFamily="34" charset="-122"/>
              <a:ea typeface="Microsoft YaHei" panose="020B0503020204020204" pitchFamily="34" charset="-122"/>
            </a:endParaRPr>
          </a:p>
        </p:txBody>
      </p:sp>
      <p:sp>
        <p:nvSpPr>
          <p:cNvPr id="4" name="TextBox 3">
            <a:extLst>
              <a:ext uri="{FF2B5EF4-FFF2-40B4-BE49-F238E27FC236}">
                <a16:creationId xmlns:a16="http://schemas.microsoft.com/office/drawing/2014/main" id="{00E73C20-E310-430E-AEE8-287819143213}"/>
              </a:ext>
            </a:extLst>
          </p:cNvPr>
          <p:cNvSpPr txBox="1"/>
          <p:nvPr/>
        </p:nvSpPr>
        <p:spPr>
          <a:xfrm>
            <a:off x="773836" y="1418134"/>
            <a:ext cx="9662389" cy="1754326"/>
          </a:xfrm>
          <a:prstGeom prst="rect">
            <a:avLst/>
          </a:prstGeom>
          <a:noFill/>
        </p:spPr>
        <p:txBody>
          <a:bodyPr wrap="square" rtlCol="0">
            <a:spAutoFit/>
          </a:bodyPr>
          <a:lstStyle/>
          <a:p>
            <a:r>
              <a:rPr lang="en-US" b="1" dirty="0">
                <a:latin typeface="Calibri Light" panose="020F0302020204030204" pitchFamily="34" charset="0"/>
                <a:ea typeface="Yu Mincho" panose="02020400000000000000" pitchFamily="18" charset="-128"/>
              </a:rPr>
              <a:t>V</a:t>
            </a:r>
            <a:r>
              <a:rPr lang="en-US" sz="1800" b="1" dirty="0">
                <a:effectLst/>
                <a:latin typeface="Calibri Light" panose="020F0302020204030204" pitchFamily="34" charset="0"/>
                <a:ea typeface="Yu Mincho" panose="02020400000000000000" pitchFamily="18" charset="-128"/>
              </a:rPr>
              <a:t>ision-based methods</a:t>
            </a:r>
          </a:p>
          <a:p>
            <a:pPr marL="285750" indent="-285750">
              <a:buFont typeface="Wingdings" panose="05000000000000000000" pitchFamily="2" charset="2"/>
              <a:buChar char="l"/>
            </a:pPr>
            <a:r>
              <a:rPr lang="en-US" sz="1800" dirty="0">
                <a:effectLst/>
                <a:latin typeface="Calibri Light" panose="020F0302020204030204" pitchFamily="34" charset="0"/>
                <a:ea typeface="Yu Mincho" panose="02020400000000000000" pitchFamily="18" charset="-128"/>
              </a:rPr>
              <a:t>Provide better recognition rates </a:t>
            </a:r>
          </a:p>
          <a:p>
            <a:pPr marL="285750" indent="-285750">
              <a:buFont typeface="Wingdings" panose="05000000000000000000" pitchFamily="2" charset="2"/>
              <a:buChar char="l"/>
            </a:pPr>
            <a:r>
              <a:rPr lang="en-US" sz="1800" dirty="0">
                <a:effectLst/>
                <a:latin typeface="Calibri Light" panose="020F0302020204030204" pitchFamily="34" charset="0"/>
                <a:ea typeface="Yu Mincho" panose="02020400000000000000" pitchFamily="18" charset="-128"/>
                <a:sym typeface="Wingdings" panose="05000000000000000000" pitchFamily="2" charset="2"/>
              </a:rPr>
              <a:t>V</a:t>
            </a:r>
            <a:r>
              <a:rPr lang="en-US" sz="1800" dirty="0">
                <a:effectLst/>
                <a:latin typeface="Calibri Light" panose="020F0302020204030204" pitchFamily="34" charset="0"/>
                <a:ea typeface="Yu Mincho" panose="02020400000000000000" pitchFamily="18" charset="-128"/>
              </a:rPr>
              <a:t>ery vulnerable to the effects of lighting, environmental occlusion, and background changes</a:t>
            </a: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P</a:t>
            </a:r>
            <a:r>
              <a:rPr lang="en-US" sz="1800" dirty="0">
                <a:effectLst/>
                <a:latin typeface="Calibri Light" panose="020F0302020204030204" pitchFamily="34" charset="0"/>
                <a:ea typeface="Yu Mincho" panose="02020400000000000000" pitchFamily="18" charset="-128"/>
              </a:rPr>
              <a:t>eople pay more and more attention to privacy</a:t>
            </a:r>
          </a:p>
          <a:p>
            <a:r>
              <a:rPr lang="en-US" b="1" dirty="0">
                <a:solidFill>
                  <a:schemeClr val="accent1"/>
                </a:solidFill>
                <a:latin typeface="Calibri Light" panose="020F0302020204030204" pitchFamily="34" charset="0"/>
                <a:ea typeface="Yu Mincho" panose="02020400000000000000" pitchFamily="18" charset="-128"/>
              </a:rPr>
              <a:t>W</a:t>
            </a:r>
            <a:r>
              <a:rPr lang="en-US" sz="1800" b="1" dirty="0">
                <a:solidFill>
                  <a:schemeClr val="accent1"/>
                </a:solidFill>
                <a:effectLst/>
                <a:latin typeface="Calibri Light" panose="020F0302020204030204" pitchFamily="34" charset="0"/>
                <a:ea typeface="Yu Mincho" panose="02020400000000000000" pitchFamily="18" charset="-128"/>
              </a:rPr>
              <a:t>earable sensor-based methods</a:t>
            </a:r>
          </a:p>
          <a:p>
            <a:r>
              <a:rPr lang="en-US" dirty="0">
                <a:latin typeface="Calibri Light" panose="020F0302020204030204" pitchFamily="34" charset="0"/>
                <a:ea typeface="Yu Mincho" panose="02020400000000000000" pitchFamily="18" charset="-128"/>
                <a:sym typeface="Wingdings" panose="05000000000000000000" pitchFamily="2" charset="2"/>
              </a:rPr>
              <a:t>  W</a:t>
            </a:r>
            <a:r>
              <a:rPr lang="en-US" dirty="0">
                <a:latin typeface="Calibri Light" panose="020F0302020204030204" pitchFamily="34" charset="0"/>
                <a:ea typeface="Yu Mincho" panose="02020400000000000000" pitchFamily="18" charset="-128"/>
              </a:rPr>
              <a:t>earable devices, especially smartphones, are increasingly used for human activity recognition</a:t>
            </a:r>
          </a:p>
        </p:txBody>
      </p:sp>
      <p:sp>
        <p:nvSpPr>
          <p:cNvPr id="2" name="TextBox 1">
            <a:extLst>
              <a:ext uri="{FF2B5EF4-FFF2-40B4-BE49-F238E27FC236}">
                <a16:creationId xmlns:a16="http://schemas.microsoft.com/office/drawing/2014/main" id="{3BD4FA3E-87F1-4047-AA92-FE210A2B4F76}"/>
              </a:ext>
            </a:extLst>
          </p:cNvPr>
          <p:cNvSpPr txBox="1"/>
          <p:nvPr/>
        </p:nvSpPr>
        <p:spPr>
          <a:xfrm>
            <a:off x="773836" y="1018024"/>
            <a:ext cx="3327647" cy="400110"/>
          </a:xfrm>
          <a:prstGeom prst="rect">
            <a:avLst/>
          </a:prstGeom>
          <a:noFill/>
        </p:spPr>
        <p:txBody>
          <a:bodyPr wrap="square" rtlCol="0">
            <a:spAutoFit/>
          </a:bodyPr>
          <a:lstStyle/>
          <a:p>
            <a:r>
              <a:rPr lang="en-US" sz="2000" b="1" dirty="0"/>
              <a:t>Human Activity Recognition</a:t>
            </a:r>
          </a:p>
        </p:txBody>
      </p:sp>
      <p:sp>
        <p:nvSpPr>
          <p:cNvPr id="8" name="TextBox 7">
            <a:extLst>
              <a:ext uri="{FF2B5EF4-FFF2-40B4-BE49-F238E27FC236}">
                <a16:creationId xmlns:a16="http://schemas.microsoft.com/office/drawing/2014/main" id="{870172C3-E21D-49F7-8526-7D50224559ED}"/>
              </a:ext>
            </a:extLst>
          </p:cNvPr>
          <p:cNvSpPr txBox="1"/>
          <p:nvPr/>
        </p:nvSpPr>
        <p:spPr>
          <a:xfrm>
            <a:off x="773833" y="3288521"/>
            <a:ext cx="3886942" cy="400110"/>
          </a:xfrm>
          <a:prstGeom prst="rect">
            <a:avLst/>
          </a:prstGeom>
          <a:noFill/>
        </p:spPr>
        <p:txBody>
          <a:bodyPr wrap="square" rtlCol="0">
            <a:spAutoFit/>
          </a:bodyPr>
          <a:lstStyle/>
          <a:p>
            <a:r>
              <a:rPr lang="en-US" sz="2000" b="1" dirty="0"/>
              <a:t>Wearable Sensor-based Methods</a:t>
            </a:r>
          </a:p>
        </p:txBody>
      </p:sp>
      <p:sp>
        <p:nvSpPr>
          <p:cNvPr id="9" name="TextBox 8">
            <a:extLst>
              <a:ext uri="{FF2B5EF4-FFF2-40B4-BE49-F238E27FC236}">
                <a16:creationId xmlns:a16="http://schemas.microsoft.com/office/drawing/2014/main" id="{F478CB8F-271A-4F50-BE72-EE3CA0A44CFE}"/>
              </a:ext>
            </a:extLst>
          </p:cNvPr>
          <p:cNvSpPr txBox="1"/>
          <p:nvPr/>
        </p:nvSpPr>
        <p:spPr>
          <a:xfrm>
            <a:off x="773833" y="3593208"/>
            <a:ext cx="9662389" cy="1200329"/>
          </a:xfrm>
          <a:prstGeom prst="rect">
            <a:avLst/>
          </a:prstGeom>
          <a:noFill/>
        </p:spPr>
        <p:txBody>
          <a:bodyPr wrap="square" rtlCol="0">
            <a:spAutoFit/>
          </a:bodyPr>
          <a:lstStyle/>
          <a:p>
            <a:pPr marL="285750" indent="-285750">
              <a:buFont typeface="Wingdings" panose="05000000000000000000" pitchFamily="2" charset="2"/>
              <a:buChar char="l"/>
            </a:pPr>
            <a:r>
              <a:rPr lang="en-US" sz="1800" dirty="0">
                <a:effectLst/>
                <a:latin typeface="Calibri Light" panose="020F0302020204030204" pitchFamily="34" charset="0"/>
                <a:ea typeface="Yu Mincho" panose="02020400000000000000" pitchFamily="18" charset="-128"/>
              </a:rPr>
              <a:t>K-nearest neighbor algorithm by </a:t>
            </a:r>
            <a:r>
              <a:rPr lang="en-US" sz="1800" dirty="0" err="1">
                <a:effectLst/>
                <a:latin typeface="Calibri Light" panose="020F0302020204030204" pitchFamily="34" charset="0"/>
                <a:ea typeface="Yu Mincho" panose="02020400000000000000" pitchFamily="18" charset="-128"/>
              </a:rPr>
              <a:t>Kaghyan</a:t>
            </a:r>
            <a:r>
              <a:rPr lang="en-US" sz="1800" dirty="0">
                <a:effectLst/>
                <a:latin typeface="Calibri Light" panose="020F0302020204030204" pitchFamily="34" charset="0"/>
                <a:ea typeface="Yu Mincho" panose="02020400000000000000" pitchFamily="18" charset="-128"/>
              </a:rPr>
              <a:t> et al.</a:t>
            </a:r>
          </a:p>
          <a:p>
            <a:pPr marL="285750" indent="-285750">
              <a:buFont typeface="Wingdings" panose="05000000000000000000" pitchFamily="2" charset="2"/>
              <a:buChar char="l"/>
            </a:pPr>
            <a:r>
              <a:rPr lang="en-US" sz="1800" dirty="0">
                <a:effectLst/>
                <a:latin typeface="Calibri Light" panose="020F0302020204030204" pitchFamily="34" charset="0"/>
                <a:ea typeface="Yu Mincho" panose="02020400000000000000" pitchFamily="18" charset="-128"/>
              </a:rPr>
              <a:t>A robust recognition system in terms of orientation, placement and subject variations through the support vector machine (SVM) by Chen et al.</a:t>
            </a: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A hardware-Friendly algorithm which takes energy and computing power into account by Davide</a:t>
            </a:r>
          </a:p>
        </p:txBody>
      </p:sp>
      <p:sp>
        <p:nvSpPr>
          <p:cNvPr id="10" name="TextBox 9">
            <a:extLst>
              <a:ext uri="{FF2B5EF4-FFF2-40B4-BE49-F238E27FC236}">
                <a16:creationId xmlns:a16="http://schemas.microsoft.com/office/drawing/2014/main" id="{E44E13DD-44F8-4632-8DEA-7369591F3AA0}"/>
              </a:ext>
            </a:extLst>
          </p:cNvPr>
          <p:cNvSpPr txBox="1"/>
          <p:nvPr/>
        </p:nvSpPr>
        <p:spPr>
          <a:xfrm>
            <a:off x="773833" y="4898169"/>
            <a:ext cx="7118416" cy="707886"/>
          </a:xfrm>
          <a:prstGeom prst="rect">
            <a:avLst/>
          </a:prstGeom>
          <a:noFill/>
        </p:spPr>
        <p:txBody>
          <a:bodyPr wrap="square" rtlCol="0">
            <a:spAutoFit/>
          </a:bodyPr>
          <a:lstStyle/>
          <a:p>
            <a:r>
              <a:rPr lang="en-US" sz="2000" b="1" dirty="0"/>
              <a:t>Disadvantage of those Wearable Sensor-based Methods</a:t>
            </a:r>
          </a:p>
          <a:p>
            <a:r>
              <a:rPr lang="en-US" sz="2000" b="1" dirty="0"/>
              <a:t> </a:t>
            </a:r>
          </a:p>
        </p:txBody>
      </p:sp>
      <p:sp>
        <p:nvSpPr>
          <p:cNvPr id="11" name="TextBox 10">
            <a:extLst>
              <a:ext uri="{FF2B5EF4-FFF2-40B4-BE49-F238E27FC236}">
                <a16:creationId xmlns:a16="http://schemas.microsoft.com/office/drawing/2014/main" id="{B94264BE-474E-4A81-9164-65E5F43DEAD3}"/>
              </a:ext>
            </a:extLst>
          </p:cNvPr>
          <p:cNvSpPr txBox="1"/>
          <p:nvPr/>
        </p:nvSpPr>
        <p:spPr>
          <a:xfrm>
            <a:off x="773832" y="5235852"/>
            <a:ext cx="9662389" cy="646331"/>
          </a:xfrm>
          <a:prstGeom prst="rect">
            <a:avLst/>
          </a:prstGeom>
          <a:noFill/>
        </p:spPr>
        <p:txBody>
          <a:bodyPr wrap="square" rtlCol="0">
            <a:spAutoFit/>
          </a:bodyPr>
          <a:lstStyle/>
          <a:p>
            <a:r>
              <a:rPr lang="en-US" sz="1800" dirty="0">
                <a:effectLst/>
                <a:latin typeface="Calibri Light" panose="020F0302020204030204" pitchFamily="34" charset="0"/>
                <a:ea typeface="Yu Mincho" panose="02020400000000000000" pitchFamily="18" charset="-128"/>
              </a:rPr>
              <a:t> </a:t>
            </a:r>
            <a:r>
              <a:rPr lang="en-US" sz="1800" dirty="0">
                <a:effectLst/>
                <a:latin typeface="Calibri Light" panose="020F0302020204030204" pitchFamily="34" charset="0"/>
                <a:ea typeface="Yu Mincho" panose="02020400000000000000" pitchFamily="18" charset="-128"/>
                <a:sym typeface="Wingdings" panose="05000000000000000000" pitchFamily="2" charset="2"/>
              </a:rPr>
              <a:t>Vector-based processing mode and feature alignment are inevitable to lose the latent relationship      </a:t>
            </a:r>
          </a:p>
          <a:p>
            <a:r>
              <a:rPr lang="en-US" dirty="0">
                <a:latin typeface="Calibri Light" panose="020F0302020204030204" pitchFamily="34" charset="0"/>
                <a:ea typeface="Yu Mincho" panose="02020400000000000000" pitchFamily="18" charset="-128"/>
                <a:sym typeface="Wingdings" panose="05000000000000000000" pitchFamily="2" charset="2"/>
              </a:rPr>
              <a:t> </a:t>
            </a:r>
            <a:r>
              <a:rPr lang="en-US" sz="1800" dirty="0">
                <a:effectLst/>
                <a:latin typeface="Calibri Light" panose="020F0302020204030204" pitchFamily="34" charset="0"/>
                <a:ea typeface="Yu Mincho" panose="02020400000000000000" pitchFamily="18" charset="-128"/>
                <a:sym typeface="Wingdings" panose="05000000000000000000" pitchFamily="2" charset="2"/>
              </a:rPr>
              <a:t>between different smartphone sensors and various orientations</a:t>
            </a:r>
            <a:endParaRPr lang="en-US" sz="2400" b="1" dirty="0">
              <a:effectLst/>
              <a:latin typeface="Calibri Light" panose="020F0302020204030204" pitchFamily="34" charset="0"/>
              <a:ea typeface="Yu Mincho" panose="02020400000000000000" pitchFamily="18" charset="-128"/>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
          <p:cNvPicPr>
            <a:picLocks noChangeAspect="1"/>
          </p:cNvPicPr>
          <p:nvPr/>
        </p:nvPicPr>
        <p:blipFill>
          <a:blip r:embed="rId2"/>
          <a:stretch>
            <a:fillRect/>
          </a:stretch>
        </p:blipFill>
        <p:spPr>
          <a:xfrm>
            <a:off x="-10795" y="635"/>
            <a:ext cx="12213590" cy="6944995"/>
          </a:xfrm>
          <a:prstGeom prst="rect">
            <a:avLst/>
          </a:prstGeom>
        </p:spPr>
      </p:pic>
      <p:sp>
        <p:nvSpPr>
          <p:cNvPr id="26626" name="文本框 1"/>
          <p:cNvSpPr txBox="1"/>
          <p:nvPr/>
        </p:nvSpPr>
        <p:spPr>
          <a:xfrm>
            <a:off x="333374" y="217805"/>
            <a:ext cx="10959021" cy="830997"/>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rPr>
              <a:t>P</a:t>
            </a:r>
            <a:r>
              <a:rPr lang="en-US" altLang="zh-CN" sz="2400" b="1" dirty="0">
                <a:solidFill>
                  <a:schemeClr val="tx1"/>
                </a:solidFill>
                <a:latin typeface="Microsoft YaHei" panose="020B0503020204020204" pitchFamily="34" charset="-122"/>
                <a:ea typeface="Microsoft YaHei" panose="020B0503020204020204" pitchFamily="34" charset="-122"/>
              </a:rPr>
              <a:t>art 1.2 </a:t>
            </a:r>
            <a:r>
              <a:rPr lang="en-US" altLang="zh-CN" sz="2400" b="1" dirty="0">
                <a:latin typeface="Microsoft YaHei" panose="020B0503020204020204" pitchFamily="34" charset="-122"/>
                <a:ea typeface="Microsoft YaHei" panose="020B0503020204020204" pitchFamily="34" charset="-122"/>
                <a:sym typeface="+mn-ea"/>
              </a:rPr>
              <a:t>Research Steps</a:t>
            </a:r>
          </a:p>
          <a:p>
            <a:endParaRPr lang="en-US" altLang="zh-CN" sz="2400" b="1" dirty="0">
              <a:latin typeface="Microsoft YaHei" panose="020B0503020204020204" pitchFamily="34" charset="-122"/>
              <a:ea typeface="Microsoft YaHei" panose="020B0503020204020204" pitchFamily="34" charset="-122"/>
              <a:sym typeface="+mn-ea"/>
            </a:endParaRPr>
          </a:p>
        </p:txBody>
      </p:sp>
      <p:grpSp>
        <p:nvGrpSpPr>
          <p:cNvPr id="5" name="Group 4">
            <a:extLst>
              <a:ext uri="{FF2B5EF4-FFF2-40B4-BE49-F238E27FC236}">
                <a16:creationId xmlns:a16="http://schemas.microsoft.com/office/drawing/2014/main" id="{B27D5048-3098-463B-9B36-8FD3F7882C4A}"/>
              </a:ext>
            </a:extLst>
          </p:cNvPr>
          <p:cNvGrpSpPr/>
          <p:nvPr/>
        </p:nvGrpSpPr>
        <p:grpSpPr>
          <a:xfrm>
            <a:off x="333374" y="1865206"/>
            <a:ext cx="11428960" cy="3127587"/>
            <a:chOff x="676181" y="929648"/>
            <a:chExt cx="11428960" cy="3127587"/>
          </a:xfrm>
        </p:grpSpPr>
        <p:sp>
          <p:nvSpPr>
            <p:cNvPr id="26639" name="矩形 17"/>
            <p:cNvSpPr/>
            <p:nvPr/>
          </p:nvSpPr>
          <p:spPr>
            <a:xfrm>
              <a:off x="1755775" y="1910821"/>
              <a:ext cx="4888230" cy="338554"/>
            </a:xfrm>
            <a:prstGeom prst="rect">
              <a:avLst/>
            </a:prstGeom>
            <a:noFill/>
            <a:ln w="9525">
              <a:noFill/>
            </a:ln>
          </p:spPr>
          <p:txBody>
            <a:bodyPr anchor="t">
              <a:spAutoFit/>
            </a:bodyPr>
            <a:lstStyle/>
            <a:p>
              <a:pPr algn="just"/>
              <a:endParaRPr lang="zh-CN" altLang="zh-CN" sz="1600" dirty="0">
                <a:solidFill>
                  <a:schemeClr val="tx1"/>
                </a:solidFill>
                <a:latin typeface="Microsoft YaHei" panose="020B0503020204020204" pitchFamily="34" charset="-122"/>
                <a:ea typeface="Microsoft YaHei" panose="020B0503020204020204" pitchFamily="34" charset="-122"/>
              </a:endParaRPr>
            </a:p>
          </p:txBody>
        </p:sp>
        <p:sp>
          <p:nvSpPr>
            <p:cNvPr id="4" name="TextBox 3">
              <a:extLst>
                <a:ext uri="{FF2B5EF4-FFF2-40B4-BE49-F238E27FC236}">
                  <a16:creationId xmlns:a16="http://schemas.microsoft.com/office/drawing/2014/main" id="{00E73C20-E310-430E-AEE8-287819143213}"/>
                </a:ext>
              </a:extLst>
            </p:cNvPr>
            <p:cNvSpPr txBox="1"/>
            <p:nvPr/>
          </p:nvSpPr>
          <p:spPr>
            <a:xfrm>
              <a:off x="676182" y="1432351"/>
              <a:ext cx="10616213" cy="646331"/>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The latent relationship between different sensors and the inherent difference of signal properties for different orientations can be exploited in a tensor-based mode for feature representation and interpretation </a:t>
              </a:r>
            </a:p>
          </p:txBody>
        </p:sp>
        <p:sp>
          <p:nvSpPr>
            <p:cNvPr id="2" name="TextBox 1">
              <a:extLst>
                <a:ext uri="{FF2B5EF4-FFF2-40B4-BE49-F238E27FC236}">
                  <a16:creationId xmlns:a16="http://schemas.microsoft.com/office/drawing/2014/main" id="{3BD4FA3E-87F1-4047-AA92-FE210A2B4F76}"/>
                </a:ext>
              </a:extLst>
            </p:cNvPr>
            <p:cNvSpPr txBox="1"/>
            <p:nvPr/>
          </p:nvSpPr>
          <p:spPr>
            <a:xfrm>
              <a:off x="676182" y="929648"/>
              <a:ext cx="11428959" cy="707886"/>
            </a:xfrm>
            <a:prstGeom prst="rect">
              <a:avLst/>
            </a:prstGeom>
            <a:noFill/>
          </p:spPr>
          <p:txBody>
            <a:bodyPr wrap="square" rtlCol="0">
              <a:spAutoFit/>
            </a:bodyPr>
            <a:lstStyle/>
            <a:p>
              <a:r>
                <a:rPr lang="en-US" sz="2000" b="1" dirty="0"/>
                <a:t>The features from different sensors and various orientations were presented as a higher-order tensor </a:t>
              </a:r>
            </a:p>
            <a:p>
              <a:endParaRPr lang="en-US" sz="2000" b="1" dirty="0"/>
            </a:p>
          </p:txBody>
        </p:sp>
        <p:sp>
          <p:nvSpPr>
            <p:cNvPr id="8" name="TextBox 7">
              <a:extLst>
                <a:ext uri="{FF2B5EF4-FFF2-40B4-BE49-F238E27FC236}">
                  <a16:creationId xmlns:a16="http://schemas.microsoft.com/office/drawing/2014/main" id="{870172C3-E21D-49F7-8526-7D50224559ED}"/>
                </a:ext>
              </a:extLst>
            </p:cNvPr>
            <p:cNvSpPr txBox="1"/>
            <p:nvPr/>
          </p:nvSpPr>
          <p:spPr>
            <a:xfrm>
              <a:off x="676182" y="2322607"/>
              <a:ext cx="11264284" cy="400110"/>
            </a:xfrm>
            <a:prstGeom prst="rect">
              <a:avLst/>
            </a:prstGeom>
            <a:noFill/>
          </p:spPr>
          <p:txBody>
            <a:bodyPr wrap="square" rtlCol="0">
              <a:spAutoFit/>
            </a:bodyPr>
            <a:lstStyle/>
            <a:p>
              <a:r>
                <a:rPr lang="en-US" sz="2000" b="1" dirty="0"/>
                <a:t>Proposed Weighted Support Tensor Machines (WSTM) for human activity recognition</a:t>
              </a:r>
            </a:p>
          </p:txBody>
        </p:sp>
        <p:sp>
          <p:nvSpPr>
            <p:cNvPr id="9" name="TextBox 8">
              <a:extLst>
                <a:ext uri="{FF2B5EF4-FFF2-40B4-BE49-F238E27FC236}">
                  <a16:creationId xmlns:a16="http://schemas.microsoft.com/office/drawing/2014/main" id="{F478CB8F-271A-4F50-BE72-EE3CA0A44CFE}"/>
                </a:ext>
              </a:extLst>
            </p:cNvPr>
            <p:cNvSpPr txBox="1"/>
            <p:nvPr/>
          </p:nvSpPr>
          <p:spPr>
            <a:xfrm>
              <a:off x="676182" y="2800766"/>
              <a:ext cx="9662389"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WSTM can avoid the sensitivity of outliers in the standard STM and improve the accuracy</a:t>
              </a:r>
            </a:p>
          </p:txBody>
        </p:sp>
        <p:sp>
          <p:nvSpPr>
            <p:cNvPr id="10" name="TextBox 9">
              <a:extLst>
                <a:ext uri="{FF2B5EF4-FFF2-40B4-BE49-F238E27FC236}">
                  <a16:creationId xmlns:a16="http://schemas.microsoft.com/office/drawing/2014/main" id="{E44E13DD-44F8-4632-8DEA-7369591F3AA0}"/>
                </a:ext>
              </a:extLst>
            </p:cNvPr>
            <p:cNvSpPr txBox="1"/>
            <p:nvPr/>
          </p:nvSpPr>
          <p:spPr>
            <a:xfrm>
              <a:off x="676182" y="3229753"/>
              <a:ext cx="7118416" cy="400110"/>
            </a:xfrm>
            <a:prstGeom prst="rect">
              <a:avLst/>
            </a:prstGeom>
            <a:noFill/>
          </p:spPr>
          <p:txBody>
            <a:bodyPr wrap="square" rtlCol="0">
              <a:spAutoFit/>
            </a:bodyPr>
            <a:lstStyle/>
            <a:p>
              <a:r>
                <a:rPr lang="en-US" sz="2000" b="1" dirty="0"/>
                <a:t>Constructed tensor-based human activity recognition framework</a:t>
              </a:r>
            </a:p>
          </p:txBody>
        </p:sp>
        <p:sp>
          <p:nvSpPr>
            <p:cNvPr id="11" name="TextBox 10">
              <a:extLst>
                <a:ext uri="{FF2B5EF4-FFF2-40B4-BE49-F238E27FC236}">
                  <a16:creationId xmlns:a16="http://schemas.microsoft.com/office/drawing/2014/main" id="{B94264BE-474E-4A81-9164-65E5F43DEAD3}"/>
                </a:ext>
              </a:extLst>
            </p:cNvPr>
            <p:cNvSpPr txBox="1"/>
            <p:nvPr/>
          </p:nvSpPr>
          <p:spPr>
            <a:xfrm>
              <a:off x="676181" y="3687903"/>
              <a:ext cx="9662389" cy="369332"/>
            </a:xfrm>
            <a:prstGeom prst="rect">
              <a:avLst/>
            </a:prstGeom>
            <a:noFill/>
          </p:spPr>
          <p:txBody>
            <a:bodyPr wrap="square" rtlCol="0">
              <a:spAutoFit/>
            </a:bodyPr>
            <a:lstStyle/>
            <a:p>
              <a:r>
                <a:rPr lang="en-US" sz="1800" dirty="0">
                  <a:effectLst/>
                  <a:latin typeface="Calibri Light" panose="020F0302020204030204" pitchFamily="34" charset="0"/>
                  <a:ea typeface="Yu Mincho" panose="02020400000000000000" pitchFamily="18" charset="-128"/>
                </a:rPr>
                <a:t>The framework realized the analysis and classification of human activities in tensor space</a:t>
              </a:r>
              <a:endParaRPr lang="en-US" sz="2400" b="1" dirty="0">
                <a:effectLst/>
                <a:latin typeface="Calibri Light" panose="020F0302020204030204" pitchFamily="34" charset="0"/>
                <a:ea typeface="Yu Mincho" panose="02020400000000000000" pitchFamily="18" charset="-128"/>
              </a:endParaRPr>
            </a:p>
          </p:txBody>
        </p:sp>
      </p:grpSp>
    </p:spTree>
    <p:extLst>
      <p:ext uri="{BB962C8B-B14F-4D97-AF65-F5344CB8AC3E}">
        <p14:creationId xmlns:p14="http://schemas.microsoft.com/office/powerpoint/2010/main" val="293991704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 name="Picture 1" descr="Picture1"/>
          <p:cNvPicPr>
            <a:picLocks noChangeAspect="1"/>
          </p:cNvPicPr>
          <p:nvPr/>
        </p:nvPicPr>
        <p:blipFill>
          <a:blip r:embed="rId3"/>
          <a:stretch>
            <a:fillRect/>
          </a:stretch>
        </p:blipFill>
        <p:spPr>
          <a:xfrm>
            <a:off x="-10795" y="635"/>
            <a:ext cx="12213590" cy="6944995"/>
          </a:xfrm>
          <a:prstGeom prst="rect">
            <a:avLst/>
          </a:prstGeom>
        </p:spPr>
      </p:pic>
      <p:grpSp>
        <p:nvGrpSpPr>
          <p:cNvPr id="6151" name="组合 8"/>
          <p:cNvGrpSpPr/>
          <p:nvPr/>
        </p:nvGrpSpPr>
        <p:grpSpPr>
          <a:xfrm>
            <a:off x="2298700" y="2839085"/>
            <a:ext cx="7953373" cy="590550"/>
            <a:chOff x="3471690" y="2016846"/>
            <a:chExt cx="6228791" cy="591884"/>
          </a:xfrm>
        </p:grpSpPr>
        <p:sp>
          <p:nvSpPr>
            <p:cNvPr id="10" name="矩形 5"/>
            <p:cNvSpPr/>
            <p:nvPr/>
          </p:nvSpPr>
          <p:spPr>
            <a:xfrm flipH="1">
              <a:off x="5257305" y="2016846"/>
              <a:ext cx="4443176" cy="591884"/>
            </a:xfrm>
            <a:custGeom>
              <a:avLst/>
              <a:gdLst>
                <a:gd name="connsiteX0" fmla="*/ 0 w 8485632"/>
                <a:gd name="connsiteY0" fmla="*/ 0 h 1490472"/>
                <a:gd name="connsiteX1" fmla="*/ 8485632 w 8485632"/>
                <a:gd name="connsiteY1" fmla="*/ 0 h 1490472"/>
                <a:gd name="connsiteX2" fmla="*/ 8485632 w 8485632"/>
                <a:gd name="connsiteY2" fmla="*/ 1490472 h 1490472"/>
                <a:gd name="connsiteX3" fmla="*/ 0 w 8485632"/>
                <a:gd name="connsiteY3" fmla="*/ 1490472 h 1490472"/>
                <a:gd name="connsiteX4" fmla="*/ 0 w 8485632"/>
                <a:gd name="connsiteY4" fmla="*/ 0 h 1490472"/>
                <a:gd name="connsiteX0-1" fmla="*/ 0 w 8485632"/>
                <a:gd name="connsiteY0-2" fmla="*/ 0 h 1490472"/>
                <a:gd name="connsiteX1-3" fmla="*/ 8485632 w 8485632"/>
                <a:gd name="connsiteY1-4" fmla="*/ 0 h 1490472"/>
                <a:gd name="connsiteX2-5" fmla="*/ 8485632 w 8485632"/>
                <a:gd name="connsiteY2-6" fmla="*/ 1490472 h 1490472"/>
                <a:gd name="connsiteX3-7" fmla="*/ 0 w 8485632"/>
                <a:gd name="connsiteY3-8" fmla="*/ 1490472 h 1490472"/>
                <a:gd name="connsiteX4-9" fmla="*/ 0 w 8485632"/>
                <a:gd name="connsiteY4-10" fmla="*/ 0 h 1490472"/>
                <a:gd name="connsiteX0-11" fmla="*/ 491744 w 8977376"/>
                <a:gd name="connsiteY0-12" fmla="*/ 0 h 1490472"/>
                <a:gd name="connsiteX1-13" fmla="*/ 8977376 w 8977376"/>
                <a:gd name="connsiteY1-14" fmla="*/ 0 h 1490472"/>
                <a:gd name="connsiteX2-15" fmla="*/ 8977376 w 8977376"/>
                <a:gd name="connsiteY2-16" fmla="*/ 1490472 h 1490472"/>
                <a:gd name="connsiteX3-17" fmla="*/ 491744 w 8977376"/>
                <a:gd name="connsiteY3-18" fmla="*/ 1490472 h 1490472"/>
                <a:gd name="connsiteX4-19" fmla="*/ 491744 w 8977376"/>
                <a:gd name="connsiteY4-20" fmla="*/ 0 h 1490472"/>
                <a:gd name="connsiteX0-21" fmla="*/ 617932 w 9103564"/>
                <a:gd name="connsiteY0-22" fmla="*/ 0 h 1490472"/>
                <a:gd name="connsiteX1-23" fmla="*/ 9103564 w 9103564"/>
                <a:gd name="connsiteY1-24" fmla="*/ 0 h 1490472"/>
                <a:gd name="connsiteX2-25" fmla="*/ 9103564 w 9103564"/>
                <a:gd name="connsiteY2-26" fmla="*/ 1490472 h 1490472"/>
                <a:gd name="connsiteX3-27" fmla="*/ 617932 w 9103564"/>
                <a:gd name="connsiteY3-28" fmla="*/ 1490472 h 1490472"/>
                <a:gd name="connsiteX4-29" fmla="*/ 617932 w 9103564"/>
                <a:gd name="connsiteY4-30" fmla="*/ 0 h 1490472"/>
                <a:gd name="connsiteX0-31" fmla="*/ 471887 w 8957519"/>
                <a:gd name="connsiteY0-32" fmla="*/ 0 h 1490472"/>
                <a:gd name="connsiteX1-33" fmla="*/ 8957519 w 8957519"/>
                <a:gd name="connsiteY1-34" fmla="*/ 0 h 1490472"/>
                <a:gd name="connsiteX2-35" fmla="*/ 8957519 w 8957519"/>
                <a:gd name="connsiteY2-36" fmla="*/ 1490472 h 1490472"/>
                <a:gd name="connsiteX3-37" fmla="*/ 471887 w 8957519"/>
                <a:gd name="connsiteY3-38" fmla="*/ 1490472 h 1490472"/>
                <a:gd name="connsiteX4-39" fmla="*/ 471887 w 8957519"/>
                <a:gd name="connsiteY4-40" fmla="*/ 0 h 1490472"/>
                <a:gd name="connsiteX0-41" fmla="*/ 542128 w 9027760"/>
                <a:gd name="connsiteY0-42" fmla="*/ 0 h 1490472"/>
                <a:gd name="connsiteX1-43" fmla="*/ 9027760 w 9027760"/>
                <a:gd name="connsiteY1-44" fmla="*/ 0 h 1490472"/>
                <a:gd name="connsiteX2-45" fmla="*/ 9027760 w 9027760"/>
                <a:gd name="connsiteY2-46" fmla="*/ 1490472 h 1490472"/>
                <a:gd name="connsiteX3-47" fmla="*/ 542128 w 9027760"/>
                <a:gd name="connsiteY3-48" fmla="*/ 1490472 h 1490472"/>
                <a:gd name="connsiteX4-49" fmla="*/ 542128 w 9027760"/>
                <a:gd name="connsiteY4-50" fmla="*/ 0 h 1490472"/>
                <a:gd name="connsiteX0-51" fmla="*/ 531634 w 9017266"/>
                <a:gd name="connsiteY0-52" fmla="*/ 0 h 1490472"/>
                <a:gd name="connsiteX1-53" fmla="*/ 9017266 w 9017266"/>
                <a:gd name="connsiteY1-54" fmla="*/ 0 h 1490472"/>
                <a:gd name="connsiteX2-55" fmla="*/ 9017266 w 9017266"/>
                <a:gd name="connsiteY2-56" fmla="*/ 1490472 h 1490472"/>
                <a:gd name="connsiteX3-57" fmla="*/ 531634 w 9017266"/>
                <a:gd name="connsiteY3-58" fmla="*/ 1490472 h 1490472"/>
                <a:gd name="connsiteX4-59" fmla="*/ 531634 w 9017266"/>
                <a:gd name="connsiteY4-60" fmla="*/ 0 h 14904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266" h="1490472">
                  <a:moveTo>
                    <a:pt x="531634" y="0"/>
                  </a:moveTo>
                  <a:lnTo>
                    <a:pt x="9017266" y="0"/>
                  </a:lnTo>
                  <a:lnTo>
                    <a:pt x="9017266" y="1490472"/>
                  </a:lnTo>
                  <a:lnTo>
                    <a:pt x="531634" y="1490472"/>
                  </a:lnTo>
                  <a:cubicBezTo>
                    <a:pt x="-199886" y="1432560"/>
                    <a:pt x="-154166" y="76200"/>
                    <a:pt x="531634" y="0"/>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0"/>
            <p:cNvSpPr txBox="1"/>
            <p:nvPr/>
          </p:nvSpPr>
          <p:spPr>
            <a:xfrm>
              <a:off x="5365767" y="2081776"/>
              <a:ext cx="4134368" cy="462708"/>
            </a:xfrm>
            <a:prstGeom prst="rect">
              <a:avLst/>
            </a:prstGeom>
            <a:noFill/>
            <a:ln w="9525">
              <a:noFill/>
            </a:ln>
          </p:spPr>
          <p:txBody>
            <a:bodyPr wrap="square" anchor="t">
              <a:spAutoFit/>
            </a:bodyPr>
            <a:lstStyle/>
            <a:p>
              <a:r>
                <a:rPr lang="en-US" altLang="zh-CN" sz="2400" b="1" dirty="0">
                  <a:solidFill>
                    <a:schemeClr val="tx1"/>
                  </a:solidFill>
                  <a:latin typeface="Microsoft YaHei" panose="020B0503020204020204" pitchFamily="34" charset="-122"/>
                  <a:ea typeface="Microsoft YaHei" panose="020B0503020204020204" pitchFamily="34" charset="-122"/>
                </a:rPr>
                <a:t>From SVM to WSTM</a:t>
              </a:r>
            </a:p>
          </p:txBody>
        </p:sp>
        <p:sp>
          <p:nvSpPr>
            <p:cNvPr id="12" name="任意多边形 11"/>
            <p:cNvSpPr/>
            <p:nvPr/>
          </p:nvSpPr>
          <p:spPr>
            <a:xfrm rot="10800000" flipH="1">
              <a:off x="3471690" y="2016846"/>
              <a:ext cx="1618959" cy="591884"/>
            </a:xfrm>
            <a:custGeom>
              <a:avLst/>
              <a:gdLst>
                <a:gd name="connsiteX0" fmla="*/ 236255 w 1618609"/>
                <a:gd name="connsiteY0" fmla="*/ 591884 h 591884"/>
                <a:gd name="connsiteX1" fmla="*/ 1618609 w 1618609"/>
                <a:gd name="connsiteY1" fmla="*/ 591884 h 591884"/>
                <a:gd name="connsiteX2" fmla="*/ 1618609 w 1618609"/>
                <a:gd name="connsiteY2" fmla="*/ 0 h 591884"/>
                <a:gd name="connsiteX3" fmla="*/ 236255 w 1618609"/>
                <a:gd name="connsiteY3" fmla="*/ 0 h 591884"/>
                <a:gd name="connsiteX4" fmla="*/ 236255 w 1618609"/>
                <a:gd name="connsiteY4" fmla="*/ 591884 h 591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609" h="591884">
                  <a:moveTo>
                    <a:pt x="236255" y="591884"/>
                  </a:moveTo>
                  <a:lnTo>
                    <a:pt x="1618609" y="591884"/>
                  </a:lnTo>
                  <a:lnTo>
                    <a:pt x="1618609" y="0"/>
                  </a:lnTo>
                  <a:lnTo>
                    <a:pt x="236255" y="0"/>
                  </a:lnTo>
                  <a:cubicBezTo>
                    <a:pt x="-68510" y="30260"/>
                    <a:pt x="-88828" y="568887"/>
                    <a:pt x="236255" y="59188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5" name="文本框 12"/>
            <p:cNvSpPr txBox="1"/>
            <p:nvPr/>
          </p:nvSpPr>
          <p:spPr>
            <a:xfrm>
              <a:off x="3581160" y="2081954"/>
              <a:ext cx="1592889" cy="461415"/>
            </a:xfrm>
            <a:prstGeom prst="rect">
              <a:avLst/>
            </a:prstGeom>
            <a:noFill/>
            <a:ln w="9525">
              <a:noFill/>
            </a:ln>
          </p:spPr>
          <p:txBody>
            <a:bodyPr anchor="t">
              <a:spAutoFit/>
            </a:bodyPr>
            <a:lstStyle/>
            <a:p>
              <a:pPr algn="ctr"/>
              <a:r>
                <a:rPr lang="en-US" altLang="zh-CN" sz="2400" b="1" dirty="0">
                  <a:solidFill>
                    <a:schemeClr val="accent1"/>
                  </a:solidFill>
                  <a:latin typeface="Microsoft YaHei" panose="020B0503020204020204" pitchFamily="34" charset="-122"/>
                  <a:ea typeface="Microsoft YaHei" panose="020B0503020204020204" pitchFamily="34" charset="-122"/>
                </a:rPr>
                <a:t>P</a:t>
              </a:r>
              <a:r>
                <a:rPr lang="en-US" altLang="zh-CN" sz="2400" b="1" dirty="0">
                  <a:solidFill>
                    <a:schemeClr val="tx1"/>
                  </a:solidFill>
                  <a:latin typeface="Microsoft YaHei" panose="020B0503020204020204" pitchFamily="34" charset="-122"/>
                  <a:ea typeface="Microsoft YaHei" panose="020B0503020204020204" pitchFamily="34" charset="-122"/>
                </a:rPr>
                <a:t>art 2</a:t>
              </a:r>
            </a:p>
          </p:txBody>
        </p:sp>
      </p:grpSp>
      <p:grpSp>
        <p:nvGrpSpPr>
          <p:cNvPr id="6166" name="组合 27"/>
          <p:cNvGrpSpPr/>
          <p:nvPr/>
        </p:nvGrpSpPr>
        <p:grpSpPr>
          <a:xfrm>
            <a:off x="8370888" y="0"/>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846138" y="539273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3"/>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2.1 </a:t>
            </a:r>
            <a:r>
              <a:rPr lang="en-US" altLang="zh-CN" sz="2400" b="1" dirty="0">
                <a:solidFill>
                  <a:schemeClr val="tx1"/>
                </a:solidFill>
                <a:latin typeface="Microsoft YaHei" panose="020B0503020204020204" pitchFamily="34" charset="-122"/>
                <a:ea typeface="Microsoft YaHei" panose="020B0503020204020204" pitchFamily="34" charset="-122"/>
              </a:rPr>
              <a:t>From SVM to STM</a:t>
            </a:r>
          </a:p>
        </p:txBody>
      </p:sp>
      <p:cxnSp>
        <p:nvCxnSpPr>
          <p:cNvPr id="3" name="Straight Connector 2">
            <a:extLst>
              <a:ext uri="{FF2B5EF4-FFF2-40B4-BE49-F238E27FC236}">
                <a16:creationId xmlns:a16="http://schemas.microsoft.com/office/drawing/2014/main" id="{BA99891D-2A30-4E58-AA8E-7FB8692C077D}"/>
              </a:ext>
            </a:extLst>
          </p:cNvPr>
          <p:cNvCxnSpPr/>
          <p:nvPr/>
        </p:nvCxnSpPr>
        <p:spPr>
          <a:xfrm>
            <a:off x="6084163" y="952130"/>
            <a:ext cx="0" cy="5672529"/>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5F286D77-2B8A-4AE8-90CC-6219FB157EF1}"/>
              </a:ext>
            </a:extLst>
          </p:cNvPr>
          <p:cNvSpPr txBox="1"/>
          <p:nvPr/>
        </p:nvSpPr>
        <p:spPr>
          <a:xfrm>
            <a:off x="333375" y="892206"/>
            <a:ext cx="3327647" cy="400110"/>
          </a:xfrm>
          <a:prstGeom prst="rect">
            <a:avLst/>
          </a:prstGeom>
          <a:noFill/>
        </p:spPr>
        <p:txBody>
          <a:bodyPr wrap="square" rtlCol="0">
            <a:spAutoFit/>
          </a:bodyPr>
          <a:lstStyle/>
          <a:p>
            <a:r>
              <a:rPr lang="en-US" sz="2000" b="1" dirty="0"/>
              <a:t>Input: Vector</a:t>
            </a:r>
          </a:p>
        </p:txBody>
      </p:sp>
      <p:sp>
        <p:nvSpPr>
          <p:cNvPr id="8" name="TextBox 7">
            <a:extLst>
              <a:ext uri="{FF2B5EF4-FFF2-40B4-BE49-F238E27FC236}">
                <a16:creationId xmlns:a16="http://schemas.microsoft.com/office/drawing/2014/main" id="{9F132CAC-91C2-4372-B9FF-6AF7B80FCB1B}"/>
              </a:ext>
            </a:extLst>
          </p:cNvPr>
          <p:cNvSpPr txBox="1"/>
          <p:nvPr/>
        </p:nvSpPr>
        <p:spPr>
          <a:xfrm>
            <a:off x="6268085" y="892206"/>
            <a:ext cx="3327647" cy="400110"/>
          </a:xfrm>
          <a:prstGeom prst="rect">
            <a:avLst/>
          </a:prstGeom>
          <a:noFill/>
        </p:spPr>
        <p:txBody>
          <a:bodyPr wrap="square" rtlCol="0">
            <a:spAutoFit/>
          </a:bodyPr>
          <a:lstStyle/>
          <a:p>
            <a:r>
              <a:rPr lang="en-US" sz="2000" b="1" dirty="0"/>
              <a:t>Input: Tensor</a:t>
            </a:r>
          </a:p>
        </p:txBody>
      </p:sp>
      <p:sp>
        <p:nvSpPr>
          <p:cNvPr id="9" name="TextBox 8">
            <a:extLst>
              <a:ext uri="{FF2B5EF4-FFF2-40B4-BE49-F238E27FC236}">
                <a16:creationId xmlns:a16="http://schemas.microsoft.com/office/drawing/2014/main" id="{79899ADA-ABBB-4D16-AED9-436C01E45E66}"/>
              </a:ext>
            </a:extLst>
          </p:cNvPr>
          <p:cNvSpPr txBox="1"/>
          <p:nvPr/>
        </p:nvSpPr>
        <p:spPr>
          <a:xfrm>
            <a:off x="6268084" y="1418134"/>
            <a:ext cx="5548091"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A tensor of Nth-order is expressed as</a:t>
            </a:r>
          </a:p>
        </p:txBody>
      </p:sp>
      <p:pic>
        <p:nvPicPr>
          <p:cNvPr id="5" name="Picture 4">
            <a:extLst>
              <a:ext uri="{FF2B5EF4-FFF2-40B4-BE49-F238E27FC236}">
                <a16:creationId xmlns:a16="http://schemas.microsoft.com/office/drawing/2014/main" id="{5D8AB81B-E595-4234-BE8C-CAEF57FC5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1908" y="1864539"/>
            <a:ext cx="1928027" cy="464860"/>
          </a:xfrm>
          <a:prstGeom prst="rect">
            <a:avLst/>
          </a:prstGeom>
        </p:spPr>
      </p:pic>
      <p:sp>
        <p:nvSpPr>
          <p:cNvPr id="12" name="TextBox 11">
            <a:extLst>
              <a:ext uri="{FF2B5EF4-FFF2-40B4-BE49-F238E27FC236}">
                <a16:creationId xmlns:a16="http://schemas.microsoft.com/office/drawing/2014/main" id="{E3FFB165-E636-48FC-A140-76645D33EFBD}"/>
              </a:ext>
            </a:extLst>
          </p:cNvPr>
          <p:cNvSpPr txBox="1"/>
          <p:nvPr/>
        </p:nvSpPr>
        <p:spPr>
          <a:xfrm>
            <a:off x="333374" y="2329399"/>
            <a:ext cx="4620366" cy="400110"/>
          </a:xfrm>
          <a:prstGeom prst="rect">
            <a:avLst/>
          </a:prstGeom>
          <a:noFill/>
        </p:spPr>
        <p:txBody>
          <a:bodyPr wrap="square" rtlCol="0">
            <a:spAutoFit/>
          </a:bodyPr>
          <a:lstStyle/>
          <a:p>
            <a:r>
              <a:rPr lang="en-US" sz="2000" b="1" dirty="0"/>
              <a:t>Soft Margin SVM: Use Relaxation Factor</a:t>
            </a:r>
          </a:p>
        </p:txBody>
      </p:sp>
      <p:sp>
        <p:nvSpPr>
          <p:cNvPr id="14" name="TextBox 13">
            <a:extLst>
              <a:ext uri="{FF2B5EF4-FFF2-40B4-BE49-F238E27FC236}">
                <a16:creationId xmlns:a16="http://schemas.microsoft.com/office/drawing/2014/main" id="{6E985EB7-B929-4A3F-AB08-BA08A935118E}"/>
              </a:ext>
            </a:extLst>
          </p:cNvPr>
          <p:cNvSpPr txBox="1"/>
          <p:nvPr/>
        </p:nvSpPr>
        <p:spPr>
          <a:xfrm>
            <a:off x="6268084" y="2329399"/>
            <a:ext cx="4620366" cy="400110"/>
          </a:xfrm>
          <a:prstGeom prst="rect">
            <a:avLst/>
          </a:prstGeom>
          <a:noFill/>
        </p:spPr>
        <p:txBody>
          <a:bodyPr wrap="square" rtlCol="0">
            <a:spAutoFit/>
          </a:bodyPr>
          <a:lstStyle/>
          <a:p>
            <a:r>
              <a:rPr lang="en-US" sz="2000" b="1" dirty="0"/>
              <a:t>Soft Margin STM: Use Relaxation Factor</a:t>
            </a:r>
          </a:p>
        </p:txBody>
      </p:sp>
      <p:pic>
        <p:nvPicPr>
          <p:cNvPr id="10" name="Picture 9">
            <a:extLst>
              <a:ext uri="{FF2B5EF4-FFF2-40B4-BE49-F238E27FC236}">
                <a16:creationId xmlns:a16="http://schemas.microsoft.com/office/drawing/2014/main" id="{BDE5454A-4572-4616-BBF2-81A914474A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2430" y="4047979"/>
            <a:ext cx="571550" cy="304826"/>
          </a:xfrm>
          <a:prstGeom prst="rect">
            <a:avLst/>
          </a:prstGeom>
        </p:spPr>
      </p:pic>
      <p:pic>
        <p:nvPicPr>
          <p:cNvPr id="17" name="Picture 16">
            <a:extLst>
              <a:ext uri="{FF2B5EF4-FFF2-40B4-BE49-F238E27FC236}">
                <a16:creationId xmlns:a16="http://schemas.microsoft.com/office/drawing/2014/main" id="{C37B6AF1-D925-424F-9CC8-A795F37865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0146" y="4047979"/>
            <a:ext cx="571550" cy="304826"/>
          </a:xfrm>
          <a:prstGeom prst="rect">
            <a:avLst/>
          </a:prstGeom>
        </p:spPr>
      </p:pic>
      <p:sp>
        <p:nvSpPr>
          <p:cNvPr id="18" name="TextBox 17">
            <a:extLst>
              <a:ext uri="{FF2B5EF4-FFF2-40B4-BE49-F238E27FC236}">
                <a16:creationId xmlns:a16="http://schemas.microsoft.com/office/drawing/2014/main" id="{A56B694A-AE28-4EF8-A675-E8C3597EC04A}"/>
              </a:ext>
            </a:extLst>
          </p:cNvPr>
          <p:cNvSpPr txBox="1"/>
          <p:nvPr/>
        </p:nvSpPr>
        <p:spPr>
          <a:xfrm>
            <a:off x="6268084" y="2729509"/>
            <a:ext cx="5548091"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Formula of the STM algorithm</a:t>
            </a:r>
          </a:p>
        </p:txBody>
      </p:sp>
      <p:pic>
        <p:nvPicPr>
          <p:cNvPr id="15" name="Picture 14">
            <a:extLst>
              <a:ext uri="{FF2B5EF4-FFF2-40B4-BE49-F238E27FC236}">
                <a16:creationId xmlns:a16="http://schemas.microsoft.com/office/drawing/2014/main" id="{59A5DDF1-6D9C-40DF-8A29-8D775CC160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4261" y="3228085"/>
            <a:ext cx="3657917" cy="396274"/>
          </a:xfrm>
          <a:prstGeom prst="rect">
            <a:avLst/>
          </a:prstGeom>
        </p:spPr>
      </p:pic>
      <p:pic>
        <p:nvPicPr>
          <p:cNvPr id="20" name="Picture 19">
            <a:extLst>
              <a:ext uri="{FF2B5EF4-FFF2-40B4-BE49-F238E27FC236}">
                <a16:creationId xmlns:a16="http://schemas.microsoft.com/office/drawing/2014/main" id="{04ECAA6C-6AF3-4801-9B87-2455CE1B1B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753" y="3228085"/>
            <a:ext cx="2927642" cy="1911240"/>
          </a:xfrm>
          <a:prstGeom prst="rect">
            <a:avLst/>
          </a:prstGeom>
        </p:spPr>
      </p:pic>
      <p:sp>
        <p:nvSpPr>
          <p:cNvPr id="23" name="TextBox 22">
            <a:extLst>
              <a:ext uri="{FF2B5EF4-FFF2-40B4-BE49-F238E27FC236}">
                <a16:creationId xmlns:a16="http://schemas.microsoft.com/office/drawing/2014/main" id="{BA7348D1-FC48-4254-A4DF-8FC5DE5513B0}"/>
              </a:ext>
            </a:extLst>
          </p:cNvPr>
          <p:cNvSpPr txBox="1"/>
          <p:nvPr/>
        </p:nvSpPr>
        <p:spPr>
          <a:xfrm>
            <a:off x="375825" y="2729509"/>
            <a:ext cx="5548091"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Formula of the SVM algorithm</a:t>
            </a:r>
          </a:p>
        </p:txBody>
      </p:sp>
      <p:sp>
        <p:nvSpPr>
          <p:cNvPr id="24" name="TextBox 23">
            <a:extLst>
              <a:ext uri="{FF2B5EF4-FFF2-40B4-BE49-F238E27FC236}">
                <a16:creationId xmlns:a16="http://schemas.microsoft.com/office/drawing/2014/main" id="{AC7897B1-AEB0-4D4A-86DC-CDC3E1C2B852}"/>
              </a:ext>
            </a:extLst>
          </p:cNvPr>
          <p:cNvSpPr txBox="1"/>
          <p:nvPr/>
        </p:nvSpPr>
        <p:spPr>
          <a:xfrm>
            <a:off x="3716057" y="3388744"/>
            <a:ext cx="2108443"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Use relaxation factor</a:t>
            </a:r>
          </a:p>
        </p:txBody>
      </p:sp>
      <p:sp>
        <p:nvSpPr>
          <p:cNvPr id="25" name="TextBox 24">
            <a:extLst>
              <a:ext uri="{FF2B5EF4-FFF2-40B4-BE49-F238E27FC236}">
                <a16:creationId xmlns:a16="http://schemas.microsoft.com/office/drawing/2014/main" id="{042C46DF-F6C9-429D-887A-1F23027C06A3}"/>
              </a:ext>
            </a:extLst>
          </p:cNvPr>
          <p:cNvSpPr txBox="1"/>
          <p:nvPr/>
        </p:nvSpPr>
        <p:spPr>
          <a:xfrm>
            <a:off x="6263355" y="3999039"/>
            <a:ext cx="2108443"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Use relaxation factor</a:t>
            </a:r>
          </a:p>
        </p:txBody>
      </p:sp>
      <p:sp>
        <p:nvSpPr>
          <p:cNvPr id="27" name="TextBox 26">
            <a:extLst>
              <a:ext uri="{FF2B5EF4-FFF2-40B4-BE49-F238E27FC236}">
                <a16:creationId xmlns:a16="http://schemas.microsoft.com/office/drawing/2014/main" id="{2F9EF720-302B-4183-A356-86DD0B775B36}"/>
              </a:ext>
            </a:extLst>
          </p:cNvPr>
          <p:cNvSpPr txBox="1"/>
          <p:nvPr/>
        </p:nvSpPr>
        <p:spPr>
          <a:xfrm>
            <a:off x="375825" y="5268569"/>
            <a:ext cx="4577915"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Optimization goal &amp; primal problem</a:t>
            </a:r>
          </a:p>
        </p:txBody>
      </p:sp>
      <p:sp>
        <p:nvSpPr>
          <p:cNvPr id="28" name="TextBox 27">
            <a:extLst>
              <a:ext uri="{FF2B5EF4-FFF2-40B4-BE49-F238E27FC236}">
                <a16:creationId xmlns:a16="http://schemas.microsoft.com/office/drawing/2014/main" id="{40B712AF-B40F-4523-820D-8322F8A9E64A}"/>
              </a:ext>
            </a:extLst>
          </p:cNvPr>
          <p:cNvSpPr txBox="1"/>
          <p:nvPr/>
        </p:nvSpPr>
        <p:spPr>
          <a:xfrm>
            <a:off x="6263354" y="5251566"/>
            <a:ext cx="4931388"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The nth optimization goal &amp; primal problem</a:t>
            </a:r>
          </a:p>
        </p:txBody>
      </p:sp>
      <p:pic>
        <p:nvPicPr>
          <p:cNvPr id="22" name="Picture 21">
            <a:extLst>
              <a:ext uri="{FF2B5EF4-FFF2-40B4-BE49-F238E27FC236}">
                <a16:creationId xmlns:a16="http://schemas.microsoft.com/office/drawing/2014/main" id="{103A5BA9-FC47-416C-AB73-33C501A013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9335" y="5637901"/>
            <a:ext cx="2108444" cy="1003416"/>
          </a:xfrm>
          <a:prstGeom prst="rect">
            <a:avLst/>
          </a:prstGeom>
        </p:spPr>
      </p:pic>
      <p:pic>
        <p:nvPicPr>
          <p:cNvPr id="30" name="Picture 29">
            <a:extLst>
              <a:ext uri="{FF2B5EF4-FFF2-40B4-BE49-F238E27FC236}">
                <a16:creationId xmlns:a16="http://schemas.microsoft.com/office/drawing/2014/main" id="{0485ED57-77B2-4378-A98D-0006B5CF44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73304" y="5635705"/>
            <a:ext cx="3743030" cy="944239"/>
          </a:xfrm>
          <a:prstGeom prst="rect">
            <a:avLst/>
          </a:prstGeom>
        </p:spPr>
      </p:pic>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80497EE-3CBD-43EA-833A-ADBCC67FFEC0}"/>
                  </a:ext>
                </a:extLst>
              </p:cNvPr>
              <p:cNvSpPr txBox="1"/>
              <p:nvPr/>
            </p:nvSpPr>
            <p:spPr>
              <a:xfrm>
                <a:off x="6263355" y="4624923"/>
                <a:ext cx="4398726"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Use idea of iteration to solve </a:t>
                </a:r>
                <a14:m>
                  <m:oMath xmlns:m="http://schemas.openxmlformats.org/officeDocument/2006/math">
                    <m:sSub>
                      <m:sSubPr>
                        <m:ctrlPr>
                          <a:rPr lang="en-US" b="0" i="1" smtClean="0">
                            <a:latin typeface="Cambria Math" panose="02040503050406030204" pitchFamily="18" charset="0"/>
                            <a:ea typeface="Yu Mincho" panose="02020400000000000000" pitchFamily="18" charset="-128"/>
                          </a:rPr>
                        </m:ctrlPr>
                      </m:sSubPr>
                      <m:e>
                        <m:r>
                          <a:rPr lang="en-US" b="0" i="1" smtClean="0">
                            <a:latin typeface="Cambria Math" panose="02040503050406030204" pitchFamily="18" charset="0"/>
                            <a:ea typeface="Yu Mincho" panose="02020400000000000000" pitchFamily="18" charset="-128"/>
                          </a:rPr>
                          <m:t>𝑤</m:t>
                        </m:r>
                      </m:e>
                      <m:sub>
                        <m:r>
                          <a:rPr lang="en-US" b="0" i="1" smtClean="0">
                            <a:latin typeface="Cambria Math" panose="02040503050406030204" pitchFamily="18" charset="0"/>
                            <a:ea typeface="Yu Mincho" panose="02020400000000000000" pitchFamily="18" charset="-128"/>
                          </a:rPr>
                          <m:t>𝑛</m:t>
                        </m:r>
                      </m:sub>
                    </m:sSub>
                  </m:oMath>
                </a14:m>
                <a:r>
                  <a:rPr lang="en-US" dirty="0">
                    <a:latin typeface="Calibri Light" panose="020F0302020204030204" pitchFamily="34" charset="0"/>
                    <a:ea typeface="Yu Mincho" panose="02020400000000000000" pitchFamily="18" charset="-128"/>
                  </a:rPr>
                  <a:t> </a:t>
                </a:r>
              </a:p>
            </p:txBody>
          </p:sp>
        </mc:Choice>
        <mc:Fallback xmlns="">
          <p:sp>
            <p:nvSpPr>
              <p:cNvPr id="32" name="TextBox 31">
                <a:extLst>
                  <a:ext uri="{FF2B5EF4-FFF2-40B4-BE49-F238E27FC236}">
                    <a16:creationId xmlns:a16="http://schemas.microsoft.com/office/drawing/2014/main" id="{A80497EE-3CBD-43EA-833A-ADBCC67FFEC0}"/>
                  </a:ext>
                </a:extLst>
              </p:cNvPr>
              <p:cNvSpPr txBox="1">
                <a:spLocks noRot="1" noChangeAspect="1" noMove="1" noResize="1" noEditPoints="1" noAdjustHandles="1" noChangeArrowheads="1" noChangeShapeType="1" noTextEdit="1"/>
              </p:cNvSpPr>
              <p:nvPr/>
            </p:nvSpPr>
            <p:spPr>
              <a:xfrm>
                <a:off x="6263355" y="4624923"/>
                <a:ext cx="4398726" cy="369332"/>
              </a:xfrm>
              <a:prstGeom prst="rect">
                <a:avLst/>
              </a:prstGeom>
              <a:blipFill>
                <a:blip r:embed="rId10"/>
                <a:stretch>
                  <a:fillRect l="-1108" t="-10000" b="-26667"/>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BA8F20F6-B7E7-4A2A-9B30-3F77537367C7}"/>
              </a:ext>
            </a:extLst>
          </p:cNvPr>
          <p:cNvSpPr txBox="1"/>
          <p:nvPr/>
        </p:nvSpPr>
        <p:spPr>
          <a:xfrm>
            <a:off x="2104010" y="952130"/>
            <a:ext cx="3593526" cy="461665"/>
          </a:xfrm>
          <a:prstGeom prst="rect">
            <a:avLst/>
          </a:prstGeom>
          <a:noFill/>
        </p:spPr>
        <p:txBody>
          <a:bodyPr wrap="square" rtlCol="0">
            <a:spAutoFit/>
          </a:bodyPr>
          <a:lstStyle/>
          <a:p>
            <a:r>
              <a:rPr lang="en-US" sz="2400" b="1" dirty="0">
                <a:solidFill>
                  <a:schemeClr val="accent1"/>
                </a:solidFill>
              </a:rPr>
              <a:t>Core Technologies of SVM</a:t>
            </a:r>
          </a:p>
        </p:txBody>
      </p:sp>
      <p:sp>
        <p:nvSpPr>
          <p:cNvPr id="35" name="TextBox 34">
            <a:extLst>
              <a:ext uri="{FF2B5EF4-FFF2-40B4-BE49-F238E27FC236}">
                <a16:creationId xmlns:a16="http://schemas.microsoft.com/office/drawing/2014/main" id="{38FDEC0C-05E5-47CF-98CD-E81A90C401F2}"/>
              </a:ext>
            </a:extLst>
          </p:cNvPr>
          <p:cNvSpPr txBox="1"/>
          <p:nvPr/>
        </p:nvSpPr>
        <p:spPr>
          <a:xfrm>
            <a:off x="8265099" y="901075"/>
            <a:ext cx="3593526" cy="461665"/>
          </a:xfrm>
          <a:prstGeom prst="rect">
            <a:avLst/>
          </a:prstGeom>
          <a:noFill/>
        </p:spPr>
        <p:txBody>
          <a:bodyPr wrap="square" rtlCol="0">
            <a:spAutoFit/>
          </a:bodyPr>
          <a:lstStyle/>
          <a:p>
            <a:r>
              <a:rPr lang="en-US" sz="2400" b="1" dirty="0">
                <a:solidFill>
                  <a:schemeClr val="accent1"/>
                </a:solidFill>
              </a:rPr>
              <a:t>Core Technologies of STM</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2.1 </a:t>
            </a:r>
            <a:r>
              <a:rPr lang="en-US" altLang="zh-CN" sz="2400" b="1" dirty="0">
                <a:solidFill>
                  <a:schemeClr val="tx1"/>
                </a:solidFill>
                <a:latin typeface="Microsoft YaHei" panose="020B0503020204020204" pitchFamily="34" charset="-122"/>
                <a:ea typeface="Microsoft YaHei" panose="020B0503020204020204" pitchFamily="34" charset="-122"/>
              </a:rPr>
              <a:t>From SVM to STM</a:t>
            </a:r>
          </a:p>
        </p:txBody>
      </p:sp>
      <p:cxnSp>
        <p:nvCxnSpPr>
          <p:cNvPr id="3" name="Straight Connector 2">
            <a:extLst>
              <a:ext uri="{FF2B5EF4-FFF2-40B4-BE49-F238E27FC236}">
                <a16:creationId xmlns:a16="http://schemas.microsoft.com/office/drawing/2014/main" id="{BA99891D-2A30-4E58-AA8E-7FB8692C077D}"/>
              </a:ext>
            </a:extLst>
          </p:cNvPr>
          <p:cNvCxnSpPr>
            <a:cxnSpLocks/>
          </p:cNvCxnSpPr>
          <p:nvPr/>
        </p:nvCxnSpPr>
        <p:spPr>
          <a:xfrm>
            <a:off x="6084163" y="952130"/>
            <a:ext cx="11837" cy="2385874"/>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5F286D77-2B8A-4AE8-90CC-6219FB157EF1}"/>
              </a:ext>
            </a:extLst>
          </p:cNvPr>
          <p:cNvSpPr txBox="1"/>
          <p:nvPr/>
        </p:nvSpPr>
        <p:spPr>
          <a:xfrm>
            <a:off x="333374" y="892206"/>
            <a:ext cx="4748263" cy="400110"/>
          </a:xfrm>
          <a:prstGeom prst="rect">
            <a:avLst/>
          </a:prstGeom>
          <a:noFill/>
        </p:spPr>
        <p:txBody>
          <a:bodyPr wrap="square" rtlCol="0">
            <a:spAutoFit/>
          </a:bodyPr>
          <a:lstStyle/>
          <a:p>
            <a:r>
              <a:rPr lang="en-US" sz="2000" b="1" dirty="0" err="1"/>
              <a:t>Lagrangian</a:t>
            </a:r>
            <a:r>
              <a:rPr lang="en-US" sz="2000" b="1" dirty="0"/>
              <a:t> function</a:t>
            </a:r>
          </a:p>
        </p:txBody>
      </p:sp>
      <p:sp>
        <p:nvSpPr>
          <p:cNvPr id="8" name="TextBox 7">
            <a:extLst>
              <a:ext uri="{FF2B5EF4-FFF2-40B4-BE49-F238E27FC236}">
                <a16:creationId xmlns:a16="http://schemas.microsoft.com/office/drawing/2014/main" id="{9F132CAC-91C2-4372-B9FF-6AF7B80FCB1B}"/>
              </a:ext>
            </a:extLst>
          </p:cNvPr>
          <p:cNvSpPr txBox="1"/>
          <p:nvPr/>
        </p:nvSpPr>
        <p:spPr>
          <a:xfrm>
            <a:off x="6268085" y="892206"/>
            <a:ext cx="3327647" cy="400110"/>
          </a:xfrm>
          <a:prstGeom prst="rect">
            <a:avLst/>
          </a:prstGeom>
          <a:noFill/>
        </p:spPr>
        <p:txBody>
          <a:bodyPr wrap="square" rtlCol="0">
            <a:spAutoFit/>
          </a:bodyPr>
          <a:lstStyle/>
          <a:p>
            <a:r>
              <a:rPr lang="en-US" sz="2000" b="1" dirty="0" err="1"/>
              <a:t>Lagrangian</a:t>
            </a:r>
            <a:r>
              <a:rPr lang="en-US" sz="2000" b="1" dirty="0"/>
              <a:t> function</a:t>
            </a:r>
          </a:p>
        </p:txBody>
      </p:sp>
      <p:sp>
        <p:nvSpPr>
          <p:cNvPr id="9" name="TextBox 8">
            <a:extLst>
              <a:ext uri="{FF2B5EF4-FFF2-40B4-BE49-F238E27FC236}">
                <a16:creationId xmlns:a16="http://schemas.microsoft.com/office/drawing/2014/main" id="{79899ADA-ABBB-4D16-AED9-436C01E45E66}"/>
              </a:ext>
            </a:extLst>
          </p:cNvPr>
          <p:cNvSpPr txBox="1"/>
          <p:nvPr/>
        </p:nvSpPr>
        <p:spPr>
          <a:xfrm>
            <a:off x="6268084" y="1418134"/>
            <a:ext cx="5548091"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Adding positive Lagrange multipliers to each constraint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3FFB165-E636-48FC-A140-76645D33EFBD}"/>
                  </a:ext>
                </a:extLst>
              </p:cNvPr>
              <p:cNvSpPr txBox="1"/>
              <p:nvPr/>
            </p:nvSpPr>
            <p:spPr>
              <a:xfrm>
                <a:off x="1742855" y="3785251"/>
                <a:ext cx="8706289" cy="1754326"/>
              </a:xfrm>
              <a:prstGeom prst="rect">
                <a:avLst/>
              </a:prstGeom>
              <a:noFill/>
            </p:spPr>
            <p:txBody>
              <a:bodyPr wrap="square" rtlCol="0">
                <a:spAutoFit/>
              </a:bodyPr>
              <a:lstStyle/>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The Lagrange function is constructed by applying the Lagrange multiplier method</a:t>
                </a:r>
              </a:p>
              <a:p>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Solving for the optimal hyperplane by support vectors (To find the value of </a:t>
                </a:r>
                <a14:m>
                  <m:oMath xmlns:m="http://schemas.openxmlformats.org/officeDocument/2006/math">
                    <m:r>
                      <a:rPr lang="en-US" b="0" i="1" smtClean="0">
                        <a:latin typeface="Cambria Math" panose="02040503050406030204" pitchFamily="18" charset="0"/>
                        <a:ea typeface="Yu Mincho" panose="02020400000000000000" pitchFamily="18" charset="-128"/>
                      </a:rPr>
                      <m:t>𝑤</m:t>
                    </m:r>
                    <m:r>
                      <a:rPr lang="en-US" b="0" i="0" smtClean="0">
                        <a:latin typeface="Cambria Math" panose="02040503050406030204" pitchFamily="18" charset="0"/>
                        <a:ea typeface="Yu Mincho" panose="02020400000000000000" pitchFamily="18" charset="-128"/>
                      </a:rPr>
                      <m:t> </m:t>
                    </m:r>
                  </m:oMath>
                </a14:m>
                <a:r>
                  <a:rPr lang="en-US" dirty="0">
                    <a:latin typeface="Calibri Light" panose="020F0302020204030204" pitchFamily="34" charset="0"/>
                    <a:ea typeface="Yu Mincho" panose="02020400000000000000" pitchFamily="18" charset="-128"/>
                  </a:rPr>
                  <a:t>and </a:t>
                </a:r>
                <a14:m>
                  <m:oMath xmlns:m="http://schemas.openxmlformats.org/officeDocument/2006/math">
                    <m:r>
                      <a:rPr lang="en-US" b="0" i="1" smtClean="0">
                        <a:latin typeface="Cambria Math" panose="02040503050406030204" pitchFamily="18" charset="0"/>
                        <a:ea typeface="Yu Mincho" panose="02020400000000000000" pitchFamily="18" charset="-128"/>
                      </a:rPr>
                      <m:t>𝑏</m:t>
                    </m:r>
                  </m:oMath>
                </a14:m>
                <a:r>
                  <a:rPr lang="en-US" dirty="0">
                    <a:latin typeface="Calibri Light" panose="020F0302020204030204" pitchFamily="34" charset="0"/>
                    <a:ea typeface="Yu Mincho" panose="02020400000000000000" pitchFamily="18" charset="-128"/>
                  </a:rPr>
                  <a:t>)</a:t>
                </a:r>
              </a:p>
              <a:p>
                <a:endParaRPr lang="en-US" dirty="0">
                  <a:latin typeface="Calibri Light" panose="020F0302020204030204" pitchFamily="34" charset="0"/>
                  <a:ea typeface="Yu Mincho" panose="02020400000000000000" pitchFamily="18" charset="-128"/>
                </a:endParaRPr>
              </a:p>
              <a:p>
                <a:pPr marL="285750" indent="-285750">
                  <a:buFont typeface="Wingdings" panose="05000000000000000000" pitchFamily="2" charset="2"/>
                  <a:buChar char="l"/>
                </a:pPr>
                <a:r>
                  <a:rPr lang="en-US" dirty="0">
                    <a:latin typeface="Calibri Light" panose="020F0302020204030204" pitchFamily="34" charset="0"/>
                    <a:ea typeface="Yu Mincho" panose="02020400000000000000" pitchFamily="18" charset="-128"/>
                  </a:rPr>
                  <a:t>Using the idea of iteration, we turn the STM solving  process into an optimization process of multiple independent standard SVM</a:t>
                </a:r>
              </a:p>
            </p:txBody>
          </p:sp>
        </mc:Choice>
        <mc:Fallback xmlns="">
          <p:sp>
            <p:nvSpPr>
              <p:cNvPr id="12" name="TextBox 11">
                <a:extLst>
                  <a:ext uri="{FF2B5EF4-FFF2-40B4-BE49-F238E27FC236}">
                    <a16:creationId xmlns:a16="http://schemas.microsoft.com/office/drawing/2014/main" id="{E3FFB165-E636-48FC-A140-76645D33EFBD}"/>
                  </a:ext>
                </a:extLst>
              </p:cNvPr>
              <p:cNvSpPr txBox="1">
                <a:spLocks noRot="1" noChangeAspect="1" noMove="1" noResize="1" noEditPoints="1" noAdjustHandles="1" noChangeArrowheads="1" noChangeShapeType="1" noTextEdit="1"/>
              </p:cNvSpPr>
              <p:nvPr/>
            </p:nvSpPr>
            <p:spPr>
              <a:xfrm>
                <a:off x="1742855" y="3785251"/>
                <a:ext cx="8706289" cy="1754326"/>
              </a:xfrm>
              <a:prstGeom prst="rect">
                <a:avLst/>
              </a:prstGeom>
              <a:blipFill>
                <a:blip r:embed="rId3"/>
                <a:stretch>
                  <a:fillRect l="-490" t="-2083" r="-350" b="-4514"/>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BA8F20F6-B7E7-4A2A-9B30-3F77537367C7}"/>
              </a:ext>
            </a:extLst>
          </p:cNvPr>
          <p:cNvSpPr txBox="1"/>
          <p:nvPr/>
        </p:nvSpPr>
        <p:spPr>
          <a:xfrm>
            <a:off x="4791446" y="952130"/>
            <a:ext cx="906089" cy="461665"/>
          </a:xfrm>
          <a:prstGeom prst="rect">
            <a:avLst/>
          </a:prstGeom>
          <a:noFill/>
        </p:spPr>
        <p:txBody>
          <a:bodyPr wrap="square" rtlCol="0">
            <a:spAutoFit/>
          </a:bodyPr>
          <a:lstStyle/>
          <a:p>
            <a:r>
              <a:rPr lang="en-US" sz="2400" b="1" dirty="0">
                <a:solidFill>
                  <a:schemeClr val="accent1"/>
                </a:solidFill>
              </a:rPr>
              <a:t>SVM</a:t>
            </a:r>
          </a:p>
        </p:txBody>
      </p:sp>
      <p:sp>
        <p:nvSpPr>
          <p:cNvPr id="34" name="TextBox 33">
            <a:extLst>
              <a:ext uri="{FF2B5EF4-FFF2-40B4-BE49-F238E27FC236}">
                <a16:creationId xmlns:a16="http://schemas.microsoft.com/office/drawing/2014/main" id="{041D45C4-7148-4D06-8429-40E71388CB0C}"/>
              </a:ext>
            </a:extLst>
          </p:cNvPr>
          <p:cNvSpPr txBox="1"/>
          <p:nvPr/>
        </p:nvSpPr>
        <p:spPr>
          <a:xfrm>
            <a:off x="10782178" y="952130"/>
            <a:ext cx="906089" cy="461665"/>
          </a:xfrm>
          <a:prstGeom prst="rect">
            <a:avLst/>
          </a:prstGeom>
          <a:noFill/>
        </p:spPr>
        <p:txBody>
          <a:bodyPr wrap="square" rtlCol="0">
            <a:spAutoFit/>
          </a:bodyPr>
          <a:lstStyle/>
          <a:p>
            <a:r>
              <a:rPr lang="en-US" sz="2400" b="1" dirty="0">
                <a:solidFill>
                  <a:schemeClr val="accent1"/>
                </a:solidFill>
              </a:rPr>
              <a:t>STM</a:t>
            </a:r>
          </a:p>
        </p:txBody>
      </p:sp>
      <p:sp>
        <p:nvSpPr>
          <p:cNvPr id="26" name="TextBox 25">
            <a:extLst>
              <a:ext uri="{FF2B5EF4-FFF2-40B4-BE49-F238E27FC236}">
                <a16:creationId xmlns:a16="http://schemas.microsoft.com/office/drawing/2014/main" id="{D1E12D66-6F28-4733-9C6E-8BDB18C177F9}"/>
              </a:ext>
            </a:extLst>
          </p:cNvPr>
          <p:cNvSpPr txBox="1"/>
          <p:nvPr/>
        </p:nvSpPr>
        <p:spPr>
          <a:xfrm>
            <a:off x="333373" y="1409971"/>
            <a:ext cx="5548091"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Adding positive Lagrange multipliers to each constraint</a:t>
            </a:r>
          </a:p>
        </p:txBody>
      </p:sp>
      <p:pic>
        <p:nvPicPr>
          <p:cNvPr id="4" name="Picture 3">
            <a:extLst>
              <a:ext uri="{FF2B5EF4-FFF2-40B4-BE49-F238E27FC236}">
                <a16:creationId xmlns:a16="http://schemas.microsoft.com/office/drawing/2014/main" id="{A21D1838-11CB-4D81-9AF5-657675CA9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887" y="1826707"/>
            <a:ext cx="5324648" cy="446540"/>
          </a:xfrm>
          <a:prstGeom prst="rect">
            <a:avLst/>
          </a:prstGeom>
        </p:spPr>
      </p:pic>
      <p:pic>
        <p:nvPicPr>
          <p:cNvPr id="11" name="Picture 10">
            <a:extLst>
              <a:ext uri="{FF2B5EF4-FFF2-40B4-BE49-F238E27FC236}">
                <a16:creationId xmlns:a16="http://schemas.microsoft.com/office/drawing/2014/main" id="{35E594F2-A192-4930-BC21-23671A24D7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6611" y="1826707"/>
            <a:ext cx="3511036" cy="1251123"/>
          </a:xfrm>
          <a:prstGeom prst="rect">
            <a:avLst/>
          </a:prstGeom>
        </p:spPr>
      </p:pic>
    </p:spTree>
    <p:extLst>
      <p:ext uri="{BB962C8B-B14F-4D97-AF65-F5344CB8AC3E}">
        <p14:creationId xmlns:p14="http://schemas.microsoft.com/office/powerpoint/2010/main" val="99089912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icture1"/>
          <p:cNvPicPr>
            <a:picLocks noChangeAspect="1"/>
          </p:cNvPicPr>
          <p:nvPr/>
        </p:nvPicPr>
        <p:blipFill>
          <a:blip r:embed="rId2"/>
          <a:stretch>
            <a:fillRect/>
          </a:stretch>
        </p:blipFill>
        <p:spPr>
          <a:xfrm>
            <a:off x="-10795" y="635"/>
            <a:ext cx="12213590" cy="6944995"/>
          </a:xfrm>
          <a:prstGeom prst="rect">
            <a:avLst/>
          </a:prstGeom>
        </p:spPr>
      </p:pic>
      <p:sp>
        <p:nvSpPr>
          <p:cNvPr id="11266" name="文本框 1"/>
          <p:cNvSpPr txBox="1"/>
          <p:nvPr/>
        </p:nvSpPr>
        <p:spPr>
          <a:xfrm>
            <a:off x="333375" y="217805"/>
            <a:ext cx="11033125" cy="461665"/>
          </a:xfrm>
          <a:prstGeom prst="rect">
            <a:avLst/>
          </a:prstGeom>
          <a:noFill/>
          <a:ln w="9525">
            <a:noFill/>
          </a:ln>
        </p:spPr>
        <p:txBody>
          <a:bodyPr wrap="square" anchor="t">
            <a:spAutoFit/>
          </a:bodyPr>
          <a:lstStyle/>
          <a:p>
            <a:r>
              <a:rPr lang="en-US" altLang="zh-CN" sz="2400" b="1" dirty="0">
                <a:solidFill>
                  <a:schemeClr val="accent1"/>
                </a:solidFill>
                <a:latin typeface="Microsoft YaHei" panose="020B0503020204020204" pitchFamily="34" charset="-122"/>
                <a:ea typeface="Microsoft YaHei" panose="020B0503020204020204" pitchFamily="34" charset="-122"/>
                <a:sym typeface="+mn-ea"/>
              </a:rPr>
              <a:t>P</a:t>
            </a:r>
            <a:r>
              <a:rPr lang="en-US" altLang="zh-CN" sz="2400" b="1" dirty="0">
                <a:solidFill>
                  <a:schemeClr val="tx1"/>
                </a:solidFill>
                <a:latin typeface="Microsoft YaHei" panose="020B0503020204020204" pitchFamily="34" charset="-122"/>
                <a:ea typeface="Microsoft YaHei" panose="020B0503020204020204" pitchFamily="34" charset="-122"/>
                <a:sym typeface="+mn-ea"/>
              </a:rPr>
              <a:t>art 2.2 </a:t>
            </a:r>
            <a:r>
              <a:rPr lang="en-US" altLang="zh-CN" sz="2400" b="1" dirty="0">
                <a:solidFill>
                  <a:schemeClr val="tx1"/>
                </a:solidFill>
                <a:latin typeface="Microsoft YaHei" panose="020B0503020204020204" pitchFamily="34" charset="-122"/>
                <a:ea typeface="Microsoft YaHei" panose="020B0503020204020204" pitchFamily="34" charset="-122"/>
              </a:rPr>
              <a:t>From STM to WSTM</a:t>
            </a:r>
          </a:p>
        </p:txBody>
      </p:sp>
      <p:cxnSp>
        <p:nvCxnSpPr>
          <p:cNvPr id="3" name="Straight Connector 2">
            <a:extLst>
              <a:ext uri="{FF2B5EF4-FFF2-40B4-BE49-F238E27FC236}">
                <a16:creationId xmlns:a16="http://schemas.microsoft.com/office/drawing/2014/main" id="{BA99891D-2A30-4E58-AA8E-7FB8692C077D}"/>
              </a:ext>
            </a:extLst>
          </p:cNvPr>
          <p:cNvCxnSpPr/>
          <p:nvPr/>
        </p:nvCxnSpPr>
        <p:spPr>
          <a:xfrm>
            <a:off x="6084163" y="952130"/>
            <a:ext cx="0" cy="5672529"/>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5F286D77-2B8A-4AE8-90CC-6219FB157EF1}"/>
              </a:ext>
            </a:extLst>
          </p:cNvPr>
          <p:cNvSpPr txBox="1"/>
          <p:nvPr/>
        </p:nvSpPr>
        <p:spPr>
          <a:xfrm>
            <a:off x="333375" y="892206"/>
            <a:ext cx="3327647" cy="400110"/>
          </a:xfrm>
          <a:prstGeom prst="rect">
            <a:avLst/>
          </a:prstGeom>
          <a:noFill/>
        </p:spPr>
        <p:txBody>
          <a:bodyPr wrap="square" rtlCol="0">
            <a:spAutoFit/>
          </a:bodyPr>
          <a:lstStyle/>
          <a:p>
            <a:r>
              <a:rPr lang="en-US" sz="2000" b="1" dirty="0"/>
              <a:t>Use weight</a:t>
            </a:r>
          </a:p>
        </p:txBody>
      </p:sp>
      <p:sp>
        <p:nvSpPr>
          <p:cNvPr id="8" name="TextBox 7">
            <a:extLst>
              <a:ext uri="{FF2B5EF4-FFF2-40B4-BE49-F238E27FC236}">
                <a16:creationId xmlns:a16="http://schemas.microsoft.com/office/drawing/2014/main" id="{9F132CAC-91C2-4372-B9FF-6AF7B80FCB1B}"/>
              </a:ext>
            </a:extLst>
          </p:cNvPr>
          <p:cNvSpPr txBox="1"/>
          <p:nvPr/>
        </p:nvSpPr>
        <p:spPr>
          <a:xfrm>
            <a:off x="6268085" y="892206"/>
            <a:ext cx="3327647" cy="400110"/>
          </a:xfrm>
          <a:prstGeom prst="rect">
            <a:avLst/>
          </a:prstGeom>
          <a:noFill/>
        </p:spPr>
        <p:txBody>
          <a:bodyPr wrap="square" rtlCol="0">
            <a:spAutoFit/>
          </a:bodyPr>
          <a:lstStyle/>
          <a:p>
            <a:r>
              <a:rPr lang="en-US" sz="2000" b="1" dirty="0"/>
              <a:t>Without weight</a:t>
            </a:r>
          </a:p>
        </p:txBody>
      </p:sp>
      <p:sp>
        <p:nvSpPr>
          <p:cNvPr id="9" name="TextBox 8">
            <a:extLst>
              <a:ext uri="{FF2B5EF4-FFF2-40B4-BE49-F238E27FC236}">
                <a16:creationId xmlns:a16="http://schemas.microsoft.com/office/drawing/2014/main" id="{79899ADA-ABBB-4D16-AED9-436C01E45E66}"/>
              </a:ext>
            </a:extLst>
          </p:cNvPr>
          <p:cNvSpPr txBox="1"/>
          <p:nvPr/>
        </p:nvSpPr>
        <p:spPr>
          <a:xfrm>
            <a:off x="6268084" y="1418134"/>
            <a:ext cx="5548091"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A tensor of Nth-order is expressed as</a:t>
            </a:r>
          </a:p>
        </p:txBody>
      </p:sp>
      <p:pic>
        <p:nvPicPr>
          <p:cNvPr id="5" name="Picture 4">
            <a:extLst>
              <a:ext uri="{FF2B5EF4-FFF2-40B4-BE49-F238E27FC236}">
                <a16:creationId xmlns:a16="http://schemas.microsoft.com/office/drawing/2014/main" id="{5D8AB81B-E595-4234-BE8C-CAEF57FC5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1908" y="1864539"/>
            <a:ext cx="1928027" cy="464860"/>
          </a:xfrm>
          <a:prstGeom prst="rect">
            <a:avLst/>
          </a:prstGeom>
        </p:spPr>
      </p:pic>
      <p:sp>
        <p:nvSpPr>
          <p:cNvPr id="14" name="TextBox 13">
            <a:extLst>
              <a:ext uri="{FF2B5EF4-FFF2-40B4-BE49-F238E27FC236}">
                <a16:creationId xmlns:a16="http://schemas.microsoft.com/office/drawing/2014/main" id="{6E985EB7-B929-4A3F-AB08-BA08A935118E}"/>
              </a:ext>
            </a:extLst>
          </p:cNvPr>
          <p:cNvSpPr txBox="1"/>
          <p:nvPr/>
        </p:nvSpPr>
        <p:spPr>
          <a:xfrm>
            <a:off x="6268084" y="2329399"/>
            <a:ext cx="4620366" cy="400110"/>
          </a:xfrm>
          <a:prstGeom prst="rect">
            <a:avLst/>
          </a:prstGeom>
          <a:noFill/>
        </p:spPr>
        <p:txBody>
          <a:bodyPr wrap="square" rtlCol="0">
            <a:spAutoFit/>
          </a:bodyPr>
          <a:lstStyle/>
          <a:p>
            <a:r>
              <a:rPr lang="en-US" sz="2000" b="1" dirty="0"/>
              <a:t>Soft Margin STM: Use Relaxation Factor</a:t>
            </a:r>
          </a:p>
        </p:txBody>
      </p:sp>
      <p:pic>
        <p:nvPicPr>
          <p:cNvPr id="17" name="Picture 16">
            <a:extLst>
              <a:ext uri="{FF2B5EF4-FFF2-40B4-BE49-F238E27FC236}">
                <a16:creationId xmlns:a16="http://schemas.microsoft.com/office/drawing/2014/main" id="{C37B6AF1-D925-424F-9CC8-A795F37865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146" y="4047979"/>
            <a:ext cx="571550" cy="304826"/>
          </a:xfrm>
          <a:prstGeom prst="rect">
            <a:avLst/>
          </a:prstGeom>
        </p:spPr>
      </p:pic>
      <p:sp>
        <p:nvSpPr>
          <p:cNvPr id="18" name="TextBox 17">
            <a:extLst>
              <a:ext uri="{FF2B5EF4-FFF2-40B4-BE49-F238E27FC236}">
                <a16:creationId xmlns:a16="http://schemas.microsoft.com/office/drawing/2014/main" id="{A56B694A-AE28-4EF8-A675-E8C3597EC04A}"/>
              </a:ext>
            </a:extLst>
          </p:cNvPr>
          <p:cNvSpPr txBox="1"/>
          <p:nvPr/>
        </p:nvSpPr>
        <p:spPr>
          <a:xfrm>
            <a:off x="6268084" y="2729509"/>
            <a:ext cx="5548091"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Formula of the STM algorithm</a:t>
            </a:r>
          </a:p>
        </p:txBody>
      </p:sp>
      <p:pic>
        <p:nvPicPr>
          <p:cNvPr id="15" name="Picture 14">
            <a:extLst>
              <a:ext uri="{FF2B5EF4-FFF2-40B4-BE49-F238E27FC236}">
                <a16:creationId xmlns:a16="http://schemas.microsoft.com/office/drawing/2014/main" id="{59A5DDF1-6D9C-40DF-8A29-8D775CC160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4261" y="3228085"/>
            <a:ext cx="3657917" cy="396274"/>
          </a:xfrm>
          <a:prstGeom prst="rect">
            <a:avLst/>
          </a:prstGeom>
        </p:spPr>
      </p:pic>
      <p:sp>
        <p:nvSpPr>
          <p:cNvPr id="23" name="TextBox 22">
            <a:extLst>
              <a:ext uri="{FF2B5EF4-FFF2-40B4-BE49-F238E27FC236}">
                <a16:creationId xmlns:a16="http://schemas.microsoft.com/office/drawing/2014/main" id="{BA7348D1-FC48-4254-A4DF-8FC5DE5513B0}"/>
              </a:ext>
            </a:extLst>
          </p:cNvPr>
          <p:cNvSpPr txBox="1"/>
          <p:nvPr/>
        </p:nvSpPr>
        <p:spPr>
          <a:xfrm>
            <a:off x="333375" y="2160122"/>
            <a:ext cx="5548091"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Where r is the ratio that can be set during initialization</a:t>
            </a:r>
          </a:p>
        </p:txBody>
      </p:sp>
      <p:sp>
        <p:nvSpPr>
          <p:cNvPr id="25" name="TextBox 24">
            <a:extLst>
              <a:ext uri="{FF2B5EF4-FFF2-40B4-BE49-F238E27FC236}">
                <a16:creationId xmlns:a16="http://schemas.microsoft.com/office/drawing/2014/main" id="{042C46DF-F6C9-429D-887A-1F23027C06A3}"/>
              </a:ext>
            </a:extLst>
          </p:cNvPr>
          <p:cNvSpPr txBox="1"/>
          <p:nvPr/>
        </p:nvSpPr>
        <p:spPr>
          <a:xfrm>
            <a:off x="6263355" y="3999039"/>
            <a:ext cx="2108443"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Use relaxation factor</a:t>
            </a:r>
          </a:p>
        </p:txBody>
      </p:sp>
      <p:sp>
        <p:nvSpPr>
          <p:cNvPr id="27" name="TextBox 26">
            <a:extLst>
              <a:ext uri="{FF2B5EF4-FFF2-40B4-BE49-F238E27FC236}">
                <a16:creationId xmlns:a16="http://schemas.microsoft.com/office/drawing/2014/main" id="{2F9EF720-302B-4183-A356-86DD0B775B36}"/>
              </a:ext>
            </a:extLst>
          </p:cNvPr>
          <p:cNvSpPr txBox="1"/>
          <p:nvPr/>
        </p:nvSpPr>
        <p:spPr>
          <a:xfrm>
            <a:off x="333375" y="3814373"/>
            <a:ext cx="5548091"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The constrained optimization problem is formulated as</a:t>
            </a:r>
          </a:p>
        </p:txBody>
      </p:sp>
      <p:sp>
        <p:nvSpPr>
          <p:cNvPr id="28" name="TextBox 27">
            <a:extLst>
              <a:ext uri="{FF2B5EF4-FFF2-40B4-BE49-F238E27FC236}">
                <a16:creationId xmlns:a16="http://schemas.microsoft.com/office/drawing/2014/main" id="{40B712AF-B40F-4523-820D-8322F8A9E64A}"/>
              </a:ext>
            </a:extLst>
          </p:cNvPr>
          <p:cNvSpPr txBox="1"/>
          <p:nvPr/>
        </p:nvSpPr>
        <p:spPr>
          <a:xfrm>
            <a:off x="6263354" y="5251566"/>
            <a:ext cx="4931388"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The nth optimization goal &amp; primal problem</a:t>
            </a:r>
          </a:p>
        </p:txBody>
      </p:sp>
      <p:pic>
        <p:nvPicPr>
          <p:cNvPr id="30" name="Picture 29">
            <a:extLst>
              <a:ext uri="{FF2B5EF4-FFF2-40B4-BE49-F238E27FC236}">
                <a16:creationId xmlns:a16="http://schemas.microsoft.com/office/drawing/2014/main" id="{0485ED57-77B2-4378-A98D-0006B5CF44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3304" y="5635705"/>
            <a:ext cx="3743030" cy="944239"/>
          </a:xfrm>
          <a:prstGeom prst="rect">
            <a:avLst/>
          </a:prstGeom>
        </p:spPr>
      </p:pic>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80497EE-3CBD-43EA-833A-ADBCC67FFEC0}"/>
                  </a:ext>
                </a:extLst>
              </p:cNvPr>
              <p:cNvSpPr txBox="1"/>
              <p:nvPr/>
            </p:nvSpPr>
            <p:spPr>
              <a:xfrm>
                <a:off x="6263355" y="4624923"/>
                <a:ext cx="4398726" cy="369332"/>
              </a:xfrm>
              <a:prstGeom prst="rect">
                <a:avLst/>
              </a:prstGeom>
              <a:noFill/>
            </p:spPr>
            <p:txBody>
              <a:bodyPr wrap="square" rtlCol="0">
                <a:spAutoFit/>
              </a:bodyPr>
              <a:lstStyle/>
              <a:p>
                <a:r>
                  <a:rPr lang="en-US" dirty="0">
                    <a:latin typeface="Calibri Light" panose="020F0302020204030204" pitchFamily="34" charset="0"/>
                    <a:ea typeface="Yu Mincho" panose="02020400000000000000" pitchFamily="18" charset="-128"/>
                  </a:rPr>
                  <a:t>Use idea of iteration to solve </a:t>
                </a:r>
                <a14:m>
                  <m:oMath xmlns:m="http://schemas.openxmlformats.org/officeDocument/2006/math">
                    <m:sSub>
                      <m:sSubPr>
                        <m:ctrlPr>
                          <a:rPr lang="en-US" b="0" i="1" smtClean="0">
                            <a:latin typeface="Cambria Math" panose="02040503050406030204" pitchFamily="18" charset="0"/>
                            <a:ea typeface="Yu Mincho" panose="02020400000000000000" pitchFamily="18" charset="-128"/>
                          </a:rPr>
                        </m:ctrlPr>
                      </m:sSubPr>
                      <m:e>
                        <m:r>
                          <a:rPr lang="en-US" b="0" i="1" smtClean="0">
                            <a:latin typeface="Cambria Math" panose="02040503050406030204" pitchFamily="18" charset="0"/>
                            <a:ea typeface="Yu Mincho" panose="02020400000000000000" pitchFamily="18" charset="-128"/>
                          </a:rPr>
                          <m:t>𝑤</m:t>
                        </m:r>
                      </m:e>
                      <m:sub>
                        <m:r>
                          <a:rPr lang="en-US" b="0" i="1" smtClean="0">
                            <a:latin typeface="Cambria Math" panose="02040503050406030204" pitchFamily="18" charset="0"/>
                            <a:ea typeface="Yu Mincho" panose="02020400000000000000" pitchFamily="18" charset="-128"/>
                          </a:rPr>
                          <m:t>𝑛</m:t>
                        </m:r>
                      </m:sub>
                    </m:sSub>
                  </m:oMath>
                </a14:m>
                <a:r>
                  <a:rPr lang="en-US" dirty="0">
                    <a:latin typeface="Calibri Light" panose="020F0302020204030204" pitchFamily="34" charset="0"/>
                    <a:ea typeface="Yu Mincho" panose="02020400000000000000" pitchFamily="18" charset="-128"/>
                  </a:rPr>
                  <a:t> </a:t>
                </a:r>
              </a:p>
            </p:txBody>
          </p:sp>
        </mc:Choice>
        <mc:Fallback xmlns="">
          <p:sp>
            <p:nvSpPr>
              <p:cNvPr id="32" name="TextBox 31">
                <a:extLst>
                  <a:ext uri="{FF2B5EF4-FFF2-40B4-BE49-F238E27FC236}">
                    <a16:creationId xmlns:a16="http://schemas.microsoft.com/office/drawing/2014/main" id="{A80497EE-3CBD-43EA-833A-ADBCC67FFEC0}"/>
                  </a:ext>
                </a:extLst>
              </p:cNvPr>
              <p:cNvSpPr txBox="1">
                <a:spLocks noRot="1" noChangeAspect="1" noMove="1" noResize="1" noEditPoints="1" noAdjustHandles="1" noChangeArrowheads="1" noChangeShapeType="1" noTextEdit="1"/>
              </p:cNvSpPr>
              <p:nvPr/>
            </p:nvSpPr>
            <p:spPr>
              <a:xfrm>
                <a:off x="6263355" y="4624923"/>
                <a:ext cx="4398726" cy="369332"/>
              </a:xfrm>
              <a:prstGeom prst="rect">
                <a:avLst/>
              </a:prstGeom>
              <a:blipFill>
                <a:blip r:embed="rId7"/>
                <a:stretch>
                  <a:fillRect l="-1108" t="-10000" b="-26667"/>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BA8F20F6-B7E7-4A2A-9B30-3F77537367C7}"/>
              </a:ext>
            </a:extLst>
          </p:cNvPr>
          <p:cNvSpPr txBox="1"/>
          <p:nvPr/>
        </p:nvSpPr>
        <p:spPr>
          <a:xfrm>
            <a:off x="2104009" y="952130"/>
            <a:ext cx="3737947" cy="461665"/>
          </a:xfrm>
          <a:prstGeom prst="rect">
            <a:avLst/>
          </a:prstGeom>
          <a:noFill/>
        </p:spPr>
        <p:txBody>
          <a:bodyPr wrap="square" rtlCol="0">
            <a:spAutoFit/>
          </a:bodyPr>
          <a:lstStyle/>
          <a:p>
            <a:r>
              <a:rPr lang="en-US" sz="2400" b="1" dirty="0">
                <a:solidFill>
                  <a:schemeClr val="accent1"/>
                </a:solidFill>
              </a:rPr>
              <a:t>Core Technologies of WSTM</a:t>
            </a:r>
          </a:p>
        </p:txBody>
      </p:sp>
      <p:sp>
        <p:nvSpPr>
          <p:cNvPr id="35" name="TextBox 34">
            <a:extLst>
              <a:ext uri="{FF2B5EF4-FFF2-40B4-BE49-F238E27FC236}">
                <a16:creationId xmlns:a16="http://schemas.microsoft.com/office/drawing/2014/main" id="{38FDEC0C-05E5-47CF-98CD-E81A90C401F2}"/>
              </a:ext>
            </a:extLst>
          </p:cNvPr>
          <p:cNvSpPr txBox="1"/>
          <p:nvPr/>
        </p:nvSpPr>
        <p:spPr>
          <a:xfrm>
            <a:off x="8265099" y="901075"/>
            <a:ext cx="3593526" cy="461665"/>
          </a:xfrm>
          <a:prstGeom prst="rect">
            <a:avLst/>
          </a:prstGeom>
          <a:noFill/>
        </p:spPr>
        <p:txBody>
          <a:bodyPr wrap="square" rtlCol="0">
            <a:spAutoFit/>
          </a:bodyPr>
          <a:lstStyle/>
          <a:p>
            <a:r>
              <a:rPr lang="en-US" sz="2400" b="1" dirty="0">
                <a:solidFill>
                  <a:schemeClr val="accent1"/>
                </a:solidFill>
              </a:rPr>
              <a:t>Core Technologies of STM</a:t>
            </a:r>
          </a:p>
        </p:txBody>
      </p:sp>
      <p:pic>
        <p:nvPicPr>
          <p:cNvPr id="4" name="Picture 3">
            <a:extLst>
              <a:ext uri="{FF2B5EF4-FFF2-40B4-BE49-F238E27FC236}">
                <a16:creationId xmlns:a16="http://schemas.microsoft.com/office/drawing/2014/main" id="{A81DD991-00E4-4A0D-B14B-D96D0928DB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89027" y="1528130"/>
            <a:ext cx="2309060" cy="571550"/>
          </a:xfrm>
          <a:prstGeom prst="rect">
            <a:avLst/>
          </a:prstGeom>
        </p:spPr>
      </p:pic>
      <p:pic>
        <p:nvPicPr>
          <p:cNvPr id="11" name="Picture 10">
            <a:extLst>
              <a:ext uri="{FF2B5EF4-FFF2-40B4-BE49-F238E27FC236}">
                <a16:creationId xmlns:a16="http://schemas.microsoft.com/office/drawing/2014/main" id="{437F80C2-45EA-471F-A858-3F7492CFD33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3375" y="2648056"/>
            <a:ext cx="5205098" cy="954052"/>
          </a:xfrm>
          <a:prstGeom prst="rect">
            <a:avLst/>
          </a:prstGeom>
        </p:spPr>
      </p:pic>
      <p:pic>
        <p:nvPicPr>
          <p:cNvPr id="19" name="Picture 18">
            <a:extLst>
              <a:ext uri="{FF2B5EF4-FFF2-40B4-BE49-F238E27FC236}">
                <a16:creationId xmlns:a16="http://schemas.microsoft.com/office/drawing/2014/main" id="{E7D86EE1-8788-4DC0-B0F0-E713C30E1E4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3375" y="4352805"/>
            <a:ext cx="4930730" cy="1196849"/>
          </a:xfrm>
          <a:prstGeom prst="rect">
            <a:avLst/>
          </a:prstGeom>
        </p:spPr>
      </p:pic>
    </p:spTree>
    <p:extLst>
      <p:ext uri="{BB962C8B-B14F-4D97-AF65-F5344CB8AC3E}">
        <p14:creationId xmlns:p14="http://schemas.microsoft.com/office/powerpoint/2010/main" val="298171122"/>
      </p:ext>
    </p:extLst>
  </p:cSld>
  <p:clrMapOvr>
    <a:masterClrMapping/>
  </p:clrMapOvr>
  <p:transition spd="slow">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1399</TotalTime>
  <Words>1392</Words>
  <Application>Microsoft Office PowerPoint</Application>
  <PresentationFormat>Widescreen</PresentationFormat>
  <Paragraphs>175</Paragraphs>
  <Slides>25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Microsoft YaHei</vt:lpstr>
      <vt:lpstr>Arial</vt:lpstr>
      <vt:lpstr>Calibri</vt:lpstr>
      <vt:lpstr>Calibri Light</vt:lpstr>
      <vt:lpstr>Cambria Math</vt:lpstr>
      <vt:lpstr>STIXGeneral-Regular</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Michael Vigil</cp:lastModifiedBy>
  <cp:revision>442</cp:revision>
  <dcterms:created xsi:type="dcterms:W3CDTF">2020-11-22T16:28:24Z</dcterms:created>
  <dcterms:modified xsi:type="dcterms:W3CDTF">2021-12-07T06:41:14Z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