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257" r:id="rId4"/>
    <p:sldId id="259" r:id="rId5"/>
    <p:sldId id="260" r:id="rId6"/>
    <p:sldId id="261" r:id="rId7"/>
    <p:sldId id="267" r:id="rId8"/>
    <p:sldId id="272" r:id="rId9"/>
    <p:sldId id="263" r:id="rId10"/>
    <p:sldId id="270" r:id="rId11"/>
    <p:sldId id="268" r:id="rId12"/>
    <p:sldId id="275" r:id="rId13"/>
    <p:sldId id="271" r:id="rId14"/>
    <p:sldId id="273" r:id="rId15"/>
    <p:sldId id="264" r:id="rId16"/>
    <p:sldId id="276" r:id="rId17"/>
    <p:sldId id="277"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AED06-CAC2-4245-9352-3543F7323417}" type="datetimeFigureOut">
              <a:rPr lang="zh-TW" altLang="en-US" smtClean="0"/>
              <a:t>2019/7/3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D959B-C3A2-43FC-B265-17A436B61326}" type="slidenum">
              <a:rPr lang="zh-TW" altLang="en-US" smtClean="0"/>
              <a:t>‹#›</a:t>
            </a:fld>
            <a:endParaRPr lang="zh-TW" altLang="en-US"/>
          </a:p>
        </p:txBody>
      </p:sp>
    </p:spTree>
    <p:extLst>
      <p:ext uri="{BB962C8B-B14F-4D97-AF65-F5344CB8AC3E}">
        <p14:creationId xmlns:p14="http://schemas.microsoft.com/office/powerpoint/2010/main" val="127969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edhat.com/en/topics/virtualiz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https://www.redhat.com/en/topics/virtualization</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2</a:t>
            </a:fld>
            <a:endParaRPr lang="zh-TW" altLang="en-US"/>
          </a:p>
        </p:txBody>
      </p:sp>
    </p:spTree>
    <p:extLst>
      <p:ext uri="{BB962C8B-B14F-4D97-AF65-F5344CB8AC3E}">
        <p14:creationId xmlns:p14="http://schemas.microsoft.com/office/powerpoint/2010/main" val="211434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side the container and outside of the container</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5</a:t>
            </a:fld>
            <a:endParaRPr lang="zh-TW" altLang="en-US"/>
          </a:p>
        </p:txBody>
      </p:sp>
    </p:spTree>
    <p:extLst>
      <p:ext uri="{BB962C8B-B14F-4D97-AF65-F5344CB8AC3E}">
        <p14:creationId xmlns:p14="http://schemas.microsoft.com/office/powerpoint/2010/main" val="104910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6</a:t>
            </a:fld>
            <a:endParaRPr lang="zh-TW" altLang="en-US"/>
          </a:p>
        </p:txBody>
      </p:sp>
    </p:spTree>
    <p:extLst>
      <p:ext uri="{BB962C8B-B14F-4D97-AF65-F5344CB8AC3E}">
        <p14:creationId xmlns:p14="http://schemas.microsoft.com/office/powerpoint/2010/main" val="3756758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14D959B-C3A2-43FC-B265-17A436B61326}" type="slidenum">
              <a:rPr lang="zh-TW" altLang="en-US" smtClean="0"/>
              <a:t>18</a:t>
            </a:fld>
            <a:endParaRPr lang="zh-TW" altLang="en-US"/>
          </a:p>
        </p:txBody>
      </p:sp>
    </p:spTree>
    <p:extLst>
      <p:ext uri="{BB962C8B-B14F-4D97-AF65-F5344CB8AC3E}">
        <p14:creationId xmlns:p14="http://schemas.microsoft.com/office/powerpoint/2010/main" val="266384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32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0798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0029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9500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6228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5300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120483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1780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539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68326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7A1C39-E25E-45A2-BF0B-24F8095AE2E7}"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022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YumingChang02/dockerfile_templat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st.githubusercontent.com/non/4187319/raw/b83592ffd826c56e6781dd7c07b375b8ac75f6ae/calc.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ub.docker.com/r/danlynn/ba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ocs.docker.com/engine/reference/builder/#volume" TargetMode="External"/><Relationship Id="rId13" Type="http://schemas.openxmlformats.org/officeDocument/2006/relationships/hyperlink" Target="https://docs.docker.com/engine/reference/builder/#run" TargetMode="External"/><Relationship Id="rId3" Type="http://schemas.openxmlformats.org/officeDocument/2006/relationships/hyperlink" Target="https://docs.docker.com/engine/reference/builder/#expose" TargetMode="External"/><Relationship Id="rId7" Type="http://schemas.openxmlformats.org/officeDocument/2006/relationships/hyperlink" Target="https://docs.docker.com/engine/reference/builder/#environment-replacement" TargetMode="External"/><Relationship Id="rId12" Type="http://schemas.openxmlformats.org/officeDocument/2006/relationships/hyperlink" Target="https://docs.docker.com/engine/reference/builder/#label" TargetMode="External"/><Relationship Id="rId2" Type="http://schemas.openxmlformats.org/officeDocument/2006/relationships/hyperlink" Target="https://docs.docker.com/engine/reference/builder/#copy"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understand-how-cmd-and-entrypoint-interact" TargetMode="External"/><Relationship Id="rId11" Type="http://schemas.openxmlformats.org/officeDocument/2006/relationships/hyperlink" Target="https://docs.docker.com/engine/reference/builder/#user" TargetMode="External"/><Relationship Id="rId5" Type="http://schemas.openxmlformats.org/officeDocument/2006/relationships/hyperlink" Target="https://docs.docker.com/engine/reference/builder/#entrypoint" TargetMode="External"/><Relationship Id="rId10" Type="http://schemas.openxmlformats.org/officeDocument/2006/relationships/hyperlink" Target="https://docs.docker.com/engine/reference/builder/#workdir" TargetMode="External"/><Relationship Id="rId4" Type="http://schemas.openxmlformats.org/officeDocument/2006/relationships/hyperlink" Target="https://docs.docker.com/engine/reference/builder/#cmd" TargetMode="External"/><Relationship Id="rId9" Type="http://schemas.openxmlformats.org/officeDocument/2006/relationships/hyperlink" Target="https://docs.docker.com/engine/reference/builder/#fr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BB4BF2-EE0F-45CE-B9D7-D8E7A1DC3341}"/>
              </a:ext>
            </a:extLst>
          </p:cNvPr>
          <p:cNvSpPr>
            <a:spLocks noGrp="1"/>
          </p:cNvSpPr>
          <p:nvPr>
            <p:ph type="ctrTitle"/>
          </p:nvPr>
        </p:nvSpPr>
        <p:spPr/>
        <p:txBody>
          <a:bodyPr/>
          <a:lstStyle/>
          <a:p>
            <a:r>
              <a:rPr lang="en-US" altLang="zh-TW" dirty="0"/>
              <a:t>Introduction to </a:t>
            </a:r>
            <a:r>
              <a:rPr lang="en-US" altLang="zh-TW" dirty="0" err="1" smtClean="0"/>
              <a:t>docker</a:t>
            </a:r>
            <a:endParaRPr lang="zh-TW" altLang="en-US" dirty="0"/>
          </a:p>
        </p:txBody>
      </p:sp>
      <p:sp>
        <p:nvSpPr>
          <p:cNvPr id="3" name="副標題 2">
            <a:extLst>
              <a:ext uri="{FF2B5EF4-FFF2-40B4-BE49-F238E27FC236}">
                <a16:creationId xmlns:a16="http://schemas.microsoft.com/office/drawing/2014/main" id="{E49EAB2F-22E4-4F83-B08C-59A358BD231B}"/>
              </a:ext>
            </a:extLst>
          </p:cNvPr>
          <p:cNvSpPr>
            <a:spLocks noGrp="1"/>
          </p:cNvSpPr>
          <p:nvPr>
            <p:ph type="subTitle" idx="1"/>
          </p:nvPr>
        </p:nvSpPr>
        <p:spPr/>
        <p:txBody>
          <a:bodyPr/>
          <a:lstStyle/>
          <a:p>
            <a:r>
              <a:rPr lang="en-US" altLang="zh-TW" dirty="0" smtClean="0"/>
              <a:t>Credits to Meng, Shane</a:t>
            </a:r>
          </a:p>
          <a:p>
            <a:r>
              <a:rPr lang="en-US" altLang="zh-TW" dirty="0" smtClean="0"/>
              <a:t>By BT</a:t>
            </a:r>
            <a:endParaRPr lang="zh-TW" altLang="en-US" dirty="0"/>
          </a:p>
        </p:txBody>
      </p:sp>
    </p:spTree>
    <p:extLst>
      <p:ext uri="{BB962C8B-B14F-4D97-AF65-F5344CB8AC3E}">
        <p14:creationId xmlns:p14="http://schemas.microsoft.com/office/powerpoint/2010/main" val="2232824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strike="sngStrike" dirty="0"/>
              <a:t>Hello world </a:t>
            </a:r>
            <a:r>
              <a:rPr lang="en-US" altLang="zh-TW" sz="2800" dirty="0"/>
              <a:t>ping example</a:t>
            </a:r>
            <a:endParaRPr lang="zh-TW" altLang="en-US" strike="sngStrike"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endParaRPr lang="en-US" altLang="zh-TW" sz="1600" dirty="0">
              <a:solidFill>
                <a:schemeClr val="tx1">
                  <a:lumMod val="75000"/>
                  <a:lumOff val="25000"/>
                </a:schemeClr>
              </a:solidFill>
            </a:endParaRPr>
          </a:p>
        </p:txBody>
      </p:sp>
      <p:pic>
        <p:nvPicPr>
          <p:cNvPr id="7" name="圖片 6">
            <a:extLst>
              <a:ext uri="{FF2B5EF4-FFF2-40B4-BE49-F238E27FC236}">
                <a16:creationId xmlns:a16="http://schemas.microsoft.com/office/drawing/2014/main" id="{711E43A4-7208-4371-AB47-CAD4ABF122D8}"/>
              </a:ext>
            </a:extLst>
          </p:cNvPr>
          <p:cNvPicPr>
            <a:picLocks noChangeAspect="1"/>
          </p:cNvPicPr>
          <p:nvPr/>
        </p:nvPicPr>
        <p:blipFill>
          <a:blip r:embed="rId2"/>
          <a:stretch>
            <a:fillRect/>
          </a:stretch>
        </p:blipFill>
        <p:spPr>
          <a:xfrm>
            <a:off x="1356212" y="5388306"/>
            <a:ext cx="4998720" cy="1469694"/>
          </a:xfrm>
          <a:prstGeom prst="rect">
            <a:avLst/>
          </a:prstGeom>
        </p:spPr>
      </p:pic>
      <p:pic>
        <p:nvPicPr>
          <p:cNvPr id="8" name="圖片 7">
            <a:extLst>
              <a:ext uri="{FF2B5EF4-FFF2-40B4-BE49-F238E27FC236}">
                <a16:creationId xmlns:a16="http://schemas.microsoft.com/office/drawing/2014/main" id="{63733616-00A9-4008-A511-15D62FF66715}"/>
              </a:ext>
            </a:extLst>
          </p:cNvPr>
          <p:cNvPicPr>
            <a:picLocks noChangeAspect="1"/>
          </p:cNvPicPr>
          <p:nvPr/>
        </p:nvPicPr>
        <p:blipFill>
          <a:blip r:embed="rId3"/>
          <a:stretch>
            <a:fillRect/>
          </a:stretch>
        </p:blipFill>
        <p:spPr>
          <a:xfrm>
            <a:off x="6613864" y="1761483"/>
            <a:ext cx="5578136" cy="5096518"/>
          </a:xfrm>
          <a:prstGeom prst="rect">
            <a:avLst/>
          </a:prstGeom>
        </p:spPr>
      </p:pic>
      <p:sp>
        <p:nvSpPr>
          <p:cNvPr id="9" name="文字方塊 8">
            <a:extLst>
              <a:ext uri="{FF2B5EF4-FFF2-40B4-BE49-F238E27FC236}">
                <a16:creationId xmlns:a16="http://schemas.microsoft.com/office/drawing/2014/main" id="{9590413A-2D8A-4A19-B73B-41735B043ED1}"/>
              </a:ext>
            </a:extLst>
          </p:cNvPr>
          <p:cNvSpPr txBox="1"/>
          <p:nvPr/>
        </p:nvSpPr>
        <p:spPr>
          <a:xfrm>
            <a:off x="1097280" y="1761483"/>
            <a:ext cx="5401174" cy="3416320"/>
          </a:xfrm>
          <a:prstGeom prst="rect">
            <a:avLst/>
          </a:prstGeom>
          <a:noFill/>
        </p:spPr>
        <p:txBody>
          <a:bodyPr wrap="square" rtlCol="0">
            <a:spAutoFit/>
          </a:bodyPr>
          <a:lstStyle/>
          <a:p>
            <a:r>
              <a:rPr lang="en-US" altLang="zh-TW" dirty="0"/>
              <a:t>Example 1</a:t>
            </a:r>
          </a:p>
          <a:p>
            <a:pPr marL="285750" indent="-285750">
              <a:buFont typeface="Arial" panose="020B0604020202020204" pitchFamily="34" charset="0"/>
              <a:buChar char="•"/>
            </a:pPr>
            <a:r>
              <a:rPr lang="en-US" altLang="zh-TW" dirty="0" err="1"/>
              <a:t>entrypoint</a:t>
            </a:r>
            <a:r>
              <a:rPr lang="en-US" altLang="zh-TW" dirty="0"/>
              <a:t> </a:t>
            </a:r>
          </a:p>
          <a:p>
            <a:pPr marL="742950" lvl="1" indent="-285750">
              <a:buFont typeface="Arial" panose="020B0604020202020204" pitchFamily="34" charset="0"/>
              <a:buChar char="•"/>
            </a:pPr>
            <a:r>
              <a:rPr lang="en-US" altLang="zh-TW" dirty="0"/>
              <a:t>The start and end of this container, when this container is started, this command is started, when this commend stops ( either finished or being stopped ) this container stops</a:t>
            </a:r>
          </a:p>
          <a:p>
            <a:pPr marL="742950" lvl="1" indent="-285750">
              <a:buFont typeface="Arial" panose="020B0604020202020204" pitchFamily="34" charset="0"/>
              <a:buChar char="•"/>
            </a:pPr>
            <a:r>
              <a:rPr lang="en-US" altLang="zh-TW" dirty="0"/>
              <a:t>Best usage of </a:t>
            </a:r>
            <a:r>
              <a:rPr lang="en-US" altLang="zh-TW" dirty="0" err="1"/>
              <a:t>entrypoint</a:t>
            </a:r>
            <a:r>
              <a:rPr lang="en-US" altLang="zh-TW" dirty="0"/>
              <a:t> is by using brackets and quotes.</a:t>
            </a:r>
          </a:p>
          <a:p>
            <a:pPr marL="1200150" lvl="2" indent="-285750">
              <a:buFont typeface="Arial" panose="020B0604020202020204" pitchFamily="34" charset="0"/>
              <a:buChar char="•"/>
            </a:pPr>
            <a:r>
              <a:rPr lang="en-US" altLang="zh-TW" dirty="0"/>
              <a:t>[“/bin/ping”, “-c”, “4” ] vs ping –c 4</a:t>
            </a:r>
          </a:p>
          <a:p>
            <a:pPr marL="742950" lvl="1" indent="-285750">
              <a:buFont typeface="Arial" panose="020B0604020202020204" pitchFamily="34" charset="0"/>
              <a:buChar char="•"/>
            </a:pPr>
            <a:r>
              <a:rPr lang="en-US" altLang="zh-TW" dirty="0"/>
              <a:t>CMD</a:t>
            </a:r>
          </a:p>
          <a:p>
            <a:pPr marL="1200150" lvl="2" indent="-285750">
              <a:buFont typeface="Arial" panose="020B0604020202020204" pitchFamily="34" charset="0"/>
              <a:buChar char="•"/>
            </a:pPr>
            <a:r>
              <a:rPr lang="en-US" altLang="zh-TW" dirty="0"/>
              <a:t>Acts like arguments when combines with </a:t>
            </a:r>
            <a:r>
              <a:rPr lang="en-US" altLang="zh-TW" dirty="0" err="1"/>
              <a:t>entrypoint</a:t>
            </a:r>
            <a:endParaRPr lang="en-US" altLang="zh-TW" dirty="0"/>
          </a:p>
        </p:txBody>
      </p:sp>
      <p:pic>
        <p:nvPicPr>
          <p:cNvPr id="10" name="圖片 9">
            <a:extLst>
              <a:ext uri="{FF2B5EF4-FFF2-40B4-BE49-F238E27FC236}">
                <a16:creationId xmlns:a16="http://schemas.microsoft.com/office/drawing/2014/main" id="{83669B89-C756-4770-8075-6C08E78F9915}"/>
              </a:ext>
            </a:extLst>
          </p:cNvPr>
          <p:cNvPicPr>
            <a:picLocks noChangeAspect="1"/>
          </p:cNvPicPr>
          <p:nvPr/>
        </p:nvPicPr>
        <p:blipFill>
          <a:blip r:embed="rId4"/>
          <a:stretch>
            <a:fillRect/>
          </a:stretch>
        </p:blipFill>
        <p:spPr>
          <a:xfrm>
            <a:off x="6354932" y="2273200"/>
            <a:ext cx="5837068" cy="4051170"/>
          </a:xfrm>
          <a:prstGeom prst="rect">
            <a:avLst/>
          </a:prstGeom>
        </p:spPr>
      </p:pic>
    </p:spTree>
    <p:extLst>
      <p:ext uri="{BB962C8B-B14F-4D97-AF65-F5344CB8AC3E}">
        <p14:creationId xmlns:p14="http://schemas.microsoft.com/office/powerpoint/2010/main" val="303790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5B0595-EFFC-4C7A-BB56-8C51F99A96E9}"/>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Building with Dockerfile</a:t>
            </a:r>
            <a:endParaRPr lang="zh-TW" altLang="en-US" dirty="0"/>
          </a:p>
        </p:txBody>
      </p:sp>
      <p:sp>
        <p:nvSpPr>
          <p:cNvPr id="4" name="矩形 3">
            <a:extLst>
              <a:ext uri="{FF2B5EF4-FFF2-40B4-BE49-F238E27FC236}">
                <a16:creationId xmlns:a16="http://schemas.microsoft.com/office/drawing/2014/main" id="{A1AA5583-6177-43AC-A5AC-7BD38A5C4CF7}"/>
              </a:ext>
            </a:extLst>
          </p:cNvPr>
          <p:cNvSpPr/>
          <p:nvPr/>
        </p:nvSpPr>
        <p:spPr>
          <a:xfrm>
            <a:off x="1097279" y="1922970"/>
            <a:ext cx="10058399" cy="4353543"/>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D</a:t>
            </a:r>
            <a:r>
              <a:rPr lang="en-US" altLang="zh-TW" sz="2000" dirty="0"/>
              <a:t>ocker build [ -f /path/to/a/Dockerfile ] [ -t “name of tag” ] .</a:t>
            </a:r>
            <a:endParaRPr lang="en-US" altLang="zh-TW" sz="2000" dirty="0">
              <a:solidFill>
                <a:schemeClr val="tx1">
                  <a:lumMod val="75000"/>
                  <a:lumOff val="25000"/>
                </a:schemeClr>
              </a:solidFill>
            </a:endParaRPr>
          </a:p>
          <a:p>
            <a:pPr marL="201168" lvl="1" defTabSz="914400">
              <a:lnSpc>
                <a:spcPct val="90000"/>
              </a:lnSpc>
              <a:spcBef>
                <a:spcPts val="200"/>
              </a:spcBef>
              <a:spcAft>
                <a:spcPts val="400"/>
              </a:spcAft>
              <a:buClr>
                <a:schemeClr val="accent1"/>
              </a:buClr>
            </a:pPr>
            <a:r>
              <a:rPr lang="en-US" altLang="zh-TW" dirty="0"/>
              <a:t>Some notices</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t>During the building of the process, docker doesn’t know which parts of the subdirectory needs to be used, so a long waiting process will be needed if lots of files are under the building directory. Either move the Dockerfile and all necessary files to another folder or use volume instead of copying files into containers.</a:t>
            </a:r>
          </a:p>
          <a:p>
            <a:pPr marL="841248" lvl="2" indent="-182880" defTabSz="914400">
              <a:lnSpc>
                <a:spcPct val="90000"/>
              </a:lnSpc>
              <a:spcBef>
                <a:spcPts val="200"/>
              </a:spcBef>
              <a:spcAft>
                <a:spcPts val="400"/>
              </a:spcAft>
              <a:buClr>
                <a:schemeClr val="accent1"/>
              </a:buClr>
              <a:buFont typeface="Calibri" pitchFamily="34" charset="0"/>
              <a:buChar char="◦"/>
            </a:pPr>
            <a:endParaRPr lang="en-US" altLang="zh-TW" dirty="0"/>
          </a:p>
        </p:txBody>
      </p:sp>
    </p:spTree>
    <p:extLst>
      <p:ext uri="{BB962C8B-B14F-4D97-AF65-F5344CB8AC3E}">
        <p14:creationId xmlns:p14="http://schemas.microsoft.com/office/powerpoint/2010/main" val="23374159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3046" y="277811"/>
            <a:ext cx="10698480" cy="1450757"/>
          </a:xfrm>
        </p:spPr>
        <p:txBody>
          <a:bodyPr/>
          <a:lstStyle/>
          <a:p>
            <a:r>
              <a:rPr lang="en-US" altLang="zh-TW" dirty="0"/>
              <a:t>C</a:t>
            </a:r>
            <a:r>
              <a:rPr lang="en-US" altLang="zh-TW" dirty="0" smtClean="0"/>
              <a:t>ommands in the container is not enough!!</a:t>
            </a:r>
            <a:endParaRPr lang="zh-TW" altLang="en-US" dirty="0"/>
          </a:p>
        </p:txBody>
      </p:sp>
      <p:sp>
        <p:nvSpPr>
          <p:cNvPr id="3" name="內容版面配置區 2"/>
          <p:cNvSpPr>
            <a:spLocks noGrp="1"/>
          </p:cNvSpPr>
          <p:nvPr>
            <p:ph idx="1"/>
          </p:nvPr>
        </p:nvSpPr>
        <p:spPr>
          <a:xfrm>
            <a:off x="633046" y="1845733"/>
            <a:ext cx="10601765" cy="4467143"/>
          </a:xfrm>
        </p:spPr>
        <p:txBody>
          <a:bodyPr>
            <a:normAutofit/>
          </a:bodyPr>
          <a:lstStyle/>
          <a:p>
            <a:r>
              <a:rPr lang="en-US" altLang="zh-TW" sz="2800" dirty="0" smtClean="0"/>
              <a:t>Two normal ways you can add command to your system</a:t>
            </a:r>
          </a:p>
          <a:p>
            <a:pPr lvl="1"/>
            <a:r>
              <a:rPr lang="en-US" altLang="zh-TW" sz="2600" dirty="0" smtClean="0"/>
              <a:t>Via package manager</a:t>
            </a:r>
          </a:p>
          <a:p>
            <a:pPr lvl="2"/>
            <a:r>
              <a:rPr lang="en-US" altLang="zh-TW" sz="2200" dirty="0" smtClean="0"/>
              <a:t>Apt ( Ubuntu )</a:t>
            </a:r>
          </a:p>
          <a:p>
            <a:pPr lvl="2"/>
            <a:r>
              <a:rPr lang="en-US" altLang="zh-TW" sz="2200" dirty="0" smtClean="0"/>
              <a:t>Pip ( python )</a:t>
            </a:r>
          </a:p>
          <a:p>
            <a:pPr lvl="2"/>
            <a:r>
              <a:rPr lang="en-US" altLang="zh-TW" sz="2200" dirty="0" smtClean="0"/>
              <a:t>…</a:t>
            </a:r>
          </a:p>
          <a:p>
            <a:pPr lvl="1"/>
            <a:r>
              <a:rPr lang="en-US" altLang="zh-TW" sz="2600" dirty="0" smtClean="0"/>
              <a:t>Download a precompiled binary from the internet</a:t>
            </a:r>
            <a:endParaRPr lang="en-US" altLang="zh-TW" sz="2200" dirty="0" smtClean="0"/>
          </a:p>
          <a:p>
            <a:pPr lvl="2"/>
            <a:r>
              <a:rPr lang="en-US" altLang="zh-TW" sz="2200" dirty="0" smtClean="0"/>
              <a:t>Most of the time, the binary are compressed along with manual</a:t>
            </a:r>
          </a:p>
          <a:p>
            <a:pPr lvl="2"/>
            <a:r>
              <a:rPr lang="en-US" altLang="zh-TW" sz="2200" dirty="0" smtClean="0"/>
              <a:t>Notice!!! You need to add the executable to path</a:t>
            </a:r>
          </a:p>
          <a:p>
            <a:pPr lvl="3"/>
            <a:r>
              <a:rPr lang="en-US" altLang="zh-TW" sz="2200" dirty="0" smtClean="0"/>
              <a:t>AND EXPORT DOES NOT</a:t>
            </a:r>
            <a:r>
              <a:rPr lang="zh-TW" altLang="en-US" sz="2200" dirty="0"/>
              <a:t> </a:t>
            </a:r>
            <a:r>
              <a:rPr lang="en-US" altLang="zh-TW" sz="2200" dirty="0" smtClean="0"/>
              <a:t>WORK!!!</a:t>
            </a:r>
          </a:p>
          <a:p>
            <a:pPr lvl="4"/>
            <a:r>
              <a:rPr lang="en-US" altLang="zh-TW" sz="2200" dirty="0" smtClean="0"/>
              <a:t>ENV to the rescue : ENV PATH=“$PATH:/path/to/new/executable”</a:t>
            </a:r>
          </a:p>
        </p:txBody>
      </p:sp>
    </p:spTree>
    <p:extLst>
      <p:ext uri="{BB962C8B-B14F-4D97-AF65-F5344CB8AC3E}">
        <p14:creationId xmlns:p14="http://schemas.microsoft.com/office/powerpoint/2010/main" val="100153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F38575-F97E-4EFB-A5B2-6AFA2E0B34AF}"/>
              </a:ext>
            </a:extLst>
          </p:cNvPr>
          <p:cNvSpPr>
            <a:spLocks noGrp="1"/>
          </p:cNvSpPr>
          <p:nvPr>
            <p:ph type="title"/>
          </p:nvPr>
        </p:nvSpPr>
        <p:spPr/>
        <p:txBody>
          <a:bodyPr/>
          <a:lstStyle/>
          <a:p>
            <a:r>
              <a:rPr lang="en-US" altLang="zh-TW" dirty="0"/>
              <a:t>Dockerfile</a:t>
            </a:r>
            <a:br>
              <a:rPr lang="en-US" altLang="zh-TW" dirty="0"/>
            </a:br>
            <a:r>
              <a:rPr lang="en-US" altLang="zh-TW" sz="2800" dirty="0" smtClean="0"/>
              <a:t>Add more executables</a:t>
            </a:r>
            <a:endParaRPr lang="zh-TW" altLang="en-US" dirty="0"/>
          </a:p>
        </p:txBody>
      </p:sp>
      <p:sp>
        <p:nvSpPr>
          <p:cNvPr id="3" name="內容版面配置區 2">
            <a:extLst>
              <a:ext uri="{FF2B5EF4-FFF2-40B4-BE49-F238E27FC236}">
                <a16:creationId xmlns:a16="http://schemas.microsoft.com/office/drawing/2014/main" id="{A1433254-46F4-41EC-BFC6-64096B457FA5}"/>
              </a:ext>
            </a:extLst>
          </p:cNvPr>
          <p:cNvSpPr>
            <a:spLocks noGrp="1"/>
          </p:cNvSpPr>
          <p:nvPr>
            <p:ph idx="1"/>
          </p:nvPr>
        </p:nvSpPr>
        <p:spPr>
          <a:xfrm>
            <a:off x="1097280" y="1845734"/>
            <a:ext cx="10058400" cy="1450757"/>
          </a:xfrm>
        </p:spPr>
        <p:txBody>
          <a:bodyPr>
            <a:normAutofit fontScale="92500"/>
          </a:bodyPr>
          <a:lstStyle/>
          <a:p>
            <a:r>
              <a:rPr lang="en-US" altLang="zh-TW" dirty="0"/>
              <a:t>RUN [ "/bin/bash", "-c", "set -o </a:t>
            </a:r>
            <a:r>
              <a:rPr lang="en-US" altLang="zh-TW" dirty="0" err="1"/>
              <a:t>pipefail</a:t>
            </a:r>
            <a:r>
              <a:rPr lang="en-US" altLang="zh-TW" dirty="0"/>
              <a:t> &amp;&amp; </a:t>
            </a:r>
            <a:r>
              <a:rPr lang="en-US" altLang="zh-TW" dirty="0" err="1"/>
              <a:t>wget</a:t>
            </a:r>
            <a:r>
              <a:rPr lang="en-US" altLang="zh-TW" dirty="0"/>
              <a:t> -</a:t>
            </a:r>
            <a:r>
              <a:rPr lang="en-US" altLang="zh-TW" dirty="0" err="1"/>
              <a:t>qO</a:t>
            </a:r>
            <a:r>
              <a:rPr lang="en-US" altLang="zh-TW" dirty="0"/>
              <a:t>- https://github.com/sharkdp/bat/releases/download/v0.11.0/bat-v0.11.0-x86_64-unknown-linux-gnu.tar.gz | tar -</a:t>
            </a:r>
            <a:r>
              <a:rPr lang="en-US" altLang="zh-TW" dirty="0" err="1"/>
              <a:t>xz</a:t>
            </a:r>
            <a:r>
              <a:rPr lang="en-US" altLang="zh-TW" dirty="0"/>
              <a:t> --strip 1" ] </a:t>
            </a:r>
            <a:endParaRPr lang="en-US" altLang="zh-TW" dirty="0" smtClean="0"/>
          </a:p>
          <a:p>
            <a:r>
              <a:rPr lang="en-US" altLang="zh-TW" dirty="0" err="1" smtClean="0"/>
              <a:t>Pipefail</a:t>
            </a:r>
            <a:r>
              <a:rPr lang="en-US" altLang="zh-TW" dirty="0" smtClean="0"/>
              <a:t> </a:t>
            </a:r>
            <a:r>
              <a:rPr lang="en-US" altLang="zh-TW" dirty="0"/>
              <a:t>can help to make sure this </a:t>
            </a:r>
            <a:r>
              <a:rPr lang="en-US" altLang="zh-TW" dirty="0" err="1"/>
              <a:t>wget</a:t>
            </a:r>
            <a:r>
              <a:rPr lang="en-US" altLang="zh-TW" dirty="0"/>
              <a:t> successes ( this commands </a:t>
            </a:r>
            <a:r>
              <a:rPr lang="en-US" altLang="zh-TW" dirty="0" err="1"/>
              <a:t>wget</a:t>
            </a:r>
            <a:r>
              <a:rPr lang="en-US" altLang="zh-TW" dirty="0"/>
              <a:t> a tar.gz and unzip the file )</a:t>
            </a:r>
          </a:p>
          <a:p>
            <a:endParaRPr lang="en-US" altLang="zh-TW" dirty="0"/>
          </a:p>
        </p:txBody>
      </p:sp>
      <p:sp>
        <p:nvSpPr>
          <p:cNvPr id="5" name="文字方塊 4">
            <a:extLst>
              <a:ext uri="{FF2B5EF4-FFF2-40B4-BE49-F238E27FC236}">
                <a16:creationId xmlns:a16="http://schemas.microsoft.com/office/drawing/2014/main" id="{060E6736-330F-4BCF-8CA0-5DB8BEC61C82}"/>
              </a:ext>
            </a:extLst>
          </p:cNvPr>
          <p:cNvSpPr txBox="1"/>
          <p:nvPr/>
        </p:nvSpPr>
        <p:spPr>
          <a:xfrm>
            <a:off x="5450661" y="3182070"/>
            <a:ext cx="5880865" cy="2031325"/>
          </a:xfrm>
          <a:prstGeom prst="rect">
            <a:avLst/>
          </a:prstGeom>
          <a:noFill/>
        </p:spPr>
        <p:txBody>
          <a:bodyPr wrap="square" rtlCol="0">
            <a:spAutoFit/>
          </a:bodyPr>
          <a:lstStyle/>
          <a:p>
            <a:r>
              <a:rPr lang="en-US" altLang="zh-TW" dirty="0"/>
              <a:t>Always use apt clean after install to </a:t>
            </a:r>
            <a:r>
              <a:rPr lang="en-US" altLang="zh-TW" dirty="0" err="1"/>
              <a:t>cleaup</a:t>
            </a:r>
            <a:r>
              <a:rPr lang="en-US" altLang="zh-TW" dirty="0"/>
              <a:t> .deb files such that packages will not leave files for this build layer</a:t>
            </a:r>
          </a:p>
          <a:p>
            <a:endParaRPr lang="en-US" altLang="zh-TW" dirty="0"/>
          </a:p>
          <a:p>
            <a:r>
              <a:rPr lang="en-US" altLang="zh-TW" dirty="0"/>
              <a:t>During pip install, add argument –no-cache-</a:t>
            </a:r>
            <a:r>
              <a:rPr lang="en-US" altLang="zh-TW" dirty="0" err="1"/>
              <a:t>dir</a:t>
            </a:r>
            <a:r>
              <a:rPr lang="en-US" altLang="zh-TW" dirty="0"/>
              <a:t> for same reason</a:t>
            </a:r>
            <a:br>
              <a:rPr lang="en-US" altLang="zh-TW" dirty="0"/>
            </a:br>
            <a:r>
              <a:rPr lang="en-US" altLang="zh-TW" dirty="0"/>
              <a:t>( pip install --upgrade pip &amp;&amp; pip install --no-cache-</a:t>
            </a:r>
            <a:r>
              <a:rPr lang="en-US" altLang="zh-TW" dirty="0" err="1"/>
              <a:t>dir</a:t>
            </a:r>
            <a:r>
              <a:rPr lang="en-US" altLang="zh-TW" dirty="0"/>
              <a:t> matplotlib )</a:t>
            </a:r>
            <a:endParaRPr lang="zh-TW" altLang="en-US" dirty="0"/>
          </a:p>
        </p:txBody>
      </p:sp>
      <p:pic>
        <p:nvPicPr>
          <p:cNvPr id="4" name="圖片 3"/>
          <p:cNvPicPr>
            <a:picLocks noChangeAspect="1"/>
          </p:cNvPicPr>
          <p:nvPr/>
        </p:nvPicPr>
        <p:blipFill rotWithShape="1">
          <a:blip r:embed="rId2"/>
          <a:srcRect b="4051"/>
          <a:stretch/>
        </p:blipFill>
        <p:spPr>
          <a:xfrm>
            <a:off x="1097280" y="3182070"/>
            <a:ext cx="4196647" cy="1249253"/>
          </a:xfrm>
          <a:prstGeom prst="rect">
            <a:avLst/>
          </a:prstGeom>
        </p:spPr>
      </p:pic>
      <p:pic>
        <p:nvPicPr>
          <p:cNvPr id="7" name="圖片 6"/>
          <p:cNvPicPr>
            <a:picLocks noChangeAspect="1"/>
          </p:cNvPicPr>
          <p:nvPr/>
        </p:nvPicPr>
        <p:blipFill>
          <a:blip r:embed="rId3"/>
          <a:stretch>
            <a:fillRect/>
          </a:stretch>
        </p:blipFill>
        <p:spPr>
          <a:xfrm>
            <a:off x="1097280" y="4484077"/>
            <a:ext cx="4196647" cy="1116623"/>
          </a:xfrm>
          <a:prstGeom prst="rect">
            <a:avLst/>
          </a:prstGeom>
        </p:spPr>
      </p:pic>
      <p:sp>
        <p:nvSpPr>
          <p:cNvPr id="8" name="矩形 7"/>
          <p:cNvSpPr/>
          <p:nvPr/>
        </p:nvSpPr>
        <p:spPr>
          <a:xfrm>
            <a:off x="5572404" y="5416034"/>
            <a:ext cx="5637377" cy="369332"/>
          </a:xfrm>
          <a:prstGeom prst="rect">
            <a:avLst/>
          </a:prstGeom>
        </p:spPr>
        <p:txBody>
          <a:bodyPr wrap="none">
            <a:spAutoFit/>
          </a:bodyPr>
          <a:lstStyle/>
          <a:p>
            <a:r>
              <a:rPr lang="en-US" altLang="zh-TW" dirty="0">
                <a:hlinkClick r:id="rId4"/>
              </a:rPr>
              <a:t>https://github.com/YumingChang02/dockerfile_templates</a:t>
            </a:r>
            <a:endParaRPr lang="zh-TW" altLang="en-US" dirty="0"/>
          </a:p>
        </p:txBody>
      </p:sp>
    </p:spTree>
    <p:extLst>
      <p:ext uri="{BB962C8B-B14F-4D97-AF65-F5344CB8AC3E}">
        <p14:creationId xmlns:p14="http://schemas.microsoft.com/office/powerpoint/2010/main" val="267683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Practice </a:t>
            </a:r>
            <a:r>
              <a:rPr lang="en-US" altLang="zh-TW" dirty="0" smtClean="0"/>
              <a:t>time – ENTRYPOINT / CMD</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hlinkClick r:id="rId2"/>
              </a:rPr>
              <a:t>Here</a:t>
            </a:r>
            <a:r>
              <a:rPr lang="en-US" altLang="zh-TW" sz="2800" dirty="0" smtClean="0"/>
              <a:t> is a sample code that does calculation via python, wrap python into a container, such that the container does the calculation for you!</a:t>
            </a:r>
          </a:p>
          <a:p>
            <a:r>
              <a:rPr lang="en-US" altLang="zh-TW" sz="2800" dirty="0" smtClean="0"/>
              <a:t>* if no input is given, do one plus one</a:t>
            </a:r>
            <a:endParaRPr lang="zh-TW" altLang="en-US" sz="2800" dirty="0"/>
          </a:p>
        </p:txBody>
      </p:sp>
      <p:pic>
        <p:nvPicPr>
          <p:cNvPr id="4" name="圖片 3"/>
          <p:cNvPicPr>
            <a:picLocks noChangeAspect="1"/>
          </p:cNvPicPr>
          <p:nvPr/>
        </p:nvPicPr>
        <p:blipFill>
          <a:blip r:embed="rId3"/>
          <a:stretch>
            <a:fillRect/>
          </a:stretch>
        </p:blipFill>
        <p:spPr>
          <a:xfrm>
            <a:off x="1097280" y="3683977"/>
            <a:ext cx="10159502" cy="1629594"/>
          </a:xfrm>
          <a:prstGeom prst="rect">
            <a:avLst/>
          </a:prstGeom>
        </p:spPr>
      </p:pic>
    </p:spTree>
    <p:extLst>
      <p:ext uri="{BB962C8B-B14F-4D97-AF65-F5344CB8AC3E}">
        <p14:creationId xmlns:p14="http://schemas.microsoft.com/office/powerpoint/2010/main" val="330032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EDC48-13CE-4DD2-9FD7-E8E956583883}"/>
              </a:ext>
            </a:extLst>
          </p:cNvPr>
          <p:cNvSpPr>
            <a:spLocks noGrp="1"/>
          </p:cNvSpPr>
          <p:nvPr>
            <p:ph type="title"/>
          </p:nvPr>
        </p:nvSpPr>
        <p:spPr/>
        <p:txBody>
          <a:bodyPr/>
          <a:lstStyle/>
          <a:p>
            <a:r>
              <a:rPr lang="en-US" altLang="zh-TW" dirty="0"/>
              <a:t>Docker volume</a:t>
            </a:r>
            <a:endParaRPr lang="zh-TW" altLang="en-US" dirty="0"/>
          </a:p>
        </p:txBody>
      </p:sp>
      <p:sp>
        <p:nvSpPr>
          <p:cNvPr id="3" name="內容版面配置區 2">
            <a:extLst>
              <a:ext uri="{FF2B5EF4-FFF2-40B4-BE49-F238E27FC236}">
                <a16:creationId xmlns:a16="http://schemas.microsoft.com/office/drawing/2014/main" id="{A65C46AC-FD1F-40E4-AD56-C7032E271E15}"/>
              </a:ext>
            </a:extLst>
          </p:cNvPr>
          <p:cNvSpPr>
            <a:spLocks noGrp="1"/>
          </p:cNvSpPr>
          <p:nvPr>
            <p:ph idx="1"/>
          </p:nvPr>
        </p:nvSpPr>
        <p:spPr/>
        <p:txBody>
          <a:bodyPr/>
          <a:lstStyle/>
          <a:p>
            <a:r>
              <a:rPr lang="en-US" altLang="zh-TW" dirty="0"/>
              <a:t>Docker stores data via copy on write schema thus</a:t>
            </a:r>
          </a:p>
          <a:p>
            <a:pPr lvl="1"/>
            <a:r>
              <a:rPr lang="en-US" altLang="zh-TW" dirty="0"/>
              <a:t>Overhead when dealing with heavy writes ( such as database operations )</a:t>
            </a:r>
          </a:p>
          <a:p>
            <a:pPr lvl="1"/>
            <a:r>
              <a:rPr lang="en-US" altLang="zh-TW" dirty="0"/>
              <a:t>Non persistent / shared across different container</a:t>
            </a:r>
          </a:p>
          <a:p>
            <a:pPr lvl="1"/>
            <a:endParaRPr lang="en-US" altLang="zh-TW" dirty="0"/>
          </a:p>
          <a:p>
            <a:r>
              <a:rPr lang="en-US" altLang="zh-TW" dirty="0"/>
              <a:t>Volume comes to play here,</a:t>
            </a:r>
          </a:p>
          <a:p>
            <a:pPr lvl="1"/>
            <a:r>
              <a:rPr lang="en-US" altLang="zh-TW" dirty="0"/>
              <a:t>By linking( mounting ) folders from the host machine ( or  only in docker daemon by docker volume )</a:t>
            </a:r>
          </a:p>
          <a:p>
            <a:pPr lvl="2"/>
            <a:r>
              <a:rPr lang="en-US" altLang="zh-TW" dirty="0"/>
              <a:t>Utilizes the normal filesystem on host ( EXT4 / NTFS … )</a:t>
            </a:r>
          </a:p>
          <a:p>
            <a:pPr lvl="2"/>
            <a:r>
              <a:rPr lang="en-US" altLang="zh-TW" dirty="0"/>
              <a:t>Shared between host and container ( or container to container )</a:t>
            </a:r>
          </a:p>
          <a:p>
            <a:endParaRPr lang="zh-TW" altLang="en-US" dirty="0"/>
          </a:p>
        </p:txBody>
      </p:sp>
      <p:pic>
        <p:nvPicPr>
          <p:cNvPr id="4" name="圖片 3">
            <a:extLst>
              <a:ext uri="{FF2B5EF4-FFF2-40B4-BE49-F238E27FC236}">
                <a16:creationId xmlns:a16="http://schemas.microsoft.com/office/drawing/2014/main" id="{36EFC608-D8B7-45DB-A59A-1A2605935612}"/>
              </a:ext>
            </a:extLst>
          </p:cNvPr>
          <p:cNvPicPr>
            <a:picLocks noChangeAspect="1"/>
          </p:cNvPicPr>
          <p:nvPr/>
        </p:nvPicPr>
        <p:blipFill>
          <a:blip r:embed="rId2"/>
          <a:stretch>
            <a:fillRect/>
          </a:stretch>
        </p:blipFill>
        <p:spPr>
          <a:xfrm>
            <a:off x="8087557" y="4170914"/>
            <a:ext cx="3963279" cy="2017238"/>
          </a:xfrm>
          <a:prstGeom prst="rect">
            <a:avLst/>
          </a:prstGeom>
        </p:spPr>
      </p:pic>
    </p:spTree>
    <p:extLst>
      <p:ext uri="{BB962C8B-B14F-4D97-AF65-F5344CB8AC3E}">
        <p14:creationId xmlns:p14="http://schemas.microsoft.com/office/powerpoint/2010/main" val="3131245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Another </a:t>
            </a:r>
            <a:r>
              <a:rPr lang="en-US" altLang="zh-TW" dirty="0" smtClean="0"/>
              <a:t>practice – Volume mounting</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t>Reuse the “bat” container, now mount a folder in</a:t>
            </a:r>
          </a:p>
          <a:p>
            <a:r>
              <a:rPr lang="en-US" altLang="zh-TW" sz="2800" dirty="0" smtClean="0"/>
              <a:t>Can you list the files in the mounted folder?</a:t>
            </a:r>
            <a:endParaRPr lang="zh-TW" altLang="en-US" sz="2800" dirty="0"/>
          </a:p>
        </p:txBody>
      </p:sp>
      <p:pic>
        <p:nvPicPr>
          <p:cNvPr id="4" name="圖片 3"/>
          <p:cNvPicPr>
            <a:picLocks noChangeAspect="1"/>
          </p:cNvPicPr>
          <p:nvPr/>
        </p:nvPicPr>
        <p:blipFill>
          <a:blip r:embed="rId2"/>
          <a:stretch>
            <a:fillRect/>
          </a:stretch>
        </p:blipFill>
        <p:spPr>
          <a:xfrm>
            <a:off x="2797621" y="2910254"/>
            <a:ext cx="9273558" cy="3803407"/>
          </a:xfrm>
          <a:prstGeom prst="rect">
            <a:avLst/>
          </a:prstGeom>
        </p:spPr>
      </p:pic>
    </p:spTree>
    <p:extLst>
      <p:ext uri="{BB962C8B-B14F-4D97-AF65-F5344CB8AC3E}">
        <p14:creationId xmlns:p14="http://schemas.microsoft.com/office/powerpoint/2010/main" val="3381204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rotWithShape="1">
          <a:blip r:embed="rId2"/>
          <a:srcRect l="13124"/>
          <a:stretch/>
        </p:blipFill>
        <p:spPr>
          <a:xfrm>
            <a:off x="6506308" y="2552053"/>
            <a:ext cx="5685692" cy="3134162"/>
          </a:xfrm>
          <a:prstGeom prst="rect">
            <a:avLst/>
          </a:prstGeom>
        </p:spPr>
      </p:pic>
      <p:sp>
        <p:nvSpPr>
          <p:cNvPr id="2" name="標題 1"/>
          <p:cNvSpPr>
            <a:spLocks noGrp="1"/>
          </p:cNvSpPr>
          <p:nvPr>
            <p:ph type="title"/>
          </p:nvPr>
        </p:nvSpPr>
        <p:spPr/>
        <p:txBody>
          <a:bodyPr/>
          <a:lstStyle/>
          <a:p>
            <a:r>
              <a:rPr lang="en-US" altLang="zh-TW" dirty="0" smtClean="0"/>
              <a:t>Now Lets sum everything up!!</a:t>
            </a:r>
            <a:endParaRPr lang="zh-TW" altLang="en-US" dirty="0"/>
          </a:p>
        </p:txBody>
      </p:sp>
      <p:pic>
        <p:nvPicPr>
          <p:cNvPr id="9" name="內容版面配置區 8"/>
          <p:cNvPicPr>
            <a:picLocks noGrp="1" noChangeAspect="1"/>
          </p:cNvPicPr>
          <p:nvPr>
            <p:ph idx="1"/>
          </p:nvPr>
        </p:nvPicPr>
        <p:blipFill rotWithShape="1">
          <a:blip r:embed="rId3"/>
          <a:srcRect l="9661"/>
          <a:stretch/>
        </p:blipFill>
        <p:spPr>
          <a:xfrm>
            <a:off x="0" y="2074861"/>
            <a:ext cx="6577162" cy="4088545"/>
          </a:xfrm>
          <a:prstGeom prst="rect">
            <a:avLst/>
          </a:prstGeom>
        </p:spPr>
      </p:pic>
    </p:spTree>
    <p:extLst>
      <p:ext uri="{BB962C8B-B14F-4D97-AF65-F5344CB8AC3E}">
        <p14:creationId xmlns:p14="http://schemas.microsoft.com/office/powerpoint/2010/main" val="671023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Useful examples</a:t>
            </a:r>
            <a:endParaRPr lang="zh-TW" altLang="en-US" dirty="0"/>
          </a:p>
        </p:txBody>
      </p:sp>
      <p:sp>
        <p:nvSpPr>
          <p:cNvPr id="3" name="內容版面配置區 2"/>
          <p:cNvSpPr>
            <a:spLocks noGrp="1"/>
          </p:cNvSpPr>
          <p:nvPr>
            <p:ph idx="1"/>
          </p:nvPr>
        </p:nvSpPr>
        <p:spPr/>
        <p:txBody>
          <a:bodyPr/>
          <a:lstStyle/>
          <a:p>
            <a:r>
              <a:rPr lang="en-US" altLang="zh-TW" dirty="0" smtClean="0"/>
              <a:t>1. </a:t>
            </a:r>
            <a:r>
              <a:rPr lang="en-US" altLang="zh-TW" dirty="0" smtClean="0">
                <a:hlinkClick r:id="rId3"/>
              </a:rPr>
              <a:t>using “cat”</a:t>
            </a:r>
            <a:r>
              <a:rPr lang="zh-TW" altLang="en-US" dirty="0" smtClean="0">
                <a:hlinkClick r:id="rId3"/>
              </a:rPr>
              <a:t> </a:t>
            </a:r>
            <a:r>
              <a:rPr lang="en-US" altLang="zh-TW" dirty="0" smtClean="0">
                <a:hlinkClick r:id="rId3"/>
              </a:rPr>
              <a:t>command in </a:t>
            </a:r>
            <a:r>
              <a:rPr lang="en-US" altLang="zh-TW" dirty="0" err="1" smtClean="0">
                <a:hlinkClick r:id="rId3"/>
              </a:rPr>
              <a:t>docker</a:t>
            </a:r>
            <a:r>
              <a:rPr lang="en-US" altLang="zh-TW" dirty="0" smtClean="0">
                <a:hlinkClick r:id="rId3"/>
              </a:rPr>
              <a:t>? </a:t>
            </a:r>
            <a:endParaRPr lang="zh-TW" altLang="en-US" dirty="0"/>
          </a:p>
        </p:txBody>
      </p:sp>
    </p:spTree>
    <p:extLst>
      <p:ext uri="{BB962C8B-B14F-4D97-AF65-F5344CB8AC3E}">
        <p14:creationId xmlns:p14="http://schemas.microsoft.com/office/powerpoint/2010/main" val="379684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83780-5252-4D80-8260-9153780B5AF7}"/>
              </a:ext>
            </a:extLst>
          </p:cNvPr>
          <p:cNvSpPr>
            <a:spLocks noGrp="1"/>
          </p:cNvSpPr>
          <p:nvPr>
            <p:ph type="title"/>
          </p:nvPr>
        </p:nvSpPr>
        <p:spPr/>
        <p:txBody>
          <a:bodyPr/>
          <a:lstStyle/>
          <a:p>
            <a:r>
              <a:rPr lang="en-US" altLang="zh-TW" dirty="0"/>
              <a:t>Virtualization</a:t>
            </a:r>
            <a:endParaRPr lang="zh-TW" altLang="en-US" dirty="0"/>
          </a:p>
        </p:txBody>
      </p:sp>
      <p:sp>
        <p:nvSpPr>
          <p:cNvPr id="3" name="內容版面配置區 2">
            <a:extLst>
              <a:ext uri="{FF2B5EF4-FFF2-40B4-BE49-F238E27FC236}">
                <a16:creationId xmlns:a16="http://schemas.microsoft.com/office/drawing/2014/main" id="{C861FE41-C3B7-4E02-930E-4883CA0795BE}"/>
              </a:ext>
            </a:extLst>
          </p:cNvPr>
          <p:cNvSpPr>
            <a:spLocks noGrp="1"/>
          </p:cNvSpPr>
          <p:nvPr>
            <p:ph idx="1"/>
          </p:nvPr>
        </p:nvSpPr>
        <p:spPr>
          <a:xfrm>
            <a:off x="1097280" y="1845734"/>
            <a:ext cx="10058400" cy="1450757"/>
          </a:xfrm>
        </p:spPr>
        <p:txBody>
          <a:bodyPr/>
          <a:lstStyle/>
          <a:p>
            <a:pPr>
              <a:buFont typeface="Wingdings" panose="05000000000000000000" pitchFamily="2" charset="2"/>
              <a:buChar char="ü"/>
            </a:pPr>
            <a:r>
              <a:rPr lang="en-US" altLang="zh-TW" dirty="0"/>
              <a:t>Allows multiple simulated environments or dedicated resources from a single hardware</a:t>
            </a:r>
          </a:p>
          <a:p>
            <a:pPr>
              <a:buFont typeface="Wingdings" panose="05000000000000000000" pitchFamily="2" charset="2"/>
              <a:buChar char="ü"/>
            </a:pPr>
            <a:r>
              <a:rPr lang="en-US" altLang="zh-TW" dirty="0"/>
              <a:t>Hardware independent( as long as it runs the virtualized environment )</a:t>
            </a:r>
          </a:p>
          <a:p>
            <a:pPr>
              <a:buFont typeface="Wingdings" panose="05000000000000000000" pitchFamily="2" charset="2"/>
              <a:buChar char="ü"/>
            </a:pPr>
            <a:r>
              <a:rPr lang="en-US" altLang="zh-TW" dirty="0"/>
              <a:t>Higher utilization </a:t>
            </a:r>
            <a:endParaRPr lang="zh-TW" altLang="en-US" dirty="0"/>
          </a:p>
        </p:txBody>
      </p:sp>
      <p:pic>
        <p:nvPicPr>
          <p:cNvPr id="4" name="圖片 3">
            <a:extLst>
              <a:ext uri="{FF2B5EF4-FFF2-40B4-BE49-F238E27FC236}">
                <a16:creationId xmlns:a16="http://schemas.microsoft.com/office/drawing/2014/main" id="{138B67D3-27CC-427B-91F7-43FFC550B003}"/>
              </a:ext>
            </a:extLst>
          </p:cNvPr>
          <p:cNvPicPr>
            <a:picLocks noChangeAspect="1"/>
          </p:cNvPicPr>
          <p:nvPr/>
        </p:nvPicPr>
        <p:blipFill rotWithShape="1">
          <a:blip r:embed="rId3"/>
          <a:srcRect r="53416"/>
          <a:stretch/>
        </p:blipFill>
        <p:spPr>
          <a:xfrm>
            <a:off x="9119890" y="3808114"/>
            <a:ext cx="2900475" cy="2410567"/>
          </a:xfrm>
          <a:prstGeom prst="rect">
            <a:avLst/>
          </a:prstGeom>
        </p:spPr>
      </p:pic>
    </p:spTree>
    <p:extLst>
      <p:ext uri="{BB962C8B-B14F-4D97-AF65-F5344CB8AC3E}">
        <p14:creationId xmlns:p14="http://schemas.microsoft.com/office/powerpoint/2010/main" val="2514766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0B48B3-4605-44C3-8C5C-8E7A0DCCC58B}"/>
              </a:ext>
            </a:extLst>
          </p:cNvPr>
          <p:cNvSpPr>
            <a:spLocks noGrp="1"/>
          </p:cNvSpPr>
          <p:nvPr>
            <p:ph type="title"/>
          </p:nvPr>
        </p:nvSpPr>
        <p:spPr/>
        <p:txBody>
          <a:bodyPr/>
          <a:lstStyle/>
          <a:p>
            <a:r>
              <a:rPr lang="en-US" altLang="zh-TW" dirty="0"/>
              <a:t>Containers</a:t>
            </a:r>
            <a:endParaRPr lang="zh-TW" altLang="en-US" dirty="0"/>
          </a:p>
        </p:txBody>
      </p:sp>
      <p:sp>
        <p:nvSpPr>
          <p:cNvPr id="3" name="內容版面配置區 2">
            <a:extLst>
              <a:ext uri="{FF2B5EF4-FFF2-40B4-BE49-F238E27FC236}">
                <a16:creationId xmlns:a16="http://schemas.microsoft.com/office/drawing/2014/main" id="{EF9EC626-653A-45D7-834B-3449A4936977}"/>
              </a:ext>
            </a:extLst>
          </p:cNvPr>
          <p:cNvSpPr>
            <a:spLocks noGrp="1"/>
          </p:cNvSpPr>
          <p:nvPr>
            <p:ph idx="1"/>
          </p:nvPr>
        </p:nvSpPr>
        <p:spPr/>
        <p:txBody>
          <a:bodyPr/>
          <a:lstStyle/>
          <a:p>
            <a:r>
              <a:rPr lang="en-US" altLang="zh-TW" dirty="0"/>
              <a:t>Linux containers</a:t>
            </a:r>
          </a:p>
          <a:p>
            <a:pPr lvl="1"/>
            <a:r>
              <a:rPr lang="en-US" altLang="zh-TW" dirty="0"/>
              <a:t>a OS level virtualization method for running multiple isolated Linux systems on one Linux kernel.</a:t>
            </a:r>
          </a:p>
          <a:p>
            <a:pPr lvl="1"/>
            <a:r>
              <a:rPr lang="en-US" altLang="zh-TW" dirty="0"/>
              <a:t>Docker</a:t>
            </a:r>
          </a:p>
          <a:p>
            <a:pPr lvl="2"/>
            <a:r>
              <a:rPr lang="en-US" altLang="zh-TW" dirty="0"/>
              <a:t>Automates the deploy of applications</a:t>
            </a:r>
          </a:p>
          <a:p>
            <a:pPr lvl="2"/>
            <a:r>
              <a:rPr lang="en-US" altLang="zh-TW" dirty="0"/>
              <a:t>Guarantees that it will always run the same regardless of the environment // same architecture</a:t>
            </a:r>
          </a:p>
          <a:p>
            <a:pPr marL="566928" lvl="3" indent="0">
              <a:buNone/>
            </a:pPr>
            <a:r>
              <a:rPr lang="en-US" altLang="zh-TW" dirty="0"/>
              <a:t>* For what?</a:t>
            </a:r>
          </a:p>
          <a:p>
            <a:r>
              <a:rPr lang="en-US" altLang="zh-TW" dirty="0"/>
              <a:t>Linux kernel provides</a:t>
            </a:r>
          </a:p>
          <a:p>
            <a:pPr lvl="1"/>
            <a:r>
              <a:rPr lang="en-US" altLang="zh-TW" dirty="0"/>
              <a:t>Cgroup</a:t>
            </a:r>
          </a:p>
          <a:p>
            <a:pPr lvl="2"/>
            <a:r>
              <a:rPr lang="en-US" altLang="zh-TW" dirty="0"/>
              <a:t>Limitation and prioritization of resources</a:t>
            </a:r>
          </a:p>
          <a:p>
            <a:pPr lvl="1"/>
            <a:r>
              <a:rPr lang="en-US" altLang="zh-TW" dirty="0"/>
              <a:t>Namespace</a:t>
            </a:r>
          </a:p>
          <a:p>
            <a:pPr lvl="2"/>
            <a:r>
              <a:rPr lang="en-US" altLang="zh-TW" dirty="0"/>
              <a:t>Allows complete isolation of an applications’ view of the OS</a:t>
            </a:r>
          </a:p>
          <a:p>
            <a:pPr lvl="3"/>
            <a:r>
              <a:rPr lang="en-US" altLang="zh-TW" dirty="0"/>
              <a:t>Including process tree, networking, mounted file system</a:t>
            </a:r>
          </a:p>
        </p:txBody>
      </p:sp>
    </p:spTree>
    <p:extLst>
      <p:ext uri="{BB962C8B-B14F-4D97-AF65-F5344CB8AC3E}">
        <p14:creationId xmlns:p14="http://schemas.microsoft.com/office/powerpoint/2010/main" val="635600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C0EB8A-C4FD-48F6-8A00-FE54DCF96425}"/>
              </a:ext>
            </a:extLst>
          </p:cNvPr>
          <p:cNvSpPr>
            <a:spLocks noGrp="1"/>
          </p:cNvSpPr>
          <p:nvPr>
            <p:ph type="title"/>
          </p:nvPr>
        </p:nvSpPr>
        <p:spPr/>
        <p:txBody>
          <a:bodyPr/>
          <a:lstStyle/>
          <a:p>
            <a:r>
              <a:rPr lang="en-US" altLang="zh-TW" dirty="0"/>
              <a:t>Install docker CE on </a:t>
            </a:r>
            <a:r>
              <a:rPr lang="en-US" altLang="zh-TW" dirty="0" err="1"/>
              <a:t>linux</a:t>
            </a:r>
            <a:endParaRPr lang="zh-TW" altLang="en-US" dirty="0"/>
          </a:p>
        </p:txBody>
      </p:sp>
      <p:sp>
        <p:nvSpPr>
          <p:cNvPr id="3" name="內容版面配置區 2">
            <a:extLst>
              <a:ext uri="{FF2B5EF4-FFF2-40B4-BE49-F238E27FC236}">
                <a16:creationId xmlns:a16="http://schemas.microsoft.com/office/drawing/2014/main" id="{E7896E59-056B-4B46-B503-D9D1B128232D}"/>
              </a:ext>
            </a:extLst>
          </p:cNvPr>
          <p:cNvSpPr>
            <a:spLocks noGrp="1"/>
          </p:cNvSpPr>
          <p:nvPr>
            <p:ph idx="1"/>
          </p:nvPr>
        </p:nvSpPr>
        <p:spPr>
          <a:xfrm>
            <a:off x="1097280" y="1845734"/>
            <a:ext cx="10058400" cy="4335258"/>
          </a:xfrm>
        </p:spPr>
        <p:txBody>
          <a:bodyPr>
            <a:normAutofit/>
          </a:bodyPr>
          <a:lstStyle/>
          <a:p>
            <a:r>
              <a:rPr lang="en-US" altLang="zh-TW" sz="1600" dirty="0" err="1"/>
              <a:t>sudo</a:t>
            </a:r>
            <a:r>
              <a:rPr lang="en-US" altLang="zh-TW" sz="1600" dirty="0"/>
              <a:t> apt-get remove docker docker-engine docker.io </a:t>
            </a:r>
            <a:r>
              <a:rPr lang="en-US" altLang="zh-TW" sz="1600" dirty="0" err="1"/>
              <a:t>containerd</a:t>
            </a:r>
            <a:r>
              <a:rPr lang="en-US" altLang="zh-TW" sz="1600" dirty="0"/>
              <a:t> </a:t>
            </a:r>
            <a:r>
              <a:rPr lang="en-US" altLang="zh-TW" sz="1600" dirty="0" err="1" smtClean="0"/>
              <a:t>runc</a:t>
            </a:r>
            <a:r>
              <a:rPr lang="zh-TW" altLang="en-US" sz="1600" dirty="0" smtClean="0"/>
              <a:t> </a:t>
            </a:r>
            <a:r>
              <a:rPr lang="en-US" altLang="zh-TW" sz="1600" dirty="0" smtClean="0"/>
              <a:t>#</a:t>
            </a:r>
            <a:r>
              <a:rPr lang="zh-TW" altLang="en-US" sz="1600" dirty="0" smtClean="0"/>
              <a:t> </a:t>
            </a:r>
            <a:r>
              <a:rPr lang="en-US" altLang="zh-TW" sz="1600" dirty="0" smtClean="0"/>
              <a:t>remove any existing </a:t>
            </a:r>
            <a:r>
              <a:rPr lang="en-US" altLang="zh-TW" sz="1600" dirty="0" err="1" smtClean="0"/>
              <a:t>docker</a:t>
            </a:r>
            <a:endParaRPr lang="en-US" altLang="zh-TW" sz="1600" dirty="0"/>
          </a:p>
          <a:p>
            <a:r>
              <a:rPr lang="en-US" altLang="zh-TW" sz="1600" dirty="0" err="1"/>
              <a:t>sudo</a:t>
            </a:r>
            <a:r>
              <a:rPr lang="en-US" altLang="zh-TW" sz="1600" dirty="0"/>
              <a:t> apt-get update</a:t>
            </a:r>
          </a:p>
          <a:p>
            <a:r>
              <a:rPr lang="en-US" altLang="zh-TW" sz="1600" dirty="0" err="1"/>
              <a:t>sudo</a:t>
            </a:r>
            <a:r>
              <a:rPr lang="en-US" altLang="zh-TW" sz="1600" dirty="0"/>
              <a:t> apt-get install apt-transport-https ca-certificates curl </a:t>
            </a:r>
            <a:r>
              <a:rPr lang="en-US" altLang="zh-TW" sz="1600" dirty="0" err="1"/>
              <a:t>gnupg</a:t>
            </a:r>
            <a:r>
              <a:rPr lang="en-US" altLang="zh-TW" sz="1600" dirty="0"/>
              <a:t>-agent software-properties-common</a:t>
            </a:r>
          </a:p>
          <a:p>
            <a:r>
              <a:rPr lang="en-US" altLang="zh-TW" sz="1600" dirty="0"/>
              <a:t>curl -</a:t>
            </a:r>
            <a:r>
              <a:rPr lang="en-US" altLang="zh-TW" sz="1600" dirty="0" err="1"/>
              <a:t>fsSL</a:t>
            </a:r>
            <a:r>
              <a:rPr lang="en-US" altLang="zh-TW" sz="1600" dirty="0"/>
              <a:t> https://download.docker.com/linux/ubuntu/gpg | </a:t>
            </a:r>
            <a:r>
              <a:rPr lang="en-US" altLang="zh-TW" sz="1600" dirty="0" err="1"/>
              <a:t>sudo</a:t>
            </a:r>
            <a:r>
              <a:rPr lang="en-US" altLang="zh-TW" sz="1600" dirty="0"/>
              <a:t> apt-key add -</a:t>
            </a:r>
          </a:p>
          <a:p>
            <a:r>
              <a:rPr lang="en-US" altLang="zh-TW" sz="1600" dirty="0" err="1"/>
              <a:t>sudo</a:t>
            </a:r>
            <a:r>
              <a:rPr lang="en-US" altLang="zh-TW" sz="1600" dirty="0"/>
              <a:t> add-apt-repository "deb [arch=amd64] https://download.docker.com/linux/ubuntu $(</a:t>
            </a:r>
            <a:r>
              <a:rPr lang="en-US" altLang="zh-TW" sz="1600" dirty="0" err="1"/>
              <a:t>lsb_release</a:t>
            </a:r>
            <a:r>
              <a:rPr lang="en-US" altLang="zh-TW" sz="1600" dirty="0"/>
              <a:t> -cs) </a:t>
            </a:r>
            <a:r>
              <a:rPr lang="en-US" altLang="zh-TW" sz="1600" dirty="0" smtClean="0"/>
              <a:t>stable“</a:t>
            </a:r>
          </a:p>
          <a:p>
            <a:r>
              <a:rPr lang="en-US" altLang="zh-TW" sz="1600" dirty="0" smtClean="0"/>
              <a:t># change arch=amd64 to other according to cpu architecture</a:t>
            </a:r>
            <a:endParaRPr lang="zh-TW" altLang="en-US" sz="1600" dirty="0"/>
          </a:p>
        </p:txBody>
      </p:sp>
    </p:spTree>
    <p:extLst>
      <p:ext uri="{BB962C8B-B14F-4D97-AF65-F5344CB8AC3E}">
        <p14:creationId xmlns:p14="http://schemas.microsoft.com/office/powerpoint/2010/main" val="286346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825934-1AB8-4C7A-A5E2-922DB35D8D59}"/>
              </a:ext>
            </a:extLst>
          </p:cNvPr>
          <p:cNvSpPr>
            <a:spLocks noGrp="1"/>
          </p:cNvSpPr>
          <p:nvPr>
            <p:ph type="title"/>
          </p:nvPr>
        </p:nvSpPr>
        <p:spPr/>
        <p:txBody>
          <a:bodyPr/>
          <a:lstStyle/>
          <a:p>
            <a:r>
              <a:rPr lang="en-US" altLang="zh-TW" dirty="0"/>
              <a:t>Why Containers</a:t>
            </a:r>
            <a:endParaRPr lang="zh-TW" altLang="en-US" dirty="0"/>
          </a:p>
        </p:txBody>
      </p:sp>
      <p:sp>
        <p:nvSpPr>
          <p:cNvPr id="3" name="內容版面配置區 2">
            <a:extLst>
              <a:ext uri="{FF2B5EF4-FFF2-40B4-BE49-F238E27FC236}">
                <a16:creationId xmlns:a16="http://schemas.microsoft.com/office/drawing/2014/main" id="{7339AF62-5326-4D24-B9F0-FBF7A6974E1A}"/>
              </a:ext>
            </a:extLst>
          </p:cNvPr>
          <p:cNvSpPr>
            <a:spLocks noGrp="1"/>
          </p:cNvSpPr>
          <p:nvPr>
            <p:ph idx="1"/>
          </p:nvPr>
        </p:nvSpPr>
        <p:spPr>
          <a:xfrm>
            <a:off x="1097279" y="1845734"/>
            <a:ext cx="10212871" cy="4023360"/>
          </a:xfrm>
        </p:spPr>
        <p:txBody>
          <a:bodyPr/>
          <a:lstStyle/>
          <a:p>
            <a:r>
              <a:rPr lang="en-US" altLang="zh-TW" dirty="0"/>
              <a:t>For every service you deploy ( lets say there is X services ), and you got Y development platforms</a:t>
            </a:r>
          </a:p>
          <a:p>
            <a:pPr lvl="1"/>
            <a:r>
              <a:rPr lang="en-US" altLang="zh-TW" dirty="0"/>
              <a:t>There will be total of X * Y combinations!!</a:t>
            </a:r>
          </a:p>
          <a:p>
            <a:pPr lvl="1"/>
            <a:r>
              <a:rPr lang="en-US" altLang="zh-TW" dirty="0"/>
              <a:t>If those combinations runs on different library … ?</a:t>
            </a:r>
          </a:p>
          <a:p>
            <a:r>
              <a:rPr lang="en-US" altLang="zh-TW" dirty="0"/>
              <a:t>Think of how objects are shipped</a:t>
            </a:r>
          </a:p>
          <a:p>
            <a:pPr lvl="1"/>
            <a:r>
              <a:rPr lang="en-US" altLang="zh-TW" dirty="0"/>
              <a:t>You gets all kinds of sizes and shapes, and multiple transportation tools … ( looks like the question above )</a:t>
            </a:r>
          </a:p>
          <a:p>
            <a:pPr lvl="2"/>
            <a:r>
              <a:rPr lang="en-US" altLang="zh-TW" dirty="0"/>
              <a:t>Build a standard container!!</a:t>
            </a:r>
          </a:p>
          <a:p>
            <a:r>
              <a:rPr lang="en-US" altLang="zh-TW" dirty="0"/>
              <a:t>Container’s goodness</a:t>
            </a:r>
          </a:p>
          <a:p>
            <a:pPr lvl="1"/>
            <a:r>
              <a:rPr lang="en-US" altLang="zh-TW" dirty="0"/>
              <a:t>Portable</a:t>
            </a:r>
          </a:p>
          <a:p>
            <a:pPr lvl="1"/>
            <a:r>
              <a:rPr lang="en-US" altLang="zh-TW" dirty="0"/>
              <a:t>No more missing dependencies</a:t>
            </a:r>
          </a:p>
          <a:p>
            <a:pPr lvl="1"/>
            <a:r>
              <a:rPr lang="en-US" altLang="zh-TW" dirty="0"/>
              <a:t>Libraries are in ISOLATED containers, so various versions can coexist on the same machine.</a:t>
            </a:r>
          </a:p>
        </p:txBody>
      </p:sp>
    </p:spTree>
    <p:extLst>
      <p:ext uri="{BB962C8B-B14F-4D97-AF65-F5344CB8AC3E}">
        <p14:creationId xmlns:p14="http://schemas.microsoft.com/office/powerpoint/2010/main" val="334390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675B-8703-4ACD-84F7-699C292DB408}"/>
              </a:ext>
            </a:extLst>
          </p:cNvPr>
          <p:cNvSpPr>
            <a:spLocks noGrp="1"/>
          </p:cNvSpPr>
          <p:nvPr>
            <p:ph type="title"/>
          </p:nvPr>
        </p:nvSpPr>
        <p:spPr/>
        <p:txBody>
          <a:bodyPr/>
          <a:lstStyle/>
          <a:p>
            <a:r>
              <a:rPr lang="en-US" altLang="zh-TW" dirty="0"/>
              <a:t>Why Containers ( vs Virtual Machines )</a:t>
            </a:r>
            <a:endParaRPr lang="zh-TW" altLang="en-US" dirty="0"/>
          </a:p>
        </p:txBody>
      </p:sp>
      <p:sp>
        <p:nvSpPr>
          <p:cNvPr id="3" name="內容版面配置區 2">
            <a:extLst>
              <a:ext uri="{FF2B5EF4-FFF2-40B4-BE49-F238E27FC236}">
                <a16:creationId xmlns:a16="http://schemas.microsoft.com/office/drawing/2014/main" id="{2D5F54A1-7AE9-49E6-A364-2B7DED680A0E}"/>
              </a:ext>
            </a:extLst>
          </p:cNvPr>
          <p:cNvSpPr>
            <a:spLocks noGrp="1"/>
          </p:cNvSpPr>
          <p:nvPr>
            <p:ph idx="1"/>
          </p:nvPr>
        </p:nvSpPr>
        <p:spPr>
          <a:xfrm>
            <a:off x="1097280" y="1845734"/>
            <a:ext cx="10058400" cy="4023360"/>
          </a:xfrm>
        </p:spPr>
        <p:txBody>
          <a:bodyPr/>
          <a:lstStyle/>
          <a:p>
            <a:r>
              <a:rPr lang="en-US" altLang="zh-TW" dirty="0"/>
              <a:t>1. shared binaries and libraries</a:t>
            </a:r>
          </a:p>
          <a:p>
            <a:pPr lvl="1"/>
            <a:r>
              <a:rPr lang="en-US" altLang="zh-TW" dirty="0"/>
              <a:t>Consider you are trying apps, each running in its own environment</a:t>
            </a:r>
          </a:p>
          <a:p>
            <a:pPr lvl="2"/>
            <a:r>
              <a:rPr lang="en-US" altLang="zh-TW" dirty="0"/>
              <a:t>Copy On Write characteristics</a:t>
            </a:r>
          </a:p>
          <a:p>
            <a:pPr lvl="2"/>
            <a:endParaRPr lang="en-US" altLang="zh-TW" dirty="0"/>
          </a:p>
          <a:p>
            <a:pPr lvl="1"/>
            <a:endParaRPr lang="zh-TW" altLang="en-US" dirty="0"/>
          </a:p>
        </p:txBody>
      </p:sp>
      <p:grpSp>
        <p:nvGrpSpPr>
          <p:cNvPr id="32" name="群組 31">
            <a:extLst>
              <a:ext uri="{FF2B5EF4-FFF2-40B4-BE49-F238E27FC236}">
                <a16:creationId xmlns:a16="http://schemas.microsoft.com/office/drawing/2014/main" id="{6F60A583-AD4B-462A-8C50-F94DA2115176}"/>
              </a:ext>
            </a:extLst>
          </p:cNvPr>
          <p:cNvGrpSpPr/>
          <p:nvPr/>
        </p:nvGrpSpPr>
        <p:grpSpPr>
          <a:xfrm>
            <a:off x="1426939" y="3349101"/>
            <a:ext cx="4184476" cy="2968971"/>
            <a:chOff x="1426939" y="3349101"/>
            <a:chExt cx="4184476" cy="2968971"/>
          </a:xfrm>
        </p:grpSpPr>
        <p:grpSp>
          <p:nvGrpSpPr>
            <p:cNvPr id="13" name="群組 12">
              <a:extLst>
                <a:ext uri="{FF2B5EF4-FFF2-40B4-BE49-F238E27FC236}">
                  <a16:creationId xmlns:a16="http://schemas.microsoft.com/office/drawing/2014/main" id="{A24A4CB5-AD01-4CB0-8E0F-F4D6DDE768DC}"/>
                </a:ext>
              </a:extLst>
            </p:cNvPr>
            <p:cNvGrpSpPr/>
            <p:nvPr/>
          </p:nvGrpSpPr>
          <p:grpSpPr>
            <a:xfrm>
              <a:off x="1426939" y="3349101"/>
              <a:ext cx="1927064" cy="2440094"/>
              <a:chOff x="8555708" y="2139518"/>
              <a:chExt cx="2597605" cy="3729576"/>
            </a:xfrm>
          </p:grpSpPr>
          <p:sp>
            <p:nvSpPr>
              <p:cNvPr id="4" name="矩形 3">
                <a:extLst>
                  <a:ext uri="{FF2B5EF4-FFF2-40B4-BE49-F238E27FC236}">
                    <a16:creationId xmlns:a16="http://schemas.microsoft.com/office/drawing/2014/main" id="{6EBD81DC-84EE-49CA-90DE-7CDB1EAC47EE}"/>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5" name="矩形 4">
                <a:extLst>
                  <a:ext uri="{FF2B5EF4-FFF2-40B4-BE49-F238E27FC236}">
                    <a16:creationId xmlns:a16="http://schemas.microsoft.com/office/drawing/2014/main" id="{A2ECE088-29C4-4C30-938D-1657812CF18D}"/>
                  </a:ext>
                </a:extLst>
              </p:cNvPr>
              <p:cNvSpPr/>
              <p:nvPr/>
            </p:nvSpPr>
            <p:spPr>
              <a:xfrm>
                <a:off x="8555708"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6" name="矩形 5">
                <a:extLst>
                  <a:ext uri="{FF2B5EF4-FFF2-40B4-BE49-F238E27FC236}">
                    <a16:creationId xmlns:a16="http://schemas.microsoft.com/office/drawing/2014/main" id="{BFCD92DA-E88F-4D00-BCF0-6F70DFC2CA8F}"/>
                  </a:ext>
                </a:extLst>
              </p:cNvPr>
              <p:cNvSpPr/>
              <p:nvPr/>
            </p:nvSpPr>
            <p:spPr>
              <a:xfrm>
                <a:off x="8555708"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7" name="矩形 6">
                <a:extLst>
                  <a:ext uri="{FF2B5EF4-FFF2-40B4-BE49-F238E27FC236}">
                    <a16:creationId xmlns:a16="http://schemas.microsoft.com/office/drawing/2014/main" id="{0AED4189-2DA5-4E87-935A-CF0910900FFC}"/>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8" name="矩形 7">
                <a:extLst>
                  <a:ext uri="{FF2B5EF4-FFF2-40B4-BE49-F238E27FC236}">
                    <a16:creationId xmlns:a16="http://schemas.microsoft.com/office/drawing/2014/main" id="{3337D370-524D-4D7E-9C97-9D12D7DB14B8}"/>
                  </a:ext>
                </a:extLst>
              </p:cNvPr>
              <p:cNvSpPr/>
              <p:nvPr/>
            </p:nvSpPr>
            <p:spPr>
              <a:xfrm>
                <a:off x="9467444" y="2831977"/>
                <a:ext cx="774133"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9" name="矩形 8">
                <a:extLst>
                  <a:ext uri="{FF2B5EF4-FFF2-40B4-BE49-F238E27FC236}">
                    <a16:creationId xmlns:a16="http://schemas.microsoft.com/office/drawing/2014/main" id="{958C0CFB-1F9C-4170-A2F2-425C1420B50F}"/>
                  </a:ext>
                </a:extLst>
              </p:cNvPr>
              <p:cNvSpPr/>
              <p:nvPr/>
            </p:nvSpPr>
            <p:spPr>
              <a:xfrm>
                <a:off x="9467444" y="3518220"/>
                <a:ext cx="774133" cy="23508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10" name="矩形 9">
                <a:extLst>
                  <a:ext uri="{FF2B5EF4-FFF2-40B4-BE49-F238E27FC236}">
                    <a16:creationId xmlns:a16="http://schemas.microsoft.com/office/drawing/2014/main" id="{88440D91-33B6-465C-97DC-FEAF25BDC5B1}"/>
                  </a:ext>
                </a:extLst>
              </p:cNvPr>
              <p:cNvSpPr/>
              <p:nvPr/>
            </p:nvSpPr>
            <p:spPr>
              <a:xfrm>
                <a:off x="10374446" y="2139518"/>
                <a:ext cx="778867"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1" name="矩形 10">
                <a:extLst>
                  <a:ext uri="{FF2B5EF4-FFF2-40B4-BE49-F238E27FC236}">
                    <a16:creationId xmlns:a16="http://schemas.microsoft.com/office/drawing/2014/main" id="{53145B12-44A2-43E2-8B9A-C17056B93772}"/>
                  </a:ext>
                </a:extLst>
              </p:cNvPr>
              <p:cNvSpPr/>
              <p:nvPr/>
            </p:nvSpPr>
            <p:spPr>
              <a:xfrm>
                <a:off x="10372079"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2" name="矩形 11">
                <a:extLst>
                  <a:ext uri="{FF2B5EF4-FFF2-40B4-BE49-F238E27FC236}">
                    <a16:creationId xmlns:a16="http://schemas.microsoft.com/office/drawing/2014/main" id="{B8873F9B-F166-4D62-848E-472AC3366198}"/>
                  </a:ext>
                </a:extLst>
              </p:cNvPr>
              <p:cNvSpPr/>
              <p:nvPr/>
            </p:nvSpPr>
            <p:spPr>
              <a:xfrm>
                <a:off x="10372079"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grpSp>
        <p:grpSp>
          <p:nvGrpSpPr>
            <p:cNvPr id="14" name="群組 13">
              <a:extLst>
                <a:ext uri="{FF2B5EF4-FFF2-40B4-BE49-F238E27FC236}">
                  <a16:creationId xmlns:a16="http://schemas.microsoft.com/office/drawing/2014/main" id="{4287E834-285A-4684-A299-AFF17B07AB45}"/>
                </a:ext>
              </a:extLst>
            </p:cNvPr>
            <p:cNvGrpSpPr/>
            <p:nvPr/>
          </p:nvGrpSpPr>
          <p:grpSpPr>
            <a:xfrm>
              <a:off x="3481918" y="4854630"/>
              <a:ext cx="1927064" cy="919664"/>
              <a:chOff x="8558075" y="2139518"/>
              <a:chExt cx="2597605" cy="1405665"/>
            </a:xfrm>
          </p:grpSpPr>
          <p:sp>
            <p:nvSpPr>
              <p:cNvPr id="15" name="矩形 14">
                <a:extLst>
                  <a:ext uri="{FF2B5EF4-FFF2-40B4-BE49-F238E27FC236}">
                    <a16:creationId xmlns:a16="http://schemas.microsoft.com/office/drawing/2014/main" id="{09A46D4E-867D-4BD5-8B04-76769213B7DA}"/>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6" name="矩形 15">
                <a:extLst>
                  <a:ext uri="{FF2B5EF4-FFF2-40B4-BE49-F238E27FC236}">
                    <a16:creationId xmlns:a16="http://schemas.microsoft.com/office/drawing/2014/main" id="{EFF7FF62-4ED1-4664-B481-A237A1FE0ADE}"/>
                  </a:ext>
                </a:extLst>
              </p:cNvPr>
              <p:cNvSpPr/>
              <p:nvPr/>
            </p:nvSpPr>
            <p:spPr>
              <a:xfrm>
                <a:off x="8561010"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8" name="矩形 17">
                <a:extLst>
                  <a:ext uri="{FF2B5EF4-FFF2-40B4-BE49-F238E27FC236}">
                    <a16:creationId xmlns:a16="http://schemas.microsoft.com/office/drawing/2014/main" id="{9B3C610E-CCCA-4DEA-896E-F6C03A08B2DF}"/>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9" name="矩形 18">
                <a:extLst>
                  <a:ext uri="{FF2B5EF4-FFF2-40B4-BE49-F238E27FC236}">
                    <a16:creationId xmlns:a16="http://schemas.microsoft.com/office/drawing/2014/main" id="{97067981-9F80-4C48-9DCC-EF54EB7F9F6F}"/>
                  </a:ext>
                </a:extLst>
              </p:cNvPr>
              <p:cNvSpPr/>
              <p:nvPr/>
            </p:nvSpPr>
            <p:spPr>
              <a:xfrm>
                <a:off x="9462708" y="2852724"/>
                <a:ext cx="781234" cy="692459"/>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21" name="矩形 20">
                <a:extLst>
                  <a:ext uri="{FF2B5EF4-FFF2-40B4-BE49-F238E27FC236}">
                    <a16:creationId xmlns:a16="http://schemas.microsoft.com/office/drawing/2014/main" id="{3F805CC0-16C1-4535-BDFD-EC5D8FE373E7}"/>
                  </a:ext>
                </a:extLst>
              </p:cNvPr>
              <p:cNvSpPr/>
              <p:nvPr/>
            </p:nvSpPr>
            <p:spPr>
              <a:xfrm>
                <a:off x="10374446" y="2139518"/>
                <a:ext cx="781234" cy="692459"/>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22" name="矩形 21">
                <a:extLst>
                  <a:ext uri="{FF2B5EF4-FFF2-40B4-BE49-F238E27FC236}">
                    <a16:creationId xmlns:a16="http://schemas.microsoft.com/office/drawing/2014/main" id="{8E092F9C-A9F4-4BC6-9ABD-0EB7F4EF4CE9}"/>
                  </a:ext>
                </a:extLst>
              </p:cNvPr>
              <p:cNvSpPr/>
              <p:nvPr/>
            </p:nvSpPr>
            <p:spPr>
              <a:xfrm>
                <a:off x="10373607" y="2831977"/>
                <a:ext cx="779706" cy="69245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sp>
          <p:nvSpPr>
            <p:cNvPr id="24" name="矩形 23">
              <a:extLst>
                <a:ext uri="{FF2B5EF4-FFF2-40B4-BE49-F238E27FC236}">
                  <a16:creationId xmlns:a16="http://schemas.microsoft.com/office/drawing/2014/main" id="{059C9397-B93A-4724-9C92-247DA8283F80}"/>
                </a:ext>
              </a:extLst>
            </p:cNvPr>
            <p:cNvSpPr/>
            <p:nvPr/>
          </p:nvSpPr>
          <p:spPr>
            <a:xfrm>
              <a:off x="1426939" y="5869094"/>
              <a:ext cx="4184476" cy="44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Hypervisor ( VM ) / docker daemon</a:t>
              </a:r>
              <a:endParaRPr lang="zh-TW" altLang="en-US" dirty="0"/>
            </a:p>
          </p:txBody>
        </p:sp>
        <p:grpSp>
          <p:nvGrpSpPr>
            <p:cNvPr id="27" name="群組 26">
              <a:extLst>
                <a:ext uri="{FF2B5EF4-FFF2-40B4-BE49-F238E27FC236}">
                  <a16:creationId xmlns:a16="http://schemas.microsoft.com/office/drawing/2014/main" id="{85015A2D-8442-46B5-8E69-0A3339C8FA2B}"/>
                </a:ext>
              </a:extLst>
            </p:cNvPr>
            <p:cNvGrpSpPr/>
            <p:nvPr/>
          </p:nvGrpSpPr>
          <p:grpSpPr>
            <a:xfrm>
              <a:off x="5405470" y="4854630"/>
              <a:ext cx="205945" cy="906090"/>
              <a:chOff x="5405470" y="4854630"/>
              <a:chExt cx="581324" cy="906090"/>
            </a:xfrm>
          </p:grpSpPr>
          <p:sp>
            <p:nvSpPr>
              <p:cNvPr id="25" name="矩形 24">
                <a:extLst>
                  <a:ext uri="{FF2B5EF4-FFF2-40B4-BE49-F238E27FC236}">
                    <a16:creationId xmlns:a16="http://schemas.microsoft.com/office/drawing/2014/main" id="{193B662F-422B-4D7E-86F6-CA8346FDB33A}"/>
                  </a:ext>
                </a:extLst>
              </p:cNvPr>
              <p:cNvSpPr/>
              <p:nvPr/>
            </p:nvSpPr>
            <p:spPr>
              <a:xfrm>
                <a:off x="5407226" y="4854630"/>
                <a:ext cx="579568" cy="4530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26" name="矩形 25">
                <a:extLst>
                  <a:ext uri="{FF2B5EF4-FFF2-40B4-BE49-F238E27FC236}">
                    <a16:creationId xmlns:a16="http://schemas.microsoft.com/office/drawing/2014/main" id="{A4966DC2-860B-4B53-A1A1-381C12868D5D}"/>
                  </a:ext>
                </a:extLst>
              </p:cNvPr>
              <p:cNvSpPr/>
              <p:nvPr/>
            </p:nvSpPr>
            <p:spPr>
              <a:xfrm>
                <a:off x="5405470" y="5307675"/>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cxnSp>
          <p:nvCxnSpPr>
            <p:cNvPr id="29" name="直線單箭頭接點 28">
              <a:extLst>
                <a:ext uri="{FF2B5EF4-FFF2-40B4-BE49-F238E27FC236}">
                  <a16:creationId xmlns:a16="http://schemas.microsoft.com/office/drawing/2014/main" id="{C0BB2A0B-26AE-4CA8-AB82-7D4CA1CD61D8}"/>
                </a:ext>
              </a:extLst>
            </p:cNvPr>
            <p:cNvCxnSpPr>
              <a:cxnSpLocks/>
              <a:stCxn id="33" idx="2"/>
              <a:endCxn id="19" idx="0"/>
            </p:cNvCxnSpPr>
            <p:nvPr/>
          </p:nvCxnSpPr>
          <p:spPr>
            <a:xfrm>
              <a:off x="3901794" y="4448477"/>
              <a:ext cx="541021" cy="872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6E7D18E6-57AA-40F3-BB11-D192816530B7}"/>
                </a:ext>
              </a:extLst>
            </p:cNvPr>
            <p:cNvSpPr txBox="1"/>
            <p:nvPr/>
          </p:nvSpPr>
          <p:spPr>
            <a:xfrm>
              <a:off x="3480162" y="3802146"/>
              <a:ext cx="843263" cy="646331"/>
            </a:xfrm>
            <a:prstGeom prst="rect">
              <a:avLst/>
            </a:prstGeom>
            <a:noFill/>
          </p:spPr>
          <p:txBody>
            <a:bodyPr wrap="square" rtlCol="0">
              <a:spAutoFit/>
            </a:bodyPr>
            <a:lstStyle/>
            <a:p>
              <a:r>
                <a:rPr lang="en-US" altLang="zh-TW" dirty="0"/>
                <a:t>Share library</a:t>
              </a:r>
              <a:endParaRPr lang="zh-TW" altLang="en-US" dirty="0"/>
            </a:p>
          </p:txBody>
        </p:sp>
        <p:sp>
          <p:nvSpPr>
            <p:cNvPr id="34" name="文字方塊 33">
              <a:extLst>
                <a:ext uri="{FF2B5EF4-FFF2-40B4-BE49-F238E27FC236}">
                  <a16:creationId xmlns:a16="http://schemas.microsoft.com/office/drawing/2014/main" id="{4B6982B2-827E-4B93-91CA-56024C17672E}"/>
                </a:ext>
              </a:extLst>
            </p:cNvPr>
            <p:cNvSpPr txBox="1"/>
            <p:nvPr/>
          </p:nvSpPr>
          <p:spPr>
            <a:xfrm>
              <a:off x="4443695" y="3802146"/>
              <a:ext cx="1144580" cy="646331"/>
            </a:xfrm>
            <a:prstGeom prst="rect">
              <a:avLst/>
            </a:prstGeom>
            <a:noFill/>
          </p:spPr>
          <p:txBody>
            <a:bodyPr wrap="square" rtlCol="0">
              <a:spAutoFit/>
            </a:bodyPr>
            <a:lstStyle/>
            <a:p>
              <a:r>
                <a:rPr lang="en-US" altLang="zh-TW" dirty="0"/>
                <a:t>Share container</a:t>
              </a:r>
              <a:endParaRPr lang="zh-TW" altLang="en-US" dirty="0"/>
            </a:p>
          </p:txBody>
        </p:sp>
        <p:cxnSp>
          <p:nvCxnSpPr>
            <p:cNvPr id="35" name="直線單箭頭接點 34">
              <a:extLst>
                <a:ext uri="{FF2B5EF4-FFF2-40B4-BE49-F238E27FC236}">
                  <a16:creationId xmlns:a16="http://schemas.microsoft.com/office/drawing/2014/main" id="{15F59656-E1FD-4CC8-92BF-92331BC15FA6}"/>
                </a:ext>
              </a:extLst>
            </p:cNvPr>
            <p:cNvCxnSpPr>
              <a:cxnSpLocks/>
              <a:stCxn id="34" idx="2"/>
            </p:cNvCxnSpPr>
            <p:nvPr/>
          </p:nvCxnSpPr>
          <p:spPr>
            <a:xfrm>
              <a:off x="5015985" y="4448477"/>
              <a:ext cx="101457" cy="4061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群組 61">
            <a:extLst>
              <a:ext uri="{FF2B5EF4-FFF2-40B4-BE49-F238E27FC236}">
                <a16:creationId xmlns:a16="http://schemas.microsoft.com/office/drawing/2014/main" id="{396DC37A-64E4-44D4-8741-888A556DCE22}"/>
              </a:ext>
            </a:extLst>
          </p:cNvPr>
          <p:cNvGrpSpPr/>
          <p:nvPr/>
        </p:nvGrpSpPr>
        <p:grpSpPr>
          <a:xfrm>
            <a:off x="6082249" y="2696196"/>
            <a:ext cx="3064937" cy="3193957"/>
            <a:chOff x="6082249" y="2696196"/>
            <a:chExt cx="3064937" cy="3193957"/>
          </a:xfrm>
        </p:grpSpPr>
        <p:cxnSp>
          <p:nvCxnSpPr>
            <p:cNvPr id="59" name="直線接點 58">
              <a:extLst>
                <a:ext uri="{FF2B5EF4-FFF2-40B4-BE49-F238E27FC236}">
                  <a16:creationId xmlns:a16="http://schemas.microsoft.com/office/drawing/2014/main" id="{C0B2B491-25C2-40C0-9A99-AE26114D5D95}"/>
                </a:ext>
              </a:extLst>
            </p:cNvPr>
            <p:cNvCxnSpPr>
              <a:cxnSpLocks/>
              <a:stCxn id="45" idx="2"/>
              <a:endCxn id="55" idx="0"/>
            </p:cNvCxnSpPr>
            <p:nvPr/>
          </p:nvCxnSpPr>
          <p:spPr>
            <a:xfrm>
              <a:off x="7636463" y="4028494"/>
              <a:ext cx="0" cy="551837"/>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FFC524AE-85CC-49CC-98A7-367AC7F567ED}"/>
                </a:ext>
              </a:extLst>
            </p:cNvPr>
            <p:cNvGrpSpPr/>
            <p:nvPr/>
          </p:nvGrpSpPr>
          <p:grpSpPr>
            <a:xfrm>
              <a:off x="6082249" y="4019266"/>
              <a:ext cx="579568" cy="922731"/>
              <a:chOff x="6019237" y="3113176"/>
              <a:chExt cx="579568" cy="922731"/>
            </a:xfrm>
          </p:grpSpPr>
          <p:sp>
            <p:nvSpPr>
              <p:cNvPr id="38" name="矩形 37">
                <a:extLst>
                  <a:ext uri="{FF2B5EF4-FFF2-40B4-BE49-F238E27FC236}">
                    <a16:creationId xmlns:a16="http://schemas.microsoft.com/office/drawing/2014/main" id="{C9D9E597-2EEC-41C3-A376-ABEED0241868}"/>
                  </a:ext>
                </a:extLst>
              </p:cNvPr>
              <p:cNvSpPr/>
              <p:nvPr/>
            </p:nvSpPr>
            <p:spPr>
              <a:xfrm>
                <a:off x="6019237" y="3113176"/>
                <a:ext cx="579568" cy="4624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39" name="矩形 38">
                <a:extLst>
                  <a:ext uri="{FF2B5EF4-FFF2-40B4-BE49-F238E27FC236}">
                    <a16:creationId xmlns:a16="http://schemas.microsoft.com/office/drawing/2014/main" id="{DCE0F933-B695-4BD1-9C1D-37643ABA1A3F}"/>
                  </a:ext>
                </a:extLst>
              </p:cNvPr>
              <p:cNvSpPr/>
              <p:nvPr/>
            </p:nvSpPr>
            <p:spPr>
              <a:xfrm>
                <a:off x="6019237" y="3582862"/>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53" name="群組 52">
              <a:extLst>
                <a:ext uri="{FF2B5EF4-FFF2-40B4-BE49-F238E27FC236}">
                  <a16:creationId xmlns:a16="http://schemas.microsoft.com/office/drawing/2014/main" id="{BC4F759C-03A3-4474-B44A-76874345CE86}"/>
                </a:ext>
              </a:extLst>
            </p:cNvPr>
            <p:cNvGrpSpPr/>
            <p:nvPr/>
          </p:nvGrpSpPr>
          <p:grpSpPr>
            <a:xfrm>
              <a:off x="7346679" y="3115165"/>
              <a:ext cx="803686" cy="913329"/>
              <a:chOff x="7050601" y="3394727"/>
              <a:chExt cx="803686" cy="913329"/>
            </a:xfrm>
          </p:grpSpPr>
          <p:grpSp>
            <p:nvGrpSpPr>
              <p:cNvPr id="43" name="群組 42">
                <a:extLst>
                  <a:ext uri="{FF2B5EF4-FFF2-40B4-BE49-F238E27FC236}">
                    <a16:creationId xmlns:a16="http://schemas.microsoft.com/office/drawing/2014/main" id="{AC127CEC-AF40-4ACA-B179-5313C2367174}"/>
                  </a:ext>
                </a:extLst>
              </p:cNvPr>
              <p:cNvGrpSpPr/>
              <p:nvPr/>
            </p:nvGrpSpPr>
            <p:grpSpPr>
              <a:xfrm>
                <a:off x="7050601" y="3394727"/>
                <a:ext cx="579568" cy="913329"/>
                <a:chOff x="6019237" y="3122578"/>
                <a:chExt cx="579568" cy="913329"/>
              </a:xfrm>
            </p:grpSpPr>
            <p:sp>
              <p:nvSpPr>
                <p:cNvPr id="44" name="矩形 43">
                  <a:extLst>
                    <a:ext uri="{FF2B5EF4-FFF2-40B4-BE49-F238E27FC236}">
                      <a16:creationId xmlns:a16="http://schemas.microsoft.com/office/drawing/2014/main" id="{13D260F7-45F3-4E43-B9C6-5F3A6450D238}"/>
                    </a:ext>
                  </a:extLst>
                </p:cNvPr>
                <p:cNvSpPr/>
                <p:nvPr/>
              </p:nvSpPr>
              <p:spPr>
                <a:xfrm>
                  <a:off x="6019237" y="3122578"/>
                  <a:ext cx="579568" cy="453045"/>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45" name="矩形 44">
                  <a:extLst>
                    <a:ext uri="{FF2B5EF4-FFF2-40B4-BE49-F238E27FC236}">
                      <a16:creationId xmlns:a16="http://schemas.microsoft.com/office/drawing/2014/main" id="{1232671B-5EC7-4DE2-BC70-CAA22DB44E82}"/>
                    </a:ext>
                  </a:extLst>
                </p:cNvPr>
                <p:cNvSpPr/>
                <p:nvPr/>
              </p:nvSpPr>
              <p:spPr>
                <a:xfrm>
                  <a:off x="6019237" y="3582862"/>
                  <a:ext cx="579568" cy="4530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9" name="矩形 48">
                <a:extLst>
                  <a:ext uri="{FF2B5EF4-FFF2-40B4-BE49-F238E27FC236}">
                    <a16:creationId xmlns:a16="http://schemas.microsoft.com/office/drawing/2014/main" id="{016DDA25-0C50-4FF1-AEBD-5EC5F7BED194}"/>
                  </a:ext>
                </a:extLst>
              </p:cNvPr>
              <p:cNvSpPr/>
              <p:nvPr/>
            </p:nvSpPr>
            <p:spPr>
              <a:xfrm>
                <a:off x="7630169" y="3394727"/>
                <a:ext cx="224118" cy="460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grpSp>
          <p:nvGrpSpPr>
            <p:cNvPr id="52" name="群組 51">
              <a:extLst>
                <a:ext uri="{FF2B5EF4-FFF2-40B4-BE49-F238E27FC236}">
                  <a16:creationId xmlns:a16="http://schemas.microsoft.com/office/drawing/2014/main" id="{19ABA493-127C-4058-85EB-95AF094D4CF9}"/>
                </a:ext>
              </a:extLst>
            </p:cNvPr>
            <p:cNvGrpSpPr/>
            <p:nvPr/>
          </p:nvGrpSpPr>
          <p:grpSpPr>
            <a:xfrm>
              <a:off x="7344027" y="4957384"/>
              <a:ext cx="806338" cy="932769"/>
              <a:chOff x="7047949" y="4715474"/>
              <a:chExt cx="806338" cy="932769"/>
            </a:xfrm>
          </p:grpSpPr>
          <p:sp>
            <p:nvSpPr>
              <p:cNvPr id="51" name="矩形 50">
                <a:extLst>
                  <a:ext uri="{FF2B5EF4-FFF2-40B4-BE49-F238E27FC236}">
                    <a16:creationId xmlns:a16="http://schemas.microsoft.com/office/drawing/2014/main" id="{5A3FFE83-F698-474A-8CAE-B6A50E540D28}"/>
                  </a:ext>
                </a:extLst>
              </p:cNvPr>
              <p:cNvSpPr/>
              <p:nvPr/>
            </p:nvSpPr>
            <p:spPr>
              <a:xfrm>
                <a:off x="7630169" y="5180763"/>
                <a:ext cx="224118" cy="453245"/>
              </a:xfrm>
              <a:prstGeom prst="rect">
                <a:avLst/>
              </a:prstGeom>
              <a:ln>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dirty="0"/>
              </a:p>
            </p:txBody>
          </p:sp>
          <p:pic>
            <p:nvPicPr>
              <p:cNvPr id="50" name="圖片 49">
                <a:extLst>
                  <a:ext uri="{FF2B5EF4-FFF2-40B4-BE49-F238E27FC236}">
                    <a16:creationId xmlns:a16="http://schemas.microsoft.com/office/drawing/2014/main" id="{1D49F805-39BC-4B1D-B234-DDE2F4CFA118}"/>
                  </a:ext>
                </a:extLst>
              </p:cNvPr>
              <p:cNvPicPr>
                <a:picLocks noChangeAspect="1"/>
              </p:cNvPicPr>
              <p:nvPr/>
            </p:nvPicPr>
            <p:blipFill>
              <a:blip r:embed="rId3"/>
              <a:stretch>
                <a:fillRect/>
              </a:stretch>
            </p:blipFill>
            <p:spPr>
              <a:xfrm>
                <a:off x="7047949" y="4715474"/>
                <a:ext cx="597460" cy="932769"/>
              </a:xfrm>
              <a:prstGeom prst="rect">
                <a:avLst/>
              </a:prstGeom>
            </p:spPr>
          </p:pic>
        </p:grpSp>
        <p:sp>
          <p:nvSpPr>
            <p:cNvPr id="54" name="文字方塊 53">
              <a:extLst>
                <a:ext uri="{FF2B5EF4-FFF2-40B4-BE49-F238E27FC236}">
                  <a16:creationId xmlns:a16="http://schemas.microsoft.com/office/drawing/2014/main" id="{39DF9357-F49D-4A1B-BC1D-F0DBB1AAB671}"/>
                </a:ext>
              </a:extLst>
            </p:cNvPr>
            <p:cNvSpPr txBox="1"/>
            <p:nvPr/>
          </p:nvSpPr>
          <p:spPr>
            <a:xfrm>
              <a:off x="6810773" y="2696196"/>
              <a:ext cx="1651379" cy="369332"/>
            </a:xfrm>
            <a:prstGeom prst="rect">
              <a:avLst/>
            </a:prstGeom>
            <a:noFill/>
          </p:spPr>
          <p:txBody>
            <a:bodyPr wrap="square" rtlCol="0">
              <a:spAutoFit/>
            </a:bodyPr>
            <a:lstStyle/>
            <a:p>
              <a:r>
                <a:rPr lang="en-US" altLang="zh-TW" dirty="0"/>
                <a:t>Modified APPs</a:t>
              </a:r>
              <a:endParaRPr lang="zh-TW" altLang="en-US" dirty="0"/>
            </a:p>
          </p:txBody>
        </p:sp>
        <p:sp>
          <p:nvSpPr>
            <p:cNvPr id="55" name="文字方塊 54">
              <a:extLst>
                <a:ext uri="{FF2B5EF4-FFF2-40B4-BE49-F238E27FC236}">
                  <a16:creationId xmlns:a16="http://schemas.microsoft.com/office/drawing/2014/main" id="{8789423A-9B7E-4B06-95F2-A60097FABD6F}"/>
                </a:ext>
              </a:extLst>
            </p:cNvPr>
            <p:cNvSpPr txBox="1"/>
            <p:nvPr/>
          </p:nvSpPr>
          <p:spPr>
            <a:xfrm>
              <a:off x="6810773" y="4580331"/>
              <a:ext cx="1651379" cy="369332"/>
            </a:xfrm>
            <a:prstGeom prst="rect">
              <a:avLst/>
            </a:prstGeom>
            <a:noFill/>
          </p:spPr>
          <p:txBody>
            <a:bodyPr wrap="square" rtlCol="0">
              <a:spAutoFit/>
            </a:bodyPr>
            <a:lstStyle/>
            <a:p>
              <a:r>
                <a:rPr lang="en-US" altLang="zh-TW" dirty="0"/>
                <a:t>Modified LIBs</a:t>
              </a:r>
              <a:endParaRPr lang="zh-TW" altLang="en-US" dirty="0"/>
            </a:p>
          </p:txBody>
        </p:sp>
        <p:cxnSp>
          <p:nvCxnSpPr>
            <p:cNvPr id="57" name="直線單箭頭接點 56">
              <a:extLst>
                <a:ext uri="{FF2B5EF4-FFF2-40B4-BE49-F238E27FC236}">
                  <a16:creationId xmlns:a16="http://schemas.microsoft.com/office/drawing/2014/main" id="{03C8442C-DB33-4A70-8550-7A7AF87362D4}"/>
                </a:ext>
              </a:extLst>
            </p:cNvPr>
            <p:cNvCxnSpPr/>
            <p:nvPr/>
          </p:nvCxnSpPr>
          <p:spPr>
            <a:xfrm>
              <a:off x="6929425" y="4304412"/>
              <a:ext cx="2217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6" name="群組 65">
            <a:extLst>
              <a:ext uri="{FF2B5EF4-FFF2-40B4-BE49-F238E27FC236}">
                <a16:creationId xmlns:a16="http://schemas.microsoft.com/office/drawing/2014/main" id="{8F4152B7-6C57-46AC-B36A-ED9E3A3EACAE}"/>
              </a:ext>
            </a:extLst>
          </p:cNvPr>
          <p:cNvGrpSpPr/>
          <p:nvPr/>
        </p:nvGrpSpPr>
        <p:grpSpPr>
          <a:xfrm>
            <a:off x="9282081" y="4008835"/>
            <a:ext cx="579568" cy="938478"/>
            <a:chOff x="9306075" y="3986030"/>
            <a:chExt cx="579568" cy="938478"/>
          </a:xfrm>
        </p:grpSpPr>
        <p:sp>
          <p:nvSpPr>
            <p:cNvPr id="64" name="矩形 63">
              <a:extLst>
                <a:ext uri="{FF2B5EF4-FFF2-40B4-BE49-F238E27FC236}">
                  <a16:creationId xmlns:a16="http://schemas.microsoft.com/office/drawing/2014/main" id="{9426A225-7934-40B6-8912-321CF0CE9ED1}"/>
                </a:ext>
              </a:extLst>
            </p:cNvPr>
            <p:cNvSpPr/>
            <p:nvPr/>
          </p:nvSpPr>
          <p:spPr>
            <a:xfrm>
              <a:off x="9306075" y="3986030"/>
              <a:ext cx="579568" cy="462447"/>
            </a:xfrm>
            <a:prstGeom prst="rect">
              <a:avLst/>
            </a:prstGeom>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65" name="矩形 64">
              <a:extLst>
                <a:ext uri="{FF2B5EF4-FFF2-40B4-BE49-F238E27FC236}">
                  <a16:creationId xmlns:a16="http://schemas.microsoft.com/office/drawing/2014/main" id="{ACDA6E15-B15A-4730-AC33-419437BCBE49}"/>
                </a:ext>
              </a:extLst>
            </p:cNvPr>
            <p:cNvSpPr/>
            <p:nvPr/>
          </p:nvSpPr>
          <p:spPr>
            <a:xfrm>
              <a:off x="9306075" y="4448477"/>
              <a:ext cx="579568" cy="476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68" name="群組 67">
            <a:extLst>
              <a:ext uri="{FF2B5EF4-FFF2-40B4-BE49-F238E27FC236}">
                <a16:creationId xmlns:a16="http://schemas.microsoft.com/office/drawing/2014/main" id="{18B8B0DC-6323-4BA9-AE92-352CC3BB8E92}"/>
              </a:ext>
            </a:extLst>
          </p:cNvPr>
          <p:cNvGrpSpPr/>
          <p:nvPr/>
        </p:nvGrpSpPr>
        <p:grpSpPr>
          <a:xfrm>
            <a:off x="10286768" y="4002043"/>
            <a:ext cx="579568" cy="938478"/>
            <a:chOff x="9306075" y="3986030"/>
            <a:chExt cx="579568" cy="938478"/>
          </a:xfrm>
        </p:grpSpPr>
        <p:sp>
          <p:nvSpPr>
            <p:cNvPr id="69" name="矩形 68">
              <a:extLst>
                <a:ext uri="{FF2B5EF4-FFF2-40B4-BE49-F238E27FC236}">
                  <a16:creationId xmlns:a16="http://schemas.microsoft.com/office/drawing/2014/main" id="{0C811EE9-1849-455B-AE5D-94B72EC5271E}"/>
                </a:ext>
              </a:extLst>
            </p:cNvPr>
            <p:cNvSpPr/>
            <p:nvPr/>
          </p:nvSpPr>
          <p:spPr>
            <a:xfrm>
              <a:off x="9306075" y="3986030"/>
              <a:ext cx="579568" cy="46244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APP</a:t>
              </a:r>
              <a:endParaRPr lang="zh-TW" altLang="en-US" dirty="0"/>
            </a:p>
          </p:txBody>
        </p:sp>
        <p:sp>
          <p:nvSpPr>
            <p:cNvPr id="70" name="矩形 69">
              <a:extLst>
                <a:ext uri="{FF2B5EF4-FFF2-40B4-BE49-F238E27FC236}">
                  <a16:creationId xmlns:a16="http://schemas.microsoft.com/office/drawing/2014/main" id="{F080C148-4E1E-4A6A-AC24-47EB07C05212}"/>
                </a:ext>
              </a:extLst>
            </p:cNvPr>
            <p:cNvSpPr/>
            <p:nvPr/>
          </p:nvSpPr>
          <p:spPr>
            <a:xfrm>
              <a:off x="9306075" y="4448477"/>
              <a:ext cx="579568" cy="4760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LIB</a:t>
              </a:r>
              <a:endParaRPr lang="zh-TW" altLang="en-US" dirty="0"/>
            </a:p>
          </p:txBody>
        </p:sp>
      </p:grpSp>
      <p:sp>
        <p:nvSpPr>
          <p:cNvPr id="71" name="加號 70">
            <a:extLst>
              <a:ext uri="{FF2B5EF4-FFF2-40B4-BE49-F238E27FC236}">
                <a16:creationId xmlns:a16="http://schemas.microsoft.com/office/drawing/2014/main" id="{60DACA92-57B6-40D6-8F0D-B9FBA6FE10A6}"/>
              </a:ext>
            </a:extLst>
          </p:cNvPr>
          <p:cNvSpPr/>
          <p:nvPr/>
        </p:nvSpPr>
        <p:spPr>
          <a:xfrm>
            <a:off x="9962149" y="4334177"/>
            <a:ext cx="224118"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文字方塊 71">
            <a:extLst>
              <a:ext uri="{FF2B5EF4-FFF2-40B4-BE49-F238E27FC236}">
                <a16:creationId xmlns:a16="http://schemas.microsoft.com/office/drawing/2014/main" id="{B1A2446F-B7EB-4B93-A6AA-84B2F75C7CFE}"/>
              </a:ext>
            </a:extLst>
          </p:cNvPr>
          <p:cNvSpPr txBox="1"/>
          <p:nvPr/>
        </p:nvSpPr>
        <p:spPr>
          <a:xfrm>
            <a:off x="8972477" y="3646180"/>
            <a:ext cx="1917511" cy="369332"/>
          </a:xfrm>
          <a:prstGeom prst="rect">
            <a:avLst/>
          </a:prstGeom>
          <a:noFill/>
        </p:spPr>
        <p:txBody>
          <a:bodyPr wrap="square" rtlCol="0">
            <a:spAutoFit/>
          </a:bodyPr>
          <a:lstStyle/>
          <a:p>
            <a:pPr algn="ctr"/>
            <a:r>
              <a:rPr lang="en-US" altLang="zh-TW" dirty="0"/>
              <a:t>Original + delta</a:t>
            </a:r>
            <a:endParaRPr lang="zh-TW" altLang="en-US" dirty="0"/>
          </a:p>
        </p:txBody>
      </p:sp>
    </p:spTree>
    <p:extLst>
      <p:ext uri="{BB962C8B-B14F-4D97-AF65-F5344CB8AC3E}">
        <p14:creationId xmlns:p14="http://schemas.microsoft.com/office/powerpoint/2010/main" val="3307321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6FABC7-296F-4780-9F5A-92BBE8CD50B8}"/>
              </a:ext>
            </a:extLst>
          </p:cNvPr>
          <p:cNvSpPr>
            <a:spLocks noGrp="1"/>
          </p:cNvSpPr>
          <p:nvPr>
            <p:ph type="title"/>
          </p:nvPr>
        </p:nvSpPr>
        <p:spPr/>
        <p:txBody>
          <a:bodyPr/>
          <a:lstStyle/>
          <a:p>
            <a:r>
              <a:rPr lang="en-US" altLang="zh-TW" dirty="0"/>
              <a:t>Images, Containers, and Storage drivers</a:t>
            </a:r>
            <a:endParaRPr lang="zh-TW" altLang="en-US" dirty="0"/>
          </a:p>
        </p:txBody>
      </p:sp>
      <p:sp>
        <p:nvSpPr>
          <p:cNvPr id="3" name="內容版面配置區 2">
            <a:extLst>
              <a:ext uri="{FF2B5EF4-FFF2-40B4-BE49-F238E27FC236}">
                <a16:creationId xmlns:a16="http://schemas.microsoft.com/office/drawing/2014/main" id="{43B572A1-A83F-447F-AAFC-2D1CC60620DB}"/>
              </a:ext>
            </a:extLst>
          </p:cNvPr>
          <p:cNvSpPr>
            <a:spLocks noGrp="1"/>
          </p:cNvSpPr>
          <p:nvPr>
            <p:ph idx="1"/>
          </p:nvPr>
        </p:nvSpPr>
        <p:spPr/>
        <p:txBody>
          <a:bodyPr/>
          <a:lstStyle/>
          <a:p>
            <a:r>
              <a:rPr lang="en-US" altLang="zh-TW" dirty="0"/>
              <a:t>A docker image is build up from a series of layers, each </a:t>
            </a:r>
            <a:r>
              <a:rPr lang="en-US" altLang="zh-TW" dirty="0">
                <a:solidFill>
                  <a:srgbClr val="FF0000"/>
                </a:solidFill>
              </a:rPr>
              <a:t>presents an instruction </a:t>
            </a:r>
            <a:r>
              <a:rPr lang="en-US" altLang="zh-TW" dirty="0"/>
              <a:t>in the image’s Dockerfile, each layer except the last layer is Read-only.</a:t>
            </a:r>
          </a:p>
          <a:p>
            <a:pPr lvl="1"/>
            <a:r>
              <a:rPr lang="en-US" altLang="zh-TW" dirty="0"/>
              <a:t>Container size on disk</a:t>
            </a:r>
          </a:p>
          <a:p>
            <a:pPr lvl="2"/>
            <a:r>
              <a:rPr lang="en-US" altLang="zh-TW" dirty="0"/>
              <a:t>Size : the disk used for writable layer</a:t>
            </a:r>
          </a:p>
          <a:p>
            <a:pPr lvl="2"/>
            <a:r>
              <a:rPr lang="en-US" altLang="zh-TW" dirty="0"/>
              <a:t>Virtual size : the amount of data for the read-only combined with writable layer</a:t>
            </a:r>
          </a:p>
        </p:txBody>
      </p:sp>
      <p:pic>
        <p:nvPicPr>
          <p:cNvPr id="1026" name="Picture 2" descr="Containers sharing same image">
            <a:extLst>
              <a:ext uri="{FF2B5EF4-FFF2-40B4-BE49-F238E27FC236}">
                <a16:creationId xmlns:a16="http://schemas.microsoft.com/office/drawing/2014/main" id="{6125B990-EB5B-4D9D-8ACB-FC19B51AB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688" y="3429000"/>
            <a:ext cx="4676312" cy="2888489"/>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1EFAC11F-ED06-4283-AEB7-D2C9F95495BA}"/>
              </a:ext>
            </a:extLst>
          </p:cNvPr>
          <p:cNvPicPr>
            <a:picLocks noChangeAspect="1"/>
          </p:cNvPicPr>
          <p:nvPr/>
        </p:nvPicPr>
        <p:blipFill>
          <a:blip r:embed="rId3"/>
          <a:stretch>
            <a:fillRect/>
          </a:stretch>
        </p:blipFill>
        <p:spPr>
          <a:xfrm>
            <a:off x="5709405" y="4682068"/>
            <a:ext cx="2886075" cy="1295400"/>
          </a:xfrm>
          <a:prstGeom prst="rect">
            <a:avLst/>
          </a:prstGeom>
        </p:spPr>
      </p:pic>
    </p:spTree>
    <p:extLst>
      <p:ext uri="{BB962C8B-B14F-4D97-AF65-F5344CB8AC3E}">
        <p14:creationId xmlns:p14="http://schemas.microsoft.com/office/powerpoint/2010/main" val="2820575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01B9B0-69F8-4B1F-9E0A-B9AE661ED5D4}"/>
              </a:ext>
            </a:extLst>
          </p:cNvPr>
          <p:cNvSpPr>
            <a:spLocks noGrp="1"/>
          </p:cNvSpPr>
          <p:nvPr>
            <p:ph type="title"/>
          </p:nvPr>
        </p:nvSpPr>
        <p:spPr/>
        <p:txBody>
          <a:bodyPr/>
          <a:lstStyle/>
          <a:p>
            <a:r>
              <a:rPr lang="en-US" altLang="zh-TW" dirty="0"/>
              <a:t>Docker commands</a:t>
            </a:r>
            <a:endParaRPr lang="zh-TW" altLang="en-US" dirty="0"/>
          </a:p>
        </p:txBody>
      </p:sp>
      <p:sp>
        <p:nvSpPr>
          <p:cNvPr id="3" name="內容版面配置區 2">
            <a:extLst>
              <a:ext uri="{FF2B5EF4-FFF2-40B4-BE49-F238E27FC236}">
                <a16:creationId xmlns:a16="http://schemas.microsoft.com/office/drawing/2014/main" id="{53D1662D-C217-42E5-8D0F-C9EFE167ACDC}"/>
              </a:ext>
            </a:extLst>
          </p:cNvPr>
          <p:cNvSpPr>
            <a:spLocks noGrp="1"/>
          </p:cNvSpPr>
          <p:nvPr>
            <p:ph idx="1"/>
          </p:nvPr>
        </p:nvSpPr>
        <p:spPr>
          <a:xfrm>
            <a:off x="1097280" y="1845734"/>
            <a:ext cx="5143722" cy="4391294"/>
          </a:xfrm>
        </p:spPr>
        <p:txBody>
          <a:bodyPr>
            <a:normAutofit fontScale="70000" lnSpcReduction="20000"/>
          </a:bodyPr>
          <a:lstStyle/>
          <a:p>
            <a:r>
              <a:rPr lang="en-US" altLang="zh-TW" dirty="0"/>
              <a:t>Docker run</a:t>
            </a:r>
          </a:p>
          <a:p>
            <a:pPr lvl="1"/>
            <a:r>
              <a:rPr lang="en-US" altLang="zh-TW" dirty="0"/>
              <a:t>Start a container from a image</a:t>
            </a:r>
          </a:p>
          <a:p>
            <a:pPr marL="201168" lvl="1" indent="0">
              <a:buNone/>
            </a:pPr>
            <a:r>
              <a:rPr lang="en-US" altLang="zh-TW" dirty="0"/>
              <a:t>    ( images is like a virtual disk,</a:t>
            </a:r>
          </a:p>
          <a:p>
            <a:pPr marL="201168" lvl="1" indent="0">
              <a:buNone/>
            </a:pPr>
            <a:r>
              <a:rPr lang="en-US" altLang="zh-TW" dirty="0"/>
              <a:t>      whereas container is more similar to a running </a:t>
            </a:r>
            <a:r>
              <a:rPr lang="en-US" altLang="zh-TW" dirty="0" err="1"/>
              <a:t>os</a:t>
            </a:r>
            <a:r>
              <a:rPr lang="en-US" altLang="zh-TW" dirty="0"/>
              <a:t> )</a:t>
            </a:r>
          </a:p>
          <a:p>
            <a:r>
              <a:rPr lang="en-US" altLang="zh-TW" dirty="0"/>
              <a:t>Docker </a:t>
            </a:r>
            <a:r>
              <a:rPr lang="en-US" altLang="zh-TW" dirty="0" err="1"/>
              <a:t>ps</a:t>
            </a:r>
            <a:endParaRPr lang="en-US" altLang="zh-TW" dirty="0"/>
          </a:p>
          <a:p>
            <a:pPr lvl="1"/>
            <a:r>
              <a:rPr lang="en-US" altLang="zh-TW" dirty="0"/>
              <a:t>Show processes</a:t>
            </a:r>
          </a:p>
          <a:p>
            <a:r>
              <a:rPr lang="en-US" altLang="zh-TW" dirty="0"/>
              <a:t>Docker start / stop / restart</a:t>
            </a:r>
          </a:p>
          <a:p>
            <a:pPr lvl="1"/>
            <a:r>
              <a:rPr lang="en-US" altLang="zh-TW" dirty="0"/>
              <a:t>Start or stop a container</a:t>
            </a:r>
          </a:p>
          <a:p>
            <a:r>
              <a:rPr lang="en-US" altLang="zh-TW" dirty="0"/>
              <a:t>Docker build</a:t>
            </a:r>
          </a:p>
          <a:p>
            <a:pPr lvl="1"/>
            <a:r>
              <a:rPr lang="en-US" altLang="zh-TW" dirty="0"/>
              <a:t>Build a image from Dockerfile</a:t>
            </a:r>
          </a:p>
          <a:p>
            <a:r>
              <a:rPr lang="en-US" altLang="zh-TW" dirty="0"/>
              <a:t>Docker rm</a:t>
            </a:r>
          </a:p>
          <a:p>
            <a:pPr lvl="1"/>
            <a:r>
              <a:rPr lang="en-US" altLang="zh-TW" dirty="0"/>
              <a:t>Remove a container</a:t>
            </a:r>
          </a:p>
          <a:p>
            <a:r>
              <a:rPr lang="en-US" altLang="zh-TW" dirty="0"/>
              <a:t>Docker </a:t>
            </a:r>
            <a:r>
              <a:rPr lang="en-US" altLang="zh-TW" dirty="0" err="1"/>
              <a:t>rmi</a:t>
            </a:r>
            <a:endParaRPr lang="en-US" altLang="zh-TW" dirty="0"/>
          </a:p>
          <a:p>
            <a:pPr lvl="1"/>
            <a:r>
              <a:rPr lang="en-US" altLang="zh-TW" dirty="0"/>
              <a:t>Remove a image</a:t>
            </a:r>
          </a:p>
          <a:p>
            <a:r>
              <a:rPr lang="en-US" altLang="zh-TW" dirty="0"/>
              <a:t>Docker stats</a:t>
            </a:r>
          </a:p>
          <a:p>
            <a:pPr lvl="1"/>
            <a:r>
              <a:rPr lang="en-US" altLang="zh-TW" dirty="0"/>
              <a:t>Show resource usage of all ( running ) containers</a:t>
            </a:r>
          </a:p>
          <a:p>
            <a:pPr lvl="1"/>
            <a:endParaRPr lang="zh-TW" altLang="en-US" dirty="0"/>
          </a:p>
        </p:txBody>
      </p:sp>
      <p:sp>
        <p:nvSpPr>
          <p:cNvPr id="5" name="內容版面配置區 2">
            <a:extLst>
              <a:ext uri="{FF2B5EF4-FFF2-40B4-BE49-F238E27FC236}">
                <a16:creationId xmlns:a16="http://schemas.microsoft.com/office/drawing/2014/main" id="{1F583454-1F4C-4B54-AF5C-7BCC6625126C}"/>
              </a:ext>
            </a:extLst>
          </p:cNvPr>
          <p:cNvSpPr txBox="1">
            <a:spLocks/>
          </p:cNvSpPr>
          <p:nvPr/>
        </p:nvSpPr>
        <p:spPr>
          <a:xfrm>
            <a:off x="5451121" y="1853876"/>
            <a:ext cx="5467165" cy="167118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sz="1400" dirty="0"/>
              <a:t>Docker attach</a:t>
            </a:r>
          </a:p>
          <a:p>
            <a:pPr lvl="1"/>
            <a:r>
              <a:rPr lang="en-US" altLang="zh-TW" sz="1300" dirty="0"/>
              <a:t>Reconnect to a running container</a:t>
            </a:r>
          </a:p>
          <a:p>
            <a:r>
              <a:rPr lang="en-US" altLang="zh-TW" sz="1400" dirty="0"/>
              <a:t>Docker exec</a:t>
            </a:r>
          </a:p>
          <a:p>
            <a:pPr lvl="1"/>
            <a:r>
              <a:rPr lang="en-US" altLang="zh-TW" sz="1300" dirty="0"/>
              <a:t>Run another ( fork ) process other than the </a:t>
            </a:r>
            <a:r>
              <a:rPr lang="en-US" altLang="zh-TW" sz="1300" dirty="0" err="1" smtClean="0"/>
              <a:t>entrypoint</a:t>
            </a:r>
            <a:endParaRPr lang="en-US" altLang="zh-TW" sz="1300" dirty="0"/>
          </a:p>
          <a:p>
            <a:r>
              <a:rPr lang="en-US" altLang="zh-TW" sz="1300" dirty="0" smtClean="0"/>
              <a:t> </a:t>
            </a:r>
            <a:endParaRPr lang="en-US" altLang="zh-TW" sz="1300" dirty="0"/>
          </a:p>
          <a:p>
            <a:pPr lvl="1"/>
            <a:endParaRPr lang="zh-TW" altLang="en-US" sz="1100" dirty="0"/>
          </a:p>
        </p:txBody>
      </p:sp>
      <p:sp>
        <p:nvSpPr>
          <p:cNvPr id="6" name="內容版面配置區 2">
            <a:extLst>
              <a:ext uri="{FF2B5EF4-FFF2-40B4-BE49-F238E27FC236}">
                <a16:creationId xmlns:a16="http://schemas.microsoft.com/office/drawing/2014/main" id="{1F583454-1F4C-4B54-AF5C-7BCC6625126C}"/>
              </a:ext>
            </a:extLst>
          </p:cNvPr>
          <p:cNvSpPr txBox="1">
            <a:spLocks/>
          </p:cNvSpPr>
          <p:nvPr/>
        </p:nvSpPr>
        <p:spPr>
          <a:xfrm>
            <a:off x="5451121" y="3076137"/>
            <a:ext cx="6664679" cy="27795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sz="1600" dirty="0" smtClean="0"/>
              <a:t>Options</a:t>
            </a:r>
            <a:endParaRPr lang="en-US" altLang="zh-TW" sz="1600" dirty="0"/>
          </a:p>
          <a:p>
            <a:pPr lvl="1"/>
            <a:r>
              <a:rPr lang="en-US" altLang="zh-TW" sz="1400" dirty="0" smtClean="0"/>
              <a:t>-it : </a:t>
            </a:r>
            <a:r>
              <a:rPr lang="en-US" altLang="zh-TW" sz="1400" dirty="0" err="1" smtClean="0"/>
              <a:t>i</a:t>
            </a:r>
            <a:r>
              <a:rPr lang="en-US" altLang="zh-TW" sz="1400" dirty="0" smtClean="0"/>
              <a:t> for keep STDIN alive( interactive ), t for pseudo-</a:t>
            </a:r>
            <a:r>
              <a:rPr lang="en-US" altLang="zh-TW" sz="1400" dirty="0" err="1" smtClean="0"/>
              <a:t>tty</a:t>
            </a:r>
            <a:r>
              <a:rPr lang="en-US" altLang="zh-TW" sz="1400" dirty="0" smtClean="0"/>
              <a:t>, normally used with run / exec</a:t>
            </a:r>
          </a:p>
          <a:p>
            <a:pPr lvl="1"/>
            <a:r>
              <a:rPr lang="en-US" altLang="zh-TW" sz="1400" dirty="0" smtClean="0"/>
              <a:t>-e for Environment values, read through the container’s readme ( case by case )</a:t>
            </a:r>
            <a:endParaRPr lang="en-US" altLang="zh-TW" sz="1400" dirty="0"/>
          </a:p>
          <a:p>
            <a:pPr lvl="1"/>
            <a:endParaRPr lang="zh-TW" altLang="en-US" sz="1200" dirty="0"/>
          </a:p>
        </p:txBody>
      </p:sp>
    </p:spTree>
    <p:extLst>
      <p:ext uri="{BB962C8B-B14F-4D97-AF65-F5344CB8AC3E}">
        <p14:creationId xmlns:p14="http://schemas.microsoft.com/office/powerpoint/2010/main" val="2763981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 your own image for scratch</a:t>
            </a:r>
            <a:endParaRPr lang="zh-TW" altLang="en-US" dirty="0"/>
          </a:p>
        </p:txBody>
      </p:sp>
      <p:sp>
        <p:nvSpPr>
          <p:cNvPr id="3" name="內容版面配置區 2">
            <a:extLst>
              <a:ext uri="{FF2B5EF4-FFF2-40B4-BE49-F238E27FC236}">
                <a16:creationId xmlns:a16="http://schemas.microsoft.com/office/drawing/2014/main" id="{25953EA7-626B-41E1-A872-F71A6CF4AAC2}"/>
              </a:ext>
            </a:extLst>
          </p:cNvPr>
          <p:cNvSpPr>
            <a:spLocks noGrp="1"/>
          </p:cNvSpPr>
          <p:nvPr>
            <p:ph idx="1"/>
          </p:nvPr>
        </p:nvSpPr>
        <p:spPr>
          <a:xfrm>
            <a:off x="6096000" y="1916756"/>
            <a:ext cx="5365664" cy="4430778"/>
          </a:xfrm>
        </p:spPr>
        <p:txBody>
          <a:bodyPr>
            <a:normAutofit lnSpcReduction="10000"/>
          </a:bodyPr>
          <a:lstStyle/>
          <a:p>
            <a:r>
              <a:rPr lang="en-US" altLang="zh-TW" dirty="0"/>
              <a:t>INSTRUCTION</a:t>
            </a:r>
          </a:p>
          <a:p>
            <a:pPr lvl="1"/>
            <a:r>
              <a:rPr lang="en-US" altLang="zh-TW" dirty="0">
                <a:hlinkClick r:id="rId2"/>
              </a:rPr>
              <a:t>COPY</a:t>
            </a:r>
            <a:r>
              <a:rPr lang="en-US" altLang="zh-TW" dirty="0"/>
              <a:t> : ( almost same as ADD ) but copy is preferred</a:t>
            </a:r>
            <a:r>
              <a:rPr lang="en-US" altLang="zh-TW" baseline="30000" dirty="0"/>
              <a:t>1</a:t>
            </a:r>
          </a:p>
          <a:p>
            <a:pPr lvl="2"/>
            <a:r>
              <a:rPr lang="en-US" altLang="zh-TW" sz="1600" dirty="0"/>
              <a:t>COPY [--</a:t>
            </a:r>
            <a:r>
              <a:rPr lang="en-US" altLang="zh-TW" sz="1600" dirty="0" err="1"/>
              <a:t>chown</a:t>
            </a:r>
            <a:r>
              <a:rPr lang="en-US" altLang="zh-TW" sz="1600" dirty="0"/>
              <a:t>=&lt;user&gt;:&lt;group&gt;] &lt;</a:t>
            </a:r>
            <a:r>
              <a:rPr lang="en-US" altLang="zh-TW" sz="1600" dirty="0" err="1"/>
              <a:t>src</a:t>
            </a:r>
            <a:r>
              <a:rPr lang="en-US" altLang="zh-TW" sz="1600" dirty="0"/>
              <a:t>&gt;... &lt;</a:t>
            </a:r>
            <a:r>
              <a:rPr lang="en-US" altLang="zh-TW" sz="1600" dirty="0" err="1"/>
              <a:t>dest</a:t>
            </a:r>
            <a:r>
              <a:rPr lang="en-US" altLang="zh-TW" sz="1600" dirty="0"/>
              <a:t>&gt;</a:t>
            </a:r>
          </a:p>
          <a:p>
            <a:pPr lvl="2"/>
            <a:r>
              <a:rPr lang="en-US" altLang="zh-TW" dirty="0"/>
              <a:t>*The directory itself is not copied, just its contents.</a:t>
            </a:r>
          </a:p>
          <a:p>
            <a:pPr lvl="1"/>
            <a:r>
              <a:rPr lang="en-US" altLang="zh-TW" dirty="0">
                <a:hlinkClick r:id="rId3"/>
              </a:rPr>
              <a:t>EXPOSE</a:t>
            </a:r>
            <a:r>
              <a:rPr lang="en-US" altLang="zh-TW" dirty="0"/>
              <a:t> : specifies the port to listen on</a:t>
            </a:r>
          </a:p>
          <a:p>
            <a:pPr lvl="2"/>
            <a:r>
              <a:rPr lang="en-US" altLang="zh-TW" dirty="0"/>
              <a:t>EXPOSE 80/</a:t>
            </a:r>
            <a:r>
              <a:rPr lang="en-US" altLang="zh-TW" dirty="0" err="1"/>
              <a:t>tcp</a:t>
            </a:r>
            <a:endParaRPr lang="en-US" altLang="zh-TW" dirty="0"/>
          </a:p>
          <a:p>
            <a:pPr lvl="2"/>
            <a:r>
              <a:rPr lang="en-US" altLang="zh-TW" dirty="0"/>
              <a:t>EXPOSE 80/</a:t>
            </a:r>
            <a:r>
              <a:rPr lang="en-US" altLang="zh-TW" dirty="0" err="1"/>
              <a:t>udp</a:t>
            </a:r>
            <a:endParaRPr lang="en-US" altLang="zh-TW" dirty="0"/>
          </a:p>
          <a:p>
            <a:pPr lvl="1"/>
            <a:r>
              <a:rPr lang="en-US" altLang="zh-TW" dirty="0">
                <a:hlinkClick r:id="rId4"/>
              </a:rPr>
              <a:t>CMD</a:t>
            </a:r>
            <a:r>
              <a:rPr lang="en-US" altLang="zh-TW" dirty="0"/>
              <a:t> : provide defaults for an executing container</a:t>
            </a:r>
          </a:p>
          <a:p>
            <a:pPr lvl="2"/>
            <a:r>
              <a:rPr lang="en-US" altLang="zh-TW" dirty="0"/>
              <a:t>CMD ["executable","param1","param2"]</a:t>
            </a:r>
          </a:p>
          <a:p>
            <a:pPr lvl="1"/>
            <a:r>
              <a:rPr lang="en-US" altLang="zh-TW" dirty="0">
                <a:hlinkClick r:id="rId5"/>
              </a:rPr>
              <a:t>ENTRYPOINT</a:t>
            </a:r>
            <a:r>
              <a:rPr lang="en-US" altLang="zh-TW" dirty="0"/>
              <a:t> : let a container run as an executable</a:t>
            </a:r>
          </a:p>
          <a:p>
            <a:pPr lvl="2"/>
            <a:r>
              <a:rPr lang="en-US" altLang="zh-TW" dirty="0"/>
              <a:t>ENTRYPOINT ["executable", "param1", "param2"]</a:t>
            </a:r>
          </a:p>
          <a:p>
            <a:pPr lvl="2"/>
            <a:r>
              <a:rPr lang="en-US" altLang="zh-TW" dirty="0" err="1">
                <a:hlinkClick r:id="rId6"/>
              </a:rPr>
              <a:t>cmd</a:t>
            </a:r>
            <a:r>
              <a:rPr lang="en-US" altLang="zh-TW" dirty="0">
                <a:hlinkClick r:id="rId6"/>
              </a:rPr>
              <a:t> &amp; </a:t>
            </a:r>
            <a:r>
              <a:rPr lang="en-US" altLang="zh-TW" dirty="0" err="1">
                <a:hlinkClick r:id="rId6"/>
              </a:rPr>
              <a:t>entrypoint</a:t>
            </a:r>
            <a:endParaRPr lang="en-US" altLang="zh-TW" dirty="0"/>
          </a:p>
          <a:p>
            <a:pPr lvl="1"/>
            <a:r>
              <a:rPr lang="en-US" altLang="zh-TW" dirty="0">
                <a:hlinkClick r:id="rId7"/>
              </a:rPr>
              <a:t>ENV</a:t>
            </a:r>
            <a:r>
              <a:rPr lang="en-US" altLang="zh-TW" dirty="0"/>
              <a:t> : environment </a:t>
            </a:r>
            <a:r>
              <a:rPr lang="en-US" altLang="zh-TW" dirty="0" err="1"/>
              <a:t>varables</a:t>
            </a:r>
            <a:endParaRPr lang="en-US" altLang="zh-TW" dirty="0"/>
          </a:p>
          <a:p>
            <a:pPr lvl="1"/>
            <a:r>
              <a:rPr lang="en-US" altLang="zh-TW" dirty="0">
                <a:hlinkClick r:id="rId8"/>
              </a:rPr>
              <a:t>VOLUME</a:t>
            </a:r>
            <a:r>
              <a:rPr lang="en-US" altLang="zh-TW" dirty="0"/>
              <a:t> :</a:t>
            </a:r>
            <a:r>
              <a:rPr lang="zh-TW" altLang="en-US" dirty="0"/>
              <a:t> </a:t>
            </a:r>
            <a:endParaRPr lang="en-US" altLang="zh-TW" dirty="0"/>
          </a:p>
          <a:p>
            <a:pPr lvl="2"/>
            <a:r>
              <a:rPr lang="en-US" altLang="zh-TW" sz="1600" dirty="0"/>
              <a:t>VOLUME ["/data"]</a:t>
            </a:r>
            <a:endParaRPr lang="en-US" altLang="zh-TW" dirty="0"/>
          </a:p>
          <a:p>
            <a:endParaRPr lang="zh-TW" altLang="en-US"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INSTRUCTION</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9"/>
              </a:rPr>
              <a:t>FROM</a:t>
            </a:r>
            <a:r>
              <a:rPr lang="en-US" altLang="zh-TW" dirty="0">
                <a:solidFill>
                  <a:schemeClr val="tx1">
                    <a:lumMod val="75000"/>
                    <a:lumOff val="25000"/>
                  </a:schemeClr>
                </a:solidFill>
              </a:rPr>
              <a:t> :The base of the image</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FROM &lt;image&gt;[:&lt;tag&gt;] [AS &lt;name&gt;]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0"/>
              </a:rPr>
              <a:t>WORKDIR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WORKDIR /path/to/</a:t>
            </a:r>
            <a:r>
              <a:rPr lang="en-US" altLang="zh-TW" sz="1600" dirty="0" err="1">
                <a:solidFill>
                  <a:schemeClr val="tx1">
                    <a:lumMod val="75000"/>
                    <a:lumOff val="25000"/>
                  </a:schemeClr>
                </a:solidFill>
              </a:rPr>
              <a:t>workdir</a:t>
            </a:r>
            <a:endParaRPr lang="en-US" altLang="zh-TW" sz="1600" dirty="0">
              <a:solidFill>
                <a:schemeClr val="tx1">
                  <a:lumMod val="75000"/>
                  <a:lumOff val="25000"/>
                </a:schemeClr>
              </a:solidFill>
            </a:endParaRP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1"/>
              </a:rPr>
              <a:t>USER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&lt;user&gt;[:&lt;group&gt;]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&lt;UID&gt;[:&lt;GID&gt;]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2"/>
              </a:rPr>
              <a:t>LABEL</a:t>
            </a:r>
            <a:r>
              <a:rPr lang="en-US" altLang="zh-TW" dirty="0">
                <a:solidFill>
                  <a:schemeClr val="tx1">
                    <a:lumMod val="75000"/>
                    <a:lumOff val="25000"/>
                  </a:schemeClr>
                </a:solidFill>
              </a:rPr>
              <a:t> : metadata for image</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3"/>
              </a:rPr>
              <a:t>RUN</a:t>
            </a:r>
            <a:r>
              <a:rPr lang="en-US" altLang="zh-TW" dirty="0">
                <a:solidFill>
                  <a:schemeClr val="tx1">
                    <a:lumMod val="75000"/>
                    <a:lumOff val="25000"/>
                  </a:schemeClr>
                </a:solidFill>
              </a:rPr>
              <a:t> : execute a command</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&lt;command&gt;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["executable", "param1", "param2"]</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 "</a:t>
            </a:r>
            <a:r>
              <a:rPr lang="en-US" altLang="zh-TW" sz="1600" dirty="0" err="1">
                <a:solidFill>
                  <a:schemeClr val="tx1">
                    <a:lumMod val="75000"/>
                    <a:lumOff val="25000"/>
                  </a:schemeClr>
                </a:solidFill>
              </a:rPr>
              <a:t>sh</a:t>
            </a:r>
            <a:r>
              <a:rPr lang="en-US" altLang="zh-TW" sz="1600" dirty="0">
                <a:solidFill>
                  <a:schemeClr val="tx1">
                    <a:lumMod val="75000"/>
                    <a:lumOff val="25000"/>
                  </a:schemeClr>
                </a:solidFill>
              </a:rPr>
              <a:t>", "-c", "echo $HOME" ]</a:t>
            </a:r>
          </a:p>
        </p:txBody>
      </p:sp>
    </p:spTree>
    <p:extLst>
      <p:ext uri="{BB962C8B-B14F-4D97-AF65-F5344CB8AC3E}">
        <p14:creationId xmlns:p14="http://schemas.microsoft.com/office/powerpoint/2010/main" val="3884591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470</TotalTime>
  <Words>1207</Words>
  <Application>Microsoft Office PowerPoint</Application>
  <PresentationFormat>寬螢幕</PresentationFormat>
  <Paragraphs>182</Paragraphs>
  <Slides>18</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18</vt:i4>
      </vt:variant>
    </vt:vector>
  </HeadingPairs>
  <TitlesOfParts>
    <vt:vector size="24" baseType="lpstr">
      <vt:lpstr>新細明體</vt:lpstr>
      <vt:lpstr>Arial</vt:lpstr>
      <vt:lpstr>Calibri</vt:lpstr>
      <vt:lpstr>Calibri Light</vt:lpstr>
      <vt:lpstr>Wingdings</vt:lpstr>
      <vt:lpstr>回顧</vt:lpstr>
      <vt:lpstr>Introduction to docker</vt:lpstr>
      <vt:lpstr>Virtualization</vt:lpstr>
      <vt:lpstr>Containers</vt:lpstr>
      <vt:lpstr>Install docker CE on linux</vt:lpstr>
      <vt:lpstr>Why Containers</vt:lpstr>
      <vt:lpstr>Why Containers ( vs Virtual Machines )</vt:lpstr>
      <vt:lpstr>Images, Containers, and Storage drivers</vt:lpstr>
      <vt:lpstr>Docker commands</vt:lpstr>
      <vt:lpstr>DockerFile Build your own image for scratch</vt:lpstr>
      <vt:lpstr>DockerFile Hello world ping example</vt:lpstr>
      <vt:lpstr>DockerFile Building with Dockerfile</vt:lpstr>
      <vt:lpstr>Commands in the container is not enough!!</vt:lpstr>
      <vt:lpstr>Dockerfile Add more executables</vt:lpstr>
      <vt:lpstr>Practice time – ENTRYPOINT / CMD</vt:lpstr>
      <vt:lpstr>Docker volume</vt:lpstr>
      <vt:lpstr>Another practice – Volume mounting</vt:lpstr>
      <vt:lpstr>Now Lets sum everything up!!</vt:lpstr>
      <vt:lpstr>Useful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 1</dc:title>
  <dc:creator>markchang</dc:creator>
  <cp:lastModifiedBy>祐銘 張</cp:lastModifiedBy>
  <cp:revision>93</cp:revision>
  <dcterms:created xsi:type="dcterms:W3CDTF">2019-04-01T08:15:13Z</dcterms:created>
  <dcterms:modified xsi:type="dcterms:W3CDTF">2019-07-03T01:58:14Z</dcterms:modified>
</cp:coreProperties>
</file>