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7" r:id="rId4"/>
    <p:sldId id="259" r:id="rId5"/>
    <p:sldId id="260" r:id="rId6"/>
    <p:sldId id="261" r:id="rId7"/>
    <p:sldId id="267" r:id="rId8"/>
    <p:sldId id="272" r:id="rId9"/>
    <p:sldId id="263" r:id="rId10"/>
    <p:sldId id="270" r:id="rId11"/>
    <p:sldId id="268" r:id="rId12"/>
    <p:sldId id="275" r:id="rId13"/>
    <p:sldId id="271" r:id="rId14"/>
    <p:sldId id="273" r:id="rId15"/>
    <p:sldId id="264" r:id="rId16"/>
    <p:sldId id="276" r:id="rId17"/>
    <p:sldId id="277" r:id="rId18"/>
    <p:sldId id="274" r:id="rId19"/>
    <p:sldId id="278" r:id="rId20"/>
    <p:sldId id="280" r:id="rId21"/>
    <p:sldId id="284" r:id="rId22"/>
    <p:sldId id="281" r:id="rId23"/>
    <p:sldId id="286" r:id="rId24"/>
    <p:sldId id="279" r:id="rId25"/>
    <p:sldId id="283"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9" d="100"/>
          <a:sy n="109" d="100"/>
        </p:scale>
        <p:origin x="6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14D959B-C3A2-43FC-B265-17A436B61326}" type="slidenum">
              <a:rPr lang="zh-TW" altLang="en-US" smtClean="0"/>
              <a:t>18</a:t>
            </a:fld>
            <a:endParaRPr lang="zh-TW" altLang="en-US"/>
          </a:p>
        </p:txBody>
      </p:sp>
    </p:spTree>
    <p:extLst>
      <p:ext uri="{BB962C8B-B14F-4D97-AF65-F5344CB8AC3E}">
        <p14:creationId xmlns:p14="http://schemas.microsoft.com/office/powerpoint/2010/main" val="266384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b.docker.com/r/danlynn/b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6354932" y="2273200"/>
            <a:ext cx="5837068" cy="4051170"/>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046" y="277811"/>
            <a:ext cx="10698480" cy="1450757"/>
          </a:xfrm>
        </p:spPr>
        <p:txBody>
          <a:bodyPr/>
          <a:lstStyle/>
          <a:p>
            <a:r>
              <a:rPr lang="en-US" altLang="zh-TW" dirty="0"/>
              <a:t>C</a:t>
            </a:r>
            <a:r>
              <a:rPr lang="en-US" altLang="zh-TW" dirty="0" smtClean="0"/>
              <a:t>ommands in the container is not enough!!</a:t>
            </a:r>
            <a:endParaRPr lang="zh-TW" altLang="en-US" dirty="0"/>
          </a:p>
        </p:txBody>
      </p:sp>
      <p:sp>
        <p:nvSpPr>
          <p:cNvPr id="3" name="內容版面配置區 2"/>
          <p:cNvSpPr>
            <a:spLocks noGrp="1"/>
          </p:cNvSpPr>
          <p:nvPr>
            <p:ph idx="1"/>
          </p:nvPr>
        </p:nvSpPr>
        <p:spPr>
          <a:xfrm>
            <a:off x="633046" y="1845733"/>
            <a:ext cx="10601765" cy="4467143"/>
          </a:xfrm>
        </p:spPr>
        <p:txBody>
          <a:bodyPr>
            <a:normAutofit/>
          </a:bodyPr>
          <a:lstStyle/>
          <a:p>
            <a:r>
              <a:rPr lang="en-US" altLang="zh-TW" sz="2800" dirty="0" smtClean="0"/>
              <a:t>Two normal ways you can add command to your system</a:t>
            </a:r>
          </a:p>
          <a:p>
            <a:pPr lvl="1"/>
            <a:r>
              <a:rPr lang="en-US" altLang="zh-TW" sz="2600" dirty="0" smtClean="0"/>
              <a:t>Via package manager</a:t>
            </a:r>
          </a:p>
          <a:p>
            <a:pPr lvl="2"/>
            <a:r>
              <a:rPr lang="en-US" altLang="zh-TW" sz="2200" dirty="0" smtClean="0"/>
              <a:t>Apt ( Ubuntu )</a:t>
            </a:r>
          </a:p>
          <a:p>
            <a:pPr lvl="2"/>
            <a:r>
              <a:rPr lang="en-US" altLang="zh-TW" sz="2200" dirty="0" smtClean="0"/>
              <a:t>Pip ( python )</a:t>
            </a:r>
          </a:p>
          <a:p>
            <a:pPr lvl="2"/>
            <a:r>
              <a:rPr lang="en-US" altLang="zh-TW" sz="2200" dirty="0" smtClean="0"/>
              <a:t>…</a:t>
            </a:r>
          </a:p>
          <a:p>
            <a:pPr lvl="1"/>
            <a:r>
              <a:rPr lang="en-US" altLang="zh-TW" sz="2600" dirty="0" smtClean="0"/>
              <a:t>Download a precompiled binary from the internet</a:t>
            </a:r>
            <a:endParaRPr lang="en-US" altLang="zh-TW" sz="2200" dirty="0" smtClean="0"/>
          </a:p>
          <a:p>
            <a:pPr lvl="2"/>
            <a:r>
              <a:rPr lang="en-US" altLang="zh-TW" sz="2200" dirty="0" smtClean="0"/>
              <a:t>Most of the time, the binary are compressed along with manual</a:t>
            </a:r>
          </a:p>
          <a:p>
            <a:pPr lvl="2"/>
            <a:r>
              <a:rPr lang="en-US" altLang="zh-TW" sz="2200" dirty="0" smtClean="0"/>
              <a:t>Notice!!! You need to add the executable to path</a:t>
            </a:r>
          </a:p>
          <a:p>
            <a:pPr lvl="3"/>
            <a:r>
              <a:rPr lang="en-US" altLang="zh-TW" sz="2200" dirty="0" smtClean="0"/>
              <a:t>AND EXPORT DOES NOT</a:t>
            </a:r>
            <a:r>
              <a:rPr lang="zh-TW" altLang="en-US" sz="2200" dirty="0"/>
              <a:t> </a:t>
            </a:r>
            <a:r>
              <a:rPr lang="en-US" altLang="zh-TW" sz="2200" dirty="0" smtClean="0"/>
              <a:t>WORK!!!</a:t>
            </a:r>
          </a:p>
          <a:p>
            <a:pPr lvl="4"/>
            <a:r>
              <a:rPr lang="en-US" altLang="zh-TW" sz="2200" dirty="0" smtClean="0"/>
              <a:t>ENV to the rescue : ENV PATH=“$PATH:/path/to/new/executable”</a:t>
            </a:r>
          </a:p>
        </p:txBody>
      </p:sp>
    </p:spTree>
    <p:extLst>
      <p:ext uri="{BB962C8B-B14F-4D97-AF65-F5344CB8AC3E}">
        <p14:creationId xmlns:p14="http://schemas.microsoft.com/office/powerpoint/2010/main" val="100153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smtClean="0"/>
              <a:t>Add more executables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normAutofit fontScale="92500"/>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https://github.com/sharkdp/bat/releases/download/v0.11.0/bat-v0.11.0-x86_64-unknown-linux-gnu.tar.gz | tar -</a:t>
            </a:r>
            <a:r>
              <a:rPr lang="en-US" altLang="zh-TW" dirty="0" err="1"/>
              <a:t>xz</a:t>
            </a:r>
            <a:r>
              <a:rPr lang="en-US" altLang="zh-TW" dirty="0"/>
              <a:t> --strip 1" ] </a:t>
            </a:r>
            <a:endParaRPr lang="en-US" altLang="zh-TW" dirty="0" smtClean="0"/>
          </a:p>
          <a:p>
            <a:r>
              <a:rPr lang="en-US" altLang="zh-TW" dirty="0" err="1" smtClean="0"/>
              <a:t>Pipefail</a:t>
            </a:r>
            <a:r>
              <a:rPr lang="en-US" altLang="zh-TW" dirty="0" smtClean="0"/>
              <a:t> </a:t>
            </a:r>
            <a:r>
              <a:rPr lang="en-US" altLang="zh-TW" dirty="0"/>
              <a:t>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rotWithShape="1">
          <a:blip r:embed="rId2"/>
          <a:srcRect b="4051"/>
          <a:stretch/>
        </p:blipFill>
        <p:spPr>
          <a:xfrm>
            <a:off x="1097280" y="3182070"/>
            <a:ext cx="4196647" cy="1249253"/>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time – ENTRYPOINT / CMD</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Another practice – Volume mounting</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Reuse the “bat” container, now mount a folder in</a:t>
            </a:r>
          </a:p>
          <a:p>
            <a:r>
              <a:rPr lang="en-US" altLang="zh-TW" sz="2800" dirty="0" smtClean="0"/>
              <a:t>Can you list the files in the mounted folder?</a:t>
            </a:r>
            <a:endParaRPr lang="zh-TW" altLang="en-US" sz="2800" dirty="0"/>
          </a:p>
        </p:txBody>
      </p:sp>
      <p:pic>
        <p:nvPicPr>
          <p:cNvPr id="4" name="圖片 3"/>
          <p:cNvPicPr>
            <a:picLocks noChangeAspect="1"/>
          </p:cNvPicPr>
          <p:nvPr/>
        </p:nvPicPr>
        <p:blipFill>
          <a:blip r:embed="rId2"/>
          <a:stretch>
            <a:fillRect/>
          </a:stretch>
        </p:blipFill>
        <p:spPr>
          <a:xfrm>
            <a:off x="2797621" y="2910254"/>
            <a:ext cx="9273558" cy="3803407"/>
          </a:xfrm>
          <a:prstGeom prst="rect">
            <a:avLst/>
          </a:prstGeom>
        </p:spPr>
      </p:pic>
    </p:spTree>
    <p:extLst>
      <p:ext uri="{BB962C8B-B14F-4D97-AF65-F5344CB8AC3E}">
        <p14:creationId xmlns:p14="http://schemas.microsoft.com/office/powerpoint/2010/main" val="3381204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srcRect l="13124"/>
          <a:stretch/>
        </p:blipFill>
        <p:spPr>
          <a:xfrm>
            <a:off x="6506308" y="2552053"/>
            <a:ext cx="5685692" cy="3134162"/>
          </a:xfrm>
          <a:prstGeom prst="rect">
            <a:avLst/>
          </a:prstGeom>
        </p:spPr>
      </p:pic>
      <p:sp>
        <p:nvSpPr>
          <p:cNvPr id="2" name="標題 1"/>
          <p:cNvSpPr>
            <a:spLocks noGrp="1"/>
          </p:cNvSpPr>
          <p:nvPr>
            <p:ph type="title"/>
          </p:nvPr>
        </p:nvSpPr>
        <p:spPr/>
        <p:txBody>
          <a:bodyPr/>
          <a:lstStyle/>
          <a:p>
            <a:r>
              <a:rPr lang="en-US" altLang="zh-TW" dirty="0" smtClean="0"/>
              <a:t>Now Lets sum everything up!!</a:t>
            </a:r>
            <a:endParaRPr lang="zh-TW" altLang="en-US" dirty="0"/>
          </a:p>
        </p:txBody>
      </p:sp>
      <p:pic>
        <p:nvPicPr>
          <p:cNvPr id="9" name="內容版面配置區 8"/>
          <p:cNvPicPr>
            <a:picLocks noGrp="1" noChangeAspect="1"/>
          </p:cNvPicPr>
          <p:nvPr>
            <p:ph idx="1"/>
          </p:nvPr>
        </p:nvPicPr>
        <p:blipFill rotWithShape="1">
          <a:blip r:embed="rId3"/>
          <a:srcRect l="9661"/>
          <a:stretch/>
        </p:blipFill>
        <p:spPr>
          <a:xfrm>
            <a:off x="0" y="2074861"/>
            <a:ext cx="6577162" cy="4088545"/>
          </a:xfrm>
          <a:prstGeom prst="rect">
            <a:avLst/>
          </a:prstGeom>
        </p:spPr>
      </p:pic>
    </p:spTree>
    <p:extLst>
      <p:ext uri="{BB962C8B-B14F-4D97-AF65-F5344CB8AC3E}">
        <p14:creationId xmlns:p14="http://schemas.microsoft.com/office/powerpoint/2010/main" val="67102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3"/>
              </a:rPr>
              <a:t>using “cat”</a:t>
            </a:r>
            <a:r>
              <a:rPr lang="zh-TW" altLang="en-US" dirty="0" smtClean="0">
                <a:hlinkClick r:id="rId3"/>
              </a:rPr>
              <a:t> </a:t>
            </a:r>
            <a:r>
              <a:rPr lang="en-US" altLang="zh-TW" dirty="0" smtClean="0">
                <a:hlinkClick r:id="rId3"/>
              </a:rPr>
              <a:t>command in </a:t>
            </a:r>
            <a:r>
              <a:rPr lang="en-US" altLang="zh-TW" dirty="0" err="1" smtClean="0">
                <a:hlinkClick r:id="rId3"/>
              </a:rPr>
              <a:t>docker</a:t>
            </a:r>
            <a:r>
              <a:rPr lang="en-US" altLang="zh-TW" dirty="0" smtClean="0">
                <a:hlinkClick r:id="rId3"/>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5057" y="251154"/>
            <a:ext cx="10058400" cy="1450757"/>
          </a:xfrm>
        </p:spPr>
        <p:txBody>
          <a:bodyPr/>
          <a:lstStyle/>
          <a:p>
            <a:r>
              <a:rPr lang="en-US" altLang="zh-TW" dirty="0" smtClean="0"/>
              <a:t>Appendix : SSHFS</a:t>
            </a:r>
            <a:endParaRPr lang="zh-TW" altLang="en-US" dirty="0"/>
          </a:p>
        </p:txBody>
      </p:sp>
      <p:sp>
        <p:nvSpPr>
          <p:cNvPr id="3" name="內容版面配置區 2"/>
          <p:cNvSpPr>
            <a:spLocks noGrp="1"/>
          </p:cNvSpPr>
          <p:nvPr>
            <p:ph idx="1"/>
          </p:nvPr>
        </p:nvSpPr>
        <p:spPr>
          <a:xfrm>
            <a:off x="895057" y="1701911"/>
            <a:ext cx="10058400" cy="2937281"/>
          </a:xfrm>
        </p:spPr>
        <p:txBody>
          <a:bodyPr>
            <a:normAutofit/>
          </a:bodyPr>
          <a:lstStyle/>
          <a:p>
            <a:pPr>
              <a:buFont typeface="Wingdings" panose="05000000000000000000" pitchFamily="2" charset="2"/>
              <a:buChar char="Ø"/>
            </a:pPr>
            <a:r>
              <a:rPr lang="en-US" altLang="zh-TW" dirty="0" err="1" smtClean="0"/>
              <a:t>sshfs</a:t>
            </a:r>
            <a:r>
              <a:rPr lang="en-US" altLang="zh-TW" dirty="0" smtClean="0"/>
              <a:t> : ( </a:t>
            </a:r>
            <a:r>
              <a:rPr lang="en-US" altLang="zh-TW" dirty="0" err="1" smtClean="0"/>
              <a:t>sudo</a:t>
            </a:r>
            <a:r>
              <a:rPr lang="en-US" altLang="zh-TW" dirty="0" smtClean="0"/>
              <a:t> </a:t>
            </a:r>
            <a:r>
              <a:rPr lang="en-US" altLang="zh-TW" dirty="0" err="1" smtClean="0"/>
              <a:t>sshfs</a:t>
            </a:r>
            <a:r>
              <a:rPr lang="en-US" altLang="zh-TW" dirty="0" smtClean="0"/>
              <a:t> </a:t>
            </a:r>
            <a:r>
              <a:rPr lang="en-US" altLang="zh-TW" dirty="0" err="1" smtClean="0"/>
              <a:t>remote_user@remote_ip</a:t>
            </a:r>
            <a:r>
              <a:rPr lang="en-US" altLang="zh-TW" dirty="0" smtClean="0"/>
              <a:t>:/remote/path /path/to/mount [ -o options ]</a:t>
            </a:r>
          </a:p>
          <a:p>
            <a:pPr lvl="1">
              <a:buFont typeface="Wingdings" panose="05000000000000000000" pitchFamily="2" charset="2"/>
              <a:buChar char="Ø"/>
            </a:pPr>
            <a:r>
              <a:rPr lang="en-US" altLang="zh-TW" dirty="0" smtClean="0"/>
              <a:t>Fuse based mounting method ( remember to install fuse and add “</a:t>
            </a:r>
            <a:r>
              <a:rPr lang="en-US" altLang="zh-TW" dirty="0" err="1" smtClean="0"/>
              <a:t>user_allow_other</a:t>
            </a:r>
            <a:r>
              <a:rPr lang="en-US" altLang="zh-TW" dirty="0" smtClean="0"/>
              <a:t>” /</a:t>
            </a:r>
            <a:r>
              <a:rPr lang="en-US" altLang="zh-TW" dirty="0" err="1" smtClean="0"/>
              <a:t>etc</a:t>
            </a:r>
            <a:r>
              <a:rPr lang="en-US" altLang="zh-TW" dirty="0" smtClean="0"/>
              <a:t>/</a:t>
            </a:r>
            <a:r>
              <a:rPr lang="en-US" altLang="zh-TW" dirty="0" err="1" smtClean="0"/>
              <a:t>fuse.conf</a:t>
            </a:r>
            <a:endParaRPr lang="en-US" altLang="zh-TW" dirty="0" smtClean="0"/>
          </a:p>
          <a:p>
            <a:pPr lvl="1">
              <a:buFont typeface="Wingdings" panose="05000000000000000000" pitchFamily="2" charset="2"/>
              <a:buChar char="Ø"/>
            </a:pPr>
            <a:r>
              <a:rPr lang="en-US" altLang="zh-TW" dirty="0" smtClean="0"/>
              <a:t>Options</a:t>
            </a:r>
          </a:p>
          <a:p>
            <a:pPr lvl="2">
              <a:buFont typeface="Wingdings" panose="05000000000000000000" pitchFamily="2" charset="2"/>
              <a:buChar char="Ø"/>
            </a:pPr>
            <a:r>
              <a:rPr lang="en-US" altLang="zh-TW" dirty="0" err="1" smtClean="0"/>
              <a:t>allow_other</a:t>
            </a:r>
            <a:endParaRPr lang="en-US" altLang="zh-TW" dirty="0" smtClean="0"/>
          </a:p>
          <a:p>
            <a:pPr lvl="3">
              <a:buFont typeface="Wingdings" panose="05000000000000000000" pitchFamily="2" charset="2"/>
              <a:buChar char="Ø"/>
            </a:pPr>
            <a:r>
              <a:rPr lang="en-US" altLang="zh-TW" dirty="0" smtClean="0"/>
              <a:t>Let other users other than root modify the mounted folder</a:t>
            </a:r>
          </a:p>
          <a:p>
            <a:pPr lvl="2">
              <a:buFont typeface="Wingdings" panose="05000000000000000000" pitchFamily="2" charset="2"/>
              <a:buChar char="Ø"/>
            </a:pPr>
            <a:r>
              <a:rPr lang="en-US" altLang="zh-TW" dirty="0" err="1" smtClean="0"/>
              <a:t>IdentityFile</a:t>
            </a:r>
            <a:r>
              <a:rPr lang="en-US" altLang="zh-TW" dirty="0"/>
              <a:t>=/home/markchang/.</a:t>
            </a:r>
            <a:r>
              <a:rPr lang="en-US" altLang="zh-TW" dirty="0" err="1" smtClean="0"/>
              <a:t>ssh</a:t>
            </a:r>
            <a:r>
              <a:rPr lang="en-US" altLang="zh-TW" dirty="0" smtClean="0"/>
              <a:t>/</a:t>
            </a:r>
            <a:r>
              <a:rPr lang="en-US" altLang="zh-TW" dirty="0" err="1" smtClean="0"/>
              <a:t>id_rsa</a:t>
            </a:r>
            <a:endParaRPr lang="en-US" altLang="zh-TW" dirty="0" smtClean="0"/>
          </a:p>
          <a:p>
            <a:pPr lvl="3">
              <a:buFont typeface="Wingdings" panose="05000000000000000000" pitchFamily="2" charset="2"/>
              <a:buChar char="Ø"/>
            </a:pPr>
            <a:r>
              <a:rPr lang="en-US" altLang="zh-TW" dirty="0" smtClean="0"/>
              <a:t>Used with </a:t>
            </a:r>
            <a:r>
              <a:rPr lang="en-US" altLang="zh-TW" dirty="0" err="1" smtClean="0"/>
              <a:t>ssh</a:t>
            </a:r>
            <a:r>
              <a:rPr lang="en-US" altLang="zh-TW" dirty="0" smtClean="0"/>
              <a:t>-copy-id ( copy </a:t>
            </a:r>
            <a:r>
              <a:rPr lang="en-US" altLang="zh-TW" dirty="0" err="1" smtClean="0"/>
              <a:t>ssh</a:t>
            </a:r>
            <a:r>
              <a:rPr lang="en-US" altLang="zh-TW" dirty="0" smtClean="0"/>
              <a:t> </a:t>
            </a:r>
            <a:r>
              <a:rPr lang="en-US" altLang="zh-TW" dirty="0" err="1" smtClean="0"/>
              <a:t>rsa</a:t>
            </a:r>
            <a:r>
              <a:rPr lang="en-US" altLang="zh-TW" dirty="0" smtClean="0"/>
              <a:t> key ) to form </a:t>
            </a:r>
            <a:r>
              <a:rPr lang="en-US" altLang="zh-TW" dirty="0" err="1" smtClean="0"/>
              <a:t>autologin</a:t>
            </a:r>
            <a:endParaRPr lang="en-US" altLang="zh-TW" dirty="0" smtClean="0"/>
          </a:p>
          <a:p>
            <a:pPr lvl="1">
              <a:buFont typeface="Wingdings" panose="05000000000000000000" pitchFamily="2" charset="2"/>
              <a:buChar char="Ø"/>
            </a:pPr>
            <a:r>
              <a:rPr lang="en-US" altLang="zh-TW" dirty="0" smtClean="0"/>
              <a:t>Can be combined with system mount file</a:t>
            </a:r>
            <a:endParaRPr lang="en-US" altLang="zh-TW" dirty="0"/>
          </a:p>
          <a:p>
            <a:endParaRPr lang="en-US" altLang="zh-TW" dirty="0" smtClean="0"/>
          </a:p>
        </p:txBody>
      </p:sp>
      <p:pic>
        <p:nvPicPr>
          <p:cNvPr id="4" name="圖片 3"/>
          <p:cNvPicPr>
            <a:picLocks noChangeAspect="1"/>
          </p:cNvPicPr>
          <p:nvPr/>
        </p:nvPicPr>
        <p:blipFill>
          <a:blip r:embed="rId2"/>
          <a:stretch>
            <a:fillRect/>
          </a:stretch>
        </p:blipFill>
        <p:spPr>
          <a:xfrm>
            <a:off x="1" y="4516746"/>
            <a:ext cx="5277280" cy="2279707"/>
          </a:xfrm>
          <a:prstGeom prst="rect">
            <a:avLst/>
          </a:prstGeom>
        </p:spPr>
      </p:pic>
      <p:pic>
        <p:nvPicPr>
          <p:cNvPr id="5" name="圖片 4"/>
          <p:cNvPicPr>
            <a:picLocks noChangeAspect="1"/>
          </p:cNvPicPr>
          <p:nvPr/>
        </p:nvPicPr>
        <p:blipFill>
          <a:blip r:embed="rId3"/>
          <a:stretch>
            <a:fillRect/>
          </a:stretch>
        </p:blipFill>
        <p:spPr>
          <a:xfrm>
            <a:off x="5277280" y="4000578"/>
            <a:ext cx="6914720" cy="2795875"/>
          </a:xfrm>
          <a:prstGeom prst="rect">
            <a:avLst/>
          </a:prstGeom>
        </p:spPr>
      </p:pic>
    </p:spTree>
    <p:extLst>
      <p:ext uri="{BB962C8B-B14F-4D97-AF65-F5344CB8AC3E}">
        <p14:creationId xmlns:p14="http://schemas.microsoft.com/office/powerpoint/2010/main" val="303828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smtClean="0"/>
              <a:t>RSYNC SCP</a:t>
            </a:r>
            <a:endParaRPr lang="zh-TW" altLang="en-US" dirty="0"/>
          </a:p>
        </p:txBody>
      </p:sp>
      <p:sp>
        <p:nvSpPr>
          <p:cNvPr id="3" name="內容版面配置區 2"/>
          <p:cNvSpPr>
            <a:spLocks noGrp="1"/>
          </p:cNvSpPr>
          <p:nvPr>
            <p:ph idx="1"/>
          </p:nvPr>
        </p:nvSpPr>
        <p:spPr>
          <a:xfrm>
            <a:off x="1249680" y="3115407"/>
            <a:ext cx="8166882" cy="3329354"/>
          </a:xfrm>
        </p:spPr>
        <p:txBody>
          <a:bodyPr>
            <a:normAutofit fontScale="77500" lnSpcReduction="20000"/>
          </a:bodyPr>
          <a:lstStyle/>
          <a:p>
            <a:r>
              <a:rPr lang="en-US" altLang="zh-TW" dirty="0" err="1" smtClean="0"/>
              <a:t>Rsync</a:t>
            </a:r>
            <a:endParaRPr lang="en-US" altLang="zh-TW" dirty="0" smtClean="0"/>
          </a:p>
          <a:p>
            <a:pPr lvl="1"/>
            <a:r>
              <a:rPr lang="en-US" altLang="zh-TW" dirty="0" smtClean="0"/>
              <a:t>-a archive, </a:t>
            </a:r>
            <a:r>
              <a:rPr lang="en-US" altLang="zh-TW" dirty="0"/>
              <a:t>== “-</a:t>
            </a:r>
            <a:r>
              <a:rPr lang="en-US" altLang="zh-TW" dirty="0" err="1" smtClean="0"/>
              <a:t>rlptgoD</a:t>
            </a:r>
            <a:r>
              <a:rPr lang="en-US" altLang="zh-TW" dirty="0" smtClean="0"/>
              <a:t>”</a:t>
            </a:r>
          </a:p>
          <a:p>
            <a:pPr lvl="1"/>
            <a:r>
              <a:rPr lang="en-US" altLang="zh-TW" dirty="0" smtClean="0"/>
              <a:t>-r recursive</a:t>
            </a:r>
          </a:p>
          <a:p>
            <a:pPr lvl="1"/>
            <a:r>
              <a:rPr lang="en-US" altLang="zh-TW" dirty="0" smtClean="0"/>
              <a:t>-p preserve permissions</a:t>
            </a:r>
          </a:p>
          <a:p>
            <a:pPr lvl="1"/>
            <a:r>
              <a:rPr lang="en-US" altLang="zh-TW" dirty="0" smtClean="0"/>
              <a:t>-t preserve modify time</a:t>
            </a:r>
          </a:p>
          <a:p>
            <a:pPr lvl="1"/>
            <a:r>
              <a:rPr lang="en-US" altLang="zh-TW" dirty="0" smtClean="0"/>
              <a:t>-g preserve group</a:t>
            </a:r>
          </a:p>
          <a:p>
            <a:pPr lvl="1"/>
            <a:r>
              <a:rPr lang="en-US" altLang="zh-TW" dirty="0" smtClean="0"/>
              <a:t>-o preserve owner ( may requires </a:t>
            </a:r>
            <a:r>
              <a:rPr lang="en-US" altLang="zh-TW" dirty="0" err="1" smtClean="0"/>
              <a:t>sudo</a:t>
            </a:r>
            <a:r>
              <a:rPr lang="en-US" altLang="zh-TW" dirty="0" smtClean="0"/>
              <a:t> )</a:t>
            </a:r>
          </a:p>
          <a:p>
            <a:pPr lvl="1"/>
            <a:r>
              <a:rPr lang="en-US" altLang="zh-TW" dirty="0" smtClean="0"/>
              <a:t>-l copy </a:t>
            </a:r>
            <a:r>
              <a:rPr lang="en-US" altLang="zh-TW" dirty="0" err="1" smtClean="0"/>
              <a:t>symlinks</a:t>
            </a:r>
            <a:r>
              <a:rPr lang="en-US" altLang="zh-TW" dirty="0" smtClean="0"/>
              <a:t> as </a:t>
            </a:r>
            <a:r>
              <a:rPr lang="en-US" altLang="zh-TW" dirty="0" err="1" smtClean="0"/>
              <a:t>symlinks</a:t>
            </a:r>
            <a:endParaRPr lang="en-US" altLang="zh-TW" dirty="0" smtClean="0"/>
          </a:p>
          <a:p>
            <a:pPr lvl="1"/>
            <a:r>
              <a:rPr lang="en-US" altLang="zh-TW" dirty="0" smtClean="0"/>
              <a:t>-h human readable ( </a:t>
            </a:r>
            <a:r>
              <a:rPr lang="en-US" altLang="zh-TW" dirty="0" err="1" smtClean="0"/>
              <a:t>kiB</a:t>
            </a:r>
            <a:r>
              <a:rPr lang="en-US" altLang="zh-TW" dirty="0" smtClean="0"/>
              <a:t>, </a:t>
            </a:r>
            <a:r>
              <a:rPr lang="en-US" altLang="zh-TW" dirty="0" err="1" smtClean="0"/>
              <a:t>MiB</a:t>
            </a:r>
            <a:r>
              <a:rPr lang="en-US" altLang="zh-TW" dirty="0" smtClean="0"/>
              <a:t> … )</a:t>
            </a:r>
          </a:p>
          <a:p>
            <a:pPr lvl="1"/>
            <a:r>
              <a:rPr lang="en-US" altLang="zh-TW" dirty="0" smtClean="0">
                <a:solidFill>
                  <a:srgbClr val="0070C0"/>
                </a:solidFill>
              </a:rPr>
              <a:t>-H preserve hard link</a:t>
            </a:r>
          </a:p>
          <a:p>
            <a:pPr lvl="1"/>
            <a:r>
              <a:rPr lang="en-US" altLang="zh-TW" dirty="0" smtClean="0">
                <a:solidFill>
                  <a:srgbClr val="0070C0"/>
                </a:solidFill>
              </a:rPr>
              <a:t>-A preserve ACL</a:t>
            </a:r>
          </a:p>
          <a:p>
            <a:pPr lvl="1"/>
            <a:r>
              <a:rPr lang="en-US" altLang="zh-TW" dirty="0" smtClean="0">
                <a:solidFill>
                  <a:srgbClr val="0070C0"/>
                </a:solidFill>
              </a:rPr>
              <a:t>-X preserve extended attributes</a:t>
            </a:r>
          </a:p>
          <a:p>
            <a:pPr lvl="1"/>
            <a:r>
              <a:rPr lang="en-US" altLang="zh-TW" dirty="0" smtClean="0">
                <a:solidFill>
                  <a:srgbClr val="FF0000"/>
                </a:solidFill>
              </a:rPr>
              <a:t>-c skip based on checksum rather than time / size</a:t>
            </a:r>
          </a:p>
          <a:p>
            <a:pPr lvl="1"/>
            <a:r>
              <a:rPr lang="en-US" altLang="zh-TW" dirty="0">
                <a:solidFill>
                  <a:srgbClr val="FF0000"/>
                </a:solidFill>
              </a:rPr>
              <a:t>--</a:t>
            </a:r>
            <a:r>
              <a:rPr lang="en-US" altLang="zh-TW" dirty="0" smtClean="0">
                <a:solidFill>
                  <a:srgbClr val="FF0000"/>
                </a:solidFill>
              </a:rPr>
              <a:t>append-verify keep sending unfinished files, and check at the end in case of failed transmission / updates</a:t>
            </a:r>
          </a:p>
        </p:txBody>
      </p:sp>
      <p:sp>
        <p:nvSpPr>
          <p:cNvPr id="4" name="內容版面配置區 2"/>
          <p:cNvSpPr txBox="1">
            <a:spLocks/>
          </p:cNvSpPr>
          <p:nvPr/>
        </p:nvSpPr>
        <p:spPr>
          <a:xfrm>
            <a:off x="1249680" y="1998134"/>
            <a:ext cx="10058400" cy="1222781"/>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dirty="0" smtClean="0"/>
              <a:t>Both are good for copying files over </a:t>
            </a:r>
            <a:r>
              <a:rPr lang="en-US" altLang="zh-TW" dirty="0" err="1" smtClean="0"/>
              <a:t>ssh</a:t>
            </a:r>
            <a:r>
              <a:rPr lang="en-US" altLang="zh-TW" dirty="0" smtClean="0"/>
              <a:t>, I prefer </a:t>
            </a:r>
            <a:r>
              <a:rPr lang="en-US" altLang="zh-TW" dirty="0" err="1" smtClean="0"/>
              <a:t>Rsync</a:t>
            </a:r>
            <a:r>
              <a:rPr lang="en-US" altLang="zh-TW" dirty="0" smtClean="0"/>
              <a:t> over </a:t>
            </a:r>
            <a:r>
              <a:rPr lang="en-US" altLang="zh-TW" dirty="0" err="1" smtClean="0"/>
              <a:t>scp</a:t>
            </a:r>
            <a:r>
              <a:rPr lang="en-US" altLang="zh-TW" dirty="0" smtClean="0"/>
              <a:t> due to its checksum ability</a:t>
            </a:r>
          </a:p>
          <a:p>
            <a:r>
              <a:rPr lang="en-US" altLang="zh-TW" dirty="0" smtClean="0"/>
              <a:t>Usage ( both source target can be /path/to/</a:t>
            </a:r>
            <a:r>
              <a:rPr lang="en-US" altLang="zh-TW" dirty="0" err="1" smtClean="0"/>
              <a:t>Dest</a:t>
            </a:r>
            <a:r>
              <a:rPr lang="en-US" altLang="zh-TW" dirty="0" smtClean="0"/>
              <a:t> or </a:t>
            </a:r>
            <a:r>
              <a:rPr lang="en-US" altLang="zh-TW" dirty="0" err="1" smtClean="0"/>
              <a:t>remote_user@remote_ip</a:t>
            </a:r>
            <a:r>
              <a:rPr lang="en-US" altLang="zh-TW" dirty="0" smtClean="0"/>
              <a:t>:/remote/path</a:t>
            </a:r>
          </a:p>
          <a:p>
            <a:pPr lvl="1"/>
            <a:r>
              <a:rPr lang="en-US" altLang="zh-TW" dirty="0" err="1" smtClean="0"/>
              <a:t>Rsync</a:t>
            </a:r>
            <a:r>
              <a:rPr lang="en-US" altLang="zh-TW" dirty="0" smtClean="0"/>
              <a:t> –</a:t>
            </a:r>
            <a:r>
              <a:rPr lang="en-US" altLang="zh-TW" dirty="0" err="1" smtClean="0"/>
              <a:t>avP</a:t>
            </a:r>
            <a:r>
              <a:rPr lang="en-US" altLang="zh-TW" dirty="0"/>
              <a:t> </a:t>
            </a:r>
            <a:r>
              <a:rPr lang="en-US" altLang="zh-TW" dirty="0" smtClean="0"/>
              <a:t>[ -</a:t>
            </a:r>
            <a:r>
              <a:rPr lang="en-US" altLang="zh-TW" dirty="0"/>
              <a:t>e "</a:t>
            </a:r>
            <a:r>
              <a:rPr lang="en-US" altLang="zh-TW" dirty="0" err="1"/>
              <a:t>ssh</a:t>
            </a:r>
            <a:r>
              <a:rPr lang="en-US" altLang="zh-TW" dirty="0"/>
              <a:t> -p </a:t>
            </a:r>
            <a:r>
              <a:rPr lang="en-US" altLang="zh-TW" dirty="0" err="1"/>
              <a:t>port_number</a:t>
            </a:r>
            <a:r>
              <a:rPr lang="en-US" altLang="zh-TW" dirty="0"/>
              <a:t>" </a:t>
            </a:r>
            <a:r>
              <a:rPr lang="en-US" altLang="zh-TW" dirty="0" smtClean="0"/>
              <a:t>] {source} {target} / </a:t>
            </a:r>
            <a:r>
              <a:rPr lang="en-US" altLang="zh-TW" dirty="0" err="1" smtClean="0"/>
              <a:t>scp</a:t>
            </a:r>
            <a:r>
              <a:rPr lang="en-US" altLang="zh-TW" dirty="0" smtClean="0"/>
              <a:t> [-C] [-</a:t>
            </a:r>
            <a:r>
              <a:rPr lang="en-US" altLang="zh-TW" dirty="0" err="1" smtClean="0"/>
              <a:t>i</a:t>
            </a:r>
            <a:r>
              <a:rPr lang="en-US" altLang="zh-TW" dirty="0" smtClean="0"/>
              <a:t> </a:t>
            </a:r>
            <a:r>
              <a:rPr lang="en-US" altLang="zh-TW" dirty="0" err="1" smtClean="0"/>
              <a:t>identify_file</a:t>
            </a:r>
            <a:r>
              <a:rPr lang="en-US" altLang="zh-TW" dirty="0" smtClean="0"/>
              <a:t>] [-P port] [-r] {source} {target}</a:t>
            </a:r>
            <a:endParaRPr lang="en-US" altLang="zh-TW" dirty="0" smtClean="0"/>
          </a:p>
        </p:txBody>
      </p:sp>
      <p:sp>
        <p:nvSpPr>
          <p:cNvPr id="5" name="內容版面配置區 2"/>
          <p:cNvSpPr txBox="1">
            <a:spLocks/>
          </p:cNvSpPr>
          <p:nvPr/>
        </p:nvSpPr>
        <p:spPr>
          <a:xfrm>
            <a:off x="8008035" y="3593122"/>
            <a:ext cx="3852788" cy="2986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dirty="0" err="1" smtClean="0"/>
              <a:t>Scp</a:t>
            </a:r>
            <a:endParaRPr lang="en-US" altLang="zh-TW" dirty="0" smtClean="0"/>
          </a:p>
          <a:p>
            <a:pPr lvl="1"/>
            <a:r>
              <a:rPr lang="en-US" altLang="zh-TW" dirty="0" smtClean="0"/>
              <a:t>-C enable compression</a:t>
            </a:r>
          </a:p>
          <a:p>
            <a:pPr lvl="2"/>
            <a:r>
              <a:rPr lang="en-US" altLang="zh-TW" dirty="0" smtClean="0"/>
              <a:t>Use when dealing with compressible file*</a:t>
            </a:r>
          </a:p>
          <a:p>
            <a:pPr lvl="1"/>
            <a:r>
              <a:rPr lang="en-US" altLang="zh-TW" dirty="0" smtClean="0"/>
              <a:t>-</a:t>
            </a:r>
            <a:r>
              <a:rPr lang="en-US" altLang="zh-TW" dirty="0" err="1" smtClean="0"/>
              <a:t>i</a:t>
            </a:r>
            <a:r>
              <a:rPr lang="en-US" altLang="zh-TW" dirty="0" smtClean="0"/>
              <a:t> ( use with </a:t>
            </a:r>
            <a:r>
              <a:rPr lang="en-US" altLang="zh-TW" dirty="0" err="1" smtClean="0"/>
              <a:t>ssh</a:t>
            </a:r>
            <a:r>
              <a:rPr lang="en-US" altLang="zh-TW" dirty="0" smtClean="0"/>
              <a:t> </a:t>
            </a:r>
            <a:r>
              <a:rPr lang="en-US" altLang="zh-TW" dirty="0" err="1" smtClean="0"/>
              <a:t>id_rsa</a:t>
            </a:r>
            <a:r>
              <a:rPr lang="en-US" altLang="zh-TW" dirty="0" smtClean="0"/>
              <a:t> file )</a:t>
            </a:r>
          </a:p>
          <a:p>
            <a:pPr lvl="1"/>
            <a:r>
              <a:rPr lang="en-US" altLang="zh-TW" dirty="0" smtClean="0"/>
              <a:t>-P ( specify port )</a:t>
            </a:r>
          </a:p>
          <a:p>
            <a:pPr lvl="1"/>
            <a:r>
              <a:rPr lang="en-US" altLang="zh-TW" dirty="0" smtClean="0"/>
              <a:t>-r recursive, ( folders )</a:t>
            </a:r>
            <a:endParaRPr lang="en-US" altLang="zh-TW" dirty="0" smtClean="0"/>
          </a:p>
        </p:txBody>
      </p:sp>
    </p:spTree>
    <p:extLst>
      <p:ext uri="{BB962C8B-B14F-4D97-AF65-F5344CB8AC3E}">
        <p14:creationId xmlns:p14="http://schemas.microsoft.com/office/powerpoint/2010/main" val="321641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err="1" smtClean="0"/>
              <a:t>Tmux</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6707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err="1" smtClean="0"/>
              <a:t>Fcron</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41037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err="1" smtClean="0"/>
              <a:t>Systemd</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36227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smtClean="0"/>
              <a:t>a simple queue</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Tree>
    <p:extLst>
      <p:ext uri="{BB962C8B-B14F-4D97-AF65-F5344CB8AC3E}">
        <p14:creationId xmlns:p14="http://schemas.microsoft.com/office/powerpoint/2010/main" val="287971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err="1" smtClean="0"/>
              <a:t>Rclone</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22770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Some reference webpage</a:t>
            </a:r>
            <a:endParaRPr lang="zh-TW" altLang="en-US" dirty="0"/>
          </a:p>
        </p:txBody>
      </p:sp>
      <p:sp>
        <p:nvSpPr>
          <p:cNvPr id="3" name="內容版面配置區 2"/>
          <p:cNvSpPr>
            <a:spLocks noGrp="1"/>
          </p:cNvSpPr>
          <p:nvPr>
            <p:ph idx="1"/>
          </p:nvPr>
        </p:nvSpPr>
        <p:spPr/>
        <p:txBody>
          <a:bodyPr/>
          <a:lstStyle/>
          <a:p>
            <a:r>
              <a:rPr lang="en-US" altLang="zh-TW" dirty="0"/>
              <a:t>https://explainshell.com/</a:t>
            </a:r>
            <a:endParaRPr lang="zh-TW" altLang="en-US" dirty="0"/>
          </a:p>
        </p:txBody>
      </p:sp>
    </p:spTree>
    <p:extLst>
      <p:ext uri="{BB962C8B-B14F-4D97-AF65-F5344CB8AC3E}">
        <p14:creationId xmlns:p14="http://schemas.microsoft.com/office/powerpoint/2010/main" val="398622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451121" y="1853876"/>
            <a:ext cx="5467165" cy="16711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smtClean="0"/>
              <a:t>entrypoint</a:t>
            </a:r>
            <a:endParaRPr lang="en-US" altLang="zh-TW" sz="1300" dirty="0"/>
          </a:p>
          <a:p>
            <a:r>
              <a:rPr lang="en-US" altLang="zh-TW" sz="1300" dirty="0" smtClean="0"/>
              <a:t> </a:t>
            </a:r>
            <a:endParaRPr lang="en-US" altLang="zh-TW" sz="1300" dirty="0"/>
          </a:p>
          <a:p>
            <a:pPr lvl="1"/>
            <a:endParaRPr lang="zh-TW" altLang="en-US" sz="1100" dirty="0"/>
          </a:p>
        </p:txBody>
      </p:sp>
      <p:sp>
        <p:nvSpPr>
          <p:cNvPr id="6" name="內容版面配置區 2">
            <a:extLst>
              <a:ext uri="{FF2B5EF4-FFF2-40B4-BE49-F238E27FC236}">
                <a16:creationId xmlns:a16="http://schemas.microsoft.com/office/drawing/2014/main" id="{1F583454-1F4C-4B54-AF5C-7BCC6625126C}"/>
              </a:ext>
            </a:extLst>
          </p:cNvPr>
          <p:cNvSpPr txBox="1">
            <a:spLocks/>
          </p:cNvSpPr>
          <p:nvPr/>
        </p:nvSpPr>
        <p:spPr>
          <a:xfrm>
            <a:off x="5451121" y="3076137"/>
            <a:ext cx="6664679" cy="27795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600" dirty="0" smtClean="0"/>
              <a:t>Options</a:t>
            </a:r>
            <a:endParaRPr lang="en-US" altLang="zh-TW" sz="1600" dirty="0"/>
          </a:p>
          <a:p>
            <a:pPr lvl="1"/>
            <a:r>
              <a:rPr lang="en-US" altLang="zh-TW" sz="1400" dirty="0" smtClean="0"/>
              <a:t>-it : </a:t>
            </a:r>
            <a:r>
              <a:rPr lang="en-US" altLang="zh-TW" sz="1400" dirty="0" err="1" smtClean="0"/>
              <a:t>i</a:t>
            </a:r>
            <a:r>
              <a:rPr lang="en-US" altLang="zh-TW" sz="1400" dirty="0" smtClean="0"/>
              <a:t> for keep STDIN alive( interactive ), t for pseudo-</a:t>
            </a:r>
            <a:r>
              <a:rPr lang="en-US" altLang="zh-TW" sz="1400" dirty="0" err="1" smtClean="0"/>
              <a:t>tty</a:t>
            </a:r>
            <a:r>
              <a:rPr lang="en-US" altLang="zh-TW" sz="1400" dirty="0" smtClean="0"/>
              <a:t>, normally used with run / exec</a:t>
            </a:r>
          </a:p>
          <a:p>
            <a:pPr lvl="1"/>
            <a:r>
              <a:rPr lang="en-US" altLang="zh-TW" sz="1400" dirty="0" smtClean="0"/>
              <a:t>-e for Environment values, read through the container’s readme ( case by case )</a:t>
            </a:r>
            <a:endParaRPr lang="en-US" altLang="zh-TW" sz="1400" dirty="0"/>
          </a:p>
          <a:p>
            <a:pPr lvl="1"/>
            <a:endParaRPr lang="zh-TW" altLang="en-US" sz="1200" dirty="0"/>
          </a:p>
        </p:txBody>
      </p:sp>
    </p:spTree>
    <p:extLst>
      <p:ext uri="{BB962C8B-B14F-4D97-AF65-F5344CB8AC3E}">
        <p14:creationId xmlns:p14="http://schemas.microsoft.com/office/powerpoint/2010/main" val="2763981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744</TotalTime>
  <Words>1505</Words>
  <Application>Microsoft Office PowerPoint</Application>
  <PresentationFormat>寬螢幕</PresentationFormat>
  <Paragraphs>222</Paragraphs>
  <Slides>26</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26</vt:i4>
      </vt:variant>
    </vt:vector>
  </HeadingPairs>
  <TitlesOfParts>
    <vt:vector size="32" baseType="lpstr">
      <vt:lpstr>新細明體</vt:lpstr>
      <vt:lpstr>Arial</vt:lpstr>
      <vt:lpstr>Calibri</vt:lpstr>
      <vt:lpstr>Calibri Light</vt:lpstr>
      <vt:lpstr>Wingdings</vt:lpstr>
      <vt:lpstr>回顧</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Building with Dockerfile</vt:lpstr>
      <vt:lpstr>Commands in the container is not enough!!</vt:lpstr>
      <vt:lpstr>Dockerfile Add more executables</vt:lpstr>
      <vt:lpstr>Practice time – ENTRYPOINT / CMD</vt:lpstr>
      <vt:lpstr>Docker volume</vt:lpstr>
      <vt:lpstr>Another practice – Volume mounting</vt:lpstr>
      <vt:lpstr>Now Lets sum everything up!!</vt:lpstr>
      <vt:lpstr>References</vt:lpstr>
      <vt:lpstr>Appendix : SSHFS</vt:lpstr>
      <vt:lpstr>Appendix : RSYNC SCP</vt:lpstr>
      <vt:lpstr>Appendix : Tmux</vt:lpstr>
      <vt:lpstr>Appendix : Fcron</vt:lpstr>
      <vt:lpstr>Appendix : Systemd</vt:lpstr>
      <vt:lpstr>Appendix : a simple queue</vt:lpstr>
      <vt:lpstr>Appendix : Rclone</vt:lpstr>
      <vt:lpstr>Some reference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120</cp:revision>
  <dcterms:created xsi:type="dcterms:W3CDTF">2019-04-01T08:15:13Z</dcterms:created>
  <dcterms:modified xsi:type="dcterms:W3CDTF">2019-07-03T15:41:29Z</dcterms:modified>
</cp:coreProperties>
</file>