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0" r:id="rId9"/>
    <p:sldId id="261" r:id="rId10"/>
    <p:sldId id="262" r:id="rId11"/>
    <p:sldId id="269" r:id="rId12"/>
    <p:sldId id="270" r:id="rId13"/>
    <p:sldId id="271" r:id="rId14"/>
    <p:sldId id="27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6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umingwang1.github.io/Data-visualiza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rmationstation.org/video/why-do-wages-rise/" TargetMode="External"/><Relationship Id="rId7" Type="http://schemas.openxmlformats.org/officeDocument/2006/relationships/hyperlink" Target="https://www.bls.gov/oes/current/oes_nat.htm#25-0000" TargetMode="External"/><Relationship Id="rId2" Type="http://schemas.openxmlformats.org/officeDocument/2006/relationships/hyperlink" Target="https://fas.org/sgp/crs/misc/R45090.pdf#:~:text=Other%20factors%20are%20likely%20to%20contribute%20to%20wage,institutions%2C%20workplace%20organization%20and%20practices%2C%20and%20macroeconomic%20tren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s.gov/webapps/legacy/cesbtab3.htm" TargetMode="External"/><Relationship Id="rId5" Type="http://schemas.openxmlformats.org/officeDocument/2006/relationships/hyperlink" Target="https://www150.statcan.gc.ca/t1/tbl1/en/tv.action?pid=1410006401&amp;pickMembers%5B0%5D=1.1&amp;pickMembers%5B1%5D=2.3&amp;pickMembers%5B2%5D=3.1&amp;pickMembers%5B3%5D=5.1&amp;pickMembers%5B4%5D=6.1&amp;cubeTimeFrame.startYear=2005&amp;cubeTimeFrame.endYear=2019&amp;referencePeriods=20050101%2C20190101" TargetMode="External"/><Relationship Id="rId4" Type="http://schemas.openxmlformats.org/officeDocument/2006/relationships/hyperlink" Target="http://www.stats.gov.cn/tjsj/ndsj/2019/indexeh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EFAB58BA-5FE3-446C-AEEA-E7471B5D4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1" r="117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F7D4EB-6FD4-D64D-A7D5-D848F318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2532182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EPPS</a:t>
            </a:r>
            <a:r>
              <a:rPr lang="zh-CN" altLang="en-US" sz="4400" dirty="0"/>
              <a:t> </a:t>
            </a:r>
            <a:r>
              <a:rPr lang="en-US" altLang="zh-CN" sz="4400" dirty="0"/>
              <a:t>6356-Data</a:t>
            </a:r>
            <a:r>
              <a:rPr lang="zh-CN" altLang="en-US" sz="4400" dirty="0"/>
              <a:t> </a:t>
            </a:r>
            <a:r>
              <a:rPr lang="en-US" altLang="zh-CN" sz="4400" dirty="0"/>
              <a:t>Visualization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en-US" altLang="zh-CN" sz="4400" dirty="0"/>
              <a:t>Final</a:t>
            </a:r>
            <a:r>
              <a:rPr lang="zh-CN" altLang="en-US" sz="4400" dirty="0"/>
              <a:t> </a:t>
            </a:r>
            <a:r>
              <a:rPr lang="en-US" altLang="zh-CN" sz="4400" dirty="0"/>
              <a:t>Project</a:t>
            </a:r>
            <a:r>
              <a:rPr lang="zh-CN" altLang="en-US" sz="4400" dirty="0"/>
              <a:t> </a:t>
            </a:r>
            <a:r>
              <a:rPr lang="en-US" altLang="zh-CN" sz="4400" dirty="0"/>
              <a:t>presentation-Wage Trends by Sectors among China,</a:t>
            </a:r>
            <a:r>
              <a:rPr lang="zh-CN" altLang="en-US" sz="4400" dirty="0"/>
              <a:t> </a:t>
            </a:r>
            <a:r>
              <a:rPr lang="en-US" altLang="zh-CN" sz="4400" dirty="0"/>
              <a:t>U.S.</a:t>
            </a:r>
            <a:r>
              <a:rPr lang="zh-CN" altLang="en-US" sz="4400" dirty="0"/>
              <a:t> </a:t>
            </a:r>
            <a:r>
              <a:rPr lang="en-US" altLang="zh-CN" sz="4400" dirty="0"/>
              <a:t>and</a:t>
            </a:r>
            <a:r>
              <a:rPr lang="zh-CN" altLang="en-US" sz="4400" dirty="0"/>
              <a:t> </a:t>
            </a:r>
            <a:r>
              <a:rPr lang="en-US" altLang="zh-CN" sz="4400" dirty="0"/>
              <a:t>Canada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CD646-58BF-0441-93CF-6B9A4ACE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5076091"/>
            <a:ext cx="4572000" cy="15240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Instructor:</a:t>
            </a:r>
            <a:r>
              <a:rPr kumimoji="1" lang="zh-CN" alt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Karl</a:t>
            </a:r>
            <a:r>
              <a:rPr kumimoji="1" lang="zh-CN" alt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Ho</a:t>
            </a:r>
          </a:p>
          <a:p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Present</a:t>
            </a:r>
            <a:r>
              <a:rPr kumimoji="1" lang="zh-CN" alt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by</a:t>
            </a:r>
            <a:r>
              <a:rPr kumimoji="1" lang="zh-CN" alt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1">
                    <a:alpha val="60000"/>
                  </a:schemeClr>
                </a:solidFill>
              </a:rPr>
              <a:t>Yuming</a:t>
            </a:r>
            <a:r>
              <a:rPr kumimoji="1" lang="zh-CN" alt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60000"/>
                  </a:schemeClr>
                </a:solidFill>
              </a:rPr>
              <a:t>Wang</a:t>
            </a:r>
          </a:p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50D3BB-2A4D-9942-B102-E0988FD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GGplot2</a:t>
            </a:r>
            <a:r>
              <a:rPr kumimoji="1"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Product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0" name="内容占位符 9" descr="图表, 条形图&#10;&#10;描述已自动生成">
            <a:extLst>
              <a:ext uri="{FF2B5EF4-FFF2-40B4-BE49-F238E27FC236}">
                <a16:creationId xmlns:a16="http://schemas.microsoft.com/office/drawing/2014/main" id="{29534D46-1EEA-7740-BDEA-6588D7724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897" y="378823"/>
            <a:ext cx="8869680" cy="6212536"/>
          </a:xfrm>
        </p:spPr>
      </p:pic>
    </p:spTree>
    <p:extLst>
      <p:ext uri="{BB962C8B-B14F-4D97-AF65-F5344CB8AC3E}">
        <p14:creationId xmlns:p14="http://schemas.microsoft.com/office/powerpoint/2010/main" val="8382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AC7DC7-AC38-A14C-ADE8-3CC7B1B6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2354263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Shiny</a:t>
            </a:r>
            <a:r>
              <a:rPr kumimoji="1"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0F1E789-0A6D-B443-B55A-779E51D1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3" y="1862725"/>
            <a:ext cx="8429625" cy="4858750"/>
          </a:xfrm>
          <a:prstGeom prst="rect">
            <a:avLst/>
          </a:prstGeom>
        </p:spPr>
      </p:pic>
      <p:pic>
        <p:nvPicPr>
          <p:cNvPr id="11" name="图片 10" descr="图片包含 形状&#10;&#10;描述已自动生成">
            <a:extLst>
              <a:ext uri="{FF2B5EF4-FFF2-40B4-BE49-F238E27FC236}">
                <a16:creationId xmlns:a16="http://schemas.microsoft.com/office/drawing/2014/main" id="{4D0587A6-4A51-414A-B346-B7454C2C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550397"/>
            <a:ext cx="84296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8B7A6-0F6A-5B4A-B932-850F565A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pic>
        <p:nvPicPr>
          <p:cNvPr id="5" name="内容占位符 4" descr="图片包含 文本&#10;&#10;描述已自动生成">
            <a:extLst>
              <a:ext uri="{FF2B5EF4-FFF2-40B4-BE49-F238E27FC236}">
                <a16:creationId xmlns:a16="http://schemas.microsoft.com/office/drawing/2014/main" id="{1A5C670D-2811-974E-82AA-9087A6CD1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1688"/>
            <a:ext cx="9329738" cy="3196431"/>
          </a:xfrm>
        </p:spPr>
      </p:pic>
    </p:spTree>
    <p:extLst>
      <p:ext uri="{BB962C8B-B14F-4D97-AF65-F5344CB8AC3E}">
        <p14:creationId xmlns:p14="http://schemas.microsoft.com/office/powerpoint/2010/main" val="13557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48FB6-9D07-894E-95DA-803A0C1D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21F3EC8B-BD6C-E54E-91BE-A41105F7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385219"/>
            <a:ext cx="8648700" cy="3619500"/>
          </a:xfrm>
        </p:spPr>
      </p:pic>
    </p:spTree>
    <p:extLst>
      <p:ext uri="{BB962C8B-B14F-4D97-AF65-F5344CB8AC3E}">
        <p14:creationId xmlns:p14="http://schemas.microsoft.com/office/powerpoint/2010/main" val="374824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D33F-68C2-8149-9AFC-6DC1DBDF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2924-B22C-4D41-85FD-C6885A38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Page:</a:t>
            </a:r>
          </a:p>
          <a:p>
            <a:pPr marL="0" indent="0" algn="ctr">
              <a:buNone/>
            </a:pPr>
            <a:r>
              <a:rPr kumimoji="1" lang="en-US" altLang="zh-CN" dirty="0">
                <a:hlinkClick r:id="rId2"/>
              </a:rPr>
              <a:t>https://yumingwang1.github.io/Data-visualization/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62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E4F0-7152-8A44-84EB-145CBC1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91353-04F1-6E46-97FD-252191D9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China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decade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Sectors,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country.</a:t>
            </a:r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Canada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States.</a:t>
            </a:r>
          </a:p>
          <a:p>
            <a:r>
              <a:rPr kumimoji="1" lang="en-US" altLang="zh-CN" dirty="0"/>
              <a:t>Despite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U.S.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Canada.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2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DEB0-200D-E446-8436-A3DB7A13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42C3C-5375-B848-9968-0E8F0696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Congressional Research Service. July 23, 2019. Real Wage Trends, 1979 to 2018. Retrieved from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https://fas.org/sgp/crs/misc/R45090.pdf#:~:text=Other%20factors%20are%20likely%20to%20contribute%20to%20wage,institutions%2C%20workplace%20organization%20and%20practices%2C%20and%20macroeconomic%20trends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Information Satiation. March 12, 2018. Why Do Wage Rise? </a:t>
            </a:r>
            <a:r>
              <a:rPr lang="en-US" altLang="zh-CN" i="1" dirty="0"/>
              <a:t>Civic and Economic Literacy, Minimum Wage.</a:t>
            </a:r>
            <a:r>
              <a:rPr lang="en-US" altLang="zh-CN" dirty="0"/>
              <a:t> Retrieved from </a:t>
            </a:r>
            <a:r>
              <a:rPr lang="en-US" altLang="zh-CN" u="sng" dirty="0">
                <a:hlinkClick r:id="rId3"/>
              </a:rPr>
              <a:t>https://informationstation.org/video/why-do-wages-rise/</a:t>
            </a:r>
            <a:endParaRPr lang="zh-CN" altLang="zh-CN" dirty="0"/>
          </a:p>
          <a:p>
            <a:r>
              <a:rPr lang="en-US" altLang="zh-CN" dirty="0"/>
              <a:t>National Bureau of Statistics of China. Retrieved from  </a:t>
            </a:r>
            <a:r>
              <a:rPr lang="en-US" altLang="zh-CN" u="sng" dirty="0">
                <a:hlinkClick r:id="rId4"/>
              </a:rPr>
              <a:t>http://www.stats.gov.cn/tjsj/ndsj/2019/indexeh.htm</a:t>
            </a:r>
            <a:endParaRPr lang="zh-CN" altLang="zh-CN" dirty="0"/>
          </a:p>
          <a:p>
            <a:r>
              <a:rPr lang="en-US" altLang="zh-CN" dirty="0"/>
              <a:t>Statistic Canada. Retrieved from </a:t>
            </a:r>
            <a:endParaRPr lang="zh-CN" altLang="zh-CN" dirty="0"/>
          </a:p>
          <a:p>
            <a:r>
              <a:rPr lang="en-US" altLang="zh-CN" u="sng" dirty="0">
                <a:hlinkClick r:id="rId5"/>
              </a:rPr>
              <a:t>https://www150.statcan.gc.ca/t1/tbl1/en/tv.action?pid=1410006401&amp;pickMembers%5B0%5D=1.1&amp;pickMembers%5B1%5D=2.3&amp;pickMembers%5B2%5D=3.1&amp;pickMembers%5B3%5D=5.1&amp;pickMembers%5B4%5D=6.1&amp;cubeTimeFrame.startYear=2005&amp;cubeTimeFrame.endYear=2019&amp;referencePeriods=20050101%2C20190101</a:t>
            </a:r>
            <a:endParaRPr lang="zh-CN" altLang="zh-CN" dirty="0"/>
          </a:p>
          <a:p>
            <a:r>
              <a:rPr lang="en-US" altLang="zh-CN" dirty="0"/>
              <a:t>U.S. Bureau of Labor Statistics. Retrieved from  </a:t>
            </a:r>
            <a:r>
              <a:rPr lang="en-US" altLang="zh-CN" u="sng" dirty="0">
                <a:hlinkClick r:id="rId6"/>
              </a:rPr>
              <a:t>https://www.bls.gov/webapps/legacy/cesbtab3.htm</a:t>
            </a:r>
            <a:endParaRPr lang="zh-CN" altLang="zh-CN" dirty="0"/>
          </a:p>
          <a:p>
            <a:r>
              <a:rPr lang="en-US" altLang="zh-CN" dirty="0"/>
              <a:t>U.S. Bureau of Labor Statistics. Retrieved from </a:t>
            </a:r>
            <a:r>
              <a:rPr lang="en-US" altLang="zh-CN" u="sng" dirty="0">
                <a:hlinkClick r:id="rId7"/>
              </a:rPr>
              <a:t>https://www.bls.gov/oes/current/oes_nat.htm#25-0000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7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9B25-BCB9-544F-96BE-42CA57F3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71788"/>
            <a:ext cx="10668000" cy="1524000"/>
          </a:xfrm>
        </p:spPr>
        <p:txBody>
          <a:bodyPr/>
          <a:lstStyle/>
          <a:p>
            <a:pPr algn="ctr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3B69F-A296-C341-B161-8D62FF5B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325" y="-946295"/>
            <a:ext cx="10668000" cy="38180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436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A3CB-FB79-2C44-89E4-BF23E445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/>
              <a:t>Wages earnings are an important income for people.</a:t>
            </a:r>
          </a:p>
          <a:p>
            <a:pPr>
              <a:lnSpc>
                <a:spcPct val="115000"/>
              </a:lnSpc>
            </a:pPr>
            <a:r>
              <a:rPr lang="en-US" altLang="zh-CN" sz="2400"/>
              <a:t>Families and employees are expected to have wage increase to raise their living standards” (Congressional Research Service).</a:t>
            </a:r>
            <a:r>
              <a:rPr lang="zh-CN" altLang="zh-CN" sz="2400"/>
              <a:t> </a:t>
            </a:r>
            <a:endParaRPr lang="en-US" altLang="zh-CN" sz="2400"/>
          </a:p>
          <a:p>
            <a:pPr>
              <a:lnSpc>
                <a:spcPct val="115000"/>
              </a:lnSpc>
            </a:pPr>
            <a:r>
              <a:rPr lang="en-US" altLang="zh-CN" sz="2400"/>
              <a:t>Different</a:t>
            </a:r>
            <a:r>
              <a:rPr lang="zh-CN" altLang="en-US" sz="2400"/>
              <a:t> </a:t>
            </a:r>
            <a:r>
              <a:rPr lang="en-US" altLang="zh-CN" sz="2400"/>
              <a:t>countries</a:t>
            </a:r>
            <a:r>
              <a:rPr lang="zh-CN" altLang="en-US" sz="2400"/>
              <a:t> </a:t>
            </a:r>
            <a:r>
              <a:rPr lang="en-US" altLang="zh-CN" sz="2400"/>
              <a:t>have</a:t>
            </a:r>
            <a:r>
              <a:rPr lang="zh-CN" altLang="en-US" sz="2400"/>
              <a:t> </a:t>
            </a:r>
            <a:r>
              <a:rPr lang="en-US" altLang="zh-CN" sz="2400"/>
              <a:t>different</a:t>
            </a:r>
            <a:r>
              <a:rPr lang="zh-CN" altLang="en-US" sz="2400"/>
              <a:t> </a:t>
            </a:r>
            <a:r>
              <a:rPr lang="en-US" altLang="zh-CN" sz="2400"/>
              <a:t>wage</a:t>
            </a:r>
            <a:r>
              <a:rPr lang="zh-CN" altLang="en-US" sz="2400"/>
              <a:t> </a:t>
            </a:r>
            <a:r>
              <a:rPr lang="en-US" altLang="zh-CN" sz="2400"/>
              <a:t>growth</a:t>
            </a:r>
            <a:r>
              <a:rPr lang="zh-CN" altLang="en-US" sz="2400"/>
              <a:t> </a:t>
            </a:r>
            <a:r>
              <a:rPr lang="en-US" altLang="zh-CN" sz="2400"/>
              <a:t>rate.</a:t>
            </a:r>
          </a:p>
          <a:p>
            <a:pPr>
              <a:lnSpc>
                <a:spcPct val="115000"/>
              </a:lnSpc>
            </a:pPr>
            <a:endParaRPr kumimoji="1" lang="zh-CN" altLang="en-US" sz="2400"/>
          </a:p>
          <a:p>
            <a:pPr marL="0" indent="0">
              <a:lnSpc>
                <a:spcPct val="115000"/>
              </a:lnSpc>
              <a:buNone/>
            </a:pPr>
            <a:endParaRPr kumimoji="1" lang="zh-CN" alt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AD438-54A3-2644-8B94-3ADB279D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kumimoji="1" lang="en-US" altLang="zh-CN" sz="3200"/>
              <a:t>Background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181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DDAD29-6D91-1F4E-B72A-1ED6688D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kumimoji="1" lang="en-US" altLang="zh-CN" sz="3200"/>
              <a:t>Research</a:t>
            </a:r>
            <a:r>
              <a:rPr kumimoji="1" lang="zh-CN" altLang="en-US" sz="3200"/>
              <a:t> </a:t>
            </a:r>
            <a:r>
              <a:rPr kumimoji="1" lang="en-US" altLang="zh-CN" sz="3200"/>
              <a:t>Statement</a:t>
            </a:r>
            <a:endParaRPr kumimoji="1" lang="zh-CN" altLang="en-US" sz="3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C2B8-0261-EB45-BCF1-AFA3F3B9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1700"/>
              <a:t>I am interested in studying how the workers’ wages grow differently in various sectors in last decade in different countries. </a:t>
            </a:r>
          </a:p>
          <a:p>
            <a:pPr>
              <a:lnSpc>
                <a:spcPct val="115000"/>
              </a:lnSpc>
            </a:pPr>
            <a:r>
              <a:rPr lang="en-US" altLang="zh-CN" sz="1700"/>
              <a:t>Their growth rates appear similarly or have significant differences among different countries.</a:t>
            </a:r>
          </a:p>
          <a:p>
            <a:pPr>
              <a:lnSpc>
                <a:spcPct val="115000"/>
              </a:lnSpc>
            </a:pPr>
            <a:r>
              <a:rPr lang="en-US" altLang="zh-CN" sz="1700"/>
              <a:t>Specifically, I would like to compare the differences of wages growth rate by sectors in US, Canada, and China. </a:t>
            </a:r>
            <a:endParaRPr lang="zh-CN" altLang="zh-CN" sz="1700"/>
          </a:p>
          <a:p>
            <a:pPr>
              <a:lnSpc>
                <a:spcPct val="115000"/>
              </a:lnSpc>
            </a:pPr>
            <a:endParaRPr kumimoji="1"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14553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C52D3-C471-764A-A5E8-C64D2E3E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BFE03-42FB-9C44-86BC-C434963F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Collect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official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country.</a:t>
            </a:r>
          </a:p>
          <a:p>
            <a:r>
              <a:rPr kumimoji="1" lang="en-US" altLang="zh-CN" dirty="0"/>
              <a:t>Gather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country.</a:t>
            </a:r>
          </a:p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C281F7-1D2D-174A-9EA4-150963C9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67" y="-208410"/>
            <a:ext cx="10625433" cy="962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kern="1200" dirty="0">
                <a:latin typeface="+mj-lt"/>
                <a:ea typeface="+mj-ea"/>
                <a:cs typeface="+mj-cs"/>
              </a:rPr>
              <a:t>China Wage Data from 2009-2018</a:t>
            </a:r>
          </a:p>
        </p:txBody>
      </p:sp>
      <p:pic>
        <p:nvPicPr>
          <p:cNvPr id="9" name="内容占位符 8" descr="应用程序, 表格, Excel&#10;&#10;描述已自动生成">
            <a:extLst>
              <a:ext uri="{FF2B5EF4-FFF2-40B4-BE49-F238E27FC236}">
                <a16:creationId xmlns:a16="http://schemas.microsoft.com/office/drawing/2014/main" id="{D101A2D8-517A-E145-911A-2F5AC48E8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3916"/>
            <a:ext cx="12192000" cy="6104084"/>
          </a:xfrm>
        </p:spPr>
      </p:pic>
    </p:spTree>
    <p:extLst>
      <p:ext uri="{BB962C8B-B14F-4D97-AF65-F5344CB8AC3E}">
        <p14:creationId xmlns:p14="http://schemas.microsoft.com/office/powerpoint/2010/main" val="282996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5A0474-9307-BE45-B9FD-540B6FF8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4438"/>
            <a:ext cx="10489829" cy="7671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kern="1200" dirty="0">
                <a:latin typeface="+mj-lt"/>
                <a:ea typeface="+mj-ea"/>
                <a:cs typeface="+mj-cs"/>
              </a:rPr>
              <a:t>U.S. Wage Data from 2009-2018</a:t>
            </a:r>
          </a:p>
        </p:txBody>
      </p:sp>
      <p:pic>
        <p:nvPicPr>
          <p:cNvPr id="9" name="内容占位符 8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6F903FA5-2799-0846-AB5E-9F40B0F0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71550"/>
            <a:ext cx="12191998" cy="5886450"/>
          </a:xfrm>
        </p:spPr>
      </p:pic>
    </p:spTree>
    <p:extLst>
      <p:ext uri="{BB962C8B-B14F-4D97-AF65-F5344CB8AC3E}">
        <p14:creationId xmlns:p14="http://schemas.microsoft.com/office/powerpoint/2010/main" val="725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FF00-D32E-4C46-A419-F95ED46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352426"/>
            <a:ext cx="10668000" cy="1524000"/>
          </a:xfrm>
        </p:spPr>
        <p:txBody>
          <a:bodyPr/>
          <a:lstStyle/>
          <a:p>
            <a:r>
              <a:rPr kumimoji="1" lang="en-US" altLang="zh-CN" dirty="0"/>
              <a:t>Canada</a:t>
            </a:r>
            <a:r>
              <a:rPr kumimoji="1" lang="zh-CN" altLang="en-US" dirty="0"/>
              <a:t> </a:t>
            </a:r>
            <a:r>
              <a:rPr kumimoji="1" lang="en-US" altLang="zh-CN" dirty="0"/>
              <a:t>Wage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2009-2018</a:t>
            </a:r>
            <a:endParaRPr kumimoji="1" lang="zh-CN" altLang="en-US" dirty="0"/>
          </a:p>
        </p:txBody>
      </p:sp>
      <p:pic>
        <p:nvPicPr>
          <p:cNvPr id="5" name="内容占位符 4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E5E27483-3585-4649-8866-1C84F8B8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813"/>
            <a:ext cx="12192000" cy="6072187"/>
          </a:xfrm>
        </p:spPr>
      </p:pic>
    </p:spTree>
    <p:extLst>
      <p:ext uri="{BB962C8B-B14F-4D97-AF65-F5344CB8AC3E}">
        <p14:creationId xmlns:p14="http://schemas.microsoft.com/office/powerpoint/2010/main" val="32777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0176-CFAA-EC43-86E2-4BD9671A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53ACB-332E-3D48-B7EC-5CDF5FCA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Chart-GGplot2</a:t>
            </a:r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country.</a:t>
            </a:r>
          </a:p>
          <a:p>
            <a:pPr marL="0" indent="0">
              <a:buNone/>
            </a:pPr>
            <a:r>
              <a:rPr kumimoji="1" lang="en-US" altLang="zh-CN" dirty="0"/>
              <a:t>Shiny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</a:p>
          <a:p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see.</a:t>
            </a:r>
          </a:p>
        </p:txBody>
      </p:sp>
    </p:spTree>
    <p:extLst>
      <p:ext uri="{BB962C8B-B14F-4D97-AF65-F5344CB8AC3E}">
        <p14:creationId xmlns:p14="http://schemas.microsoft.com/office/powerpoint/2010/main" val="19067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A92B-3860-064C-A9C6-E537E0DF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GGplot2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pic>
        <p:nvPicPr>
          <p:cNvPr id="9" name="内容占位符 8" descr="图形用户界面, 文本&#10;&#10;描述已自动生成">
            <a:extLst>
              <a:ext uri="{FF2B5EF4-FFF2-40B4-BE49-F238E27FC236}">
                <a16:creationId xmlns:a16="http://schemas.microsoft.com/office/drawing/2014/main" id="{1E5A8411-DCA1-E04E-A951-1009CB9B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443163"/>
            <a:ext cx="10529888" cy="2755106"/>
          </a:xfrm>
        </p:spPr>
      </p:pic>
    </p:spTree>
    <p:extLst>
      <p:ext uri="{BB962C8B-B14F-4D97-AF65-F5344CB8AC3E}">
        <p14:creationId xmlns:p14="http://schemas.microsoft.com/office/powerpoint/2010/main" val="111647539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571</Words>
  <Application>Microsoft Macintosh PowerPoint</Application>
  <PresentationFormat>宽屏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 Next LT Pro Light</vt:lpstr>
      <vt:lpstr>Sitka Subheading</vt:lpstr>
      <vt:lpstr>PebbleVTI</vt:lpstr>
      <vt:lpstr>EPPS 6356-Data Visualization  Final Project presentation-Wage Trends by Sectors among China, U.S. and Canada</vt:lpstr>
      <vt:lpstr>Background</vt:lpstr>
      <vt:lpstr>Research Statement</vt:lpstr>
      <vt:lpstr>Data</vt:lpstr>
      <vt:lpstr>China Wage Data from 2009-2018</vt:lpstr>
      <vt:lpstr>U.S. Wage Data from 2009-2018</vt:lpstr>
      <vt:lpstr>Canada Wage Data from 2009-2018</vt:lpstr>
      <vt:lpstr>Methods</vt:lpstr>
      <vt:lpstr>GGplot2 Code</vt:lpstr>
      <vt:lpstr>GGplot2 Product</vt:lpstr>
      <vt:lpstr>Shiny Code</vt:lpstr>
      <vt:lpstr>Shiny Code</vt:lpstr>
      <vt:lpstr>Shiny Code</vt:lpstr>
      <vt:lpstr>Shiny Product</vt:lpstr>
      <vt:lpstr>Conclusion</vt:lpstr>
      <vt:lpstr>References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6356-Data Visualization  Final Project presentation-Wage Trends by Sectors among China, U.S. and Canada</dc:title>
  <dc:creator>YUMING WANG</dc:creator>
  <cp:lastModifiedBy>YUMING WANG</cp:lastModifiedBy>
  <cp:revision>1</cp:revision>
  <dcterms:created xsi:type="dcterms:W3CDTF">2020-11-21T10:07:58Z</dcterms:created>
  <dcterms:modified xsi:type="dcterms:W3CDTF">2020-11-21T10:09:33Z</dcterms:modified>
</cp:coreProperties>
</file>