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snapToObjects="1">
      <p:cViewPr varScale="1">
        <p:scale>
          <a:sx n="74" d="100"/>
          <a:sy n="74" d="100"/>
        </p:scale>
        <p:origin x="200"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September 29,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911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September 29,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365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September 29,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9601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September 29,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620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September 29,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1925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September 29,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9322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September 29,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5973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September 29,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3323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September 29,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5099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September 29,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3071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September 29,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30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September 29,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5298514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tats.gov.cn/tjsj/ndsj/2019/indexeh.htm" TargetMode="External"/><Relationship Id="rId2" Type="http://schemas.openxmlformats.org/officeDocument/2006/relationships/hyperlink" Target="https://fas.org/sgp/crs/misc/R45090.pdf#:~:text=Other%20factors%20are%20likely%20to%20contribute%20to%20wage,institutions%2C%20workplace%20organization%20and%20practices%2C%20and%20macroeconomic%20trends" TargetMode="External"/><Relationship Id="rId1" Type="http://schemas.openxmlformats.org/officeDocument/2006/relationships/slideLayout" Target="../slideLayouts/slideLayout2.xml"/><Relationship Id="rId5" Type="http://schemas.openxmlformats.org/officeDocument/2006/relationships/hyperlink" Target="https://www.bls.gov/webapps/legacy/cesbtab3.htm" TargetMode="External"/><Relationship Id="rId4" Type="http://schemas.openxmlformats.org/officeDocument/2006/relationships/hyperlink" Target="https://www150.statcan.gc.ca/t1/tbl1/en/tv.action?pid=1410006401&amp;pickMembers%5B0%5D=1.1&amp;pickMembers%5B1%5D=2.3&amp;pickMembers%5B2%5D=3.1&amp;pickMembers%5B3%5D=5.1&amp;pickMembers%5B4%5D=6.1&amp;cubeTimeFrame.startYear=2005&amp;cubeTimeFrame.endYear=2019&amp;referencePeriods=20050101%2C201901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3CBF5C-670D-CB48-BEF3-97DC4BD6CDE0}"/>
              </a:ext>
            </a:extLst>
          </p:cNvPr>
          <p:cNvSpPr>
            <a:spLocks noGrp="1"/>
          </p:cNvSpPr>
          <p:nvPr>
            <p:ph type="ctrTitle"/>
          </p:nvPr>
        </p:nvSpPr>
        <p:spPr>
          <a:xfrm>
            <a:off x="555695" y="1408403"/>
            <a:ext cx="3565524" cy="2956923"/>
          </a:xfrm>
        </p:spPr>
        <p:txBody>
          <a:bodyPr anchor="b">
            <a:normAutofit fontScale="90000"/>
          </a:bodyPr>
          <a:lstStyle/>
          <a:p>
            <a:r>
              <a:rPr lang="en-US" altLang="zh-CN" sz="3200" dirty="0"/>
              <a:t>EPPS</a:t>
            </a:r>
            <a:r>
              <a:rPr lang="zh-CN" altLang="en-US" sz="3200" dirty="0"/>
              <a:t> </a:t>
            </a:r>
            <a:r>
              <a:rPr lang="en-US" altLang="zh-CN" sz="3200" dirty="0"/>
              <a:t>6356-Data</a:t>
            </a:r>
            <a:r>
              <a:rPr lang="zh-CN" altLang="en-US" sz="3200" dirty="0"/>
              <a:t> </a:t>
            </a:r>
            <a:r>
              <a:rPr lang="en-US" altLang="zh-CN" sz="3200" dirty="0"/>
              <a:t>Visualization</a:t>
            </a:r>
            <a:br>
              <a:rPr lang="en-US" altLang="zh-CN" sz="3200" dirty="0"/>
            </a:br>
            <a:br>
              <a:rPr lang="en-US" altLang="zh-CN" sz="3200" dirty="0"/>
            </a:br>
            <a:r>
              <a:rPr lang="en-US" altLang="zh-CN" sz="3200" dirty="0"/>
              <a:t>Project</a:t>
            </a:r>
            <a:r>
              <a:rPr lang="zh-CN" altLang="en-US" sz="3200" dirty="0"/>
              <a:t> </a:t>
            </a:r>
            <a:r>
              <a:rPr lang="en-US" altLang="zh-CN" sz="3200" dirty="0"/>
              <a:t>proposal-Wage Trends by Sectors among Different Countries</a:t>
            </a:r>
            <a:r>
              <a:rPr lang="zh-CN" altLang="zh-CN" sz="3200" dirty="0"/>
              <a:t> </a:t>
            </a:r>
            <a:endParaRPr kumimoji="1" lang="zh-CN" altLang="en-US" sz="3200" dirty="0"/>
          </a:p>
        </p:txBody>
      </p:sp>
      <p:sp>
        <p:nvSpPr>
          <p:cNvPr id="3" name="副标题 2">
            <a:extLst>
              <a:ext uri="{FF2B5EF4-FFF2-40B4-BE49-F238E27FC236}">
                <a16:creationId xmlns:a16="http://schemas.microsoft.com/office/drawing/2014/main" id="{63EC1667-545E-1649-8F0D-26C68699D7CF}"/>
              </a:ext>
            </a:extLst>
          </p:cNvPr>
          <p:cNvSpPr>
            <a:spLocks noGrp="1"/>
          </p:cNvSpPr>
          <p:nvPr>
            <p:ph type="subTitle" idx="1"/>
          </p:nvPr>
        </p:nvSpPr>
        <p:spPr>
          <a:xfrm>
            <a:off x="611851" y="4652301"/>
            <a:ext cx="3565525" cy="1731656"/>
          </a:xfrm>
        </p:spPr>
        <p:txBody>
          <a:bodyPr>
            <a:normAutofit/>
          </a:bodyPr>
          <a:lstStyle/>
          <a:p>
            <a:pPr algn="ctr"/>
            <a:endParaRPr kumimoji="1" lang="en-US" altLang="zh-CN" sz="2000" dirty="0">
              <a:solidFill>
                <a:schemeClr val="tx1">
                  <a:alpha val="60000"/>
                </a:schemeClr>
              </a:solidFill>
            </a:endParaRPr>
          </a:p>
          <a:p>
            <a:pPr algn="ctr"/>
            <a:r>
              <a:rPr kumimoji="1" lang="en-US" altLang="zh-CN" sz="2000" dirty="0">
                <a:solidFill>
                  <a:schemeClr val="tx1">
                    <a:alpha val="60000"/>
                  </a:schemeClr>
                </a:solidFill>
              </a:rPr>
              <a:t>Instructor:</a:t>
            </a:r>
            <a:r>
              <a:rPr kumimoji="1" lang="zh-CN" altLang="en-US" sz="2000" dirty="0">
                <a:solidFill>
                  <a:schemeClr val="tx1">
                    <a:alpha val="60000"/>
                  </a:schemeClr>
                </a:solidFill>
              </a:rPr>
              <a:t> </a:t>
            </a:r>
            <a:r>
              <a:rPr kumimoji="1" lang="en-US" altLang="zh-CN" sz="2000" dirty="0">
                <a:solidFill>
                  <a:schemeClr val="tx1">
                    <a:alpha val="60000"/>
                  </a:schemeClr>
                </a:solidFill>
              </a:rPr>
              <a:t>Karl</a:t>
            </a:r>
            <a:r>
              <a:rPr kumimoji="1" lang="zh-CN" altLang="en-US" sz="2000" dirty="0">
                <a:solidFill>
                  <a:schemeClr val="tx1">
                    <a:alpha val="60000"/>
                  </a:schemeClr>
                </a:solidFill>
              </a:rPr>
              <a:t> </a:t>
            </a:r>
            <a:r>
              <a:rPr kumimoji="1" lang="en-US" altLang="zh-CN" sz="2000" dirty="0">
                <a:solidFill>
                  <a:schemeClr val="tx1">
                    <a:alpha val="60000"/>
                  </a:schemeClr>
                </a:solidFill>
              </a:rPr>
              <a:t>Ho</a:t>
            </a:r>
          </a:p>
          <a:p>
            <a:pPr algn="ctr"/>
            <a:r>
              <a:rPr kumimoji="1" lang="en-US" altLang="zh-CN" sz="2000" dirty="0">
                <a:solidFill>
                  <a:schemeClr val="tx1">
                    <a:alpha val="60000"/>
                  </a:schemeClr>
                </a:solidFill>
              </a:rPr>
              <a:t>Present</a:t>
            </a:r>
            <a:r>
              <a:rPr kumimoji="1" lang="zh-CN" altLang="en-US" sz="2000" dirty="0">
                <a:solidFill>
                  <a:schemeClr val="tx1">
                    <a:alpha val="60000"/>
                  </a:schemeClr>
                </a:solidFill>
              </a:rPr>
              <a:t> </a:t>
            </a:r>
            <a:r>
              <a:rPr kumimoji="1" lang="en-US" altLang="zh-CN" sz="2000" dirty="0">
                <a:solidFill>
                  <a:schemeClr val="tx1">
                    <a:alpha val="60000"/>
                  </a:schemeClr>
                </a:solidFill>
              </a:rPr>
              <a:t>by</a:t>
            </a:r>
            <a:r>
              <a:rPr kumimoji="1" lang="zh-CN" altLang="en-US" sz="2000" dirty="0">
                <a:solidFill>
                  <a:schemeClr val="tx1">
                    <a:alpha val="60000"/>
                  </a:schemeClr>
                </a:solidFill>
              </a:rPr>
              <a:t> </a:t>
            </a:r>
            <a:r>
              <a:rPr kumimoji="1" lang="en-US" altLang="zh-CN" sz="2000" dirty="0" err="1">
                <a:solidFill>
                  <a:schemeClr val="tx1">
                    <a:alpha val="60000"/>
                  </a:schemeClr>
                </a:solidFill>
              </a:rPr>
              <a:t>Yuming</a:t>
            </a:r>
            <a:r>
              <a:rPr kumimoji="1" lang="zh-CN" altLang="en-US" sz="2000" dirty="0">
                <a:solidFill>
                  <a:schemeClr val="tx1">
                    <a:alpha val="60000"/>
                  </a:schemeClr>
                </a:solidFill>
              </a:rPr>
              <a:t> </a:t>
            </a:r>
            <a:r>
              <a:rPr kumimoji="1" lang="en-US" altLang="zh-CN" sz="2000" dirty="0">
                <a:solidFill>
                  <a:schemeClr val="tx1">
                    <a:alpha val="60000"/>
                  </a:schemeClr>
                </a:solidFill>
              </a:rPr>
              <a:t>Wang</a:t>
            </a:r>
          </a:p>
          <a:p>
            <a:pPr algn="ctr"/>
            <a:endParaRPr kumimoji="1" lang="zh-CN" altLang="en-US" sz="2000" dirty="0">
              <a:solidFill>
                <a:schemeClr val="tx1">
                  <a:alpha val="60000"/>
                </a:schemeClr>
              </a:solidFill>
            </a:endParaRPr>
          </a:p>
        </p:txBody>
      </p:sp>
      <p:grpSp>
        <p:nvGrpSpPr>
          <p:cNvPr id="2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3">
            <a:extLst>
              <a:ext uri="{FF2B5EF4-FFF2-40B4-BE49-F238E27FC236}">
                <a16:creationId xmlns:a16="http://schemas.microsoft.com/office/drawing/2014/main" id="{1FF4AACF-7A20-4CF3-8AE1-10C78EBA1AB6}"/>
              </a:ext>
            </a:extLst>
          </p:cNvPr>
          <p:cNvPicPr>
            <a:picLocks noChangeAspect="1"/>
          </p:cNvPicPr>
          <p:nvPr/>
        </p:nvPicPr>
        <p:blipFill rotWithShape="1">
          <a:blip r:embed="rId2"/>
          <a:srcRect l="23574" r="1044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0053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AFFB9-5937-2E49-BB68-4DA4C2C0967E}"/>
              </a:ext>
            </a:extLst>
          </p:cNvPr>
          <p:cNvSpPr>
            <a:spLocks noGrp="1"/>
          </p:cNvSpPr>
          <p:nvPr>
            <p:ph type="title"/>
          </p:nvPr>
        </p:nvSpPr>
        <p:spPr>
          <a:xfrm>
            <a:off x="550863" y="3185079"/>
            <a:ext cx="11091600" cy="1332000"/>
          </a:xfrm>
        </p:spPr>
        <p:txBody>
          <a:bodyPr/>
          <a:lstStyle/>
          <a:p>
            <a:pPr algn="ctr"/>
            <a:r>
              <a:rPr kumimoji="1" lang="en-US" altLang="zh-CN" dirty="0"/>
              <a:t>Thank</a:t>
            </a:r>
            <a:r>
              <a:rPr kumimoji="1" lang="zh-CN" altLang="en-US" dirty="0"/>
              <a:t> </a:t>
            </a:r>
            <a:r>
              <a:rPr kumimoji="1" lang="en-US" altLang="zh-CN" dirty="0"/>
              <a:t>you</a:t>
            </a:r>
            <a:r>
              <a:rPr kumimoji="1" lang="zh-CN" altLang="en-US" dirty="0"/>
              <a:t> </a:t>
            </a:r>
            <a:r>
              <a:rPr kumimoji="1" lang="en-US" altLang="zh-CN" dirty="0"/>
              <a:t>for</a:t>
            </a:r>
            <a:r>
              <a:rPr kumimoji="1" lang="zh-CN" altLang="en-US" dirty="0"/>
              <a:t> </a:t>
            </a:r>
            <a:r>
              <a:rPr kumimoji="1" lang="en-US" altLang="zh-CN" dirty="0"/>
              <a:t>your</a:t>
            </a:r>
            <a:r>
              <a:rPr kumimoji="1" lang="zh-CN" altLang="en-US" dirty="0"/>
              <a:t> </a:t>
            </a:r>
            <a:r>
              <a:rPr kumimoji="1" lang="en-US" altLang="zh-CN" dirty="0"/>
              <a:t>time!!!</a:t>
            </a:r>
            <a:endParaRPr kumimoji="1" lang="zh-CN" altLang="en-US" dirty="0"/>
          </a:p>
        </p:txBody>
      </p:sp>
      <p:sp>
        <p:nvSpPr>
          <p:cNvPr id="3" name="内容占位符 2">
            <a:extLst>
              <a:ext uri="{FF2B5EF4-FFF2-40B4-BE49-F238E27FC236}">
                <a16:creationId xmlns:a16="http://schemas.microsoft.com/office/drawing/2014/main" id="{5C024E2E-6128-B447-A4F6-F8950FBF1908}"/>
              </a:ext>
            </a:extLst>
          </p:cNvPr>
          <p:cNvSpPr>
            <a:spLocks noGrp="1"/>
          </p:cNvSpPr>
          <p:nvPr>
            <p:ph idx="1"/>
          </p:nvPr>
        </p:nvSpPr>
        <p:spPr>
          <a:xfrm>
            <a:off x="705767" y="1439187"/>
            <a:ext cx="11090274" cy="3979625"/>
          </a:xfrm>
        </p:spPr>
        <p:txBody>
          <a:bodyPr/>
          <a:lstStyle/>
          <a:p>
            <a:pPr marL="0" indent="0">
              <a:buNone/>
            </a:pPr>
            <a:endParaRPr kumimoji="1" lang="zh-CN" altLang="en-US" dirty="0"/>
          </a:p>
        </p:txBody>
      </p:sp>
    </p:spTree>
    <p:extLst>
      <p:ext uri="{BB962C8B-B14F-4D97-AF65-F5344CB8AC3E}">
        <p14:creationId xmlns:p14="http://schemas.microsoft.com/office/powerpoint/2010/main" val="125817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A57D0-D999-0D47-9F8A-99ECCC960707}"/>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04C21E50-408D-E444-AF99-6716F39C382C}"/>
              </a:ext>
            </a:extLst>
          </p:cNvPr>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r>
              <a:rPr lang="en-US" altLang="zh-CN" dirty="0"/>
              <a:t>“Wages earnings are an important income for people to make a living and support families and employees are expected to have wage increase to raise their living standards” (Congressional Research Service).</a:t>
            </a:r>
            <a:r>
              <a:rPr lang="zh-CN" altLang="zh-CN" dirty="0"/>
              <a:t> </a:t>
            </a:r>
            <a:endParaRPr kumimoji="1" lang="zh-CN" altLang="en-US" dirty="0"/>
          </a:p>
        </p:txBody>
      </p:sp>
    </p:spTree>
    <p:extLst>
      <p:ext uri="{BB962C8B-B14F-4D97-AF65-F5344CB8AC3E}">
        <p14:creationId xmlns:p14="http://schemas.microsoft.com/office/powerpoint/2010/main" val="58439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8C0CC-2FF3-674F-BFE4-D1A4100E5DB0}"/>
              </a:ext>
            </a:extLst>
          </p:cNvPr>
          <p:cNvSpPr>
            <a:spLocks noGrp="1"/>
          </p:cNvSpPr>
          <p:nvPr>
            <p:ph type="title"/>
          </p:nvPr>
        </p:nvSpPr>
        <p:spPr/>
        <p:txBody>
          <a:bodyPr/>
          <a:lstStyle/>
          <a:p>
            <a:r>
              <a:rPr kumimoji="1" lang="en-US" altLang="zh-CN" dirty="0"/>
              <a:t>Research</a:t>
            </a:r>
            <a:r>
              <a:rPr kumimoji="1" lang="zh-CN" altLang="en-US" dirty="0"/>
              <a:t> </a:t>
            </a:r>
            <a:r>
              <a:rPr kumimoji="1" lang="en-US" altLang="zh-CN" dirty="0"/>
              <a:t>Statement</a:t>
            </a:r>
            <a:endParaRPr kumimoji="1" lang="zh-CN" altLang="en-US" dirty="0"/>
          </a:p>
        </p:txBody>
      </p:sp>
      <p:sp>
        <p:nvSpPr>
          <p:cNvPr id="3" name="内容占位符 2">
            <a:extLst>
              <a:ext uri="{FF2B5EF4-FFF2-40B4-BE49-F238E27FC236}">
                <a16:creationId xmlns:a16="http://schemas.microsoft.com/office/drawing/2014/main" id="{22C734C4-538D-0840-A240-A7B09131EFCC}"/>
              </a:ext>
            </a:extLst>
          </p:cNvPr>
          <p:cNvSpPr>
            <a:spLocks noGrp="1"/>
          </p:cNvSpPr>
          <p:nvPr>
            <p:ph idx="1"/>
          </p:nvPr>
        </p:nvSpPr>
        <p:spPr/>
        <p:txBody>
          <a:bodyPr/>
          <a:lstStyle/>
          <a:p>
            <a:pPr marL="0" indent="0">
              <a:buNone/>
            </a:pPr>
            <a:endParaRPr lang="en-US" altLang="zh-CN" dirty="0"/>
          </a:p>
          <a:p>
            <a:pPr marL="0" indent="0">
              <a:buNone/>
            </a:pPr>
            <a:r>
              <a:rPr lang="en-US" altLang="zh-CN" dirty="0"/>
              <a:t>I am interested in studying how the workers’ wages grow differently in various sectors in last decade in different countries. Did their growth rates appear similarly or have significant differences among different countries? Specifically, I would like to compare the differences of wages growth rate by sectors in US, Canada, and China. </a:t>
            </a:r>
            <a:endParaRPr lang="zh-CN" altLang="zh-CN" dirty="0"/>
          </a:p>
          <a:p>
            <a:endParaRPr kumimoji="1" lang="zh-CN" altLang="en-US" dirty="0"/>
          </a:p>
        </p:txBody>
      </p:sp>
    </p:spTree>
    <p:extLst>
      <p:ext uri="{BB962C8B-B14F-4D97-AF65-F5344CB8AC3E}">
        <p14:creationId xmlns:p14="http://schemas.microsoft.com/office/powerpoint/2010/main" val="33940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58335-4ADB-3445-A3E1-FEBF6F35FACD}"/>
              </a:ext>
            </a:extLst>
          </p:cNvPr>
          <p:cNvSpPr>
            <a:spLocks noGrp="1"/>
          </p:cNvSpPr>
          <p:nvPr>
            <p:ph type="title"/>
          </p:nvPr>
        </p:nvSpPr>
        <p:spPr/>
        <p:txBody>
          <a:bodyPr/>
          <a:lstStyle/>
          <a:p>
            <a:r>
              <a:rPr kumimoji="1" lang="en-US" altLang="zh-CN" dirty="0"/>
              <a:t>Data</a:t>
            </a:r>
            <a:r>
              <a:rPr kumimoji="1" lang="zh-CN" altLang="en-US" dirty="0"/>
              <a:t> </a:t>
            </a:r>
          </a:p>
        </p:txBody>
      </p:sp>
      <p:sp>
        <p:nvSpPr>
          <p:cNvPr id="3" name="内容占位符 2">
            <a:extLst>
              <a:ext uri="{FF2B5EF4-FFF2-40B4-BE49-F238E27FC236}">
                <a16:creationId xmlns:a16="http://schemas.microsoft.com/office/drawing/2014/main" id="{BD1BD6A2-BF26-1743-B981-DC643112F182}"/>
              </a:ext>
            </a:extLst>
          </p:cNvPr>
          <p:cNvSpPr>
            <a:spLocks noGrp="1"/>
          </p:cNvSpPr>
          <p:nvPr>
            <p:ph idx="1"/>
          </p:nvPr>
        </p:nvSpPr>
        <p:spPr>
          <a:xfrm>
            <a:off x="550863" y="1215275"/>
            <a:ext cx="11090274" cy="3979625"/>
          </a:xfrm>
        </p:spPr>
        <p:txBody>
          <a:bodyPr/>
          <a:lstStyle/>
          <a:p>
            <a:r>
              <a:rPr kumimoji="1" lang="en-US" altLang="zh-CN" dirty="0"/>
              <a:t>Canada</a:t>
            </a:r>
            <a:r>
              <a:rPr kumimoji="1" lang="zh-CN" altLang="en-US" dirty="0"/>
              <a:t> </a:t>
            </a:r>
            <a:r>
              <a:rPr kumimoji="1" lang="en-US" altLang="zh-CN" dirty="0"/>
              <a:t>average</a:t>
            </a:r>
            <a:r>
              <a:rPr kumimoji="1" lang="zh-CN" altLang="en-US" dirty="0"/>
              <a:t> </a:t>
            </a:r>
            <a:r>
              <a:rPr kumimoji="1" lang="en-US" altLang="zh-CN" dirty="0"/>
              <a:t>wage</a:t>
            </a:r>
            <a:r>
              <a:rPr kumimoji="1" lang="zh-CN" altLang="en-US" dirty="0"/>
              <a:t> </a:t>
            </a:r>
            <a:r>
              <a:rPr kumimoji="1" lang="en-US" altLang="zh-CN" dirty="0"/>
              <a:t>by</a:t>
            </a:r>
            <a:r>
              <a:rPr kumimoji="1" lang="zh-CN" altLang="en-US" dirty="0"/>
              <a:t> </a:t>
            </a:r>
            <a:r>
              <a:rPr kumimoji="1" lang="en-US" altLang="zh-CN" dirty="0"/>
              <a:t>each</a:t>
            </a:r>
            <a:r>
              <a:rPr kumimoji="1" lang="zh-CN" altLang="en-US" dirty="0"/>
              <a:t> </a:t>
            </a:r>
            <a:r>
              <a:rPr kumimoji="1" lang="en-US" altLang="zh-CN" dirty="0"/>
              <a:t>sector</a:t>
            </a:r>
            <a:endParaRPr kumimoji="1" lang="zh-CN" altLang="en-US" dirty="0"/>
          </a:p>
        </p:txBody>
      </p:sp>
      <p:pic>
        <p:nvPicPr>
          <p:cNvPr id="5" name="图片 4" descr="图形用户界面, 应用程序, 表格, Excel&#10;&#10;描述已自动生成">
            <a:extLst>
              <a:ext uri="{FF2B5EF4-FFF2-40B4-BE49-F238E27FC236}">
                <a16:creationId xmlns:a16="http://schemas.microsoft.com/office/drawing/2014/main" id="{DD703F45-207C-4841-AF9F-2F1C1CD263B4}"/>
              </a:ext>
            </a:extLst>
          </p:cNvPr>
          <p:cNvPicPr>
            <a:picLocks noChangeAspect="1"/>
          </p:cNvPicPr>
          <p:nvPr/>
        </p:nvPicPr>
        <p:blipFill>
          <a:blip r:embed="rId2"/>
          <a:stretch>
            <a:fillRect/>
          </a:stretch>
        </p:blipFill>
        <p:spPr>
          <a:xfrm>
            <a:off x="549538" y="1663100"/>
            <a:ext cx="11337662" cy="4841217"/>
          </a:xfrm>
          <a:prstGeom prst="rect">
            <a:avLst/>
          </a:prstGeom>
        </p:spPr>
      </p:pic>
    </p:spTree>
    <p:extLst>
      <p:ext uri="{BB962C8B-B14F-4D97-AF65-F5344CB8AC3E}">
        <p14:creationId xmlns:p14="http://schemas.microsoft.com/office/powerpoint/2010/main" val="68509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AC19C-C233-A14E-BE2D-00430DFA8D9B}"/>
              </a:ext>
            </a:extLst>
          </p:cNvPr>
          <p:cNvSpPr>
            <a:spLocks noGrp="1"/>
          </p:cNvSpPr>
          <p:nvPr>
            <p:ph type="title"/>
          </p:nvPr>
        </p:nvSpPr>
        <p:spPr/>
        <p:txBody>
          <a:bodyPr/>
          <a:lstStyle/>
          <a:p>
            <a:r>
              <a:rPr kumimoji="1" lang="en-US" altLang="zh-CN" dirty="0"/>
              <a:t>Data</a:t>
            </a:r>
            <a:endParaRPr kumimoji="1" lang="zh-CN" altLang="en-US" dirty="0"/>
          </a:p>
        </p:txBody>
      </p:sp>
      <p:sp>
        <p:nvSpPr>
          <p:cNvPr id="3" name="内容占位符 2">
            <a:extLst>
              <a:ext uri="{FF2B5EF4-FFF2-40B4-BE49-F238E27FC236}">
                <a16:creationId xmlns:a16="http://schemas.microsoft.com/office/drawing/2014/main" id="{97117A87-8DBE-D24D-A4D7-DE6A68F42164}"/>
              </a:ext>
            </a:extLst>
          </p:cNvPr>
          <p:cNvSpPr>
            <a:spLocks noGrp="1"/>
          </p:cNvSpPr>
          <p:nvPr>
            <p:ph idx="1"/>
          </p:nvPr>
        </p:nvSpPr>
        <p:spPr>
          <a:xfrm>
            <a:off x="550863" y="1215275"/>
            <a:ext cx="11090274" cy="3979625"/>
          </a:xfrm>
        </p:spPr>
        <p:txBody>
          <a:bodyPr/>
          <a:lstStyle/>
          <a:p>
            <a:r>
              <a:rPr kumimoji="1" lang="en-US" altLang="zh-CN" dirty="0"/>
              <a:t>China</a:t>
            </a:r>
            <a:r>
              <a:rPr kumimoji="1" lang="zh-CN" altLang="en-US" dirty="0"/>
              <a:t> </a:t>
            </a:r>
            <a:r>
              <a:rPr kumimoji="1" lang="en-US" altLang="zh-CN" dirty="0"/>
              <a:t>average</a:t>
            </a:r>
            <a:r>
              <a:rPr kumimoji="1" lang="zh-CN" altLang="en-US" dirty="0"/>
              <a:t> </a:t>
            </a:r>
            <a:r>
              <a:rPr kumimoji="1" lang="en-US" altLang="zh-CN" dirty="0"/>
              <a:t>wage</a:t>
            </a:r>
            <a:r>
              <a:rPr kumimoji="1" lang="zh-CN" altLang="en-US" dirty="0"/>
              <a:t> </a:t>
            </a:r>
            <a:r>
              <a:rPr kumimoji="1" lang="en-US" altLang="zh-CN" dirty="0"/>
              <a:t>by</a:t>
            </a:r>
            <a:r>
              <a:rPr kumimoji="1" lang="zh-CN" altLang="en-US" dirty="0"/>
              <a:t> </a:t>
            </a:r>
            <a:r>
              <a:rPr kumimoji="1" lang="en-US" altLang="zh-CN" dirty="0"/>
              <a:t>each</a:t>
            </a:r>
            <a:r>
              <a:rPr kumimoji="1" lang="zh-CN" altLang="en-US" dirty="0"/>
              <a:t> </a:t>
            </a:r>
            <a:r>
              <a:rPr kumimoji="1" lang="en-US" altLang="zh-CN" dirty="0"/>
              <a:t>sector</a:t>
            </a:r>
            <a:r>
              <a:rPr kumimoji="1" lang="zh-CN" altLang="en-US" dirty="0"/>
              <a:t> </a:t>
            </a:r>
          </a:p>
        </p:txBody>
      </p:sp>
      <p:pic>
        <p:nvPicPr>
          <p:cNvPr id="5" name="图片 4" descr="表格&#10;&#10;描述已自动生成">
            <a:extLst>
              <a:ext uri="{FF2B5EF4-FFF2-40B4-BE49-F238E27FC236}">
                <a16:creationId xmlns:a16="http://schemas.microsoft.com/office/drawing/2014/main" id="{96984C69-2971-A644-B0BB-1061AA5F23C1}"/>
              </a:ext>
            </a:extLst>
          </p:cNvPr>
          <p:cNvPicPr>
            <a:picLocks noChangeAspect="1"/>
          </p:cNvPicPr>
          <p:nvPr/>
        </p:nvPicPr>
        <p:blipFill>
          <a:blip r:embed="rId2"/>
          <a:stretch>
            <a:fillRect/>
          </a:stretch>
        </p:blipFill>
        <p:spPr>
          <a:xfrm>
            <a:off x="258792" y="1663100"/>
            <a:ext cx="11680166" cy="5013745"/>
          </a:xfrm>
          <a:prstGeom prst="rect">
            <a:avLst/>
          </a:prstGeom>
        </p:spPr>
      </p:pic>
    </p:spTree>
    <p:extLst>
      <p:ext uri="{BB962C8B-B14F-4D97-AF65-F5344CB8AC3E}">
        <p14:creationId xmlns:p14="http://schemas.microsoft.com/office/powerpoint/2010/main" val="248763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A25D7-7C71-2A44-88C0-1B3E29EED41C}"/>
              </a:ext>
            </a:extLst>
          </p:cNvPr>
          <p:cNvSpPr>
            <a:spLocks noGrp="1"/>
          </p:cNvSpPr>
          <p:nvPr>
            <p:ph type="title"/>
          </p:nvPr>
        </p:nvSpPr>
        <p:spPr/>
        <p:txBody>
          <a:bodyPr/>
          <a:lstStyle/>
          <a:p>
            <a:r>
              <a:rPr kumimoji="1" lang="en-US" altLang="zh-CN" dirty="0"/>
              <a:t>Data</a:t>
            </a:r>
            <a:endParaRPr kumimoji="1" lang="zh-CN" altLang="en-US" dirty="0"/>
          </a:p>
        </p:txBody>
      </p:sp>
      <p:sp>
        <p:nvSpPr>
          <p:cNvPr id="3" name="内容占位符 2">
            <a:extLst>
              <a:ext uri="{FF2B5EF4-FFF2-40B4-BE49-F238E27FC236}">
                <a16:creationId xmlns:a16="http://schemas.microsoft.com/office/drawing/2014/main" id="{2B4B762C-7D07-B740-9FED-E25E9C38A2B0}"/>
              </a:ext>
            </a:extLst>
          </p:cNvPr>
          <p:cNvSpPr>
            <a:spLocks noGrp="1"/>
          </p:cNvSpPr>
          <p:nvPr>
            <p:ph idx="1"/>
          </p:nvPr>
        </p:nvSpPr>
        <p:spPr>
          <a:xfrm>
            <a:off x="550864" y="1215275"/>
            <a:ext cx="11090274" cy="3979625"/>
          </a:xfrm>
        </p:spPr>
        <p:txBody>
          <a:bodyPr/>
          <a:lstStyle/>
          <a:p>
            <a:r>
              <a:rPr kumimoji="1" lang="en-US" altLang="zh-CN" dirty="0"/>
              <a:t>U.S.</a:t>
            </a:r>
            <a:r>
              <a:rPr kumimoji="1" lang="zh-CN" altLang="en-US" dirty="0"/>
              <a:t> </a:t>
            </a:r>
            <a:r>
              <a:rPr kumimoji="1" lang="en-US" altLang="zh-CN" dirty="0"/>
              <a:t>average</a:t>
            </a:r>
            <a:r>
              <a:rPr kumimoji="1" lang="zh-CN" altLang="en-US" dirty="0"/>
              <a:t> </a:t>
            </a:r>
            <a:r>
              <a:rPr kumimoji="1" lang="en-US" altLang="zh-CN" dirty="0"/>
              <a:t>wage</a:t>
            </a:r>
            <a:r>
              <a:rPr kumimoji="1" lang="zh-CN" altLang="en-US" dirty="0"/>
              <a:t> </a:t>
            </a:r>
            <a:r>
              <a:rPr kumimoji="1" lang="en-US" altLang="zh-CN" dirty="0"/>
              <a:t>by</a:t>
            </a:r>
            <a:r>
              <a:rPr kumimoji="1" lang="zh-CN" altLang="en-US" dirty="0"/>
              <a:t> </a:t>
            </a:r>
            <a:r>
              <a:rPr kumimoji="1" lang="en-US" altLang="zh-CN" dirty="0"/>
              <a:t>each</a:t>
            </a:r>
            <a:r>
              <a:rPr kumimoji="1" lang="zh-CN" altLang="en-US" dirty="0"/>
              <a:t> </a:t>
            </a:r>
            <a:r>
              <a:rPr kumimoji="1" lang="en-US" altLang="zh-CN" dirty="0"/>
              <a:t>sector</a:t>
            </a:r>
            <a:endParaRPr kumimoji="1" lang="zh-CN" altLang="en-US" dirty="0"/>
          </a:p>
        </p:txBody>
      </p:sp>
      <p:pic>
        <p:nvPicPr>
          <p:cNvPr id="5" name="图片 4" descr="表格&#10;&#10;描述已自动生成">
            <a:extLst>
              <a:ext uri="{FF2B5EF4-FFF2-40B4-BE49-F238E27FC236}">
                <a16:creationId xmlns:a16="http://schemas.microsoft.com/office/drawing/2014/main" id="{934FF6EB-32D3-5D4B-87E5-C59C95CE2F4C}"/>
              </a:ext>
            </a:extLst>
          </p:cNvPr>
          <p:cNvPicPr>
            <a:picLocks noChangeAspect="1"/>
          </p:cNvPicPr>
          <p:nvPr/>
        </p:nvPicPr>
        <p:blipFill>
          <a:blip r:embed="rId2"/>
          <a:stretch>
            <a:fillRect/>
          </a:stretch>
        </p:blipFill>
        <p:spPr>
          <a:xfrm>
            <a:off x="379562" y="1663100"/>
            <a:ext cx="11455880" cy="5030998"/>
          </a:xfrm>
          <a:prstGeom prst="rect">
            <a:avLst/>
          </a:prstGeom>
        </p:spPr>
      </p:pic>
    </p:spTree>
    <p:extLst>
      <p:ext uri="{BB962C8B-B14F-4D97-AF65-F5344CB8AC3E}">
        <p14:creationId xmlns:p14="http://schemas.microsoft.com/office/powerpoint/2010/main" val="108660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ABE15-B374-FD43-B7EF-F1CDD5503129}"/>
              </a:ext>
            </a:extLst>
          </p:cNvPr>
          <p:cNvSpPr>
            <a:spLocks noGrp="1"/>
          </p:cNvSpPr>
          <p:nvPr>
            <p:ph type="title"/>
          </p:nvPr>
        </p:nvSpPr>
        <p:spPr/>
        <p:txBody>
          <a:bodyPr/>
          <a:lstStyle/>
          <a:p>
            <a:r>
              <a:rPr kumimoji="1" lang="en-US" altLang="zh-CN" dirty="0"/>
              <a:t>Visualization</a:t>
            </a:r>
            <a:r>
              <a:rPr kumimoji="1" lang="zh-CN" altLang="en-US" dirty="0"/>
              <a:t> </a:t>
            </a:r>
            <a:r>
              <a:rPr kumimoji="1" lang="en-US" altLang="zh-CN" dirty="0"/>
              <a:t>Method</a:t>
            </a:r>
            <a:endParaRPr kumimoji="1" lang="zh-CN" altLang="en-US" dirty="0"/>
          </a:p>
        </p:txBody>
      </p:sp>
      <p:sp>
        <p:nvSpPr>
          <p:cNvPr id="3" name="内容占位符 2">
            <a:extLst>
              <a:ext uri="{FF2B5EF4-FFF2-40B4-BE49-F238E27FC236}">
                <a16:creationId xmlns:a16="http://schemas.microsoft.com/office/drawing/2014/main" id="{1D39123A-4786-554F-A28B-871BD713D13D}"/>
              </a:ext>
            </a:extLst>
          </p:cNvPr>
          <p:cNvSpPr>
            <a:spLocks noGrp="1"/>
          </p:cNvSpPr>
          <p:nvPr>
            <p:ph idx="1"/>
          </p:nvPr>
        </p:nvSpPr>
        <p:spPr/>
        <p:txBody>
          <a:bodyPr/>
          <a:lstStyle/>
          <a:p>
            <a:pPr marL="0" indent="0">
              <a:buNone/>
            </a:pPr>
            <a:r>
              <a:rPr kumimoji="1" lang="en-US" altLang="zh-CN" dirty="0"/>
              <a:t>Platform:</a:t>
            </a:r>
          </a:p>
          <a:p>
            <a:pPr>
              <a:buFont typeface="Wingdings" pitchFamily="2" charset="2"/>
              <a:buChar char="l"/>
            </a:pPr>
            <a:r>
              <a:rPr kumimoji="1" lang="zh-CN" altLang="en-US" dirty="0"/>
              <a:t> </a:t>
            </a:r>
            <a:r>
              <a:rPr kumimoji="1" lang="en-US" altLang="zh-CN" dirty="0"/>
              <a:t>Use</a:t>
            </a:r>
            <a:r>
              <a:rPr kumimoji="1" lang="zh-CN" altLang="en-US" dirty="0"/>
              <a:t> </a:t>
            </a:r>
            <a:r>
              <a:rPr kumimoji="1" lang="en-US" altLang="zh-CN" dirty="0"/>
              <a:t>R</a:t>
            </a:r>
          </a:p>
          <a:p>
            <a:pPr>
              <a:buFont typeface="Wingdings" pitchFamily="2" charset="2"/>
              <a:buChar char="l"/>
            </a:pPr>
            <a:r>
              <a:rPr kumimoji="1" lang="zh-CN" altLang="en-US" dirty="0"/>
              <a:t> </a:t>
            </a:r>
            <a:r>
              <a:rPr kumimoji="1" lang="en-US" altLang="zh-CN" dirty="0"/>
              <a:t>ggplot2</a:t>
            </a:r>
          </a:p>
          <a:p>
            <a:pPr marL="0" indent="0">
              <a:buNone/>
            </a:pPr>
            <a:r>
              <a:rPr kumimoji="1" lang="en-US" altLang="zh-CN" dirty="0"/>
              <a:t>Chart:</a:t>
            </a:r>
          </a:p>
          <a:p>
            <a:pPr>
              <a:buFont typeface="Wingdings" pitchFamily="2" charset="2"/>
              <a:buChar char="l"/>
            </a:pPr>
            <a:r>
              <a:rPr kumimoji="1" lang="zh-CN" altLang="en-US" dirty="0"/>
              <a:t> </a:t>
            </a:r>
            <a:r>
              <a:rPr kumimoji="1" lang="en-US" altLang="zh-CN" dirty="0"/>
              <a:t>Bar</a:t>
            </a:r>
            <a:r>
              <a:rPr kumimoji="1" lang="zh-CN" altLang="en-US" dirty="0"/>
              <a:t> </a:t>
            </a:r>
            <a:r>
              <a:rPr kumimoji="1" lang="en-US" altLang="zh-CN" dirty="0"/>
              <a:t>Chart</a:t>
            </a:r>
          </a:p>
          <a:p>
            <a:pPr marL="0" indent="0">
              <a:buNone/>
            </a:pPr>
            <a:endParaRPr kumimoji="1" lang="en-US" altLang="zh-CN" dirty="0"/>
          </a:p>
        </p:txBody>
      </p:sp>
    </p:spTree>
    <p:extLst>
      <p:ext uri="{BB962C8B-B14F-4D97-AF65-F5344CB8AC3E}">
        <p14:creationId xmlns:p14="http://schemas.microsoft.com/office/powerpoint/2010/main" val="87412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42932-6CA1-8F4F-AA9F-C91542F88304}"/>
              </a:ext>
            </a:extLst>
          </p:cNvPr>
          <p:cNvSpPr>
            <a:spLocks noGrp="1"/>
          </p:cNvSpPr>
          <p:nvPr>
            <p:ph type="title"/>
          </p:nvPr>
        </p:nvSpPr>
        <p:spPr/>
        <p:txBody>
          <a:bodyPr/>
          <a:lstStyle/>
          <a:p>
            <a:r>
              <a:rPr kumimoji="1" lang="en-US" altLang="zh-CN" dirty="0"/>
              <a:t>Layout</a:t>
            </a:r>
            <a:endParaRPr kumimoji="1" lang="zh-CN" altLang="en-US" dirty="0"/>
          </a:p>
        </p:txBody>
      </p:sp>
      <p:pic>
        <p:nvPicPr>
          <p:cNvPr id="5" name="内容占位符 4" descr="图示&#10;&#10;描述已自动生成">
            <a:extLst>
              <a:ext uri="{FF2B5EF4-FFF2-40B4-BE49-F238E27FC236}">
                <a16:creationId xmlns:a16="http://schemas.microsoft.com/office/drawing/2014/main" id="{2C50BD51-DA8A-0042-8CD4-9BA8C84C75A2}"/>
              </a:ext>
            </a:extLst>
          </p:cNvPr>
          <p:cNvPicPr>
            <a:picLocks noGrp="1" noChangeAspect="1"/>
          </p:cNvPicPr>
          <p:nvPr>
            <p:ph idx="1"/>
          </p:nvPr>
        </p:nvPicPr>
        <p:blipFill>
          <a:blip r:embed="rId2"/>
          <a:stretch>
            <a:fillRect/>
          </a:stretch>
        </p:blipFill>
        <p:spPr>
          <a:xfrm>
            <a:off x="914400" y="1414130"/>
            <a:ext cx="9231228" cy="5279968"/>
          </a:xfrm>
        </p:spPr>
      </p:pic>
    </p:spTree>
    <p:extLst>
      <p:ext uri="{BB962C8B-B14F-4D97-AF65-F5344CB8AC3E}">
        <p14:creationId xmlns:p14="http://schemas.microsoft.com/office/powerpoint/2010/main" val="248650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D2DE3-B063-6A48-BA60-1FEA0888E83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6F8AE6AA-4A43-C94E-A2C0-73C0F7980C9F}"/>
              </a:ext>
            </a:extLst>
          </p:cNvPr>
          <p:cNvSpPr>
            <a:spLocks noGrp="1"/>
          </p:cNvSpPr>
          <p:nvPr>
            <p:ph idx="1"/>
          </p:nvPr>
        </p:nvSpPr>
        <p:spPr>
          <a:xfrm>
            <a:off x="550863" y="1259457"/>
            <a:ext cx="11090274" cy="5365630"/>
          </a:xfrm>
        </p:spPr>
        <p:txBody>
          <a:bodyPr>
            <a:normAutofit fontScale="85000" lnSpcReduction="20000"/>
          </a:bodyPr>
          <a:lstStyle/>
          <a:p>
            <a:r>
              <a:rPr lang="en-US" altLang="zh-CN" dirty="0"/>
              <a:t>Congressional Research Service. July 23, 2019. Real Wage Trends, 1979 to 2018. Retrieved from </a:t>
            </a:r>
            <a:endParaRPr lang="zh-CN" altLang="zh-CN" dirty="0"/>
          </a:p>
          <a:p>
            <a:r>
              <a:rPr lang="en-US" altLang="zh-CN" u="sng" dirty="0">
                <a:hlinkClick r:id="rId2"/>
              </a:rPr>
              <a:t>https://fas.org/sgp/crs/misc/R45090.pdf#:~:text=Other%20factors%20are%20likely%20to%20contribute%20to%20wage,institutions%2C%20workplace%20organization%20and%20practices%2C%20and%20macroeconomic%20trends</a:t>
            </a:r>
            <a:r>
              <a:rPr lang="en-US" altLang="zh-CN" dirty="0"/>
              <a:t>.</a:t>
            </a:r>
            <a:endParaRPr lang="zh-CN" altLang="zh-CN" dirty="0"/>
          </a:p>
          <a:p>
            <a:r>
              <a:rPr lang="en-US" altLang="zh-CN" dirty="0"/>
              <a:t>National Bureau of Statistics of China. Retrieved from  </a:t>
            </a:r>
            <a:r>
              <a:rPr lang="en-US" altLang="zh-CN" u="sng" dirty="0">
                <a:hlinkClick r:id="rId3"/>
              </a:rPr>
              <a:t>http://www.stats.gov.cn/tjsj/ndsj/2019/indexeh.htm</a:t>
            </a:r>
            <a:endParaRPr lang="zh-CN" altLang="zh-CN" dirty="0"/>
          </a:p>
          <a:p>
            <a:r>
              <a:rPr lang="en-US" altLang="zh-CN" dirty="0"/>
              <a:t>Statistic Canada. Retrieved from </a:t>
            </a:r>
            <a:endParaRPr lang="zh-CN" altLang="zh-CN" dirty="0"/>
          </a:p>
          <a:p>
            <a:r>
              <a:rPr lang="en-US" altLang="zh-CN" u="sng" dirty="0">
                <a:hlinkClick r:id="rId4"/>
              </a:rPr>
              <a:t>https://www150.statcan.gc.ca/t1/tbl1/en/tv.action?pid=1410006401&amp;pickMembers%5B0%5D=1.1&amp;pickMembers%5B1%5D=2.3&amp;pickMembers%5B2%5D=3.1&amp;pickMembers%5B3%5D=5.1&amp;pickMembers%5B4%5D=6.1&amp;cubeTimeFrame.startYear=2005&amp;cubeTimeFrame.endYear=2019&amp;referencePeriods=20050101%2C20190101</a:t>
            </a:r>
            <a:endParaRPr lang="zh-CN" altLang="zh-CN" dirty="0"/>
          </a:p>
          <a:p>
            <a:r>
              <a:rPr lang="en-US" altLang="zh-CN" dirty="0"/>
              <a:t>U.S. Bureau of Labor Statistics. Retrieved from  </a:t>
            </a:r>
            <a:r>
              <a:rPr lang="en-US" altLang="zh-CN" u="sng" dirty="0">
                <a:hlinkClick r:id="rId5"/>
              </a:rPr>
              <a:t>https://www.bls.gov/webapps/legacy/cesbtab3.htm</a:t>
            </a:r>
            <a:endParaRPr lang="zh-CN" altLang="zh-CN" dirty="0"/>
          </a:p>
          <a:p>
            <a:endParaRPr kumimoji="1" lang="zh-CN" altLang="en-US" dirty="0"/>
          </a:p>
        </p:txBody>
      </p:sp>
    </p:spTree>
    <p:extLst>
      <p:ext uri="{BB962C8B-B14F-4D97-AF65-F5344CB8AC3E}">
        <p14:creationId xmlns:p14="http://schemas.microsoft.com/office/powerpoint/2010/main" val="1576167392"/>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412A24"/>
      </a:dk2>
      <a:lt2>
        <a:srgbClr val="E2E7E8"/>
      </a:lt2>
      <a:accent1>
        <a:srgbClr val="C3654D"/>
      </a:accent1>
      <a:accent2>
        <a:srgbClr val="B13B54"/>
      </a:accent2>
      <a:accent3>
        <a:srgbClr val="C34D97"/>
      </a:accent3>
      <a:accent4>
        <a:srgbClr val="AC3BB1"/>
      </a:accent4>
      <a:accent5>
        <a:srgbClr val="8D4DC3"/>
      </a:accent5>
      <a:accent6>
        <a:srgbClr val="5B4EB9"/>
      </a:accent6>
      <a:hlink>
        <a:srgbClr val="A657C7"/>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485</TotalTime>
  <Words>365</Words>
  <Application>Microsoft Macintosh PowerPoint</Application>
  <PresentationFormat>宽屏</PresentationFormat>
  <Paragraphs>32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Avenir Next LT Pro</vt:lpstr>
      <vt:lpstr>Wingdings</vt:lpstr>
      <vt:lpstr>3DFloatVTI</vt:lpstr>
      <vt:lpstr>EPPS 6356-Data Visualization  Project proposal-Wage Trends by Sectors among Different Countries </vt:lpstr>
      <vt:lpstr>Background</vt:lpstr>
      <vt:lpstr>Research Statement</vt:lpstr>
      <vt:lpstr>Data </vt:lpstr>
      <vt:lpstr>Data</vt:lpstr>
      <vt:lpstr>Data</vt:lpstr>
      <vt:lpstr>Visualization Method</vt:lpstr>
      <vt:lpstr>Layout</vt:lpstr>
      <vt:lpstr>Reference</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proposal-Wage Trends by Sectors among Different Countries </dc:title>
  <dc:creator>YUMING WANG</dc:creator>
  <cp:lastModifiedBy>YUMING WANG</cp:lastModifiedBy>
  <cp:revision>9</cp:revision>
  <dcterms:created xsi:type="dcterms:W3CDTF">2020-09-29T07:17:01Z</dcterms:created>
  <dcterms:modified xsi:type="dcterms:W3CDTF">2020-09-29T15:22:07Z</dcterms:modified>
</cp:coreProperties>
</file>