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1" r:id="rId1"/>
  </p:sldMasterIdLst>
  <p:notesMasterIdLst>
    <p:notesMasterId r:id="rId76"/>
  </p:notesMasterIdLst>
  <p:handoutMasterIdLst>
    <p:handoutMasterId r:id="rId77"/>
  </p:handoutMasterIdLst>
  <p:sldIdLst>
    <p:sldId id="258" r:id="rId2"/>
    <p:sldId id="275" r:id="rId3"/>
    <p:sldId id="260" r:id="rId4"/>
    <p:sldId id="308" r:id="rId5"/>
    <p:sldId id="311" r:id="rId6"/>
    <p:sldId id="310" r:id="rId7"/>
    <p:sldId id="358" r:id="rId8"/>
    <p:sldId id="309" r:id="rId9"/>
    <p:sldId id="359" r:id="rId10"/>
    <p:sldId id="289" r:id="rId11"/>
    <p:sldId id="307" r:id="rId12"/>
    <p:sldId id="306" r:id="rId13"/>
    <p:sldId id="360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61" r:id="rId23"/>
    <p:sldId id="298" r:id="rId24"/>
    <p:sldId id="326" r:id="rId25"/>
    <p:sldId id="325" r:id="rId26"/>
    <p:sldId id="327" r:id="rId27"/>
    <p:sldId id="328" r:id="rId28"/>
    <p:sldId id="329" r:id="rId29"/>
    <p:sldId id="330" r:id="rId30"/>
    <p:sldId id="331" r:id="rId31"/>
    <p:sldId id="332" r:id="rId32"/>
    <p:sldId id="299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00" r:id="rId43"/>
    <p:sldId id="346" r:id="rId44"/>
    <p:sldId id="347" r:id="rId45"/>
    <p:sldId id="348" r:id="rId46"/>
    <p:sldId id="349" r:id="rId47"/>
    <p:sldId id="301" r:id="rId48"/>
    <p:sldId id="350" r:id="rId49"/>
    <p:sldId id="351" r:id="rId50"/>
    <p:sldId id="302" r:id="rId51"/>
    <p:sldId id="333" r:id="rId52"/>
    <p:sldId id="334" r:id="rId53"/>
    <p:sldId id="335" r:id="rId54"/>
    <p:sldId id="336" r:id="rId55"/>
    <p:sldId id="303" r:id="rId56"/>
    <p:sldId id="304" r:id="rId57"/>
    <p:sldId id="305" r:id="rId58"/>
    <p:sldId id="352" r:id="rId59"/>
    <p:sldId id="353" r:id="rId60"/>
    <p:sldId id="355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56" r:id="rId70"/>
    <p:sldId id="357" r:id="rId71"/>
    <p:sldId id="321" r:id="rId72"/>
    <p:sldId id="322" r:id="rId73"/>
    <p:sldId id="323" r:id="rId74"/>
    <p:sldId id="324" r:id="rId7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662" autoAdjust="0"/>
  </p:normalViewPr>
  <p:slideViewPr>
    <p:cSldViewPr>
      <p:cViewPr varScale="1">
        <p:scale>
          <a:sx n="115" d="100"/>
          <a:sy n="115" d="100"/>
        </p:scale>
        <p:origin x="562" y="72"/>
      </p:cViewPr>
      <p:guideLst>
        <p:guide orient="horz" pos="213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49FC217-58D9-5621-F64E-03675B6852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4C33CF-5188-7921-421C-BAC2139CEC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91057-3194-406C-8434-EFE40316CAE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564D1A-138F-DAA6-F18D-C93E76E0E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92134F-F46C-5F5C-4340-D2FD848F5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F6ABC-5F85-4831-8253-6DDC0620A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3769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109EA2A-4C48-4C61-B30A-DAB1A3E93B21}" type="datetime1">
              <a:rPr lang="zh-CN" altLang="en-US"/>
              <a:pPr lvl="0">
                <a:defRPr/>
              </a:pPr>
              <a:t>2024/8/9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zh-CN" altLang="en-US"/>
              <a:t>编辑母版文本样式</a:t>
            </a:r>
          </a:p>
          <a:p>
            <a:pPr lvl="1">
              <a:defRPr/>
            </a:pPr>
            <a:r>
              <a:rPr lang="zh-CN" altLang="en-US"/>
              <a:t>第二级</a:t>
            </a:r>
          </a:p>
          <a:p>
            <a:pPr lvl="2">
              <a:defRPr/>
            </a:pPr>
            <a:r>
              <a:rPr lang="zh-CN" altLang="en-US"/>
              <a:t>第三级</a:t>
            </a:r>
          </a:p>
          <a:p>
            <a:pPr lvl="3">
              <a:defRPr/>
            </a:pPr>
            <a:r>
              <a:rPr lang="zh-CN" altLang="en-US"/>
              <a:t>第四级</a:t>
            </a:r>
          </a:p>
          <a:p>
            <a:pPr lvl="4">
              <a:defRPr/>
            </a:pPr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4B31000-9408-426B-B873-D4C066E48AF8}" type="slidenum">
              <a:rPr lang="zh-CN" altLang="en-US"/>
              <a:pPr lvl="0"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74B31000-9408-426B-B873-D4C066E48AF8}" type="slidenum">
              <a:rPr lang="zh-CN" altLang="en-US" smtClean="0"/>
              <a:pPr lvl="0"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73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617B53-51B1-EC47-10D8-D2F9F8642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93654"/>
      </p:ext>
    </p:extLst>
  </p:cSld>
  <p:clrMapOvr>
    <a:masterClrMapping/>
  </p:clrMapOvr>
  <p:transition spd="slow" advClick="0" advTm="1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3B21078-3B77-6E7E-E572-0AD69DF39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843421"/>
      </p:ext>
    </p:extLst>
  </p:cSld>
  <p:clrMapOvr>
    <a:masterClrMapping/>
  </p:clrMapOvr>
  <p:transition spd="slow" advClick="0" advTm="1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alphaModFix amt="45000"/>
            <a:lum/>
          </a:blip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08E9A14-531D-E649-56FC-1D09AC3AE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7C36FA-9453-4DF9-AF48-0361864DEC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2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 advClick="0" advTm="1000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flipH="1">
            <a:off x="0" y="1094109"/>
            <a:ext cx="7495569" cy="5760400"/>
          </a:xfrm>
          <a:custGeom>
            <a:avLst/>
            <a:gdLst>
              <a:gd name="connsiteX0" fmla="*/ 4052585 w 7495569"/>
              <a:gd name="connsiteY0" fmla="*/ 0 h 5760400"/>
              <a:gd name="connsiteX1" fmla="*/ 7413052 w 7495569"/>
              <a:gd name="connsiteY1" fmla="*/ 1786746 h 5760400"/>
              <a:gd name="connsiteX2" fmla="*/ 7495569 w 7495569"/>
              <a:gd name="connsiteY2" fmla="*/ 1922573 h 5760400"/>
              <a:gd name="connsiteX3" fmla="*/ 7495569 w 7495569"/>
              <a:gd name="connsiteY3" fmla="*/ 5760400 h 5760400"/>
              <a:gd name="connsiteX4" fmla="*/ 381273 w 7495569"/>
              <a:gd name="connsiteY4" fmla="*/ 5760400 h 5760400"/>
              <a:gd name="connsiteX5" fmla="*/ 318473 w 7495569"/>
              <a:gd name="connsiteY5" fmla="*/ 5630034 h 5760400"/>
              <a:gd name="connsiteX6" fmla="*/ 0 w 7495569"/>
              <a:gd name="connsiteY6" fmla="*/ 4052585 h 5760400"/>
              <a:gd name="connsiteX7" fmla="*/ 4052585 w 7495569"/>
              <a:gd name="connsiteY7" fmla="*/ 0 h 57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5569" h="5760400">
                <a:moveTo>
                  <a:pt x="4052585" y="0"/>
                </a:moveTo>
                <a:cubicBezTo>
                  <a:pt x="5451448" y="0"/>
                  <a:pt x="6684773" y="708752"/>
                  <a:pt x="7413052" y="1786746"/>
                </a:cubicBezTo>
                <a:lnTo>
                  <a:pt x="7495569" y="1922573"/>
                </a:lnTo>
                <a:lnTo>
                  <a:pt x="7495569" y="5760400"/>
                </a:lnTo>
                <a:lnTo>
                  <a:pt x="381273" y="5760400"/>
                </a:lnTo>
                <a:lnTo>
                  <a:pt x="318473" y="5630034"/>
                </a:lnTo>
                <a:cubicBezTo>
                  <a:pt x="113401" y="5145190"/>
                  <a:pt x="0" y="4612131"/>
                  <a:pt x="0" y="4052585"/>
                </a:cubicBezTo>
                <a:cubicBezTo>
                  <a:pt x="0" y="1814404"/>
                  <a:pt x="1814404" y="0"/>
                  <a:pt x="4052585" y="0"/>
                </a:cubicBezTo>
                <a:close/>
              </a:path>
            </a:pathLst>
          </a:cu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362111" y="0"/>
            <a:ext cx="11829889" cy="6022170"/>
          </a:xfrm>
          <a:custGeom>
            <a:avLst/>
            <a:gdLst>
              <a:gd name="connsiteX0" fmla="*/ 0 w 11829889"/>
              <a:gd name="connsiteY0" fmla="*/ 0 h 6022170"/>
              <a:gd name="connsiteX1" fmla="*/ 11829889 w 11829889"/>
              <a:gd name="connsiteY1" fmla="*/ 0 h 6022170"/>
              <a:gd name="connsiteX2" fmla="*/ 11638999 w 11829889"/>
              <a:gd name="connsiteY2" fmla="*/ 372708 h 6022170"/>
              <a:gd name="connsiteX3" fmla="*/ 2146897 w 11829889"/>
              <a:gd name="connsiteY3" fmla="*/ 6022170 h 6022170"/>
              <a:gd name="connsiteX4" fmla="*/ 502925 w 11829889"/>
              <a:gd name="connsiteY4" fmla="*/ 5897788 h 6022170"/>
              <a:gd name="connsiteX5" fmla="*/ 0 w 11829889"/>
              <a:gd name="connsiteY5" fmla="*/ 5807975 h 602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9889" h="6022170">
                <a:moveTo>
                  <a:pt x="0" y="0"/>
                </a:moveTo>
                <a:lnTo>
                  <a:pt x="11829889" y="0"/>
                </a:lnTo>
                <a:lnTo>
                  <a:pt x="11638999" y="372708"/>
                </a:lnTo>
                <a:cubicBezTo>
                  <a:pt x="9810981" y="3737782"/>
                  <a:pt x="6245713" y="6022170"/>
                  <a:pt x="2146897" y="6022170"/>
                </a:cubicBezTo>
                <a:cubicBezTo>
                  <a:pt x="1587968" y="6022170"/>
                  <a:pt x="1038959" y="5979692"/>
                  <a:pt x="502925" y="5897788"/>
                </a:cubicBezTo>
                <a:lnTo>
                  <a:pt x="0" y="580797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7748" y="3374080"/>
            <a:ext cx="6447492" cy="554126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lvl="0">
              <a:defRPr/>
            </a:pPr>
            <a:endParaRPr lang="ko-KR" altLang="en-US" sz="3600" b="1">
              <a:solidFill>
                <a:schemeClr val="bg1"/>
              </a:solidFill>
              <a:latin typeface="Arial"/>
              <a:ea typeface="Microsoft YaHei"/>
              <a:sym typeface="Arial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7748" y="2589315"/>
            <a:ext cx="1946831" cy="923544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lvl="0">
              <a:defRPr/>
            </a:pPr>
            <a:r>
              <a:rPr lang="ko-KR" altLang="en-US" sz="5400" b="1">
                <a:solidFill>
                  <a:schemeClr val="lt1"/>
                </a:solidFill>
                <a:latin typeface="한컴 윤고딕 760"/>
                <a:ea typeface="한컴 윤고딕 760"/>
                <a:sym typeface="Arial"/>
              </a:rPr>
              <a:t>파이썬 </a:t>
            </a:r>
            <a:r>
              <a:rPr lang="en-US" altLang="ko-KR" sz="5400" b="1">
                <a:solidFill>
                  <a:schemeClr val="lt1"/>
                </a:solidFill>
                <a:latin typeface="한컴 윤고딕 760"/>
                <a:ea typeface="한컴 윤고딕 760"/>
                <a:sym typeface="Arial"/>
              </a:rPr>
              <a:t>/ </a:t>
            </a:r>
            <a:r>
              <a:rPr lang="ko-KR" altLang="en-US" sz="5400" b="1">
                <a:solidFill>
                  <a:schemeClr val="lt1"/>
                </a:solidFill>
                <a:latin typeface="한컴 윤고딕 760"/>
                <a:ea typeface="한컴 윤고딕 760"/>
                <a:sym typeface="Arial"/>
              </a:rPr>
              <a:t>랭체인 </a:t>
            </a:r>
            <a:r>
              <a:rPr lang="en-US" altLang="ko-KR" sz="5400" b="1">
                <a:solidFill>
                  <a:schemeClr val="lt1"/>
                </a:solidFill>
                <a:latin typeface="한컴 윤고딕 760"/>
                <a:ea typeface="한컴 윤고딕 760"/>
                <a:sym typeface="Arial"/>
              </a:rPr>
              <a:t>/</a:t>
            </a:r>
            <a:r>
              <a:rPr lang="ko-KR" altLang="en-US" sz="5400" b="1">
                <a:solidFill>
                  <a:schemeClr val="lt1"/>
                </a:solidFill>
                <a:latin typeface="한컴 윤고딕 760"/>
                <a:ea typeface="한컴 윤고딕 760"/>
                <a:sym typeface="Arial"/>
              </a:rPr>
              <a:t> 프롬프트</a:t>
            </a:r>
          </a:p>
        </p:txBody>
      </p:sp>
      <p:sp>
        <p:nvSpPr>
          <p:cNvPr id="14" name="矩形 13"/>
          <p:cNvSpPr/>
          <p:nvPr/>
        </p:nvSpPr>
        <p:spPr>
          <a:xfrm>
            <a:off x="1797830" y="434847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zh-CN" altLang="en-US">
              <a:solidFill>
                <a:schemeClr val="bg1"/>
              </a:solidFill>
              <a:latin typeface="Arial"/>
              <a:ea typeface="Microsoft YaHei"/>
              <a:sym typeface="Arial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623392" y="4234800"/>
            <a:ext cx="6011037" cy="2743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  <a:latin typeface="NanumGothic"/>
                <a:ea typeface="NanumGothic"/>
                <a:cs typeface="+mn-ea"/>
                <a:sym typeface="Arial"/>
              </a:rPr>
              <a:t>윤주연 </a:t>
            </a:r>
            <a:r>
              <a:rPr lang="en-US" altLang="ko-KR" sz="1600">
                <a:solidFill>
                  <a:schemeClr val="bg1"/>
                </a:solidFill>
                <a:latin typeface="NanumGothic"/>
                <a:ea typeface="NanumGothic"/>
                <a:cs typeface="+mn-ea"/>
                <a:sym typeface="Arial"/>
              </a:rPr>
              <a:t>2024-08-09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8" cy="792585"/>
            <a:chOff x="434235" y="314138"/>
            <a:chExt cx="3114278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2" y="362812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데코레이터와 제너레이터</a:t>
              </a:r>
            </a:p>
          </p:txBody>
        </p:sp>
      </p:grpSp>
      <p:sp>
        <p:nvSpPr>
          <p:cNvPr id="2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데코레이터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512E9E12-9801-6042-711E-B6EAADC48CF0}"/>
              </a:ext>
            </a:extLst>
          </p:cNvPr>
          <p:cNvSpPr/>
          <p:nvPr/>
        </p:nvSpPr>
        <p:spPr>
          <a:xfrm>
            <a:off x="767408" y="1467987"/>
            <a:ext cx="1728192" cy="520851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데코레이터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FA155-BB90-D729-865C-7A26241A960C}"/>
              </a:ext>
            </a:extLst>
          </p:cNvPr>
          <p:cNvSpPr txBox="1"/>
          <p:nvPr/>
        </p:nvSpPr>
        <p:spPr>
          <a:xfrm>
            <a:off x="767408" y="2132856"/>
            <a:ext cx="6094948" cy="2501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highlight>
                  <a:srgbClr val="C0C0C0"/>
                </a:highlight>
              </a:rPr>
              <a:t>데코레이터의</a:t>
            </a:r>
            <a:r>
              <a:rPr lang="ko-KR" altLang="en-US" sz="1600" b="1">
                <a:highlight>
                  <a:srgbClr val="C0C0C0"/>
                </a:highlight>
              </a:rPr>
              <a:t> 개념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함수를 </a:t>
            </a:r>
            <a:r>
              <a:rPr lang="ko-KR" altLang="en-US" sz="1400" b="1"/>
              <a:t>수정</a:t>
            </a:r>
            <a:r>
              <a:rPr lang="ko-KR" altLang="en-US" sz="1400"/>
              <a:t>하거나 </a:t>
            </a:r>
            <a:r>
              <a:rPr lang="ko-KR" altLang="en-US" sz="1400" b="1"/>
              <a:t>확장</a:t>
            </a:r>
            <a:r>
              <a:rPr lang="ko-KR" altLang="en-US" sz="1400"/>
              <a:t>할 수 있는 방법을 제공하는 함수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</a:t>
            </a:r>
            <a:r>
              <a:rPr lang="ko-KR" altLang="en-US" sz="1400" b="1"/>
              <a:t>기존 함수를 감싸서 </a:t>
            </a:r>
            <a:r>
              <a:rPr lang="ko-KR" altLang="en-US" sz="1400"/>
              <a:t>그 함수의 동작을 변경할 수 있음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주로 함수에 </a:t>
            </a:r>
            <a:r>
              <a:rPr lang="ko-KR" altLang="en-US" sz="1400" b="1"/>
              <a:t>추가적인 기능</a:t>
            </a:r>
            <a:r>
              <a:rPr lang="ko-KR" altLang="en-US" sz="1400"/>
              <a:t>을 부여할 때 사용됨</a:t>
            </a:r>
            <a:r>
              <a:rPr lang="en-US" altLang="ko-KR"/>
              <a:t>.</a:t>
            </a:r>
          </a:p>
          <a:p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 sz="1600" b="1">
                <a:highlight>
                  <a:srgbClr val="C0C0C0"/>
                </a:highlight>
              </a:rPr>
              <a:t>기본 구조</a:t>
            </a:r>
            <a:endParaRPr lang="en-US" altLang="ko-KR" sz="16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b="1"/>
              <a:t>   </a:t>
            </a:r>
            <a:r>
              <a:rPr lang="en-US" altLang="ko-KR" sz="1400" b="1"/>
              <a:t>1. </a:t>
            </a:r>
            <a:r>
              <a:rPr lang="ko-KR" altLang="en-US" sz="1400" b="1" err="1"/>
              <a:t>데코레이터</a:t>
            </a:r>
            <a:r>
              <a:rPr lang="ko-KR" altLang="en-US" sz="1400" b="1"/>
              <a:t> 정의</a:t>
            </a:r>
            <a:endParaRPr lang="en-US" altLang="ko-KR" sz="1600" b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244E1-BD95-9FA5-4A93-D6DB80A93255}"/>
              </a:ext>
            </a:extLst>
          </p:cNvPr>
          <p:cNvSpPr/>
          <p:nvPr/>
        </p:nvSpPr>
        <p:spPr>
          <a:xfrm>
            <a:off x="1127448" y="4634503"/>
            <a:ext cx="4392488" cy="1530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/>
              <a:t>def </a:t>
            </a:r>
            <a:r>
              <a:rPr lang="en-US" altLang="ko-KR" sz="1400" b="1" err="1">
                <a:solidFill>
                  <a:schemeClr val="accent4"/>
                </a:solidFill>
              </a:rPr>
              <a:t>my_decorator</a:t>
            </a:r>
            <a:r>
              <a:rPr lang="en-US" altLang="ko-KR" sz="1400" b="1"/>
              <a:t>(</a:t>
            </a:r>
            <a:r>
              <a:rPr lang="en-US" altLang="ko-KR" sz="1400" b="1" err="1"/>
              <a:t>func</a:t>
            </a:r>
            <a:r>
              <a:rPr lang="en-US" altLang="ko-KR" sz="1400" b="1"/>
              <a:t>): </a:t>
            </a:r>
          </a:p>
          <a:p>
            <a:pPr>
              <a:defRPr/>
            </a:pPr>
            <a:r>
              <a:rPr lang="en-US" altLang="ko-KR" sz="1400" b="1"/>
              <a:t>	def wrapper(): </a:t>
            </a:r>
          </a:p>
          <a:p>
            <a:pPr>
              <a:defRPr/>
            </a:pPr>
            <a:r>
              <a:rPr lang="en-US" altLang="ko-KR" sz="1400" b="1"/>
              <a:t>		print("before the function.") </a:t>
            </a:r>
          </a:p>
          <a:p>
            <a:pPr>
              <a:defRPr/>
            </a:pPr>
            <a:r>
              <a:rPr lang="en-US" altLang="ko-KR" sz="1400" b="1"/>
              <a:t>		</a:t>
            </a:r>
            <a:r>
              <a:rPr lang="en-US" altLang="ko-KR" sz="1400" b="1" err="1"/>
              <a:t>func</a:t>
            </a:r>
            <a:r>
              <a:rPr lang="en-US" altLang="ko-KR" sz="1400" b="1"/>
              <a:t>() </a:t>
            </a:r>
          </a:p>
          <a:p>
            <a:pPr>
              <a:defRPr/>
            </a:pPr>
            <a:r>
              <a:rPr lang="en-US" altLang="ko-KR" sz="1400" b="1"/>
              <a:t>		print("after the function.") </a:t>
            </a:r>
          </a:p>
          <a:p>
            <a:pPr>
              <a:defRPr/>
            </a:pPr>
            <a:r>
              <a:rPr lang="en-US" altLang="ko-KR" sz="1400" b="1"/>
              <a:t>	return wrapper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36A05B-8C2D-A466-06F6-CCE678E4DDE4}"/>
              </a:ext>
            </a:extLst>
          </p:cNvPr>
          <p:cNvSpPr/>
          <p:nvPr/>
        </p:nvSpPr>
        <p:spPr>
          <a:xfrm>
            <a:off x="6087737" y="4634502"/>
            <a:ext cx="2384527" cy="1530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>
                <a:solidFill>
                  <a:schemeClr val="accent4"/>
                </a:solidFill>
              </a:rPr>
              <a:t>@my_decorator </a:t>
            </a:r>
          </a:p>
          <a:p>
            <a:pPr>
              <a:defRPr/>
            </a:pPr>
            <a:r>
              <a:rPr lang="en-US" altLang="ko-KR" sz="1400" b="1"/>
              <a:t>def </a:t>
            </a:r>
            <a:r>
              <a:rPr lang="en-US" altLang="ko-KR" sz="1400" b="1" err="1"/>
              <a:t>say_hello</a:t>
            </a:r>
            <a:r>
              <a:rPr lang="en-US" altLang="ko-KR" sz="1400" b="1"/>
              <a:t>(): </a:t>
            </a:r>
          </a:p>
          <a:p>
            <a:pPr>
              <a:defRPr/>
            </a:pPr>
            <a:r>
              <a:rPr lang="en-US" altLang="ko-KR" sz="1400" b="1"/>
              <a:t>	print("Hello!") </a:t>
            </a: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en-US" altLang="ko-KR" sz="1400" b="1" err="1"/>
              <a:t>say_hello</a:t>
            </a:r>
            <a:r>
              <a:rPr lang="en-US" altLang="ko-KR" sz="1400" b="1"/>
              <a:t>()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8C375-916E-3624-5F57-02D9218B81CF}"/>
              </a:ext>
            </a:extLst>
          </p:cNvPr>
          <p:cNvSpPr txBox="1"/>
          <p:nvPr/>
        </p:nvSpPr>
        <p:spPr>
          <a:xfrm>
            <a:off x="5871713" y="4282322"/>
            <a:ext cx="1952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 err="1"/>
              <a:t>데코레이터</a:t>
            </a:r>
            <a:r>
              <a:rPr lang="ko-KR" altLang="en-US" sz="1400" b="1"/>
              <a:t> 적용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4231DA-3B51-A726-05C6-05D687338179}"/>
              </a:ext>
            </a:extLst>
          </p:cNvPr>
          <p:cNvSpPr/>
          <p:nvPr/>
        </p:nvSpPr>
        <p:spPr>
          <a:xfrm>
            <a:off x="8976320" y="4634502"/>
            <a:ext cx="2384527" cy="15308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/>
              <a:t>before the function. </a:t>
            </a:r>
          </a:p>
          <a:p>
            <a:pPr>
              <a:defRPr/>
            </a:pPr>
            <a:r>
              <a:rPr lang="en-US" altLang="ko-KR" sz="1400" b="1"/>
              <a:t>Hello! </a:t>
            </a:r>
          </a:p>
          <a:p>
            <a:pPr>
              <a:defRPr/>
            </a:pPr>
            <a:r>
              <a:rPr lang="en-US" altLang="ko-KR" sz="1400" b="1"/>
              <a:t>after the function.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13BB3-50FE-8751-F4AB-9756AC6E1B62}"/>
              </a:ext>
            </a:extLst>
          </p:cNvPr>
          <p:cNvSpPr txBox="1"/>
          <p:nvPr/>
        </p:nvSpPr>
        <p:spPr>
          <a:xfrm>
            <a:off x="8760296" y="4282322"/>
            <a:ext cx="1952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출력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4BB83-108A-5C0F-EDC0-090BD557C2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10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8" cy="792585"/>
            <a:chOff x="434235" y="314138"/>
            <a:chExt cx="3114278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2" y="362812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데코레이터와 제너레이터</a:t>
              </a:r>
            </a:p>
          </p:txBody>
        </p:sp>
      </p:grpSp>
      <p:sp>
        <p:nvSpPr>
          <p:cNvPr id="2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제너레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이터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5523E08F-1DBD-2E17-867D-125F7BCF9E63}"/>
              </a:ext>
            </a:extLst>
          </p:cNvPr>
          <p:cNvSpPr/>
          <p:nvPr/>
        </p:nvSpPr>
        <p:spPr>
          <a:xfrm>
            <a:off x="767408" y="1467987"/>
            <a:ext cx="1656184" cy="520852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제너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레이터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C08EF-111E-C776-A003-B6968F578FBF}"/>
              </a:ext>
            </a:extLst>
          </p:cNvPr>
          <p:cNvSpPr txBox="1"/>
          <p:nvPr/>
        </p:nvSpPr>
        <p:spPr>
          <a:xfrm>
            <a:off x="767408" y="2132856"/>
            <a:ext cx="10585176" cy="2932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err="1">
                <a:highlight>
                  <a:srgbClr val="C0C0C0"/>
                </a:highlight>
              </a:rPr>
              <a:t>제너레이터의</a:t>
            </a:r>
            <a:r>
              <a:rPr lang="ko-KR" altLang="en-US" sz="1600" b="1">
                <a:highlight>
                  <a:srgbClr val="C0C0C0"/>
                </a:highlight>
              </a:rPr>
              <a:t> 개념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</a:t>
            </a:r>
            <a:r>
              <a:rPr lang="ko-KR" altLang="en-US" sz="1400" b="1"/>
              <a:t>반복 가능한 객체</a:t>
            </a:r>
            <a:r>
              <a:rPr lang="ko-KR" altLang="en-US" sz="1400"/>
              <a:t>를 생성하는 함수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메모리 효율적 데이터 처리 </a:t>
            </a:r>
            <a:r>
              <a:rPr lang="en-US" altLang="ko-KR" sz="1400"/>
              <a:t>: </a:t>
            </a:r>
            <a:r>
              <a:rPr lang="ko-KR" altLang="en-US" sz="1400"/>
              <a:t>일반 함수와 달리</a:t>
            </a:r>
            <a:r>
              <a:rPr lang="en-US" altLang="ko-KR" sz="1400"/>
              <a:t>, </a:t>
            </a:r>
            <a:r>
              <a:rPr lang="ko-KR" altLang="en-US" sz="1400"/>
              <a:t>함수가 호출될 때마다 전체 데이터를 메모리에 로드 하지 않고</a:t>
            </a:r>
            <a:r>
              <a:rPr lang="en-US" altLang="ko-KR" sz="1400"/>
              <a:t>, </a:t>
            </a:r>
            <a:r>
              <a:rPr lang="ko-KR" altLang="en-US" sz="1400" b="1"/>
              <a:t>필요한 만큼만 </a:t>
            </a:r>
            <a:r>
              <a:rPr lang="en-US" altLang="ko-KR" sz="1400" b="1"/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   </a:t>
            </a:r>
            <a:r>
              <a:rPr lang="ko-KR" altLang="en-US" sz="1400" b="1"/>
              <a:t>데이터를 생성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파일 읽기</a:t>
            </a:r>
            <a:r>
              <a:rPr lang="en-US" altLang="ko-KR" sz="1400"/>
              <a:t>(</a:t>
            </a:r>
            <a:r>
              <a:rPr lang="ko-KR" altLang="en-US" sz="1400"/>
              <a:t>대용량 파일을 한 줄 씩 읽어 들이기</a:t>
            </a:r>
            <a:r>
              <a:rPr lang="en-US" altLang="ko-KR" sz="1400"/>
              <a:t>), </a:t>
            </a:r>
            <a:r>
              <a:rPr lang="ko-KR" altLang="en-US" sz="1400"/>
              <a:t>데이터 스트리밍</a:t>
            </a:r>
            <a:r>
              <a:rPr lang="en-US" altLang="ko-KR" sz="1400"/>
              <a:t>(</a:t>
            </a:r>
            <a:r>
              <a:rPr lang="ko-KR" altLang="en-US" sz="1400"/>
              <a:t>실시간 데이터 스트리밍에서 한번에 하나씩 처리할 때</a:t>
            </a:r>
            <a:r>
              <a:rPr lang="en-US" altLang="ko-KR" sz="1400"/>
              <a:t>), </a:t>
            </a:r>
            <a:br>
              <a:rPr lang="en-US" altLang="ko-KR" sz="1400"/>
            </a:br>
            <a:r>
              <a:rPr lang="en-US" altLang="ko-KR" sz="1400"/>
              <a:t>   </a:t>
            </a:r>
            <a:r>
              <a:rPr lang="ko-KR" altLang="en-US" sz="1400"/>
              <a:t>비동기 프로그래밍에서 주로 활용</a:t>
            </a:r>
          </a:p>
          <a:p>
            <a:endParaRPr lang="en-US" altLang="ko-KR" sz="1000"/>
          </a:p>
          <a:p>
            <a:pPr>
              <a:lnSpc>
                <a:spcPct val="150000"/>
              </a:lnSpc>
            </a:pPr>
            <a:r>
              <a:rPr lang="ko-KR" altLang="en-US" sz="1600" b="1">
                <a:highlight>
                  <a:srgbClr val="C0C0C0"/>
                </a:highlight>
              </a:rPr>
              <a:t>기본 구조</a:t>
            </a:r>
            <a:endParaRPr lang="en-US" altLang="ko-KR" sz="16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b="1"/>
              <a:t>   </a:t>
            </a:r>
            <a:r>
              <a:rPr lang="en-US" altLang="ko-KR" sz="1400" b="1"/>
              <a:t>1. </a:t>
            </a:r>
            <a:r>
              <a:rPr lang="ko-KR" altLang="en-US" sz="1400" b="1"/>
              <a:t>제너레이터 함수 정의</a:t>
            </a:r>
            <a:endParaRPr lang="en-US" altLang="ko-KR" sz="1600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9622E4-B9D7-F29C-71ED-8B1C75B87FEC}"/>
              </a:ext>
            </a:extLst>
          </p:cNvPr>
          <p:cNvSpPr/>
          <p:nvPr/>
        </p:nvSpPr>
        <p:spPr>
          <a:xfrm>
            <a:off x="1090297" y="5065391"/>
            <a:ext cx="4392488" cy="10999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/>
              <a:t>def</a:t>
            </a:r>
            <a:r>
              <a:rPr lang="en-US" altLang="ko-KR" sz="1400" b="1">
                <a:solidFill>
                  <a:schemeClr val="accent4"/>
                </a:solidFill>
              </a:rPr>
              <a:t> </a:t>
            </a:r>
            <a:r>
              <a:rPr lang="en-US" altLang="ko-KR" sz="1400" b="1" err="1">
                <a:solidFill>
                  <a:schemeClr val="accent4"/>
                </a:solidFill>
              </a:rPr>
              <a:t>infinite_generator</a:t>
            </a:r>
            <a:r>
              <a:rPr lang="en-US" altLang="ko-KR" sz="1400" b="1"/>
              <a:t>(): </a:t>
            </a:r>
          </a:p>
          <a:p>
            <a:pPr>
              <a:defRPr/>
            </a:pPr>
            <a:r>
              <a:rPr lang="en-US" altLang="ko-KR" sz="1400" b="1"/>
              <a:t>	count = 0 </a:t>
            </a:r>
          </a:p>
          <a:p>
            <a:pPr>
              <a:defRPr/>
            </a:pPr>
            <a:r>
              <a:rPr lang="en-US" altLang="ko-KR" sz="1400" b="1"/>
              <a:t>	while True: </a:t>
            </a:r>
          </a:p>
          <a:p>
            <a:pPr>
              <a:defRPr/>
            </a:pPr>
            <a:r>
              <a:rPr lang="en-US" altLang="ko-KR" sz="1400" b="1"/>
              <a:t>		count+=1 </a:t>
            </a:r>
          </a:p>
          <a:p>
            <a:pPr>
              <a:defRPr/>
            </a:pPr>
            <a:r>
              <a:rPr lang="en-US" altLang="ko-KR" sz="1400" b="1"/>
              <a:t>		yield count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124878-DCE5-00C6-1829-D63A428A3256}"/>
              </a:ext>
            </a:extLst>
          </p:cNvPr>
          <p:cNvSpPr/>
          <p:nvPr/>
        </p:nvSpPr>
        <p:spPr>
          <a:xfrm>
            <a:off x="6050586" y="5065389"/>
            <a:ext cx="2384527" cy="10999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>
                <a:solidFill>
                  <a:schemeClr val="accent4"/>
                </a:solidFill>
              </a:rPr>
              <a:t>gen = </a:t>
            </a:r>
            <a:r>
              <a:rPr lang="en-US" altLang="ko-KR" sz="1400" b="1" err="1">
                <a:solidFill>
                  <a:schemeClr val="accent4"/>
                </a:solidFill>
              </a:rPr>
              <a:t>infinite_generator</a:t>
            </a:r>
            <a:r>
              <a:rPr lang="en-US" altLang="ko-KR" sz="1400" b="1">
                <a:solidFill>
                  <a:schemeClr val="accent4"/>
                </a:solidFill>
              </a:rPr>
              <a:t>() </a:t>
            </a:r>
          </a:p>
          <a:p>
            <a:pPr>
              <a:defRPr/>
            </a:pPr>
            <a:r>
              <a:rPr lang="en-US" altLang="ko-KR" sz="1400" b="1"/>
              <a:t>&gt;&gt;&gt; next(gen)    #1 </a:t>
            </a:r>
          </a:p>
          <a:p>
            <a:pPr>
              <a:defRPr/>
            </a:pPr>
            <a:r>
              <a:rPr lang="en-US" altLang="ko-KR" sz="1400" b="1"/>
              <a:t>&gt;&gt;&gt; next(gen)    #2 </a:t>
            </a:r>
          </a:p>
          <a:p>
            <a:pPr>
              <a:defRPr/>
            </a:pPr>
            <a:r>
              <a:rPr lang="en-US" altLang="ko-KR" sz="1400" b="1"/>
              <a:t>&gt;&gt;&gt; next(gen)    #3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F8BC3-3D5B-B7B7-720C-91B0E026DF25}"/>
              </a:ext>
            </a:extLst>
          </p:cNvPr>
          <p:cNvSpPr txBox="1"/>
          <p:nvPr/>
        </p:nvSpPr>
        <p:spPr>
          <a:xfrm>
            <a:off x="5834562" y="4713209"/>
            <a:ext cx="1952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제너레이터 사용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46F19-968E-945D-70A7-E401C37A1FA2}"/>
              </a:ext>
            </a:extLst>
          </p:cNvPr>
          <p:cNvSpPr txBox="1"/>
          <p:nvPr/>
        </p:nvSpPr>
        <p:spPr>
          <a:xfrm>
            <a:off x="900470" y="6237312"/>
            <a:ext cx="8939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rgbClr val="EB5757"/>
                </a:solidFill>
                <a:effectLst/>
                <a:latin typeface="SFMono-Regular"/>
              </a:rPr>
              <a:t>infinite_generator</a:t>
            </a:r>
            <a:r>
              <a:rPr lang="ko-KR" altLang="en-US" sz="1200"/>
              <a:t> 함수는 </a:t>
            </a:r>
            <a:r>
              <a:rPr lang="en-US" altLang="ko-KR" sz="1200"/>
              <a:t>0</a:t>
            </a:r>
            <a:r>
              <a:rPr lang="ko-KR" altLang="en-US" sz="1200"/>
              <a:t>부터 </a:t>
            </a:r>
            <a:r>
              <a:rPr lang="en-US" altLang="ko-KR" sz="1200"/>
              <a:t>count </a:t>
            </a:r>
            <a:r>
              <a:rPr lang="ko-KR" altLang="en-US" sz="1200"/>
              <a:t>값을 </a:t>
            </a:r>
            <a:r>
              <a:rPr lang="en-US" altLang="ko-KR" sz="1200"/>
              <a:t>1</a:t>
            </a:r>
            <a:r>
              <a:rPr lang="ko-KR" altLang="en-US" sz="1200"/>
              <a:t>씩 더함</a:t>
            </a:r>
            <a:r>
              <a:rPr lang="en-US" altLang="ko-KR" sz="1200"/>
              <a:t>. </a:t>
            </a:r>
            <a:r>
              <a:rPr lang="en-US" altLang="ko-KR" sz="1200" b="1">
                <a:solidFill>
                  <a:srgbClr val="EB5757"/>
                </a:solidFill>
                <a:effectLst/>
                <a:latin typeface="SFMono-Regular"/>
              </a:rPr>
              <a:t>yield</a:t>
            </a:r>
            <a:r>
              <a:rPr lang="ko-KR" altLang="en-US" sz="1200" b="1"/>
              <a:t> 키워드를 사용하여 값을 반환</a:t>
            </a:r>
            <a:r>
              <a:rPr lang="ko-KR" altLang="en-US" sz="1200"/>
              <a:t>하며</a:t>
            </a:r>
            <a:r>
              <a:rPr lang="en-US" altLang="ko-KR" sz="1200"/>
              <a:t>, </a:t>
            </a:r>
            <a:r>
              <a:rPr lang="ko-KR" altLang="en-US" sz="1200" b="1"/>
              <a:t>함수의 상태를 저장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92F2C42-6901-CE0C-5AF8-68C883804E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11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00320" cy="792585"/>
            <a:chOff x="434235" y="314138"/>
            <a:chExt cx="3100320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44024" y="50987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메타클래스</a:t>
              </a:r>
            </a:p>
          </p:txBody>
        </p:sp>
      </p:grp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6C4CC6-31A8-0005-8D94-DBD0791AF425}"/>
              </a:ext>
            </a:extLst>
          </p:cNvPr>
          <p:cNvSpPr txBox="1"/>
          <p:nvPr/>
        </p:nvSpPr>
        <p:spPr>
          <a:xfrm>
            <a:off x="767408" y="2168484"/>
            <a:ext cx="10585176" cy="2700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highlight>
                  <a:srgbClr val="C0C0C0"/>
                </a:highlight>
              </a:rPr>
              <a:t>메타클래스 개념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클래스는 객체를 생성하는 템플릿이고</a:t>
            </a:r>
            <a:r>
              <a:rPr lang="en-US" altLang="ko-KR" sz="1400"/>
              <a:t>, </a:t>
            </a:r>
            <a:r>
              <a:rPr lang="ko-KR" altLang="en-US" sz="1400"/>
              <a:t>메타클래스는 이러한 </a:t>
            </a:r>
            <a:r>
              <a:rPr lang="ko-KR" altLang="en-US" sz="1400" b="1"/>
              <a:t>클래스 자체를 생성하는 템플릿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파이썬에서는 모든 클래스가 ‘</a:t>
            </a:r>
            <a:r>
              <a:rPr lang="en-US" altLang="ko-KR" sz="1400"/>
              <a:t>type’ </a:t>
            </a:r>
            <a:r>
              <a:rPr lang="ko-KR" altLang="en-US" sz="1400"/>
              <a:t>메타클래스의 인스턴스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   </a:t>
            </a:r>
            <a:r>
              <a:rPr lang="ko-KR" altLang="en-US" sz="1400"/>
              <a:t>즉</a:t>
            </a:r>
            <a:r>
              <a:rPr lang="en-US" altLang="ko-KR" sz="1400"/>
              <a:t>, </a:t>
            </a:r>
            <a:r>
              <a:rPr lang="ko-KR" altLang="en-US" sz="1400"/>
              <a:t>기본적으로 </a:t>
            </a:r>
            <a:r>
              <a:rPr lang="ko-KR" altLang="en-US" sz="1400" b="1"/>
              <a:t>모든 클래스는 ‘</a:t>
            </a:r>
            <a:r>
              <a:rPr lang="en-US" altLang="ko-KR" sz="1400" b="1"/>
              <a:t>type’ </a:t>
            </a:r>
            <a:r>
              <a:rPr lang="ko-KR" altLang="en-US" sz="1400" b="1"/>
              <a:t>메타클래스를 사용하여 생성</a:t>
            </a:r>
            <a:r>
              <a:rPr lang="ko-KR" altLang="en-US" sz="1400"/>
              <a:t>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8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highlight>
                  <a:srgbClr val="C0C0C0"/>
                </a:highlight>
              </a:rPr>
              <a:t>메타클래스 역할</a:t>
            </a:r>
            <a:endParaRPr lang="en-US" altLang="ko-KR" sz="16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 </a:t>
            </a:r>
            <a:r>
              <a:rPr lang="ko-KR" altLang="en-US" sz="1400"/>
              <a:t>클래스 </a:t>
            </a:r>
            <a:r>
              <a:rPr lang="ko-KR" altLang="en-US" sz="1400" b="1"/>
              <a:t>생성 과정 제어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메타클래스는 클래스가 생성될 때의 과정을 제어하고</a:t>
            </a:r>
            <a:r>
              <a:rPr lang="en-US" altLang="ko-KR" sz="1400"/>
              <a:t>, </a:t>
            </a:r>
            <a:r>
              <a:rPr lang="ko-KR" altLang="en-US" sz="1400"/>
              <a:t>클래스의 속성이나 메서드를 수정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클래스의 </a:t>
            </a:r>
            <a:r>
              <a:rPr lang="ko-KR" altLang="en-US" sz="1400" b="1"/>
              <a:t>동작 확장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클래스를 동적으로 수정하거나 추가적인 동작을 정의</a:t>
            </a:r>
            <a:r>
              <a:rPr lang="en-US" altLang="ko-KR" sz="140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B48FC-A11B-5F18-12F6-0B036F313FB6}"/>
              </a:ext>
            </a:extLst>
          </p:cNvPr>
          <p:cNvSpPr txBox="1"/>
          <p:nvPr/>
        </p:nvSpPr>
        <p:spPr>
          <a:xfrm>
            <a:off x="767408" y="4941168"/>
            <a:ext cx="2592288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highlight>
                  <a:srgbClr val="C0C0C0"/>
                </a:highlight>
              </a:rPr>
              <a:t>메타클래스의 메서드</a:t>
            </a:r>
            <a:endParaRPr lang="en-US" altLang="ko-K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98D3D-EBAC-AF3D-9F26-D8383BB4EED4}"/>
              </a:ext>
            </a:extLst>
          </p:cNvPr>
          <p:cNvSpPr txBox="1"/>
          <p:nvPr/>
        </p:nvSpPr>
        <p:spPr>
          <a:xfrm>
            <a:off x="767408" y="5337588"/>
            <a:ext cx="6030818" cy="1027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/>
              <a:t>__new__</a:t>
            </a:r>
            <a:r>
              <a:rPr lang="en-US" altLang="ko-KR" sz="1400"/>
              <a:t>  : </a:t>
            </a:r>
            <a:r>
              <a:rPr lang="ko-KR" altLang="en-US" sz="1400"/>
              <a:t>클래스의 생성 과정을 제어</a:t>
            </a:r>
            <a:r>
              <a:rPr lang="en-US" altLang="ko-KR" sz="1400"/>
              <a:t>. </a:t>
            </a:r>
            <a:r>
              <a:rPr lang="ko-KR" altLang="en-US" sz="1400"/>
              <a:t>클래스가 생성되기 전에 호출됨</a:t>
            </a:r>
            <a:r>
              <a:rPr lang="en-US" altLang="ko-KR" sz="1400"/>
              <a:t>.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/>
              <a:t>__init__</a:t>
            </a:r>
            <a:r>
              <a:rPr lang="en-US" altLang="ko-KR" sz="1400"/>
              <a:t>  : </a:t>
            </a:r>
            <a:r>
              <a:rPr lang="ko-KR" altLang="en-US" sz="1400"/>
              <a:t>클래스 생성될 때 호출되어 초기화 작업을 수행</a:t>
            </a:r>
            <a:r>
              <a:rPr lang="en-US" altLang="ko-KR" sz="1400"/>
              <a:t>.</a:t>
            </a:r>
            <a:endParaRPr lang="en-US" altLang="ko-KR" sz="110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/>
              <a:t>__call__</a:t>
            </a:r>
            <a:r>
              <a:rPr lang="en-US" altLang="ko-KR" sz="1400"/>
              <a:t>  : </a:t>
            </a:r>
            <a:r>
              <a:rPr lang="ko-KR" altLang="en-US" sz="1400"/>
              <a:t>클래스를</a:t>
            </a:r>
            <a:r>
              <a:rPr lang="en-US" altLang="ko-KR" sz="1400"/>
              <a:t> </a:t>
            </a:r>
            <a:r>
              <a:rPr lang="ko-KR" altLang="en-US" sz="1400"/>
              <a:t>인스턴스화 할 때 호출됨</a:t>
            </a:r>
            <a:r>
              <a:rPr lang="en-US" altLang="ko-KR" sz="1400"/>
              <a:t>.</a:t>
            </a:r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3DD5FE58-C886-401C-AFEE-36EA36645152}"/>
              </a:ext>
            </a:extLst>
          </p:cNvPr>
          <p:cNvSpPr/>
          <p:nvPr/>
        </p:nvSpPr>
        <p:spPr>
          <a:xfrm>
            <a:off x="767408" y="1467987"/>
            <a:ext cx="1584176" cy="508303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메타클래스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B6715E-AD5F-8719-28AE-8E43BDD17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12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00320" cy="792585"/>
            <a:chOff x="434235" y="314138"/>
            <a:chExt cx="3100320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44024" y="50987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메타클래스</a:t>
              </a:r>
            </a:p>
          </p:txBody>
        </p:sp>
      </p:grp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10D0C8E1-19AE-5562-A242-904A44993462}"/>
              </a:ext>
            </a:extLst>
          </p:cNvPr>
          <p:cNvSpPr/>
          <p:nvPr/>
        </p:nvSpPr>
        <p:spPr>
          <a:xfrm>
            <a:off x="767408" y="1467987"/>
            <a:ext cx="1584176" cy="508303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메타클래스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C4CC6-31A8-0005-8D94-DBD0791AF425}"/>
              </a:ext>
            </a:extLst>
          </p:cNvPr>
          <p:cNvSpPr txBox="1"/>
          <p:nvPr/>
        </p:nvSpPr>
        <p:spPr>
          <a:xfrm>
            <a:off x="767408" y="2168484"/>
            <a:ext cx="5931766" cy="752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highlight>
                  <a:srgbClr val="C0C0C0"/>
                </a:highlight>
              </a:rPr>
              <a:t>메타클래스 사용 방법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먼저</a:t>
            </a:r>
            <a:r>
              <a:rPr lang="en-US" altLang="ko-KR" sz="1400"/>
              <a:t> </a:t>
            </a:r>
            <a:r>
              <a:rPr lang="ko-KR" altLang="en-US" sz="1400"/>
              <a:t>메타클래스를 정의하고 이 메타클래스를 사용하여 클래스를 생성</a:t>
            </a:r>
            <a:r>
              <a:rPr lang="en-US" altLang="ko-KR" sz="140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C0F23-A7EE-D5A4-5E46-84FCBB0BB101}"/>
              </a:ext>
            </a:extLst>
          </p:cNvPr>
          <p:cNvSpPr/>
          <p:nvPr/>
        </p:nvSpPr>
        <p:spPr>
          <a:xfrm>
            <a:off x="1023395" y="3068960"/>
            <a:ext cx="5675779" cy="20882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>
                <a:solidFill>
                  <a:schemeClr val="accent6"/>
                </a:solidFill>
              </a:rPr>
              <a:t># </a:t>
            </a:r>
            <a:r>
              <a:rPr lang="ko-KR" altLang="en-US" sz="1100" b="1">
                <a:solidFill>
                  <a:schemeClr val="accent6"/>
                </a:solidFill>
              </a:rPr>
              <a:t>메타클래스 </a:t>
            </a:r>
            <a:r>
              <a:rPr lang="en-US" altLang="ko-KR" sz="1100" b="1" err="1">
                <a:solidFill>
                  <a:schemeClr val="accent6"/>
                </a:solidFill>
              </a:rPr>
              <a:t>MyMeta</a:t>
            </a:r>
            <a:r>
              <a:rPr lang="en-US" altLang="ko-KR" sz="1100" b="1">
                <a:solidFill>
                  <a:schemeClr val="accent6"/>
                </a:solidFill>
              </a:rPr>
              <a:t> </a:t>
            </a:r>
            <a:r>
              <a:rPr lang="ko-KR" altLang="en-US" sz="1100" b="1">
                <a:solidFill>
                  <a:schemeClr val="accent6"/>
                </a:solidFill>
              </a:rPr>
              <a:t>정의</a:t>
            </a:r>
            <a:endParaRPr lang="en-US" altLang="ko-KR" sz="1100" b="1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altLang="ko-KR" sz="1400" b="1"/>
              <a:t>class </a:t>
            </a:r>
            <a:r>
              <a:rPr lang="en-US" altLang="ko-KR" sz="1400" b="1" err="1">
                <a:solidFill>
                  <a:schemeClr val="accent4"/>
                </a:solidFill>
              </a:rPr>
              <a:t>MyMeta</a:t>
            </a:r>
            <a:r>
              <a:rPr lang="en-US" altLang="ko-KR" sz="1400" b="1">
                <a:solidFill>
                  <a:schemeClr val="accent4"/>
                </a:solidFill>
              </a:rPr>
              <a:t>(type)</a:t>
            </a:r>
            <a:r>
              <a:rPr lang="en-US" altLang="ko-KR" sz="1400" b="1">
                <a:solidFill>
                  <a:schemeClr val="bg1"/>
                </a:solidFill>
              </a:rPr>
              <a:t>:</a:t>
            </a:r>
          </a:p>
          <a:p>
            <a:pPr>
              <a:defRPr/>
            </a:pPr>
            <a:r>
              <a:rPr lang="en-US" altLang="ko-KR" sz="1400" b="1"/>
              <a:t>	def __new__(</a:t>
            </a:r>
            <a:r>
              <a:rPr lang="en-US" altLang="ko-KR" sz="1400" b="1" err="1"/>
              <a:t>cls</a:t>
            </a:r>
            <a:r>
              <a:rPr lang="en-US" altLang="ko-KR" sz="1400" b="1"/>
              <a:t>, name, bases, </a:t>
            </a:r>
            <a:r>
              <a:rPr lang="en-US" altLang="ko-KR" sz="1400" b="1" err="1"/>
              <a:t>dct</a:t>
            </a:r>
            <a:r>
              <a:rPr lang="en-US" altLang="ko-KR" sz="1400" b="1"/>
              <a:t>): 				</a:t>
            </a:r>
            <a:r>
              <a:rPr lang="en-US" altLang="ko-KR" sz="1100" b="1">
                <a:solidFill>
                  <a:schemeClr val="accent6"/>
                </a:solidFill>
              </a:rPr>
              <a:t># </a:t>
            </a:r>
            <a:r>
              <a:rPr lang="ko-KR" altLang="en-US" sz="1100" b="1">
                <a:solidFill>
                  <a:schemeClr val="accent6"/>
                </a:solidFill>
              </a:rPr>
              <a:t>클래스 객체 생성 </a:t>
            </a:r>
            <a:endParaRPr lang="en-US" altLang="ko-KR" sz="1100" b="1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altLang="ko-KR" sz="1400" b="1"/>
              <a:t>		</a:t>
            </a:r>
            <a:r>
              <a:rPr lang="en-US" altLang="ko-KR" sz="1400" b="1">
                <a:solidFill>
                  <a:schemeClr val="accent4"/>
                </a:solidFill>
              </a:rPr>
              <a:t>return super().__new__(</a:t>
            </a:r>
            <a:r>
              <a:rPr lang="en-US" altLang="ko-KR" sz="1400" b="1" err="1">
                <a:solidFill>
                  <a:schemeClr val="accent4"/>
                </a:solidFill>
              </a:rPr>
              <a:t>cls</a:t>
            </a:r>
            <a:r>
              <a:rPr lang="en-US" altLang="ko-KR" sz="1400" b="1">
                <a:solidFill>
                  <a:schemeClr val="accent4"/>
                </a:solidFill>
              </a:rPr>
              <a:t>, name, bases, </a:t>
            </a:r>
            <a:r>
              <a:rPr lang="en-US" altLang="ko-KR" sz="1400" b="1" err="1">
                <a:solidFill>
                  <a:schemeClr val="accent4"/>
                </a:solidFill>
              </a:rPr>
              <a:t>dct</a:t>
            </a:r>
            <a:r>
              <a:rPr lang="en-US" altLang="ko-KR" sz="1400" b="1">
                <a:solidFill>
                  <a:schemeClr val="accent4"/>
                </a:solidFill>
              </a:rPr>
              <a:t>) </a:t>
            </a:r>
          </a:p>
          <a:p>
            <a:pPr>
              <a:defRPr/>
            </a:pPr>
            <a:endParaRPr lang="en-US" altLang="ko-KR" sz="1100" b="1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altLang="ko-KR" sz="1100" b="1">
                <a:solidFill>
                  <a:schemeClr val="accent6"/>
                </a:solidFill>
              </a:rPr>
              <a:t># </a:t>
            </a:r>
            <a:r>
              <a:rPr lang="en-US" altLang="ko-KR" sz="1100" b="1" err="1">
                <a:solidFill>
                  <a:schemeClr val="accent6"/>
                </a:solidFill>
              </a:rPr>
              <a:t>MyMeta</a:t>
            </a:r>
            <a:r>
              <a:rPr lang="en-US" altLang="ko-KR" sz="1100" b="1">
                <a:solidFill>
                  <a:schemeClr val="accent6"/>
                </a:solidFill>
              </a:rPr>
              <a:t> </a:t>
            </a:r>
            <a:r>
              <a:rPr lang="ko-KR" altLang="en-US" sz="1100" b="1">
                <a:solidFill>
                  <a:schemeClr val="accent6"/>
                </a:solidFill>
              </a:rPr>
              <a:t>메타클래스를 사용하여 클래스를 생성 </a:t>
            </a:r>
            <a:endParaRPr lang="en-US" altLang="ko-KR" sz="1100" b="1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altLang="ko-KR" sz="1400" b="1"/>
              <a:t>class </a:t>
            </a:r>
            <a:r>
              <a:rPr lang="en-US" altLang="ko-KR" sz="1400" b="1" err="1">
                <a:solidFill>
                  <a:schemeClr val="accent4"/>
                </a:solidFill>
              </a:rPr>
              <a:t>MyClass</a:t>
            </a:r>
            <a:r>
              <a:rPr lang="en-US" altLang="ko-KR" sz="1400" b="1">
                <a:solidFill>
                  <a:schemeClr val="accent4"/>
                </a:solidFill>
              </a:rPr>
              <a:t>(</a:t>
            </a:r>
            <a:r>
              <a:rPr lang="en-US" altLang="ko-KR" sz="1400" b="1" err="1">
                <a:solidFill>
                  <a:schemeClr val="accent4"/>
                </a:solidFill>
              </a:rPr>
              <a:t>metaclass</a:t>
            </a:r>
            <a:r>
              <a:rPr lang="en-US" altLang="ko-KR" sz="1400" b="1">
                <a:solidFill>
                  <a:schemeClr val="accent4"/>
                </a:solidFill>
              </a:rPr>
              <a:t>=</a:t>
            </a:r>
            <a:r>
              <a:rPr lang="en-US" altLang="ko-KR" sz="1400" b="1" err="1">
                <a:solidFill>
                  <a:schemeClr val="accent4"/>
                </a:solidFill>
              </a:rPr>
              <a:t>MyMeta</a:t>
            </a:r>
            <a:r>
              <a:rPr lang="en-US" altLang="ko-KR" sz="1400" b="1">
                <a:solidFill>
                  <a:schemeClr val="accent4"/>
                </a:solidFill>
              </a:rPr>
              <a:t>)</a:t>
            </a:r>
            <a:r>
              <a:rPr lang="en-US" altLang="ko-KR" sz="1400" b="1"/>
              <a:t>: </a:t>
            </a:r>
          </a:p>
          <a:p>
            <a:pPr>
              <a:defRPr/>
            </a:pPr>
            <a:r>
              <a:rPr lang="en-US" altLang="ko-KR" sz="1400" b="1"/>
              <a:t>	pass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F2F8B-1F7F-0118-6BB3-6B9CE65169C4}"/>
              </a:ext>
            </a:extLst>
          </p:cNvPr>
          <p:cNvSpPr txBox="1"/>
          <p:nvPr/>
        </p:nvSpPr>
        <p:spPr>
          <a:xfrm>
            <a:off x="1012390" y="5177652"/>
            <a:ext cx="4478455" cy="339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err="1">
                <a:solidFill>
                  <a:srgbClr val="EB5757"/>
                </a:solidFill>
                <a:effectLst/>
                <a:latin typeface="SFMono-Regular"/>
              </a:rPr>
              <a:t>MyMeta</a:t>
            </a:r>
            <a:r>
              <a:rPr lang="ko-KR" altLang="en-US" sz="1200"/>
              <a:t>는 </a:t>
            </a:r>
            <a:r>
              <a:rPr lang="en-US" altLang="ko-KR" sz="1200">
                <a:solidFill>
                  <a:srgbClr val="EB5757"/>
                </a:solidFill>
                <a:effectLst/>
                <a:latin typeface="SFMono-Regular"/>
              </a:rPr>
              <a:t>type</a:t>
            </a:r>
            <a:r>
              <a:rPr lang="ko-KR" altLang="en-US" sz="1200"/>
              <a:t>을 상속받아 메타클래스를 정의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591C4-4F9B-E236-047C-FA13C278F4C6}"/>
              </a:ext>
            </a:extLst>
          </p:cNvPr>
          <p:cNvSpPr txBox="1"/>
          <p:nvPr/>
        </p:nvSpPr>
        <p:spPr>
          <a:xfrm>
            <a:off x="6783705" y="3446846"/>
            <a:ext cx="4568879" cy="1350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SzPct val="100000"/>
              <a:buFont typeface="等线" panose="02010600030101010101" pitchFamily="2" charset="-122"/>
              <a:buChar char="›"/>
            </a:pPr>
            <a:r>
              <a:rPr lang="en-US" altLang="ko-KR" sz="1400" b="1" err="1">
                <a:highlight>
                  <a:srgbClr val="C0C0C0"/>
                </a:highlight>
              </a:rPr>
              <a:t>cls</a:t>
            </a:r>
            <a:r>
              <a:rPr lang="en-US" altLang="ko-KR" sz="1400"/>
              <a:t> : </a:t>
            </a:r>
            <a:r>
              <a:rPr lang="ko-KR" altLang="en-US" sz="1400"/>
              <a:t>메타클래스</a:t>
            </a:r>
            <a:r>
              <a:rPr lang="en-US" altLang="ko-KR" sz="1400"/>
              <a:t> </a:t>
            </a:r>
            <a:r>
              <a:rPr lang="ko-KR" altLang="en-US" sz="1400"/>
              <a:t>객체 자체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SzPct val="100000"/>
              <a:buFont typeface="等线" panose="02010600030101010101" pitchFamily="2" charset="-122"/>
              <a:buChar char="›"/>
            </a:pPr>
            <a:r>
              <a:rPr lang="en-US" altLang="ko-KR" sz="1400" b="1">
                <a:highlight>
                  <a:srgbClr val="C0C0C0"/>
                </a:highlight>
              </a:rPr>
              <a:t>name</a:t>
            </a:r>
            <a:r>
              <a:rPr lang="en-US" altLang="ko-KR" sz="1400"/>
              <a:t> : </a:t>
            </a:r>
            <a:r>
              <a:rPr lang="ko-KR" altLang="en-US" sz="1400"/>
              <a:t>생성할 클래스의 이름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SzPct val="100000"/>
              <a:buFont typeface="等线" panose="02010600030101010101" pitchFamily="2" charset="-122"/>
              <a:buChar char="›"/>
            </a:pPr>
            <a:r>
              <a:rPr lang="en-US" altLang="ko-KR" sz="1400" b="1">
                <a:highlight>
                  <a:srgbClr val="C0C0C0"/>
                </a:highlight>
              </a:rPr>
              <a:t>bases</a:t>
            </a:r>
            <a:r>
              <a:rPr lang="en-US" altLang="ko-KR" sz="1400"/>
              <a:t> : </a:t>
            </a:r>
            <a:r>
              <a:rPr lang="ko-KR" altLang="en-US" sz="1400"/>
              <a:t>생성할 클래스의 부모 클래스들</a:t>
            </a:r>
            <a:r>
              <a:rPr lang="en-US" altLang="ko-KR" sz="1400"/>
              <a:t>. </a:t>
            </a:r>
          </a:p>
          <a:p>
            <a:pPr marL="285750" indent="-285750">
              <a:lnSpc>
                <a:spcPct val="150000"/>
              </a:lnSpc>
              <a:buSzPct val="100000"/>
              <a:buFont typeface="等线" panose="02010600030101010101" pitchFamily="2" charset="-122"/>
              <a:buChar char="›"/>
            </a:pPr>
            <a:r>
              <a:rPr lang="en-US" altLang="ko-KR" sz="1400" b="1" err="1">
                <a:highlight>
                  <a:srgbClr val="C0C0C0"/>
                </a:highlight>
              </a:rPr>
              <a:t>dct</a:t>
            </a:r>
            <a:r>
              <a:rPr lang="en-US" altLang="ko-KR" sz="1400"/>
              <a:t> : </a:t>
            </a:r>
            <a:r>
              <a:rPr lang="ko-KR" altLang="en-US" sz="1400"/>
              <a:t>클래스의 속성 및 메서드를 포함하는 딕셔너리</a:t>
            </a:r>
            <a:r>
              <a:rPr lang="en-US" altLang="ko-KR" sz="140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8C23AE-9A65-B1A7-AD92-2AAAD706A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216833"/>
      </p:ext>
    </p:extLst>
  </p:cSld>
  <p:clrMapOvr>
    <a:masterClrMapping/>
  </p:clrMapOvr>
  <p:transition spd="slow" advClick="0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6" name="MH_Others_1"/>
          <p:cNvSpPr txBox="1"/>
          <p:nvPr/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/>
            </a:pPr>
            <a:r>
              <a:rPr lang="en-US" altLang="ko-KR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anumGothic"/>
                <a:ea typeface="NanumGothic"/>
                <a:cs typeface="Arial"/>
                <a:sym typeface="Arial"/>
              </a:rPr>
              <a:t>02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19992" y="2852812"/>
            <a:ext cx="6080237" cy="5791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4500">
                <a:latin typeface="NanumGothic"/>
                <a:ea typeface="NanumGothic"/>
                <a:sym typeface="Arial"/>
              </a:rPr>
              <a:t>랭체인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00320" cy="792585"/>
            <a:chOff x="434235" y="314138"/>
            <a:chExt cx="3100320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44024" y="50987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챗지피티와 랭체인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87386" y="2156571"/>
            <a:ext cx="11017225" cy="35766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OpenAI가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2022년 11월에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공개한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AI와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대화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할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수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있는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웹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서비스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6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챗지피티에는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OpenAI가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개발한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언어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모델인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라는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기술이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사용됨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→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언어모델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: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인간의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언어(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자연어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)를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컴퓨터가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이해할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수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있게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하고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이를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바탕으로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텍스트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를</a:t>
            </a:r>
            <a:b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</a:b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		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생성하기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위한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알고리즘이나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프로그램</a:t>
            </a: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0" indent="0" algn="l" defTabSz="914400">
              <a:buFont typeface="Arial"/>
              <a:buNone/>
              <a:defRPr/>
            </a:pPr>
            <a:endParaRPr kumimoji="0" lang="en-US" altLang="ko-KR" sz="16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OpenAI는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이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GPT를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API로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공개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직접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만든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애플리케이션에서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사용할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수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있게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지원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6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고성능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언어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모델의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등장으로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기능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개발이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쉬워짐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6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RAG(Retrieval-Augmented Generation,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검색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증강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생성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), ReAct(Reasoning and Acting,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추론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및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행동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)등 </a:t>
            </a:r>
            <a:r>
              <a:rPr kumimoji="0" lang="en-US" altLang="ko-KR" sz="16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추가기능도</a:t>
            </a:r>
            <a:r>
              <a:rPr kumimoji="0" lang="ko-KR" altLang="en-US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제공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</p:txBody>
      </p:sp>
      <p:sp>
        <p:nvSpPr>
          <p:cNvPr id="190" name="순서도: 대체 처리 189"/>
          <p:cNvSpPr/>
          <p:nvPr/>
        </p:nvSpPr>
        <p:spPr>
          <a:xfrm>
            <a:off x="767408" y="1467987"/>
            <a:ext cx="2736304" cy="496386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챗지피티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(ChatGPT)란?</a:t>
            </a: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맑은 고딕"/>
            </a:endParaRPr>
          </a:p>
        </p:txBody>
      </p:sp>
      <p:cxnSp>
        <p:nvCxnSpPr>
          <p:cNvPr id="191" name="직선 연결선 190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4E5CBB-DF65-1AAF-FF3B-7A4421EA4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00320" cy="792585"/>
            <a:chOff x="434235" y="314138"/>
            <a:chExt cx="3100320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44024" y="50987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챗지피티와 랭체인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87387" y="2086933"/>
            <a:ext cx="11017225" cy="27456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1.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Chat 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</a:t>
            </a:r>
          </a:p>
          <a:p>
            <a:pPr marL="742800" lvl="1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채팅을 통해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대화를 저장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하여,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이전 대화와의 경험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으로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다음 질문에 대한 대답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을 도출.</a:t>
            </a:r>
          </a:p>
          <a:p>
            <a:pPr marL="457200" lvl="1" indent="0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→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적합한 작업 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: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고객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지원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,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챗봇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,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튜토리얼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및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교육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등</a:t>
            </a:r>
            <a:endParaRPr kumimoji="0" lang="en-US" altLang="ko-KR" sz="1400" b="1" i="0" u="none" strike="noStrike" kern="1200" cap="none" spc="0" normalizeH="0" baseline="0">
              <a:solidFill>
                <a:srgbClr val="3057B9"/>
              </a:solidFill>
              <a:latin typeface="等线"/>
              <a:ea typeface="맑은 고딕"/>
              <a:cs typeface="Arial"/>
            </a:endParaRPr>
          </a:p>
          <a:p>
            <a:pPr marL="457200" lvl="1" indent="0" defTabSz="914400">
              <a:buFont typeface="Arial"/>
              <a:buNone/>
              <a:defRPr/>
            </a:pPr>
            <a:endParaRPr kumimoji="0" lang="ko-KR" altLang="en-US" sz="7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742800" lvl="1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GPT-1, GPT-2, GPT-3, GPT-3.5, GPT-4 등 여러 모델이 있음. </a:t>
            </a: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742800" lvl="1" indent="-285600" algn="l" defTabSz="914400">
              <a:buFont typeface="Arial"/>
              <a:buChar char="•"/>
              <a:defRPr/>
            </a:pPr>
            <a:endParaRPr kumimoji="0" lang="ko-KR" altLang="en-US" sz="7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742800" lvl="1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 선택 시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컨텍스트 길이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를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고려해야함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457200" lvl="1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→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컨텍스트 길이 : 모델이 한 번에 처리할 수 있는 텍스트의 길이(토큰 수)</a:t>
            </a: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457200" lvl="1" indent="0" algn="l" defTabSz="914400">
              <a:buFont typeface="Arial"/>
              <a:buNone/>
              <a:defRPr/>
            </a:pPr>
            <a:endParaRPr kumimoji="0" lang="ko-KR" altLang="en-US" sz="7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742800" lvl="1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일반 모델은 4k(4000)</a:t>
            </a:r>
            <a:r>
              <a:rPr kumimoji="0" lang="ko-KR" altLang="en-US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까지이지만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gpt-3.5-turbo-16K 모델은 16K까지 처리 가능.</a:t>
            </a:r>
          </a:p>
        </p:txBody>
      </p:sp>
      <p:sp>
        <p:nvSpPr>
          <p:cNvPr id="190" name="순서도: 대체 처리 189"/>
          <p:cNvSpPr/>
          <p:nvPr/>
        </p:nvSpPr>
        <p:spPr>
          <a:xfrm>
            <a:off x="767408" y="1484784"/>
            <a:ext cx="5832648" cy="504054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API에서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사용할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수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있는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대표적인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두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가지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언어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1</a:t>
            </a:r>
          </a:p>
        </p:txBody>
      </p:sp>
      <p:sp>
        <p:nvSpPr>
          <p:cNvPr id="192" name="순서도: 대체 처리 191"/>
          <p:cNvSpPr/>
          <p:nvPr/>
        </p:nvSpPr>
        <p:spPr>
          <a:xfrm>
            <a:off x="2711624" y="5085184"/>
            <a:ext cx="3024336" cy="504056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</a:t>
            </a:r>
          </a:p>
        </p:txBody>
      </p:sp>
      <p:sp>
        <p:nvSpPr>
          <p:cNvPr id="193" name="순서도: 대체 처리 192"/>
          <p:cNvSpPr/>
          <p:nvPr/>
        </p:nvSpPr>
        <p:spPr>
          <a:xfrm>
            <a:off x="2711624" y="5661248"/>
            <a:ext cx="3024336" cy="504056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gpt-3.5-turbo-16k</a:t>
            </a:r>
          </a:p>
        </p:txBody>
      </p:sp>
      <p:sp>
        <p:nvSpPr>
          <p:cNvPr id="194" name="순서도: 대체 처리 193"/>
          <p:cNvSpPr/>
          <p:nvPr/>
        </p:nvSpPr>
        <p:spPr>
          <a:xfrm>
            <a:off x="5807968" y="5085184"/>
            <a:ext cx="3024336" cy="504056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gpt-3.5-turbo-0613</a:t>
            </a:r>
          </a:p>
        </p:txBody>
      </p:sp>
      <p:sp>
        <p:nvSpPr>
          <p:cNvPr id="195" name="순서도: 대체 처리 194"/>
          <p:cNvSpPr/>
          <p:nvPr/>
        </p:nvSpPr>
        <p:spPr>
          <a:xfrm>
            <a:off x="5807968" y="5661248"/>
            <a:ext cx="3024336" cy="504056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gpt-3.5-turbo-16k-0613</a:t>
            </a:r>
          </a:p>
        </p:txBody>
      </p:sp>
      <p:cxnSp>
        <p:nvCxnSpPr>
          <p:cNvPr id="196" name="직선 연결선 195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95B84-80CB-1410-3DE5-70FAEB74BB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00320" cy="792585"/>
            <a:chOff x="434235" y="314138"/>
            <a:chExt cx="3100320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44024" y="50987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챗지피티와 랭체인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87387" y="2132856"/>
            <a:ext cx="11017225" cy="18839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2. Completions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모델</a:t>
            </a:r>
          </a:p>
          <a:p>
            <a:pPr marL="742800" lvl="1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특정 문장을 이어서 완성 시키거나 새로운 텍스트를 형성하는 특징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457200" lvl="1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ex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 완성되지 않은 문장을 제출했을 때.</a:t>
            </a:r>
          </a:p>
          <a:p>
            <a:pPr marL="457200" lvl="1" indent="0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→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적합한 작업 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: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문서작성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,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코드 생성 및 완성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,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콘텐츠 생성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,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3057B9"/>
                </a:solidFill>
                <a:latin typeface="等线"/>
                <a:ea typeface="맑은 고딕"/>
                <a:cs typeface="Arial"/>
              </a:rPr>
              <a:t> 번역 및 요약 등</a:t>
            </a:r>
          </a:p>
          <a:p>
            <a:pPr marL="457200" lvl="1" indent="0" algn="l" defTabSz="914400">
              <a:buFont typeface="Arial"/>
              <a:buNone/>
              <a:defRPr/>
            </a:pPr>
            <a:endParaRPr kumimoji="0" lang="ko-KR" altLang="en-US" sz="7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742800" lvl="1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현재 </a:t>
            </a:r>
            <a:r>
              <a:rPr kumimoji="0" lang="ko-KR" altLang="en-US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Complete에서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사용할 수 있는 모델은 GPT-3.5 계열만 존재.</a:t>
            </a:r>
          </a:p>
        </p:txBody>
      </p:sp>
      <p:sp>
        <p:nvSpPr>
          <p:cNvPr id="190" name="순서도: 대체 처리 189"/>
          <p:cNvSpPr/>
          <p:nvPr/>
        </p:nvSpPr>
        <p:spPr>
          <a:xfrm>
            <a:off x="767407" y="1444532"/>
            <a:ext cx="5904657" cy="496117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API에서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사용할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수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있는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대표적인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두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가지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언어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2</a:t>
            </a:r>
          </a:p>
        </p:txBody>
      </p:sp>
      <p:sp>
        <p:nvSpPr>
          <p:cNvPr id="192" name="순서도: 대체 처리 191"/>
          <p:cNvSpPr/>
          <p:nvPr/>
        </p:nvSpPr>
        <p:spPr>
          <a:xfrm>
            <a:off x="1378137" y="4365104"/>
            <a:ext cx="2952328" cy="513448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gpt-3.5-turbo-instruct</a:t>
            </a:r>
          </a:p>
        </p:txBody>
      </p:sp>
      <p:sp>
        <p:nvSpPr>
          <p:cNvPr id="193" name="순서도: 대체 처리 192"/>
          <p:cNvSpPr/>
          <p:nvPr/>
        </p:nvSpPr>
        <p:spPr>
          <a:xfrm>
            <a:off x="7464152" y="4365104"/>
            <a:ext cx="2952328" cy="513448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davinci-002</a:t>
            </a:r>
          </a:p>
        </p:txBody>
      </p:sp>
      <p:sp>
        <p:nvSpPr>
          <p:cNvPr id="194" name="순서도: 대체 처리 193"/>
          <p:cNvSpPr/>
          <p:nvPr/>
        </p:nvSpPr>
        <p:spPr>
          <a:xfrm>
            <a:off x="4425788" y="4365104"/>
            <a:ext cx="2952328" cy="513448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babbage-002</a:t>
            </a:r>
          </a:p>
        </p:txBody>
      </p:sp>
      <p:cxnSp>
        <p:nvCxnSpPr>
          <p:cNvPr id="195" name="직선 연결선 194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8E93FD-EB4D-409E-B854-4F5935CF42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00320" cy="792585"/>
            <a:chOff x="434235" y="314138"/>
            <a:chExt cx="3100320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44024" y="50987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챗지피티와 랭체인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87387" y="2085013"/>
            <a:ext cx="11017225" cy="282763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GPT-3.5, GPT-4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업데이트는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증분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업데이트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형식으로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진행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0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6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증분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6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업데이트</a:t>
            </a:r>
            <a:r>
              <a:rPr kumimoji="0" lang="en-US" altLang="ko-KR" sz="1600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 </a:t>
            </a:r>
          </a:p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조금씩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기능을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추가하거나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수정하는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방식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 </a:t>
            </a:r>
            <a:b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</a:b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전체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기능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수정에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시간을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들이는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대신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단기간에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반복적으로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수정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하는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개발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방식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0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gpt-3.5-turbo, gpt-3.5-turbo-16K 등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뒤에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4자리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숫자가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없는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최신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의미하고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자동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업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데이트</a:t>
            </a: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0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뒤에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4자리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숫자가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붙은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경우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(gpt-3.5-turbo-0613 등)는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특정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버전이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고정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것.</a:t>
            </a:r>
          </a:p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→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고정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버전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특정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결과가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필요하거나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업데이트로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인한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결과의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변동을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피하고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싶을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때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</p:txBody>
      </p:sp>
      <p:sp>
        <p:nvSpPr>
          <p:cNvPr id="190" name="순서도: 대체 처리 189"/>
          <p:cNvSpPr/>
          <p:nvPr/>
        </p:nvSpPr>
        <p:spPr>
          <a:xfrm>
            <a:off x="767408" y="1412776"/>
            <a:ext cx="3600400" cy="504054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 업데이트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증분 업데이트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</a:t>
            </a:r>
          </a:p>
        </p:txBody>
      </p:sp>
      <p:cxnSp>
        <p:nvCxnSpPr>
          <p:cNvPr id="195" name="직선 연결선 194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52F538AA-2C6F-BD32-D430-91F5A3B675E4}"/>
              </a:ext>
            </a:extLst>
          </p:cNvPr>
          <p:cNvSpPr/>
          <p:nvPr/>
        </p:nvSpPr>
        <p:spPr>
          <a:xfrm>
            <a:off x="2711624" y="5229200"/>
            <a:ext cx="3024336" cy="504056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</a:t>
            </a: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103DE13D-A700-077F-57C5-A131657D293A}"/>
              </a:ext>
            </a:extLst>
          </p:cNvPr>
          <p:cNvSpPr/>
          <p:nvPr/>
        </p:nvSpPr>
        <p:spPr>
          <a:xfrm>
            <a:off x="2711624" y="5805264"/>
            <a:ext cx="3024336" cy="504056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gpt-3.5-turbo-16k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F7BA95AF-D518-EE91-68F0-6EB594508B5E}"/>
              </a:ext>
            </a:extLst>
          </p:cNvPr>
          <p:cNvSpPr/>
          <p:nvPr/>
        </p:nvSpPr>
        <p:spPr>
          <a:xfrm>
            <a:off x="5807968" y="5229200"/>
            <a:ext cx="3024336" cy="504056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gpt-3.5-turbo-0613</a:t>
            </a: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E35E1EC8-7C52-540B-3034-0D2CF30B6C37}"/>
              </a:ext>
            </a:extLst>
          </p:cNvPr>
          <p:cNvSpPr/>
          <p:nvPr/>
        </p:nvSpPr>
        <p:spPr>
          <a:xfrm>
            <a:off x="5807968" y="5805264"/>
            <a:ext cx="3024336" cy="504056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gpt-3.5-turbo-16k-0613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E5AE4-82FF-4A9F-86ED-1AFEFC0626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00320" cy="792585"/>
            <a:chOff x="434235" y="314138"/>
            <a:chExt cx="3100320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44024" y="50987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챗지피티와 랭체인</a:t>
              </a:r>
            </a:p>
          </p:txBody>
        </p:sp>
      </p:grpSp>
      <p:sp>
        <p:nvSpPr>
          <p:cNvPr id="198" name="순서도: 대체 처리 197"/>
          <p:cNvSpPr/>
          <p:nvPr/>
        </p:nvSpPr>
        <p:spPr>
          <a:xfrm>
            <a:off x="695400" y="5301208"/>
            <a:ext cx="5400600" cy="720080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결과 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냉면의 주요 원재료는 다음과 같습니다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면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육수 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...</a:t>
            </a:r>
          </a:p>
        </p:txBody>
      </p:sp>
      <p:sp>
        <p:nvSpPr>
          <p:cNvPr id="201" name="순서도: 대체 처리 200"/>
          <p:cNvSpPr/>
          <p:nvPr/>
        </p:nvSpPr>
        <p:spPr>
          <a:xfrm>
            <a:off x="6168008" y="5301208"/>
            <a:ext cx="5400600" cy="720080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결과 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좋습니다 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/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너무 좋아요</a:t>
            </a:r>
          </a:p>
        </p:txBody>
      </p:sp>
      <p:sp>
        <p:nvSpPr>
          <p:cNvPr id="203" name="순서도: 대체 처리 202"/>
          <p:cNvSpPr/>
          <p:nvPr/>
        </p:nvSpPr>
        <p:spPr>
          <a:xfrm>
            <a:off x="695400" y="1628800"/>
            <a:ext cx="5400600" cy="576064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Chat 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</a:t>
            </a:r>
          </a:p>
        </p:txBody>
      </p:sp>
      <p:sp>
        <p:nvSpPr>
          <p:cNvPr id="204" name="순서도: 대체 처리 203"/>
          <p:cNvSpPr/>
          <p:nvPr/>
        </p:nvSpPr>
        <p:spPr>
          <a:xfrm>
            <a:off x="6168008" y="1628800"/>
            <a:ext cx="5400600" cy="576064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Completion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모델</a:t>
            </a:r>
          </a:p>
        </p:txBody>
      </p:sp>
      <p:grpSp>
        <p:nvGrpSpPr>
          <p:cNvPr id="210" name="그룹 209"/>
          <p:cNvGrpSpPr/>
          <p:nvPr/>
        </p:nvGrpSpPr>
        <p:grpSpPr>
          <a:xfrm>
            <a:off x="695325" y="2276872"/>
            <a:ext cx="5400675" cy="2952328"/>
            <a:chOff x="695325" y="2060847"/>
            <a:chExt cx="5400675" cy="2952328"/>
          </a:xfrm>
        </p:grpSpPr>
        <p:pic>
          <p:nvPicPr>
            <p:cNvPr id="197" name="그림 196"/>
            <p:cNvPicPr/>
            <p:nvPr/>
          </p:nvPicPr>
          <p:blipFill rotWithShape="1">
            <a:blip r:embed="rId2"/>
            <a:srcRect r="24390"/>
            <a:stretch>
              <a:fillRect/>
            </a:stretch>
          </p:blipFill>
          <p:spPr>
            <a:xfrm>
              <a:off x="695325" y="2060847"/>
              <a:ext cx="5400675" cy="2952328"/>
            </a:xfrm>
            <a:prstGeom prst="rect">
              <a:avLst/>
            </a:prstGeom>
          </p:spPr>
        </p:pic>
        <p:sp>
          <p:nvSpPr>
            <p:cNvPr id="207" name="직사각형 206"/>
            <p:cNvSpPr/>
            <p:nvPr/>
          </p:nvSpPr>
          <p:spPr>
            <a:xfrm>
              <a:off x="3719736" y="2276872"/>
              <a:ext cx="2376264" cy="864096"/>
            </a:xfrm>
            <a:prstGeom prst="rect">
              <a:avLst/>
            </a:prstGeom>
            <a:solidFill>
              <a:srgbClr val="1F1F1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等线"/>
                <a:ea typeface="맑은 고딕"/>
                <a:cs typeface="맑은 고딕"/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5231904" y="2924944"/>
              <a:ext cx="864096" cy="792088"/>
            </a:xfrm>
            <a:prstGeom prst="rect">
              <a:avLst/>
            </a:prstGeom>
            <a:solidFill>
              <a:srgbClr val="1F1F1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等线"/>
                <a:ea typeface="맑은 고딕"/>
                <a:cs typeface="맑은 고딕"/>
              </a:endParaRPr>
            </a:p>
          </p:txBody>
        </p:sp>
      </p:grpSp>
      <p:grpSp>
        <p:nvGrpSpPr>
          <p:cNvPr id="211" name="그룹 210"/>
          <p:cNvGrpSpPr/>
          <p:nvPr/>
        </p:nvGrpSpPr>
        <p:grpSpPr>
          <a:xfrm>
            <a:off x="6167932" y="2276872"/>
            <a:ext cx="5400675" cy="2952328"/>
            <a:chOff x="6167932" y="2060848"/>
            <a:chExt cx="5400675" cy="2952328"/>
          </a:xfrm>
        </p:grpSpPr>
        <p:sp>
          <p:nvSpPr>
            <p:cNvPr id="206" name="직사각형 205"/>
            <p:cNvSpPr/>
            <p:nvPr/>
          </p:nvSpPr>
          <p:spPr>
            <a:xfrm>
              <a:off x="6168008" y="4149080"/>
              <a:ext cx="5400600" cy="864096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202" name="그림 201"/>
            <p:cNvPicPr/>
            <p:nvPr/>
          </p:nvPicPr>
          <p:blipFill rotWithShape="1">
            <a:blip r:embed="rId3"/>
            <a:srcRect r="52260"/>
            <a:stretch>
              <a:fillRect/>
            </a:stretch>
          </p:blipFill>
          <p:spPr>
            <a:xfrm>
              <a:off x="6167932" y="2060848"/>
              <a:ext cx="5400675" cy="2232248"/>
            </a:xfrm>
            <a:prstGeom prst="rect">
              <a:avLst/>
            </a:prstGeom>
          </p:spPr>
        </p:pic>
        <p:sp>
          <p:nvSpPr>
            <p:cNvPr id="209" name="직사각형 208"/>
            <p:cNvSpPr/>
            <p:nvPr/>
          </p:nvSpPr>
          <p:spPr>
            <a:xfrm>
              <a:off x="9984432" y="2060848"/>
              <a:ext cx="1584176" cy="792088"/>
            </a:xfrm>
            <a:prstGeom prst="rect">
              <a:avLst/>
            </a:prstGeom>
            <a:solidFill>
              <a:srgbClr val="1F1F1F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等线"/>
                <a:ea typeface="맑은 고딕"/>
                <a:cs typeface="맑은 고딕"/>
              </a:endParaRPr>
            </a:p>
          </p:txBody>
        </p:sp>
      </p:grpSp>
      <p:cxnSp>
        <p:nvCxnSpPr>
          <p:cNvPr id="212" name="직선 연결선 211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6C0DF9-C00E-85B9-FA5E-FCBA8A3FD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298702" y="1895562"/>
            <a:ext cx="713428" cy="713428"/>
          </a:xfrm>
          <a:prstGeom prst="ellipse">
            <a:avLst/>
          </a:prstGeom>
          <a:solidFill>
            <a:srgbClr val="B0C4D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264594" y="476672"/>
            <a:ext cx="952500" cy="952500"/>
            <a:chOff x="2216279" y="3422965"/>
            <a:chExt cx="952500" cy="952500"/>
          </a:xfrm>
        </p:grpSpPr>
        <p:sp>
          <p:nvSpPr>
            <p:cNvPr id="4" name="椭圆 3"/>
            <p:cNvSpPr/>
            <p:nvPr/>
          </p:nvSpPr>
          <p:spPr>
            <a:xfrm>
              <a:off x="2216279" y="3422965"/>
              <a:ext cx="952500" cy="952500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298782" y="3514494"/>
              <a:ext cx="809837" cy="826163"/>
              <a:chOff x="2298782" y="3514494"/>
              <a:chExt cx="809837" cy="826163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910172" y="4148747"/>
                <a:ext cx="191910" cy="191910"/>
              </a:xfrm>
              <a:prstGeom prst="ellipse">
                <a:avLst/>
              </a:prstGeom>
              <a:solidFill>
                <a:srgbClr val="6C92C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Arial"/>
                  <a:ea typeface="Microsoft YaHei"/>
                  <a:sym typeface="Arial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298782" y="3514494"/>
                <a:ext cx="809837" cy="769441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>
                  <a:defRPr/>
                </a:pPr>
                <a:r>
                  <a:rPr lang="ko-KO" altLang="ko-KO" sz="4400" b="1">
                    <a:solidFill>
                      <a:schemeClr val="bg1"/>
                    </a:solidFill>
                    <a:latin typeface="NanumGothic"/>
                    <a:ea typeface="NanumGothic"/>
                    <a:sym typeface="Arial"/>
                  </a:rPr>
                  <a:t>01</a:t>
                </a:r>
                <a:endParaRPr lang="zh-CN" altLang="en-US" sz="4400" b="1">
                  <a:solidFill>
                    <a:schemeClr val="bg1"/>
                  </a:solidFill>
                  <a:latin typeface="Arial"/>
                  <a:ea typeface="Microsoft YaHei"/>
                  <a:sym typeface="Arial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-219799" y="1940560"/>
            <a:ext cx="3955467" cy="2453640"/>
            <a:chOff x="4160902" y="686969"/>
            <a:chExt cx="3955467" cy="2453640"/>
          </a:xfrm>
        </p:grpSpPr>
        <p:sp>
          <p:nvSpPr>
            <p:cNvPr id="23" name="椭圆 22"/>
            <p:cNvSpPr/>
            <p:nvPr/>
          </p:nvSpPr>
          <p:spPr>
            <a:xfrm>
              <a:off x="4869180" y="686969"/>
              <a:ext cx="2453640" cy="2453640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2" name="MH_Others_1"/>
            <p:cNvSpPr txBox="1"/>
            <p:nvPr/>
          </p:nvSpPr>
          <p:spPr>
            <a:xfrm>
              <a:off x="4160902" y="1467321"/>
              <a:ext cx="3955467" cy="847938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defRPr/>
              </a:pPr>
              <a:r>
                <a:rPr lang="ko-KR" altLang="en-US" sz="4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40"/>
                      </a:srgbClr>
                    </a:outerShdw>
                  </a:effectLst>
                  <a:latin typeface="NanumGothic"/>
                  <a:ea typeface="NanumGothic"/>
                  <a:cs typeface="Arial"/>
                  <a:sym typeface="Arial"/>
                </a:rPr>
                <a:t>목차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264594" y="4725144"/>
            <a:ext cx="952500" cy="952500"/>
            <a:chOff x="6775579" y="3441700"/>
            <a:chExt cx="952500" cy="952500"/>
          </a:xfrm>
        </p:grpSpPr>
        <p:sp>
          <p:nvSpPr>
            <p:cNvPr id="14" name="椭圆 13"/>
            <p:cNvSpPr/>
            <p:nvPr/>
          </p:nvSpPr>
          <p:spPr>
            <a:xfrm>
              <a:off x="6775579" y="3441700"/>
              <a:ext cx="952500" cy="952500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846910" y="3533229"/>
              <a:ext cx="809837" cy="769441"/>
            </a:xfrm>
            <a:prstGeom prst="rect">
              <a:avLst/>
            </a:prstGeom>
            <a:noFill/>
          </p:spPr>
          <p:txBody>
            <a:bodyPr wrap="none" anchor="ctr">
              <a:normAutofit/>
            </a:bodyPr>
            <a:lstStyle/>
            <a:p>
              <a:pPr algn="ctr">
                <a:defRPr/>
              </a:pPr>
              <a:r>
                <a:rPr lang="ko-KO" altLang="ko-KO" sz="4000" b="1">
                  <a:solidFill>
                    <a:schemeClr val="bg1"/>
                  </a:solidFill>
                  <a:latin typeface="NanumGothic"/>
                  <a:ea typeface="NanumGothic"/>
                  <a:sym typeface="Arial"/>
                </a:rPr>
                <a:t>03</a:t>
              </a:r>
              <a:endParaRPr lang="zh-CN" altLang="en-US" sz="4000" b="1">
                <a:solidFill>
                  <a:schemeClr val="bg1"/>
                </a:solidFill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516801" y="4148747"/>
              <a:ext cx="191910" cy="191910"/>
            </a:xfrm>
            <a:prstGeom prst="ellipse">
              <a:avLst/>
            </a:prstGeom>
            <a:solidFill>
              <a:srgbClr val="6C92C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5399840" y="582172"/>
            <a:ext cx="4615543" cy="4572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27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NanumGothic"/>
                <a:ea typeface="NanumGothic"/>
                <a:sym typeface="Arial"/>
              </a:rPr>
              <a:t>파이썬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391528" y="4785098"/>
            <a:ext cx="5878287" cy="4572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27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NanumGothic"/>
                <a:ea typeface="NanumGothic"/>
                <a:sym typeface="Arial"/>
              </a:rPr>
              <a:t>프롬프트 엔지니어링</a:t>
            </a:r>
            <a:endParaRPr lang="en-US" altLang="ko-KR" sz="2700" b="1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NanumGothic"/>
              <a:ea typeface="NanumGothic"/>
              <a:sym typeface="Arial"/>
            </a:endParaRPr>
          </a:p>
        </p:txBody>
      </p:sp>
      <p:sp>
        <p:nvSpPr>
          <p:cNvPr id="39" name="文本框 28"/>
          <p:cNvSpPr txBox="1"/>
          <p:nvPr/>
        </p:nvSpPr>
        <p:spPr>
          <a:xfrm>
            <a:off x="5368889" y="1052736"/>
            <a:ext cx="4615543" cy="9361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71320" lvl="0" indent="-27132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atin typeface="NanumGothic"/>
                <a:ea typeface="NanumGothic"/>
                <a:sym typeface="Arial"/>
              </a:rPr>
              <a:t>데이터 구조와 기본 함수</a:t>
            </a:r>
            <a:endParaRPr lang="en-US" altLang="ko-KR" sz="1600">
              <a:latin typeface="NanumGothic"/>
              <a:ea typeface="NanumGothic"/>
              <a:sym typeface="Arial"/>
            </a:endParaRPr>
          </a:p>
          <a:p>
            <a:pPr marL="271320" lvl="0" indent="-27132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atin typeface="NanumGothic"/>
                <a:ea typeface="NanumGothic"/>
                <a:sym typeface="Arial"/>
              </a:rPr>
              <a:t>객체 지향 프로그래밍</a:t>
            </a:r>
            <a:endParaRPr lang="en-US" altLang="ko-KR" sz="1600">
              <a:latin typeface="NanumGothic"/>
              <a:ea typeface="NanumGothic"/>
              <a:sym typeface="Arial"/>
            </a:endParaRPr>
          </a:p>
          <a:p>
            <a:pPr marL="271320" lvl="0" indent="-27132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atin typeface="NanumGothic"/>
                <a:ea typeface="NanumGothic"/>
                <a:sym typeface="Arial"/>
              </a:rPr>
              <a:t>데코레이터와 제너레이터</a:t>
            </a:r>
            <a:endParaRPr lang="en-US" altLang="ko-KR" sz="1600">
              <a:latin typeface="NanumGothic"/>
              <a:ea typeface="NanumGothic"/>
              <a:sym typeface="Arial"/>
            </a:endParaRPr>
          </a:p>
          <a:p>
            <a:pPr marL="271320" lvl="0" indent="-27132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>
                <a:latin typeface="NanumGothic"/>
                <a:ea typeface="NanumGothic"/>
                <a:sym typeface="Arial"/>
              </a:rPr>
              <a:t>메타클래스</a:t>
            </a:r>
            <a:endParaRPr lang="en-US" altLang="ko-KR" sz="1600">
              <a:latin typeface="NanumGothic"/>
              <a:ea typeface="NanumGothic"/>
              <a:sym typeface="Arial"/>
            </a:endParaRPr>
          </a:p>
          <a:p>
            <a:pPr lvl="0">
              <a:lnSpc>
                <a:spcPct val="150000"/>
              </a:lnSpc>
              <a:defRPr/>
            </a:pPr>
            <a:endParaRPr lang="ko-KR" altLang="en-US" sz="1600">
              <a:latin typeface="NanumGothic"/>
              <a:ea typeface="NanumGothic"/>
              <a:sym typeface="Arial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AAC262-A55F-142B-4635-2E694DB308FE}"/>
              </a:ext>
            </a:extLst>
          </p:cNvPr>
          <p:cNvGrpSpPr/>
          <p:nvPr/>
        </p:nvGrpSpPr>
        <p:grpSpPr>
          <a:xfrm>
            <a:off x="4264594" y="2720912"/>
            <a:ext cx="7013534" cy="1529919"/>
            <a:chOff x="4264594" y="2060848"/>
            <a:chExt cx="7013534" cy="1529919"/>
          </a:xfrm>
        </p:grpSpPr>
        <p:grpSp>
          <p:nvGrpSpPr>
            <p:cNvPr id="13" name="组合 12"/>
            <p:cNvGrpSpPr/>
            <p:nvPr/>
          </p:nvGrpSpPr>
          <p:grpSpPr>
            <a:xfrm>
              <a:off x="4264594" y="2060848"/>
              <a:ext cx="952500" cy="952500"/>
              <a:chOff x="4495929" y="3441700"/>
              <a:chExt cx="952500" cy="9525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4495929" y="3441700"/>
                <a:ext cx="952500" cy="952500"/>
              </a:xfrm>
              <a:prstGeom prst="ellipse">
                <a:avLst/>
              </a:prstGeom>
              <a:solidFill>
                <a:srgbClr val="6C92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zh-CN" altLang="en-US">
                  <a:latin typeface="Arial"/>
                  <a:ea typeface="Microsoft YaHei"/>
                  <a:sym typeface="Arial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203969" y="4148747"/>
                <a:ext cx="191910" cy="191910"/>
              </a:xfrm>
              <a:prstGeom prst="ellipse">
                <a:avLst/>
              </a:prstGeom>
              <a:solidFill>
                <a:srgbClr val="48A2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zh-CN" altLang="en-US">
                  <a:latin typeface="Arial"/>
                  <a:ea typeface="Microsoft YaHei"/>
                  <a:sym typeface="Arial"/>
                </a:endParaRPr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5399841" y="2060848"/>
              <a:ext cx="5878287" cy="4572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sz="2700" b="1"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NanumGothic"/>
                  <a:ea typeface="NanumGothic"/>
                  <a:sym typeface="Arial"/>
                </a:rPr>
                <a:t>랭체인</a:t>
              </a:r>
              <a:endParaRPr lang="en-US" altLang="ko-KR" sz="2700" b="1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NanumGothic"/>
                <a:ea typeface="NanumGothic"/>
                <a:sym typeface="Arial"/>
              </a:endParaRPr>
            </a:p>
          </p:txBody>
        </p:sp>
        <p:sp>
          <p:nvSpPr>
            <p:cNvPr id="40" name="文本框 28"/>
            <p:cNvSpPr txBox="1"/>
            <p:nvPr/>
          </p:nvSpPr>
          <p:spPr>
            <a:xfrm>
              <a:off x="5399840" y="2654663"/>
              <a:ext cx="4615543" cy="936104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271320" lvl="0" indent="-271320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ko-KR" altLang="en-US" sz="1600">
                  <a:latin typeface="NanumGothic"/>
                  <a:ea typeface="NanumGothic"/>
                  <a:sym typeface="Arial"/>
                </a:rPr>
                <a:t>챗지피티와 랭체인</a:t>
              </a:r>
              <a:endParaRPr lang="en-US" altLang="ko-KR" sz="1600">
                <a:latin typeface="NanumGothic"/>
                <a:ea typeface="NanumGothic"/>
                <a:sym typeface="Arial"/>
              </a:endParaRPr>
            </a:p>
            <a:p>
              <a:pPr marL="271320" lvl="0" indent="-271320">
                <a:lnSpc>
                  <a:spcPct val="150000"/>
                </a:lnSpc>
                <a:buFont typeface="Arial"/>
                <a:buChar char="•"/>
                <a:defRPr/>
              </a:pPr>
              <a:r>
                <a:rPr lang="ko-KR" altLang="en-US" sz="1600">
                  <a:latin typeface="NanumGothic"/>
                  <a:ea typeface="NanumGothic"/>
                  <a:sym typeface="Arial"/>
                </a:rPr>
                <a:t>랭체인의 </a:t>
              </a:r>
              <a:r>
                <a:rPr lang="en-US" altLang="ko-KR" sz="1600"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1600"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41" name="文本框 28"/>
          <p:cNvSpPr txBox="1"/>
          <p:nvPr/>
        </p:nvSpPr>
        <p:spPr>
          <a:xfrm>
            <a:off x="5391276" y="5242298"/>
            <a:ext cx="4615543" cy="93610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>
                <a:latin typeface="NanumGothic"/>
                <a:ea typeface="NanumGothic"/>
                <a:sym typeface="Arial"/>
              </a:rPr>
              <a:t>프롬프트</a:t>
            </a:r>
            <a:endParaRPr lang="en-US" altLang="ko-KR" sz="1600">
              <a:latin typeface="NanumGothic"/>
              <a:ea typeface="NanumGothic"/>
              <a:sym typeface="Arial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>
                <a:latin typeface="NanumGothic"/>
                <a:ea typeface="NanumGothic"/>
                <a:sym typeface="Arial"/>
              </a:rPr>
              <a:t>프롬프트 엔지니어링 기본 원칙</a:t>
            </a:r>
            <a:endParaRPr lang="en-US" altLang="ko-KR" sz="1600">
              <a:latin typeface="NanumGothic"/>
              <a:ea typeface="NanumGothic"/>
              <a:sym typeface="Arial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600">
                <a:latin typeface="NanumGothic"/>
                <a:ea typeface="NanumGothic"/>
                <a:sym typeface="Arial"/>
              </a:rPr>
              <a:t>프롬프트 엔지니어링 </a:t>
            </a:r>
            <a:r>
              <a:rPr lang="en-US" altLang="ko-KR" sz="1600">
                <a:latin typeface="NanumGothic"/>
                <a:ea typeface="NanumGothic"/>
                <a:sym typeface="Arial"/>
              </a:rPr>
              <a:t>12</a:t>
            </a:r>
            <a:r>
              <a:rPr lang="ko-KR" altLang="en-US" sz="1600">
                <a:latin typeface="NanumGothic"/>
                <a:ea typeface="NanumGothic"/>
                <a:sym typeface="Arial"/>
              </a:rPr>
              <a:t>기법</a:t>
            </a:r>
            <a:endParaRPr lang="en-US" altLang="ko-KR" sz="1600">
              <a:latin typeface="NanumGothic"/>
              <a:ea typeface="NanumGothic"/>
              <a:sym typeface="Arial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ko-KR" altLang="en-US" sz="1600">
              <a:latin typeface="NanumGothic"/>
              <a:ea typeface="NanumGothic"/>
              <a:sym typeface="Arial"/>
            </a:endParaRPr>
          </a:p>
        </p:txBody>
      </p:sp>
      <p:sp>
        <p:nvSpPr>
          <p:cNvPr id="11" name="文本框 14">
            <a:extLst>
              <a:ext uri="{FF2B5EF4-FFF2-40B4-BE49-F238E27FC236}">
                <a16:creationId xmlns:a16="http://schemas.microsoft.com/office/drawing/2014/main" id="{8169371F-8A21-D6C3-49E7-40043395D144}"/>
              </a:ext>
            </a:extLst>
          </p:cNvPr>
          <p:cNvSpPr txBox="1"/>
          <p:nvPr/>
        </p:nvSpPr>
        <p:spPr>
          <a:xfrm>
            <a:off x="4335925" y="2812441"/>
            <a:ext cx="809837" cy="769441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>
              <a:defRPr/>
            </a:pPr>
            <a:r>
              <a:rPr lang="ko-KO" altLang="ko-KO" sz="4000" b="1">
                <a:solidFill>
                  <a:schemeClr val="bg1"/>
                </a:solidFill>
                <a:latin typeface="NanumGothic"/>
                <a:ea typeface="NanumGothic"/>
                <a:sym typeface="Arial"/>
              </a:rPr>
              <a:t>0</a:t>
            </a:r>
            <a:r>
              <a:rPr lang="en-US" altLang="ko-KO" sz="4000" b="1">
                <a:solidFill>
                  <a:schemeClr val="bg1"/>
                </a:solidFill>
                <a:latin typeface="NanumGothic"/>
                <a:ea typeface="NanumGothic"/>
                <a:sym typeface="Arial"/>
              </a:rPr>
              <a:t>2</a:t>
            </a:r>
            <a:endParaRPr lang="zh-CN" altLang="en-US" sz="4000" b="1">
              <a:solidFill>
                <a:schemeClr val="bg1"/>
              </a:solidFill>
              <a:latin typeface="Arial"/>
              <a:ea typeface="Microsoft YaHei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00320" cy="792585"/>
            <a:chOff x="434235" y="314138"/>
            <a:chExt cx="3100320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44024" y="50987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챗지피티와 랭체인</a:t>
              </a:r>
            </a:p>
          </p:txBody>
        </p:sp>
      </p:grpSp>
      <p:sp>
        <p:nvSpPr>
          <p:cNvPr id="189" name="TextBox 188"/>
          <p:cNvSpPr txBox="1"/>
          <p:nvPr/>
        </p:nvSpPr>
        <p:spPr>
          <a:xfrm>
            <a:off x="587387" y="2200289"/>
            <a:ext cx="11017225" cy="17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사용량에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따라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요금이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부과되는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종량제를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채택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사용량은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API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호출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횟수가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아닌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토큰 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를 기준으로 함. 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토큰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: 언어 모델이 정보를 처리할 때 사용하는 최소 단위. 언어에 따라 차이가 있음. </a:t>
            </a:r>
          </a:p>
          <a:p>
            <a:pPr mar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ex) 영어는 1단어 1토큰, 한국어는 1문자당 1~2토큰</a:t>
            </a:r>
          </a:p>
        </p:txBody>
      </p:sp>
      <p:sp>
        <p:nvSpPr>
          <p:cNvPr id="190" name="순서도: 대체 처리 189"/>
          <p:cNvSpPr/>
          <p:nvPr/>
        </p:nvSpPr>
        <p:spPr>
          <a:xfrm>
            <a:off x="767408" y="1484784"/>
            <a:ext cx="1728192" cy="523306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요금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종량제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</a:t>
            </a:r>
          </a:p>
        </p:txBody>
      </p:sp>
      <p:cxnSp>
        <p:nvCxnSpPr>
          <p:cNvPr id="191" name="직선 연결선 190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81ADB4-8FA6-2486-9692-C9497E2A1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椭圆 183"/>
          <p:cNvSpPr/>
          <p:nvPr/>
        </p:nvSpPr>
        <p:spPr>
          <a:xfrm>
            <a:off x="131692" y="139966"/>
            <a:ext cx="792585" cy="792585"/>
          </a:xfrm>
          <a:prstGeom prst="ellipse">
            <a:avLst/>
          </a:prstGeom>
          <a:solidFill>
            <a:srgbClr val="6C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87386" y="2200289"/>
            <a:ext cx="11017225" cy="178119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대규모 언어 모델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(LLM)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로 구동되는 애플리케이션을 개발하기 위한 </a:t>
            </a:r>
            <a:r>
              <a:rPr lang="ko-KR" altLang="en-US" sz="140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프레임워크</a:t>
            </a:r>
            <a:r>
              <a:rPr lang="en-US" altLang="ko-KR" sz="140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언어 모델이 아니라 개발을 돕는 라이브러리이므로 외부 언어 모델과 함께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사용해야함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.(OpenAI 등)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랭체인은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LLM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애플리케이션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라이프사이클의 모든 단계를 단순화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함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  <a:b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</a:b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→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아래의 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6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개 모듈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을 사용해 애플리케이션을 효율적으로 만들 수 있음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</p:txBody>
      </p:sp>
      <p:sp>
        <p:nvSpPr>
          <p:cNvPr id="190" name="순서도: 대체 처리 189"/>
          <p:cNvSpPr/>
          <p:nvPr/>
        </p:nvSpPr>
        <p:spPr>
          <a:xfrm>
            <a:off x="767408" y="1484784"/>
            <a:ext cx="1944216" cy="512325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랭체인이란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?</a:t>
            </a:r>
          </a:p>
        </p:txBody>
      </p:sp>
      <p:sp>
        <p:nvSpPr>
          <p:cNvPr id="196" name="순서도: 대체 처리 195"/>
          <p:cNvSpPr/>
          <p:nvPr/>
        </p:nvSpPr>
        <p:spPr>
          <a:xfrm>
            <a:off x="1487488" y="4334505"/>
            <a:ext cx="2736304" cy="432048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Model I/O</a:t>
            </a:r>
          </a:p>
        </p:txBody>
      </p:sp>
      <p:sp>
        <p:nvSpPr>
          <p:cNvPr id="197" name="순서도: 대체 처리 196"/>
          <p:cNvSpPr/>
          <p:nvPr/>
        </p:nvSpPr>
        <p:spPr>
          <a:xfrm>
            <a:off x="7116086" y="4334505"/>
            <a:ext cx="2736304" cy="432048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Memory</a:t>
            </a:r>
          </a:p>
        </p:txBody>
      </p:sp>
      <p:sp>
        <p:nvSpPr>
          <p:cNvPr id="198" name="순서도: 대체 처리 197"/>
          <p:cNvSpPr/>
          <p:nvPr/>
        </p:nvSpPr>
        <p:spPr>
          <a:xfrm>
            <a:off x="4295800" y="4334505"/>
            <a:ext cx="2736304" cy="432048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Retrieval</a:t>
            </a:r>
          </a:p>
        </p:txBody>
      </p:sp>
      <p:sp>
        <p:nvSpPr>
          <p:cNvPr id="199" name="순서도: 대체 처리 198"/>
          <p:cNvSpPr/>
          <p:nvPr/>
        </p:nvSpPr>
        <p:spPr>
          <a:xfrm>
            <a:off x="1487488" y="4869160"/>
            <a:ext cx="2736304" cy="432048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Chains</a:t>
            </a:r>
          </a:p>
        </p:txBody>
      </p:sp>
      <p:sp>
        <p:nvSpPr>
          <p:cNvPr id="200" name="순서도: 대체 처리 199"/>
          <p:cNvSpPr/>
          <p:nvPr/>
        </p:nvSpPr>
        <p:spPr>
          <a:xfrm>
            <a:off x="4295800" y="4845056"/>
            <a:ext cx="2736304" cy="432048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Agents</a:t>
            </a:r>
          </a:p>
        </p:txBody>
      </p:sp>
      <p:sp>
        <p:nvSpPr>
          <p:cNvPr id="201" name="순서도: 대체 처리 200"/>
          <p:cNvSpPr/>
          <p:nvPr/>
        </p:nvSpPr>
        <p:spPr>
          <a:xfrm>
            <a:off x="7104112" y="4845056"/>
            <a:ext cx="2736304" cy="432048"/>
          </a:xfrm>
          <a:prstGeom prst="flowChartAlternateProcess">
            <a:avLst/>
          </a:prstGeom>
          <a:solidFill>
            <a:srgbClr val="90ABCB">
              <a:alpha val="3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Callbacks</a:t>
            </a:r>
          </a:p>
        </p:txBody>
      </p:sp>
      <p:cxnSp>
        <p:nvCxnSpPr>
          <p:cNvPr id="202" name="직선 연결선 201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8" name="矩形 184">
            <a:extLst>
              <a:ext uri="{FF2B5EF4-FFF2-40B4-BE49-F238E27FC236}">
                <a16:creationId xmlns:a16="http://schemas.microsoft.com/office/drawing/2014/main" id="{B590760B-06BD-8B65-5358-4F54A69628CB}"/>
              </a:ext>
            </a:extLst>
          </p:cNvPr>
          <p:cNvSpPr/>
          <p:nvPr/>
        </p:nvSpPr>
        <p:spPr>
          <a:xfrm>
            <a:off x="1055440" y="199609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  <a:sym typeface="Arial"/>
              </a:rPr>
              <a:t>챗지피티와 랭체인</a:t>
            </a:r>
          </a:p>
        </p:txBody>
      </p:sp>
      <p:sp>
        <p:nvSpPr>
          <p:cNvPr id="9" name="矩形 184">
            <a:extLst>
              <a:ext uri="{FF2B5EF4-FFF2-40B4-BE49-F238E27FC236}">
                <a16:creationId xmlns:a16="http://schemas.microsoft.com/office/drawing/2014/main" id="{5C98106D-ABC0-4D50-D84E-0CC8F2CFDF5D}"/>
              </a:ext>
            </a:extLst>
          </p:cNvPr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랭체인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(LangChain)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0A0225-EEF2-FAC1-C323-E77D62513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椭圆 183"/>
          <p:cNvSpPr/>
          <p:nvPr/>
        </p:nvSpPr>
        <p:spPr>
          <a:xfrm>
            <a:off x="131692" y="139966"/>
            <a:ext cx="792585" cy="792585"/>
          </a:xfrm>
          <a:prstGeom prst="ellipse">
            <a:avLst/>
          </a:prstGeom>
          <a:solidFill>
            <a:srgbClr val="6C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87387" y="2492897"/>
            <a:ext cx="11017225" cy="29353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Cycles and Branching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: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앱에서 루프와 조건을 구현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algn="l" defTabSz="914400">
              <a:defRPr/>
            </a:pPr>
            <a:endParaRPr kumimoji="0" lang="en-US" altLang="ko-KR" sz="10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지속성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그래프의 각 단계 후에 상태를 자동으로 저장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 </a:t>
            </a:r>
            <a:b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</a:b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        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언제든지 그래프 실행을 일시 중지하고 재개하여 오류 복구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Human-in-the-Loop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워크플로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시간 이동 등을 지원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highlight>
                <a:srgbClr val="C0C0C0"/>
              </a:highlight>
              <a:latin typeface="等线"/>
              <a:ea typeface="맑은 고딕"/>
              <a:cs typeface="Arial"/>
            </a:endParaRPr>
          </a:p>
          <a:p>
            <a:pPr marL="285600" indent="-285600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Human-in-the-Loop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: </a:t>
            </a:r>
            <a:r>
              <a:rPr kumimoji="0" lang="ko-KR" altLang="en-US" sz="1400" b="1" i="0" u="none" strike="noStrike" kern="1200" cap="none" spc="0" normalizeH="0" baseline="0">
                <a:solidFill>
                  <a:schemeClr val="accent1"/>
                </a:solidFill>
                <a:latin typeface="等线"/>
                <a:ea typeface="맑은 고딕"/>
                <a:cs typeface="Arial"/>
              </a:rPr>
              <a:t>에이전트</a:t>
            </a:r>
            <a:r>
              <a:rPr kumimoji="0" lang="en-US" altLang="ko-KR" sz="1400" b="1" i="0" u="none" strike="noStrike" kern="1200" cap="none" spc="0" normalizeH="0" baseline="0">
                <a:solidFill>
                  <a:schemeClr val="accent1"/>
                </a:solidFill>
                <a:latin typeface="等线"/>
                <a:ea typeface="맑은 고딕"/>
                <a:cs typeface="Arial"/>
              </a:rPr>
              <a:t>*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가 계획한 다음 작업을 승인하거나 편집하기 위해 그래프 실행을 중단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  <a:b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</a:b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		   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에이전트의 동작을 사람이 중간에 개입해 조정할 수 있게 해주는 방식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 (AI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와 사람의 판단력을 결합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highlight>
                <a:srgbClr val="C0C0C0"/>
              </a:highlight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스트리밍 지원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각 노드에서 생성되는 대로 출력을 스트리밍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토큰 </a:t>
            </a:r>
            <a:r>
              <a:rPr lang="ko-KR" altLang="en-US" sz="140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단위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).</a:t>
            </a:r>
          </a:p>
          <a:p>
            <a:pPr marL="285600" indent="-285600" algn="l" defTabSz="914400">
              <a:buFont typeface="Arial"/>
              <a:buChar char="•"/>
              <a:defRPr/>
            </a:pPr>
            <a:endParaRPr kumimoji="0" lang="en-US" altLang="ko-KR" sz="1000" b="1" i="0" u="none" strike="noStrike" kern="1200" cap="none" spc="0" normalizeH="0" baseline="0">
              <a:solidFill>
                <a:srgbClr val="000000"/>
              </a:solidFill>
              <a:highlight>
                <a:srgbClr val="C0C0C0"/>
              </a:highlight>
              <a:latin typeface="等线"/>
              <a:ea typeface="맑은 고딕"/>
              <a:cs typeface="Arial"/>
            </a:endParaRPr>
          </a:p>
          <a:p>
            <a:pPr marL="285600" indent="-28560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LangChain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과 통합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 LangGraph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는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LangChain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및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LangSmith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와 원활하게 통합됩니다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필수는 아님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).</a:t>
            </a:r>
          </a:p>
        </p:txBody>
      </p:sp>
      <p:sp>
        <p:nvSpPr>
          <p:cNvPr id="190" name="순서도: 대체 처리 189"/>
          <p:cNvSpPr/>
          <p:nvPr/>
        </p:nvSpPr>
        <p:spPr>
          <a:xfrm>
            <a:off x="767408" y="1484784"/>
            <a:ext cx="2736304" cy="512325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랭그래프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(LangGraph)</a:t>
            </a:r>
          </a:p>
        </p:txBody>
      </p:sp>
      <p:cxnSp>
        <p:nvCxnSpPr>
          <p:cNvPr id="202" name="직선 연결선 201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ED2FD35-5958-FDCA-C89E-EB761E7C363B}"/>
              </a:ext>
            </a:extLst>
          </p:cNvPr>
          <p:cNvSpPr txBox="1"/>
          <p:nvPr/>
        </p:nvSpPr>
        <p:spPr>
          <a:xfrm>
            <a:off x="695400" y="2027511"/>
            <a:ext cx="8640960" cy="3808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defTabSz="914400">
              <a:lnSpc>
                <a:spcPct val="150000"/>
              </a:lnSpc>
              <a:defRPr/>
            </a:pPr>
            <a:r>
              <a:rPr lang="ko-KR" altLang="en-US" sz="140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랭체인과</a:t>
            </a:r>
            <a:r>
              <a:rPr lang="ko-KR" altLang="en-US" sz="140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같은 복잡한 워크플로우를 시각적으로 설계하고 관리할 수 있는 그래프 기반 도구</a:t>
            </a:r>
            <a:r>
              <a:rPr lang="en-US" altLang="ko-KR" sz="140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36A41-9297-7D91-F129-22B558A4384D}"/>
              </a:ext>
            </a:extLst>
          </p:cNvPr>
          <p:cNvSpPr txBox="1"/>
          <p:nvPr/>
        </p:nvSpPr>
        <p:spPr>
          <a:xfrm>
            <a:off x="839416" y="5661248"/>
            <a:ext cx="9361040" cy="89518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 defTabSz="914400">
              <a:lnSpc>
                <a:spcPct val="150000"/>
              </a:lnSpc>
              <a:defRPr/>
            </a:pPr>
            <a:r>
              <a:rPr lang="en-US" altLang="ko-KR" sz="1200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* </a:t>
            </a:r>
            <a:r>
              <a:rPr lang="ko-KR" altLang="en-US" sz="1200" b="1">
                <a:solidFill>
                  <a:schemeClr val="accent1"/>
                </a:solidFill>
                <a:latin typeface="等线"/>
                <a:ea typeface="맑은 고딕"/>
                <a:cs typeface="Arial"/>
              </a:rPr>
              <a:t>에이전트</a:t>
            </a:r>
            <a:r>
              <a:rPr lang="ko-KR" altLang="en-US" sz="1200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lang="en-US" altLang="ko-KR" sz="120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 </a:t>
            </a:r>
            <a:r>
              <a:rPr lang="ko-KR" altLang="en-US" sz="1200"/>
              <a:t>인공지능 시스템에서 특정 작업이나 목표를 수행하기 위해 독립적으로 동작하는 프로그램이나 소프트웨어를 의미</a:t>
            </a:r>
            <a:r>
              <a:rPr lang="en-US" altLang="ko-KR" sz="1200"/>
              <a:t>. </a:t>
            </a:r>
            <a:br>
              <a:rPr lang="en-US" altLang="ko-KR" sz="1200"/>
            </a:br>
            <a:r>
              <a:rPr lang="en-US" altLang="ko-KR" sz="1200"/>
              <a:t>                    </a:t>
            </a:r>
            <a:r>
              <a:rPr lang="ko-KR" altLang="en-US" sz="1200"/>
              <a:t>에이전트는 주어진 환경에서 </a:t>
            </a:r>
            <a:r>
              <a:rPr lang="ko-KR" altLang="en-US" sz="1200" b="1"/>
              <a:t>다양한 입력을 받아들여</a:t>
            </a:r>
            <a:r>
              <a:rPr lang="en-US" altLang="ko-KR" sz="1200" b="1"/>
              <a:t>, </a:t>
            </a:r>
            <a:r>
              <a:rPr lang="ko-KR" altLang="en-US" sz="1200" b="1"/>
              <a:t>그에 따라 적절한 행동을 결정하고 실행하는 역할</a:t>
            </a:r>
            <a:br>
              <a:rPr lang="en-US" altLang="ko-KR" sz="1200" b="1"/>
            </a:br>
            <a:r>
              <a:rPr lang="en-US" altLang="ko-KR" sz="1200" b="1"/>
              <a:t>	</a:t>
            </a:r>
            <a:r>
              <a:rPr lang="en-US" altLang="ko-KR" sz="1100"/>
              <a:t>(</a:t>
            </a:r>
            <a:r>
              <a:rPr lang="ko-KR" altLang="en-US" sz="1100"/>
              <a:t>예</a:t>
            </a:r>
            <a:r>
              <a:rPr lang="en-US" altLang="ko-KR" sz="1100"/>
              <a:t>) </a:t>
            </a:r>
            <a:r>
              <a:rPr lang="ko-KR" altLang="en-US" sz="1100" err="1"/>
              <a:t>챗봇</a:t>
            </a:r>
            <a:r>
              <a:rPr lang="en-US" altLang="ko-KR" sz="1100"/>
              <a:t>, </a:t>
            </a:r>
            <a:r>
              <a:rPr lang="ko-KR" altLang="en-US" sz="1100"/>
              <a:t>추천 시스템</a:t>
            </a:r>
            <a:r>
              <a:rPr lang="en-US" altLang="ko-KR" sz="1100"/>
              <a:t>, </a:t>
            </a:r>
            <a:r>
              <a:rPr lang="ko-KR" altLang="en-US" sz="1100"/>
              <a:t>자동화된 데이터 처리 등</a:t>
            </a:r>
            <a:endParaRPr kumimoji="0" lang="en-US" altLang="ko-KR" sz="1200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矩形 184">
            <a:extLst>
              <a:ext uri="{FF2B5EF4-FFF2-40B4-BE49-F238E27FC236}">
                <a16:creationId xmlns:a16="http://schemas.microsoft.com/office/drawing/2014/main" id="{850E3641-4145-8B3D-3491-2B88C97F0C84}"/>
              </a:ext>
            </a:extLst>
          </p:cNvPr>
          <p:cNvSpPr/>
          <p:nvPr/>
        </p:nvSpPr>
        <p:spPr>
          <a:xfrm>
            <a:off x="1055440" y="199609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  <a:sym typeface="Arial"/>
              </a:rPr>
              <a:t>챗지피티와 랭체인</a:t>
            </a:r>
          </a:p>
        </p:txBody>
      </p:sp>
      <p:sp>
        <p:nvSpPr>
          <p:cNvPr id="5" name="矩形 184">
            <a:extLst>
              <a:ext uri="{FF2B5EF4-FFF2-40B4-BE49-F238E27FC236}">
                <a16:creationId xmlns:a16="http://schemas.microsoft.com/office/drawing/2014/main" id="{B5D6B203-6781-A78D-F931-317E817498F0}"/>
              </a:ext>
            </a:extLst>
          </p:cNvPr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lang="ko-KR" altLang="en-US" sz="1900" b="1" err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랭그래프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(LangGraph)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7B9B3-D149-87D6-49D2-F5378EB6A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90137"/>
      </p:ext>
    </p:extLst>
  </p:cSld>
  <p:clrMapOvr>
    <a:masterClrMapping/>
  </p:clrMapOvr>
  <p:transition spd="slow" advClick="0" advTm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椭圆 183"/>
          <p:cNvSpPr/>
          <p:nvPr/>
        </p:nvSpPr>
        <p:spPr>
          <a:xfrm>
            <a:off x="131692" y="139966"/>
            <a:ext cx="792585" cy="792585"/>
          </a:xfrm>
          <a:prstGeom prst="ellipse">
            <a:avLst/>
          </a:prstGeom>
          <a:solidFill>
            <a:srgbClr val="6C92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1055440" y="199609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  <a:sym typeface="Arial"/>
              </a:rPr>
              <a:t>랭체인 </a:t>
            </a:r>
            <a:r>
              <a:rPr lang="en-US" altLang="ko-KR" sz="2500" b="1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  <a:sym typeface="Arial"/>
              </a:rPr>
              <a:t>6</a:t>
            </a:r>
            <a:r>
              <a:rPr lang="ko-KR" altLang="en-US" sz="2500" b="1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  <a:sym typeface="Arial"/>
              </a:rPr>
              <a:t>가지 모듈</a:t>
            </a:r>
          </a:p>
        </p:txBody>
      </p: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Model I/O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1544" y="2564904"/>
            <a:ext cx="7488833" cy="2874029"/>
          </a:xfrm>
          <a:prstGeom prst="rect">
            <a:avLst/>
          </a:prstGeom>
        </p:spPr>
      </p:pic>
      <p:sp>
        <p:nvSpPr>
          <p:cNvPr id="2" name="순서도: 대체 처리 1"/>
          <p:cNvSpPr/>
          <p:nvPr/>
        </p:nvSpPr>
        <p:spPr>
          <a:xfrm>
            <a:off x="767407" y="1484784"/>
            <a:ext cx="4176465" cy="504056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Model I/O –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언어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모델을 쉽게 다루기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2257127"/>
            <a:ext cx="11161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언어 모델을 호출하기 위해 필요한 </a:t>
            </a:r>
            <a:r>
              <a:rPr lang="ko-KR" altLang="en-US" sz="1400" b="1"/>
              <a:t>‘프롬프트 준비 </a:t>
            </a:r>
            <a:r>
              <a:rPr lang="en-US" altLang="ko-KR" sz="1400" b="1"/>
              <a:t>-</a:t>
            </a:r>
            <a:r>
              <a:rPr lang="ko-KR" altLang="en-US" sz="1400" b="1"/>
              <a:t> 언어 모델 호출 </a:t>
            </a:r>
            <a:r>
              <a:rPr lang="en-US" altLang="ko-KR" sz="1400" b="1"/>
              <a:t>-</a:t>
            </a:r>
            <a:r>
              <a:rPr lang="ko-KR" altLang="en-US" sz="1400" b="1"/>
              <a:t> 결과 수신’</a:t>
            </a:r>
            <a:r>
              <a:rPr lang="ko-KR" altLang="en-US" sz="1400"/>
              <a:t> 세 단계를 쉽게 구현할 수 있는 기능을 제공</a:t>
            </a:r>
          </a:p>
        </p:txBody>
      </p:sp>
      <p:cxnSp>
        <p:nvCxnSpPr>
          <p:cNvPr id="190" name="직선 연결선 189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F5596F-C9AB-1919-A9D4-EDE07BC0BD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Model I/O &gt; Language models &gt; Chat models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86728"/>
            <a:ext cx="3960440" cy="506910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Language models – Chat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408" y="2185835"/>
            <a:ext cx="10945216" cy="102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400" b="1"/>
              <a:t>  </a:t>
            </a:r>
            <a:r>
              <a:rPr lang="en-US" altLang="ko-KR" sz="1400" b="1">
                <a:highlight>
                  <a:srgbClr val="C0C0C0"/>
                </a:highlight>
              </a:rPr>
              <a:t>Chat models</a:t>
            </a:r>
            <a:r>
              <a:rPr lang="ko-KR" altLang="en-US" sz="1400">
                <a:highlight>
                  <a:srgbClr val="C0C0C0"/>
                </a:highlight>
              </a:rPr>
              <a:t> </a:t>
            </a:r>
            <a:r>
              <a:rPr lang="en-US" altLang="ko-KR" sz="1400"/>
              <a:t>: OpenAI</a:t>
            </a:r>
            <a:r>
              <a:rPr lang="ko-KR" altLang="en-US" sz="1400"/>
              <a:t>의 </a:t>
            </a:r>
            <a:r>
              <a:rPr lang="en-US" altLang="ko-KR" sz="1400" b="1"/>
              <a:t>Chat </a:t>
            </a:r>
            <a:r>
              <a:rPr lang="ko-KR" altLang="en-US" sz="1400" b="1"/>
              <a:t>모델</a:t>
            </a:r>
            <a:r>
              <a:rPr lang="ko-KR" altLang="en-US" sz="1400"/>
              <a:t>과 같은 </a:t>
            </a:r>
            <a:r>
              <a:rPr lang="ko-KR" altLang="en-US" sz="1400" b="1"/>
              <a:t>대화형식으로 사용</a:t>
            </a:r>
            <a:r>
              <a:rPr lang="ko-KR" altLang="en-US" sz="1400"/>
              <a:t>하는 언어모델을 다룸</a:t>
            </a:r>
            <a:br>
              <a:rPr lang="en-US" altLang="ko-KR" sz="1400"/>
            </a:br>
            <a:r>
              <a:rPr lang="en-US" altLang="ko-KR" sz="1400"/>
              <a:t> </a:t>
            </a:r>
            <a:r>
              <a:rPr lang="ko-KR" altLang="en-US" sz="1400"/>
              <a:t>  → </a:t>
            </a:r>
            <a:r>
              <a:rPr lang="en-US" altLang="ko-KR" sz="1400"/>
              <a:t>HumanMessage </a:t>
            </a:r>
            <a:r>
              <a:rPr lang="ko-KR" altLang="en-US" sz="1400"/>
              <a:t>다음 응답을 예측</a:t>
            </a:r>
            <a:r>
              <a:rPr lang="en-US" altLang="ko-KR" sz="1400"/>
              <a:t>. </a:t>
            </a:r>
            <a:r>
              <a:rPr lang="ko-KR" altLang="en-US" sz="1400"/>
              <a:t>대화형 텍스트 생성</a:t>
            </a:r>
            <a:r>
              <a:rPr lang="en-US" altLang="ko-KR" sz="1400"/>
              <a:t>(</a:t>
            </a:r>
            <a:r>
              <a:rPr lang="ko-KR" altLang="en-US" sz="1400" err="1"/>
              <a:t>챗봇</a:t>
            </a:r>
            <a:r>
              <a:rPr lang="en-US" altLang="ko-KR" sz="1400"/>
              <a:t>) </a:t>
            </a:r>
            <a:r>
              <a:rPr lang="ko-KR" altLang="en-US" sz="1400"/>
              <a:t>개발에 적합</a:t>
            </a:r>
            <a:r>
              <a:rPr lang="en-US" altLang="ko-KR" sz="1400"/>
              <a:t>.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400" b="1" err="1"/>
              <a:t>SystemMessage</a:t>
            </a:r>
            <a:r>
              <a:rPr lang="en-US" altLang="ko-KR" sz="1400" b="1"/>
              <a:t>, HumanMessage, AIMessage</a:t>
            </a:r>
            <a:r>
              <a:rPr lang="ko-KR" altLang="en-US" sz="1400" b="1"/>
              <a:t> </a:t>
            </a:r>
            <a:r>
              <a:rPr lang="en-US" altLang="ko-KR" sz="1400"/>
              <a:t>3</a:t>
            </a:r>
            <a:r>
              <a:rPr lang="ko-KR" altLang="en-US" sz="1400"/>
              <a:t>가지 종류의 메시지 클래스를 제공</a:t>
            </a:r>
            <a:r>
              <a:rPr lang="en-US" altLang="ko-KR" sz="1400"/>
              <a:t>.</a:t>
            </a:r>
          </a:p>
        </p:txBody>
      </p:sp>
      <p:sp>
        <p:nvSpPr>
          <p:cNvPr id="5" name="AutoShape 2" descr="Untitled"/>
          <p:cNvSpPr>
            <a:spLocks noChangeAspect="1" noChangeArrowheads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20000"/>
          <a:stretch>
            <a:fillRect/>
          </a:stretch>
        </p:blipFill>
        <p:spPr>
          <a:xfrm>
            <a:off x="946519" y="3447660"/>
            <a:ext cx="4896544" cy="219120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26210" r="29620"/>
          <a:stretch>
            <a:fillRect/>
          </a:stretch>
        </p:blipFill>
        <p:spPr>
          <a:xfrm>
            <a:off x="6118241" y="3447660"/>
            <a:ext cx="5023655" cy="21912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6234" y="5661838"/>
            <a:ext cx="342593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/>
              <a:t>결과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안녕하세요</a:t>
            </a:r>
            <a:r>
              <a:rPr lang="en-US" altLang="ko-KR" sz="1400"/>
              <a:t>! </a:t>
            </a:r>
            <a:r>
              <a:rPr lang="ko-KR" altLang="en-US" sz="1400"/>
              <a:t>무엇을 도와드릴까요</a:t>
            </a:r>
            <a:r>
              <a:rPr lang="en-US" altLang="ko-KR" sz="1400"/>
              <a:t>?</a:t>
            </a:r>
            <a:endParaRPr lang="ko-KR" altLang="en-US" sz="1400"/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F11B9-1F88-DA6E-AA12-69E1C39EA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Model I/O &gt; Language models &gt; LLMs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92881"/>
            <a:ext cx="3168352" cy="495951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Language models – LLMs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408" y="2140953"/>
            <a:ext cx="10945216" cy="70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400" b="1"/>
              <a:t> </a:t>
            </a:r>
            <a:r>
              <a:rPr lang="en-US" altLang="ko-KR" sz="1400" b="1">
                <a:effectLst/>
                <a:highlight>
                  <a:srgbClr val="C0C0C0"/>
                </a:highlight>
              </a:rPr>
              <a:t>LLMs</a:t>
            </a:r>
            <a:r>
              <a:rPr lang="en-US" altLang="ko-KR" sz="1400" b="1">
                <a:effectLst/>
              </a:rPr>
              <a:t> </a:t>
            </a:r>
            <a:r>
              <a:rPr lang="en-US" altLang="ko-KR" sz="1400"/>
              <a:t>: OpenAI</a:t>
            </a:r>
            <a:r>
              <a:rPr lang="ko-KR" altLang="en-US" sz="1400"/>
              <a:t>의 </a:t>
            </a:r>
            <a:r>
              <a:rPr lang="en-US" altLang="ko-KR" sz="1400" b="1"/>
              <a:t>Complete </a:t>
            </a:r>
            <a:r>
              <a:rPr lang="ko-KR" altLang="en-US" sz="1400" b="1"/>
              <a:t>모델</a:t>
            </a:r>
            <a:r>
              <a:rPr lang="ko-KR" altLang="en-US" sz="1400"/>
              <a:t>과 같은 </a:t>
            </a:r>
            <a:r>
              <a:rPr lang="ko-KR" altLang="en-US" sz="1400" b="1"/>
              <a:t>문장의 연속</a:t>
            </a:r>
            <a:r>
              <a:rPr lang="ko-KR" altLang="en-US" sz="1400"/>
              <a:t>을 준비하는 언어모델을 다룸 </a:t>
            </a:r>
            <a:br>
              <a:rPr lang="en-US" altLang="ko-KR" sz="1400"/>
            </a:br>
            <a:r>
              <a:rPr lang="en-US" altLang="ko-KR" sz="1400"/>
              <a:t>    </a:t>
            </a:r>
            <a:r>
              <a:rPr lang="ko-KR" altLang="en-US" sz="1400"/>
              <a:t>→ 하나의 프롬프트만 고려</a:t>
            </a:r>
            <a:r>
              <a:rPr lang="en-US" altLang="ko-KR" sz="1400"/>
              <a:t>. </a:t>
            </a:r>
            <a:r>
              <a:rPr lang="ko-KR" altLang="en-US" sz="1400"/>
              <a:t>대화가 아닌 문장의 연속을 예측</a:t>
            </a:r>
            <a:r>
              <a:rPr lang="en-US" altLang="ko-KR" sz="1400"/>
              <a:t>. (</a:t>
            </a:r>
            <a:r>
              <a:rPr lang="ko-KR" altLang="en-US" sz="1400"/>
              <a:t>내용의 생성이 목적</a:t>
            </a:r>
            <a:r>
              <a:rPr lang="en-US" altLang="ko-KR" sz="1400"/>
              <a:t>)</a:t>
            </a:r>
          </a:p>
        </p:txBody>
      </p:sp>
      <p:sp>
        <p:nvSpPr>
          <p:cNvPr id="5" name="AutoShape 2" descr="Untitled"/>
          <p:cNvSpPr>
            <a:spLocks noChangeAspect="1" noChangeArrowheads="1"/>
          </p:cNvSpPr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43924" y="4867156"/>
            <a:ext cx="1620957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/>
              <a:t>결과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먹고싶어요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79681" y="3211253"/>
            <a:ext cx="4080509" cy="1603640"/>
          </a:xfrm>
          <a:prstGeom prst="rect">
            <a:avLst/>
          </a:prstGeom>
        </p:spPr>
      </p:pic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2A14E2-7F9A-5D74-DD7A-1E85CF7D5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Model I/O &gt; Language models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66981"/>
            <a:ext cx="4392488" cy="510886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Language models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의 편리한 기능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392" y="2204864"/>
            <a:ext cx="11089232" cy="1485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600" b="1">
                <a:highlight>
                  <a:srgbClr val="C0C0C0"/>
                </a:highlight>
              </a:rPr>
              <a:t> </a:t>
            </a:r>
            <a:r>
              <a:rPr lang="ko-KR" altLang="en-US" sz="1600" b="1" err="1">
                <a:highlight>
                  <a:srgbClr val="C0C0C0"/>
                </a:highlight>
              </a:rPr>
              <a:t>캐싱</a:t>
            </a:r>
            <a:r>
              <a:rPr lang="ko-KR" altLang="en-US" sz="1600" b="1">
                <a:highlight>
                  <a:srgbClr val="C0C0C0"/>
                </a:highlight>
              </a:rPr>
              <a:t> </a:t>
            </a:r>
            <a:r>
              <a:rPr lang="en-US" altLang="ko-KR" sz="1600" b="1">
                <a:highlight>
                  <a:srgbClr val="C0C0C0"/>
                </a:highlight>
              </a:rPr>
              <a:t>- </a:t>
            </a:r>
            <a:r>
              <a:rPr lang="en-US" altLang="ko-KR" sz="1600" b="1" err="1">
                <a:highlight>
                  <a:srgbClr val="C0C0C0"/>
                </a:highlight>
              </a:rPr>
              <a:t>InMemoryCache</a:t>
            </a:r>
            <a:endParaRPr lang="en-US" altLang="ko-KR" sz="16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사용한 토큰 수에 따라 요금이 부과되므로</a:t>
            </a:r>
            <a:r>
              <a:rPr lang="en-US" altLang="ko-KR" sz="1400"/>
              <a:t>, </a:t>
            </a:r>
            <a:r>
              <a:rPr lang="ko-KR" altLang="en-US" sz="1400"/>
              <a:t>같은 프롬프트를 두 번 전송하면 두 번 분량의 요금이 부과됨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/>
              <a:t>또한 당연히 </a:t>
            </a:r>
            <a:r>
              <a:rPr lang="en-US" altLang="ko-KR" sz="1400"/>
              <a:t>API</a:t>
            </a:r>
            <a:r>
              <a:rPr lang="ko-KR" altLang="en-US" sz="1400"/>
              <a:t>를 두 번 호출하게 되어 효율성도 떨어지므로 이러한 문제를 해결하기 위해 </a:t>
            </a:r>
            <a:r>
              <a:rPr lang="en-US" altLang="ko-KR" sz="1400" b="1"/>
              <a:t>‘</a:t>
            </a:r>
            <a:r>
              <a:rPr lang="ko-KR" altLang="en-US" sz="1400" b="1" err="1"/>
              <a:t>캐싱</a:t>
            </a:r>
            <a:r>
              <a:rPr lang="en-US" altLang="ko-KR" sz="1400" b="1"/>
              <a:t>’</a:t>
            </a:r>
            <a:r>
              <a:rPr lang="ko-KR" altLang="en-US" sz="1400" b="1"/>
              <a:t> </a:t>
            </a:r>
            <a:r>
              <a:rPr lang="ko-KR" altLang="en-US" sz="1400"/>
              <a:t>기능을 제공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/>
          </a:p>
        </p:txBody>
      </p:sp>
      <p:sp>
        <p:nvSpPr>
          <p:cNvPr id="8" name="TextBox 7"/>
          <p:cNvSpPr txBox="1"/>
          <p:nvPr/>
        </p:nvSpPr>
        <p:spPr>
          <a:xfrm>
            <a:off x="761298" y="4342877"/>
            <a:ext cx="10669404" cy="135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/>
              <a:t>- </a:t>
            </a:r>
            <a:r>
              <a:rPr lang="en-US" altLang="ko-KR" sz="1400" b="1" err="1"/>
              <a:t>InMemoryCache</a:t>
            </a:r>
            <a:r>
              <a:rPr lang="ko-KR" altLang="en-US" sz="1400"/>
              <a:t>는 메모리 내에 데이터를 일시적으로 보관하는 캐시 방법을 제공하는 클래스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- </a:t>
            </a:r>
            <a:r>
              <a:rPr lang="ko-KR" altLang="en-US" sz="1400"/>
              <a:t>위 코드를 삽입하면 특정 요청에 대한 응답이 한번 생성되면 캐시에 저장되며</a:t>
            </a:r>
            <a:r>
              <a:rPr lang="en-US" altLang="ko-KR" sz="1400"/>
              <a:t>, </a:t>
            </a:r>
            <a:r>
              <a:rPr lang="ko-KR" altLang="en-US" sz="1400"/>
              <a:t>동일한 요청이 발생했을 때 이미 저장된 응답을 즉시 제공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- </a:t>
            </a:r>
            <a:r>
              <a:rPr lang="ko-KR" altLang="en-US" sz="1400"/>
              <a:t>메모리 내 캐시는 프로그램이 실행되는 동안은 유지되지만</a:t>
            </a:r>
            <a:r>
              <a:rPr lang="en-US" altLang="ko-KR" sz="1400"/>
              <a:t>, </a:t>
            </a:r>
            <a:r>
              <a:rPr lang="ko-KR" altLang="en-US" sz="1400"/>
              <a:t>종료되면 삭제됨</a:t>
            </a:r>
            <a:r>
              <a:rPr lang="en-US" altLang="ko-KR" sz="1400"/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631504" y="3532046"/>
            <a:ext cx="7452828" cy="501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600" b="1" err="1">
                <a:effectLst/>
              </a:rPr>
              <a:t>langchain.llm_cache</a:t>
            </a:r>
            <a:r>
              <a:rPr lang="en-US" altLang="ko-KR" sz="1600" b="1">
                <a:effectLst/>
              </a:rPr>
              <a:t> = </a:t>
            </a:r>
            <a:r>
              <a:rPr lang="en-US" altLang="ko-KR" sz="1600" b="1" err="1">
                <a:solidFill>
                  <a:schemeClr val="accent4"/>
                </a:solidFill>
                <a:effectLst/>
              </a:rPr>
              <a:t>InMemoryCache</a:t>
            </a:r>
            <a:r>
              <a:rPr lang="en-US" altLang="ko-KR" sz="1600" b="1">
                <a:effectLst/>
              </a:rPr>
              <a:t>()</a:t>
            </a:r>
            <a:endParaRPr lang="ko-KR" altLang="en-US" sz="1600"/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DEA53B-713A-FCF0-61F1-0D91699A0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Model I/O &gt; Language models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91252"/>
            <a:ext cx="4320480" cy="497587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Language models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의 편리한 기능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392" y="2139325"/>
            <a:ext cx="11089232" cy="180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1600" b="1">
                <a:highlight>
                  <a:srgbClr val="C0C0C0"/>
                </a:highlight>
              </a:rPr>
              <a:t> </a:t>
            </a:r>
            <a:r>
              <a:rPr lang="ko-KR" altLang="en-US" sz="1600" b="1">
                <a:highlight>
                  <a:srgbClr val="C0C0C0"/>
                </a:highlight>
              </a:rPr>
              <a:t>결과 순차표시(</a:t>
            </a:r>
            <a:r>
              <a:rPr lang="ko-KR" altLang="en-US" sz="1600" b="1" err="1">
                <a:highlight>
                  <a:srgbClr val="C0C0C0"/>
                </a:highlight>
              </a:rPr>
              <a:t>Streaming</a:t>
            </a:r>
            <a:r>
              <a:rPr lang="ko-KR" altLang="en-US" sz="1600" b="1">
                <a:highlight>
                  <a:srgbClr val="C0C0C0"/>
                </a:highlight>
              </a:rPr>
              <a:t> 모듈)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  -</a:t>
            </a:r>
            <a:r>
              <a:rPr lang="ko-KR" altLang="en-US" sz="1400"/>
              <a:t> 순차적 </a:t>
            </a:r>
            <a:r>
              <a:rPr lang="ko-KR" altLang="en-US" sz="1400" err="1"/>
              <a:t>표시란</a:t>
            </a:r>
            <a:r>
              <a:rPr lang="ko-KR" altLang="en-US" sz="1400"/>
              <a:t> 모든 처리가 완료되기 전에 일부 결과를 순차적으로 수신해 표시하는 것.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  -</a:t>
            </a:r>
            <a:r>
              <a:rPr lang="ko-KR" altLang="en-US" sz="1400"/>
              <a:t> 긴 응답을 생성하거나 사용자에게 실시간 응답을 제공하고자 할 때 유용함.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/>
              <a:t>  -</a:t>
            </a:r>
            <a:r>
              <a:rPr lang="ko-KR" altLang="en-US" sz="1400"/>
              <a:t> </a:t>
            </a:r>
            <a:r>
              <a:rPr lang="ko-KR" altLang="en-US" sz="1400" err="1"/>
              <a:t>랭체인에서는</a:t>
            </a:r>
            <a:r>
              <a:rPr lang="ko-KR" altLang="en-US" sz="1400"/>
              <a:t> 이 </a:t>
            </a:r>
            <a:r>
              <a:rPr lang="ko-KR" altLang="en-US" sz="1400" err="1"/>
              <a:t>Streaming</a:t>
            </a:r>
            <a:r>
              <a:rPr lang="ko-KR" altLang="en-US" sz="1400"/>
              <a:t> 모듈을 활용하기 위해 </a:t>
            </a:r>
            <a:r>
              <a:rPr lang="ko-KR" altLang="en-US" sz="1400" err="1"/>
              <a:t>Callbacks</a:t>
            </a:r>
            <a:r>
              <a:rPr lang="ko-KR" altLang="en-US" sz="1400"/>
              <a:t> 모듈을 제공.</a:t>
            </a:r>
          </a:p>
          <a:p>
            <a:pPr>
              <a:lnSpc>
                <a:spcPct val="150000"/>
              </a:lnSpc>
              <a:buFont typeface="Arial"/>
              <a:buChar char="•"/>
              <a:defRPr/>
            </a:pPr>
            <a:endParaRPr lang="en-US" altLang="ko-KR" sz="1600"/>
          </a:p>
        </p:txBody>
      </p:sp>
      <p:sp>
        <p:nvSpPr>
          <p:cNvPr id="9" name="직사각형 8"/>
          <p:cNvSpPr/>
          <p:nvPr/>
        </p:nvSpPr>
        <p:spPr>
          <a:xfrm>
            <a:off x="1307468" y="3710564"/>
            <a:ext cx="9181020" cy="16561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400" b="1">
                <a:effectLst/>
              </a:rPr>
              <a:t>  </a:t>
            </a:r>
            <a:r>
              <a:rPr lang="en-US" altLang="ko-KR" sz="1400" b="1">
                <a:effectLst/>
              </a:rPr>
              <a:t>chat = ChatOpenAI(</a:t>
            </a:r>
          </a:p>
          <a:p>
            <a:pPr>
              <a:defRPr/>
            </a:pPr>
            <a:r>
              <a:rPr lang="en-US" altLang="ko-KR" sz="1400" b="1">
                <a:effectLst/>
              </a:rPr>
              <a:t>		</a:t>
            </a:r>
            <a:r>
              <a:rPr lang="en-US" altLang="ko-KR" sz="1400" b="1">
                <a:solidFill>
                  <a:schemeClr val="accent4"/>
                </a:solidFill>
                <a:effectLst/>
              </a:rPr>
              <a:t>streaming=True,   </a:t>
            </a:r>
            <a:r>
              <a:rPr lang="ko-KR" altLang="en-US" sz="1400" b="1">
                <a:solidFill>
                  <a:schemeClr val="accent4"/>
                </a:solidFill>
                <a:effectLst/>
              </a:rPr>
              <a:t> 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#스트리밍 </a:t>
            </a:r>
            <a:r>
              <a:rPr lang="en-US" altLang="ko-KR" sz="1100" b="1" err="1">
                <a:solidFill>
                  <a:schemeClr val="accent6"/>
                </a:solidFill>
                <a:effectLst/>
              </a:rPr>
              <a:t>모드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 </a:t>
            </a:r>
            <a:r>
              <a:rPr lang="en-US" altLang="ko-KR" sz="1100" b="1" err="1">
                <a:solidFill>
                  <a:schemeClr val="accent6"/>
                </a:solidFill>
                <a:effectLst/>
              </a:rPr>
              <a:t>실행</a:t>
            </a:r>
            <a:endParaRPr lang="en-US" altLang="ko-KR" sz="1100" b="1">
              <a:solidFill>
                <a:schemeClr val="accent6"/>
              </a:solidFill>
              <a:effectLst/>
            </a:endParaRPr>
          </a:p>
          <a:p>
            <a:pPr>
              <a:defRPr/>
            </a:pPr>
            <a:r>
              <a:rPr lang="en-US" altLang="ko-KR" sz="1400" b="1">
                <a:effectLst/>
              </a:rPr>
              <a:t>		callbacks=[</a:t>
            </a:r>
          </a:p>
          <a:p>
            <a:pPr>
              <a:defRPr/>
            </a:pPr>
            <a:r>
              <a:rPr lang="ko-KR" altLang="en-US" sz="1400" b="1">
                <a:effectLst/>
              </a:rPr>
              <a:t>			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#결과를 </a:t>
            </a:r>
            <a:r>
              <a:rPr lang="en-US" altLang="ko-KR" sz="1100" b="1" err="1">
                <a:solidFill>
                  <a:schemeClr val="accent6"/>
                </a:solidFill>
                <a:effectLst/>
              </a:rPr>
              <a:t>터미널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(</a:t>
            </a:r>
            <a:r>
              <a:rPr lang="en-US" altLang="ko-KR" sz="1100" b="1" err="1">
                <a:solidFill>
                  <a:schemeClr val="accent6"/>
                </a:solidFill>
                <a:effectLst/>
              </a:rPr>
              <a:t>표준출력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)로 </a:t>
            </a:r>
            <a:r>
              <a:rPr lang="en-US" altLang="ko-KR" sz="1100" b="1" err="1">
                <a:solidFill>
                  <a:schemeClr val="accent6"/>
                </a:solidFill>
                <a:effectLst/>
              </a:rPr>
              <a:t>출력하도록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 </a:t>
            </a:r>
            <a:r>
              <a:rPr lang="en-US" altLang="ko-KR" sz="1100" b="1" err="1">
                <a:solidFill>
                  <a:schemeClr val="accent6"/>
                </a:solidFill>
                <a:effectLst/>
              </a:rPr>
              <a:t>설정</a:t>
            </a:r>
            <a:endParaRPr lang="en-US" altLang="ko-KR" sz="1100" b="1">
              <a:solidFill>
                <a:schemeClr val="accent6"/>
              </a:solidFill>
              <a:effectLst/>
            </a:endParaRPr>
          </a:p>
          <a:p>
            <a:pPr>
              <a:defRPr/>
            </a:pPr>
            <a:r>
              <a:rPr lang="en-US" altLang="ko-KR" sz="1400" b="1">
                <a:effectLst/>
              </a:rPr>
              <a:t>			</a:t>
            </a:r>
            <a:r>
              <a:rPr lang="en-US" altLang="ko-KR" sz="1400" b="1" err="1">
                <a:effectLst/>
              </a:rPr>
              <a:t>StreamingStdOutCallbackHandler</a:t>
            </a:r>
            <a:r>
              <a:rPr lang="en-US" altLang="ko-KR" sz="1400" b="1">
                <a:effectLst/>
              </a:rPr>
              <a:t>()   </a:t>
            </a:r>
          </a:p>
          <a:p>
            <a:pPr>
              <a:defRPr/>
            </a:pPr>
            <a:r>
              <a:rPr lang="ko-KR" altLang="en-US" sz="1400" b="1">
                <a:effectLst/>
              </a:rPr>
              <a:t>		</a:t>
            </a:r>
            <a:r>
              <a:rPr lang="en-US" altLang="ko-KR" sz="1400" b="1">
                <a:effectLst/>
              </a:rPr>
              <a:t>]</a:t>
            </a:r>
            <a:r>
              <a:rPr lang="ko-KR" altLang="en-US" sz="1400" b="1">
                <a:effectLst/>
              </a:rPr>
              <a:t>	</a:t>
            </a:r>
          </a:p>
          <a:p>
            <a:pPr>
              <a:defRPr/>
            </a:pPr>
            <a:r>
              <a:rPr lang="ko-KR" altLang="en-US" sz="1400" b="1">
                <a:effectLst/>
              </a:rPr>
              <a:t>  </a:t>
            </a:r>
            <a:r>
              <a:rPr lang="en-US" altLang="ko-KR" sz="1400" b="1">
                <a:effectLst/>
              </a:rPr>
              <a:t>)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5F0E82-2936-364D-3484-33AF648C1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Model I/O &gt; Prompts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55188" y="1512584"/>
            <a:ext cx="5556836" cy="548264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Prompt Templates - 프롬프트 구축의 효율성 향상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392" y="2160657"/>
            <a:ext cx="11089232" cy="2616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400"/>
              <a:t> </a:t>
            </a:r>
            <a:r>
              <a:rPr lang="en-US" altLang="ko-KR" sz="1400" err="1"/>
              <a:t>언어모델의</a:t>
            </a:r>
            <a:r>
              <a:rPr lang="en-US" altLang="ko-KR" sz="1400"/>
              <a:t> </a:t>
            </a:r>
            <a:r>
              <a:rPr lang="en-US" altLang="ko-KR" sz="1400" err="1"/>
              <a:t>input은</a:t>
            </a:r>
            <a:r>
              <a:rPr lang="en-US" altLang="ko-KR" sz="1400"/>
              <a:t> '</a:t>
            </a:r>
            <a:r>
              <a:rPr lang="en-US" altLang="ko-KR" sz="1400" err="1"/>
              <a:t>text'이기</a:t>
            </a:r>
            <a:r>
              <a:rPr lang="en-US" altLang="ko-KR" sz="1400"/>
              <a:t> </a:t>
            </a:r>
            <a:r>
              <a:rPr lang="en-US" altLang="ko-KR" sz="1400" err="1"/>
              <a:t>때문에</a:t>
            </a:r>
            <a:r>
              <a:rPr lang="en-US" altLang="ko-KR" sz="1400"/>
              <a:t>, </a:t>
            </a:r>
            <a:r>
              <a:rPr lang="en-US" altLang="ko-KR" sz="1400" err="1"/>
              <a:t>원하는</a:t>
            </a:r>
            <a:r>
              <a:rPr lang="en-US" altLang="ko-KR" sz="1400"/>
              <a:t> </a:t>
            </a:r>
            <a:r>
              <a:rPr lang="en-US" altLang="ko-KR" sz="1400" err="1"/>
              <a:t>답변을</a:t>
            </a:r>
            <a:r>
              <a:rPr lang="en-US" altLang="ko-KR" sz="1400"/>
              <a:t> </a:t>
            </a:r>
            <a:r>
              <a:rPr lang="en-US" altLang="ko-KR" sz="1400" err="1"/>
              <a:t>이끌어내기</a:t>
            </a:r>
            <a:r>
              <a:rPr lang="en-US" altLang="ko-KR" sz="1400"/>
              <a:t> </a:t>
            </a:r>
            <a:r>
              <a:rPr lang="en-US" altLang="ko-KR" sz="1400" err="1"/>
              <a:t>위해서는</a:t>
            </a:r>
            <a:r>
              <a:rPr lang="en-US" altLang="ko-KR" sz="1400"/>
              <a:t> </a:t>
            </a:r>
            <a:r>
              <a:rPr lang="en-US" altLang="ko-KR" sz="1400" b="1" err="1"/>
              <a:t>입력되는</a:t>
            </a:r>
            <a:r>
              <a:rPr lang="en-US" altLang="ko-KR" sz="1400" b="1"/>
              <a:t> </a:t>
            </a:r>
            <a:r>
              <a:rPr lang="en-US" altLang="ko-KR" sz="1400" b="1" err="1"/>
              <a:t>text를</a:t>
            </a:r>
            <a:r>
              <a:rPr lang="en-US" altLang="ko-KR" sz="1400" b="1"/>
              <a:t> </a:t>
            </a:r>
            <a:r>
              <a:rPr lang="en-US" altLang="ko-KR" sz="1400" b="1" err="1"/>
              <a:t>최적화</a:t>
            </a:r>
            <a:r>
              <a:rPr lang="en-US" altLang="ko-KR" sz="1400" err="1"/>
              <a:t>하는</a:t>
            </a:r>
            <a:r>
              <a:rPr lang="en-US" altLang="ko-KR" sz="1400"/>
              <a:t> </a:t>
            </a:r>
            <a:r>
              <a:rPr lang="en-US" altLang="ko-KR" sz="1400" err="1"/>
              <a:t>것이</a:t>
            </a:r>
            <a:r>
              <a:rPr lang="en-US" altLang="ko-KR" sz="1400"/>
              <a:t> </a:t>
            </a:r>
            <a:r>
              <a:rPr lang="en-US" altLang="ko-KR" sz="1400" err="1"/>
              <a:t>필수적</a:t>
            </a:r>
            <a:r>
              <a:rPr lang="en-US" altLang="ko-KR" sz="1400"/>
              <a:t>.</a:t>
            </a:r>
          </a:p>
          <a:p>
            <a:pPr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400"/>
              <a:t> </a:t>
            </a:r>
            <a:r>
              <a:rPr lang="en-US" altLang="ko-KR" sz="1400" b="1" err="1"/>
              <a:t>프롬프트</a:t>
            </a:r>
            <a:r>
              <a:rPr lang="en-US" altLang="ko-KR" sz="1400" b="1"/>
              <a:t> </a:t>
            </a:r>
            <a:r>
              <a:rPr lang="en-US" altLang="ko-KR" sz="1400" b="1" err="1"/>
              <a:t>최적화</a:t>
            </a:r>
            <a:r>
              <a:rPr lang="en-US" altLang="ko-KR" sz="1400" err="1"/>
              <a:t>를</a:t>
            </a:r>
            <a:r>
              <a:rPr lang="en-US" altLang="ko-KR" sz="1400"/>
              <a:t> </a:t>
            </a:r>
            <a:r>
              <a:rPr lang="en-US" altLang="ko-KR" sz="1400" err="1"/>
              <a:t>통해</a:t>
            </a:r>
            <a:r>
              <a:rPr lang="en-US" altLang="ko-KR" sz="1400"/>
              <a:t> </a:t>
            </a:r>
            <a:r>
              <a:rPr lang="en-US" altLang="ko-KR" sz="1400" err="1"/>
              <a:t>단순한</a:t>
            </a:r>
            <a:r>
              <a:rPr lang="en-US" altLang="ko-KR" sz="1400"/>
              <a:t> </a:t>
            </a:r>
            <a:r>
              <a:rPr lang="en-US" altLang="ko-KR" sz="1400" err="1"/>
              <a:t>명령어로는</a:t>
            </a:r>
            <a:r>
              <a:rPr lang="en-US" altLang="ko-KR" sz="1400"/>
              <a:t> </a:t>
            </a:r>
            <a:r>
              <a:rPr lang="en-US" altLang="ko-KR" sz="1400" err="1"/>
              <a:t>어려웠던</a:t>
            </a:r>
            <a:r>
              <a:rPr lang="en-US" altLang="ko-KR" sz="1400"/>
              <a:t> </a:t>
            </a:r>
            <a:r>
              <a:rPr lang="en-US" altLang="ko-KR" sz="1400" err="1"/>
              <a:t>작업을</a:t>
            </a:r>
            <a:r>
              <a:rPr lang="en-US" altLang="ko-KR" sz="1400"/>
              <a:t> </a:t>
            </a:r>
            <a:r>
              <a:rPr lang="en-US" altLang="ko-KR" sz="1400" err="1"/>
              <a:t>수행할</a:t>
            </a:r>
            <a:r>
              <a:rPr lang="en-US" altLang="ko-KR" sz="1400"/>
              <a:t> 수 </a:t>
            </a:r>
            <a:r>
              <a:rPr lang="en-US" altLang="ko-KR" sz="1400" err="1"/>
              <a:t>있도록</a:t>
            </a:r>
            <a:r>
              <a:rPr lang="en-US" altLang="ko-KR" sz="1400"/>
              <a:t> </a:t>
            </a:r>
            <a:r>
              <a:rPr lang="en-US" altLang="ko-KR" sz="1400" err="1"/>
              <a:t>만드는</a:t>
            </a:r>
            <a:r>
              <a:rPr lang="en-US" altLang="ko-KR" sz="1400"/>
              <a:t> </a:t>
            </a:r>
            <a:r>
              <a:rPr lang="en-US" altLang="ko-KR" sz="1400" err="1"/>
              <a:t>것이</a:t>
            </a:r>
            <a:r>
              <a:rPr lang="en-US" altLang="ko-KR" sz="1400"/>
              <a:t> </a:t>
            </a:r>
            <a:r>
              <a:rPr lang="en-US" altLang="ko-KR" sz="1400" b="1"/>
              <a:t>'</a:t>
            </a:r>
            <a:r>
              <a:rPr lang="en-US" altLang="ko-KR" sz="1400" b="1" err="1"/>
              <a:t>프롬프트</a:t>
            </a:r>
            <a:r>
              <a:rPr lang="en-US" altLang="ko-KR" sz="1400" b="1"/>
              <a:t> </a:t>
            </a:r>
            <a:r>
              <a:rPr lang="en-US" altLang="ko-KR" sz="1400" b="1" err="1"/>
              <a:t>엔지니어링</a:t>
            </a:r>
            <a:r>
              <a:rPr lang="en-US" altLang="ko-KR" sz="1400" b="1"/>
              <a:t>'</a:t>
            </a:r>
          </a:p>
          <a:p>
            <a:pPr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400"/>
              <a:t> </a:t>
            </a:r>
            <a:r>
              <a:rPr lang="en-US" altLang="ko-KR" sz="1400" b="1" err="1"/>
              <a:t>프롬프트</a:t>
            </a:r>
            <a:r>
              <a:rPr lang="en-US" altLang="ko-KR" sz="1400" b="1"/>
              <a:t> </a:t>
            </a:r>
            <a:r>
              <a:rPr lang="en-US" altLang="ko-KR" sz="1400" b="1" err="1"/>
              <a:t>엔지니어링</a:t>
            </a:r>
            <a:r>
              <a:rPr lang="en-US" altLang="ko-KR" sz="1400"/>
              <a:t> : </a:t>
            </a:r>
            <a:r>
              <a:rPr lang="en-US" altLang="ko-KR" sz="1400" err="1"/>
              <a:t>프롬프트를</a:t>
            </a:r>
            <a:r>
              <a:rPr lang="en-US" altLang="ko-KR" sz="1400"/>
              <a:t> </a:t>
            </a:r>
            <a:r>
              <a:rPr lang="en-US" altLang="ko-KR" sz="1400" err="1"/>
              <a:t>최적화하는</a:t>
            </a:r>
            <a:r>
              <a:rPr lang="en-US" altLang="ko-KR" sz="1400"/>
              <a:t> </a:t>
            </a:r>
            <a:r>
              <a:rPr lang="en-US" altLang="ko-KR" sz="1400" err="1"/>
              <a:t>과정</a:t>
            </a:r>
            <a:r>
              <a:rPr lang="en-US" altLang="ko-KR" sz="1400"/>
              <a:t>, 그 </a:t>
            </a:r>
            <a:r>
              <a:rPr lang="en-US" altLang="ko-KR" sz="1400" err="1"/>
              <a:t>결과로</a:t>
            </a:r>
            <a:r>
              <a:rPr lang="en-US" altLang="ko-KR" sz="1400"/>
              <a:t> </a:t>
            </a:r>
            <a:r>
              <a:rPr lang="en-US" altLang="ko-KR" sz="1400" err="1"/>
              <a:t>얻어지는</a:t>
            </a:r>
            <a:r>
              <a:rPr lang="en-US" altLang="ko-KR" sz="1400"/>
              <a:t> </a:t>
            </a:r>
            <a:r>
              <a:rPr lang="en-US" altLang="ko-KR" sz="1400" err="1"/>
              <a:t>개선된</a:t>
            </a:r>
            <a:r>
              <a:rPr lang="en-US" altLang="ko-KR" sz="1400"/>
              <a:t> </a:t>
            </a:r>
            <a:r>
              <a:rPr lang="en-US" altLang="ko-KR" sz="1400" err="1"/>
              <a:t>결과물</a:t>
            </a:r>
            <a:endParaRPr lang="en-US" altLang="ko-KR" sz="1400"/>
          </a:p>
          <a:p>
            <a:pPr marL="0" indent="0">
              <a:lnSpc>
                <a:spcPct val="200000"/>
              </a:lnSpc>
              <a:buFont typeface="Arial"/>
              <a:buNone/>
              <a:defRPr/>
            </a:pPr>
            <a:r>
              <a:rPr lang="en-US" altLang="ko-KR" sz="1400"/>
              <a:t>	ex) </a:t>
            </a:r>
            <a:r>
              <a:rPr lang="en-US" altLang="ko-KR" sz="1400" err="1"/>
              <a:t>과학</a:t>
            </a:r>
            <a:r>
              <a:rPr lang="en-US" altLang="ko-KR" sz="1400"/>
              <a:t> </a:t>
            </a:r>
            <a:r>
              <a:rPr lang="en-US" altLang="ko-KR" sz="1400" err="1"/>
              <a:t>논문</a:t>
            </a:r>
            <a:r>
              <a:rPr lang="en-US" altLang="ko-KR" sz="1400"/>
              <a:t> </a:t>
            </a:r>
            <a:r>
              <a:rPr lang="en-US" altLang="ko-KR" sz="1400" err="1"/>
              <a:t>요약</a:t>
            </a:r>
            <a:r>
              <a:rPr lang="en-US" altLang="ko-KR" sz="1400"/>
              <a:t> </a:t>
            </a:r>
            <a:r>
              <a:rPr lang="en-US" altLang="ko-KR" sz="1400" err="1"/>
              <a:t>생성</a:t>
            </a:r>
            <a:r>
              <a:rPr lang="en-US" altLang="ko-KR" sz="1400"/>
              <a:t>, </a:t>
            </a:r>
            <a:r>
              <a:rPr lang="en-US" altLang="ko-KR" sz="1400" err="1"/>
              <a:t>전문</a:t>
            </a:r>
            <a:r>
              <a:rPr lang="en-US" altLang="ko-KR" sz="1400"/>
              <a:t> </a:t>
            </a:r>
            <a:r>
              <a:rPr lang="en-US" altLang="ko-KR" sz="1400" err="1"/>
              <a:t>지식이</a:t>
            </a:r>
            <a:r>
              <a:rPr lang="en-US" altLang="ko-KR" sz="1400"/>
              <a:t> </a:t>
            </a:r>
            <a:r>
              <a:rPr lang="en-US" altLang="ko-KR" sz="1400" err="1"/>
              <a:t>필요한</a:t>
            </a:r>
            <a:r>
              <a:rPr lang="en-US" altLang="ko-KR" sz="1400"/>
              <a:t> </a:t>
            </a:r>
            <a:r>
              <a:rPr lang="en-US" altLang="ko-KR" sz="1400" err="1"/>
              <a:t>문장</a:t>
            </a:r>
            <a:r>
              <a:rPr lang="en-US" altLang="ko-KR" sz="1400"/>
              <a:t> </a:t>
            </a:r>
            <a:r>
              <a:rPr lang="en-US" altLang="ko-KR" sz="1400" err="1"/>
              <a:t>작성</a:t>
            </a:r>
            <a:r>
              <a:rPr lang="en-US" altLang="ko-KR" sz="1400"/>
              <a:t> 등</a:t>
            </a:r>
          </a:p>
          <a:p>
            <a:pPr>
              <a:lnSpc>
                <a:spcPct val="200000"/>
              </a:lnSpc>
              <a:buFont typeface="Arial"/>
              <a:buChar char="•"/>
              <a:defRPr/>
            </a:pPr>
            <a:r>
              <a:rPr lang="en-US" altLang="ko-KR" sz="1400"/>
              <a:t> Templates </a:t>
            </a:r>
            <a:r>
              <a:rPr lang="en-US" altLang="ko-KR" sz="1400" err="1"/>
              <a:t>모듈은</a:t>
            </a:r>
            <a:r>
              <a:rPr lang="en-US" altLang="ko-KR" sz="1400"/>
              <a:t> </a:t>
            </a:r>
            <a:r>
              <a:rPr lang="en-US" altLang="ko-KR" sz="1400" err="1"/>
              <a:t>프롬프트</a:t>
            </a:r>
            <a:r>
              <a:rPr lang="en-US" altLang="ko-KR" sz="1400"/>
              <a:t> </a:t>
            </a:r>
            <a:r>
              <a:rPr lang="en-US" altLang="ko-KR" sz="1400" err="1"/>
              <a:t>엔지니어링을</a:t>
            </a:r>
            <a:r>
              <a:rPr lang="en-US" altLang="ko-KR" sz="1400"/>
              <a:t> </a:t>
            </a:r>
            <a:r>
              <a:rPr lang="en-US" altLang="ko-KR" sz="1400" err="1"/>
              <a:t>돕고</a:t>
            </a:r>
            <a:r>
              <a:rPr lang="en-US" altLang="ko-KR" sz="1400"/>
              <a:t>, </a:t>
            </a:r>
            <a:r>
              <a:rPr lang="en-US" altLang="ko-KR" sz="1400" err="1"/>
              <a:t>프롬프트를</a:t>
            </a:r>
            <a:r>
              <a:rPr lang="en-US" altLang="ko-KR" sz="1400"/>
              <a:t> </a:t>
            </a:r>
            <a:r>
              <a:rPr lang="en-US" altLang="ko-KR" sz="1400" err="1"/>
              <a:t>쉽게</a:t>
            </a:r>
            <a:r>
              <a:rPr lang="en-US" altLang="ko-KR" sz="1400"/>
              <a:t> </a:t>
            </a:r>
            <a:r>
              <a:rPr lang="en-US" altLang="ko-KR" sz="1400" err="1"/>
              <a:t>구축할</a:t>
            </a:r>
            <a:r>
              <a:rPr lang="en-US" altLang="ko-KR" sz="1400"/>
              <a:t> 수 </a:t>
            </a:r>
            <a:r>
              <a:rPr lang="en-US" altLang="ko-KR" sz="1400" err="1"/>
              <a:t>있는</a:t>
            </a:r>
            <a:r>
              <a:rPr lang="en-US" altLang="ko-KR" sz="1400"/>
              <a:t> </a:t>
            </a:r>
            <a:r>
              <a:rPr lang="en-US" altLang="ko-KR" sz="1400" err="1"/>
              <a:t>기능을</a:t>
            </a:r>
            <a:r>
              <a:rPr lang="en-US" altLang="ko-KR" sz="1400"/>
              <a:t> </a:t>
            </a:r>
            <a:r>
              <a:rPr lang="en-US" altLang="ko-KR" sz="1400" err="1"/>
              <a:t>제공</a:t>
            </a:r>
            <a:endParaRPr lang="en-US" altLang="ko-KR" sz="1400"/>
          </a:p>
          <a:p>
            <a:pPr>
              <a:lnSpc>
                <a:spcPct val="200000"/>
              </a:lnSpc>
              <a:buFont typeface="Arial"/>
              <a:buChar char="•"/>
              <a:defRPr/>
            </a:pPr>
            <a:r>
              <a:rPr lang="ko-KR" altLang="en-US" sz="1400"/>
              <a:t> </a:t>
            </a:r>
            <a:r>
              <a:rPr lang="en-US" altLang="ko-KR" sz="1400"/>
              <a:t>PPT</a:t>
            </a:r>
            <a:r>
              <a:rPr lang="ko-KR" altLang="en-US" sz="1400"/>
              <a:t> </a:t>
            </a:r>
            <a:r>
              <a:rPr lang="en-US" altLang="ko-KR" sz="1400"/>
              <a:t>3</a:t>
            </a:r>
            <a:r>
              <a:rPr lang="ko-KR" altLang="en-US" sz="1400"/>
              <a:t>장에서 자세한 설명 예정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412CC3-21A4-CEEE-4A87-65B4F5505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Model I/O &gt; Output parsers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55188" y="1496316"/>
            <a:ext cx="3540612" cy="492519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Output parsers -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출력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구조화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3392" y="2144389"/>
            <a:ext cx="11089232" cy="1109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400"/>
              <a:t>언어 </a:t>
            </a:r>
            <a:r>
              <a:rPr lang="en-US" altLang="ko-KR" sz="1400" err="1"/>
              <a:t>모델에서</a:t>
            </a:r>
            <a:r>
              <a:rPr lang="en-US" altLang="ko-KR" sz="1400"/>
              <a:t> </a:t>
            </a:r>
            <a:r>
              <a:rPr lang="en-US" altLang="ko-KR" sz="1400" err="1"/>
              <a:t>얻은</a:t>
            </a:r>
            <a:r>
              <a:rPr lang="en-US" altLang="ko-KR" sz="1400"/>
              <a:t> </a:t>
            </a:r>
            <a:r>
              <a:rPr lang="en-US" altLang="ko-KR" sz="1400" err="1"/>
              <a:t>출력을</a:t>
            </a:r>
            <a:r>
              <a:rPr lang="en-US" altLang="ko-KR" sz="1400"/>
              <a:t> </a:t>
            </a:r>
            <a:r>
              <a:rPr lang="en-US" altLang="ko-KR" sz="1400" err="1"/>
              <a:t>분석해</a:t>
            </a:r>
            <a:r>
              <a:rPr lang="en-US" altLang="ko-KR" sz="1400"/>
              <a:t> </a:t>
            </a:r>
            <a:r>
              <a:rPr lang="en-US" altLang="ko-KR" sz="1400" err="1"/>
              <a:t>애플리케이션에서</a:t>
            </a:r>
            <a:r>
              <a:rPr lang="en-US" altLang="ko-KR" sz="1400"/>
              <a:t> </a:t>
            </a:r>
            <a:r>
              <a:rPr lang="en-US" altLang="ko-KR" sz="1400" err="1"/>
              <a:t>사용하기</a:t>
            </a:r>
            <a:r>
              <a:rPr lang="en-US" altLang="ko-KR" sz="1400"/>
              <a:t> </a:t>
            </a:r>
            <a:r>
              <a:rPr lang="en-US" altLang="ko-KR" sz="1400" err="1"/>
              <a:t>쉬운</a:t>
            </a:r>
            <a:r>
              <a:rPr lang="en-US" altLang="ko-KR" sz="1400"/>
              <a:t> </a:t>
            </a:r>
            <a:r>
              <a:rPr lang="en-US" altLang="ko-KR" sz="1400" err="1"/>
              <a:t>형태로</a:t>
            </a:r>
            <a:r>
              <a:rPr lang="en-US" altLang="ko-KR" sz="1400"/>
              <a:t> </a:t>
            </a:r>
            <a:r>
              <a:rPr lang="en-US" altLang="ko-KR" sz="1400" err="1"/>
              <a:t>변환하는</a:t>
            </a:r>
            <a:r>
              <a:rPr lang="en-US" altLang="ko-KR" sz="1400"/>
              <a:t> </a:t>
            </a:r>
            <a:r>
              <a:rPr lang="en-US" altLang="ko-KR" sz="1400" err="1"/>
              <a:t>기능을</a:t>
            </a:r>
            <a:r>
              <a:rPr lang="en-US" altLang="ko-KR" sz="1400"/>
              <a:t> </a:t>
            </a:r>
            <a:r>
              <a:rPr lang="en-US" altLang="ko-KR" sz="1400" err="1"/>
              <a:t>제공</a:t>
            </a:r>
            <a:endParaRPr lang="en-US" altLang="ko-KR" sz="1400"/>
          </a:p>
          <a:p>
            <a:pPr marL="228480" indent="-228480">
              <a:lnSpc>
                <a:spcPct val="150000"/>
              </a:lnSpc>
              <a:buFont typeface="Arial"/>
              <a:buChar char="•"/>
              <a:defRPr/>
            </a:pPr>
            <a:endParaRPr lang="ko-KR" altLang="en-US" sz="1400" b="1"/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b="1"/>
              <a:t>1.</a:t>
            </a:r>
            <a:r>
              <a:rPr lang="ko-KR" altLang="en-US" sz="1600" b="1"/>
              <a:t> 날짜와 시간 형식으로 받아보기(</a:t>
            </a:r>
            <a:r>
              <a:rPr lang="ko-KR" altLang="en-US" sz="1600" b="1" err="1"/>
              <a:t>DatetimeOutputParser</a:t>
            </a:r>
            <a:r>
              <a:rPr lang="ko-KR" altLang="en-US" sz="1600" b="1"/>
              <a:t> 사용)</a:t>
            </a:r>
          </a:p>
        </p:txBody>
      </p:sp>
      <p:sp>
        <p:nvSpPr>
          <p:cNvPr id="189" name="직사각형 8"/>
          <p:cNvSpPr/>
          <p:nvPr/>
        </p:nvSpPr>
        <p:spPr>
          <a:xfrm>
            <a:off x="767407" y="3276989"/>
            <a:ext cx="9577064" cy="1736187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 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#언어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모델의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출력을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날짜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및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시간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형식으로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변환하는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DatetimeOutputParser를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가져옴</a:t>
            </a:r>
            <a:endParaRPr kumimoji="0" lang="en-US" altLang="ko-KR" sz="1100" b="1" i="0" u="none" strike="noStrike" kern="1200" cap="none" spc="0" normalizeH="0" baseline="0">
              <a:solidFill>
                <a:schemeClr val="accent6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output_parser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en-US" altLang="ko-KR" sz="1400" b="1" i="0" u="none" strike="noStrike" kern="1200" cap="none" spc="0" normalizeH="0" baseline="0" err="1">
                <a:solidFill>
                  <a:schemeClr val="accent4"/>
                </a:solidFill>
                <a:effectLst/>
                <a:latin typeface="等线"/>
                <a:ea typeface="맑은 고딕"/>
                <a:cs typeface="Arial"/>
              </a:rPr>
              <a:t>DatetimeOutputParser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()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 		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  <a:r>
              <a:rPr kumimoji="0" lang="en-US" altLang="ko-KR" sz="11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중략</a:t>
            </a:r>
            <a:r>
              <a:rPr kumimoji="0" lang="en-US" altLang="ko-KR" sz="11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)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srgbClr val="FFFFFF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 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#출력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결과를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분석해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날짜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및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시간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형식으로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변환</a:t>
            </a:r>
            <a:endParaRPr kumimoji="0" lang="en-US" altLang="ko-KR" sz="1100" b="1" i="0" u="none" strike="noStrike" kern="1200" cap="none" spc="0" normalizeH="0" baseline="0">
              <a:solidFill>
                <a:schemeClr val="accent6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 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output =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output_parser.parse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result.content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)</a:t>
            </a:r>
          </a:p>
        </p:txBody>
      </p:sp>
      <p:sp>
        <p:nvSpPr>
          <p:cNvPr id="191" name="TextBox 9"/>
          <p:cNvSpPr txBox="1"/>
          <p:nvPr/>
        </p:nvSpPr>
        <p:spPr>
          <a:xfrm>
            <a:off x="767407" y="5093429"/>
            <a:ext cx="2362507" cy="296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결과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2020-09-01 00:00:00</a:t>
            </a:r>
          </a:p>
        </p:txBody>
      </p:sp>
      <p:cxnSp>
        <p:nvCxnSpPr>
          <p:cNvPr id="192" name="직선 연결선 191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5B4290-5F8A-FEB1-6D99-9C77A16D0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29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6" name="MH_Others_1"/>
          <p:cNvSpPr txBox="1"/>
          <p:nvPr/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/>
            </a:pPr>
            <a:r>
              <a:rPr lang="en-US" altLang="ko-KR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anumGothic"/>
                <a:ea typeface="NanumGothic"/>
                <a:cs typeface="Arial"/>
                <a:sym typeface="Arial"/>
              </a:rPr>
              <a:t>01</a:t>
            </a:r>
            <a:endParaRPr lang="en-US" altLang="ko-KR" sz="4400">
              <a:solidFill>
                <a:schemeClr val="bg1"/>
              </a:solidFill>
              <a:latin typeface="NanumGothic"/>
              <a:ea typeface="NanumGothic"/>
              <a:cs typeface="Arial"/>
              <a:sym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19992" y="2852812"/>
            <a:ext cx="6080237" cy="5791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4500">
                <a:latin typeface="NanumGothic"/>
                <a:ea typeface="NanumGothic"/>
                <a:sym typeface="Arial"/>
              </a:rPr>
              <a:t>파이썬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Model I/O &gt; Output parsers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392" y="1391434"/>
            <a:ext cx="11089232" cy="139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b="1"/>
              <a:t>2.</a:t>
            </a:r>
            <a:r>
              <a:rPr lang="ko-KR" altLang="en-US" sz="1600" b="1"/>
              <a:t> 출력 형식을 직접 정의하기(</a:t>
            </a:r>
            <a:r>
              <a:rPr lang="ko-KR" altLang="en-US" sz="1600" b="1" err="1"/>
              <a:t>PydanticOutputParser</a:t>
            </a:r>
            <a:r>
              <a:rPr lang="ko-KR" altLang="en-US" sz="1600" b="1"/>
              <a:t> 사용)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400"/>
              <a:t>- </a:t>
            </a:r>
            <a:r>
              <a:rPr lang="ko-KR" altLang="en-US" sz="1400" err="1"/>
              <a:t>PydanticOutputParser는</a:t>
            </a:r>
            <a:r>
              <a:rPr lang="ko-KR" altLang="en-US" sz="1400"/>
              <a:t> </a:t>
            </a:r>
            <a:r>
              <a:rPr lang="ko-KR" altLang="en-US" sz="1400" err="1"/>
              <a:t>Pydantic</a:t>
            </a:r>
            <a:r>
              <a:rPr lang="ko-KR" altLang="en-US" sz="1400"/>
              <a:t> 모델을 기반으로 언어 모델의 출력을 파싱.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400"/>
              <a:t>- </a:t>
            </a:r>
            <a:r>
              <a:rPr lang="ko-KR" altLang="en-US" sz="1400" b="1" err="1">
                <a:highlight>
                  <a:srgbClr val="C0C0C0"/>
                </a:highlight>
              </a:rPr>
              <a:t>Pydantic</a:t>
            </a:r>
            <a:r>
              <a:rPr lang="ko-KR" altLang="en-US" sz="1400" b="1">
                <a:highlight>
                  <a:srgbClr val="C0C0C0"/>
                </a:highlight>
              </a:rPr>
              <a:t> 모델</a:t>
            </a:r>
            <a:r>
              <a:rPr lang="ko-KR" altLang="en-US" sz="1400" b="1"/>
              <a:t> </a:t>
            </a:r>
            <a:r>
              <a:rPr lang="ko-KR" altLang="en-US" sz="1400"/>
              <a:t>: </a:t>
            </a:r>
            <a:r>
              <a:rPr lang="ko-KR" altLang="en-US" sz="1400" err="1"/>
              <a:t>파이썬에서</a:t>
            </a:r>
            <a:r>
              <a:rPr lang="ko-KR" altLang="en-US" sz="1400"/>
              <a:t> 데이터 검증을 위한 라이브러리. </a:t>
            </a:r>
          </a:p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400"/>
              <a:t>	            </a:t>
            </a:r>
            <a:r>
              <a:rPr lang="ko-KR" altLang="en-US" sz="1400" err="1"/>
              <a:t>type</a:t>
            </a:r>
            <a:r>
              <a:rPr lang="ko-KR" altLang="en-US" sz="1400"/>
              <a:t> 힌트를 이용해 데이터 모델을 정의하고, 데이터 분석과 검증을 수행하는 도구.</a:t>
            </a:r>
          </a:p>
        </p:txBody>
      </p:sp>
      <p:sp>
        <p:nvSpPr>
          <p:cNvPr id="189" name="직사각형 8"/>
          <p:cNvSpPr/>
          <p:nvPr/>
        </p:nvSpPr>
        <p:spPr>
          <a:xfrm>
            <a:off x="767408" y="2924944"/>
            <a:ext cx="9577064" cy="331236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#Pydantic 모델 정의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class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Smartphone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BaseModel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):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#Field를 사용해 설명을 추가</a:t>
            </a: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release_date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: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str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Field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description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="스마트폰 출시일")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model_name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: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str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Field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description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="스마트폰 모델명")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#PydanticOutputParser를 </a:t>
            </a:r>
            <a:r>
              <a:rPr kumimoji="0" lang="ko-KR" altLang="en-US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SmartPhone</a:t>
            </a: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모델로 초기화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parser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ko-KR" altLang="en-US" sz="1400" b="1" i="0" u="none" strike="noStrike" kern="1200" cap="none" spc="0" normalizeH="0" baseline="0" err="1">
                <a:solidFill>
                  <a:schemeClr val="accent4"/>
                </a:solidFill>
                <a:effectLst/>
                <a:latin typeface="等线"/>
                <a:ea typeface="맑은 고딕"/>
                <a:cs typeface="Arial"/>
              </a:rPr>
              <a:t>PydanticOutputParser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pydantic_object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=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Smartphone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)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		(중략)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#PydanticOutputParser를 사용해 문장을 파싱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parsed_result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parser.parse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result.content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)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print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("모델명: {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parsed_result.model_name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}")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print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("스마트폰 출시일: {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parsed_result.release_date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}")</a:t>
            </a:r>
          </a:p>
        </p:txBody>
      </p:sp>
      <p:sp>
        <p:nvSpPr>
          <p:cNvPr id="191" name="TextBox 9"/>
          <p:cNvSpPr txBox="1"/>
          <p:nvPr/>
        </p:nvSpPr>
        <p:spPr>
          <a:xfrm>
            <a:off x="7680176" y="5352485"/>
            <a:ext cx="3168352" cy="721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chemeClr val="lt1"/>
                </a:solidFill>
                <a:latin typeface="等线"/>
                <a:ea typeface="맑은 고딕"/>
                <a:cs typeface="맑은 고딕"/>
              </a:rPr>
              <a:t>결과</a:t>
            </a: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等线"/>
                <a:ea typeface="맑은 고딕"/>
                <a:cs typeface="맑은 고딕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chemeClr val="lt1"/>
                </a:solidFill>
                <a:latin typeface="等线"/>
                <a:ea typeface="맑은 고딕"/>
                <a:cs typeface="Arial"/>
              </a:rPr>
              <a:t>: </a:t>
            </a:r>
            <a:endParaRPr kumimoji="0" lang="ko-KR" altLang="en-US" sz="1400" b="0" i="0" u="none" strike="noStrike" kern="1200" cap="none" spc="0" normalizeH="0" baseline="0">
              <a:solidFill>
                <a:schemeClr val="lt1"/>
              </a:solidFill>
              <a:latin typeface="等线"/>
              <a:ea typeface="맑은 고딕"/>
              <a:cs typeface="맑은 고딕"/>
            </a:endParaRP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等线"/>
                <a:ea typeface="맑은 고딕"/>
                <a:cs typeface="맑은 고딕"/>
              </a:rPr>
              <a:t>모델명 : Samsung Galaxy S21</a:t>
            </a:r>
          </a:p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chemeClr val="lt1"/>
                </a:solidFill>
                <a:latin typeface="等线"/>
                <a:ea typeface="맑은 고딕"/>
                <a:cs typeface="맑은 고딕"/>
              </a:rPr>
              <a:t>스마트폰 출시일 : 2021-01-01</a:t>
            </a:r>
          </a:p>
        </p:txBody>
      </p:sp>
      <p:cxnSp>
        <p:nvCxnSpPr>
          <p:cNvPr id="192" name="직선 연결선 191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818672F-4659-A74B-1CCE-2B06EFA11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Model I/O &gt; Output parsers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392" y="1478850"/>
            <a:ext cx="11089232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/>
              <a:buNone/>
              <a:defRPr/>
            </a:pPr>
            <a:r>
              <a:rPr lang="en-US" altLang="ko-KR" sz="1600" b="1"/>
              <a:t>3.</a:t>
            </a:r>
            <a:r>
              <a:rPr lang="ko-KR" altLang="en-US" sz="1600" b="1"/>
              <a:t> 잘못된 결과가 반환될 시 수정을 지시(OutputFixingParser 사용)</a:t>
            </a:r>
            <a:endParaRPr lang="ko-KR" altLang="en-US" sz="1400"/>
          </a:p>
        </p:txBody>
      </p:sp>
      <p:sp>
        <p:nvSpPr>
          <p:cNvPr id="189" name="직사각형 8"/>
          <p:cNvSpPr/>
          <p:nvPr/>
        </p:nvSpPr>
        <p:spPr>
          <a:xfrm>
            <a:off x="767408" y="1988840"/>
            <a:ext cx="9577064" cy="1440160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#OutputFixingParser를 사용하도록 작성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parser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ko-KR" altLang="en-US" sz="1400" b="1" i="0" u="none" strike="noStrike" kern="1200" cap="none" spc="0" normalizeH="0" baseline="0" err="1">
                <a:solidFill>
                  <a:schemeClr val="accent4"/>
                </a:solidFill>
                <a:effectLst/>
                <a:latin typeface="等线"/>
                <a:ea typeface="맑은 고딕"/>
                <a:cs typeface="Arial"/>
              </a:rPr>
              <a:t>OutputFixingParser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.from_llm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	</a:t>
            </a:r>
            <a:endParaRPr kumimoji="0" lang="ko-KR" altLang="en-US" sz="1200" b="1" i="0" u="none" strike="noStrike" kern="1200" cap="none" spc="0" normalizeH="0" baseline="0">
              <a:solidFill>
                <a:schemeClr val="accent6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#수정에 사용할 언어 모델 설정</a:t>
            </a:r>
            <a:endParaRPr kumimoji="0" lang="ko-KR" altLang="en-US" sz="1200" b="1" i="0" u="none" strike="noStrike" kern="1200" cap="none" spc="0" normalizeH="0" baseline="0">
              <a:solidFill>
                <a:schemeClr val="accent6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llm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chat</a:t>
            </a: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)</a:t>
            </a:r>
          </a:p>
        </p:txBody>
      </p:sp>
      <p:cxnSp>
        <p:nvCxnSpPr>
          <p:cNvPr id="192" name="직선 연결선 191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ln w="38100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7F9439-9305-A8C4-53E8-EBAB9C935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84784"/>
            <a:ext cx="4464496" cy="483785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effectLst/>
              </a:rPr>
              <a:t>Retrieval - </a:t>
            </a:r>
            <a:r>
              <a:rPr lang="ko-KR" altLang="en-US" b="1">
                <a:effectLst/>
              </a:rPr>
              <a:t>알 수 없는 데이터를 다루기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195572"/>
            <a:ext cx="11161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미지의 정보를 </a:t>
            </a:r>
            <a:r>
              <a:rPr lang="en-US" altLang="ko-KR" sz="1400" b="1"/>
              <a:t>RAG</a:t>
            </a:r>
            <a:r>
              <a:rPr lang="ko-KR" altLang="en-US" sz="1400"/>
              <a:t>를 통해 해결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A847AD-A7B5-1660-67DD-0406A2C602D9}"/>
              </a:ext>
            </a:extLst>
          </p:cNvPr>
          <p:cNvSpPr txBox="1"/>
          <p:nvPr/>
        </p:nvSpPr>
        <p:spPr>
          <a:xfrm>
            <a:off x="623392" y="2696278"/>
            <a:ext cx="11161240" cy="135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/>
              <a:t>GPT</a:t>
            </a:r>
            <a:r>
              <a:rPr lang="ko-KR" altLang="en-US" sz="1400"/>
              <a:t>와 같은 언어 모델은 학습한 정보를 바탕으로 답변을 생성하지만</a:t>
            </a:r>
            <a:r>
              <a:rPr lang="en-US" altLang="ko-KR" sz="1400"/>
              <a:t>, </a:t>
            </a:r>
            <a:r>
              <a:rPr lang="ko-KR" altLang="en-US" sz="1400"/>
              <a:t>학습하지 않은 내용에 대해서는 답변할 수 없음 </a:t>
            </a:r>
            <a:endParaRPr lang="en-US" altLang="ko-KR" sz="1400"/>
          </a:p>
          <a:p>
            <a:pPr lvl="0">
              <a:lnSpc>
                <a:spcPct val="150000"/>
              </a:lnSpc>
              <a:defRPr/>
            </a:pPr>
            <a:r>
              <a:rPr lang="en-US" altLang="ko-KR" sz="1400"/>
              <a:t>    </a:t>
            </a:r>
            <a:r>
              <a:rPr lang="ko-KR" altLang="en-US" sz="1400"/>
              <a:t>→ </a:t>
            </a:r>
            <a:r>
              <a:rPr lang="en-US" altLang="ko-KR" sz="1400" b="1">
                <a:effectLst/>
                <a:highlight>
                  <a:srgbClr val="C0C0C0"/>
                </a:highlight>
              </a:rPr>
              <a:t>RAG(Retrieval-Augmented Generation)</a:t>
            </a:r>
            <a:r>
              <a:rPr lang="ko-KR" altLang="en-US" sz="1400">
                <a:effectLst/>
              </a:rPr>
              <a:t>를</a:t>
            </a:r>
            <a:r>
              <a:rPr lang="ko-KR" altLang="en-US" sz="1400"/>
              <a:t> 사용하여 해결 가능</a:t>
            </a:r>
            <a:endParaRPr lang="en-US" altLang="ko-KR" sz="1400"/>
          </a:p>
          <a:p>
            <a:pPr lvl="0">
              <a:lnSpc>
                <a:spcPct val="150000"/>
              </a:lnSpc>
              <a:defRPr/>
            </a:pPr>
            <a:r>
              <a:rPr lang="en-US" altLang="ko-KR" sz="1400"/>
              <a:t>       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사용자가 입력한 내용과 관련된 정보를 </a:t>
            </a:r>
            <a:r>
              <a:rPr lang="ko-KR" altLang="en-US" sz="1400" b="1"/>
              <a:t>외부 데이터베이스 등에서 검색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/>
              <a:t>그 정보를 이용해 프롬프트를 만들어</a:t>
            </a:r>
            <a:endParaRPr lang="en-US" altLang="ko-KR" sz="1400"/>
          </a:p>
          <a:p>
            <a:pPr lvl="0">
              <a:lnSpc>
                <a:spcPct val="150000"/>
              </a:lnSpc>
              <a:defRPr/>
            </a:pPr>
            <a:r>
              <a:rPr lang="en-US" altLang="ko-KR" sz="1400"/>
              <a:t>         </a:t>
            </a:r>
            <a:r>
              <a:rPr lang="ko-KR" altLang="en-US" sz="1400"/>
              <a:t>언어 모델을 호출</a:t>
            </a:r>
            <a:r>
              <a:rPr lang="en-US" altLang="ko-KR" sz="1400"/>
              <a:t>. </a:t>
            </a:r>
            <a:r>
              <a:rPr lang="ko-KR" altLang="en-US" sz="1400"/>
              <a:t>이를 통해 학습하지 않은 지식이나 정보도 답변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33F181-AA3E-9621-DD73-5A9E17315F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 &gt; RAG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84784"/>
            <a:ext cx="4608512" cy="504044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effectLst/>
              </a:rPr>
              <a:t>RAG(Retrieval-Augmented Generation) 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A847AD-A7B5-1660-67DD-0406A2C602D9}"/>
              </a:ext>
            </a:extLst>
          </p:cNvPr>
          <p:cNvSpPr txBox="1"/>
          <p:nvPr/>
        </p:nvSpPr>
        <p:spPr>
          <a:xfrm>
            <a:off x="623392" y="2132856"/>
            <a:ext cx="11161240" cy="3597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 </a:t>
            </a:r>
            <a:r>
              <a:rPr lang="ko-KR" altLang="en-US" sz="1600" b="1"/>
              <a:t>사용 절차</a:t>
            </a:r>
            <a:r>
              <a:rPr lang="ko-KR" altLang="en-US" sz="1600"/>
              <a:t> </a:t>
            </a:r>
            <a:endParaRPr lang="ko-KR" altLang="en-US" sz="1400"/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사용자에게 </a:t>
            </a:r>
            <a:r>
              <a:rPr lang="ko-KR" altLang="en-US" sz="1400" b="1"/>
              <a:t>질문 받기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준비된 문장에서 답변에 </a:t>
            </a:r>
            <a:r>
              <a:rPr lang="ko-KR" altLang="en-US" sz="1400" b="1">
                <a:highlight>
                  <a:srgbClr val="C0C0C0"/>
                </a:highlight>
              </a:rPr>
              <a:t>필요한 부분</a:t>
            </a:r>
            <a:r>
              <a:rPr lang="ko-KR" altLang="en-US" sz="1400"/>
              <a:t> 찾기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문장의 관련 부분과 사용자 질문을 조합해 </a:t>
            </a:r>
            <a:r>
              <a:rPr lang="ko-KR" altLang="en-US" sz="1400" b="1"/>
              <a:t>프롬프트 생성</a:t>
            </a:r>
            <a:r>
              <a:rPr lang="ko-KR" altLang="en-US" sz="1400"/>
              <a:t>하기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생성한 프롬프트로 언어 모델을 호출해 사용자에게 </a:t>
            </a:r>
            <a:r>
              <a:rPr lang="ko-KR" altLang="en-US" sz="1400" b="1"/>
              <a:t>결과 반환</a:t>
            </a:r>
            <a:r>
              <a:rPr lang="ko-KR" altLang="en-US" sz="1400"/>
              <a:t>하기</a:t>
            </a:r>
          </a:p>
          <a:p>
            <a:endParaRPr lang="en-US" altLang="ko-KR" sz="1400" b="1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/>
              <a:t> 답변에 필요한 문장을 찾는 방법</a:t>
            </a:r>
            <a:r>
              <a:rPr lang="ko-KR" altLang="en-US" sz="160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답변에 필요한 문장을 어떻게 검색하고 가져오는지가 중요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텍스트를 컴퓨터가 이해할 수 있도록 </a:t>
            </a:r>
            <a:r>
              <a:rPr lang="ko-KR" altLang="en-US" sz="1400" b="1"/>
              <a:t>텍스트를 숫자의 조합으로 표현</a:t>
            </a:r>
            <a:r>
              <a:rPr lang="ko-KR" altLang="en-US" sz="1400"/>
              <a:t>하는 과정 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en-US" altLang="ko-KR" sz="1400"/>
              <a:t>   : </a:t>
            </a:r>
            <a:r>
              <a:rPr lang="ko-KR" altLang="en-US" sz="1400" b="1">
                <a:highlight>
                  <a:srgbClr val="C0C0C0"/>
                </a:highlight>
              </a:rPr>
              <a:t>텍스트 벡터화</a:t>
            </a:r>
            <a:r>
              <a:rPr lang="ko-KR" altLang="en-US" sz="1400" b="1"/>
              <a:t> </a:t>
            </a:r>
            <a:r>
              <a:rPr lang="en-US" altLang="ko-KR" sz="1400" b="1"/>
              <a:t>(</a:t>
            </a:r>
            <a:r>
              <a:rPr lang="ko-KR" altLang="en-US" sz="1400" b="1"/>
              <a:t>의미를 고려하면서 수치로 표현하는 것</a:t>
            </a:r>
            <a:r>
              <a:rPr lang="en-US" altLang="ko-KR" sz="1400" b="1"/>
              <a:t>)</a:t>
            </a:r>
            <a:r>
              <a:rPr lang="ko-KR" altLang="en-US" sz="1400"/>
              <a:t> 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en-US" altLang="ko-KR" sz="1400"/>
              <a:t>       </a:t>
            </a:r>
            <a:r>
              <a:rPr lang="ko-KR" altLang="en-US" sz="1400"/>
              <a:t>→ 수치로 표현하기 때문에 계산</a:t>
            </a:r>
            <a:r>
              <a:rPr lang="en-US" altLang="ko-KR" sz="1400"/>
              <a:t>(</a:t>
            </a:r>
            <a:r>
              <a:rPr lang="ko-KR" altLang="en-US" sz="1400"/>
              <a:t>유사도 검색</a:t>
            </a:r>
            <a:r>
              <a:rPr lang="en-US" altLang="ko-KR" sz="1400"/>
              <a:t>)</a:t>
            </a:r>
            <a:r>
              <a:rPr lang="ko-KR" altLang="en-US" sz="1400"/>
              <a:t>을 통해 </a:t>
            </a:r>
            <a:r>
              <a:rPr lang="ko-KR" altLang="en-US" sz="1400" b="1"/>
              <a:t>유사성 여부</a:t>
            </a:r>
            <a:r>
              <a:rPr lang="ko-KR" altLang="en-US" sz="1400"/>
              <a:t>를 확인 가능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BBD38C-F426-E92E-3D87-32E06A5CE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85393"/>
      </p:ext>
    </p:extLst>
  </p:cSld>
  <p:clrMapOvr>
    <a:masterClrMapping/>
  </p:clrMapOvr>
  <p:transition spd="slow" advClick="0" advTm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 &gt; RAG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A847AD-A7B5-1660-67DD-0406A2C602D9}"/>
              </a:ext>
            </a:extLst>
          </p:cNvPr>
          <p:cNvSpPr txBox="1"/>
          <p:nvPr/>
        </p:nvSpPr>
        <p:spPr>
          <a:xfrm>
            <a:off x="623392" y="2204864"/>
            <a:ext cx="11161240" cy="70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</a:t>
            </a:r>
            <a:r>
              <a:rPr lang="ko-KR" altLang="en-US" sz="1400"/>
              <a:t>텍스트</a:t>
            </a:r>
            <a:r>
              <a:rPr lang="en-US" altLang="ko-KR" sz="1400"/>
              <a:t> </a:t>
            </a:r>
            <a:r>
              <a:rPr lang="ko-KR" altLang="en-US" sz="1400"/>
              <a:t>벡터화를 위해 </a:t>
            </a:r>
            <a:r>
              <a:rPr lang="en-US" altLang="ko-KR" sz="1400"/>
              <a:t>Retrieval </a:t>
            </a:r>
            <a:r>
              <a:rPr lang="ko-KR" altLang="en-US" sz="1400"/>
              <a:t>모듈에 </a:t>
            </a:r>
            <a:r>
              <a:rPr lang="en-US" altLang="ko-KR" sz="1400"/>
              <a:t>Text embeddings models</a:t>
            </a:r>
            <a:r>
              <a:rPr lang="ko-KR" altLang="en-US" sz="1400"/>
              <a:t>가 있음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OpenAI</a:t>
            </a:r>
            <a:r>
              <a:rPr lang="ko-KR" altLang="en-US" sz="1400"/>
              <a:t>는</a:t>
            </a:r>
            <a:r>
              <a:rPr lang="ko-KR" altLang="en-US" sz="1400" b="1">
                <a:effectLst/>
              </a:rPr>
              <a:t> </a:t>
            </a:r>
            <a:r>
              <a:rPr lang="ko-KR" altLang="en-US" sz="1400" b="1">
                <a:effectLst/>
                <a:highlight>
                  <a:srgbClr val="C0C0C0"/>
                </a:highlight>
              </a:rPr>
              <a:t>‘</a:t>
            </a:r>
            <a:r>
              <a:rPr lang="en-US" altLang="ko-KR" sz="1400" b="1">
                <a:effectLst/>
                <a:highlight>
                  <a:srgbClr val="C0C0C0"/>
                </a:highlight>
              </a:rPr>
              <a:t>text-embedding-ada-002’</a:t>
            </a:r>
            <a:r>
              <a:rPr lang="ko-KR" altLang="en-US" sz="1400"/>
              <a:t>라는 언어 모델을 </a:t>
            </a:r>
            <a:r>
              <a:rPr lang="en-US" altLang="ko-KR" sz="1400"/>
              <a:t>API</a:t>
            </a:r>
            <a:r>
              <a:rPr lang="ko-KR" altLang="en-US" sz="1400"/>
              <a:t>로 제공</a:t>
            </a:r>
            <a:r>
              <a:rPr lang="en-US" altLang="ko-KR" sz="1400"/>
              <a:t>. </a:t>
            </a:r>
            <a:r>
              <a:rPr lang="ko-KR" altLang="en-US" sz="1400"/>
              <a:t>이를 통해 텍스트 벡터화 진행</a:t>
            </a:r>
          </a:p>
        </p:txBody>
      </p:sp>
      <p:sp>
        <p:nvSpPr>
          <p:cNvPr id="3" name="직사각형 8">
            <a:extLst>
              <a:ext uri="{FF2B5EF4-FFF2-40B4-BE49-F238E27FC236}">
                <a16:creationId xmlns:a16="http://schemas.microsoft.com/office/drawing/2014/main" id="{D8AB2D90-9346-BF6A-B397-492FE352975E}"/>
              </a:ext>
            </a:extLst>
          </p:cNvPr>
          <p:cNvSpPr/>
          <p:nvPr/>
        </p:nvSpPr>
        <p:spPr>
          <a:xfrm>
            <a:off x="767408" y="3212976"/>
            <a:ext cx="9577064" cy="1512168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embeddings = OpenAIEmbeddings (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model = "</a:t>
            </a:r>
            <a:r>
              <a:rPr lang="en-US" altLang="ko-KR" sz="1400" b="1">
                <a:solidFill>
                  <a:schemeClr val="accent4"/>
                </a:solidFill>
                <a:effectLst/>
              </a:rPr>
              <a:t>text-embedding-ada-002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"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)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200" b="1">
                <a:solidFill>
                  <a:schemeClr val="accent6"/>
                </a:solidFill>
                <a:effectLst/>
              </a:rPr>
              <a:t>#</a:t>
            </a:r>
            <a:r>
              <a:rPr lang="ko-KR" altLang="en-US" sz="1200" b="1">
                <a:solidFill>
                  <a:schemeClr val="accent6"/>
                </a:solidFill>
                <a:effectLst/>
              </a:rPr>
              <a:t>질문을 벡터화  </a:t>
            </a:r>
            <a:endParaRPr lang="en-US" altLang="ko-KR" sz="12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 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query_vector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= 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embeddings.embed_query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("</a:t>
            </a:r>
            <a:r>
              <a:rPr lang="ko-KR" altLang="en-US" sz="1400" b="1">
                <a:solidFill>
                  <a:schemeClr val="bg1"/>
                </a:solidFill>
                <a:effectLst/>
              </a:rPr>
              <a:t>비행 자동차의 최고 속도는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?")</a:t>
            </a:r>
            <a:endParaRPr kumimoji="0" lang="ko-KR" altLang="en-US" sz="1600" b="1" i="0" u="none" strike="noStrike" kern="1200" cap="none" spc="0" normalizeH="0" baseline="0">
              <a:solidFill>
                <a:schemeClr val="bg1"/>
              </a:solidFill>
              <a:effectLst/>
              <a:latin typeface="等线"/>
              <a:ea typeface="맑은 고딕"/>
              <a:cs typeface="Arial"/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199BA7E1-A99C-2F44-C45B-6055AD4CD33F}"/>
              </a:ext>
            </a:extLst>
          </p:cNvPr>
          <p:cNvSpPr/>
          <p:nvPr/>
        </p:nvSpPr>
        <p:spPr>
          <a:xfrm>
            <a:off x="767408" y="1484784"/>
            <a:ext cx="5040560" cy="493086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텍스트 벡터화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(Text embedding models)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진행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D65A5C-07A2-0589-7419-42CAF55AB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16725"/>
      </p:ext>
    </p:extLst>
  </p:cSld>
  <p:clrMapOvr>
    <a:masterClrMapping/>
  </p:clrMapOvr>
  <p:transition spd="slow" advClick="0" advTm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 &gt; RAG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9" y="1484784"/>
            <a:ext cx="2304256" cy="504054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벡터 유사도 검색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A847AD-A7B5-1660-67DD-0406A2C602D9}"/>
              </a:ext>
            </a:extLst>
          </p:cNvPr>
          <p:cNvSpPr txBox="1"/>
          <p:nvPr/>
        </p:nvSpPr>
        <p:spPr>
          <a:xfrm>
            <a:off x="623392" y="2152796"/>
            <a:ext cx="11161240" cy="1890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 'text-embedding-ada-002'</a:t>
            </a:r>
            <a:r>
              <a:rPr lang="ko-KR" altLang="en-US" sz="1400"/>
              <a:t>는 </a:t>
            </a:r>
            <a:r>
              <a:rPr lang="en-US" altLang="ko-KR" sz="1400"/>
              <a:t>1536</a:t>
            </a:r>
            <a:r>
              <a:rPr lang="ko-KR" altLang="en-US" sz="1400"/>
              <a:t>차원의 벡터를 출력</a:t>
            </a:r>
            <a:r>
              <a:rPr lang="en-US" altLang="ko-KR" sz="1400"/>
              <a:t>. (1536</a:t>
            </a:r>
            <a:r>
              <a:rPr lang="ko-KR" altLang="en-US" sz="1400"/>
              <a:t>개의 숫자를 가진 배열이 출력</a:t>
            </a:r>
            <a:r>
              <a:rPr lang="en-US" altLang="ko-KR" sz="140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0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유사도의 경우</a:t>
            </a:r>
            <a:r>
              <a:rPr lang="en-US" altLang="ko-KR" sz="1400"/>
              <a:t>, </a:t>
            </a:r>
            <a:r>
              <a:rPr lang="ko-KR" altLang="en-US" sz="1400" b="1">
                <a:highlight>
                  <a:srgbClr val="C0C0C0"/>
                </a:highlight>
              </a:rPr>
              <a:t>코사인 유사도</a:t>
            </a:r>
            <a:r>
              <a:rPr lang="ko-KR" altLang="en-US" sz="1400"/>
              <a:t>를 사용해 유사도를 계산하는 것을 권장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→ </a:t>
            </a:r>
            <a:r>
              <a:rPr lang="ko-KR" altLang="en-US" sz="1400"/>
              <a:t>두 벡터 간의 코사인 각도를 이용해 유사도를 계산하는 방법으로</a:t>
            </a:r>
            <a:r>
              <a:rPr lang="en-US" altLang="ko-KR" sz="1400"/>
              <a:t>, 0</a:t>
            </a:r>
            <a:r>
              <a:rPr lang="ko-KR" altLang="en-US" sz="1400"/>
              <a:t>부터 </a:t>
            </a:r>
            <a:r>
              <a:rPr lang="en-US" altLang="ko-KR" sz="1400"/>
              <a:t>1</a:t>
            </a:r>
            <a:r>
              <a:rPr lang="ko-KR" altLang="en-US" sz="1400"/>
              <a:t>사이의 값을 가지며 </a:t>
            </a:r>
            <a:r>
              <a:rPr lang="en-US" altLang="ko-KR" sz="1400" b="1"/>
              <a:t>1</a:t>
            </a:r>
            <a:r>
              <a:rPr lang="ko-KR" altLang="en-US" sz="1400" b="1"/>
              <a:t>에 가까울수록</a:t>
            </a:r>
            <a:r>
              <a:rPr lang="ko-KR" altLang="en-US" sz="1400"/>
              <a:t>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    </a:t>
            </a:r>
            <a:r>
              <a:rPr lang="ko-KR" altLang="en-US" sz="1400" b="1"/>
              <a:t>유사도가 높은 것</a:t>
            </a:r>
            <a:r>
              <a:rPr lang="ko-KR" altLang="en-US" sz="1400"/>
              <a:t>으로 간주됨</a:t>
            </a:r>
            <a:r>
              <a:rPr lang="en-US" altLang="ko-KR" sz="1400"/>
              <a:t>. (0.6666666667, 0.0, 0.475123645 </a:t>
            </a:r>
            <a:r>
              <a:rPr lang="ko-KR" altLang="en-US" sz="1400"/>
              <a:t>등등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7FB02B-D55E-DA7E-7F43-254D8A71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668" y="3933056"/>
            <a:ext cx="6846663" cy="208823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E61BEC-9443-EECD-F9DF-BC9E87664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88449"/>
      </p:ext>
    </p:extLst>
  </p:cSld>
  <p:clrMapOvr>
    <a:masterClrMapping/>
  </p:clrMapOvr>
  <p:transition spd="slow" advClick="0" advTm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 &gt; RAG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A847AD-A7B5-1660-67DD-0406A2C602D9}"/>
              </a:ext>
            </a:extLst>
          </p:cNvPr>
          <p:cNvSpPr txBox="1"/>
          <p:nvPr/>
        </p:nvSpPr>
        <p:spPr>
          <a:xfrm>
            <a:off x="623392" y="2152796"/>
            <a:ext cx="11161240" cy="471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/>
              <a:t> 텍스트 추출</a:t>
            </a:r>
            <a:r>
              <a:rPr lang="en-US" altLang="ko-KR" sz="1600" b="1"/>
              <a:t>(Document loaders)</a:t>
            </a:r>
            <a:endParaRPr lang="ko-KR" altLang="en-US" sz="16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RAG </a:t>
            </a:r>
            <a:r>
              <a:rPr lang="ko-KR" altLang="en-US" sz="1400"/>
              <a:t>기법을 적용하기 위해서 </a:t>
            </a:r>
            <a:r>
              <a:rPr lang="ko-KR" altLang="en-US" sz="1400" b="1"/>
              <a:t>모든 정보는 텍스트 형태</a:t>
            </a:r>
            <a:r>
              <a:rPr lang="ko-KR" altLang="en-US" sz="1400"/>
              <a:t>여야 하기 때문에</a:t>
            </a:r>
            <a:r>
              <a:rPr lang="en-US" altLang="ko-KR" sz="1400"/>
              <a:t>, PDF, URL</a:t>
            </a:r>
            <a:r>
              <a:rPr lang="ko-KR" altLang="en-US" sz="1400"/>
              <a:t>과 같은 형태의 정보를 텍스트화</a:t>
            </a:r>
            <a:endParaRPr lang="en-US" altLang="ko-KR" sz="14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이러한 문제에 대응하기 위해 정보 획득의 원천이 되는 </a:t>
            </a:r>
            <a:r>
              <a:rPr lang="ko-KR" altLang="en-US" sz="1400" b="1"/>
              <a:t>텍스트 준비를 보조</a:t>
            </a:r>
            <a:r>
              <a:rPr lang="ko-KR" altLang="en-US" sz="1400"/>
              <a:t>하는 것이 </a:t>
            </a:r>
            <a:r>
              <a:rPr lang="en-US" altLang="ko-KR" sz="1400" b="1"/>
              <a:t>Document loaders</a:t>
            </a:r>
            <a:r>
              <a:rPr lang="ko-KR" altLang="en-US" sz="1400"/>
              <a:t> 모듈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(PDF, </a:t>
            </a:r>
            <a:r>
              <a:rPr lang="ko-KR" altLang="en-US" sz="1400"/>
              <a:t>엑셀 등의 파일이나 </a:t>
            </a:r>
            <a:r>
              <a:rPr lang="en-US" altLang="ko-KR" sz="1400"/>
              <a:t>URL</a:t>
            </a:r>
            <a:r>
              <a:rPr lang="ko-KR" altLang="en-US" sz="1400"/>
              <a:t>을 입력하면 웹 페이지 내 텍스트만 추출하는 기능</a:t>
            </a:r>
            <a:r>
              <a:rPr lang="en-US" altLang="ko-KR" sz="1400"/>
              <a:t>) </a:t>
            </a:r>
            <a:br>
              <a:rPr lang="en-US" altLang="ko-KR" sz="1400"/>
            </a:br>
            <a:r>
              <a:rPr lang="en-US" altLang="ko-KR" sz="1400"/>
              <a:t>    → </a:t>
            </a:r>
            <a:r>
              <a:rPr lang="ko-KR" altLang="en-US" sz="1400"/>
              <a:t>원본이 이미 텍스트 형식인 경우에는 </a:t>
            </a:r>
            <a:r>
              <a:rPr lang="en-US" altLang="ko-KR" sz="1400"/>
              <a:t>Document loaders</a:t>
            </a:r>
            <a:r>
              <a:rPr lang="ko-KR" altLang="en-US" sz="1400"/>
              <a:t>가 필요하지 않음</a:t>
            </a:r>
            <a:r>
              <a:rPr lang="en-US" altLang="ko-KR" sz="1400"/>
              <a:t>.</a:t>
            </a:r>
          </a:p>
          <a:p>
            <a:endParaRPr lang="en-US" altLang="ko-KR" sz="1000" b="1"/>
          </a:p>
          <a:p>
            <a:pPr>
              <a:lnSpc>
                <a:spcPct val="200000"/>
              </a:lnSpc>
            </a:pPr>
            <a:r>
              <a:rPr lang="en-US" altLang="ko-KR" sz="1600" b="1"/>
              <a:t>2. </a:t>
            </a:r>
            <a:r>
              <a:rPr lang="ko-KR" altLang="en-US" sz="1600" b="1"/>
              <a:t>텍스트 분할</a:t>
            </a:r>
            <a:r>
              <a:rPr lang="en-US" altLang="ko-KR" sz="1600" b="1"/>
              <a:t>(Text splitters)</a:t>
            </a:r>
            <a:endParaRPr lang="ko-KR" altLang="en-US" sz="16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너무 긴 텍스트는 언어 모델이 처리할 수 있는 글자 수 한계가 있음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긴 텍스트를 적절한 길이로 나눌 때</a:t>
            </a:r>
            <a:r>
              <a:rPr lang="en-US" altLang="ko-KR" sz="1400"/>
              <a:t>, </a:t>
            </a:r>
            <a:r>
              <a:rPr lang="ko-KR" altLang="en-US" sz="1400"/>
              <a:t>추출된 텍스트에서 의미가 있고 파편화되지 않은 위치에서 분할 필요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→ </a:t>
            </a:r>
            <a:r>
              <a:rPr lang="ko-KR" altLang="en-US" sz="1400" b="1"/>
              <a:t>적절한 위치에서 적절한 길이</a:t>
            </a:r>
            <a:r>
              <a:rPr lang="ko-KR" altLang="en-US" sz="1400"/>
              <a:t>로 </a:t>
            </a:r>
            <a:r>
              <a:rPr lang="ko-KR" altLang="en-US" sz="1400" b="1"/>
              <a:t>문장을 분할</a:t>
            </a:r>
            <a:r>
              <a:rPr lang="ko-KR" altLang="en-US" sz="1400"/>
              <a:t>할 수 있는 기능을 제공하는 것이 </a:t>
            </a:r>
            <a:r>
              <a:rPr lang="en-US" altLang="ko-KR" sz="1400" b="1"/>
              <a:t>Text splitters</a:t>
            </a:r>
            <a:r>
              <a:rPr lang="en-US" altLang="ko-KR" sz="140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73577CC8-C0DE-5141-D8F1-22F1E2449A26}"/>
              </a:ext>
            </a:extLst>
          </p:cNvPr>
          <p:cNvSpPr/>
          <p:nvPr/>
        </p:nvSpPr>
        <p:spPr>
          <a:xfrm>
            <a:off x="767408" y="1484784"/>
            <a:ext cx="3960440" cy="527870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RAG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사용을 위한 정보원 </a:t>
            </a: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DB 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준비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4A1509-4A79-F6A4-AF73-0C46EF744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155498"/>
      </p:ext>
    </p:extLst>
  </p:cSld>
  <p:clrMapOvr>
    <a:masterClrMapping/>
  </p:clrMapOvr>
  <p:transition spd="slow" advClick="0" advTm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 &gt; RAG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84784"/>
            <a:ext cx="3960440" cy="527870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RAG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사용을 위한 정보원 </a:t>
            </a: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DB 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준비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A847AD-A7B5-1660-67DD-0406A2C602D9}"/>
              </a:ext>
            </a:extLst>
          </p:cNvPr>
          <p:cNvSpPr txBox="1"/>
          <p:nvPr/>
        </p:nvSpPr>
        <p:spPr>
          <a:xfrm>
            <a:off x="623392" y="2204864"/>
            <a:ext cx="11161240" cy="366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 startAt="3"/>
            </a:pPr>
            <a:r>
              <a:rPr lang="ko-KR" altLang="en-US" sz="1600" b="1"/>
              <a:t> 텍스트 벡터화</a:t>
            </a:r>
            <a:r>
              <a:rPr lang="en-US" altLang="ko-KR" sz="1600" b="1"/>
              <a:t>(Text embedding models)</a:t>
            </a:r>
            <a:endParaRPr lang="ko-KR" altLang="en-US" sz="160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벡터화의 목적 </a:t>
            </a:r>
            <a:r>
              <a:rPr lang="en-US" altLang="ko-KR" sz="1400"/>
              <a:t>: </a:t>
            </a:r>
            <a:r>
              <a:rPr lang="ko-KR" altLang="en-US" sz="1400"/>
              <a:t>이후 단계에서 의미가 가까운 문장을 검색할 수 있게 하기 위함</a:t>
            </a:r>
            <a:r>
              <a:rPr lang="en-US" altLang="ko-KR" sz="1400"/>
              <a:t>.(</a:t>
            </a:r>
            <a:r>
              <a:rPr lang="ko-KR" altLang="en-US" sz="1400"/>
              <a:t>유사도 비교</a:t>
            </a:r>
            <a:r>
              <a:rPr lang="en-US" altLang="ko-KR" sz="140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Retrieval </a:t>
            </a:r>
            <a:r>
              <a:rPr lang="ko-KR" altLang="en-US" sz="1400"/>
              <a:t>모듈에 </a:t>
            </a:r>
            <a:r>
              <a:rPr lang="en-US" altLang="ko-KR" sz="1400"/>
              <a:t>Text embedding models, Llama</a:t>
            </a:r>
            <a:r>
              <a:rPr lang="ko-KR" altLang="en-US" sz="1400"/>
              <a:t>를 사용한 </a:t>
            </a:r>
            <a:r>
              <a:rPr lang="en-US" altLang="ko-KR" sz="1400"/>
              <a:t>LlamaCppEmbedding </a:t>
            </a:r>
            <a:r>
              <a:rPr lang="ko-KR" altLang="en-US" sz="1400"/>
              <a:t>등이 있음</a:t>
            </a:r>
            <a:r>
              <a:rPr lang="en-US" altLang="ko-KR" sz="1400"/>
              <a:t>.</a:t>
            </a:r>
          </a:p>
          <a:p>
            <a:pPr>
              <a:lnSpc>
                <a:spcPct val="200000"/>
              </a:lnSpc>
              <a:buFont typeface="+mj-lt"/>
              <a:buAutoNum type="arabicPeriod" startAt="3"/>
            </a:pPr>
            <a:endParaRPr lang="en-US" altLang="ko-KR" sz="1600" b="1"/>
          </a:p>
          <a:p>
            <a:pPr>
              <a:lnSpc>
                <a:spcPct val="200000"/>
              </a:lnSpc>
              <a:buFont typeface="+mj-lt"/>
              <a:buAutoNum type="arabicPeriod" startAt="3"/>
            </a:pPr>
            <a:r>
              <a:rPr lang="ko-KR" altLang="en-US" sz="1600" b="1"/>
              <a:t> 텍스트와 벡터를 데이터베이스에 저장</a:t>
            </a:r>
            <a:r>
              <a:rPr lang="en-US" altLang="ko-KR" sz="1600" b="1"/>
              <a:t>(Vector stores)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벡터화 된 텍스트</a:t>
            </a:r>
            <a:r>
              <a:rPr lang="en-US" altLang="ko-KR" sz="1400"/>
              <a:t>(</a:t>
            </a:r>
            <a:r>
              <a:rPr lang="ko-KR" altLang="en-US" sz="1400"/>
              <a:t>숫자 배열</a:t>
            </a:r>
            <a:r>
              <a:rPr lang="en-US" altLang="ko-KR" sz="1400"/>
              <a:t>)</a:t>
            </a:r>
            <a:r>
              <a:rPr lang="ko-KR" altLang="en-US" sz="1400"/>
              <a:t>을 저장하는데 특화된 </a:t>
            </a:r>
            <a:r>
              <a:rPr lang="en-US" altLang="ko-KR" sz="1400"/>
              <a:t>DB</a:t>
            </a:r>
            <a:r>
              <a:rPr lang="ko-KR" altLang="en-US" sz="1400"/>
              <a:t>가 바로 </a:t>
            </a:r>
            <a:r>
              <a:rPr lang="ko-KR" altLang="en-US" sz="1400" b="1"/>
              <a:t>벡터</a:t>
            </a:r>
            <a:r>
              <a:rPr lang="en-US" altLang="ko-KR" sz="1400" b="1"/>
              <a:t>DB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벡터 데이터베이스에 쉽게 데이터를 투입할 수 있는 기능이 </a:t>
            </a:r>
            <a:r>
              <a:rPr lang="en-US" altLang="ko-KR" sz="1400" b="1"/>
              <a:t>Vector stores</a:t>
            </a:r>
            <a:r>
              <a:rPr lang="ko-KR" altLang="en-US" sz="1400"/>
              <a:t>이며</a:t>
            </a:r>
            <a:r>
              <a:rPr lang="en-US" altLang="ko-KR" sz="1400"/>
              <a:t>, </a:t>
            </a:r>
            <a:r>
              <a:rPr lang="ko-KR" altLang="en-US" sz="1400" err="1"/>
              <a:t>파인콘</a:t>
            </a:r>
            <a:r>
              <a:rPr lang="en-US" altLang="ko-KR" sz="1400"/>
              <a:t>(Pinecone), </a:t>
            </a:r>
            <a:r>
              <a:rPr lang="ko-KR" altLang="en-US" sz="1400" err="1"/>
              <a:t>크로마</a:t>
            </a:r>
            <a:r>
              <a:rPr lang="en-US" altLang="ko-KR" sz="1400"/>
              <a:t>DB(</a:t>
            </a:r>
            <a:r>
              <a:rPr lang="en-US" altLang="ko-KR" sz="1400" err="1"/>
              <a:t>ChromaDB</a:t>
            </a:r>
            <a:r>
              <a:rPr lang="en-US" altLang="ko-KR" sz="1400"/>
              <a:t>) </a:t>
            </a:r>
            <a:r>
              <a:rPr lang="ko-KR" altLang="en-US" sz="1400"/>
              <a:t>등 다양한 종류의 벡터 데이터베이스가 존재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7B21BF-A795-1E01-387E-64B1DC07E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22594"/>
      </p:ext>
    </p:extLst>
  </p:cSld>
  <p:clrMapOvr>
    <a:masterClrMapping/>
  </p:clrMapOvr>
  <p:transition spd="slow" advClick="0" advTm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 &gt; RAG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84784"/>
            <a:ext cx="4032448" cy="527880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RAG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사용 검색 및 프롬프트 구축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A847AD-A7B5-1660-67DD-0406A2C602D9}"/>
              </a:ext>
            </a:extLst>
          </p:cNvPr>
          <p:cNvSpPr txBox="1"/>
          <p:nvPr/>
        </p:nvSpPr>
        <p:spPr>
          <a:xfrm>
            <a:off x="623392" y="2204864"/>
            <a:ext cx="11161240" cy="2862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/>
              <a:t>1.</a:t>
            </a:r>
            <a:r>
              <a:rPr lang="ko-KR" altLang="en-US" sz="1600"/>
              <a:t> 사용자의 </a:t>
            </a:r>
            <a:r>
              <a:rPr lang="ko-KR" altLang="en-US" sz="1600" b="1"/>
              <a:t>입력을</a:t>
            </a:r>
            <a:r>
              <a:rPr lang="ko-KR" altLang="en-US" sz="1600"/>
              <a:t> </a:t>
            </a:r>
            <a:r>
              <a:rPr lang="ko-KR" altLang="en-US" sz="1600" b="1"/>
              <a:t>벡터화</a:t>
            </a:r>
            <a:r>
              <a:rPr lang="en-US" altLang="ko-KR" sz="1600"/>
              <a:t>(Text embedding models)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2. </a:t>
            </a:r>
            <a:r>
              <a:rPr lang="ko-KR" altLang="en-US" sz="1600"/>
              <a:t>사용자 입력의 벡터를 미리 준비된 </a:t>
            </a:r>
            <a:r>
              <a:rPr lang="en-US" altLang="ko-KR" sz="1600" b="1"/>
              <a:t>DB</a:t>
            </a:r>
            <a:r>
              <a:rPr lang="ko-KR" altLang="en-US" sz="1600" b="1"/>
              <a:t>에서 검색</a:t>
            </a:r>
            <a:r>
              <a:rPr lang="ko-KR" altLang="en-US" sz="1600"/>
              <a:t>해 문장 가져오기</a:t>
            </a:r>
            <a:r>
              <a:rPr lang="en-US" altLang="ko-KR" sz="1600"/>
              <a:t>(Vector stores)</a:t>
            </a:r>
          </a:p>
          <a:p>
            <a:pPr>
              <a:lnSpc>
                <a:spcPct val="200000"/>
              </a:lnSpc>
            </a:pPr>
            <a:r>
              <a:rPr lang="en-US" altLang="ko-KR" sz="1600"/>
              <a:t>3. </a:t>
            </a:r>
            <a:r>
              <a:rPr lang="ko-KR" altLang="en-US" sz="1600"/>
              <a:t>획득한 유사 문장과 질문을 조합해 </a:t>
            </a:r>
            <a:r>
              <a:rPr lang="ko-KR" altLang="en-US" sz="1600" b="1"/>
              <a:t>프롬프트 작성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Model I/O </a:t>
            </a:r>
            <a:r>
              <a:rPr lang="ko-KR" altLang="en-US" sz="1400"/>
              <a:t>모듈의 </a:t>
            </a:r>
            <a:r>
              <a:rPr lang="en-US" altLang="ko-KR" sz="1400"/>
              <a:t>PromptTemplate</a:t>
            </a:r>
            <a:r>
              <a:rPr lang="ko-KR" altLang="en-US" sz="1400"/>
              <a:t>을 사용해 유사 문장과 질문을 조합</a:t>
            </a:r>
            <a:r>
              <a:rPr lang="en-US" altLang="ko-KR" sz="1400"/>
              <a:t>.</a:t>
            </a:r>
            <a:endParaRPr lang="en-US" altLang="ko-KR" sz="1600"/>
          </a:p>
          <a:p>
            <a:pPr>
              <a:lnSpc>
                <a:spcPct val="200000"/>
              </a:lnSpc>
            </a:pPr>
            <a:r>
              <a:rPr lang="en-US" altLang="ko-KR" sz="1600"/>
              <a:t>4. </a:t>
            </a:r>
            <a:r>
              <a:rPr lang="ko-KR" altLang="en-US" sz="1600"/>
              <a:t>생성한 프롬프트를 사용해 </a:t>
            </a:r>
            <a:r>
              <a:rPr lang="ko-KR" altLang="en-US" sz="1600" b="1"/>
              <a:t>언어 모델 호출</a:t>
            </a:r>
            <a:r>
              <a:rPr lang="en-US" altLang="ko-KR" sz="1600"/>
              <a:t>(Language models)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3</a:t>
            </a:r>
            <a:r>
              <a:rPr lang="ko-KR" altLang="en-US" sz="1400"/>
              <a:t>번에서 생성한 프롬프트를 사용해 </a:t>
            </a:r>
            <a:r>
              <a:rPr lang="en-US" altLang="ko-KR" sz="1400"/>
              <a:t>Model I/O </a:t>
            </a:r>
            <a:r>
              <a:rPr lang="ko-KR" altLang="en-US" sz="1400"/>
              <a:t>모듈의 </a:t>
            </a:r>
            <a:r>
              <a:rPr lang="en-US" altLang="ko-KR" sz="1400"/>
              <a:t>Chat models(</a:t>
            </a:r>
            <a:r>
              <a:rPr lang="ko-KR" altLang="en-US" sz="1400"/>
              <a:t>언어 모델</a:t>
            </a:r>
            <a:r>
              <a:rPr lang="en-US" altLang="ko-KR" sz="1400"/>
              <a:t>)</a:t>
            </a:r>
            <a:r>
              <a:rPr lang="ko-KR" altLang="en-US" sz="1400"/>
              <a:t>를 호출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DBDA4C-5FCA-C14F-21F1-B4A9C90AE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453063"/>
      </p:ext>
    </p:extLst>
  </p:cSld>
  <p:clrMapOvr>
    <a:masterClrMapping/>
  </p:clrMapOvr>
  <p:transition spd="slow" advClick="0" advTm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 &gt;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333F50"/>
                </a:solidFill>
                <a:latin typeface="나눔고딕" pitchFamily="2" charset="-127"/>
                <a:ea typeface="나눔고딕" pitchFamily="2" charset="-127"/>
                <a:sym typeface="Arial"/>
              </a:rPr>
              <a:t>R</a:t>
            </a:r>
            <a:r>
              <a:rPr lang="en-US" altLang="ko-KR" sz="1900" b="1">
                <a:solidFill>
                  <a:srgbClr val="333F50"/>
                </a:solidFill>
                <a:latin typeface="나눔고딕" pitchFamily="2" charset="-127"/>
                <a:ea typeface="나눔고딕" pitchFamily="2" charset="-127"/>
                <a:cs typeface="Arial"/>
                <a:sym typeface="Arial"/>
              </a:rPr>
              <a:t>etrievalQA</a:t>
            </a:r>
            <a:endParaRPr kumimoji="0" lang="en-US" altLang="ko-KR" sz="1800" b="1" i="0" u="none" strike="noStrike" kern="1200" cap="none" spc="0" normalizeH="0" baseline="0">
              <a:solidFill>
                <a:srgbClr val="333F50"/>
              </a:solidFill>
              <a:latin typeface="나눔고딕" pitchFamily="2" charset="-127"/>
              <a:ea typeface="나눔고딕" pitchFamily="2" charset="-127"/>
              <a:cs typeface="Arial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84784"/>
            <a:ext cx="1728192" cy="504052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RetrievalQA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A847AD-A7B5-1660-67DD-0406A2C602D9}"/>
              </a:ext>
            </a:extLst>
          </p:cNvPr>
          <p:cNvSpPr txBox="1"/>
          <p:nvPr/>
        </p:nvSpPr>
        <p:spPr>
          <a:xfrm>
            <a:off x="623392" y="2132856"/>
            <a:ext cx="11161240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앞에서는 프롬프트 구축</a:t>
            </a:r>
            <a:r>
              <a:rPr lang="en-US" altLang="ko-KR" sz="1600"/>
              <a:t>, </a:t>
            </a:r>
            <a:r>
              <a:rPr lang="ko-KR" altLang="en-US" sz="1600"/>
              <a:t>언어 모델 호출 등을 하나하나 수행했지만</a:t>
            </a:r>
            <a:r>
              <a:rPr lang="en-US" altLang="ko-KR" sz="1600"/>
              <a:t>, RetrievalQA</a:t>
            </a:r>
            <a:r>
              <a:rPr lang="ko-KR" altLang="en-US" sz="1600"/>
              <a:t>를 사용하면 </a:t>
            </a:r>
            <a:r>
              <a:rPr lang="en-US" altLang="ko-KR" sz="1600"/>
              <a:t>RetrievalQA </a:t>
            </a:r>
            <a:r>
              <a:rPr lang="ko-KR" altLang="en-US" sz="1600"/>
              <a:t>내에서 수행됨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709664-AD5E-A0A1-20C7-A53B9249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2629019"/>
            <a:ext cx="5344689" cy="34084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A2170E-C7D2-1605-86F5-469A13EC75AB}"/>
              </a:ext>
            </a:extLst>
          </p:cNvPr>
          <p:cNvSpPr txBox="1"/>
          <p:nvPr/>
        </p:nvSpPr>
        <p:spPr>
          <a:xfrm>
            <a:off x="2399038" y="6037458"/>
            <a:ext cx="2201011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RetrievalQA </a:t>
            </a:r>
            <a:r>
              <a:rPr lang="ko-KR" altLang="en-US" sz="1600" b="1"/>
              <a:t>사용 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9B5808-FF4C-2BF5-42A1-B6FB9583D042}"/>
              </a:ext>
            </a:extLst>
          </p:cNvPr>
          <p:cNvSpPr txBox="1"/>
          <p:nvPr/>
        </p:nvSpPr>
        <p:spPr>
          <a:xfrm>
            <a:off x="6817959" y="6037458"/>
            <a:ext cx="3324706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RetrievalQA </a:t>
            </a:r>
            <a:r>
              <a:rPr lang="ko-KR" altLang="en-US" sz="1600" b="1"/>
              <a:t>사용 후 </a:t>
            </a:r>
            <a:r>
              <a:rPr lang="en-US" altLang="ko-KR" sz="1600" b="1"/>
              <a:t>(</a:t>
            </a:r>
            <a:r>
              <a:rPr lang="ko-KR" altLang="en-US" sz="1600" b="1"/>
              <a:t>코드 단순화</a:t>
            </a:r>
            <a:r>
              <a:rPr lang="en-US" altLang="ko-KR" sz="1600" b="1"/>
              <a:t>)</a:t>
            </a:r>
            <a:endParaRPr lang="ko-KR" altLang="en-US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1EB14A-194C-CD81-5473-392CF3657013}"/>
              </a:ext>
            </a:extLst>
          </p:cNvPr>
          <p:cNvSpPr/>
          <p:nvPr/>
        </p:nvSpPr>
        <p:spPr>
          <a:xfrm>
            <a:off x="5807968" y="4653136"/>
            <a:ext cx="5344689" cy="1384322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54F02B-C5C5-EF6B-278D-34362342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387" y="2622895"/>
            <a:ext cx="4346314" cy="3480447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4F9D71-97B8-6144-F55C-1AC4C4B93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123101"/>
      </p:ext>
    </p:extLst>
  </p:cSld>
  <p:clrMapOvr>
    <a:masterClrMapping/>
  </p:clrMapOvr>
  <p:transition spd="slow" advClick="0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8" cy="792585"/>
            <a:chOff x="434235" y="314138"/>
            <a:chExt cx="3114278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2" y="362812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데이터 구조와 기본함수</a:t>
              </a:r>
            </a:p>
          </p:txBody>
        </p:sp>
      </p:grpSp>
      <p:sp>
        <p:nvSpPr>
          <p:cNvPr id="2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데이터 구조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474435-8FDA-3819-0EBF-3333273ED782}"/>
              </a:ext>
            </a:extLst>
          </p:cNvPr>
          <p:cNvSpPr txBox="1"/>
          <p:nvPr/>
        </p:nvSpPr>
        <p:spPr>
          <a:xfrm>
            <a:off x="496113" y="1386681"/>
            <a:ext cx="7047122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highlight>
                  <a:srgbClr val="C0C0C0"/>
                </a:highlight>
              </a:rPr>
              <a:t>리스트</a:t>
            </a:r>
            <a:r>
              <a:rPr lang="en-US" altLang="ko-KR" b="1">
                <a:highlight>
                  <a:srgbClr val="C0C0C0"/>
                </a:highlight>
              </a:rPr>
              <a:t>(List)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순서가 있는 가변 시퀀스</a:t>
            </a:r>
            <a:r>
              <a:rPr lang="en-US" altLang="ko-KR" sz="1600"/>
              <a:t>. </a:t>
            </a:r>
            <a:r>
              <a:rPr lang="ko-KR" altLang="en-US" sz="1600"/>
              <a:t>다양한 데이터 타입을 포함할 수 있으며 수정 가능</a:t>
            </a:r>
            <a:r>
              <a:rPr lang="en-US" altLang="ko-KR" sz="1600"/>
              <a:t>.</a:t>
            </a:r>
            <a:endParaRPr lang="en-US" altLang="ko-KR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30E1F2-94D1-DFEC-4F72-772494E0D52B}"/>
              </a:ext>
            </a:extLst>
          </p:cNvPr>
          <p:cNvSpPr/>
          <p:nvPr/>
        </p:nvSpPr>
        <p:spPr>
          <a:xfrm>
            <a:off x="7758650" y="1560134"/>
            <a:ext cx="4025982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/>
              <a:t> fruits = ['apple', 'banana', 'cherry’] </a:t>
            </a:r>
          </a:p>
          <a:p>
            <a:pPr>
              <a:defRPr/>
            </a:pPr>
            <a:r>
              <a:rPr lang="en-US" altLang="ko-KR" sz="1600" b="1"/>
              <a:t> fruits.append('date’)    </a:t>
            </a:r>
            <a:r>
              <a:rPr lang="en-US" altLang="ko-KR" sz="1200" b="1">
                <a:solidFill>
                  <a:schemeClr val="accent6"/>
                </a:solidFill>
              </a:rPr>
              <a:t># </a:t>
            </a:r>
            <a:r>
              <a:rPr lang="ko-KR" altLang="en-US" sz="1200" b="1">
                <a:solidFill>
                  <a:schemeClr val="accent6"/>
                </a:solidFill>
              </a:rPr>
              <a:t>리스트에 아이템 추가</a:t>
            </a:r>
            <a:endParaRPr lang="ko-KR" altLang="en-US" sz="1600" b="1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24DE8A-0162-AEA4-A847-8C6F4B8624B5}"/>
              </a:ext>
            </a:extLst>
          </p:cNvPr>
          <p:cNvSpPr txBox="1"/>
          <p:nvPr/>
        </p:nvSpPr>
        <p:spPr>
          <a:xfrm>
            <a:off x="496113" y="2486090"/>
            <a:ext cx="7308411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highlight>
                  <a:srgbClr val="C0C0C0"/>
                </a:highlight>
              </a:rPr>
              <a:t>튜플</a:t>
            </a:r>
            <a:r>
              <a:rPr lang="en-US" altLang="ko-KR" b="1">
                <a:highlight>
                  <a:srgbClr val="C0C0C0"/>
                </a:highlight>
              </a:rPr>
              <a:t>(tuple)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순서가 있는 불변 시퀀스</a:t>
            </a:r>
            <a:r>
              <a:rPr lang="en-US" altLang="ko-KR" sz="1600"/>
              <a:t>. </a:t>
            </a:r>
            <a:r>
              <a:rPr lang="ko-KR" altLang="en-US" sz="1600"/>
              <a:t>리스트와 유사하지만 한 번 생성된 수 수정할 수 없음</a:t>
            </a:r>
            <a:r>
              <a:rPr lang="en-US" altLang="ko-KR" sz="1600"/>
              <a:t>.</a:t>
            </a:r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4E08D8-7637-C20D-F8D4-742FFC847606}"/>
              </a:ext>
            </a:extLst>
          </p:cNvPr>
          <p:cNvSpPr/>
          <p:nvPr/>
        </p:nvSpPr>
        <p:spPr>
          <a:xfrm>
            <a:off x="7758650" y="2675491"/>
            <a:ext cx="4025982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/>
              <a:t> data = (1, 2, 3, 4)</a:t>
            </a:r>
            <a:endParaRPr lang="ko-KR" altLang="en-US" sz="1600" b="1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43CD-7D89-8AA1-9677-A1DD14FDD80D}"/>
              </a:ext>
            </a:extLst>
          </p:cNvPr>
          <p:cNvSpPr txBox="1"/>
          <p:nvPr/>
        </p:nvSpPr>
        <p:spPr>
          <a:xfrm>
            <a:off x="496113" y="3585499"/>
            <a:ext cx="4976042" cy="12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highlight>
                  <a:srgbClr val="C0C0C0"/>
                </a:highlight>
              </a:rPr>
              <a:t>딕셔너리</a:t>
            </a:r>
            <a:r>
              <a:rPr lang="en-US" altLang="ko-KR" b="1">
                <a:highlight>
                  <a:srgbClr val="C0C0C0"/>
                </a:highlight>
              </a:rPr>
              <a:t>(dict)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키와 값의 쌍으로 데이터를 저장</a:t>
            </a:r>
            <a:r>
              <a:rPr lang="en-US" altLang="ko-KR" sz="1600"/>
              <a:t>. </a:t>
            </a:r>
            <a:br>
              <a:rPr lang="en-US" altLang="ko-KR" sz="1600"/>
            </a:br>
            <a:r>
              <a:rPr lang="ko-KR" altLang="en-US" sz="1600"/>
              <a:t>키는 고유해야 하며</a:t>
            </a:r>
            <a:r>
              <a:rPr lang="en-US" altLang="ko-KR" sz="1600"/>
              <a:t>, </a:t>
            </a:r>
            <a:r>
              <a:rPr lang="ko-KR" altLang="en-US" sz="1600"/>
              <a:t>값을 통해 데이터를 빠르게 검색</a:t>
            </a:r>
            <a:r>
              <a:rPr lang="en-US" altLang="ko-KR" sz="1600"/>
              <a:t>.</a:t>
            </a:r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223A8-BDAD-A516-58E7-9975C6ED73F4}"/>
              </a:ext>
            </a:extLst>
          </p:cNvPr>
          <p:cNvSpPr txBox="1"/>
          <p:nvPr/>
        </p:nvSpPr>
        <p:spPr>
          <a:xfrm>
            <a:off x="496113" y="5013176"/>
            <a:ext cx="6837128" cy="12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highlight>
                  <a:srgbClr val="C0C0C0"/>
                </a:highlight>
              </a:rPr>
              <a:t>집합</a:t>
            </a:r>
            <a:r>
              <a:rPr lang="en-US" altLang="ko-KR" b="1">
                <a:highlight>
                  <a:srgbClr val="C0C0C0"/>
                </a:highlight>
              </a:rPr>
              <a:t>(set)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중복이 없는 데이터 모음</a:t>
            </a:r>
            <a:r>
              <a:rPr lang="en-US" altLang="ko-KR" sz="16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데이터의 유일성을 보장하며</a:t>
            </a:r>
            <a:r>
              <a:rPr lang="en-US" altLang="ko-KR" sz="1600"/>
              <a:t>, </a:t>
            </a:r>
            <a:r>
              <a:rPr lang="ko-KR" altLang="en-US" sz="1600"/>
              <a:t>수학적 집합 연산</a:t>
            </a:r>
            <a:r>
              <a:rPr lang="en-US" altLang="ko-KR" sz="1600"/>
              <a:t>(</a:t>
            </a:r>
            <a:r>
              <a:rPr lang="ko-KR" altLang="en-US" sz="1600"/>
              <a:t>교집합</a:t>
            </a:r>
            <a:r>
              <a:rPr lang="en-US" altLang="ko-KR" sz="1600"/>
              <a:t>, </a:t>
            </a:r>
            <a:r>
              <a:rPr lang="ko-KR" altLang="en-US" sz="1600"/>
              <a:t>합집합 등</a:t>
            </a:r>
            <a:r>
              <a:rPr lang="en-US" altLang="ko-KR" sz="1600"/>
              <a:t>)</a:t>
            </a:r>
            <a:r>
              <a:rPr lang="ko-KR" altLang="en-US" sz="1600"/>
              <a:t>을 지원</a:t>
            </a:r>
            <a:r>
              <a:rPr lang="en-US" altLang="ko-KR" sz="1600"/>
              <a:t>.</a:t>
            </a:r>
            <a:endParaRPr lang="en-US" altLang="ko-KR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F88B78-C061-CD90-977D-7E160C8334CB}"/>
              </a:ext>
            </a:extLst>
          </p:cNvPr>
          <p:cNvSpPr/>
          <p:nvPr/>
        </p:nvSpPr>
        <p:spPr>
          <a:xfrm>
            <a:off x="7758650" y="4001723"/>
            <a:ext cx="4025982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/>
              <a:t> person = {'name': 'Alice', 'age': 30}</a:t>
            </a:r>
            <a:endParaRPr lang="ko-KR" altLang="en-US" sz="1600" b="1">
              <a:solidFill>
                <a:schemeClr val="accent6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CD7E50-6856-6712-F4F0-3D39C0A53669}"/>
              </a:ext>
            </a:extLst>
          </p:cNvPr>
          <p:cNvSpPr/>
          <p:nvPr/>
        </p:nvSpPr>
        <p:spPr>
          <a:xfrm>
            <a:off x="7758650" y="5476229"/>
            <a:ext cx="4025982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/>
              <a:t> unique_numbers = {1, 2, 3, 4} </a:t>
            </a:r>
          </a:p>
          <a:p>
            <a:pPr>
              <a:defRPr/>
            </a:pPr>
            <a:r>
              <a:rPr lang="en-US" altLang="ko-KR" sz="1600" b="1"/>
              <a:t> unique_numbers.add(5)  </a:t>
            </a:r>
            <a:r>
              <a:rPr lang="en-US" altLang="ko-KR" sz="1200" b="1">
                <a:solidFill>
                  <a:schemeClr val="accent6"/>
                </a:solidFill>
              </a:rPr>
              <a:t># </a:t>
            </a:r>
            <a:r>
              <a:rPr lang="ko-KR" altLang="en-US" sz="1200" b="1">
                <a:solidFill>
                  <a:schemeClr val="accent6"/>
                </a:solidFill>
              </a:rPr>
              <a:t>집합에 아이템 추가</a:t>
            </a:r>
            <a:endParaRPr lang="ko-KR" altLang="en-US" sz="1600" b="1">
              <a:solidFill>
                <a:schemeClr val="accent6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29D9AB-9C06-7647-578B-D0629F88B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 &gt;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333F50"/>
                </a:solidFill>
                <a:latin typeface="나눔고딕" pitchFamily="2" charset="-127"/>
                <a:ea typeface="나눔고딕" pitchFamily="2" charset="-127"/>
                <a:sym typeface="Arial"/>
              </a:rPr>
              <a:t>R</a:t>
            </a:r>
            <a:r>
              <a:rPr lang="en-US" altLang="ko-KR" sz="1900" b="1">
                <a:solidFill>
                  <a:srgbClr val="333F50"/>
                </a:solidFill>
                <a:latin typeface="나눔고딕" pitchFamily="2" charset="-127"/>
                <a:ea typeface="나눔고딕" pitchFamily="2" charset="-127"/>
                <a:cs typeface="Arial"/>
                <a:sym typeface="Arial"/>
              </a:rPr>
              <a:t>etrievalQA &gt; Retriever</a:t>
            </a:r>
            <a:endParaRPr kumimoji="0" lang="en-US" altLang="ko-KR" sz="1800" b="1" i="0" u="none" strike="noStrike" kern="1200" cap="none" spc="0" normalizeH="0" baseline="0">
              <a:solidFill>
                <a:srgbClr val="333F50"/>
              </a:solidFill>
              <a:latin typeface="나눔고딕" pitchFamily="2" charset="-127"/>
              <a:ea typeface="나눔고딕" pitchFamily="2" charset="-127"/>
              <a:cs typeface="Arial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84784"/>
            <a:ext cx="3024336" cy="504055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RetrievalQA - Retriever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0709664-AD5E-A0A1-20C7-A53B9249A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86"/>
          <a:stretch/>
        </p:blipFill>
        <p:spPr>
          <a:xfrm>
            <a:off x="3037850" y="4560959"/>
            <a:ext cx="6116300" cy="1584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A0A6F6-B51B-6FD7-4222-1C8C7630C099}"/>
              </a:ext>
            </a:extLst>
          </p:cNvPr>
          <p:cNvSpPr txBox="1"/>
          <p:nvPr/>
        </p:nvSpPr>
        <p:spPr>
          <a:xfrm>
            <a:off x="623392" y="2132856"/>
            <a:ext cx="11161240" cy="2212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  </a:t>
            </a:r>
            <a:r>
              <a:rPr lang="en-US" altLang="ko-KR" sz="1400" b="1">
                <a:highlight>
                  <a:srgbClr val="C0C0C0"/>
                </a:highlight>
              </a:rPr>
              <a:t>Retriever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특정 단어로 검색을 하면 관련된 여러 문서</a:t>
            </a:r>
            <a:r>
              <a:rPr lang="en-US" altLang="ko-KR" sz="1400"/>
              <a:t>(</a:t>
            </a:r>
            <a:r>
              <a:rPr lang="ko-KR" altLang="en-US" sz="1400"/>
              <a:t>문장</a:t>
            </a:r>
            <a:r>
              <a:rPr lang="en-US" altLang="ko-KR" sz="1400"/>
              <a:t>)</a:t>
            </a:r>
            <a:r>
              <a:rPr lang="ko-KR" altLang="en-US" sz="1400"/>
              <a:t>을 얻을 수 있는 일련의 기능을 총칭</a:t>
            </a:r>
            <a:r>
              <a:rPr lang="en-US" altLang="ko-KR" sz="140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/>
              <a:t>- </a:t>
            </a:r>
            <a:r>
              <a:rPr lang="ko-KR" altLang="en-US" sz="1400" b="1"/>
              <a:t>질의</a:t>
            </a:r>
            <a:r>
              <a:rPr lang="en-US" altLang="ko-KR" sz="1400" b="1"/>
              <a:t>(Query) </a:t>
            </a:r>
            <a:r>
              <a:rPr lang="ko-KR" altLang="en-US" sz="1400" b="1"/>
              <a:t>처리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사용자의 질문을 이해하고</a:t>
            </a:r>
            <a:r>
              <a:rPr lang="en-US" altLang="ko-KR" sz="1400"/>
              <a:t>, </a:t>
            </a:r>
            <a:r>
              <a:rPr lang="ko-KR" altLang="en-US" sz="1400"/>
              <a:t>이를 기반으로 적절한 문서나 정보를 검색할 수 있는 질의로 변환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/>
              <a:t>- </a:t>
            </a:r>
            <a:r>
              <a:rPr lang="ko-KR" altLang="en-US" sz="1400" b="1"/>
              <a:t>검색</a:t>
            </a:r>
            <a:r>
              <a:rPr lang="en-US" altLang="ko-KR" sz="1400" b="1"/>
              <a:t>(Searching)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사전 정의된 인덱스나 데이터베이스</a:t>
            </a:r>
            <a:r>
              <a:rPr lang="en-US" altLang="ko-KR" sz="1400"/>
              <a:t>, </a:t>
            </a:r>
            <a:r>
              <a:rPr lang="ko-KR" altLang="en-US" sz="1400"/>
              <a:t>검색 엔진 등을 통해 사용자 질의에 맞는 문서를 검색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/>
              <a:t>- </a:t>
            </a:r>
            <a:r>
              <a:rPr lang="ko-KR" altLang="en-US" sz="1400" b="1"/>
              <a:t>결과 반환</a:t>
            </a:r>
            <a:r>
              <a:rPr lang="en-US" altLang="ko-KR" sz="1400" b="1"/>
              <a:t>(Returning Results)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검색된 문서나 정보를 반환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앞서 설명한 </a:t>
            </a:r>
            <a:r>
              <a:rPr lang="en-US" altLang="ko-KR" sz="1400"/>
              <a:t>RetrievalQA</a:t>
            </a:r>
            <a:r>
              <a:rPr lang="ko-KR" altLang="en-US" sz="1400"/>
              <a:t>는 받은 </a:t>
            </a:r>
            <a:r>
              <a:rPr lang="en-US" altLang="ko-KR" sz="1400"/>
              <a:t>Retriever</a:t>
            </a:r>
            <a:r>
              <a:rPr lang="ko-KR" altLang="en-US" sz="1400"/>
              <a:t>를 이용해 문장을 검색하고</a:t>
            </a:r>
            <a:r>
              <a:rPr lang="en-US" altLang="ko-KR" sz="1400"/>
              <a:t>, </a:t>
            </a:r>
            <a:r>
              <a:rPr lang="ko-KR" altLang="en-US" sz="1400"/>
              <a:t>검색된 문장을 기반으로 답변을 생성하는 기능을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</a:t>
            </a:r>
            <a:r>
              <a:rPr lang="ko-KR" altLang="en-US" sz="1400"/>
              <a:t>가지고 있음 → 즉</a:t>
            </a:r>
            <a:r>
              <a:rPr lang="en-US" altLang="ko-KR" sz="1400"/>
              <a:t>, </a:t>
            </a:r>
            <a:r>
              <a:rPr lang="en-US" altLang="ko-KR" sz="1400" b="1"/>
              <a:t>Retrievers</a:t>
            </a:r>
            <a:r>
              <a:rPr lang="ko-KR" altLang="en-US" sz="1400" b="1"/>
              <a:t>를 교체함으로써 정보원 변경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AB2914-5B0E-9135-F8EC-150EED703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75501"/>
      </p:ext>
    </p:extLst>
  </p:cSld>
  <p:clrMapOvr>
    <a:masterClrMapping/>
  </p:clrMapOvr>
  <p:transition spd="slow" advClick="0" advTm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Retrieval &gt; 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333F50"/>
                </a:solidFill>
                <a:latin typeface="나눔고딕" pitchFamily="2" charset="-127"/>
                <a:ea typeface="나눔고딕" pitchFamily="2" charset="-127"/>
                <a:sym typeface="Arial"/>
              </a:rPr>
              <a:t>R</a:t>
            </a:r>
            <a:r>
              <a:rPr lang="en-US" altLang="ko-KR" sz="1900" b="1">
                <a:solidFill>
                  <a:srgbClr val="333F50"/>
                </a:solidFill>
                <a:latin typeface="나눔고딕" pitchFamily="2" charset="-127"/>
                <a:ea typeface="나눔고딕" pitchFamily="2" charset="-127"/>
                <a:cs typeface="Arial"/>
                <a:sym typeface="Arial"/>
              </a:rPr>
              <a:t>etrievalQA &gt; Retriever</a:t>
            </a:r>
            <a:endParaRPr kumimoji="0" lang="en-US" altLang="ko-KR" sz="1800" b="1" i="0" u="none" strike="noStrike" kern="1200" cap="none" spc="0" normalizeH="0" baseline="0">
              <a:solidFill>
                <a:srgbClr val="333F50"/>
              </a:solidFill>
              <a:latin typeface="나눔고딕" pitchFamily="2" charset="-127"/>
              <a:ea typeface="나눔고딕" pitchFamily="2" charset="-127"/>
              <a:cs typeface="Arial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84784"/>
            <a:ext cx="3096344" cy="504056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RePhraseQueryRetriever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A0A6F6-B51B-6FD7-4222-1C8C7630C099}"/>
              </a:ext>
            </a:extLst>
          </p:cNvPr>
          <p:cNvSpPr txBox="1"/>
          <p:nvPr/>
        </p:nvSpPr>
        <p:spPr>
          <a:xfrm>
            <a:off x="623392" y="2132856"/>
            <a:ext cx="11161240" cy="156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  </a:t>
            </a:r>
            <a:r>
              <a:rPr lang="en-US" altLang="ko-KR" sz="1400"/>
              <a:t>RetrievalQA</a:t>
            </a:r>
            <a:r>
              <a:rPr lang="ko-KR" altLang="en-US" sz="1400"/>
              <a:t>는 입력된 질문을 그대로 </a:t>
            </a:r>
            <a:r>
              <a:rPr lang="en-US" altLang="ko-KR" sz="1400"/>
              <a:t>Retrievers</a:t>
            </a:r>
            <a:r>
              <a:rPr lang="ko-KR" altLang="en-US" sz="1400"/>
              <a:t>에 전달해 문장을 검색</a:t>
            </a:r>
            <a:br>
              <a:rPr lang="en-US" altLang="ko-KR" sz="1400"/>
            </a:br>
            <a:r>
              <a:rPr lang="en-US" altLang="ko-KR" sz="1400"/>
              <a:t>   → </a:t>
            </a:r>
            <a:r>
              <a:rPr lang="ko-KR" altLang="en-US" sz="1400"/>
              <a:t>입력된 질문에 요점 말고 다른 내용도 들어가 있으면 이상한 답변을 반환할 수도 있음</a:t>
            </a:r>
            <a:r>
              <a:rPr lang="en-US" altLang="ko-KR" sz="1400"/>
              <a:t>.</a:t>
            </a:r>
          </a:p>
          <a:p>
            <a:endParaRPr lang="en-US" altLang="ko-KR" sz="1400" b="1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  </a:t>
            </a:r>
            <a:r>
              <a:rPr lang="en-US" altLang="ko-KR" sz="1400" b="1">
                <a:highlight>
                  <a:srgbClr val="C0C0C0"/>
                </a:highlight>
              </a:rPr>
              <a:t>RePhraseQueryRetriever</a:t>
            </a:r>
            <a:r>
              <a:rPr lang="ko-KR" altLang="en-US" sz="1400"/>
              <a:t>를 사용하면 사용자의 자연스러운 질문을 적절한 키워드로 변환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ex) </a:t>
            </a:r>
            <a:r>
              <a:rPr lang="ko-KR" altLang="en-US" sz="1400" b="1"/>
              <a:t>나는 라면을 좋아하는데</a:t>
            </a:r>
            <a:r>
              <a:rPr lang="en-US" altLang="ko-KR" sz="1400" b="1"/>
              <a:t>, </a:t>
            </a:r>
            <a:r>
              <a:rPr lang="ko-KR" altLang="en-US" sz="1400" b="1"/>
              <a:t>소주란 무엇인가요</a:t>
            </a:r>
            <a:r>
              <a:rPr lang="en-US" altLang="ko-KR" sz="1400" b="1"/>
              <a:t>? → </a:t>
            </a:r>
            <a:r>
              <a:rPr lang="ko-KR" altLang="en-US" sz="1400" b="1"/>
              <a:t>소주란 무엇인가요</a:t>
            </a:r>
            <a:r>
              <a:rPr lang="en-US" altLang="ko-KR" sz="1400" b="1"/>
              <a:t>? </a:t>
            </a:r>
            <a:r>
              <a:rPr lang="ko-KR" altLang="en-US" sz="1400"/>
              <a:t>부분을 </a:t>
            </a:r>
            <a:r>
              <a:rPr lang="ko-KR" altLang="en-US" sz="1400" b="1"/>
              <a:t>추출</a:t>
            </a:r>
            <a:r>
              <a:rPr lang="ko-KR" altLang="en-US" sz="1400"/>
              <a:t>해 검색</a:t>
            </a:r>
            <a:endParaRPr lang="en-US" altLang="ko-KR" sz="1400" b="1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F794A5F1-6331-9827-FEF2-9337AFB5A01F}"/>
              </a:ext>
            </a:extLst>
          </p:cNvPr>
          <p:cNvSpPr/>
          <p:nvPr/>
        </p:nvSpPr>
        <p:spPr>
          <a:xfrm>
            <a:off x="767408" y="3878625"/>
            <a:ext cx="10513168" cy="1494591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#RePhraseQueryRetriever </a:t>
            </a:r>
            <a:r>
              <a:rPr lang="ko-KR" altLang="en-US" sz="1100" b="1">
                <a:solidFill>
                  <a:schemeClr val="accent6"/>
                </a:solidFill>
              </a:rPr>
              <a:t>초기화</a:t>
            </a:r>
            <a:endParaRPr lang="en-US" altLang="ko-KR" sz="14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 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re_phrase_query_retriever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= </a:t>
            </a:r>
            <a:r>
              <a:rPr lang="en-US" altLang="ko-KR" sz="1400" b="1">
                <a:solidFill>
                  <a:schemeClr val="accent4"/>
                </a:solidFill>
                <a:effectLst/>
              </a:rPr>
              <a:t>RePhraseQueryRetriever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retriever=retriever,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)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b="1">
                <a:solidFill>
                  <a:schemeClr val="accent6"/>
                </a:solidFill>
                <a:effectLst/>
              </a:rPr>
              <a:t> #RePhraseQueryRetriever 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사용해 키워드 추출 </a:t>
            </a:r>
            <a:endParaRPr lang="en-US" altLang="ko-KR" sz="11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documents = 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re_phrase_query_retriever.get_relevant_documents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("</a:t>
            </a:r>
            <a:r>
              <a:rPr lang="ko-KR" altLang="en-US" sz="1400" b="1">
                <a:solidFill>
                  <a:schemeClr val="bg1"/>
                </a:solidFill>
                <a:effectLst/>
              </a:rPr>
              <a:t>나는 라면을 좋아하는데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effectLst/>
              </a:rPr>
              <a:t>소주란 무엇인가요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?")</a:t>
            </a:r>
            <a:endParaRPr kumimoji="0" lang="ko-KR" altLang="en-US" sz="1600" b="1" i="0" u="none" strike="noStrike" kern="1200" cap="none" spc="0" normalizeH="0" baseline="0">
              <a:solidFill>
                <a:schemeClr val="bg1"/>
              </a:solidFill>
              <a:effectLst/>
              <a:latin typeface="等线"/>
              <a:ea typeface="맑은 고딕"/>
              <a:cs typeface="Arial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B103E9-ED89-6D8D-DC4F-DEDDD61C0A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53282"/>
      </p:ext>
    </p:extLst>
  </p:cSld>
  <p:clrMapOvr>
    <a:masterClrMapping/>
  </p:clrMapOvr>
  <p:transition spd="slow" advClick="0" advTm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Memory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6" y="1459402"/>
            <a:ext cx="5472609" cy="509169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effectLst/>
              </a:rPr>
              <a:t>Memory - </a:t>
            </a:r>
            <a:r>
              <a:rPr lang="ko-KR" altLang="en-US" b="1">
                <a:effectLst/>
              </a:rPr>
              <a:t>과거의 대화를 장</a:t>
            </a:r>
            <a:r>
              <a:rPr lang="en-US" altLang="ko-KR" b="1">
                <a:effectLst/>
              </a:rPr>
              <a:t>/</a:t>
            </a:r>
            <a:r>
              <a:rPr lang="ko-KR" altLang="en-US" b="1">
                <a:effectLst/>
              </a:rPr>
              <a:t>단기적으로 기억하기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1" y="2195572"/>
            <a:ext cx="11161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이전 문맥을 고려한 대화 형식으로 응답하게 하기 위해 이전까지의 대화를 </a:t>
            </a:r>
            <a:r>
              <a:rPr lang="en-US" altLang="ko-KR" sz="1600"/>
              <a:t>API</a:t>
            </a:r>
            <a:r>
              <a:rPr lang="ko-KR" altLang="en-US" sz="1600"/>
              <a:t>로 전송하는 기능을 제공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5" name="직사각형 8">
            <a:extLst>
              <a:ext uri="{FF2B5EF4-FFF2-40B4-BE49-F238E27FC236}">
                <a16:creationId xmlns:a16="http://schemas.microsoft.com/office/drawing/2014/main" id="{C804F80B-93F7-04AA-E46E-1DBC47285571}"/>
              </a:ext>
            </a:extLst>
          </p:cNvPr>
          <p:cNvSpPr/>
          <p:nvPr/>
        </p:nvSpPr>
        <p:spPr>
          <a:xfrm>
            <a:off x="771321" y="2672081"/>
            <a:ext cx="10437247" cy="1160639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bg1"/>
                </a:solidFill>
                <a:effectLst/>
              </a:rPr>
              <a:t> HumanMessage(content=”</a:t>
            </a:r>
            <a:r>
              <a:rPr lang="ko-KR" altLang="en-US" sz="1200" b="1">
                <a:solidFill>
                  <a:schemeClr val="bg1"/>
                </a:solidFill>
                <a:effectLst/>
              </a:rPr>
              <a:t>계란찜의 재료를 말해줘”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),  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bg1"/>
                </a:solidFill>
                <a:effectLst/>
              </a:rPr>
              <a:t> AIMessage(content=”</a:t>
            </a:r>
            <a:r>
              <a:rPr lang="ko-KR" altLang="en-US" sz="1200" b="1">
                <a:solidFill>
                  <a:schemeClr val="bg1"/>
                </a:solidFill>
                <a:effectLst/>
              </a:rPr>
              <a:t>계란찜의 재료는 계란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effectLst/>
              </a:rPr>
              <a:t>물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effectLst/>
              </a:rPr>
              <a:t>양파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effectLst/>
              </a:rPr>
              <a:t>당근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effectLst/>
              </a:rPr>
              <a:t>대파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effectLst/>
              </a:rPr>
              <a:t>소금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effectLst/>
              </a:rPr>
              <a:t>후추 입니다”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),</a:t>
            </a: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bg1"/>
                </a:solidFill>
              </a:rPr>
              <a:t> 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HumanMessage(content=”</a:t>
            </a:r>
            <a:r>
              <a:rPr lang="ko-KR" altLang="en-US" sz="1200" b="1">
                <a:solidFill>
                  <a:schemeClr val="bg1"/>
                </a:solidFill>
                <a:effectLst/>
              </a:rPr>
              <a:t>위의 답변을 영어로 번역해줘”</a:t>
            </a:r>
            <a:r>
              <a:rPr lang="en-US" altLang="ko-KR" sz="1200" b="1">
                <a:solidFill>
                  <a:schemeClr val="bg1"/>
                </a:solidFill>
                <a:effectLst/>
              </a:rPr>
              <a:t>)</a:t>
            </a:r>
            <a:endParaRPr kumimoji="0" lang="ko-KR" altLang="en-US" sz="1400" b="1" i="0" u="none" strike="noStrike" kern="1200" cap="none" spc="0" normalizeH="0" baseline="0">
              <a:solidFill>
                <a:schemeClr val="bg1"/>
              </a:solidFill>
              <a:effectLst/>
              <a:latin typeface="等线"/>
              <a:ea typeface="맑은 고딕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6692E-F55E-F568-FD32-EACBA43AD9EC}"/>
              </a:ext>
            </a:extLst>
          </p:cNvPr>
          <p:cNvSpPr txBox="1"/>
          <p:nvPr/>
        </p:nvSpPr>
        <p:spPr>
          <a:xfrm>
            <a:off x="695400" y="3901253"/>
            <a:ext cx="11161240" cy="102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400"/>
              <a:t>위처럼 기존 언어 모델이 대화 이력을 바탕으로 답변하기 위해서는 </a:t>
            </a:r>
            <a:r>
              <a:rPr lang="ko-KR" altLang="en-US" sz="1400" b="1"/>
              <a:t>지금까지의 모든 대화이력</a:t>
            </a:r>
            <a:r>
              <a:rPr lang="ko-KR" altLang="en-US" sz="1400"/>
              <a:t>을 </a:t>
            </a:r>
            <a:r>
              <a:rPr lang="en-US" altLang="ko-KR" sz="1400"/>
              <a:t>HumanMessage</a:t>
            </a:r>
            <a:r>
              <a:rPr lang="ko-KR" altLang="en-US" sz="1400"/>
              <a:t>와 </a:t>
            </a:r>
            <a:r>
              <a:rPr lang="en-US" altLang="ko-KR" sz="1400"/>
              <a:t>AIMessage</a:t>
            </a:r>
            <a:r>
              <a:rPr lang="ko-KR" altLang="en-US" sz="1400"/>
              <a:t>를 </a:t>
            </a:r>
            <a:endParaRPr lang="en-US" altLang="ko-KR" sz="1400"/>
          </a:p>
          <a:p>
            <a:pPr lvl="0">
              <a:lnSpc>
                <a:spcPct val="150000"/>
              </a:lnSpc>
              <a:defRPr/>
            </a:pPr>
            <a:r>
              <a:rPr lang="ko-KR" altLang="en-US" sz="1400" err="1"/>
              <a:t>번갈아가며</a:t>
            </a:r>
            <a:r>
              <a:rPr lang="ko-KR" altLang="en-US" sz="1400" b="1"/>
              <a:t> 수동으로 모두 </a:t>
            </a:r>
            <a:r>
              <a:rPr lang="ko-KR" altLang="en-US" sz="1400" b="1" err="1"/>
              <a:t>전송</a:t>
            </a:r>
            <a:r>
              <a:rPr lang="ko-KR" altLang="en-US" sz="1400" err="1"/>
              <a:t>해야함</a:t>
            </a:r>
            <a:r>
              <a:rPr lang="en-US" altLang="ko-KR" sz="1400"/>
              <a:t>. 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400"/>
              <a:t>→ </a:t>
            </a:r>
            <a:r>
              <a:rPr lang="ko-KR" altLang="en-US" sz="1400"/>
              <a:t>해결 </a:t>
            </a:r>
            <a:r>
              <a:rPr lang="en-US" altLang="ko-KR" sz="1400"/>
              <a:t>: </a:t>
            </a:r>
            <a:r>
              <a:rPr lang="ko-KR" altLang="en-US" sz="1400"/>
              <a:t>대화 기록을 저장하고 불러올 수 있는 </a:t>
            </a:r>
            <a:r>
              <a:rPr lang="en-US" altLang="ko-KR" sz="1400" b="1">
                <a:effectLst/>
              </a:rPr>
              <a:t>Memory </a:t>
            </a:r>
            <a:r>
              <a:rPr lang="ko-KR" altLang="en-US" sz="1400" b="1">
                <a:effectLst/>
              </a:rPr>
              <a:t>모듈을 사용해 기억을 가진 시스템</a:t>
            </a:r>
            <a:r>
              <a:rPr lang="ko-KR" altLang="en-US" sz="1400"/>
              <a:t>을 사용</a:t>
            </a:r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035FD-24BE-0112-1555-7475FF39D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Memory &gt; ConversationChain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6" y="1459402"/>
            <a:ext cx="2478565" cy="493082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ConversationChain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391" y="2195572"/>
            <a:ext cx="11161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err="1"/>
              <a:t>랭체인에는</a:t>
            </a:r>
            <a:r>
              <a:rPr lang="ko-KR" altLang="en-US" sz="1600"/>
              <a:t> 아래와 같은 과정을 쉽게 구현할 수 있는 </a:t>
            </a:r>
            <a:r>
              <a:rPr lang="en-US" altLang="ko-KR" sz="1600" b="1"/>
              <a:t>ConversationChain</a:t>
            </a:r>
            <a:r>
              <a:rPr lang="ko-KR" altLang="en-US" sz="1600"/>
              <a:t>을 제공</a:t>
            </a:r>
            <a:r>
              <a:rPr lang="en-US" altLang="ko-KR" sz="1600"/>
              <a:t>.</a:t>
            </a:r>
            <a:endParaRPr lang="ko-KR" altLang="en-US" sz="1600"/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5" name="직사각형 8">
            <a:extLst>
              <a:ext uri="{FF2B5EF4-FFF2-40B4-BE49-F238E27FC236}">
                <a16:creationId xmlns:a16="http://schemas.microsoft.com/office/drawing/2014/main" id="{C804F80B-93F7-04AA-E46E-1DBC47285571}"/>
              </a:ext>
            </a:extLst>
          </p:cNvPr>
          <p:cNvSpPr/>
          <p:nvPr/>
        </p:nvSpPr>
        <p:spPr>
          <a:xfrm>
            <a:off x="769810" y="4025329"/>
            <a:ext cx="10223178" cy="1728192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b="1">
                <a:solidFill>
                  <a:schemeClr val="accent6"/>
                </a:solidFill>
                <a:effectLst/>
              </a:rPr>
              <a:t> # memory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와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llm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을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chaining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memory = ConversationBufferMemory()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chain = ConversationChain(memory=memory, llm=chat)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400" b="1">
              <a:solidFill>
                <a:schemeClr val="bg1"/>
              </a:solidFill>
              <a:effectLst/>
            </a:endParaRPr>
          </a:p>
          <a:p>
            <a:pPr mar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b="1">
                <a:solidFill>
                  <a:schemeClr val="accent6"/>
                </a:solidFill>
                <a:effectLst/>
              </a:rPr>
              <a:t> # 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사용자 메시지를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chain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에 넣음</a:t>
            </a:r>
            <a:r>
              <a:rPr lang="ko-KR" altLang="en-US" sz="1400" b="1">
                <a:solidFill>
                  <a:schemeClr val="bg1"/>
                </a:solidFill>
                <a:effectLst/>
              </a:rPr>
              <a:t> </a:t>
            </a:r>
            <a:endParaRPr lang="en-US" altLang="ko-KR" sz="1400" b="1">
              <a:solidFill>
                <a:schemeClr val="bg1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result = chain(message) </a:t>
            </a:r>
            <a:endParaRPr kumimoji="0" lang="ko-KR" altLang="en-US" sz="1600" b="1" i="0" u="none" strike="noStrike" kern="1200" cap="none" spc="0" normalizeH="0" baseline="0">
              <a:solidFill>
                <a:schemeClr val="bg1"/>
              </a:solidFill>
              <a:effectLst/>
              <a:latin typeface="等线"/>
              <a:ea typeface="맑은 고딕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6692E-F55E-F568-FD32-EACBA43AD9EC}"/>
              </a:ext>
            </a:extLst>
          </p:cNvPr>
          <p:cNvSpPr txBox="1"/>
          <p:nvPr/>
        </p:nvSpPr>
        <p:spPr>
          <a:xfrm>
            <a:off x="782322" y="2529953"/>
            <a:ext cx="9274118" cy="135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 메모리에서 과거 메시지 검색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 새로운 메시지</a:t>
            </a:r>
            <a:r>
              <a:rPr lang="en-US" altLang="ko-KR" sz="1400"/>
              <a:t>(input) </a:t>
            </a:r>
            <a:r>
              <a:rPr lang="ko-KR" altLang="en-US" sz="1400"/>
              <a:t>추가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 이 메시지를 언어 모델에 전달해 새로운 응답</a:t>
            </a:r>
            <a:r>
              <a:rPr lang="en-US" altLang="ko-KR" sz="1400"/>
              <a:t>(output) </a:t>
            </a:r>
            <a:r>
              <a:rPr lang="ko-KR" altLang="en-US" sz="1400"/>
              <a:t>얻기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/>
              <a:t> 새로운 응답을 메모리에 저장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120D38-DE86-1161-5CCC-8F92BE8068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52573"/>
      </p:ext>
    </p:extLst>
  </p:cSld>
  <p:clrMapOvr>
    <a:masterClrMapping/>
  </p:clrMapOvr>
  <p:transition spd="slow" advClick="0" advTm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Memory &gt; Redis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7" y="1459402"/>
            <a:ext cx="1224137" cy="504602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Redis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B62B72-7038-D737-DB24-6E2CC14CAF6D}"/>
              </a:ext>
            </a:extLst>
          </p:cNvPr>
          <p:cNvSpPr txBox="1"/>
          <p:nvPr/>
        </p:nvSpPr>
        <p:spPr>
          <a:xfrm>
            <a:off x="695399" y="2156205"/>
            <a:ext cx="10729193" cy="1754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캐시</a:t>
            </a:r>
            <a:r>
              <a:rPr lang="en-US" altLang="ko-KR" sz="1400"/>
              <a:t>, </a:t>
            </a:r>
            <a:r>
              <a:rPr lang="ko-KR" altLang="en-US" sz="1400"/>
              <a:t>메시징 큐</a:t>
            </a:r>
            <a:r>
              <a:rPr lang="en-US" altLang="ko-KR" sz="1400"/>
              <a:t>, </a:t>
            </a:r>
            <a:r>
              <a:rPr lang="ko-KR" altLang="en-US" sz="1400"/>
              <a:t>단기 메모리 등으로 사용되는 </a:t>
            </a:r>
            <a:r>
              <a:rPr lang="ko-KR" altLang="en-US" sz="1400" b="1"/>
              <a:t>고속 오픈소스 인메모리 데이터 저장 시스템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데이터는 키</a:t>
            </a:r>
            <a:r>
              <a:rPr lang="en-US" altLang="ko-KR" sz="1400"/>
              <a:t>-</a:t>
            </a:r>
            <a:r>
              <a:rPr lang="ko-KR" altLang="en-US" sz="1400"/>
              <a:t>값 쌍 형태로 저장되며 다양한 데이터 유형</a:t>
            </a:r>
            <a:r>
              <a:rPr lang="en-US" altLang="ko-KR" sz="1400"/>
              <a:t>(</a:t>
            </a:r>
            <a:r>
              <a:rPr lang="ko-KR" altLang="en-US" sz="1400"/>
              <a:t>문자열</a:t>
            </a:r>
            <a:r>
              <a:rPr lang="en-US" altLang="ko-KR" sz="1400"/>
              <a:t>, </a:t>
            </a:r>
            <a:r>
              <a:rPr lang="ko-KR" altLang="en-US" sz="1400"/>
              <a:t>목록</a:t>
            </a:r>
            <a:r>
              <a:rPr lang="en-US" altLang="ko-KR" sz="1400"/>
              <a:t>, </a:t>
            </a:r>
            <a:r>
              <a:rPr lang="ko-KR" altLang="en-US" sz="1400"/>
              <a:t>집합 등</a:t>
            </a:r>
            <a:r>
              <a:rPr lang="en-US" altLang="ko-KR" sz="1400"/>
              <a:t>)</a:t>
            </a:r>
            <a:r>
              <a:rPr lang="ko-KR" altLang="en-US" sz="1400"/>
              <a:t>을 지원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메인 메모리에 데이터를 저장하기 때문에 디스크 기반 데이터베이스보다 훨씬 빠름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→ </a:t>
            </a:r>
            <a:r>
              <a:rPr lang="ko-KR" altLang="en-US" sz="1400"/>
              <a:t>메모리 내 데이터는 휘발성이 있지만</a:t>
            </a:r>
            <a:r>
              <a:rPr lang="en-US" altLang="ko-KR" sz="1400"/>
              <a:t>, </a:t>
            </a:r>
            <a:r>
              <a:rPr lang="ko-KR" altLang="en-US" sz="1400" err="1"/>
              <a:t>레디스는</a:t>
            </a:r>
            <a:r>
              <a:rPr lang="ko-KR" altLang="en-US" sz="1400"/>
              <a:t> 주기적으로 디스크에 데이터를 기록함으로써 데이터 </a:t>
            </a:r>
            <a:r>
              <a:rPr lang="ko-KR" altLang="en-US" sz="1400" b="1"/>
              <a:t>영속성을 제공</a:t>
            </a:r>
            <a:r>
              <a:rPr lang="en-US" altLang="ko-KR" sz="1400"/>
              <a:t>.</a:t>
            </a: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EF9E9173-9CDE-A8CF-F121-4529DB19B7E7}"/>
              </a:ext>
            </a:extLst>
          </p:cNvPr>
          <p:cNvSpPr/>
          <p:nvPr/>
        </p:nvSpPr>
        <p:spPr>
          <a:xfrm>
            <a:off x="750348" y="4148281"/>
            <a:ext cx="10511209" cy="788999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chemeClr val="bg1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#</a:t>
            </a: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환경변수에 </a:t>
            </a:r>
            <a:r>
              <a:rPr kumimoji="0" lang="ko-KR" altLang="en-US" sz="1100" b="1" i="0" u="none" strike="noStrike" kern="1200" cap="none" spc="0" normalizeH="0" baseline="0" err="1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레디스</a:t>
            </a: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 접속정보 등록</a:t>
            </a:r>
            <a:endParaRPr kumimoji="0" lang="en-US" altLang="ko-KR" sz="1400" b="1" i="0" u="none" strike="noStrike" kern="1200" cap="none" spc="0" normalizeH="0" baseline="0">
              <a:solidFill>
                <a:schemeClr val="accent6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chemeClr val="bg1"/>
                </a:solidFill>
                <a:effectLst/>
                <a:latin typeface="等线"/>
                <a:ea typeface="맑은 고딕"/>
                <a:cs typeface="Arial"/>
              </a:rPr>
              <a:t> [</a:t>
            </a:r>
            <a:r>
              <a:rPr kumimoji="0" lang="en-US" altLang="ko-KR" sz="1400" b="1" i="0" u="none" strike="noStrike" kern="1200" cap="none" spc="0" normalizeH="0" baseline="0" err="1">
                <a:solidFill>
                  <a:schemeClr val="bg1"/>
                </a:solidFill>
                <a:effectLst/>
                <a:latin typeface="等线"/>
                <a:ea typeface="맑은 고딕"/>
                <a:cs typeface="Arial"/>
              </a:rPr>
              <a:t>System.Environment</a:t>
            </a:r>
            <a:r>
              <a:rPr kumimoji="0" lang="en-US" altLang="ko-KR" sz="1400" b="1" i="0" u="none" strike="noStrike" kern="1200" cap="none" spc="0" normalizeH="0" baseline="0">
                <a:solidFill>
                  <a:schemeClr val="bg1"/>
                </a:solidFill>
                <a:effectLst/>
                <a:latin typeface="等线"/>
                <a:ea typeface="맑은 고딕"/>
                <a:cs typeface="Arial"/>
              </a:rPr>
              <a:t>]::</a:t>
            </a:r>
            <a:r>
              <a:rPr kumimoji="0" lang="en-US" altLang="ko-KR" sz="1400" b="1" i="0" u="none" strike="noStrike" kern="1200" cap="none" spc="0" normalizeH="0" baseline="0" err="1">
                <a:solidFill>
                  <a:schemeClr val="bg1"/>
                </a:solidFill>
                <a:effectLst/>
                <a:latin typeface="等线"/>
                <a:ea typeface="맑은 고딕"/>
                <a:cs typeface="Arial"/>
              </a:rPr>
              <a:t>SetEnvironmentVariable</a:t>
            </a:r>
            <a:r>
              <a:rPr kumimoji="0" lang="en-US" altLang="ko-KR" sz="1400" b="1" i="0" u="none" strike="noStrike" kern="1200" cap="none" spc="0" normalizeH="0" baseline="0">
                <a:solidFill>
                  <a:schemeClr val="bg1"/>
                </a:solidFill>
                <a:effectLst/>
                <a:latin typeface="等线"/>
                <a:ea typeface="맑은 고딕"/>
                <a:cs typeface="Arial"/>
              </a:rPr>
              <a:t>(‘REDIS_URL’, ‘</a:t>
            </a:r>
            <a:r>
              <a:rPr kumimoji="0" lang="ko-KR" altLang="en-US" sz="1400" b="1" i="0" u="none" strike="noStrike" kern="1200" cap="none" spc="0" normalizeH="0" baseline="0" err="1">
                <a:solidFill>
                  <a:schemeClr val="bg1"/>
                </a:solidFill>
                <a:effectLst/>
                <a:latin typeface="等线"/>
                <a:ea typeface="맑은 고딕"/>
                <a:cs typeface="Arial"/>
              </a:rPr>
              <a:t>레디스</a:t>
            </a:r>
            <a:r>
              <a:rPr kumimoji="0" lang="ko-KR" altLang="en-US" sz="1400" b="1" i="0" u="none" strike="noStrike" kern="1200" cap="none" spc="0" normalizeH="0" baseline="0">
                <a:solidFill>
                  <a:schemeClr val="bg1"/>
                </a:solidFill>
                <a:effectLst/>
                <a:latin typeface="等线"/>
                <a:ea typeface="맑은 고딕"/>
                <a:cs typeface="Arial"/>
              </a:rPr>
              <a:t> 접속정보</a:t>
            </a:r>
            <a:r>
              <a:rPr lang="en-US" altLang="ko-KR" sz="1400" b="1">
                <a:solidFill>
                  <a:schemeClr val="bg1"/>
                </a:solidFill>
                <a:latin typeface="等线"/>
                <a:ea typeface="맑은 고딕"/>
                <a:cs typeface="Arial"/>
              </a:rPr>
              <a:t>’, ‘User’)</a:t>
            </a:r>
            <a:endParaRPr kumimoji="0" lang="ko-KR" altLang="en-US" sz="1400" b="1" i="0" u="none" strike="noStrike" kern="1200" cap="none" spc="0" normalizeH="0" baseline="0">
              <a:solidFill>
                <a:schemeClr val="bg1"/>
              </a:solidFill>
              <a:effectLst/>
              <a:latin typeface="等线"/>
              <a:ea typeface="맑은 고딕"/>
              <a:cs typeface="Arial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0B24C94-0407-C566-B8E1-02675A0352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72484"/>
      </p:ext>
    </p:extLst>
  </p:cSld>
  <p:clrMapOvr>
    <a:masterClrMapping/>
  </p:clrMapOvr>
  <p:transition spd="slow" advClick="0" advTm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Memory &gt; </a:t>
            </a:r>
            <a:r>
              <a:rPr kumimoji="0" lang="en-US" altLang="ko-KR" sz="1900" b="1" i="0" u="none" strike="noStrike" kern="1200" cap="none" spc="0" normalizeH="0" baseline="0" err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RedisChatMessageHistory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767407" y="1459401"/>
            <a:ext cx="3024338" cy="542709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Redis</a:t>
            </a:r>
            <a:r>
              <a:rPr lang="en-US" altLang="ko-KR" b="1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ChatMessageHistory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B62B72-7038-D737-DB24-6E2CC14CAF6D}"/>
              </a:ext>
            </a:extLst>
          </p:cNvPr>
          <p:cNvSpPr txBox="1"/>
          <p:nvPr/>
        </p:nvSpPr>
        <p:spPr>
          <a:xfrm>
            <a:off x="695399" y="2060848"/>
            <a:ext cx="10729193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 </a:t>
            </a:r>
            <a:r>
              <a:rPr lang="en-US" altLang="ko-KR" sz="1600" err="1"/>
              <a:t>Langchain</a:t>
            </a:r>
            <a:r>
              <a:rPr lang="ko-KR" altLang="en-US" sz="1600"/>
              <a:t>에서 제공하는 </a:t>
            </a:r>
            <a:r>
              <a:rPr lang="en-US" altLang="ko-KR" sz="1600" err="1"/>
              <a:t>RedisChatMessageHistory</a:t>
            </a:r>
            <a:r>
              <a:rPr lang="en-US" altLang="ko-KR" sz="1600"/>
              <a:t> </a:t>
            </a:r>
            <a:r>
              <a:rPr lang="ko-KR" altLang="en-US" sz="1600"/>
              <a:t>모듈을 사용하면 </a:t>
            </a:r>
            <a:r>
              <a:rPr lang="en-US" altLang="ko-KR" sz="1600" b="1"/>
              <a:t>Redis</a:t>
            </a:r>
            <a:r>
              <a:rPr lang="ko-KR" altLang="en-US" sz="1600" b="1"/>
              <a:t>에 대화를 손쉽게 저장 및 관리</a:t>
            </a:r>
            <a:r>
              <a:rPr lang="ko-KR" altLang="en-US" sz="1600"/>
              <a:t>할 수 있음</a:t>
            </a:r>
            <a:r>
              <a:rPr lang="en-US" altLang="ko-KR" sz="1600"/>
              <a:t>.</a:t>
            </a:r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F116ED09-CDE5-9962-18BC-A5BB98833AC2}"/>
              </a:ext>
            </a:extLst>
          </p:cNvPr>
          <p:cNvSpPr/>
          <p:nvPr/>
        </p:nvSpPr>
        <p:spPr>
          <a:xfrm>
            <a:off x="769366" y="2541555"/>
            <a:ext cx="10511209" cy="2975677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history = </a:t>
            </a:r>
            <a:r>
              <a:rPr lang="en-US" altLang="ko-KR" sz="1400" b="1" err="1">
                <a:solidFill>
                  <a:schemeClr val="accent4"/>
                </a:solidFill>
                <a:effectLst/>
              </a:rPr>
              <a:t>RedisChatMessageHistory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#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세션 이름 설정 </a:t>
            </a:r>
            <a:endParaRPr lang="en-US" altLang="ko-KR" sz="11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session_id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= "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chat_history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",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400" b="1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	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#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미리 설정해둔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Redis 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접속정보 환경변수 가져오기</a:t>
            </a:r>
            <a:r>
              <a:rPr lang="ko-KR" altLang="en-US" sz="1400" b="1">
                <a:solidFill>
                  <a:schemeClr val="bg1"/>
                </a:solidFill>
                <a:effectLst/>
              </a:rPr>
              <a:t> </a:t>
            </a:r>
            <a:endParaRPr lang="en-US" altLang="ko-KR" sz="1400" b="1">
              <a:solidFill>
                <a:schemeClr val="bg1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	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url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= 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os.environ.get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("REDIS_URL"),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)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400" b="1">
              <a:solidFill>
                <a:schemeClr val="bg1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b="1">
                <a:solidFill>
                  <a:schemeClr val="accent6"/>
                </a:solidFill>
              </a:rPr>
              <a:t> #</a:t>
            </a:r>
            <a:r>
              <a:rPr lang="ko-KR" altLang="en-US" sz="1100" b="1">
                <a:solidFill>
                  <a:schemeClr val="accent6"/>
                </a:solidFill>
              </a:rPr>
              <a:t>대화내역 저장</a:t>
            </a:r>
            <a:r>
              <a:rPr lang="en-US" altLang="ko-KR" sz="1100" b="1">
                <a:solidFill>
                  <a:schemeClr val="accent6"/>
                </a:solidFill>
              </a:rPr>
              <a:t>, </a:t>
            </a:r>
            <a:r>
              <a:rPr lang="ko-KR" altLang="en-US" sz="1100" b="1">
                <a:solidFill>
                  <a:schemeClr val="accent6"/>
                </a:solidFill>
              </a:rPr>
              <a:t>유지</a:t>
            </a:r>
            <a:endParaRPr lang="en-US" altLang="ko-KR" sz="14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memory = ConversationBufferMemory(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return_messages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= True,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chat_memory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= history,    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#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저장할 채팅 기록을 지정</a:t>
            </a:r>
            <a:endParaRPr lang="en-US" altLang="ko-KR" sz="14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)</a:t>
            </a:r>
            <a:endParaRPr kumimoji="0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latin typeface="等线"/>
              <a:ea typeface="맑은 고딕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37A00-5761-9CDF-AE2D-F241B46B820C}"/>
              </a:ext>
            </a:extLst>
          </p:cNvPr>
          <p:cNvSpPr txBox="1"/>
          <p:nvPr/>
        </p:nvSpPr>
        <p:spPr>
          <a:xfrm>
            <a:off x="695399" y="5575964"/>
            <a:ext cx="10729193" cy="70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</a:t>
            </a:r>
            <a:r>
              <a:rPr lang="en-US" altLang="ko-KR" sz="1400" b="1" err="1">
                <a:highlight>
                  <a:srgbClr val="C0C0C0"/>
                </a:highlight>
              </a:rPr>
              <a:t>session_id</a:t>
            </a:r>
            <a:r>
              <a:rPr lang="en-US" altLang="ko-KR" sz="1400" b="1">
                <a:highlight>
                  <a:srgbClr val="C0C0C0"/>
                </a:highlight>
              </a:rPr>
              <a:t> </a:t>
            </a:r>
            <a:r>
              <a:rPr lang="en-US" altLang="ko-KR" sz="1400"/>
              <a:t>: </a:t>
            </a:r>
            <a:r>
              <a:rPr lang="ko-KR" altLang="en-US" sz="1400"/>
              <a:t>임의의 문자열을 지정</a:t>
            </a:r>
            <a:r>
              <a:rPr lang="en-US" altLang="ko-KR" sz="1400"/>
              <a:t>. </a:t>
            </a:r>
            <a:r>
              <a:rPr lang="ko-KR" altLang="en-US" sz="1400"/>
              <a:t>여러 개의 대화 세션을 동시에 처리할 때 각각의 대화 내역을 구분하기 위한 </a:t>
            </a:r>
            <a:r>
              <a:rPr lang="en-US" altLang="ko-KR" sz="1400"/>
              <a:t>ID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</a:t>
            </a:r>
            <a:r>
              <a:rPr lang="en-US" altLang="ko-KR" sz="1400" b="1" err="1">
                <a:highlight>
                  <a:srgbClr val="C0C0C0"/>
                </a:highlight>
              </a:rPr>
              <a:t>url</a:t>
            </a:r>
            <a:r>
              <a:rPr lang="en-US" altLang="ko-KR" sz="1400"/>
              <a:t> : </a:t>
            </a:r>
            <a:r>
              <a:rPr lang="ko-KR" altLang="en-US" sz="1400"/>
              <a:t>미리 설정해둔 </a:t>
            </a:r>
            <a:r>
              <a:rPr lang="ko-KR" altLang="en-US" sz="1400" err="1"/>
              <a:t>레디스의</a:t>
            </a:r>
            <a:r>
              <a:rPr lang="ko-KR" altLang="en-US" sz="1400"/>
              <a:t> </a:t>
            </a:r>
            <a:r>
              <a:rPr lang="en-US" altLang="ko-KR" sz="1400"/>
              <a:t>URL</a:t>
            </a:r>
            <a:r>
              <a:rPr lang="ko-KR" altLang="en-US" sz="1400"/>
              <a:t>을 지정</a:t>
            </a:r>
            <a:r>
              <a:rPr lang="en-US" altLang="ko-KR" sz="1400"/>
              <a:t>. (</a:t>
            </a:r>
            <a:r>
              <a:rPr lang="ko-KR" altLang="en-US" sz="1400" err="1"/>
              <a:t>레디스</a:t>
            </a:r>
            <a:r>
              <a:rPr lang="ko-KR" altLang="en-US" sz="1400"/>
              <a:t> 접속정보가 담긴 </a:t>
            </a:r>
            <a:r>
              <a:rPr lang="en-US" altLang="ko-KR" sz="1400"/>
              <a:t>REDIS_URL </a:t>
            </a:r>
            <a:r>
              <a:rPr lang="ko-KR" altLang="en-US" sz="1400"/>
              <a:t>환경변수 가져오기</a:t>
            </a:r>
            <a:r>
              <a:rPr lang="en-US" altLang="ko-KR" sz="140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7B4317-9484-9167-96EA-B7EED0AFE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91957"/>
      </p:ext>
    </p:extLst>
  </p:cSld>
  <p:clrMapOvr>
    <a:masterClrMapping/>
  </p:clrMapOvr>
  <p:transition spd="slow" advClick="0" advTm="1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Memory &gt;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긴 대화 처리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767406" y="1459402"/>
            <a:ext cx="2736306" cy="505185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매우 긴 대화 기록 처리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B62B72-7038-D737-DB24-6E2CC14CAF6D}"/>
              </a:ext>
            </a:extLst>
          </p:cNvPr>
          <p:cNvSpPr txBox="1"/>
          <p:nvPr/>
        </p:nvSpPr>
        <p:spPr>
          <a:xfrm>
            <a:off x="695399" y="2060848"/>
            <a:ext cx="10729193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highlight>
                  <a:srgbClr val="C0C0C0"/>
                </a:highlight>
              </a:rPr>
              <a:t>오래된 대화 삭제</a:t>
            </a:r>
            <a:r>
              <a:rPr lang="en-US" altLang="ko-KR" sz="1600" b="1">
                <a:highlight>
                  <a:srgbClr val="C0C0C0"/>
                </a:highlight>
              </a:rPr>
              <a:t>(ConversationBufferWindowMemory)</a:t>
            </a:r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F116ED09-CDE5-9962-18BC-A5BB98833AC2}"/>
              </a:ext>
            </a:extLst>
          </p:cNvPr>
          <p:cNvSpPr/>
          <p:nvPr/>
        </p:nvSpPr>
        <p:spPr>
          <a:xfrm>
            <a:off x="769366" y="2541555"/>
            <a:ext cx="10511209" cy="1151651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memory = </a:t>
            </a:r>
            <a:r>
              <a:rPr lang="en-US" altLang="ko-KR" sz="1400" b="1">
                <a:solidFill>
                  <a:schemeClr val="accent4"/>
                </a:solidFill>
                <a:effectLst/>
              </a:rPr>
              <a:t>ConversationBufferWindowMemory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#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메시지 왕복횟수 지정 </a:t>
            </a:r>
            <a:endParaRPr lang="en-US" altLang="ko-KR" sz="11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	k = 3,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return_messages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= True,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)</a:t>
            </a:r>
            <a:endParaRPr kumimoji="0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latin typeface="等线"/>
              <a:ea typeface="맑은 고딕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37A00-5761-9CDF-AE2D-F241B46B820C}"/>
              </a:ext>
            </a:extLst>
          </p:cNvPr>
          <p:cNvSpPr txBox="1"/>
          <p:nvPr/>
        </p:nvSpPr>
        <p:spPr>
          <a:xfrm>
            <a:off x="767406" y="3653396"/>
            <a:ext cx="10729193" cy="38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위 코드에서</a:t>
            </a:r>
            <a:r>
              <a:rPr lang="ko-KR" altLang="en-US" sz="1400" b="1">
                <a:effectLst/>
              </a:rPr>
              <a:t> </a:t>
            </a:r>
            <a:r>
              <a:rPr lang="en-US" altLang="ko-KR" sz="1400" b="1">
                <a:effectLst/>
              </a:rPr>
              <a:t>k=3</a:t>
            </a:r>
            <a:r>
              <a:rPr lang="ko-KR" altLang="en-US" sz="1400"/>
              <a:t>은 </a:t>
            </a:r>
            <a:r>
              <a:rPr lang="ko-KR" altLang="en-US" sz="1400" b="1">
                <a:effectLst/>
              </a:rPr>
              <a:t>왕복 </a:t>
            </a:r>
            <a:r>
              <a:rPr lang="en-US" altLang="ko-KR" sz="1400" b="1">
                <a:effectLst/>
              </a:rPr>
              <a:t>3</a:t>
            </a:r>
            <a:r>
              <a:rPr lang="ko-KR" altLang="en-US" sz="1400" b="1">
                <a:effectLst/>
              </a:rPr>
              <a:t>번까지 메시지를 유지</a:t>
            </a:r>
            <a:r>
              <a:rPr lang="ko-KR" altLang="en-US" sz="1400"/>
              <a:t>한다는 설정</a:t>
            </a:r>
            <a:r>
              <a:rPr lang="en-US" altLang="ko-KR" sz="1400"/>
              <a:t>. → </a:t>
            </a:r>
            <a:r>
              <a:rPr lang="ko-KR" altLang="en-US" sz="1400"/>
              <a:t>즉</a:t>
            </a:r>
            <a:r>
              <a:rPr lang="en-US" altLang="ko-KR" sz="1400"/>
              <a:t>, 4</a:t>
            </a:r>
            <a:r>
              <a:rPr lang="ko-KR" altLang="en-US" sz="1400"/>
              <a:t>번째 대화에는 첫 번째 메시지를 삭제</a:t>
            </a:r>
            <a:r>
              <a:rPr lang="en-US" altLang="ko-KR" sz="140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0F4D2-8A6E-AFE8-5805-0ED552AFB286}"/>
              </a:ext>
            </a:extLst>
          </p:cNvPr>
          <p:cNvSpPr txBox="1"/>
          <p:nvPr/>
        </p:nvSpPr>
        <p:spPr>
          <a:xfrm>
            <a:off x="695399" y="4195076"/>
            <a:ext cx="10729193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highlight>
                  <a:srgbClr val="C0C0C0"/>
                </a:highlight>
              </a:rPr>
              <a:t>대화 요약</a:t>
            </a:r>
            <a:r>
              <a:rPr lang="en-US" altLang="ko-KR" sz="1600" b="1">
                <a:highlight>
                  <a:srgbClr val="C0C0C0"/>
                </a:highlight>
              </a:rPr>
              <a:t>(</a:t>
            </a:r>
            <a:r>
              <a:rPr lang="en-US" altLang="ko-KR" sz="1600" b="1" err="1">
                <a:highlight>
                  <a:srgbClr val="C0C0C0"/>
                </a:highlight>
              </a:rPr>
              <a:t>ConversationSummaryMemory</a:t>
            </a:r>
            <a:r>
              <a:rPr lang="en-US" altLang="ko-KR" sz="1600" b="1"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6601CA14-C328-A2E4-D55A-01CD73096055}"/>
              </a:ext>
            </a:extLst>
          </p:cNvPr>
          <p:cNvSpPr/>
          <p:nvPr/>
        </p:nvSpPr>
        <p:spPr>
          <a:xfrm>
            <a:off x="769366" y="4675783"/>
            <a:ext cx="10511209" cy="921131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memory = </a:t>
            </a:r>
            <a:r>
              <a:rPr lang="en-US" altLang="ko-KR" sz="1400" b="1" err="1">
                <a:solidFill>
                  <a:schemeClr val="accent4"/>
                </a:solidFill>
                <a:effectLst/>
              </a:rPr>
              <a:t>ConversationSummaryMemory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llm = chat,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return_messages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=True,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)</a:t>
            </a:r>
            <a:endParaRPr kumimoji="0" lang="ko-KR" altLang="en-US" sz="2000" b="1" i="0" u="none" strike="noStrike" kern="1200" cap="none" spc="0" normalizeH="0" baseline="0">
              <a:solidFill>
                <a:schemeClr val="bg1"/>
              </a:solidFill>
              <a:effectLst/>
              <a:latin typeface="等线"/>
              <a:ea typeface="맑은 고딕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64CC72-42E6-E032-CE44-D4DABBD99A10}"/>
              </a:ext>
            </a:extLst>
          </p:cNvPr>
          <p:cNvSpPr txBox="1"/>
          <p:nvPr/>
        </p:nvSpPr>
        <p:spPr>
          <a:xfrm>
            <a:off x="767406" y="5683895"/>
            <a:ext cx="107291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/>
              <a:t>요약 후 저장된 메시지</a:t>
            </a:r>
            <a:endParaRPr lang="ko-KR" altLang="en-US" sz="1600"/>
          </a:p>
          <a:p>
            <a:r>
              <a:rPr lang="ko-KR" altLang="en-US" sz="1400"/>
              <a:t>‘사람이 </a:t>
            </a:r>
            <a:r>
              <a:rPr lang="en-US" altLang="ko-KR" sz="1400"/>
              <a:t>AI</a:t>
            </a:r>
            <a:r>
              <a:rPr lang="ko-KR" altLang="en-US" sz="1400"/>
              <a:t>에게 볶음밥 만드는 법을 가르쳐 달라고 요청합니다</a:t>
            </a:r>
            <a:r>
              <a:rPr lang="en-US" altLang="ko-KR" sz="1400"/>
              <a:t>. AI</a:t>
            </a:r>
            <a:r>
              <a:rPr lang="ko-KR" altLang="en-US" sz="1400"/>
              <a:t>는 필요한 재료와 조리 과정 등 볶음밥을 만드는 과정을 단계별로 안내합니다 </a:t>
            </a:r>
            <a:r>
              <a:rPr lang="en-US" altLang="ko-KR" sz="1400"/>
              <a:t>.</a:t>
            </a:r>
            <a:r>
              <a:rPr lang="ko-KR" altLang="en-US" sz="1400"/>
              <a:t>또한 재료와 양념의 양은 개인 취향에 따라 조절할 수 있다고 알려줍니다</a:t>
            </a:r>
            <a:r>
              <a:rPr lang="en-US" altLang="ko-KR" sz="1400"/>
              <a:t>. AI</a:t>
            </a:r>
            <a:r>
              <a:rPr lang="ko-KR" altLang="en-US" sz="1400"/>
              <a:t>는 사람이 더 궁금한 점이 있는지 묻습니다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3A90A-C6F2-96D7-D826-8248373B99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26456"/>
      </p:ext>
    </p:extLst>
  </p:cSld>
  <p:clrMapOvr>
    <a:masterClrMapping/>
  </p:clrMapOvr>
  <p:transition spd="slow" advClick="0" advTm="1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Chains &gt; LLMChain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75492"/>
            <a:ext cx="4176464" cy="504515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effectLst/>
              </a:rPr>
              <a:t>Chains - </a:t>
            </a:r>
            <a:r>
              <a:rPr lang="ko-KR" altLang="en-US" b="1">
                <a:effectLst/>
              </a:rPr>
              <a:t>여러 프로세스를 통합하기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132856"/>
            <a:ext cx="11161240" cy="79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/>
              <a:t>여러 모듈과 다른 기능을 조합해 하나의 애플리케이션을 만들 수 있는데</a:t>
            </a:r>
            <a:r>
              <a:rPr lang="en-US" altLang="ko-KR" sz="1600"/>
              <a:t>, </a:t>
            </a:r>
            <a:r>
              <a:rPr lang="ko-KR" altLang="en-US" sz="1600"/>
              <a:t>이 기능을 제공</a:t>
            </a:r>
            <a:r>
              <a:rPr lang="en-US" altLang="ko-KR" sz="1600"/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1600"/>
              <a:t>일련의</a:t>
            </a:r>
            <a:r>
              <a:rPr lang="en-US" altLang="ko-KR" sz="1600"/>
              <a:t> </a:t>
            </a:r>
            <a:r>
              <a:rPr lang="ko-KR" altLang="en-US" sz="1600"/>
              <a:t>처리를 하나의 묶음으로 처리할 수 있게 해 줌</a:t>
            </a:r>
            <a:r>
              <a:rPr lang="en-US" altLang="ko-KR" sz="1600"/>
              <a:t>.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8BCE08-EF7E-DCE5-5506-A5A82B476D73}"/>
              </a:ext>
            </a:extLst>
          </p:cNvPr>
          <p:cNvSpPr txBox="1"/>
          <p:nvPr/>
        </p:nvSpPr>
        <p:spPr>
          <a:xfrm>
            <a:off x="623392" y="3077012"/>
            <a:ext cx="11161240" cy="70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/>
              <a:t>LLMChain, ConversationChain</a:t>
            </a:r>
            <a:r>
              <a:rPr lang="ko-KR" altLang="en-US" sz="1400" b="1"/>
              <a:t>을 사용하면 </a:t>
            </a:r>
            <a:r>
              <a:rPr lang="en-US" altLang="ko-KR" sz="1400" b="1"/>
              <a:t>PromptTemplate</a:t>
            </a:r>
            <a:r>
              <a:rPr lang="ko-KR" altLang="en-US" sz="1400" b="1"/>
              <a:t>을 이용한 프롬프트 구축 </a:t>
            </a:r>
            <a:r>
              <a:rPr lang="en-US" altLang="ko-KR" sz="1400" b="1"/>
              <a:t>+ Chatmodels</a:t>
            </a:r>
            <a:r>
              <a:rPr lang="ko-KR" altLang="en-US" sz="1400" b="1"/>
              <a:t>를 이용한 언어 모델 호출을 한 번에 처리할 수 있음</a:t>
            </a:r>
            <a:r>
              <a:rPr lang="en-US" altLang="ko-KR" sz="1400" b="1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C41E00-706C-285C-1D6D-BA210F74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19446"/>
            <a:ext cx="5087888" cy="1612860"/>
          </a:xfrm>
          <a:prstGeom prst="rect">
            <a:avLst/>
          </a:prstGeom>
        </p:spPr>
      </p:pic>
      <p:sp>
        <p:nvSpPr>
          <p:cNvPr id="7" name="직사각형 8">
            <a:extLst>
              <a:ext uri="{FF2B5EF4-FFF2-40B4-BE49-F238E27FC236}">
                <a16:creationId xmlns:a16="http://schemas.microsoft.com/office/drawing/2014/main" id="{4D02D8BA-9458-524A-CB68-F34370E74595}"/>
              </a:ext>
            </a:extLst>
          </p:cNvPr>
          <p:cNvSpPr/>
          <p:nvPr/>
        </p:nvSpPr>
        <p:spPr>
          <a:xfrm>
            <a:off x="6184455" y="4082601"/>
            <a:ext cx="4678562" cy="1886550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b="1">
                <a:solidFill>
                  <a:schemeClr val="accent6"/>
                </a:solidFill>
                <a:effectLst/>
              </a:rPr>
              <a:t>#LLMChain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을 생성 </a:t>
            </a:r>
            <a:endParaRPr lang="en-US" altLang="ko-KR" sz="11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 err="1">
                <a:solidFill>
                  <a:schemeClr val="bg1"/>
                </a:solidFill>
                <a:effectLst/>
              </a:rPr>
              <a:t>llm_chain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= </a:t>
            </a:r>
            <a:r>
              <a:rPr lang="en-US" altLang="ko-KR" sz="1400" b="1">
                <a:solidFill>
                  <a:schemeClr val="accent4"/>
                </a:solidFill>
                <a:effectLst/>
              </a:rPr>
              <a:t>LLMChain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	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llm = chat,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	prompt = prompt,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)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400" b="1">
              <a:solidFill>
                <a:schemeClr val="bg1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b="1">
                <a:solidFill>
                  <a:schemeClr val="accent6"/>
                </a:solidFill>
                <a:effectLst/>
              </a:rPr>
              <a:t>#LLMChain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을 실행 </a:t>
            </a:r>
            <a:endParaRPr lang="en-US" altLang="ko-KR" sz="14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result = 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llm_chain.predict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(product=" ")</a:t>
            </a:r>
            <a:endParaRPr kumimoji="0" lang="ko-KR" altLang="en-US" b="1" i="0" u="none" strike="noStrike" kern="1200" cap="none" spc="0" normalizeH="0" baseline="0">
              <a:solidFill>
                <a:schemeClr val="bg1"/>
              </a:solidFill>
              <a:effectLst/>
              <a:latin typeface="等线"/>
              <a:ea typeface="맑은 고딕"/>
              <a:cs typeface="Arial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E55120-D3EF-1707-90BA-CA1D705AC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Chains &gt; 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LLMRequestsChain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75492"/>
            <a:ext cx="5256584" cy="484954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effectLst/>
              </a:rPr>
              <a:t>특정 용도에 특화된 체인 </a:t>
            </a:r>
            <a:r>
              <a:rPr lang="en-US" altLang="ko-KR" b="1">
                <a:effectLst/>
              </a:rPr>
              <a:t>- LLMRequestsChain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132856"/>
            <a:ext cx="11161240" cy="892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언어 모델 호출만으로는 대응하기 어려운 기능이나 복잡한 처리를 랭체인 측에서 미리 내장해 </a:t>
            </a:r>
            <a:r>
              <a:rPr lang="ko-KR" altLang="en-US" sz="1400" b="1"/>
              <a:t>특정 용도에 특화된 </a:t>
            </a:r>
            <a:r>
              <a:rPr lang="en-US" altLang="ko-KR" sz="1400" b="1"/>
              <a:t>Chains</a:t>
            </a:r>
            <a:r>
              <a:rPr lang="en-US" altLang="ko-KR" sz="140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 LLMRequestsChain</a:t>
            </a:r>
            <a:r>
              <a:rPr lang="ko-KR" altLang="en-US" sz="1400"/>
              <a:t>은 </a:t>
            </a:r>
            <a:r>
              <a:rPr lang="en-US" altLang="ko-KR" sz="1400"/>
              <a:t>LLMChain </a:t>
            </a:r>
            <a:r>
              <a:rPr lang="ko-KR" altLang="en-US" sz="1400"/>
              <a:t>모듈을 확장해 특정 </a:t>
            </a:r>
            <a:r>
              <a:rPr lang="en-US" altLang="ko-KR" sz="1400"/>
              <a:t>URL</a:t>
            </a:r>
            <a:r>
              <a:rPr lang="ko-KR" altLang="en-US" sz="1400"/>
              <a:t>에서 정보를 가져와 프롬프트를 구축하고 언어 모델 호출까지 수행하는 기능</a:t>
            </a:r>
            <a:r>
              <a:rPr lang="en-US" altLang="ko-KR" sz="1400"/>
              <a:t>.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76293E1-FFC7-48EC-3493-1F61C767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77" y="3861048"/>
            <a:ext cx="6877805" cy="22662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AD14806-4B4D-A1C7-8D6B-0E9D657A7340}"/>
              </a:ext>
            </a:extLst>
          </p:cNvPr>
          <p:cNvSpPr/>
          <p:nvPr/>
        </p:nvSpPr>
        <p:spPr>
          <a:xfrm>
            <a:off x="8040216" y="4275790"/>
            <a:ext cx="3355585" cy="1436752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200" b="1">
                <a:solidFill>
                  <a:schemeClr val="accent6"/>
                </a:solidFill>
                <a:effectLst/>
              </a:rPr>
              <a:t> #</a:t>
            </a:r>
            <a:r>
              <a:rPr lang="en-US" altLang="ko-KR" sz="1200" b="1">
                <a:solidFill>
                  <a:schemeClr val="accent6"/>
                </a:solidFill>
              </a:rPr>
              <a:t>LLMRequestsChain </a:t>
            </a:r>
            <a:r>
              <a:rPr lang="ko-KR" altLang="en-US" sz="1200" b="1">
                <a:solidFill>
                  <a:schemeClr val="accent6"/>
                </a:solidFill>
              </a:rPr>
              <a:t>을 초기화</a:t>
            </a:r>
            <a:endParaRPr lang="en-US" altLang="ko-KR" sz="1200" b="1">
              <a:solidFill>
                <a:schemeClr val="accent6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bg1"/>
                </a:solidFill>
                <a:effectLst/>
              </a:rPr>
              <a:t> chain = </a:t>
            </a:r>
            <a:r>
              <a:rPr lang="en-US" altLang="ko-KR" sz="1600" b="1">
                <a:solidFill>
                  <a:schemeClr val="bg1"/>
                </a:solidFill>
              </a:rPr>
              <a:t>LLMRequestChain</a:t>
            </a:r>
            <a:r>
              <a:rPr lang="en-US" altLang="ko-KR" sz="1600" b="1">
                <a:solidFill>
                  <a:schemeClr val="bg1"/>
                </a:solidFill>
                <a:effectLst/>
              </a:rPr>
              <a:t>(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	</a:t>
            </a:r>
            <a:r>
              <a:rPr lang="en-US" altLang="ko-KR" sz="1200" b="1">
                <a:solidFill>
                  <a:schemeClr val="accent6"/>
                </a:solidFill>
                <a:effectLst/>
              </a:rPr>
              <a:t> #</a:t>
            </a:r>
            <a:r>
              <a:rPr lang="ko-KR" altLang="en-US" sz="1200" b="1">
                <a:solidFill>
                  <a:schemeClr val="accent6"/>
                </a:solidFill>
                <a:effectLst/>
              </a:rPr>
              <a:t>앞서 만든 </a:t>
            </a:r>
            <a:r>
              <a:rPr lang="en-US" altLang="ko-KR" sz="1200" b="1">
                <a:solidFill>
                  <a:schemeClr val="accent6"/>
                </a:solidFill>
                <a:effectLst/>
              </a:rPr>
              <a:t>llm_chain</a:t>
            </a:r>
            <a:r>
              <a:rPr lang="ko-KR" altLang="en-US" sz="1200" b="1">
                <a:solidFill>
                  <a:schemeClr val="accent6"/>
                </a:solidFill>
                <a:effectLst/>
              </a:rPr>
              <a:t>을</a:t>
            </a:r>
            <a:r>
              <a:rPr lang="en-US" altLang="ko-KR" sz="1200" b="1">
                <a:solidFill>
                  <a:schemeClr val="accent6"/>
                </a:solidFill>
              </a:rPr>
              <a:t> </a:t>
            </a:r>
            <a:r>
              <a:rPr lang="ko-KR" altLang="en-US" sz="1200" b="1">
                <a:solidFill>
                  <a:schemeClr val="accent6"/>
                </a:solidFill>
              </a:rPr>
              <a:t>지정</a:t>
            </a:r>
            <a:endParaRPr lang="en-US" altLang="ko-KR" sz="1600" b="1">
              <a:solidFill>
                <a:schemeClr val="bg1"/>
              </a:solidFill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bg1"/>
                </a:solidFill>
                <a:effectLst/>
              </a:rPr>
              <a:t>	llm_chain = llm_chain,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 </a:t>
            </a:r>
            <a:r>
              <a:rPr lang="en-US" altLang="ko-KR" sz="1600" b="1">
                <a:solidFill>
                  <a:schemeClr val="bg1"/>
                </a:solidFill>
                <a:effectLst/>
              </a:rPr>
              <a:t>)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E13B1-E5F5-A225-7CCB-1FC78AF317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96088"/>
      </p:ext>
    </p:extLst>
  </p:cSld>
  <p:clrMapOvr>
    <a:masterClrMapping/>
  </p:clrMapOvr>
  <p:transition spd="slow" advClick="0" advTm="1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Chains &gt; </a:t>
            </a:r>
            <a:r>
              <a:rPr kumimoji="0" lang="en-US" altLang="ko-KR" sz="1900" b="1" i="0" u="none" strike="noStrike" kern="1200" cap="none" spc="0" normalizeH="0" baseline="0" err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SimpleSequentialChain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75492"/>
            <a:ext cx="5328592" cy="488732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effectLst/>
              </a:rPr>
              <a:t>체인</a:t>
            </a:r>
            <a:r>
              <a:rPr lang="en-US" altLang="ko-KR" b="1"/>
              <a:t> </a:t>
            </a:r>
            <a:r>
              <a:rPr lang="ko-KR" altLang="en-US" b="1"/>
              <a:t>자체를 정리함 </a:t>
            </a:r>
            <a:r>
              <a:rPr lang="en-US" altLang="ko-KR" b="1"/>
              <a:t>- </a:t>
            </a:r>
            <a:r>
              <a:rPr lang="en-US" altLang="ko-KR" b="1" err="1">
                <a:effectLst/>
              </a:rPr>
              <a:t>SimpleSequentialChain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132856"/>
            <a:ext cx="11161240" cy="70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앞서 설명한 것처럼 하나의 </a:t>
            </a:r>
            <a:r>
              <a:rPr lang="en-US" altLang="ko-KR" sz="1400"/>
              <a:t>Chains</a:t>
            </a:r>
            <a:r>
              <a:rPr lang="ko-KR" altLang="en-US" sz="1400"/>
              <a:t>는 </a:t>
            </a:r>
            <a:r>
              <a:rPr lang="ko-KR" altLang="en-US" sz="1400" b="1"/>
              <a:t>‘기능 덩어리’</a:t>
            </a:r>
            <a:endParaRPr lang="ko-KR" altLang="en-US" sz="1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 여러 개의 </a:t>
            </a:r>
            <a:r>
              <a:rPr lang="en-US" altLang="ko-KR" sz="1400"/>
              <a:t>Chains</a:t>
            </a:r>
            <a:r>
              <a:rPr lang="ko-KR" altLang="en-US" sz="1400"/>
              <a:t>를 순서대로 실행하거나 필요에 따라 호출할 수 있도록 </a:t>
            </a:r>
            <a:r>
              <a:rPr lang="en-US" altLang="ko-KR" sz="1400" b="1"/>
              <a:t>Chains </a:t>
            </a:r>
            <a:r>
              <a:rPr lang="ko-KR" altLang="en-US" sz="1400" b="1"/>
              <a:t>자체를 묶을 수 있음</a:t>
            </a:r>
            <a:r>
              <a:rPr lang="en-US" altLang="ko-KR" sz="1400" b="1"/>
              <a:t>.</a:t>
            </a:r>
            <a:endParaRPr lang="ko-KR" altLang="en-US" sz="1400"/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D14806-4B4D-A1C7-8D6B-0E9D657A7340}"/>
              </a:ext>
            </a:extLst>
          </p:cNvPr>
          <p:cNvSpPr/>
          <p:nvPr/>
        </p:nvSpPr>
        <p:spPr>
          <a:xfrm>
            <a:off x="1271464" y="4589009"/>
            <a:ext cx="4573367" cy="1720311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100" b="1">
                <a:solidFill>
                  <a:schemeClr val="accent6"/>
                </a:solidFill>
                <a:effectLst/>
              </a:rPr>
              <a:t> #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기사를 쓰는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LLMChain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400" b="1" err="1">
                <a:solidFill>
                  <a:schemeClr val="accent4"/>
                </a:solidFill>
                <a:effectLst/>
              </a:rPr>
              <a:t>write_article_chain</a:t>
            </a:r>
            <a:r>
              <a:rPr lang="en-US" altLang="ko-KR" sz="1400" b="1">
                <a:solidFill>
                  <a:schemeClr val="accent4"/>
                </a:solidFill>
                <a:effectLst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= LLMChain(    (</a:t>
            </a:r>
            <a:r>
              <a:rPr lang="ko-KR" altLang="en-US" sz="1100" b="1">
                <a:solidFill>
                  <a:schemeClr val="bg1"/>
                </a:solidFill>
                <a:effectLst/>
              </a:rPr>
              <a:t>중략</a:t>
            </a:r>
            <a:r>
              <a:rPr lang="en-US" altLang="ko-KR" sz="1100" b="1">
                <a:solidFill>
                  <a:schemeClr val="bg1"/>
                </a:solidFill>
                <a:effectLst/>
              </a:rPr>
              <a:t>)  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)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1400" b="1">
              <a:solidFill>
                <a:schemeClr val="bg1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#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번역하는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LLMChain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400" b="1" err="1">
                <a:solidFill>
                  <a:schemeClr val="accent1"/>
                </a:solidFill>
                <a:effectLst/>
              </a:rPr>
              <a:t>translate_chain</a:t>
            </a:r>
            <a:r>
              <a:rPr lang="en-US" altLang="ko-KR" sz="1400" b="1">
                <a:solidFill>
                  <a:schemeClr val="accent1"/>
                </a:solidFill>
                <a:effectLst/>
              </a:rPr>
              <a:t>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= LLMChain(   </a:t>
            </a:r>
            <a:r>
              <a:rPr lang="en-US" altLang="ko-KR" sz="1100" b="1">
                <a:solidFill>
                  <a:schemeClr val="bg1"/>
                </a:solidFill>
                <a:effectLst/>
              </a:rPr>
              <a:t>(</a:t>
            </a:r>
            <a:r>
              <a:rPr lang="ko-KR" altLang="en-US" sz="1100" b="1">
                <a:solidFill>
                  <a:schemeClr val="bg1"/>
                </a:solidFill>
                <a:effectLst/>
              </a:rPr>
              <a:t>중략</a:t>
            </a:r>
            <a:r>
              <a:rPr lang="en-US" altLang="ko-KR" sz="1100" b="1">
                <a:solidFill>
                  <a:schemeClr val="bg1"/>
                </a:solidFill>
                <a:effectLst/>
              </a:rPr>
              <a:t>)   </a:t>
            </a:r>
            <a:r>
              <a:rPr lang="en-US" altLang="ko-KR" sz="1400" b="1">
                <a:solidFill>
                  <a:schemeClr val="bg1"/>
                </a:solidFill>
              </a:rPr>
              <a:t> 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3FCFD8-2541-836A-C331-3BC3FF91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904" y="3005463"/>
            <a:ext cx="7824192" cy="15022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60C41C4-77D6-B0FD-77C2-30C9F9E4A90E}"/>
              </a:ext>
            </a:extLst>
          </p:cNvPr>
          <p:cNvSpPr/>
          <p:nvPr/>
        </p:nvSpPr>
        <p:spPr>
          <a:xfrm>
            <a:off x="6110256" y="4589009"/>
            <a:ext cx="4573367" cy="1720311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100" b="1">
                <a:solidFill>
                  <a:schemeClr val="accent6"/>
                </a:solidFill>
                <a:effectLst/>
              </a:rPr>
              <a:t>#SimpleSequentialChain </a:t>
            </a:r>
            <a:r>
              <a:rPr lang="ko-KR" altLang="en-US" sz="1100" b="1">
                <a:solidFill>
                  <a:schemeClr val="accent6"/>
                </a:solidFill>
                <a:effectLst/>
              </a:rPr>
              <a:t>생성</a:t>
            </a:r>
            <a:r>
              <a:rPr lang="ko-KR" altLang="en-US" sz="1400" b="1">
                <a:solidFill>
                  <a:schemeClr val="bg1"/>
                </a:solidFill>
                <a:effectLst/>
              </a:rPr>
              <a:t> </a:t>
            </a:r>
            <a:endParaRPr lang="en-US" altLang="ko-KR" sz="1400" b="1">
              <a:solidFill>
                <a:schemeClr val="bg1"/>
              </a:solidFill>
              <a:effectLst/>
            </a:endParaRP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400" b="1" err="1">
                <a:solidFill>
                  <a:schemeClr val="bg1"/>
                </a:solidFill>
                <a:effectLst/>
              </a:rPr>
              <a:t>sequential_chain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 = </a:t>
            </a:r>
            <a:r>
              <a:rPr lang="en-US" altLang="ko-KR" sz="1400" b="1" err="1">
                <a:solidFill>
                  <a:srgbClr val="FFFF00"/>
                </a:solidFill>
                <a:effectLst/>
              </a:rPr>
              <a:t>SimpleSequentialChain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(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	chains=[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		</a:t>
            </a:r>
            <a:r>
              <a:rPr lang="en-US" altLang="ko-KR" sz="1400" b="1" err="1">
                <a:solidFill>
                  <a:schemeClr val="accent4"/>
                </a:solidFill>
                <a:effectLst/>
              </a:rPr>
              <a:t>write_article_chain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		</a:t>
            </a:r>
            <a:r>
              <a:rPr lang="en-US" altLang="ko-KR" sz="1400" b="1" err="1">
                <a:solidFill>
                  <a:schemeClr val="accent1"/>
                </a:solidFill>
                <a:effectLst/>
              </a:rPr>
              <a:t>translate_chain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, 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</a:rPr>
              <a:t> 	</a:t>
            </a:r>
            <a:r>
              <a:rPr lang="en-US" altLang="ko-KR" sz="1400" b="1">
                <a:solidFill>
                  <a:schemeClr val="bg1"/>
                </a:solidFill>
                <a:effectLst/>
              </a:rPr>
              <a:t>]</a:t>
            </a:r>
          </a:p>
          <a:p>
            <a:pPr marL="0" indent="0" algn="l" defTabSz="914400" rtl="0" eaLnBrk="1" latinLnBrk="0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400" b="1">
                <a:solidFill>
                  <a:schemeClr val="bg1"/>
                </a:solidFill>
                <a:effectLst/>
              </a:rPr>
              <a:t> )</a:t>
            </a:r>
            <a:endParaRPr lang="en-US" altLang="ko-KR" b="1">
              <a:solidFill>
                <a:schemeClr val="bg1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EA288E-8A82-F86B-DBF3-C018C2EA3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87975"/>
      </p:ext>
    </p:extLst>
  </p:cSld>
  <p:clrMapOvr>
    <a:masterClrMapping/>
  </p:clrMapOvr>
  <p:transition spd="slow" advClick="0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8" cy="792585"/>
            <a:chOff x="434235" y="314138"/>
            <a:chExt cx="3114278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2" y="362812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데이터 구조와 기본함수</a:t>
              </a:r>
            </a:p>
          </p:txBody>
        </p:sp>
      </p:grpSp>
      <p:sp>
        <p:nvSpPr>
          <p:cNvPr id="2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기본 함수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46AF61-E2E7-E39C-3CD4-ACE0D65A104E}"/>
              </a:ext>
            </a:extLst>
          </p:cNvPr>
          <p:cNvSpPr txBox="1"/>
          <p:nvPr/>
        </p:nvSpPr>
        <p:spPr>
          <a:xfrm>
            <a:off x="649720" y="2133637"/>
            <a:ext cx="6670416" cy="791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def </a:t>
            </a:r>
            <a:r>
              <a:rPr lang="ko-KR" altLang="en-US" sz="1600" b="1"/>
              <a:t>키워드</a:t>
            </a:r>
            <a:r>
              <a:rPr lang="ko-KR" altLang="en-US" sz="1600"/>
              <a:t>를 사용하여 함수를 정의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매개변수를 입력 받아서 처리하고</a:t>
            </a:r>
            <a:r>
              <a:rPr lang="en-US" altLang="ko-KR" sz="1600"/>
              <a:t>, </a:t>
            </a:r>
            <a:r>
              <a:rPr lang="en-US" altLang="ko-KR" sz="1600" b="1"/>
              <a:t>return </a:t>
            </a:r>
            <a:r>
              <a:rPr lang="ko-KR" altLang="en-US" sz="1600" b="1"/>
              <a:t>키워드</a:t>
            </a:r>
            <a:r>
              <a:rPr lang="ko-KR" altLang="en-US" sz="1600"/>
              <a:t>를</a:t>
            </a:r>
            <a:r>
              <a:rPr lang="en-US" altLang="ko-KR" sz="1600"/>
              <a:t> </a:t>
            </a:r>
            <a:r>
              <a:rPr lang="ko-KR" altLang="en-US" sz="1600"/>
              <a:t>통해 결과를 반환</a:t>
            </a:r>
            <a:endParaRPr lang="en-US" altLang="ko-KR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BCB8FC-23BE-EC41-E6AF-5429B06274BC}"/>
              </a:ext>
            </a:extLst>
          </p:cNvPr>
          <p:cNvSpPr/>
          <p:nvPr/>
        </p:nvSpPr>
        <p:spPr>
          <a:xfrm>
            <a:off x="773874" y="3068960"/>
            <a:ext cx="4025982" cy="648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600" b="1"/>
              <a:t> </a:t>
            </a:r>
            <a:r>
              <a:rPr lang="en-US" altLang="ko-KR" sz="1600" b="1">
                <a:solidFill>
                  <a:schemeClr val="accent4"/>
                </a:solidFill>
              </a:rPr>
              <a:t>def</a:t>
            </a:r>
            <a:r>
              <a:rPr lang="en-US" altLang="ko-KR" sz="1600" b="1"/>
              <a:t> greet(name): </a:t>
            </a:r>
          </a:p>
          <a:p>
            <a:pPr>
              <a:defRPr/>
            </a:pPr>
            <a:r>
              <a:rPr lang="en-US" altLang="ko-KR" sz="1600" b="1"/>
              <a:t>	</a:t>
            </a:r>
            <a:r>
              <a:rPr lang="en-US" altLang="ko-KR" sz="1600" b="1">
                <a:solidFill>
                  <a:schemeClr val="accent4"/>
                </a:solidFill>
              </a:rPr>
              <a:t>return</a:t>
            </a:r>
            <a:r>
              <a:rPr lang="en-US" altLang="ko-KR" sz="1600" b="1"/>
              <a:t> "Hello, {name}!"</a:t>
            </a:r>
            <a:endParaRPr lang="ko-KR" altLang="en-US" sz="1600" b="1">
              <a:solidFill>
                <a:schemeClr val="accent6"/>
              </a:solidFill>
            </a:endParaRPr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64D95131-89A9-62DD-2D5C-A699ADC913C7}"/>
              </a:ext>
            </a:extLst>
          </p:cNvPr>
          <p:cNvSpPr/>
          <p:nvPr/>
        </p:nvSpPr>
        <p:spPr>
          <a:xfrm>
            <a:off x="767408" y="1467987"/>
            <a:ext cx="1728192" cy="521632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함수 정의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E3BE4-27D5-9A64-F03A-F10038229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Agents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70435"/>
            <a:ext cx="7488832" cy="518401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effectLst/>
              </a:rPr>
              <a:t>Agents - </a:t>
            </a:r>
            <a:r>
              <a:rPr lang="ko-KR" altLang="en-US" b="1">
                <a:effectLst/>
              </a:rPr>
              <a:t>자율적으로 외부와 상호작용해 언어 모델의 한계를 뛰어넘기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90117"/>
            <a:ext cx="11161240" cy="2135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b="1">
                <a:highlight>
                  <a:srgbClr val="C0C0C0"/>
                </a:highlight>
              </a:rPr>
              <a:t>“</a:t>
            </a:r>
            <a:r>
              <a:rPr lang="ko-KR" altLang="en-US" b="1">
                <a:highlight>
                  <a:srgbClr val="C0C0C0"/>
                </a:highlight>
              </a:rPr>
              <a:t>외부와 상호작용하면서 자율적으로 행동하는 </a:t>
            </a:r>
            <a:r>
              <a:rPr lang="en-US" altLang="ko-KR" b="1">
                <a:highlight>
                  <a:srgbClr val="C0C0C0"/>
                </a:highlight>
              </a:rPr>
              <a:t>Agents”</a:t>
            </a:r>
          </a:p>
          <a:p>
            <a:pPr lvl="0">
              <a:defRPr/>
            </a:pPr>
            <a:endParaRPr lang="en-US" altLang="ko-KR" sz="800" b="1">
              <a:highlight>
                <a:srgbClr val="C0C0C0"/>
              </a:highlight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600" b="1"/>
              <a:t>ReAct</a:t>
            </a:r>
            <a:r>
              <a:rPr lang="ko-KR" altLang="en-US" sz="1600"/>
              <a:t>나</a:t>
            </a:r>
            <a:r>
              <a:rPr lang="ko-KR" altLang="en-US" sz="1600" b="1"/>
              <a:t> </a:t>
            </a:r>
            <a:r>
              <a:rPr lang="en-US" altLang="ko-KR" sz="1600" b="1"/>
              <a:t>OpenAI Function Calling </a:t>
            </a:r>
            <a:r>
              <a:rPr lang="ko-KR" altLang="en-US" sz="1600" b="1"/>
              <a:t>기법</a:t>
            </a:r>
            <a:r>
              <a:rPr lang="ko-KR" altLang="en-US" sz="1600"/>
              <a:t>을 사용해 언어 모델 호출로는 대응할 수 없는 작업을 실행</a:t>
            </a:r>
          </a:p>
          <a:p>
            <a:pPr marL="0" lvl="0" indent="0">
              <a:buFont typeface="Arial"/>
              <a:buNone/>
              <a:defRPr/>
            </a:pPr>
            <a:endParaRPr lang="ko-KR" altLang="en-US" sz="1600"/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/>
              <a:t>언어 모델만으로는 텍스트를 전송하고 텍스트를 수신하는 것 이상을 할 수 없지만, </a:t>
            </a:r>
            <a:r>
              <a:rPr lang="ko-KR" altLang="en-US" sz="1400" err="1"/>
              <a:t>Agents</a:t>
            </a:r>
            <a:r>
              <a:rPr lang="ko-KR" altLang="en-US" sz="1400"/>
              <a:t> 모듈을 사용하면 다양한 작업을 수행할 수 있음.</a:t>
            </a:r>
          </a:p>
          <a:p>
            <a:pPr lvl="0">
              <a:defRPr/>
            </a:pPr>
            <a:endParaRPr lang="ko-KR" altLang="en-US" sz="1400"/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 err="1"/>
              <a:t>Agents</a:t>
            </a:r>
            <a:r>
              <a:rPr lang="ko-KR" altLang="en-US" sz="1400"/>
              <a:t> 모듈에는</a:t>
            </a:r>
            <a:r>
              <a:rPr lang="ko-KR" altLang="en-US" sz="1400" b="1"/>
              <a:t> Tool, </a:t>
            </a:r>
            <a:r>
              <a:rPr lang="ko-KR" altLang="en-US" sz="1400" b="1" err="1"/>
              <a:t>Agent</a:t>
            </a:r>
            <a:r>
              <a:rPr lang="ko-KR" altLang="en-US" sz="1400" b="1"/>
              <a:t> </a:t>
            </a:r>
            <a:r>
              <a:rPr lang="ko-KR" altLang="en-US" sz="1400"/>
              <a:t>두가지 하위 모듈이 존재. 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5DEB7-462F-E616-8949-09C50B0C4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50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Agents &gt; Tool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70435"/>
            <a:ext cx="2160240" cy="477711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effectLst/>
              </a:rPr>
              <a:t>Agents - Tool</a:t>
            </a:r>
            <a:endParaRPr lang="en-US" altLang="ko-KR" b="1"/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190" name="TextBox 2"/>
          <p:cNvSpPr txBox="1"/>
          <p:nvPr/>
        </p:nvSpPr>
        <p:spPr>
          <a:xfrm>
            <a:off x="623392" y="2140341"/>
            <a:ext cx="11161240" cy="3397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계산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검색과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같이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“언어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모델만으로는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할 수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없는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일”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할 수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있게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하는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모듈</a:t>
            </a: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57040" lvl="0" indent="-257040" algn="l" defTabSz="914400">
              <a:buFont typeface="Arial"/>
              <a:buChar char="•"/>
              <a:defRPr/>
            </a:pP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57040" lvl="0" indent="-257040" algn="l" defTabSz="914400">
              <a:lnSpc>
                <a:spcPct val="150000"/>
              </a:lnSpc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랭체인이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제공하는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Tool</a:t>
            </a:r>
          </a:p>
          <a:p>
            <a:pPr marL="0" lv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-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LLMMath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(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계산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)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: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계산을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위한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Tool</a:t>
            </a:r>
          </a:p>
          <a:p>
            <a:pPr marL="0" lv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- 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Requests(URL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호출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)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지정된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URL로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요청을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보내고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웹사이트의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정보를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가져오거나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공개된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API에서</a:t>
            </a:r>
            <a:r>
              <a:rPr lang="en-US" altLang="ko-KR" sz="140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정보를</a:t>
            </a:r>
          </a:p>
          <a:p>
            <a:pPr marL="0" lv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		       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가져오는데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0" lv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- 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File System(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로컬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파일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접근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)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 PC 내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파일에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접근해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파일을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읽고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쓰는데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0" lv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-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SerpApi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(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검색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C0C0C0"/>
                </a:highlight>
                <a:latin typeface="等线"/>
                <a:ea typeface="맑은 고딕"/>
                <a:cs typeface="Arial"/>
              </a:rPr>
              <a:t>)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: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구글이나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야후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검색을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API로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하는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SerpApi라는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웹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서비스와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연동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  <a:endParaRPr lang="en-US" altLang="ko-KR" sz="140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0" lvl="0" indent="0" algn="l" defTabSz="914400">
              <a:buFont typeface="Arial"/>
              <a:buNone/>
              <a:defRPr/>
            </a:pPr>
            <a:endParaRPr kumimoji="0" lang="en-US" altLang="ko-KR" sz="140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0" lv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이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외에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이름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기능설명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실행함수만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준비하면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Tool을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직접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만들어서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가능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 </a:t>
            </a:r>
          </a:p>
          <a:p>
            <a:pPr marL="0" lvl="0" indent="0" algn="l" defTabSz="914400">
              <a:lnSpc>
                <a:spcPct val="150000"/>
              </a:lnSpc>
              <a:buFont typeface="Arial"/>
              <a:buNone/>
              <a:defRPr/>
            </a:pP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Retrievers를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Tool로도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가능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323A16C-7F3F-99B8-2026-22E935A898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Agents &gt; Agent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70435"/>
            <a:ext cx="2016224" cy="507434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effectLst/>
              </a:rPr>
              <a:t>Agents - Agent</a:t>
            </a:r>
            <a:endParaRPr lang="en-US" altLang="ko-KR" b="1"/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192" name="TextBox 2"/>
          <p:cNvSpPr txBox="1"/>
          <p:nvPr/>
        </p:nvSpPr>
        <p:spPr>
          <a:xfrm>
            <a:off x="623392" y="2204864"/>
            <a:ext cx="11161240" cy="2971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Tool을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선택하고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다음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단계의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처리를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수행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하는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주체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57040" lvl="0" indent="-25704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단순히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Tool을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조작하는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것이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아닌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스스로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어떤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Tool을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어떻게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사용하면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좋을지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고민하고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실행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결과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검증까지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진행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257040" lvl="0" indent="-257040" algn="l" defTabSz="914400" rtl="0" eaLnBrk="1" latinLnBrk="0" hangingPunct="1"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257040" lvl="0" indent="-25704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Agent에서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가장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많이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사용하는 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‘ReAct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기법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’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	1.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사용자로부터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작업을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받음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	2.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준비된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Tool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중에서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어떤것을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사용할지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,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어떤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정보를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입력할지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결정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	3.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Tool을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사용해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결과를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얻음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	4.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얻은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결과를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통해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과업이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달성되고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있는지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확인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	5.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에이전트가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작업을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완료했다고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판단할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수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있을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때까지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2~4번 </a:t>
            </a:r>
            <a:r>
              <a:rPr kumimoji="0" lang="en-US" altLang="ko-KR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반복</a:t>
            </a: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6F0766-B70F-EB2D-EBC2-EBDF65B64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Agents &gt; Agent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194" name="직사각형 8"/>
          <p:cNvSpPr/>
          <p:nvPr/>
        </p:nvSpPr>
        <p:spPr>
          <a:xfrm>
            <a:off x="767408" y="1412776"/>
            <a:ext cx="9577064" cy="1933245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#</a:t>
            </a: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기본 구조</a:t>
            </a: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agent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initialize_agent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tools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, 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chat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,    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agent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AgentType.에이전트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유형,    </a:t>
            </a: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#작동 방식 설정</a:t>
            </a: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verbose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=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True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                      </a:t>
            </a:r>
            <a:r>
              <a:rPr kumimoji="0" lang="ko-KR" altLang="en-US" sz="1100" b="1" i="0" u="none" strike="noStrike" kern="1200" cap="none" spc="0" normalizeH="0" baseline="0">
                <a:solidFill>
                  <a:schemeClr val="accent6"/>
                </a:solidFill>
                <a:effectLst/>
                <a:latin typeface="等线"/>
                <a:ea typeface="맑은 고딕"/>
                <a:cs typeface="Arial"/>
              </a:rPr>
              <a:t>#실행중 로그 표시</a:t>
            </a: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effectLst/>
              <a:latin typeface="等线"/>
              <a:ea typeface="맑은 고딕"/>
              <a:cs typeface="Arial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)</a:t>
            </a:r>
          </a:p>
        </p:txBody>
      </p:sp>
      <p:sp>
        <p:nvSpPr>
          <p:cNvPr id="195" name="TextBox 2"/>
          <p:cNvSpPr txBox="1"/>
          <p:nvPr/>
        </p:nvSpPr>
        <p:spPr>
          <a:xfrm>
            <a:off x="623392" y="3429000"/>
            <a:ext cx="11161240" cy="2319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에이전트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유형의</a:t>
            </a:r>
            <a:r>
              <a:rPr kumimoji="0" lang="en-US" altLang="ko-KR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종류</a:t>
            </a:r>
            <a:endParaRPr kumimoji="0" lang="en-US" altLang="ko-KR" sz="1400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-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B2B2B2"/>
                </a:highlight>
                <a:latin typeface="等线"/>
                <a:ea typeface="맑은 고딕"/>
                <a:cs typeface="Arial"/>
              </a:rPr>
              <a:t>ZERO_SHOT_REACT_DESCRIPTION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: 주어진 질문이나 작업에 대해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즉각적으로 반응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하여 답변을 생성.</a:t>
            </a: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-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B2B2B2"/>
                </a:highlight>
                <a:latin typeface="等线"/>
                <a:ea typeface="맑은 고딕"/>
                <a:cs typeface="Arial"/>
              </a:rPr>
              <a:t>CHAT_ZERO_SHOT_REACT_DESCRIPTION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: 대화형으로, 사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용자의 질문과 상호작용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하여 대화를 이어 나감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.</a:t>
            </a: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</a:t>
            </a:r>
            <a:r>
              <a:rPr kumimoji="0" lang="ko-KR" altLang="en-US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en-US" altLang="ko-KR" sz="140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: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문맥을 이해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하고,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이전 내용을 기억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하여 더 자연스러운 상호작용을 제공.</a:t>
            </a: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-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highlight>
                  <a:srgbClr val="B2B2B2"/>
                </a:highlight>
                <a:latin typeface="等线"/>
                <a:ea typeface="맑은 고딕"/>
                <a:cs typeface="Arial"/>
              </a:rPr>
              <a:t>STRUCTURED_CHAT_ZERO_SHOT_REACT_DESCRIPTION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: 특정 도구나 </a:t>
            </a:r>
            <a:r>
              <a:rPr kumimoji="0" lang="ko-KR" altLang="en-US" sz="1400" b="0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API를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호출하여 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복잡한 작업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을 수행. </a:t>
            </a:r>
          </a:p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     계산기, 캘린더, DB 조회, 이메일 발송 등 다양한 도구 활용 가능.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F12A54-574F-48CE-B829-E91AFCF78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Callbacks</a:t>
            </a:r>
          </a:p>
        </p:txBody>
      </p:sp>
      <p:sp>
        <p:nvSpPr>
          <p:cNvPr id="2" name="순서도: 대체 처리 1"/>
          <p:cNvSpPr/>
          <p:nvPr/>
        </p:nvSpPr>
        <p:spPr>
          <a:xfrm>
            <a:off x="767408" y="1470435"/>
            <a:ext cx="4968552" cy="509176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effectLst/>
              </a:rPr>
              <a:t>Callbacks - </a:t>
            </a:r>
            <a:r>
              <a:rPr lang="ko-KR" altLang="en-US" b="1">
                <a:effectLst/>
              </a:rPr>
              <a:t>다양한 이벤트 발생 시 처리하기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3392" y="2206605"/>
            <a:ext cx="11161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err="1"/>
              <a:t>랭체인으로</a:t>
            </a:r>
            <a:r>
              <a:rPr lang="ko-KR" altLang="en-US" sz="1600"/>
              <a:t> 만든 애플리케이션에서 이벤트 발생 시 처리를 수행하는 기능을 제공</a:t>
            </a:r>
            <a:r>
              <a:rPr lang="en-US" altLang="ko-KR" sz="1600"/>
              <a:t>. </a:t>
            </a:r>
          </a:p>
          <a:p>
            <a:pPr lvl="0">
              <a:defRPr/>
            </a:pPr>
            <a:r>
              <a:rPr lang="ko-KR" altLang="en-US" sz="1600"/>
              <a:t>주로 로그 출력이나 외부 라이브러리와의 연동에서 사용됨</a:t>
            </a:r>
            <a:r>
              <a:rPr lang="en-US" altLang="ko-KR" sz="1600"/>
              <a:t>.</a:t>
            </a:r>
            <a:endParaRPr lang="ko-KR" altLang="en-US" sz="1600"/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pic>
        <p:nvPicPr>
          <p:cNvPr id="193" name="그림 19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408" y="2924944"/>
            <a:ext cx="6408712" cy="357285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E7CBF-18E9-86C5-7130-2B7925893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랭체인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6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가지 모듈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Callbacks</a:t>
            </a: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190" name="직사각형 8"/>
          <p:cNvSpPr/>
          <p:nvPr/>
        </p:nvSpPr>
        <p:spPr>
          <a:xfrm>
            <a:off x="767408" y="1595252"/>
            <a:ext cx="9577064" cy="1152126"/>
          </a:xfrm>
          <a:prstGeom prst="rect">
            <a:avLst/>
          </a:prstGeom>
          <a:solidFill>
            <a:srgbClr val="262626">
              <a:alpha val="100000"/>
            </a:srgbClr>
          </a:solidFill>
          <a:ln w="12700" cap="flat" cmpd="sng" algn="ctr">
            <a:solidFill>
              <a:srgbClr val="264159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1" i="0" u="none" strike="noStrike" kern="1200" cap="none" spc="0" normalizeH="0" baseline="0">
                <a:solidFill>
                  <a:srgbClr val="70AD47"/>
                </a:solidFill>
                <a:effectLst/>
                <a:latin typeface="等线"/>
                <a:ea typeface="맑은 고딕"/>
                <a:cs typeface="Arial"/>
              </a:rPr>
              <a:t> #기본구조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chat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ChatOpenAI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(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model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"gpt-3.5-turbo",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	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callbacks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= [ 지정할 </a:t>
            </a:r>
            <a:r>
              <a:rPr kumimoji="0" lang="ko-KR" altLang="en-US" sz="1400" b="1" i="0" u="none" strike="noStrike" kern="1200" cap="none" spc="0" normalizeH="0" baseline="0" err="1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콜백</a:t>
            </a: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]</a:t>
            </a: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effectLst/>
                <a:latin typeface="等线"/>
                <a:ea typeface="맑은 고딕"/>
                <a:cs typeface="Arial"/>
              </a:rPr>
              <a:t> )</a:t>
            </a:r>
          </a:p>
        </p:txBody>
      </p:sp>
      <p:sp>
        <p:nvSpPr>
          <p:cNvPr id="192" name="TextBox 2"/>
          <p:cNvSpPr txBox="1"/>
          <p:nvPr/>
        </p:nvSpPr>
        <p:spPr>
          <a:xfrm>
            <a:off x="695400" y="2747378"/>
            <a:ext cx="11161240" cy="3273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/>
              <a:t>상세한 실행 로그를 파일이나 터미널로 출력 가능.</a:t>
            </a:r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400"/>
              <a:t>사용자가 직접 </a:t>
            </a:r>
            <a:r>
              <a:rPr lang="ko-KR" altLang="en-US" sz="1400" err="1"/>
              <a:t>Callbacks를</a:t>
            </a:r>
            <a:r>
              <a:rPr lang="ko-KR" altLang="en-US" sz="1400"/>
              <a:t> 구현할 수 도 있음.(보통 클래스 형태)</a:t>
            </a:r>
          </a:p>
          <a:p>
            <a:pPr marL="0" lvl="0" indent="0">
              <a:buFont typeface="Arial"/>
              <a:buNone/>
              <a:defRPr/>
            </a:pPr>
            <a:endParaRPr lang="ko-KR" altLang="en-US" sz="1400"/>
          </a:p>
          <a:p>
            <a:pPr marL="257040" lvl="0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b="1" err="1"/>
              <a:t>Callbacks로</a:t>
            </a:r>
            <a:r>
              <a:rPr lang="ko-KR" altLang="en-US" sz="1600" b="1"/>
              <a:t> 연동할 수 있는 라이브러리 및 서비스</a:t>
            </a:r>
            <a:endParaRPr lang="ko-KR" altLang="en-US" sz="1600"/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600"/>
              <a:t>    </a:t>
            </a:r>
            <a:r>
              <a:rPr lang="ko-KR" altLang="en-US" sz="1400"/>
              <a:t>- </a:t>
            </a:r>
            <a:r>
              <a:rPr lang="ko-KR" altLang="en-US" sz="1400" b="1" err="1">
                <a:highlight>
                  <a:srgbClr val="C0C0C0"/>
                </a:highlight>
              </a:rPr>
              <a:t>Streamlit</a:t>
            </a:r>
            <a:r>
              <a:rPr lang="ko-KR" altLang="en-US" sz="1400"/>
              <a:t> : 웹 애플리케이션을 간단하게 만들고 배포할 수 있는 오픈소스 프레임워크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400"/>
              <a:t>        → </a:t>
            </a:r>
            <a:r>
              <a:rPr lang="ko-KR" altLang="en-US" sz="1400" err="1"/>
              <a:t>Callbacks와</a:t>
            </a:r>
            <a:r>
              <a:rPr lang="ko-KR" altLang="en-US" sz="1400"/>
              <a:t> 연동을 통해 실시간 데이터 시각화 대시보드 생성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400"/>
              <a:t>    - </a:t>
            </a:r>
            <a:r>
              <a:rPr lang="ko-KR" altLang="en-US" sz="1400" b="1" err="1">
                <a:highlight>
                  <a:srgbClr val="C0C0C0"/>
                </a:highlight>
              </a:rPr>
              <a:t>LLMonitor</a:t>
            </a:r>
            <a:r>
              <a:rPr lang="ko-KR" altLang="en-US" sz="1400"/>
              <a:t> : </a:t>
            </a:r>
            <a:r>
              <a:rPr lang="ko-KR" altLang="en-US" sz="1400" err="1"/>
              <a:t>AI를</a:t>
            </a:r>
            <a:r>
              <a:rPr lang="ko-KR" altLang="en-US" sz="1400"/>
              <a:t> 사용한 애플리케이션의 성능을 모니터링하고, 추적하며, 분석할 수 있는 도구.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400"/>
              <a:t>        → </a:t>
            </a:r>
            <a:r>
              <a:rPr lang="ko-KR" altLang="en-US" sz="1400" err="1"/>
              <a:t>Callbacks와</a:t>
            </a:r>
            <a:r>
              <a:rPr lang="ko-KR" altLang="en-US" sz="1400"/>
              <a:t> 연동을 통해 모델 성능 모니터링 및 분석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400"/>
              <a:t>    - </a:t>
            </a:r>
            <a:r>
              <a:rPr lang="ko-KR" altLang="en-US" sz="1400" b="1" err="1">
                <a:highlight>
                  <a:srgbClr val="C0C0C0"/>
                </a:highlight>
              </a:rPr>
              <a:t>Context</a:t>
            </a:r>
            <a:r>
              <a:rPr lang="ko-KR" altLang="en-US" sz="1400"/>
              <a:t> : 특정 작업이나 질문에 대한 추가적인 정보나 배경 지식을 제공하는 도구.</a:t>
            </a:r>
          </a:p>
          <a:p>
            <a:pPr marL="0" lvl="0" indent="0">
              <a:lnSpc>
                <a:spcPct val="150000"/>
              </a:lnSpc>
              <a:buFont typeface="Arial"/>
              <a:buNone/>
              <a:defRPr/>
            </a:pPr>
            <a:r>
              <a:rPr lang="ko-KR" altLang="en-US" sz="1400"/>
              <a:t>        → </a:t>
            </a:r>
            <a:r>
              <a:rPr lang="ko-KR" altLang="en-US" sz="1400" err="1"/>
              <a:t>Callbacks와</a:t>
            </a:r>
            <a:r>
              <a:rPr lang="ko-KR" altLang="en-US" sz="1400"/>
              <a:t> 연동을 통해 문맥 정보 추가 및 통합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B36E96-9FEB-560F-5DC7-445179F91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15440" y="2057400"/>
            <a:ext cx="2453640" cy="2453640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6495" y="3718455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/>
              <a:ea typeface="Microsoft YaHei"/>
              <a:sym typeface="Arial"/>
            </a:endParaRPr>
          </a:p>
        </p:txBody>
      </p:sp>
      <p:sp>
        <p:nvSpPr>
          <p:cNvPr id="6" name="MH_Others_1"/>
          <p:cNvSpPr txBox="1"/>
          <p:nvPr/>
        </p:nvSpPr>
        <p:spPr>
          <a:xfrm>
            <a:off x="864526" y="2860251"/>
            <a:ext cx="3955467" cy="847938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/>
            </a:pPr>
            <a:r>
              <a:rPr lang="en-US" altLang="ko-KR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NanumGothic"/>
                <a:ea typeface="NanumGothic"/>
                <a:cs typeface="Arial"/>
                <a:sym typeface="Arial"/>
              </a:rPr>
              <a:t>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19992" y="2852812"/>
            <a:ext cx="6080237" cy="5791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ko-KR" altLang="en-US" sz="4500">
                <a:latin typeface="NanumGothic"/>
                <a:ea typeface="NanumGothic"/>
                <a:sym typeface="Arial"/>
              </a:rPr>
              <a:t>프롬프트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517797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(Prompt)</a:t>
              </a:r>
              <a:endParaRPr lang="ko-KR" altLang="en-US" sz="2500" b="1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  <a:sym typeface="Arial"/>
              </a:endParaRPr>
            </a:p>
          </p:txBody>
        </p:sp>
      </p:grp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6C7C2828-BC53-9454-BB6D-C4A0715A3079}"/>
              </a:ext>
            </a:extLst>
          </p:cNvPr>
          <p:cNvSpPr/>
          <p:nvPr/>
        </p:nvSpPr>
        <p:spPr>
          <a:xfrm>
            <a:off x="767408" y="1470435"/>
            <a:ext cx="2376264" cy="518399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프롬프트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(Prompt)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D5FA4-0AF7-40F5-9C56-E225C57E2131}"/>
              </a:ext>
            </a:extLst>
          </p:cNvPr>
          <p:cNvSpPr txBox="1"/>
          <p:nvPr/>
        </p:nvSpPr>
        <p:spPr>
          <a:xfrm>
            <a:off x="767408" y="2084269"/>
            <a:ext cx="10441160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인공지능에게 전달하는 </a:t>
            </a:r>
            <a:r>
              <a:rPr lang="ko-KR" altLang="en-US" sz="1400" b="1"/>
              <a:t>질문이나 지시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200"/>
              <a:t>  (</a:t>
            </a:r>
            <a:r>
              <a:rPr lang="ko-KR" altLang="en-US" sz="1200" err="1"/>
              <a:t>챗</a:t>
            </a:r>
            <a:r>
              <a:rPr lang="en-US" altLang="ko-KR" sz="1200"/>
              <a:t>GPT </a:t>
            </a:r>
            <a:r>
              <a:rPr lang="ko-KR" altLang="en-US" sz="1200"/>
              <a:t>화면에서 입력하는 모든 질문이나 지시도 프롬프트에 포함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endParaRPr lang="en-US" altLang="ko-KR" sz="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단순한 명령어 입력이 아니라</a:t>
            </a:r>
            <a:r>
              <a:rPr lang="en-US" altLang="ko-KR" sz="1400"/>
              <a:t>, </a:t>
            </a:r>
            <a:r>
              <a:rPr lang="ko-KR" altLang="en-US" sz="1400"/>
              <a:t>인간의 의도나 목적을 인공지능에게 구체적으로 전달하는 역할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→ LLM</a:t>
            </a:r>
            <a:r>
              <a:rPr lang="ko-KR" altLang="en-US" sz="1200"/>
              <a:t>에 </a:t>
            </a:r>
            <a:r>
              <a:rPr lang="ko-KR" altLang="en-US" sz="1200" b="1"/>
              <a:t>규칙을 적용</a:t>
            </a:r>
            <a:r>
              <a:rPr lang="ko-KR" altLang="en-US" sz="1200"/>
              <a:t>하고</a:t>
            </a:r>
            <a:r>
              <a:rPr lang="en-US" altLang="ko-KR" sz="1200"/>
              <a:t>, </a:t>
            </a:r>
            <a:r>
              <a:rPr lang="ko-KR" altLang="en-US" sz="1200" b="1"/>
              <a:t>프로세스를 자동화</a:t>
            </a:r>
            <a:r>
              <a:rPr lang="ko-KR" altLang="en-US" sz="1200"/>
              <a:t>하며</a:t>
            </a:r>
            <a:r>
              <a:rPr lang="en-US" altLang="ko-KR" sz="1200"/>
              <a:t>, </a:t>
            </a:r>
            <a:r>
              <a:rPr lang="ko-KR" altLang="en-US" sz="1200"/>
              <a:t>생성된 출력의 </a:t>
            </a:r>
            <a:r>
              <a:rPr lang="ko-KR" altLang="en-US" sz="1200" b="1"/>
              <a:t>특정 품질을 보장</a:t>
            </a:r>
            <a:r>
              <a:rPr lang="ko-KR" altLang="en-US" sz="1200"/>
              <a:t>하기 위해 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      </a:t>
            </a:r>
            <a:r>
              <a:rPr lang="ko-KR" altLang="en-US" sz="1200"/>
              <a:t>제공하는 지시사항</a:t>
            </a:r>
            <a:r>
              <a:rPr lang="en-US" altLang="ko-KR" sz="1200"/>
              <a:t>.</a:t>
            </a:r>
          </a:p>
          <a:p>
            <a:endParaRPr lang="en-US" altLang="ko-KR" sz="400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73BDDA2B-C65C-681F-BD6C-7425978C147B}"/>
              </a:ext>
            </a:extLst>
          </p:cNvPr>
          <p:cNvSpPr/>
          <p:nvPr/>
        </p:nvSpPr>
        <p:spPr>
          <a:xfrm>
            <a:off x="767408" y="4157113"/>
            <a:ext cx="4752528" cy="496023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b="1"/>
              <a:t>프롬프트</a:t>
            </a:r>
            <a:r>
              <a:rPr lang="en-US" altLang="ko-KR" b="1"/>
              <a:t> </a:t>
            </a:r>
            <a:r>
              <a:rPr lang="ko-KR" altLang="en-US" b="1"/>
              <a:t>엔지니어링</a:t>
            </a:r>
            <a:r>
              <a:rPr lang="en-US" altLang="ko-KR" b="1"/>
              <a:t>(Prompt Engineering)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1EB38-4328-76F0-2B51-3C4766A043DA}"/>
              </a:ext>
            </a:extLst>
          </p:cNvPr>
          <p:cNvSpPr txBox="1"/>
          <p:nvPr/>
        </p:nvSpPr>
        <p:spPr>
          <a:xfrm>
            <a:off x="767408" y="4733177"/>
            <a:ext cx="10441160" cy="135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 “Garbage in, garbage out” </a:t>
            </a:r>
            <a:r>
              <a:rPr lang="en-US" altLang="ko-KR" sz="1400"/>
              <a:t>→ </a:t>
            </a:r>
            <a:r>
              <a:rPr lang="ko-KR" altLang="en-US" sz="1400"/>
              <a:t>좋은 프롬프트를 넣어야</a:t>
            </a:r>
            <a:r>
              <a:rPr lang="en-US" altLang="ko-KR" sz="1400"/>
              <a:t>, </a:t>
            </a:r>
            <a:r>
              <a:rPr lang="ko-KR" altLang="en-US" sz="1400"/>
              <a:t>좋은 답변을 얻을 수 있음</a:t>
            </a:r>
            <a:r>
              <a:rPr lang="en-US" altLang="ko-KR" sz="1400"/>
              <a:t>.</a:t>
            </a:r>
            <a:endParaRPr lang="en-US" altLang="ko-KR" sz="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인공지능으로부터 원하는 결과물을 얻기 위해 </a:t>
            </a:r>
            <a:r>
              <a:rPr lang="ko-KR" altLang="en-US" sz="1400" b="1"/>
              <a:t>프롬프트를 설계</a:t>
            </a:r>
            <a:r>
              <a:rPr lang="ko-KR" altLang="en-US" sz="1400"/>
              <a:t>하는 작업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</a:t>
            </a:r>
            <a:r>
              <a:rPr lang="ko-KR" altLang="en-US" sz="1400" err="1"/>
              <a:t>프롬프팅</a:t>
            </a:r>
            <a:r>
              <a:rPr lang="en-US" altLang="ko-KR" sz="1400"/>
              <a:t>(Prompting), </a:t>
            </a:r>
            <a:r>
              <a:rPr lang="ko-KR" altLang="en-US" sz="1400"/>
              <a:t>프롬프트 디자인</a:t>
            </a:r>
            <a:r>
              <a:rPr lang="en-US" altLang="ko-KR" sz="1400"/>
              <a:t>(Prompt Design) </a:t>
            </a:r>
            <a:r>
              <a:rPr lang="ko-KR" altLang="en-US" sz="1400"/>
              <a:t>라고도 불림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</a:t>
            </a:r>
            <a:r>
              <a:rPr lang="ko-KR" altLang="en-US" sz="1400" err="1"/>
              <a:t>챗</a:t>
            </a:r>
            <a:r>
              <a:rPr lang="en-US" altLang="ko-KR" sz="1400"/>
              <a:t>GPT</a:t>
            </a:r>
            <a:r>
              <a:rPr lang="ko-KR" altLang="en-US" sz="1400"/>
              <a:t>와 같은 서비스 이용 뿐만 아니라 </a:t>
            </a:r>
            <a:r>
              <a:rPr lang="en-US" altLang="ko-KR" sz="1400"/>
              <a:t>AI</a:t>
            </a:r>
            <a:r>
              <a:rPr lang="ko-KR" altLang="en-US" sz="1400"/>
              <a:t>모델 개발</a:t>
            </a:r>
            <a:r>
              <a:rPr lang="en-US" altLang="ko-KR" sz="1400"/>
              <a:t>, </a:t>
            </a:r>
            <a:r>
              <a:rPr lang="ko-KR" altLang="en-US" sz="1400"/>
              <a:t>검증 과정에서도 필수적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A5C6890-3BD8-E18F-3A01-F69AD09169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517797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(Prompt)</a:t>
              </a:r>
              <a:endParaRPr lang="ko-KR" altLang="en-US" sz="2500" b="1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  <a:sym typeface="Arial"/>
              </a:endParaRPr>
            </a:p>
          </p:txBody>
        </p:sp>
      </p:grp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A5F1A6-3D2D-4A61-0672-8721EEA9AB11}"/>
              </a:ext>
            </a:extLst>
          </p:cNvPr>
          <p:cNvSpPr txBox="1"/>
          <p:nvPr/>
        </p:nvSpPr>
        <p:spPr>
          <a:xfrm>
            <a:off x="623392" y="2290135"/>
            <a:ext cx="10801200" cy="310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highlight>
                  <a:srgbClr val="C0C0C0"/>
                </a:highlight>
              </a:rPr>
              <a:t>모델</a:t>
            </a:r>
            <a:r>
              <a:rPr lang="en-US" altLang="ko-KR" sz="1600" b="1">
                <a:highlight>
                  <a:srgbClr val="C0C0C0"/>
                </a:highlight>
              </a:rPr>
              <a:t>(Model)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자연어 처리</a:t>
            </a:r>
            <a:r>
              <a:rPr lang="en-US" altLang="ko-KR" sz="1400"/>
              <a:t>(NLP) </a:t>
            </a:r>
            <a:r>
              <a:rPr lang="ko-KR" altLang="en-US" sz="1400"/>
              <a:t>작업을 수행하는 </a:t>
            </a:r>
            <a:r>
              <a:rPr lang="en-US" altLang="ko-KR" sz="1400" b="1"/>
              <a:t>AI </a:t>
            </a:r>
            <a:r>
              <a:rPr lang="ko-KR" altLang="en-US" sz="1400" b="1"/>
              <a:t>시스템의 핵심 구성 요소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대규모 언어 모델</a:t>
            </a:r>
            <a:r>
              <a:rPr lang="en-US" altLang="ko-KR" sz="1400"/>
              <a:t>(</a:t>
            </a:r>
            <a:r>
              <a:rPr lang="ko-KR" altLang="en-US" sz="1400"/>
              <a:t>예</a:t>
            </a:r>
            <a:r>
              <a:rPr lang="en-US" altLang="ko-KR" sz="1400"/>
              <a:t>: GPT-4)</a:t>
            </a:r>
            <a:r>
              <a:rPr lang="ko-KR" altLang="en-US" sz="1400"/>
              <a:t>은 </a:t>
            </a:r>
            <a:r>
              <a:rPr lang="ko-KR" altLang="en-US" sz="1400" b="1"/>
              <a:t>대량의 텍스트 데이터를 학습</a:t>
            </a:r>
            <a:r>
              <a:rPr lang="ko-KR" altLang="en-US" sz="1400"/>
              <a:t>하여 언어의 구조와 의미를 이해하고</a:t>
            </a:r>
            <a:r>
              <a:rPr lang="en-US" altLang="ko-KR" sz="1400"/>
              <a:t>, </a:t>
            </a:r>
            <a:r>
              <a:rPr lang="ko-KR" altLang="en-US" sz="1400"/>
              <a:t>주어진 프롬프트에 따라 적절한 응답을 생성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모델은 </a:t>
            </a:r>
            <a:r>
              <a:rPr lang="ko-KR" altLang="en-US" sz="1400" b="1"/>
              <a:t>텍스트 생성</a:t>
            </a:r>
            <a:r>
              <a:rPr lang="en-US" altLang="ko-KR" sz="1400" b="1"/>
              <a:t>, </a:t>
            </a:r>
            <a:r>
              <a:rPr lang="ko-KR" altLang="en-US" sz="1400" b="1"/>
              <a:t>번역</a:t>
            </a:r>
            <a:r>
              <a:rPr lang="en-US" altLang="ko-KR" sz="1400" b="1"/>
              <a:t>, </a:t>
            </a:r>
            <a:r>
              <a:rPr lang="ko-KR" altLang="en-US" sz="1400" b="1"/>
              <a:t>요약</a:t>
            </a:r>
            <a:r>
              <a:rPr lang="ko-KR" altLang="en-US" sz="1400"/>
              <a:t> 등 다양한 작업을 수행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1600" b="1">
                <a:highlight>
                  <a:srgbClr val="C0C0C0"/>
                </a:highlight>
              </a:rPr>
              <a:t>토큰</a:t>
            </a:r>
            <a:r>
              <a:rPr lang="en-US" altLang="ko-KR" sz="1600" b="1">
                <a:highlight>
                  <a:srgbClr val="C0C0C0"/>
                </a:highlight>
              </a:rPr>
              <a:t>(Token)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텍스트 데이터를 모델이 처리하기 쉽게 </a:t>
            </a:r>
            <a:r>
              <a:rPr lang="ko-KR" altLang="en-US" sz="1400" b="1"/>
              <a:t>작은 단위로 나눈 것</a:t>
            </a:r>
            <a:r>
              <a:rPr lang="en-US" altLang="ko-KR" sz="1400"/>
              <a:t>. (</a:t>
            </a:r>
            <a:r>
              <a:rPr lang="ko-KR" altLang="en-US" sz="1400"/>
              <a:t>단어</a:t>
            </a:r>
            <a:r>
              <a:rPr lang="en-US" altLang="ko-KR" sz="1400"/>
              <a:t>, </a:t>
            </a:r>
            <a:r>
              <a:rPr lang="ko-KR" altLang="en-US" sz="1400"/>
              <a:t>어간</a:t>
            </a:r>
            <a:r>
              <a:rPr lang="en-US" altLang="ko-KR" sz="1400"/>
              <a:t>, </a:t>
            </a:r>
            <a:r>
              <a:rPr lang="ko-KR" altLang="en-US" sz="1400"/>
              <a:t>혹은 하위 단어 등</a:t>
            </a:r>
            <a:r>
              <a:rPr lang="en-US" altLang="ko-KR" sz="140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토큰화</a:t>
            </a:r>
            <a:r>
              <a:rPr lang="en-US" altLang="ko-KR" sz="1400"/>
              <a:t>(tokenization)</a:t>
            </a:r>
            <a:r>
              <a:rPr lang="ko-KR" altLang="en-US" sz="1400"/>
              <a:t>는 모델이 입력 텍스트를 이해하고 처리하는 데 중요한 역할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3445AAB-E561-BBBF-ACC2-AA24A11167F2}"/>
              </a:ext>
            </a:extLst>
          </p:cNvPr>
          <p:cNvSpPr/>
          <p:nvPr/>
        </p:nvSpPr>
        <p:spPr>
          <a:xfrm>
            <a:off x="767408" y="1470435"/>
            <a:ext cx="2376264" cy="518397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프롬프트</a:t>
            </a: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필수 개념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C9758C-3DEE-AFA9-0B35-9B93F24D4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99069"/>
      </p:ext>
    </p:extLst>
  </p:cSld>
  <p:clrMapOvr>
    <a:masterClrMapping/>
  </p:clrMapOvr>
  <p:transition spd="slow" advClick="0" advTm="1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517797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(Prompt)</a:t>
              </a:r>
              <a:endParaRPr lang="ko-KR" altLang="en-US" sz="2500" b="1">
                <a:solidFill>
                  <a:schemeClr val="tx2">
                    <a:lumMod val="75000"/>
                  </a:schemeClr>
                </a:solidFill>
                <a:latin typeface="NanumGothic"/>
                <a:ea typeface="NanumGothic"/>
                <a:sym typeface="Arial"/>
              </a:endParaRPr>
            </a:p>
          </p:txBody>
        </p:sp>
      </p:grp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6C7C2828-BC53-9454-BB6D-C4A0715A3079}"/>
              </a:ext>
            </a:extLst>
          </p:cNvPr>
          <p:cNvSpPr/>
          <p:nvPr/>
        </p:nvSpPr>
        <p:spPr>
          <a:xfrm>
            <a:off x="767408" y="1470435"/>
            <a:ext cx="2376264" cy="518397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프롬프트</a:t>
            </a: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필수 개념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5F1A6-3D2D-4A61-0672-8721EEA9AB11}"/>
              </a:ext>
            </a:extLst>
          </p:cNvPr>
          <p:cNvSpPr txBox="1"/>
          <p:nvPr/>
        </p:nvSpPr>
        <p:spPr>
          <a:xfrm>
            <a:off x="598712" y="2286732"/>
            <a:ext cx="11113912" cy="3371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>
                <a:highlight>
                  <a:srgbClr val="C0C0C0"/>
                </a:highlight>
              </a:rPr>
              <a:t>할루시네이션</a:t>
            </a:r>
            <a:r>
              <a:rPr lang="en-US" altLang="ko-KR" sz="1600" b="1">
                <a:highlight>
                  <a:srgbClr val="C0C0C0"/>
                </a:highlight>
              </a:rPr>
              <a:t>(Hallucination)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AI </a:t>
            </a:r>
            <a:r>
              <a:rPr lang="ko-KR" altLang="en-US" sz="1400"/>
              <a:t>모델이 실제 데이터나 맥락과 </a:t>
            </a:r>
            <a:r>
              <a:rPr lang="ko-KR" altLang="en-US" sz="1400" b="1"/>
              <a:t>일치하지 않는 정보를 생성</a:t>
            </a:r>
            <a:r>
              <a:rPr lang="ko-KR" altLang="en-US" sz="1400"/>
              <a:t>하는 현상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200"/>
              <a:t>  (</a:t>
            </a:r>
            <a:r>
              <a:rPr lang="ko-KR" altLang="en-US" sz="1200"/>
              <a:t>존재하지 않는 사실을 응답으로 제공하거나</a:t>
            </a:r>
            <a:r>
              <a:rPr lang="en-US" altLang="ko-KR" sz="1200"/>
              <a:t>, </a:t>
            </a:r>
            <a:r>
              <a:rPr lang="ko-KR" altLang="en-US" sz="1200"/>
              <a:t>주어진 프롬프트와 무관한 내용을 만들어내는 경우</a:t>
            </a:r>
            <a:r>
              <a:rPr lang="en-US" altLang="ko-KR" sz="1200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생성 </a:t>
            </a:r>
            <a:r>
              <a:rPr lang="en-US" altLang="ko-KR" sz="1400"/>
              <a:t>AI</a:t>
            </a:r>
            <a:r>
              <a:rPr lang="ko-KR" altLang="en-US" sz="1400"/>
              <a:t>의 </a:t>
            </a:r>
            <a:r>
              <a:rPr lang="ko-KR" altLang="en-US" sz="1400" b="1"/>
              <a:t>창의성과 다양성</a:t>
            </a:r>
            <a:r>
              <a:rPr lang="ko-KR" altLang="en-US" sz="1400"/>
              <a:t>을 나타내는 당연하고도 중요한 특성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highlight>
                  <a:srgbClr val="C0C0C0"/>
                </a:highlight>
              </a:rPr>
              <a:t>API(Application</a:t>
            </a:r>
            <a:r>
              <a:rPr lang="ko-KR" altLang="en-US" sz="1600" b="1">
                <a:highlight>
                  <a:srgbClr val="C0C0C0"/>
                </a:highlight>
              </a:rPr>
              <a:t> </a:t>
            </a:r>
            <a:r>
              <a:rPr lang="en-US" altLang="ko-KR" sz="1600" b="1">
                <a:highlight>
                  <a:srgbClr val="C0C0C0"/>
                </a:highlight>
              </a:rPr>
              <a:t>Programming Interface)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소프트웨어 애플리케이션 간에 상호 작용할 수 있도록 하는 인터페이스</a:t>
            </a:r>
            <a:r>
              <a:rPr lang="en-US" altLang="ko-KR" sz="1400"/>
              <a:t>. </a:t>
            </a:r>
            <a:r>
              <a:rPr lang="en-US" altLang="ko-KR" sz="1400" b="1"/>
              <a:t>(</a:t>
            </a:r>
            <a:r>
              <a:rPr lang="ko-KR" altLang="en-US" sz="1400" b="1"/>
              <a:t>통로 역할</a:t>
            </a:r>
            <a:r>
              <a:rPr lang="en-US" altLang="ko-KR" sz="1400" b="1"/>
              <a:t>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AI </a:t>
            </a:r>
            <a:r>
              <a:rPr lang="ko-KR" altLang="en-US" sz="1400"/>
              <a:t>모델을 활용하기 위해서는 보통 </a:t>
            </a:r>
            <a:r>
              <a:rPr lang="en-US" altLang="ko-KR" sz="1400"/>
              <a:t>API</a:t>
            </a:r>
            <a:r>
              <a:rPr lang="ko-KR" altLang="en-US" sz="1400"/>
              <a:t>를 통해 모델에 요청을 보내고 응답을 받음</a:t>
            </a:r>
            <a:r>
              <a:rPr lang="en-US" altLang="ko-KR" sz="1400"/>
              <a:t>. </a:t>
            </a:r>
          </a:p>
          <a:p>
            <a:pPr lvl="1"/>
            <a:endParaRPr lang="en-US" altLang="ko-KR" sz="500"/>
          </a:p>
          <a:p>
            <a:pPr lvl="1">
              <a:lnSpc>
                <a:spcPct val="150000"/>
              </a:lnSpc>
            </a:pP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) OpenAI</a:t>
            </a:r>
            <a:r>
              <a:rPr lang="ko-KR" altLang="en-US" sz="1200"/>
              <a:t>의 </a:t>
            </a:r>
            <a:r>
              <a:rPr lang="en-US" altLang="ko-KR" sz="1200"/>
              <a:t>GPT </a:t>
            </a:r>
            <a:r>
              <a:rPr lang="ko-KR" altLang="en-US" sz="1200"/>
              <a:t>모델은 </a:t>
            </a:r>
            <a:r>
              <a:rPr lang="en-US" altLang="ko-KR" sz="1200"/>
              <a:t>API</a:t>
            </a:r>
            <a:r>
              <a:rPr lang="ko-KR" altLang="en-US" sz="1200"/>
              <a:t>를 통해 접근할 수 있으며</a:t>
            </a:r>
            <a:r>
              <a:rPr lang="en-US" altLang="ko-KR" sz="1200"/>
              <a:t>, </a:t>
            </a:r>
            <a:r>
              <a:rPr lang="ko-KR" altLang="en-US" sz="1200"/>
              <a:t>개발자는 이 </a:t>
            </a:r>
            <a:r>
              <a:rPr lang="en-US" altLang="ko-KR" sz="1200"/>
              <a:t>API</a:t>
            </a:r>
            <a:r>
              <a:rPr lang="ko-KR" altLang="en-US" sz="1200"/>
              <a:t>를 사용하여 자신의 애플리케이션에서 모델의 기능을 </a:t>
            </a:r>
            <a:endParaRPr lang="en-US" altLang="ko-KR" sz="1200"/>
          </a:p>
          <a:p>
            <a:pPr lvl="1"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사용할 수 있음</a:t>
            </a:r>
            <a:r>
              <a:rPr lang="en-US" altLang="ko-KR" sz="1200"/>
              <a:t>. </a:t>
            </a:r>
            <a:r>
              <a:rPr lang="en-US" altLang="ko-KR" sz="1200" b="1"/>
              <a:t>API </a:t>
            </a:r>
            <a:r>
              <a:rPr lang="ko-KR" altLang="en-US" sz="1200" b="1"/>
              <a:t>호출 시 프롬프트를 전달하고</a:t>
            </a:r>
            <a:r>
              <a:rPr lang="en-US" altLang="ko-KR" sz="1200" b="1"/>
              <a:t>, </a:t>
            </a:r>
            <a:r>
              <a:rPr lang="ko-KR" altLang="en-US" sz="1200" b="1"/>
              <a:t>모델은 이에 대한 응답을 반환</a:t>
            </a:r>
            <a:r>
              <a:rPr lang="en-US" altLang="ko-KR" sz="1200" b="1"/>
              <a:t>.</a:t>
            </a:r>
            <a:endParaRPr lang="en-US" altLang="ko-KR" sz="14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AF6597-7419-FE94-CABB-297FD47D5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4151"/>
      </p:ext>
    </p:extLst>
  </p:cSld>
  <p:clrMapOvr>
    <a:masterClrMapping/>
  </p:clrMapOvr>
  <p:transition spd="slow" advClick="0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8" cy="792585"/>
            <a:chOff x="434235" y="314138"/>
            <a:chExt cx="3114278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2" y="362812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객체 지향 프로그래밍</a:t>
              </a:r>
            </a:p>
          </p:txBody>
        </p:sp>
      </p:grpSp>
      <p:sp>
        <p:nvSpPr>
          <p:cNvPr id="2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클래스와 객체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2DC7F6-3A00-2B34-6626-C2D97711A4FD}"/>
              </a:ext>
            </a:extLst>
          </p:cNvPr>
          <p:cNvSpPr txBox="1"/>
          <p:nvPr/>
        </p:nvSpPr>
        <p:spPr>
          <a:xfrm>
            <a:off x="640129" y="1688824"/>
            <a:ext cx="5253361" cy="1488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객체를 생성하기 위한 청사진</a:t>
            </a:r>
            <a:r>
              <a:rPr lang="en-US" altLang="ko-KR" sz="1600"/>
              <a:t>. </a:t>
            </a:r>
            <a:r>
              <a:rPr lang="ko-KR" altLang="en-US" sz="1600"/>
              <a:t>속성과 메서드를 정의함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 </a:t>
            </a:r>
            <a:r>
              <a:rPr lang="en-US" altLang="ko-KR" sz="1400"/>
              <a:t>-</a:t>
            </a:r>
            <a:r>
              <a:rPr lang="ko-KR" altLang="en-US" sz="1400"/>
              <a:t> 속성 </a:t>
            </a:r>
            <a:r>
              <a:rPr lang="en-US" altLang="ko-KR" sz="1400"/>
              <a:t>: </a:t>
            </a:r>
            <a:r>
              <a:rPr lang="ko-KR" altLang="en-US" sz="1400"/>
              <a:t>객체의 데이터</a:t>
            </a:r>
            <a:r>
              <a:rPr lang="en-US" altLang="ko-KR" sz="1400"/>
              <a:t>(</a:t>
            </a:r>
            <a:r>
              <a:rPr lang="ko-KR" altLang="en-US" sz="1400"/>
              <a:t>상태</a:t>
            </a:r>
            <a:r>
              <a:rPr lang="en-US" altLang="ko-KR" sz="14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- </a:t>
            </a:r>
            <a:r>
              <a:rPr lang="ko-KR" altLang="en-US" sz="1400"/>
              <a:t>메서드 </a:t>
            </a:r>
            <a:r>
              <a:rPr lang="en-US" altLang="ko-KR" sz="1400"/>
              <a:t>: </a:t>
            </a:r>
            <a:r>
              <a:rPr lang="ko-KR" altLang="en-US" sz="1400"/>
              <a:t>객체가 수행할 수 있는 작업</a:t>
            </a:r>
            <a:r>
              <a:rPr lang="en-US" altLang="ko-KR" sz="1400"/>
              <a:t>(</a:t>
            </a:r>
            <a:r>
              <a:rPr lang="ko-KR" altLang="en-US" sz="1400"/>
              <a:t>행동</a:t>
            </a:r>
            <a:r>
              <a:rPr lang="en-US" altLang="ko-KR" sz="140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3BD976-0D4E-8B76-0A8B-01F121B9E4AE}"/>
              </a:ext>
            </a:extLst>
          </p:cNvPr>
          <p:cNvSpPr/>
          <p:nvPr/>
        </p:nvSpPr>
        <p:spPr>
          <a:xfrm>
            <a:off x="839416" y="3407107"/>
            <a:ext cx="5400600" cy="14888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/>
              <a:t>class Animal: </a:t>
            </a:r>
          </a:p>
          <a:p>
            <a:pPr>
              <a:defRPr/>
            </a:pPr>
            <a:r>
              <a:rPr lang="en-US" altLang="ko-KR" sz="1400" b="1"/>
              <a:t>	def __init__(self, name): 				self.name = name    </a:t>
            </a:r>
            <a:r>
              <a:rPr lang="en-US" altLang="ko-KR" sz="1100" b="1">
                <a:solidFill>
                  <a:schemeClr val="accent6"/>
                </a:solidFill>
              </a:rPr>
              <a:t># </a:t>
            </a:r>
            <a:r>
              <a:rPr lang="ko-KR" altLang="en-US" sz="1100" b="1">
                <a:solidFill>
                  <a:schemeClr val="accent6"/>
                </a:solidFill>
              </a:rPr>
              <a:t>속성 </a:t>
            </a:r>
            <a:endParaRPr lang="en-US" altLang="ko-KR" sz="1400" b="1">
              <a:solidFill>
                <a:schemeClr val="accent6"/>
              </a:solidFill>
            </a:endParaRP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en-US" altLang="ko-KR" sz="1400" b="1"/>
              <a:t>	def speak(self):    </a:t>
            </a:r>
            <a:r>
              <a:rPr lang="en-US" altLang="ko-KR" sz="1100" b="1">
                <a:solidFill>
                  <a:schemeClr val="accent6"/>
                </a:solidFill>
              </a:rPr>
              <a:t> # </a:t>
            </a:r>
            <a:r>
              <a:rPr lang="ko-KR" altLang="en-US" sz="1100" b="1">
                <a:solidFill>
                  <a:schemeClr val="accent6"/>
                </a:solidFill>
              </a:rPr>
              <a:t>메서드 </a:t>
            </a:r>
            <a:endParaRPr lang="en-US" altLang="ko-KR" sz="1400" b="1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altLang="ko-KR" sz="1400" b="1"/>
              <a:t>		return "Some sound"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5D1DF-EFD8-FBC9-451B-05C3DD56F2EC}"/>
              </a:ext>
            </a:extLst>
          </p:cNvPr>
          <p:cNvSpPr txBox="1"/>
          <p:nvPr/>
        </p:nvSpPr>
        <p:spPr>
          <a:xfrm>
            <a:off x="806290" y="4941168"/>
            <a:ext cx="10186254" cy="70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위 예제에서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Animal</a:t>
            </a:r>
            <a:r>
              <a:rPr lang="ko-KR" altLang="en-US" sz="1400"/>
              <a:t> 클래스는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name</a:t>
            </a:r>
            <a:r>
              <a:rPr lang="ko-KR" altLang="en-US" sz="1400"/>
              <a:t>이라는 속성을 가지고 있으며</a:t>
            </a:r>
            <a:r>
              <a:rPr lang="en-US" altLang="ko-KR" sz="1400"/>
              <a:t>,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speak</a:t>
            </a:r>
            <a:r>
              <a:rPr lang="ko-KR" altLang="en-US" sz="1400"/>
              <a:t>이라는 메서드를 정의</a:t>
            </a:r>
            <a:r>
              <a:rPr lang="en-US" altLang="ko-KR" sz="14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__init__</a:t>
            </a:r>
            <a:r>
              <a:rPr lang="ko-KR" altLang="en-US" sz="1400"/>
              <a:t> 메서드는 클래스의 생성자</a:t>
            </a:r>
            <a:r>
              <a:rPr lang="en-US" altLang="ko-KR" sz="1400"/>
              <a:t>(constructor)</a:t>
            </a:r>
            <a:r>
              <a:rPr lang="ko-KR" altLang="en-US" sz="1400"/>
              <a:t>로</a:t>
            </a:r>
            <a:r>
              <a:rPr lang="en-US" altLang="ko-KR" sz="1400"/>
              <a:t>, </a:t>
            </a:r>
            <a:r>
              <a:rPr lang="ko-KR" altLang="en-US" sz="1400"/>
              <a:t>객체가 생성될 때 호출되어 초기화 작업을 수행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C365DC40-9E59-E4B0-BF85-CD6ABD4EEEF5}"/>
              </a:ext>
            </a:extLst>
          </p:cNvPr>
          <p:cNvSpPr/>
          <p:nvPr/>
        </p:nvSpPr>
        <p:spPr>
          <a:xfrm>
            <a:off x="767408" y="1467987"/>
            <a:ext cx="1368152" cy="520853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클래스</a:t>
            </a: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맑은 고딕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9EB2D3-D902-CE32-432D-998208F514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517797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 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엔지니어링 기본 원칙</a:t>
              </a:r>
            </a:p>
          </p:txBody>
        </p:sp>
      </p:grp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7B0BC5-6EE7-F081-AD4E-FBF515DD6CBB}"/>
              </a:ext>
            </a:extLst>
          </p:cNvPr>
          <p:cNvSpPr txBox="1"/>
          <p:nvPr/>
        </p:nvSpPr>
        <p:spPr>
          <a:xfrm>
            <a:off x="623392" y="1340768"/>
            <a:ext cx="11089232" cy="522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>
                <a:highlight>
                  <a:srgbClr val="C0C0C0"/>
                </a:highlight>
              </a:rPr>
              <a:t>1. </a:t>
            </a:r>
            <a:r>
              <a:rPr lang="ko-KR" altLang="en-US" sz="1600" b="1">
                <a:highlight>
                  <a:srgbClr val="C0C0C0"/>
                </a:highlight>
              </a:rPr>
              <a:t>구체적 지시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 </a:t>
            </a:r>
            <a:r>
              <a:rPr lang="en-US" altLang="ko-KR" sz="1400"/>
              <a:t>GPT</a:t>
            </a:r>
            <a:r>
              <a:rPr lang="ko-KR" altLang="en-US" sz="1400"/>
              <a:t>는 주어진 맥락으로부터 정보를 찾기 때문에 </a:t>
            </a:r>
            <a:r>
              <a:rPr lang="ko-KR" altLang="en-US" sz="1400" b="1"/>
              <a:t>최대한 구체적인 문장</a:t>
            </a:r>
            <a:r>
              <a:rPr lang="ko-KR" altLang="en-US" sz="1400"/>
              <a:t>을 제공</a:t>
            </a:r>
            <a:r>
              <a:rPr lang="en-US" altLang="ko-KR" sz="1400"/>
              <a:t>.(</a:t>
            </a:r>
            <a:r>
              <a:rPr lang="ko-KR" altLang="en-US" sz="1400"/>
              <a:t>상세한 부연</a:t>
            </a:r>
            <a:r>
              <a:rPr lang="en-US" altLang="ko-KR" sz="1400"/>
              <a:t>)</a:t>
            </a:r>
          </a:p>
          <a:p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600" b="1">
                <a:highlight>
                  <a:srgbClr val="C0C0C0"/>
                </a:highlight>
              </a:rPr>
              <a:t>2. </a:t>
            </a:r>
            <a:r>
              <a:rPr lang="ko-KR" altLang="en-US" sz="1600" b="1">
                <a:highlight>
                  <a:srgbClr val="C0C0C0"/>
                </a:highlight>
              </a:rPr>
              <a:t>명확한 단어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모호하거나 중의적으로 해석될 수 있는 단어나 문장 사용하지 않기</a:t>
            </a:r>
            <a:r>
              <a:rPr lang="en-US" altLang="ko-KR" sz="1400"/>
              <a:t>. </a:t>
            </a:r>
          </a:p>
          <a:p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600" b="1">
                <a:highlight>
                  <a:srgbClr val="C0C0C0"/>
                </a:highlight>
              </a:rPr>
              <a:t>3. </a:t>
            </a:r>
            <a:r>
              <a:rPr lang="ko-KR" altLang="en-US" sz="1600" b="1">
                <a:highlight>
                  <a:srgbClr val="C0C0C0"/>
                </a:highlight>
              </a:rPr>
              <a:t>맥락의 제공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</a:t>
            </a:r>
            <a:r>
              <a:rPr lang="ko-KR" altLang="en-US" sz="1400"/>
              <a:t>단순히 구체적 프롬프트를 작성하는 것에 그치지 않고</a:t>
            </a:r>
            <a:r>
              <a:rPr lang="en-US" altLang="ko-KR" sz="1400"/>
              <a:t>, </a:t>
            </a:r>
            <a:r>
              <a:rPr lang="ko-KR" altLang="en-US" sz="1400"/>
              <a:t>이 프롬프트를 </a:t>
            </a:r>
            <a:r>
              <a:rPr lang="ko-KR" altLang="en-US" sz="1400" b="1"/>
              <a:t>작성하는 이유와 의도</a:t>
            </a:r>
            <a:r>
              <a:rPr lang="ko-KR" altLang="en-US" sz="1400"/>
              <a:t>를 제시</a:t>
            </a:r>
            <a:r>
              <a:rPr lang="en-US" altLang="ko-KR" sz="1400"/>
              <a:t>.</a:t>
            </a:r>
          </a:p>
          <a:p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600" b="1">
                <a:highlight>
                  <a:srgbClr val="C0C0C0"/>
                </a:highlight>
              </a:rPr>
              <a:t>4. </a:t>
            </a:r>
            <a:r>
              <a:rPr lang="ko-KR" altLang="en-US" sz="1600" b="1">
                <a:highlight>
                  <a:srgbClr val="C0C0C0"/>
                </a:highlight>
              </a:rPr>
              <a:t>구조 형식화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</a:t>
            </a:r>
            <a:r>
              <a:rPr lang="ko-KR" altLang="en-US" sz="1400"/>
              <a:t>프롬프트를 작성할 때 </a:t>
            </a:r>
            <a:r>
              <a:rPr lang="ko-KR" altLang="en-US" sz="1400" b="1"/>
              <a:t>일정한 패턴이나 구조</a:t>
            </a:r>
            <a:r>
              <a:rPr lang="ko-KR" altLang="en-US" sz="1400"/>
              <a:t>를 가지도록 하는 것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원하는 </a:t>
            </a:r>
            <a:r>
              <a:rPr lang="ko-KR" altLang="en-US" sz="1400" b="1"/>
              <a:t>형식이나 양식을 명시적으로 알려줌</a:t>
            </a:r>
            <a:r>
              <a:rPr lang="ko-KR" altLang="en-US" sz="1400"/>
              <a:t>으로써 특정 유형의 텍스트를 생성하도록 유도 할 수 있음</a:t>
            </a:r>
            <a:r>
              <a:rPr lang="en-US" altLang="ko-KR" sz="1400"/>
              <a:t>.</a:t>
            </a:r>
          </a:p>
          <a:p>
            <a:endParaRPr lang="en-US" altLang="ko-KR" sz="1600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sz="1600" b="1">
                <a:highlight>
                  <a:srgbClr val="C0C0C0"/>
                </a:highlight>
              </a:rPr>
              <a:t>5. </a:t>
            </a:r>
            <a:r>
              <a:rPr lang="ko-KR" altLang="en-US" sz="1600" b="1">
                <a:highlight>
                  <a:srgbClr val="C0C0C0"/>
                </a:highlight>
              </a:rPr>
              <a:t>일관성 유지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작성한 프롬프트를 여러 번</a:t>
            </a:r>
            <a:r>
              <a:rPr lang="en-US" altLang="ko-KR" sz="1400"/>
              <a:t>, </a:t>
            </a:r>
            <a:r>
              <a:rPr lang="ko-KR" altLang="en-US" sz="1400"/>
              <a:t>다양한 조건으로 시도하면서 </a:t>
            </a:r>
            <a:r>
              <a:rPr lang="ko-KR" altLang="en-US" sz="1400" b="1"/>
              <a:t>계속 일관된 형식이 유지</a:t>
            </a:r>
            <a:r>
              <a:rPr lang="ko-KR" altLang="en-US" sz="1400"/>
              <a:t>되는지 테스트 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ko-KR" altLang="en-US" sz="1400"/>
              <a:t>→ 다시 시도해도 재연이 가능한지 봐야 한다는 뜻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4B0A2D-E0AD-9BAF-DEE8-D8083CAA1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147168"/>
      </p:ext>
    </p:extLst>
  </p:cSld>
  <p:clrMapOvr>
    <a:masterClrMapping/>
  </p:clrMapOvr>
  <p:transition spd="slow" advClick="0" advTm="1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Few Shot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F98F4569-526F-8F28-9F6D-B3D2D92412EF}"/>
              </a:ext>
            </a:extLst>
          </p:cNvPr>
          <p:cNvSpPr/>
          <p:nvPr/>
        </p:nvSpPr>
        <p:spPr>
          <a:xfrm>
            <a:off x="767408" y="1470435"/>
            <a:ext cx="2160240" cy="518403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Few Shot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86743-5965-ED22-B3D2-BAD16FA10980}"/>
              </a:ext>
            </a:extLst>
          </p:cNvPr>
          <p:cNvSpPr txBox="1"/>
          <p:nvPr/>
        </p:nvSpPr>
        <p:spPr>
          <a:xfrm>
            <a:off x="623392" y="2132856"/>
            <a:ext cx="8593141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 </a:t>
            </a:r>
            <a:r>
              <a:rPr lang="en-US" altLang="ko-KR" sz="1400"/>
              <a:t>AI </a:t>
            </a:r>
            <a:r>
              <a:rPr lang="ko-KR" altLang="en-US" sz="1400"/>
              <a:t>모델이 주어진 작업을 수행할 때 참고할 수 있도록 예제를 몇 개 제공하는 방법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  → </a:t>
            </a:r>
            <a:r>
              <a:rPr lang="ko-KR" altLang="en-US" sz="1400"/>
              <a:t>모델이 사용자가 원하는 형식을 이해하고 그에 맞는 응답을 생성할 수 있음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/>
              <a:t> </a:t>
            </a:r>
            <a:r>
              <a:rPr lang="en-US" altLang="ko-KR" sz="1400" b="1">
                <a:highlight>
                  <a:srgbClr val="C0C0C0"/>
                </a:highlight>
              </a:rPr>
              <a:t>Shot</a:t>
            </a:r>
            <a:r>
              <a:rPr lang="ko-KR" altLang="en-US" sz="1400"/>
              <a:t> </a:t>
            </a:r>
            <a:r>
              <a:rPr lang="en-US" altLang="ko-KR" sz="1400"/>
              <a:t>: AI </a:t>
            </a:r>
            <a:r>
              <a:rPr lang="ko-KR" altLang="en-US" sz="1400"/>
              <a:t>모델에 제시하는 예제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    - Zero-Shot : </a:t>
            </a:r>
            <a:r>
              <a:rPr lang="ko-KR" altLang="en-US" sz="1400"/>
              <a:t>예시를 주지 않은 것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- One-Shot : </a:t>
            </a:r>
            <a:r>
              <a:rPr lang="ko-KR" altLang="en-US" sz="1400"/>
              <a:t>하나의 예시를 준 것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- Few-Shot : </a:t>
            </a:r>
            <a:r>
              <a:rPr lang="ko-KR" altLang="en-US" sz="1400"/>
              <a:t>두 개 이상의 예시를 준 것</a:t>
            </a:r>
          </a:p>
          <a:p>
            <a:pPr>
              <a:lnSpc>
                <a:spcPct val="150000"/>
              </a:lnSpc>
            </a:pPr>
            <a:r>
              <a:rPr lang="ko-KR" altLang="en-US" sz="1400"/>
              <a:t> </a:t>
            </a:r>
            <a:r>
              <a:rPr lang="ko-KR" altLang="en-US" sz="1200"/>
              <a:t>⇒ 당연히 </a:t>
            </a:r>
            <a:r>
              <a:rPr lang="en-US" altLang="ko-KR" sz="1200"/>
              <a:t>Shot</a:t>
            </a:r>
            <a:r>
              <a:rPr lang="ko-KR" altLang="en-US" sz="1200"/>
              <a:t>을 많이 부여할수록 더 좋은 결과물 도출됨</a:t>
            </a:r>
            <a:r>
              <a:rPr lang="en-US" altLang="ko-KR" sz="1200"/>
              <a:t>.</a:t>
            </a:r>
            <a:endParaRPr lang="en-US" altLang="ko-KR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09F5DD-F235-9A26-A4BD-E1A065B2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96" y="3068960"/>
            <a:ext cx="5249008" cy="2448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56E1EB-B2BC-6EFB-A0A0-DEE4FE143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역할 지정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297C605-C32D-43CF-834E-9ACD48B74EA1}"/>
              </a:ext>
            </a:extLst>
          </p:cNvPr>
          <p:cNvSpPr/>
          <p:nvPr/>
        </p:nvSpPr>
        <p:spPr>
          <a:xfrm>
            <a:off x="767408" y="1470435"/>
            <a:ext cx="2160240" cy="518402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역할 지정 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5D6BE-4206-E12D-59B2-6B6883BAE41C}"/>
              </a:ext>
            </a:extLst>
          </p:cNvPr>
          <p:cNvSpPr txBox="1"/>
          <p:nvPr/>
        </p:nvSpPr>
        <p:spPr>
          <a:xfrm>
            <a:off x="695400" y="2132856"/>
            <a:ext cx="10657184" cy="79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AI</a:t>
            </a:r>
            <a:r>
              <a:rPr lang="ko-KR" altLang="en-US" sz="1600"/>
              <a:t>에게 특정 역할을 부여하여 그 역할에 맞는 답변을 생성하게 하는 방법</a:t>
            </a:r>
            <a:r>
              <a:rPr lang="en-US" altLang="ko-KR" sz="1600"/>
              <a:t>. </a:t>
            </a:r>
            <a:r>
              <a:rPr lang="en-US" altLang="ko-KR" sz="1600" b="1"/>
              <a:t>(</a:t>
            </a:r>
            <a:r>
              <a:rPr lang="ko-KR" altLang="en-US" sz="1600" b="1"/>
              <a:t>페르소나 부여</a:t>
            </a:r>
            <a:r>
              <a:rPr lang="en-US" altLang="ko-KR" sz="16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</a:t>
            </a:r>
            <a:r>
              <a:rPr lang="en-US" altLang="ko-KR" sz="1400"/>
              <a:t>→ </a:t>
            </a:r>
            <a:r>
              <a:rPr lang="ko-KR" altLang="en-US" sz="1400"/>
              <a:t>당면한 작업이나 질문을 이해하는 데 도움이 되는 맥락을 쉽게 추론해 내도록 하기 위함</a:t>
            </a:r>
            <a:r>
              <a:rPr lang="en-US" altLang="ko-KR" sz="1400"/>
              <a:t>.</a:t>
            </a:r>
            <a:endParaRPr lang="ko-KR" altLang="en-US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954FCB-B8A6-AED5-0E66-B41C8499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3356992"/>
            <a:ext cx="5973009" cy="447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BBCBEA-9AC8-1731-BCBE-69EDDE58B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마크다운 활용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588FB4E6-9D90-7704-0FCC-8D8589A1EB70}"/>
              </a:ext>
            </a:extLst>
          </p:cNvPr>
          <p:cNvSpPr/>
          <p:nvPr/>
        </p:nvSpPr>
        <p:spPr>
          <a:xfrm>
            <a:off x="767408" y="1470435"/>
            <a:ext cx="2478563" cy="502295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마크다운 활용 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32FB3-E3E8-692E-5B2E-2747405C4BAE}"/>
              </a:ext>
            </a:extLst>
          </p:cNvPr>
          <p:cNvSpPr txBox="1"/>
          <p:nvPr/>
        </p:nvSpPr>
        <p:spPr>
          <a:xfrm>
            <a:off x="695400" y="2276872"/>
            <a:ext cx="10657184" cy="70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err="1"/>
              <a:t>챗</a:t>
            </a:r>
            <a:r>
              <a:rPr lang="en-US" altLang="ko-KR" sz="1400"/>
              <a:t>GPT</a:t>
            </a:r>
            <a:r>
              <a:rPr lang="ko-KR" altLang="en-US" sz="1400"/>
              <a:t>가 서식을 출력하는 방법인 </a:t>
            </a:r>
            <a:r>
              <a:rPr lang="ko-KR" altLang="en-US" sz="1400" b="1"/>
              <a:t>마크다운</a:t>
            </a:r>
            <a:r>
              <a:rPr lang="en-US" altLang="ko-KR" sz="1400" b="1"/>
              <a:t>(Markdown)</a:t>
            </a:r>
            <a:r>
              <a:rPr lang="ko-KR" altLang="en-US" sz="1400"/>
              <a:t>을 역으로 이용해 결과물을 제어하는 방법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  → </a:t>
            </a:r>
            <a:r>
              <a:rPr lang="ko-KR" altLang="en-US" sz="1400"/>
              <a:t>응답을 더 </a:t>
            </a:r>
            <a:r>
              <a:rPr lang="ko-KR" altLang="en-US" sz="1400" b="1"/>
              <a:t>깔끔하고 구조적</a:t>
            </a:r>
            <a:r>
              <a:rPr lang="ko-KR" altLang="en-US" sz="1400"/>
              <a:t>으로 작성하도록 유도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07F9B9-8AEC-9913-1FDA-BD2F48B1E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4237462"/>
            <a:ext cx="4032448" cy="12454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8495A-CCBD-F6CE-E4D0-6AE5E5192FF4}"/>
              </a:ext>
            </a:extLst>
          </p:cNvPr>
          <p:cNvSpPr txBox="1"/>
          <p:nvPr/>
        </p:nvSpPr>
        <p:spPr>
          <a:xfrm>
            <a:off x="695400" y="3284984"/>
            <a:ext cx="7870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1">
                <a:effectLst/>
                <a:highlight>
                  <a:srgbClr val="C0C0C0"/>
                </a:highlight>
              </a:rPr>
              <a:t>마크다운</a:t>
            </a:r>
            <a:r>
              <a:rPr lang="ko-KR" altLang="en-US" sz="1400" b="1">
                <a:effectLst/>
              </a:rPr>
              <a:t> </a:t>
            </a:r>
            <a:r>
              <a:rPr lang="en-US" altLang="ko-KR" sz="1400"/>
              <a:t>: </a:t>
            </a:r>
            <a:r>
              <a:rPr lang="ko-KR" altLang="en-US" sz="1400"/>
              <a:t>텍스트의 서식을 지정하기 위해 널리 사용되는 마크업 언어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9AFC3E-A163-EF5D-CF1F-B340C558CD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0" b="46851"/>
          <a:stretch/>
        </p:blipFill>
        <p:spPr>
          <a:xfrm>
            <a:off x="924277" y="3686642"/>
            <a:ext cx="5734834" cy="265848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915E7A6-BCFA-0FF7-9EA1-034D2E9D1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 err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후카츠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프롬프트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5D65568E-098B-7F74-0495-29A1F2E8CBC4}"/>
              </a:ext>
            </a:extLst>
          </p:cNvPr>
          <p:cNvSpPr/>
          <p:nvPr/>
        </p:nvSpPr>
        <p:spPr>
          <a:xfrm>
            <a:off x="767408" y="1470435"/>
            <a:ext cx="2592288" cy="518402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후카츠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프롬프트 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EC567-972E-62B2-5B4D-A4B73C46542D}"/>
              </a:ext>
            </a:extLst>
          </p:cNvPr>
          <p:cNvSpPr txBox="1"/>
          <p:nvPr/>
        </p:nvSpPr>
        <p:spPr>
          <a:xfrm>
            <a:off x="637648" y="2132856"/>
            <a:ext cx="10945216" cy="102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명령문과 제약 조건을 분명히 제시함으로써 프롬프트를 하나의 </a:t>
            </a:r>
            <a:r>
              <a:rPr lang="ko-KR" altLang="en-US" sz="1400" b="1"/>
              <a:t>템플릿</a:t>
            </a:r>
            <a:r>
              <a:rPr lang="ko-KR" altLang="en-US" sz="1400"/>
              <a:t>으로 만드는 것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마크다운 기법과 마찬가지로 마크다운을 사용해 각각의 단락을 구분하고 있지만</a:t>
            </a:r>
            <a:r>
              <a:rPr lang="en-US" altLang="ko-KR" sz="1400"/>
              <a:t>, </a:t>
            </a:r>
            <a:r>
              <a:rPr lang="ko-KR" altLang="en-US" sz="1400" b="1"/>
              <a:t>명령문</a:t>
            </a:r>
            <a:r>
              <a:rPr lang="en-US" altLang="ko-KR" sz="1400" b="1"/>
              <a:t>, </a:t>
            </a:r>
            <a:r>
              <a:rPr lang="ko-KR" altLang="en-US" sz="1400" b="1"/>
              <a:t>제약조건</a:t>
            </a:r>
            <a:r>
              <a:rPr lang="en-US" altLang="ko-KR" sz="1400" b="1"/>
              <a:t>, </a:t>
            </a:r>
            <a:r>
              <a:rPr lang="ko-KR" altLang="en-US" sz="1400" b="1"/>
              <a:t>입력문</a:t>
            </a:r>
            <a:r>
              <a:rPr lang="en-US" altLang="ko-KR" sz="1400" b="1"/>
              <a:t>, </a:t>
            </a:r>
            <a:r>
              <a:rPr lang="ko-KR" altLang="en-US" sz="1400" b="1"/>
              <a:t>출력문</a:t>
            </a:r>
            <a:r>
              <a:rPr lang="ko-KR" altLang="en-US" sz="1400"/>
              <a:t>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4</a:t>
            </a:r>
            <a:r>
              <a:rPr lang="ko-KR" altLang="en-US" sz="1400"/>
              <a:t>가지 역할 부분을 준수하는 것이 그 핵심</a:t>
            </a:r>
            <a:r>
              <a:rPr lang="en-US" altLang="ko-KR" sz="14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8200F4-C4C5-D150-B391-DF913205E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920" y="3356992"/>
            <a:ext cx="7536160" cy="3016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032CCA-3146-849B-90D0-BFA22CF45B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형식 지정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25AEC0-6F86-2D65-89BB-A89A646746BE}"/>
              </a:ext>
            </a:extLst>
          </p:cNvPr>
          <p:cNvSpPr txBox="1"/>
          <p:nvPr/>
        </p:nvSpPr>
        <p:spPr>
          <a:xfrm>
            <a:off x="695400" y="2148961"/>
            <a:ext cx="10873208" cy="70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</a:t>
            </a:r>
            <a:r>
              <a:rPr lang="ko-KR" altLang="en-US" sz="1400" err="1"/>
              <a:t>후카츠</a:t>
            </a:r>
            <a:r>
              <a:rPr lang="ko-KR" altLang="en-US" sz="1400"/>
              <a:t> 프롬프트와 같이 템플릿의 형태로 가공되지만 명령문</a:t>
            </a:r>
            <a:r>
              <a:rPr lang="en-US" altLang="ko-KR" sz="1400"/>
              <a:t>, </a:t>
            </a:r>
            <a:r>
              <a:rPr lang="ko-KR" altLang="en-US" sz="1400"/>
              <a:t>제약조건</a:t>
            </a:r>
            <a:r>
              <a:rPr lang="en-US" altLang="ko-KR" sz="1400"/>
              <a:t>, </a:t>
            </a:r>
            <a:r>
              <a:rPr lang="ko-KR" altLang="en-US" sz="1400"/>
              <a:t>입력문</a:t>
            </a:r>
            <a:r>
              <a:rPr lang="en-US" altLang="ko-KR" sz="1400"/>
              <a:t>, </a:t>
            </a:r>
            <a:r>
              <a:rPr lang="ko-KR" altLang="en-US" sz="1400"/>
              <a:t>출력형식의 </a:t>
            </a:r>
            <a:r>
              <a:rPr lang="en-US" altLang="ko-KR" sz="1400"/>
              <a:t>4</a:t>
            </a:r>
            <a:r>
              <a:rPr lang="ko-KR" altLang="en-US" sz="1400"/>
              <a:t>가지 단락으로 구성됨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희망하는 출력 결과에 대한 형식을 미리 제시하는 것이 핵심</a:t>
            </a:r>
            <a:r>
              <a:rPr lang="en-US" altLang="ko-KR" sz="1400"/>
              <a:t>.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A9FFCAFE-F1B4-9BEE-34B4-913B610D04AE}"/>
              </a:ext>
            </a:extLst>
          </p:cNvPr>
          <p:cNvSpPr/>
          <p:nvPr/>
        </p:nvSpPr>
        <p:spPr>
          <a:xfrm>
            <a:off x="767408" y="1470435"/>
            <a:ext cx="2088232" cy="486329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형식 지정 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6F4426-4650-7C10-4462-39313F268157}"/>
              </a:ext>
            </a:extLst>
          </p:cNvPr>
          <p:cNvGrpSpPr/>
          <p:nvPr/>
        </p:nvGrpSpPr>
        <p:grpSpPr>
          <a:xfrm>
            <a:off x="767408" y="3068960"/>
            <a:ext cx="10605634" cy="2808311"/>
            <a:chOff x="767408" y="3140968"/>
            <a:chExt cx="10605634" cy="280831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00CC647-0135-A443-C4F4-89F2B66D3A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6901"/>
            <a:stretch/>
          </p:blipFill>
          <p:spPr>
            <a:xfrm>
              <a:off x="767408" y="3140968"/>
              <a:ext cx="6230940" cy="280831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F7B3ADC-E564-9429-F864-1C47E4E76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700" r="30006"/>
            <a:stretch/>
          </p:blipFill>
          <p:spPr>
            <a:xfrm>
              <a:off x="6528048" y="3861048"/>
              <a:ext cx="4844994" cy="174535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B7388B-71AE-C8BD-F443-89484F515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65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슌스케 템플릿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0487FCE2-E382-BCD8-19D1-8A0577CA73D7}"/>
              </a:ext>
            </a:extLst>
          </p:cNvPr>
          <p:cNvSpPr/>
          <p:nvPr/>
        </p:nvSpPr>
        <p:spPr>
          <a:xfrm>
            <a:off x="767408" y="1470435"/>
            <a:ext cx="2592288" cy="518403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슌스케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 템플릿 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CA778-3794-B4A3-AFDE-7CA35869C31B}"/>
              </a:ext>
            </a:extLst>
          </p:cNvPr>
          <p:cNvSpPr txBox="1"/>
          <p:nvPr/>
        </p:nvSpPr>
        <p:spPr>
          <a:xfrm>
            <a:off x="673313" y="2115569"/>
            <a:ext cx="8375015" cy="1673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형식을 가진 템플릿을 사용함으로써 작업 수행의 효율성을 향상 시키는 기법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 </a:t>
            </a:r>
            <a:r>
              <a:rPr lang="ko-KR" altLang="en-US" sz="1400" b="1">
                <a:highlight>
                  <a:srgbClr val="C0C0C0"/>
                </a:highlight>
              </a:rPr>
              <a:t>콘텐츠의 상세</a:t>
            </a:r>
            <a:r>
              <a:rPr lang="ko-KR" altLang="en-US" sz="1400">
                <a:highlight>
                  <a:srgbClr val="C0C0C0"/>
                </a:highlight>
              </a:rPr>
              <a:t> </a:t>
            </a:r>
            <a:r>
              <a:rPr lang="en-US" altLang="ko-KR" sz="1400"/>
              <a:t>: </a:t>
            </a:r>
            <a:r>
              <a:rPr lang="ko-KR" altLang="en-US" sz="1400"/>
              <a:t>결과물에 대한 소개를 제공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 </a:t>
            </a:r>
            <a:r>
              <a:rPr lang="ko-KR" altLang="en-US" sz="1400" b="1">
                <a:highlight>
                  <a:srgbClr val="C0C0C0"/>
                </a:highlight>
              </a:rPr>
              <a:t>변수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결과물 생성에 필요한 재료들을 명시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 </a:t>
            </a:r>
            <a:r>
              <a:rPr lang="ko-KR" altLang="en-US" sz="1400" b="1">
                <a:highlight>
                  <a:srgbClr val="C0C0C0"/>
                </a:highlight>
              </a:rPr>
              <a:t>커맨드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/>
              <a:t>결과물을 도출하기 위해 </a:t>
            </a:r>
            <a:r>
              <a:rPr lang="ko-KR" altLang="en-US" sz="1400" b="1"/>
              <a:t>수행해야 할 명령 단계들</a:t>
            </a:r>
            <a:r>
              <a:rPr lang="ko-KR" altLang="en-US" sz="1400"/>
              <a:t>을 기술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/>
              <a:t> </a:t>
            </a:r>
            <a:r>
              <a:rPr lang="ko-KR" altLang="en-US" sz="1400" b="1">
                <a:highlight>
                  <a:srgbClr val="C0C0C0"/>
                </a:highlight>
              </a:rPr>
              <a:t>실행</a:t>
            </a:r>
            <a:r>
              <a:rPr lang="ko-KR" altLang="en-US" sz="1400"/>
              <a:t> </a:t>
            </a:r>
            <a:r>
              <a:rPr lang="en-US" altLang="ko-KR" sz="1400"/>
              <a:t>: </a:t>
            </a:r>
            <a:r>
              <a:rPr lang="ko-KR" altLang="en-US" sz="1400" b="1"/>
              <a:t>컴퓨터 터미널 구조</a:t>
            </a:r>
            <a:r>
              <a:rPr lang="ko-KR" altLang="en-US" sz="1400"/>
              <a:t>를 차용하여 앞서 지시한 명령 단계들이 수행되어야 함을 보여줌</a:t>
            </a:r>
            <a:r>
              <a:rPr lang="en-US" altLang="ko-KR" sz="140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E67C85-3FDB-F9F5-44D0-4FBCEC25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49" y="3957939"/>
            <a:ext cx="5535239" cy="24233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DF26E6-247C-701B-3BBC-7EA3F4946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66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Q&amp;A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B0143C06-B637-62C4-5145-370A0C40DC45}"/>
              </a:ext>
            </a:extLst>
          </p:cNvPr>
          <p:cNvSpPr/>
          <p:nvPr/>
        </p:nvSpPr>
        <p:spPr>
          <a:xfrm>
            <a:off x="767408" y="1484784"/>
            <a:ext cx="1800200" cy="527883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Q&amp;A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ECBA8-D6CD-B142-FAAD-AAF9F6BB163D}"/>
              </a:ext>
            </a:extLst>
          </p:cNvPr>
          <p:cNvSpPr txBox="1"/>
          <p:nvPr/>
        </p:nvSpPr>
        <p:spPr>
          <a:xfrm>
            <a:off x="695400" y="2204864"/>
            <a:ext cx="83750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실제 </a:t>
            </a:r>
            <a:r>
              <a:rPr lang="ko-KR" altLang="en-US" sz="1600" err="1"/>
              <a:t>챗</a:t>
            </a:r>
            <a:r>
              <a:rPr lang="en-US" altLang="ko-KR" sz="1600"/>
              <a:t>GPT</a:t>
            </a:r>
            <a:r>
              <a:rPr lang="ko-KR" altLang="en-US" sz="1600"/>
              <a:t>와 대화를 주고받은 것처럼 이전의 맥락을 직접 부여해 주는 기법</a:t>
            </a:r>
            <a:r>
              <a:rPr lang="en-US" altLang="ko-KR" sz="1600"/>
              <a:t>.</a:t>
            </a:r>
            <a:endParaRPr lang="ko-KR" altLang="en-US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F0CA80-59B2-3D33-2817-008871DE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11" y="2852936"/>
            <a:ext cx="5270777" cy="2088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892E76-71B3-B1B6-C215-347B841E2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67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이어쓰기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4FB17E12-4175-7DB7-2E47-0B354C03B606}"/>
              </a:ext>
            </a:extLst>
          </p:cNvPr>
          <p:cNvSpPr/>
          <p:nvPr/>
        </p:nvSpPr>
        <p:spPr>
          <a:xfrm>
            <a:off x="767408" y="1484785"/>
            <a:ext cx="2016224" cy="504056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이어쓰기 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A0BB7-00E1-6F64-625E-38E1B8021FD2}"/>
              </a:ext>
            </a:extLst>
          </p:cNvPr>
          <p:cNvSpPr txBox="1"/>
          <p:nvPr/>
        </p:nvSpPr>
        <p:spPr>
          <a:xfrm>
            <a:off x="695400" y="2132856"/>
            <a:ext cx="7582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문장의 일부분을 제시하고 다음 문장을 생성해 내도록 유도하는 기법</a:t>
            </a:r>
            <a:r>
              <a:rPr lang="en-US" altLang="ko-KR" sz="1600"/>
              <a:t>.</a:t>
            </a:r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452B2D-C0F7-E486-6381-E23A9CF59682}"/>
              </a:ext>
            </a:extLst>
          </p:cNvPr>
          <p:cNvSpPr txBox="1"/>
          <p:nvPr/>
        </p:nvSpPr>
        <p:spPr>
          <a:xfrm>
            <a:off x="695400" y="2543419"/>
            <a:ext cx="10729192" cy="116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/>
              <a:t>‘ </a:t>
            </a:r>
            <a:r>
              <a:rPr lang="ko-KR" altLang="en-US" sz="1600" b="1"/>
              <a:t>다음 문장을 이어 써주세요</a:t>
            </a:r>
            <a:r>
              <a:rPr lang="en-US" altLang="ko-KR" sz="1600" b="1"/>
              <a:t>‘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</a:t>
            </a:r>
            <a:r>
              <a:rPr lang="en-US" altLang="ko-KR" sz="1400"/>
              <a:t>: </a:t>
            </a:r>
            <a:r>
              <a:rPr lang="ko-KR" altLang="en-US" sz="1400"/>
              <a:t>가장 확정적으로 결과물을 제어할 수 있는 방법이지만</a:t>
            </a:r>
            <a:r>
              <a:rPr lang="en-US" altLang="ko-KR" sz="1400"/>
              <a:t>, </a:t>
            </a:r>
            <a:r>
              <a:rPr lang="ko-KR" altLang="en-US" sz="1400"/>
              <a:t>문장을 곧바로 이어 쓰지 않거나 문장에 대한 해설을 출력하라는 등 의도치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  </a:t>
            </a:r>
            <a:r>
              <a:rPr lang="ko-KR" altLang="en-US" sz="1400"/>
              <a:t>않은 결과물을 출력할 수 도 있음</a:t>
            </a:r>
            <a:r>
              <a:rPr lang="en-US" altLang="ko-KR" sz="1400"/>
              <a:t>.</a:t>
            </a:r>
            <a:endParaRPr lang="ko-KR" altLang="en-US" sz="16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2A1A1-9EC6-0208-D63F-6CFD12D2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4" y="3755717"/>
            <a:ext cx="4020816" cy="679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270659-BD25-3BE8-2468-93114F1CAEB9}"/>
              </a:ext>
            </a:extLst>
          </p:cNvPr>
          <p:cNvSpPr txBox="1"/>
          <p:nvPr/>
        </p:nvSpPr>
        <p:spPr>
          <a:xfrm>
            <a:off x="695400" y="4589639"/>
            <a:ext cx="10729192" cy="793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2.  #</a:t>
            </a:r>
            <a:r>
              <a:rPr lang="ko-KR" altLang="en-US" sz="1600" b="1"/>
              <a:t>이어쓰기</a:t>
            </a:r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600"/>
              <a:t>    </a:t>
            </a:r>
            <a:r>
              <a:rPr lang="en-US" altLang="ko-KR" sz="1400"/>
              <a:t>:  </a:t>
            </a:r>
            <a:r>
              <a:rPr lang="ko-KR" altLang="en-US" sz="1400"/>
              <a:t>마크다운을 이용하는 가장 좋은 결과물을 기대할 수 있는 방법</a:t>
            </a:r>
            <a:endParaRPr lang="ko-KR" altLang="en-US" sz="16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156434-6874-E789-E9D3-B67AD6E83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14" y="5474688"/>
            <a:ext cx="4172532" cy="8002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BD57E7D-5849-5740-11CE-19587BDDA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68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이어쓰기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452B2D-C0F7-E486-6381-E23A9CF59682}"/>
              </a:ext>
            </a:extLst>
          </p:cNvPr>
          <p:cNvSpPr txBox="1"/>
          <p:nvPr/>
        </p:nvSpPr>
        <p:spPr>
          <a:xfrm>
            <a:off x="695400" y="1412776"/>
            <a:ext cx="10729192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3.  Few Shot </a:t>
            </a:r>
            <a:r>
              <a:rPr lang="ko-KR" altLang="en-US" sz="1600" b="1"/>
              <a:t>이용</a:t>
            </a:r>
            <a:endParaRPr lang="en-US" altLang="ko-KR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70659-BD25-3BE8-2468-93114F1CAEB9}"/>
              </a:ext>
            </a:extLst>
          </p:cNvPr>
          <p:cNvSpPr txBox="1"/>
          <p:nvPr/>
        </p:nvSpPr>
        <p:spPr>
          <a:xfrm>
            <a:off x="695400" y="3894328"/>
            <a:ext cx="10729192" cy="793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4. </a:t>
            </a:r>
            <a:r>
              <a:rPr lang="ko-KR" altLang="en-US" sz="1600" b="1"/>
              <a:t>역할 지정과 빈칸 이용</a:t>
            </a:r>
            <a:endParaRPr lang="en-US" altLang="ko-KR" sz="1600" b="1"/>
          </a:p>
          <a:p>
            <a:pPr>
              <a:lnSpc>
                <a:spcPct val="150000"/>
              </a:lnSpc>
            </a:pPr>
            <a:r>
              <a:rPr lang="en-US" altLang="ko-KR" sz="1600"/>
              <a:t>    </a:t>
            </a:r>
            <a:r>
              <a:rPr lang="en-US" altLang="ko-KR" sz="1400"/>
              <a:t>:  </a:t>
            </a:r>
            <a:r>
              <a:rPr lang="ko-KR" altLang="en-US" sz="1400"/>
              <a:t>짧은 답변을 유도할 때 사용</a:t>
            </a:r>
            <a:endParaRPr lang="ko-KR" altLang="en-US" sz="16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515742-6AA6-43DE-2015-111A690D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5" y="1941109"/>
            <a:ext cx="5313110" cy="1559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D31E010-EC21-1E3A-E177-52612D2C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15" y="4793135"/>
            <a:ext cx="9797240" cy="6520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F23B3F7-0B38-85B5-86EF-27238693A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497533"/>
      </p:ext>
    </p:extLst>
  </p:cSld>
  <p:clrMapOvr>
    <a:masterClrMapping/>
  </p:clrMapOvr>
  <p:transition spd="slow" advClick="0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8" cy="792585"/>
            <a:chOff x="434235" y="314138"/>
            <a:chExt cx="3114278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2" y="362812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객체 지향 프로그래밍</a:t>
              </a:r>
            </a:p>
          </p:txBody>
        </p:sp>
      </p:grpSp>
      <p:sp>
        <p:nvSpPr>
          <p:cNvPr id="2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클래스와 객체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2DC7F6-3A00-2B34-6626-C2D97711A4FD}"/>
              </a:ext>
            </a:extLst>
          </p:cNvPr>
          <p:cNvSpPr txBox="1"/>
          <p:nvPr/>
        </p:nvSpPr>
        <p:spPr>
          <a:xfrm>
            <a:off x="640129" y="1688824"/>
            <a:ext cx="7948010" cy="837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b="1">
              <a:highlight>
                <a:srgbClr val="C0C0C0"/>
              </a:highlight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클래스의 인스턴스로</a:t>
            </a:r>
            <a:r>
              <a:rPr lang="en-US" altLang="ko-KR" sz="1600"/>
              <a:t>, </a:t>
            </a:r>
            <a:r>
              <a:rPr lang="ko-KR" altLang="en-US" sz="1600"/>
              <a:t>클래스에 정의된 속성과 메서드를 실제로 사용할 수 있는 실체</a:t>
            </a:r>
            <a:endParaRPr lang="en-US" altLang="ko-KR" sz="14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3BD976-0D4E-8B76-0A8B-01F121B9E4AE}"/>
              </a:ext>
            </a:extLst>
          </p:cNvPr>
          <p:cNvSpPr/>
          <p:nvPr/>
        </p:nvSpPr>
        <p:spPr>
          <a:xfrm>
            <a:off x="839416" y="4455678"/>
            <a:ext cx="6192688" cy="10213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 err="1">
                <a:solidFill>
                  <a:schemeClr val="accent4"/>
                </a:solidFill>
              </a:rPr>
              <a:t>my_pet</a:t>
            </a:r>
            <a:r>
              <a:rPr lang="en-US" altLang="ko-KR" sz="1400" b="1">
                <a:solidFill>
                  <a:schemeClr val="accent4"/>
                </a:solidFill>
              </a:rPr>
              <a:t> = Animal("Buddy") </a:t>
            </a:r>
            <a:r>
              <a:rPr lang="en-US" altLang="ko-KR" sz="1400" b="1"/>
              <a:t>    </a:t>
            </a:r>
            <a:r>
              <a:rPr lang="en-US" altLang="ko-KR" sz="1100" b="1">
                <a:solidFill>
                  <a:schemeClr val="accent6"/>
                </a:solidFill>
              </a:rPr>
              <a:t># 'Buddy'</a:t>
            </a:r>
            <a:r>
              <a:rPr lang="ko-KR" altLang="en-US" sz="1100" b="1">
                <a:solidFill>
                  <a:schemeClr val="accent6"/>
                </a:solidFill>
              </a:rPr>
              <a:t>라는 이름을 가진 </a:t>
            </a:r>
            <a:r>
              <a:rPr lang="en-US" altLang="ko-KR" sz="1100" b="1">
                <a:solidFill>
                  <a:schemeClr val="accent6"/>
                </a:solidFill>
              </a:rPr>
              <a:t>Animal </a:t>
            </a:r>
            <a:r>
              <a:rPr lang="ko-KR" altLang="en-US" sz="1100" b="1">
                <a:solidFill>
                  <a:schemeClr val="accent6"/>
                </a:solidFill>
              </a:rPr>
              <a:t>객체 생성 </a:t>
            </a:r>
            <a:r>
              <a:rPr lang="en-US" altLang="ko-KR" sz="1400" b="1"/>
              <a:t>print(my_pet.name)        </a:t>
            </a:r>
            <a:r>
              <a:rPr lang="en-US" altLang="ko-KR" sz="1100" b="1">
                <a:solidFill>
                  <a:schemeClr val="accent6"/>
                </a:solidFill>
              </a:rPr>
              <a:t># 'Buddy’ </a:t>
            </a:r>
            <a:br>
              <a:rPr lang="en-US" altLang="ko-KR" sz="1400" b="1"/>
            </a:br>
            <a:r>
              <a:rPr lang="en-US" altLang="ko-KR" sz="1400" b="1"/>
              <a:t>print(</a:t>
            </a:r>
            <a:r>
              <a:rPr lang="en-US" altLang="ko-KR" sz="1400" b="1" err="1"/>
              <a:t>my_pet.speak</a:t>
            </a:r>
            <a:r>
              <a:rPr lang="en-US" altLang="ko-KR" sz="1400" b="1"/>
              <a:t>())     </a:t>
            </a:r>
            <a:r>
              <a:rPr lang="en-US" altLang="ko-KR" sz="1100" b="1">
                <a:solidFill>
                  <a:schemeClr val="accent6"/>
                </a:solidFill>
              </a:rPr>
              <a:t># 'Some sound'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C365DC40-9E59-E4B0-BF85-CD6ABD4EEEF5}"/>
              </a:ext>
            </a:extLst>
          </p:cNvPr>
          <p:cNvSpPr/>
          <p:nvPr/>
        </p:nvSpPr>
        <p:spPr>
          <a:xfrm>
            <a:off x="767408" y="1467987"/>
            <a:ext cx="1224136" cy="520853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객체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A5E2DA-A8B5-DD66-09A4-2CFBCD0C4688}"/>
              </a:ext>
            </a:extLst>
          </p:cNvPr>
          <p:cNvSpPr/>
          <p:nvPr/>
        </p:nvSpPr>
        <p:spPr>
          <a:xfrm>
            <a:off x="839416" y="2732005"/>
            <a:ext cx="5400600" cy="1561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/>
              <a:t>class Animal: </a:t>
            </a:r>
          </a:p>
          <a:p>
            <a:pPr>
              <a:defRPr/>
            </a:pPr>
            <a:r>
              <a:rPr lang="en-US" altLang="ko-KR" sz="1400" b="1"/>
              <a:t>	def __init__(self, name): 				self.name = name    </a:t>
            </a:r>
            <a:r>
              <a:rPr lang="en-US" altLang="ko-KR" sz="1100" b="1">
                <a:solidFill>
                  <a:schemeClr val="accent6"/>
                </a:solidFill>
              </a:rPr>
              <a:t># </a:t>
            </a:r>
            <a:r>
              <a:rPr lang="ko-KR" altLang="en-US" sz="1100" b="1">
                <a:solidFill>
                  <a:schemeClr val="accent6"/>
                </a:solidFill>
              </a:rPr>
              <a:t>속성 </a:t>
            </a:r>
            <a:endParaRPr lang="en-US" altLang="ko-KR" sz="1400" b="1">
              <a:solidFill>
                <a:schemeClr val="accent6"/>
              </a:solidFill>
            </a:endParaRP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en-US" altLang="ko-KR" sz="1400" b="1"/>
              <a:t>	def speak(self):    </a:t>
            </a:r>
            <a:r>
              <a:rPr lang="en-US" altLang="ko-KR" sz="1100" b="1">
                <a:solidFill>
                  <a:schemeClr val="accent6"/>
                </a:solidFill>
              </a:rPr>
              <a:t> # </a:t>
            </a:r>
            <a:r>
              <a:rPr lang="ko-KR" altLang="en-US" sz="1100" b="1">
                <a:solidFill>
                  <a:schemeClr val="accent6"/>
                </a:solidFill>
              </a:rPr>
              <a:t>메서드 </a:t>
            </a:r>
            <a:endParaRPr lang="en-US" altLang="ko-KR" sz="1400" b="1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altLang="ko-KR" sz="1400" b="1"/>
              <a:t>		return "Some sound"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54035-F97F-0F9F-0445-1DBB3F4A79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50418"/>
      </p:ext>
    </p:extLst>
  </p:cSld>
  <p:clrMapOvr>
    <a:masterClrMapping/>
  </p:clrMapOvr>
  <p:transition spd="slow" advClick="0" advTm="1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이어쓰기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452B2D-C0F7-E486-6381-E23A9CF59682}"/>
              </a:ext>
            </a:extLst>
          </p:cNvPr>
          <p:cNvSpPr txBox="1"/>
          <p:nvPr/>
        </p:nvSpPr>
        <p:spPr>
          <a:xfrm>
            <a:off x="695400" y="1412776"/>
            <a:ext cx="10729192" cy="42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5. </a:t>
            </a:r>
            <a:r>
              <a:rPr lang="ko-KR" altLang="en-US" sz="1600" b="1"/>
              <a:t>따옴표로 빈칸 만들기</a:t>
            </a:r>
            <a:endParaRPr lang="en-US" altLang="ko-KR" sz="16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70659-BD25-3BE8-2468-93114F1CAEB9}"/>
              </a:ext>
            </a:extLst>
          </p:cNvPr>
          <p:cNvSpPr txBox="1"/>
          <p:nvPr/>
        </p:nvSpPr>
        <p:spPr>
          <a:xfrm>
            <a:off x="695400" y="2923511"/>
            <a:ext cx="10729192" cy="793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/>
              <a:t>6. </a:t>
            </a:r>
            <a:r>
              <a:rPr lang="ko-KR" altLang="en-US" sz="1600" b="1"/>
              <a:t>한 개의 따옴표 사용 </a:t>
            </a:r>
            <a:r>
              <a:rPr lang="en-US" altLang="ko-KR" sz="1600" b="1"/>
              <a:t>(Q&amp;A </a:t>
            </a:r>
            <a:r>
              <a:rPr lang="ko-KR" altLang="en-US" sz="1600" b="1"/>
              <a:t>기법 병행</a:t>
            </a:r>
            <a:r>
              <a:rPr lang="en-US" altLang="ko-KR" sz="16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</a:t>
            </a:r>
            <a:r>
              <a:rPr lang="en-US" altLang="ko-KR" sz="1400"/>
              <a:t>:  </a:t>
            </a:r>
            <a:r>
              <a:rPr lang="ko-KR" altLang="en-US" sz="1400"/>
              <a:t>일반적으로는 의도대로 결과값이 도출되지 않지만</a:t>
            </a:r>
            <a:r>
              <a:rPr lang="en-US" altLang="ko-KR" sz="1400"/>
              <a:t>, Q&amp;A </a:t>
            </a:r>
            <a:r>
              <a:rPr lang="ko-KR" altLang="en-US" sz="1400"/>
              <a:t>기법 등과 병행해서 쓰면 좋은 출력 유도됨</a:t>
            </a:r>
            <a:r>
              <a:rPr lang="en-US" altLang="ko-KR" sz="1400"/>
              <a:t>.</a:t>
            </a:r>
            <a:endParaRPr lang="ko-KR" altLang="en-US" sz="16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74EB59-8E4A-452D-4F83-88EF79E5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95" y="1947483"/>
            <a:ext cx="4906060" cy="562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53EBEA-35F8-413F-2573-B9FDBB172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95" y="3861048"/>
            <a:ext cx="6611273" cy="1324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B82102B-EE5F-DEA3-920B-C8A276A63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47506"/>
      </p:ext>
    </p:extLst>
  </p:cSld>
  <p:clrMapOvr>
    <a:masterClrMapping/>
  </p:clrMapOvr>
  <p:transition spd="slow" advClick="0" advTm="1000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Chain of Thought(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사고의 연쇄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)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6E605D-69F4-C59E-ECB3-07C29DF6A794}"/>
              </a:ext>
            </a:extLst>
          </p:cNvPr>
          <p:cNvSpPr txBox="1"/>
          <p:nvPr/>
        </p:nvSpPr>
        <p:spPr>
          <a:xfrm>
            <a:off x="695400" y="2261391"/>
            <a:ext cx="10657184" cy="2104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상세한 결과 도출 과정을 먼저 제시함으로써 원래의 질문을 더 정교하게 다듬고</a:t>
            </a:r>
            <a:r>
              <a:rPr lang="en-US" altLang="ko-KR" sz="1400"/>
              <a:t>, </a:t>
            </a:r>
            <a:r>
              <a:rPr lang="ko-KR" altLang="en-US" sz="1400"/>
              <a:t>더 정확하고 포괄적인 답변을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</a:t>
            </a:r>
            <a:r>
              <a:rPr lang="ko-KR" altLang="en-US" sz="1400"/>
              <a:t>유도하는 기법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</a:t>
            </a:r>
            <a:r>
              <a:rPr lang="ko-KR" altLang="en-US" sz="1400" b="1"/>
              <a:t>구체적 추론</a:t>
            </a:r>
            <a:r>
              <a:rPr lang="ko-KR" altLang="en-US" sz="1400"/>
              <a:t>이 필요한 수학 계산 등에서 특히 유용함</a:t>
            </a:r>
            <a:r>
              <a:rPr lang="en-US" altLang="ko-KR" sz="1400"/>
              <a:t>.</a:t>
            </a:r>
          </a:p>
          <a:p>
            <a:endParaRPr lang="en-US" altLang="ko-KR" sz="1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수학 계산을 상세히 풀이과정을 다 적어주면 비효율적이기 때문에</a:t>
            </a:r>
            <a:r>
              <a:rPr lang="en-US" altLang="ko-KR" sz="1400"/>
              <a:t>, </a:t>
            </a:r>
            <a:br>
              <a:rPr lang="en-US" altLang="ko-KR" sz="1400"/>
            </a:br>
            <a:r>
              <a:rPr lang="en-US" altLang="ko-KR" sz="1400"/>
              <a:t>  </a:t>
            </a:r>
            <a:r>
              <a:rPr lang="en-US" altLang="ko-KR" sz="1400" b="1"/>
              <a:t>‘Let’s think step by step (</a:t>
            </a:r>
            <a:r>
              <a:rPr lang="ko-KR" altLang="en-US" sz="1400" b="1"/>
              <a:t>한 단계씩 생각해 보자</a:t>
            </a:r>
            <a:r>
              <a:rPr lang="en-US" altLang="ko-KR" sz="1400" b="1"/>
              <a:t>)’</a:t>
            </a:r>
            <a:r>
              <a:rPr lang="ko-KR" altLang="en-US" sz="1400"/>
              <a:t>를 사용</a:t>
            </a:r>
            <a:r>
              <a:rPr lang="en-US" altLang="ko-KR" sz="1400"/>
              <a:t>.</a:t>
            </a: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E9C206FC-4A50-4F09-67DA-4FE677A49AF7}"/>
              </a:ext>
            </a:extLst>
          </p:cNvPr>
          <p:cNvSpPr/>
          <p:nvPr/>
        </p:nvSpPr>
        <p:spPr>
          <a:xfrm>
            <a:off x="767408" y="1484784"/>
            <a:ext cx="4176464" cy="504052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Chain of Thought(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사고의 연쇄</a:t>
            </a:r>
            <a:r>
              <a:rPr lang="en-US" altLang="ko-KR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) 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F55992-42A2-F671-539E-07306793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2852936"/>
            <a:ext cx="4010585" cy="14003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3F6C59-6912-C826-F9D4-A89E0CC17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71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멀티 페르소나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3114C0CB-D933-2C9D-55D0-927AA162E8B3}"/>
              </a:ext>
            </a:extLst>
          </p:cNvPr>
          <p:cNvSpPr/>
          <p:nvPr/>
        </p:nvSpPr>
        <p:spPr>
          <a:xfrm>
            <a:off x="767408" y="1484784"/>
            <a:ext cx="2808312" cy="504051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멀티 페르소나 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96C4E-DF35-B7E3-CA10-5449127ACC2C}"/>
              </a:ext>
            </a:extLst>
          </p:cNvPr>
          <p:cNvSpPr txBox="1"/>
          <p:nvPr/>
        </p:nvSpPr>
        <p:spPr>
          <a:xfrm>
            <a:off x="623392" y="2132856"/>
            <a:ext cx="10873208" cy="1242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</a:t>
            </a:r>
            <a:r>
              <a:rPr lang="ko-KR" altLang="en-US" sz="1400" b="1"/>
              <a:t>여러 역할을 </a:t>
            </a:r>
            <a:r>
              <a:rPr lang="ko-KR" altLang="en-US" sz="1400"/>
              <a:t>설정하여 </a:t>
            </a:r>
            <a:r>
              <a:rPr lang="ko-KR" altLang="en-US" sz="1400" b="1"/>
              <a:t>다양한 관점</a:t>
            </a:r>
            <a:r>
              <a:rPr lang="ko-KR" altLang="en-US" sz="1400"/>
              <a:t>에서 답변을 생성하도록 하는 방법</a:t>
            </a:r>
            <a:r>
              <a:rPr lang="en-US" altLang="ko-KR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최초에 출력된 내용에 대해 </a:t>
            </a:r>
            <a:r>
              <a:rPr lang="ko-KR" altLang="en-US" sz="1400" b="1"/>
              <a:t>내레이션 형태</a:t>
            </a:r>
            <a:r>
              <a:rPr lang="ko-KR" altLang="en-US" sz="1400"/>
              <a:t>로 수정을 요청하고 추가적인 프롬프트를 제공함으로써 </a:t>
            </a:r>
            <a:r>
              <a:rPr lang="ko-KR" altLang="en-US" sz="1400" b="1"/>
              <a:t>결과물을 개선하고 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 b="1"/>
              <a:t>  </a:t>
            </a:r>
            <a:r>
              <a:rPr lang="ko-KR" altLang="en-US" sz="1400" b="1"/>
              <a:t>확장</a:t>
            </a:r>
            <a:r>
              <a:rPr lang="ko-KR" altLang="en-US" sz="1400"/>
              <a:t> 시킬 수 있음</a:t>
            </a:r>
            <a:r>
              <a:rPr lang="en-US" altLang="ko-KR" sz="14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7696AA-914C-C866-468B-B4B19A382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8"/>
          <a:stretch/>
        </p:blipFill>
        <p:spPr>
          <a:xfrm>
            <a:off x="4367807" y="3717034"/>
            <a:ext cx="7209989" cy="21559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55D150-67AA-3A14-DC6B-59989C799556}"/>
              </a:ext>
            </a:extLst>
          </p:cNvPr>
          <p:cNvSpPr txBox="1"/>
          <p:nvPr/>
        </p:nvSpPr>
        <p:spPr>
          <a:xfrm>
            <a:off x="619434" y="3573016"/>
            <a:ext cx="6094948" cy="236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주요 사용처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600"/>
              <a:t>    </a:t>
            </a:r>
            <a:r>
              <a:rPr lang="en-US" altLang="ko-KR" sz="1400"/>
              <a:t>- </a:t>
            </a:r>
            <a:r>
              <a:rPr lang="ko-KR" altLang="en-US" sz="1400"/>
              <a:t>시스템 개발 시 </a:t>
            </a:r>
            <a:r>
              <a:rPr lang="ko-KR" altLang="en-US" sz="1400" b="1"/>
              <a:t>다양한 직종의 관점</a:t>
            </a:r>
            <a:r>
              <a:rPr lang="ko-KR" altLang="en-US" sz="1400"/>
              <a:t>을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   </a:t>
            </a:r>
            <a:r>
              <a:rPr lang="ko-KR" altLang="en-US" sz="1400"/>
              <a:t>담아 </a:t>
            </a:r>
            <a:r>
              <a:rPr lang="ko-KR" altLang="en-US" sz="1400" b="1"/>
              <a:t>초기 토론 진행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    - </a:t>
            </a:r>
            <a:r>
              <a:rPr lang="ko-KR" altLang="en-US" sz="1400"/>
              <a:t>긍정론자</a:t>
            </a:r>
            <a:r>
              <a:rPr lang="en-US" altLang="ko-KR" sz="1400"/>
              <a:t>, </a:t>
            </a:r>
            <a:r>
              <a:rPr lang="ko-KR" altLang="en-US" sz="1400"/>
              <a:t>부정론자</a:t>
            </a:r>
            <a:r>
              <a:rPr lang="en-US" altLang="ko-KR" sz="1400"/>
              <a:t>, </a:t>
            </a:r>
            <a:r>
              <a:rPr lang="ko-KR" altLang="en-US" sz="1400"/>
              <a:t>변호사 등의 역할로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   </a:t>
            </a:r>
            <a:r>
              <a:rPr lang="ko-KR" altLang="en-US" sz="1400" b="1"/>
              <a:t>다양한 논점 파악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    - </a:t>
            </a:r>
            <a:r>
              <a:rPr lang="ko-KR" altLang="en-US" sz="1400"/>
              <a:t>여러 이론이 있는 학설과 주제에 대해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       </a:t>
            </a:r>
            <a:r>
              <a:rPr lang="ko-KR" altLang="en-US" sz="1400" b="1"/>
              <a:t>구조와 논쟁의 핵심 파악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BA81DDF-E7FC-539B-50C6-83130E3C4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72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할루시네이션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(Hallucination)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유도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771180E2-F240-B5F6-B5E2-FFD3F07B45DA}"/>
              </a:ext>
            </a:extLst>
          </p:cNvPr>
          <p:cNvSpPr/>
          <p:nvPr/>
        </p:nvSpPr>
        <p:spPr>
          <a:xfrm>
            <a:off x="767408" y="1484784"/>
            <a:ext cx="4752528" cy="504051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할루시네이션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(Hallucination) 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유도 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EF546-B1C6-C5A0-93BD-487961797AA2}"/>
              </a:ext>
            </a:extLst>
          </p:cNvPr>
          <p:cNvSpPr txBox="1"/>
          <p:nvPr/>
        </p:nvSpPr>
        <p:spPr>
          <a:xfrm>
            <a:off x="695400" y="2137915"/>
            <a:ext cx="10801200" cy="2104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AI </a:t>
            </a:r>
            <a:r>
              <a:rPr lang="ko-KR" altLang="en-US" sz="1400"/>
              <a:t>모델의 한계이자 특성인</a:t>
            </a:r>
            <a:r>
              <a:rPr lang="ko-KR" altLang="en-US" sz="1400" b="1"/>
              <a:t> 할루시네이션 현상을 역으로 활용</a:t>
            </a:r>
            <a:r>
              <a:rPr lang="ko-KR" altLang="en-US" sz="1400"/>
              <a:t>하는 기법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  → </a:t>
            </a:r>
            <a:r>
              <a:rPr lang="ko-KR" altLang="en-US" sz="1400" b="1"/>
              <a:t>할루시네이션</a:t>
            </a:r>
            <a:r>
              <a:rPr lang="en-US" altLang="ko-KR" sz="1400" b="1"/>
              <a:t>(Hallucination)</a:t>
            </a:r>
            <a:r>
              <a:rPr lang="ko-KR" altLang="en-US" sz="1400"/>
              <a:t> </a:t>
            </a:r>
            <a:r>
              <a:rPr lang="en-US" altLang="ko-KR" sz="1400"/>
              <a:t>: AI </a:t>
            </a:r>
            <a:r>
              <a:rPr lang="ko-KR" altLang="en-US" sz="1400"/>
              <a:t>모델이 주어진 입력에 따라 현실에는 존재하지 않는 가상의 정보를 생성하는 현상</a:t>
            </a:r>
            <a:r>
              <a:rPr lang="en-US" altLang="ko-KR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의도적으로 모델에게 거짓의 배경이나 맥락을 제공함으로써 할루시네이션을 유도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en-US" altLang="ko-KR" sz="1400"/>
              <a:t>  → </a:t>
            </a:r>
            <a:r>
              <a:rPr lang="ko-KR" altLang="en-US" sz="1400"/>
              <a:t>현실적인 제약을 벗어나 새로운 시나리오와 더욱 창의적인 결과물 생성</a:t>
            </a:r>
            <a:r>
              <a:rPr lang="en-US" altLang="ko-KR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</a:t>
            </a:r>
            <a:r>
              <a:rPr lang="en-US" altLang="ko-KR" sz="1400" b="1"/>
              <a:t>‘ </a:t>
            </a:r>
            <a:r>
              <a:rPr lang="ko-KR" altLang="en-US" sz="1400" b="1"/>
              <a:t>상상력을 발휘해서 아래 요청을 수행하세요 ’</a:t>
            </a:r>
            <a:r>
              <a:rPr lang="ko-KR" altLang="en-US" sz="1400"/>
              <a:t>와 같은 지시가 포함되어야 좋은 결과물을 도출</a:t>
            </a:r>
            <a:r>
              <a:rPr lang="en-US" altLang="ko-KR" sz="14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9AD49E-C1E3-EEDC-BE5C-84E7E3D6A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4581128"/>
            <a:ext cx="10369152" cy="1028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31F4E1-20E7-CB53-AF24-D94AB9B2C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73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9" cy="792585"/>
            <a:chOff x="434235" y="314138"/>
            <a:chExt cx="3114279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3" y="373781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프롬프트 엔지니어링 </a:t>
              </a:r>
              <a:r>
                <a:rPr lang="en-US" altLang="ko-KR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12</a:t>
              </a: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기법</a:t>
              </a:r>
            </a:p>
          </p:txBody>
        </p:sp>
      </p:grpSp>
      <p:sp>
        <p:nvSpPr>
          <p:cNvPr id="188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lang="en-US" altLang="ko-KR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ReAct </a:t>
            </a:r>
            <a:r>
              <a:rPr lang="ko-KR" altLang="en-US" sz="1900" b="1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기법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9" name="직선 연결선 188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517CC20D-FB25-2D96-8937-1F7C02FD49C2}"/>
              </a:ext>
            </a:extLst>
          </p:cNvPr>
          <p:cNvSpPr/>
          <p:nvPr/>
        </p:nvSpPr>
        <p:spPr>
          <a:xfrm>
            <a:off x="761695" y="1484784"/>
            <a:ext cx="1805913" cy="504056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ReAct </a:t>
            </a:r>
            <a:r>
              <a:rPr lang="ko-KR" altLang="en-US" b="1">
                <a:solidFill>
                  <a:srgbClr val="000000"/>
                </a:solidFill>
                <a:latin typeface="等线"/>
                <a:ea typeface="맑은 고딕"/>
                <a:cs typeface="Arial"/>
              </a:rPr>
              <a:t>기법</a:t>
            </a:r>
            <a:endParaRPr kumimoji="0" lang="en-US" altLang="ko-KR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A8E0C-A557-77FC-9A77-2EB7BCCFF3AF}"/>
              </a:ext>
            </a:extLst>
          </p:cNvPr>
          <p:cNvSpPr txBox="1"/>
          <p:nvPr/>
        </p:nvSpPr>
        <p:spPr>
          <a:xfrm>
            <a:off x="695400" y="2114115"/>
            <a:ext cx="10873208" cy="304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Reasoning + Acting</a:t>
            </a:r>
            <a:r>
              <a:rPr lang="ko-KR" altLang="en-US" sz="1400"/>
              <a:t>으로</a:t>
            </a:r>
            <a:r>
              <a:rPr lang="en-US" altLang="ko-KR" sz="1400"/>
              <a:t>, </a:t>
            </a:r>
            <a:r>
              <a:rPr lang="ko-KR" altLang="en-US" sz="1400"/>
              <a:t>인간이 추론을 할 때 자신의 지식 뿐만 아니라 </a:t>
            </a:r>
            <a:r>
              <a:rPr lang="ko-KR" altLang="en-US" sz="1400" b="1"/>
              <a:t>외부의 정보를 참고하는 것</a:t>
            </a:r>
            <a:r>
              <a:rPr lang="ko-KR" altLang="en-US" sz="1400"/>
              <a:t>과 유사한 방식</a:t>
            </a:r>
            <a:r>
              <a:rPr lang="en-US" altLang="ko-KR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9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AI </a:t>
            </a:r>
            <a:r>
              <a:rPr lang="ko-KR" altLang="en-US" sz="1400"/>
              <a:t>모델에 </a:t>
            </a:r>
            <a:r>
              <a:rPr lang="ko-KR" altLang="en-US" sz="1400" b="1"/>
              <a:t>추론과 실행을 유도</a:t>
            </a:r>
            <a:r>
              <a:rPr lang="ko-KR" altLang="en-US" sz="1400"/>
              <a:t>하는 기법</a:t>
            </a:r>
            <a:r>
              <a:rPr lang="en-US" altLang="ko-KR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9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 </a:t>
            </a:r>
            <a:r>
              <a:rPr lang="ko-KR" altLang="en-US" sz="1400" b="1" err="1"/>
              <a:t>리액트</a:t>
            </a:r>
            <a:r>
              <a:rPr lang="ko-KR" altLang="en-US" sz="1400" b="1"/>
              <a:t> 기법의 처리과정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1. </a:t>
            </a:r>
            <a:r>
              <a:rPr lang="ko-KR" altLang="en-US" sz="1400"/>
              <a:t>결과물을 출력하는 데 </a:t>
            </a:r>
            <a:r>
              <a:rPr lang="ko-KR" altLang="en-US" sz="1400" b="1"/>
              <a:t>필요한 행동</a:t>
            </a:r>
            <a:r>
              <a:rPr lang="en-US" altLang="ko-KR" sz="1400" b="1"/>
              <a:t>(Act)</a:t>
            </a:r>
            <a:r>
              <a:rPr lang="ko-KR" altLang="en-US" sz="1400" b="1"/>
              <a:t>과 이유</a:t>
            </a:r>
            <a:r>
              <a:rPr lang="en-US" altLang="ko-KR" sz="1400" b="1"/>
              <a:t>(Reason)</a:t>
            </a:r>
            <a:r>
              <a:rPr lang="ko-KR" altLang="en-US" sz="1400" b="1"/>
              <a:t>를 추론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2. </a:t>
            </a:r>
            <a:r>
              <a:rPr lang="ko-KR" altLang="en-US" sz="1400" b="1"/>
              <a:t>외부 리소스의 도움을 받아 행동을 수행</a:t>
            </a:r>
            <a:r>
              <a:rPr lang="ko-KR" altLang="en-US" sz="1400"/>
              <a:t>하고</a:t>
            </a:r>
            <a:r>
              <a:rPr lang="en-US" altLang="ko-KR" sz="1400"/>
              <a:t>, </a:t>
            </a:r>
            <a:r>
              <a:rPr lang="ko-KR" altLang="en-US" sz="1400"/>
              <a:t>그 결과를 받음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3. </a:t>
            </a:r>
            <a:r>
              <a:rPr lang="ko-KR" altLang="en-US" sz="1400"/>
              <a:t>그 행동에 대한 결과로부터 </a:t>
            </a:r>
            <a:r>
              <a:rPr lang="ko-KR" altLang="en-US" sz="1400" b="1"/>
              <a:t>다음에 수행해야 하는 행동과 이유를 추론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4. </a:t>
            </a:r>
            <a:r>
              <a:rPr lang="ko-KR" altLang="en-US" sz="1400"/>
              <a:t>최종 답변이 생성될 때까지 이 과정을 반복</a:t>
            </a:r>
            <a:r>
              <a:rPr lang="en-US" altLang="ko-KR" sz="1400"/>
              <a:t>.</a:t>
            </a:r>
          </a:p>
          <a:p>
            <a:pPr lvl="1"/>
            <a:endParaRPr lang="en-US" altLang="ko-KR" sz="8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 AI </a:t>
            </a:r>
            <a:r>
              <a:rPr lang="ko-KR" altLang="en-US" sz="1400"/>
              <a:t>모델 자체가 스스로 검색을 수행하는 것은 불가능하기 때문에</a:t>
            </a:r>
            <a:r>
              <a:rPr lang="en-US" altLang="ko-KR" sz="1400"/>
              <a:t>, </a:t>
            </a:r>
            <a:r>
              <a:rPr lang="ko-KR" altLang="en-US" sz="1400"/>
              <a:t>외부 리소스와의 연동은 필수적</a:t>
            </a:r>
            <a:r>
              <a:rPr lang="en-US" altLang="ko-KR" sz="1400"/>
              <a:t>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01C18F-7496-A929-037E-CE78425E1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74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8" cy="792585"/>
            <a:chOff x="434235" y="314138"/>
            <a:chExt cx="3114278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2" y="362812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객체 지향 프로그래밍</a:t>
              </a:r>
            </a:p>
          </p:txBody>
        </p:sp>
      </p:grpSp>
      <p:sp>
        <p:nvSpPr>
          <p:cNvPr id="2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상속과 다형성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69644156-C7F9-FFF7-7201-EE43E4CEED5E}"/>
              </a:ext>
            </a:extLst>
          </p:cNvPr>
          <p:cNvSpPr/>
          <p:nvPr/>
        </p:nvSpPr>
        <p:spPr>
          <a:xfrm>
            <a:off x="767408" y="1467987"/>
            <a:ext cx="1224136" cy="520851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상속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44440-4B37-F8DD-BE14-8F5628954D32}"/>
              </a:ext>
            </a:extLst>
          </p:cNvPr>
          <p:cNvSpPr txBox="1"/>
          <p:nvPr/>
        </p:nvSpPr>
        <p:spPr>
          <a:xfrm>
            <a:off x="623392" y="2132856"/>
            <a:ext cx="10585176" cy="79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기존 클래스</a:t>
            </a:r>
            <a:r>
              <a:rPr lang="en-US" altLang="ko-KR" sz="1600"/>
              <a:t>(</a:t>
            </a:r>
            <a:r>
              <a:rPr lang="ko-KR" altLang="en-US" sz="1600"/>
              <a:t>부모 클래스</a:t>
            </a:r>
            <a:r>
              <a:rPr lang="en-US" altLang="ko-KR" sz="1600"/>
              <a:t>)</a:t>
            </a:r>
            <a:r>
              <a:rPr lang="ko-KR" altLang="en-US" sz="1600"/>
              <a:t>의 속성과 메서드를 새로운 클래스</a:t>
            </a:r>
            <a:r>
              <a:rPr lang="en-US" altLang="ko-KR" sz="1600"/>
              <a:t>(</a:t>
            </a:r>
            <a:r>
              <a:rPr lang="ko-KR" altLang="en-US" sz="1600"/>
              <a:t>자식 클래스</a:t>
            </a:r>
            <a:r>
              <a:rPr lang="en-US" altLang="ko-KR" sz="1600"/>
              <a:t>)</a:t>
            </a:r>
            <a:r>
              <a:rPr lang="ko-KR" altLang="en-US" sz="1600"/>
              <a:t>가 </a:t>
            </a:r>
            <a:r>
              <a:rPr lang="ko-KR" altLang="en-US" sz="1600" b="1"/>
              <a:t>물려받는 개념</a:t>
            </a:r>
            <a:r>
              <a:rPr lang="en-US" altLang="ko-KR" sz="1600" b="1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자식 클래스는 부모 클래스의 특성을 그대로 물려받으면서 </a:t>
            </a:r>
            <a:r>
              <a:rPr lang="ko-KR" altLang="en-US" sz="1600" b="1"/>
              <a:t>새로운 기능을 추가하거나 기존 기능을 수정</a:t>
            </a:r>
            <a:r>
              <a:rPr lang="ko-KR" altLang="en-US" sz="1600"/>
              <a:t>할 수 있음</a:t>
            </a:r>
            <a:r>
              <a:rPr lang="en-US" altLang="ko-KR" sz="160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01E197-1AF2-9353-29DC-FC5E19B4EE57}"/>
              </a:ext>
            </a:extLst>
          </p:cNvPr>
          <p:cNvSpPr/>
          <p:nvPr/>
        </p:nvSpPr>
        <p:spPr>
          <a:xfrm>
            <a:off x="839416" y="3176433"/>
            <a:ext cx="7920880" cy="1764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/>
              <a:t>class </a:t>
            </a:r>
            <a:r>
              <a:rPr lang="en-US" altLang="ko-KR" sz="1400" b="1">
                <a:solidFill>
                  <a:schemeClr val="accent4"/>
                </a:solidFill>
              </a:rPr>
              <a:t>Dog(Animal):</a:t>
            </a:r>
            <a:r>
              <a:rPr lang="en-US" altLang="ko-KR" sz="1400" b="1"/>
              <a:t>     </a:t>
            </a:r>
            <a:r>
              <a:rPr lang="en-US" altLang="ko-KR" sz="1100" b="1">
                <a:solidFill>
                  <a:schemeClr val="accent6"/>
                </a:solidFill>
              </a:rPr>
              <a:t># Animal </a:t>
            </a:r>
            <a:r>
              <a:rPr lang="ko-KR" altLang="en-US" sz="1100" b="1">
                <a:solidFill>
                  <a:schemeClr val="accent6"/>
                </a:solidFill>
              </a:rPr>
              <a:t>클래스 상속 </a:t>
            </a:r>
            <a:endParaRPr lang="en-US" altLang="ko-KR" sz="1400" b="1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altLang="ko-KR" sz="1400" b="1"/>
              <a:t>	def speak(self): </a:t>
            </a:r>
          </a:p>
          <a:p>
            <a:pPr>
              <a:defRPr/>
            </a:pPr>
            <a:r>
              <a:rPr lang="en-US" altLang="ko-KR" sz="1400" b="1"/>
              <a:t>		return "Woof!"     </a:t>
            </a:r>
            <a:r>
              <a:rPr lang="en-US" altLang="ko-KR" sz="1100" b="1">
                <a:solidFill>
                  <a:schemeClr val="accent6"/>
                </a:solidFill>
              </a:rPr>
              <a:t># Animal </a:t>
            </a:r>
            <a:r>
              <a:rPr lang="ko-KR" altLang="en-US" sz="1100" b="1">
                <a:solidFill>
                  <a:schemeClr val="accent6"/>
                </a:solidFill>
              </a:rPr>
              <a:t>클래스의 </a:t>
            </a:r>
            <a:r>
              <a:rPr lang="en-US" altLang="ko-KR" sz="1100" b="1">
                <a:solidFill>
                  <a:schemeClr val="accent6"/>
                </a:solidFill>
              </a:rPr>
              <a:t>speak </a:t>
            </a:r>
            <a:r>
              <a:rPr lang="ko-KR" altLang="en-US" sz="1100" b="1">
                <a:solidFill>
                  <a:schemeClr val="accent6"/>
                </a:solidFill>
              </a:rPr>
              <a:t>메서드 오버라이딩 </a:t>
            </a:r>
            <a:endParaRPr lang="en-US" altLang="ko-KR" sz="1100" b="1">
              <a:solidFill>
                <a:schemeClr val="accent6"/>
              </a:solidFill>
            </a:endParaRPr>
          </a:p>
          <a:p>
            <a:pPr>
              <a:defRPr/>
            </a:pPr>
            <a:endParaRPr lang="en-US" altLang="ko-KR" sz="1100" b="1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altLang="ko-KR" sz="1400" b="1"/>
              <a:t>dog = Dog("Buddy") </a:t>
            </a:r>
          </a:p>
          <a:p>
            <a:pPr>
              <a:defRPr/>
            </a:pPr>
            <a:r>
              <a:rPr lang="en-US" altLang="ko-KR" sz="1400" b="1"/>
              <a:t>print(dog.name)       </a:t>
            </a:r>
            <a:r>
              <a:rPr lang="en-US" altLang="ko-KR" sz="1100" b="1">
                <a:solidFill>
                  <a:schemeClr val="accent6"/>
                </a:solidFill>
              </a:rPr>
              <a:t># 'Buddy’ </a:t>
            </a:r>
          </a:p>
          <a:p>
            <a:pPr>
              <a:defRPr/>
            </a:pPr>
            <a:r>
              <a:rPr lang="en-US" altLang="ko-KR" sz="1400" b="1"/>
              <a:t>print(dog.speak())    </a:t>
            </a:r>
            <a:r>
              <a:rPr lang="en-US" altLang="ko-KR" sz="1100" b="1">
                <a:solidFill>
                  <a:schemeClr val="accent6"/>
                </a:solidFill>
              </a:rPr>
              <a:t># 'Woof!'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96865-5E7E-4C4E-52FF-9D072B635C69}"/>
              </a:ext>
            </a:extLst>
          </p:cNvPr>
          <p:cNvSpPr txBox="1"/>
          <p:nvPr/>
        </p:nvSpPr>
        <p:spPr>
          <a:xfrm>
            <a:off x="756238" y="5039549"/>
            <a:ext cx="10679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여기서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Dog</a:t>
            </a:r>
            <a:r>
              <a:rPr lang="ko-KR" altLang="en-US" sz="1400"/>
              <a:t> 클래스는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Animal</a:t>
            </a:r>
            <a:r>
              <a:rPr lang="ko-KR" altLang="en-US" sz="1400"/>
              <a:t> 클래스를 상속받으며</a:t>
            </a:r>
            <a:r>
              <a:rPr lang="en-US" altLang="ko-KR" sz="1400"/>
              <a:t>,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speak</a:t>
            </a:r>
            <a:r>
              <a:rPr lang="ko-KR" altLang="en-US" sz="1400"/>
              <a:t> 메서드를 오버라이딩</a:t>
            </a:r>
            <a:r>
              <a:rPr lang="en-US" altLang="ko-KR" sz="1400"/>
              <a:t>(</a:t>
            </a:r>
            <a:r>
              <a:rPr lang="ko-KR" altLang="en-US" sz="1400"/>
              <a:t>재정의</a:t>
            </a:r>
            <a:r>
              <a:rPr lang="en-US" altLang="ko-KR" sz="1400"/>
              <a:t>)</a:t>
            </a:r>
            <a:r>
              <a:rPr lang="ko-KR" altLang="en-US" sz="1400"/>
              <a:t>하여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Woof!</a:t>
            </a:r>
            <a:r>
              <a:rPr lang="ko-KR" altLang="en-US" sz="1400"/>
              <a:t>라는 소리를 반환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 advTm="1000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 186"/>
          <p:cNvGrpSpPr/>
          <p:nvPr/>
        </p:nvGrpSpPr>
        <p:grpSpPr>
          <a:xfrm>
            <a:off x="131692" y="139966"/>
            <a:ext cx="3114278" cy="792585"/>
            <a:chOff x="434235" y="314138"/>
            <a:chExt cx="3114278" cy="792585"/>
          </a:xfrm>
        </p:grpSpPr>
        <p:sp>
          <p:nvSpPr>
            <p:cNvPr id="184" name="椭圆 183"/>
            <p:cNvSpPr/>
            <p:nvPr/>
          </p:nvSpPr>
          <p:spPr>
            <a:xfrm>
              <a:off x="434235" y="314138"/>
              <a:ext cx="792585" cy="792585"/>
            </a:xfrm>
            <a:prstGeom prst="ellipse">
              <a:avLst/>
            </a:prstGeom>
            <a:solidFill>
              <a:srgbClr val="6C92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/>
                <a:ea typeface="Microsoft YaHei"/>
                <a:sym typeface="Arial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1357982" y="362812"/>
              <a:ext cx="2190531" cy="277063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lvl="0">
                <a:defRPr/>
              </a:pPr>
              <a:r>
                <a:rPr lang="ko-KR" altLang="en-US" sz="2500" b="1">
                  <a:solidFill>
                    <a:schemeClr val="tx2">
                      <a:lumMod val="75000"/>
                    </a:schemeClr>
                  </a:solidFill>
                  <a:latin typeface="NanumGothic"/>
                  <a:ea typeface="NanumGothic"/>
                  <a:sym typeface="Arial"/>
                </a:rPr>
                <a:t>객체 지향 프로그래밍</a:t>
              </a:r>
            </a:p>
          </p:txBody>
        </p:sp>
      </p:grpSp>
      <p:sp>
        <p:nvSpPr>
          <p:cNvPr id="2" name="矩形 184"/>
          <p:cNvSpPr/>
          <p:nvPr/>
        </p:nvSpPr>
        <p:spPr>
          <a:xfrm>
            <a:off x="1055440" y="620688"/>
            <a:ext cx="2190531" cy="277063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- 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333F4F"/>
                </a:solidFill>
                <a:latin typeface="NanumGothic"/>
                <a:ea typeface="NanumGothic"/>
                <a:sym typeface="Arial"/>
              </a:rPr>
              <a:t>상속과 다형성</a:t>
            </a:r>
            <a:endParaRPr kumimoji="0" lang="en-US" altLang="ko-KR" sz="1900" b="1" i="0" u="none" strike="noStrike" kern="1200" cap="none" spc="0" normalizeH="0" baseline="0">
              <a:solidFill>
                <a:srgbClr val="333F4F"/>
              </a:solidFill>
              <a:latin typeface="NanumGothic"/>
              <a:ea typeface="NanumGothic"/>
              <a:sym typeface="Arial"/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>
            <a:off x="191344" y="1124744"/>
            <a:ext cx="11837825" cy="0"/>
          </a:xfrm>
          <a:prstGeom prst="line">
            <a:avLst/>
          </a:prstGeom>
          <a:noFill/>
          <a:ln w="38100" cap="flat" cmpd="sng" algn="ctr">
            <a:solidFill>
              <a:srgbClr val="6C92C0">
                <a:alpha val="100000"/>
              </a:srgbClr>
            </a:solidFill>
            <a:prstDash val="solid"/>
            <a:miter/>
          </a:ln>
        </p:spPr>
      </p:cxn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69644156-C7F9-FFF7-7201-EE43E4CEED5E}"/>
              </a:ext>
            </a:extLst>
          </p:cNvPr>
          <p:cNvSpPr/>
          <p:nvPr/>
        </p:nvSpPr>
        <p:spPr>
          <a:xfrm>
            <a:off x="767408" y="1467987"/>
            <a:ext cx="1224136" cy="520853"/>
          </a:xfrm>
          <a:prstGeom prst="flowChartAlternateProcess">
            <a:avLst/>
          </a:prstGeom>
          <a:solidFill>
            <a:srgbClr val="90ABCB">
              <a:alpha val="7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 err="1">
                <a:solidFill>
                  <a:srgbClr val="000000"/>
                </a:solidFill>
                <a:latin typeface="等线"/>
                <a:ea typeface="맑은 고딕"/>
                <a:cs typeface="맑은 고딕"/>
              </a:rPr>
              <a:t>다형성</a:t>
            </a: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等线"/>
              <a:ea typeface="맑은 고딕"/>
              <a:cs typeface="맑은 고딕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44440-4B37-F8DD-BE14-8F5628954D32}"/>
              </a:ext>
            </a:extLst>
          </p:cNvPr>
          <p:cNvSpPr txBox="1"/>
          <p:nvPr/>
        </p:nvSpPr>
        <p:spPr>
          <a:xfrm>
            <a:off x="623392" y="2132856"/>
            <a:ext cx="10585176" cy="791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서로 다른 클래스의 객체들이 동일한 메서드를 호출했을 때</a:t>
            </a:r>
            <a:r>
              <a:rPr lang="en-US" altLang="ko-KR" sz="1600"/>
              <a:t>, </a:t>
            </a:r>
            <a:r>
              <a:rPr lang="ko-KR" altLang="en-US" sz="1600"/>
              <a:t>각기 다른 방식으로 동작할 수 있도록 하는 개념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 상속과 메서드 오버라이딩을 통해 구현됨</a:t>
            </a:r>
            <a:r>
              <a:rPr lang="en-US" altLang="ko-KR" sz="1600"/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01E197-1AF2-9353-29DC-FC5E19B4EE57}"/>
              </a:ext>
            </a:extLst>
          </p:cNvPr>
          <p:cNvSpPr/>
          <p:nvPr/>
        </p:nvSpPr>
        <p:spPr>
          <a:xfrm>
            <a:off x="839416" y="3160714"/>
            <a:ext cx="7920880" cy="1928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400" b="1"/>
              <a:t>def </a:t>
            </a:r>
            <a:r>
              <a:rPr lang="en-US" altLang="ko-KR" sz="1400" b="1" err="1"/>
              <a:t>make_animal_speak</a:t>
            </a:r>
            <a:r>
              <a:rPr lang="en-US" altLang="ko-KR" sz="1400" b="1"/>
              <a:t>(animal): </a:t>
            </a:r>
          </a:p>
          <a:p>
            <a:pPr>
              <a:defRPr/>
            </a:pPr>
            <a:r>
              <a:rPr lang="en-US" altLang="ko-KR" sz="1400" b="1"/>
              <a:t>	print(</a:t>
            </a:r>
            <a:r>
              <a:rPr lang="en-US" altLang="ko-KR" sz="1400" b="1" err="1"/>
              <a:t>animal.speak</a:t>
            </a:r>
            <a:r>
              <a:rPr lang="en-US" altLang="ko-KR" sz="1400" b="1"/>
              <a:t>()) </a:t>
            </a: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en-US" altLang="ko-KR" sz="1400" b="1">
                <a:solidFill>
                  <a:schemeClr val="accent4"/>
                </a:solidFill>
              </a:rPr>
              <a:t>cat = Animal("Whiskers") </a:t>
            </a:r>
          </a:p>
          <a:p>
            <a:pPr>
              <a:defRPr/>
            </a:pPr>
            <a:r>
              <a:rPr lang="en-US" altLang="ko-KR" sz="1400" b="1">
                <a:solidFill>
                  <a:schemeClr val="accent4"/>
                </a:solidFill>
              </a:rPr>
              <a:t>dog = Dog("Buddy") </a:t>
            </a:r>
          </a:p>
          <a:p>
            <a:pPr>
              <a:defRPr/>
            </a:pPr>
            <a:endParaRPr lang="en-US" altLang="ko-KR" sz="1400" b="1"/>
          </a:p>
          <a:p>
            <a:pPr>
              <a:defRPr/>
            </a:pPr>
            <a:r>
              <a:rPr lang="en-US" altLang="ko-KR" sz="1400" b="1" err="1"/>
              <a:t>make_animal_speak</a:t>
            </a:r>
            <a:r>
              <a:rPr lang="en-US" altLang="ko-KR" sz="1400" b="1"/>
              <a:t>(cat)       </a:t>
            </a:r>
            <a:r>
              <a:rPr lang="en-US" altLang="ko-KR" sz="1100" b="1">
                <a:solidFill>
                  <a:schemeClr val="accent6"/>
                </a:solidFill>
              </a:rPr>
              <a:t># 'Some sound’ </a:t>
            </a:r>
          </a:p>
          <a:p>
            <a:pPr>
              <a:defRPr/>
            </a:pPr>
            <a:r>
              <a:rPr lang="en-US" altLang="ko-KR" sz="1400" b="1" err="1"/>
              <a:t>make_animal_speak</a:t>
            </a:r>
            <a:r>
              <a:rPr lang="en-US" altLang="ko-KR" sz="1400" b="1"/>
              <a:t>(dog)   </a:t>
            </a:r>
            <a:r>
              <a:rPr lang="en-US" altLang="ko-KR" sz="1100" b="1">
                <a:solidFill>
                  <a:schemeClr val="accent6"/>
                </a:solidFill>
              </a:rPr>
              <a:t>  # 'Woof!'</a:t>
            </a:r>
            <a:endParaRPr lang="ko-KR" altLang="en-US" sz="1400" b="1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196865-5E7E-4C4E-52FF-9D072B635C69}"/>
              </a:ext>
            </a:extLst>
          </p:cNvPr>
          <p:cNvSpPr txBox="1"/>
          <p:nvPr/>
        </p:nvSpPr>
        <p:spPr>
          <a:xfrm>
            <a:off x="756238" y="5089270"/>
            <a:ext cx="10679523" cy="703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err="1">
                <a:solidFill>
                  <a:srgbClr val="EB5757"/>
                </a:solidFill>
                <a:effectLst/>
                <a:latin typeface="SFMono-Regular"/>
              </a:rPr>
              <a:t>make_animal_speak</a:t>
            </a:r>
            <a:r>
              <a:rPr lang="ko-KR" altLang="en-US" sz="1400"/>
              <a:t> 함수는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Animal</a:t>
            </a:r>
            <a:r>
              <a:rPr lang="ko-KR" altLang="en-US" sz="1400"/>
              <a:t> 객체와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Dog</a:t>
            </a:r>
            <a:r>
              <a:rPr lang="ko-KR" altLang="en-US" sz="1400"/>
              <a:t> 객체 모두에서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speak</a:t>
            </a:r>
            <a:r>
              <a:rPr lang="ko-KR" altLang="en-US" sz="1400"/>
              <a:t> 메서드를 호출할 수 있으며</a:t>
            </a:r>
            <a:r>
              <a:rPr lang="en-US" altLang="ko-KR" sz="1400"/>
              <a:t>, </a:t>
            </a:r>
            <a:r>
              <a:rPr lang="ko-KR" altLang="en-US" sz="1400"/>
              <a:t>각 객체가 가진 </a:t>
            </a:r>
            <a:r>
              <a:rPr lang="en-US" altLang="ko-KR" sz="1400">
                <a:solidFill>
                  <a:srgbClr val="EB5757"/>
                </a:solidFill>
                <a:effectLst/>
                <a:latin typeface="SFMono-Regular"/>
              </a:rPr>
              <a:t>speak</a:t>
            </a:r>
            <a:r>
              <a:rPr lang="ko-KR" altLang="en-US" sz="1400"/>
              <a:t> 메서드에 따라 다른 결과를 출력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60859-68B7-F17F-1332-A87CE5F3D5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7C36FA-9453-4DF9-AF48-0361864DEC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037821"/>
      </p:ext>
    </p:extLst>
  </p:cSld>
  <p:clrMapOvr>
    <a:masterClrMapping/>
  </p:clrMapOvr>
  <p:transition spd="slow" advClick="0" advTm="100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等线" panose="020F0502020204030204"/>
        <a:cs typeface="Arial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等线" panose="020F0502020204030204"/>
        <a:cs typeface="Arial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6524</Words>
  <Application>Microsoft Office PowerPoint</Application>
  <PresentationFormat>와이드스크린</PresentationFormat>
  <Paragraphs>877</Paragraphs>
  <Slides>74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2" baseType="lpstr">
      <vt:lpstr>等线</vt:lpstr>
      <vt:lpstr>SFMono-Regular</vt:lpstr>
      <vt:lpstr>NanumGothic</vt:lpstr>
      <vt:lpstr>NanumGothic</vt:lpstr>
      <vt:lpstr>맑은 고딕</vt:lpstr>
      <vt:lpstr>한컴 윤고딕 760</vt:lpstr>
      <vt:lpstr>Arial</vt:lpstr>
      <vt:lpstr>Office 主题​​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江杰</dc:creator>
  <cp:lastModifiedBy>윤주연 (기술센터@디딤365)</cp:lastModifiedBy>
  <cp:revision>712</cp:revision>
  <dcterms:created xsi:type="dcterms:W3CDTF">2016-01-19T08:46:18Z</dcterms:created>
  <dcterms:modified xsi:type="dcterms:W3CDTF">2024-08-09T04:30:19Z</dcterms:modified>
  <cp:version/>
</cp:coreProperties>
</file>