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7" r:id="rId2"/>
    <p:sldId id="317" r:id="rId3"/>
    <p:sldId id="326" r:id="rId4"/>
    <p:sldId id="327" r:id="rId5"/>
    <p:sldId id="340" r:id="rId6"/>
    <p:sldId id="353" r:id="rId7"/>
    <p:sldId id="329" r:id="rId8"/>
    <p:sldId id="331" r:id="rId9"/>
    <p:sldId id="330" r:id="rId10"/>
    <p:sldId id="342" r:id="rId11"/>
    <p:sldId id="355" r:id="rId12"/>
    <p:sldId id="356" r:id="rId13"/>
    <p:sldId id="359" r:id="rId14"/>
    <p:sldId id="338" r:id="rId15"/>
    <p:sldId id="339" r:id="rId16"/>
    <p:sldId id="332" r:id="rId17"/>
    <p:sldId id="358" r:id="rId18"/>
    <p:sldId id="341" r:id="rId19"/>
    <p:sldId id="343" r:id="rId20"/>
    <p:sldId id="344" r:id="rId21"/>
    <p:sldId id="352" r:id="rId22"/>
    <p:sldId id="345" r:id="rId23"/>
    <p:sldId id="346" r:id="rId24"/>
    <p:sldId id="347" r:id="rId25"/>
    <p:sldId id="350" r:id="rId26"/>
    <p:sldId id="328" r:id="rId27"/>
    <p:sldId id="351" r:id="rId28"/>
  </p:sldIdLst>
  <p:sldSz cx="12192000" cy="6858000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9" autoAdjust="0"/>
    <p:restoredTop sz="60902" autoAdjust="0"/>
  </p:normalViewPr>
  <p:slideViewPr>
    <p:cSldViewPr snapToGrid="0" snapToObjects="1">
      <p:cViewPr varScale="1">
        <p:scale>
          <a:sx n="96" d="100"/>
          <a:sy n="96" d="100"/>
        </p:scale>
        <p:origin x="2478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F4605-D142-4B55-B612-0E3EB9E4A6A5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F7D7F-339B-458F-8A7D-90F2F8D5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69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89605-6C09-40D7-A368-5A401C49DDAE}" type="datetimeFigureOut">
              <a:rPr lang="en-NZ" smtClean="0"/>
              <a:t>13/07/2020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FA1FB-0359-4589-92D8-427D075B88D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7329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A1FB-0359-4589-92D8-427D075B88D8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250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i-NZ" dirty="0" smtClean="0"/>
              <a:t>Netgear Zero-day is example</a:t>
            </a:r>
            <a:r>
              <a:rPr lang="mi-NZ" baseline="0" dirty="0" smtClean="0"/>
              <a:t> of stack-overflow on the webserver that ships with the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A1FB-0359-4589-92D8-427D075B88D8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9419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i-NZ" dirty="0" smtClean="0"/>
              <a:t>Netgear Zero-day is example</a:t>
            </a:r>
            <a:r>
              <a:rPr lang="mi-NZ" baseline="0" dirty="0" smtClean="0"/>
              <a:t> of stack-overflow on the webserver that ships with the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A1FB-0359-4589-92D8-427D075B88D8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96959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0306" y="6356351"/>
            <a:ext cx="3024095" cy="365125"/>
          </a:xfrm>
        </p:spPr>
        <p:txBody>
          <a:bodyPr/>
          <a:lstStyle/>
          <a:p>
            <a:r>
              <a:rPr lang="en-US" dirty="0" smtClean="0"/>
              <a:t>CYBR171: </a:t>
            </a:r>
            <a:r>
              <a:rPr lang="en-US" dirty="0" err="1" smtClean="0"/>
              <a:t>Haumaru</a:t>
            </a:r>
            <a:r>
              <a:rPr lang="en-US" dirty="0" smtClean="0"/>
              <a:t>-a-</a:t>
            </a:r>
            <a:r>
              <a:rPr lang="en-US" dirty="0" err="1" smtClean="0"/>
              <a:t>Rorohiko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5122-A112-0844-98BC-D2A9AE74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7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E4FA-4A01-844E-B9D0-934A967CBC1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5122-A112-0844-98BC-D2A9AE74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9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E4FA-4A01-844E-B9D0-934A967CBC1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5122-A112-0844-98BC-D2A9AE74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4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E4FA-4A01-844E-B9D0-934A967CBC1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5122-A112-0844-98BC-D2A9AE74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24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E4FA-4A01-844E-B9D0-934A967CBC1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5122-A112-0844-98BC-D2A9AE74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3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E4FA-4A01-844E-B9D0-934A967CBC1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5122-A112-0844-98BC-D2A9AE74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6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E4FA-4A01-844E-B9D0-934A967CBC1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5122-A112-0844-98BC-D2A9AE74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2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E4FA-4A01-844E-B9D0-934A967CBC1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5122-A112-0844-98BC-D2A9AE74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4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E4FA-4A01-844E-B9D0-934A967CBC1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5122-A112-0844-98BC-D2A9AE74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1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E4FA-4A01-844E-B9D0-934A967CBC1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5122-A112-0844-98BC-D2A9AE74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0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E4FA-4A01-844E-B9D0-934A967CBC1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5122-A112-0844-98BC-D2A9AE74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5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3E4FA-4A01-844E-B9D0-934A967CBC1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95122-A112-0844-98BC-D2A9AE74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0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victoria.ac.nz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s://www.amazon.com/Wenliang-Du/e/B07R86172C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www.handsonsecurity.net/chinese/index.html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cs.wgtn.ac.nz/Courses/CYBR271_2020T2/LectureSchedule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YglUBo7kIQ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uwsa.org.nz/class-representatives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wgtn.ac.nz/Ian.Welch" TargetMode="External"/><Relationship Id="rId7" Type="http://schemas.openxmlformats.org/officeDocument/2006/relationships/image" Target="../media/image3.jpeg"/><Relationship Id="rId2" Type="http://schemas.openxmlformats.org/officeDocument/2006/relationships/hyperlink" Target="mailto:ian.welch@ecs.vuw.ac.nz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hyperlink" Target="https://people.wgtn.ac.nz/Harith.Al-Sahaf" TargetMode="External"/><Relationship Id="rId4" Type="http://schemas.openxmlformats.org/officeDocument/2006/relationships/hyperlink" Target="mailto:harith.al-sahaf@ecs.vuw.ac.nz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99B9F0B-FF9A-F84D-A77A-DB854C0809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61731" y="2041832"/>
            <a:ext cx="8128892" cy="31393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mi-NZ" sz="7200" b="1" dirty="0" smtClean="0"/>
              <a:t>Secure Programming</a:t>
            </a:r>
            <a:br>
              <a:rPr lang="mi-NZ" sz="7200" b="1" dirty="0" smtClean="0"/>
            </a:br>
            <a:r>
              <a:rPr lang="en-NZ" sz="5400" b="1" dirty="0" smtClean="0">
                <a:solidFill>
                  <a:schemeClr val="bg1">
                    <a:lumMod val="65000"/>
                  </a:schemeClr>
                </a:solidFill>
              </a:rPr>
              <a:t>CYBR 271 </a:t>
            </a:r>
            <a:r>
              <a:rPr lang="en-NZ" sz="5400" b="1" dirty="0">
                <a:solidFill>
                  <a:schemeClr val="bg1">
                    <a:lumMod val="65000"/>
                  </a:schemeClr>
                </a:solidFill>
              </a:rPr>
              <a:t>T2 2020</a:t>
            </a:r>
          </a:p>
          <a:p>
            <a:pPr algn="ctr"/>
            <a:r>
              <a:rPr lang="en-NZ" sz="5400" b="1" dirty="0"/>
              <a:t>Ian Welch, Harith Al-Sahaf</a:t>
            </a:r>
          </a:p>
          <a:p>
            <a:pPr algn="ctr"/>
            <a:endParaRPr lang="en-NZ" b="1" dirty="0"/>
          </a:p>
        </p:txBody>
      </p:sp>
      <p:sp>
        <p:nvSpPr>
          <p:cNvPr id="6" name="AutoShape 2" descr="Victoria University of Wellington - Te Whare Wānanga o te Ūpoko o te Ika a Māui">
            <a:hlinkClick r:id="rId4" tooltip="Victoria University of Wellington homepage"/>
          </p:cNvPr>
          <p:cNvSpPr>
            <a:spLocks noChangeAspect="1" noChangeArrowheads="1"/>
          </p:cNvSpPr>
          <p:nvPr/>
        </p:nvSpPr>
        <p:spPr bwMode="auto">
          <a:xfrm>
            <a:off x="5921375" y="-6016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18928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endParaRPr lang="en-NZ" sz="6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NZ" sz="2800" dirty="0">
                <a:solidFill>
                  <a:schemeClr val="bg1"/>
                </a:solidFill>
              </a:rPr>
              <a:t>  School of </a:t>
            </a:r>
          </a:p>
          <a:p>
            <a:r>
              <a:rPr lang="en-NZ" sz="4000" dirty="0">
                <a:solidFill>
                  <a:schemeClr val="bg1"/>
                </a:solidFill>
              </a:rPr>
              <a:t> Engineering and Computer Science</a:t>
            </a:r>
          </a:p>
          <a:p>
            <a:r>
              <a:rPr lang="en-NZ" dirty="0">
                <a:solidFill>
                  <a:schemeClr val="bg1"/>
                </a:solidFill>
              </a:rPr>
              <a:t>   Te Kura </a:t>
            </a:r>
            <a:r>
              <a:rPr lang="en-NZ" dirty="0" err="1">
                <a:solidFill>
                  <a:schemeClr val="bg1"/>
                </a:solidFill>
              </a:rPr>
              <a:t>Mātai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Pūkaha</a:t>
            </a:r>
            <a:r>
              <a:rPr lang="en-NZ" dirty="0">
                <a:solidFill>
                  <a:schemeClr val="bg1"/>
                </a:solidFill>
              </a:rPr>
              <a:t>, </a:t>
            </a:r>
            <a:r>
              <a:rPr lang="en-NZ" dirty="0" err="1">
                <a:solidFill>
                  <a:schemeClr val="bg1"/>
                </a:solidFill>
              </a:rPr>
              <a:t>Pūrorohiko</a:t>
            </a:r>
            <a:endParaRPr lang="en-NZ" dirty="0">
              <a:solidFill>
                <a:schemeClr val="bg1"/>
              </a:solidFill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969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 smtClean="0"/>
              <a:t>What is this course about?</a:t>
            </a:r>
            <a:endParaRPr lang="en-NZ" sz="4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64807" y="6564081"/>
              <a:ext cx="716325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10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30" y="1490662"/>
            <a:ext cx="5838825" cy="3876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09214" y="1490662"/>
            <a:ext cx="50929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i-NZ" sz="2400" dirty="0" smtClean="0"/>
              <a:t>Avoid security problems in the first place.</a:t>
            </a:r>
          </a:p>
          <a:p>
            <a:endParaRPr lang="mi-NZ" sz="2400" dirty="0"/>
          </a:p>
          <a:p>
            <a:r>
              <a:rPr lang="mi-NZ" sz="2400" dirty="0" smtClean="0"/>
              <a:t>A lot cheaper:</a:t>
            </a:r>
          </a:p>
          <a:p>
            <a:pPr marL="342900" indent="-342900">
              <a:buFontTx/>
              <a:buChar char="-"/>
            </a:pPr>
            <a:r>
              <a:rPr lang="mi-NZ" sz="2400" dirty="0" smtClean="0"/>
              <a:t>security principles</a:t>
            </a:r>
          </a:p>
          <a:p>
            <a:pPr marL="342900" indent="-342900">
              <a:buFontTx/>
              <a:buChar char="-"/>
            </a:pPr>
            <a:r>
              <a:rPr lang="mi-NZ" sz="2400" dirty="0" smtClean="0"/>
              <a:t>threat and risk modeling</a:t>
            </a:r>
          </a:p>
          <a:p>
            <a:pPr marL="342900" indent="-342900">
              <a:buFontTx/>
              <a:buChar char="-"/>
            </a:pPr>
            <a:r>
              <a:rPr lang="mi-NZ" sz="2400" dirty="0" smtClean="0"/>
              <a:t>security testing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4358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52400" y="6293223"/>
            <a:ext cx="12510655" cy="570553"/>
            <a:chOff x="-17967" y="6494445"/>
            <a:chExt cx="9279644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279644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CYBR 271: Secure Programming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11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218" y="1339608"/>
            <a:ext cx="4339899" cy="45477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0" y="4682703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1200" dirty="0"/>
              <a:t>https://threatpost.com/netgear-zero-day-takeover-routers/156744/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02927" y="1632665"/>
            <a:ext cx="50929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/>
              <a:t>Stack buffer overflow attack. </a:t>
            </a:r>
          </a:p>
          <a:p>
            <a:endParaRPr lang="mi-NZ" sz="2400" dirty="0"/>
          </a:p>
          <a:p>
            <a:r>
              <a:rPr lang="mi-NZ" sz="2400" dirty="0" smtClean="0"/>
              <a:t>Web server written in C.</a:t>
            </a:r>
          </a:p>
          <a:p>
            <a:endParaRPr lang="mi-NZ" sz="2400" dirty="0"/>
          </a:p>
          <a:p>
            <a:r>
              <a:rPr lang="mi-NZ" sz="2400" dirty="0" smtClean="0"/>
              <a:t>Allowed remote code execution.</a:t>
            </a:r>
          </a:p>
          <a:p>
            <a:endParaRPr lang="mi-NZ" sz="2400" dirty="0"/>
          </a:p>
          <a:p>
            <a:r>
              <a:rPr lang="mi-NZ" sz="2400" dirty="0" smtClean="0"/>
              <a:t>Affected 79 device models shipped to home and office users.</a:t>
            </a:r>
            <a:endParaRPr lang="en-NZ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 smtClean="0"/>
              <a:t>What is this course about?</a:t>
            </a:r>
            <a:endParaRPr lang="en-NZ" sz="4800" b="1" dirty="0"/>
          </a:p>
        </p:txBody>
      </p:sp>
    </p:spTree>
    <p:extLst>
      <p:ext uri="{BB962C8B-B14F-4D97-AF65-F5344CB8AC3E}">
        <p14:creationId xmlns:p14="http://schemas.microsoft.com/office/powerpoint/2010/main" val="384116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52400" y="6293223"/>
            <a:ext cx="12510655" cy="570553"/>
            <a:chOff x="-17967" y="6494445"/>
            <a:chExt cx="9279644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279644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CYBR 271: Secure Programming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12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78782" y="5525854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1200" dirty="0" smtClean="0"/>
              <a:t>https</a:t>
            </a:r>
            <a:r>
              <a:rPr lang="en-NZ" sz="1200" dirty="0"/>
              <a:t>://community.sophos.com/kb/en-us/135412/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24028" y="1339608"/>
            <a:ext cx="29221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i-NZ" sz="2400" dirty="0" smtClean="0"/>
              <a:t>SQL injection attack.</a:t>
            </a:r>
          </a:p>
          <a:p>
            <a:endParaRPr lang="mi-NZ" sz="2400" dirty="0"/>
          </a:p>
          <a:p>
            <a:r>
              <a:rPr lang="mi-NZ" sz="2400" dirty="0" smtClean="0"/>
              <a:t>Data exfiltration.</a:t>
            </a:r>
          </a:p>
          <a:p>
            <a:endParaRPr lang="mi-NZ" sz="2400" dirty="0"/>
          </a:p>
          <a:p>
            <a:r>
              <a:rPr lang="mi-NZ" sz="2400" dirty="0" smtClean="0"/>
              <a:t>Local usernames and hashed passwords.</a:t>
            </a:r>
          </a:p>
          <a:p>
            <a:endParaRPr lang="mi-NZ" sz="2400" dirty="0"/>
          </a:p>
          <a:p>
            <a:r>
              <a:rPr lang="mi-NZ" sz="2400" dirty="0" smtClean="0"/>
              <a:t>Local device admis, user portal accounts and accounts used for remote access.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74" y="1339607"/>
            <a:ext cx="6076608" cy="41862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 smtClean="0"/>
              <a:t>What is this course about?</a:t>
            </a:r>
            <a:endParaRPr lang="en-NZ" sz="4800" b="1" dirty="0"/>
          </a:p>
        </p:txBody>
      </p:sp>
    </p:spTree>
    <p:extLst>
      <p:ext uri="{BB962C8B-B14F-4D97-AF65-F5344CB8AC3E}">
        <p14:creationId xmlns:p14="http://schemas.microsoft.com/office/powerpoint/2010/main" val="28893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i-NZ" sz="4800" b="1" dirty="0" smtClean="0"/>
              <a:t>Required reading</a:t>
            </a:r>
            <a:endParaRPr lang="en-NZ" sz="4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63691" y="6564081"/>
              <a:ext cx="717441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13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857468" y="1339608"/>
            <a:ext cx="9538862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mi-NZ" sz="3200" dirty="0" smtClean="0"/>
              <a:t>Assignments and take home test are </a:t>
            </a:r>
            <a:r>
              <a:rPr lang="mi-NZ" sz="3200" dirty="0"/>
              <a:t>based upon </a:t>
            </a:r>
            <a:r>
              <a:rPr lang="mi-NZ" sz="3200" dirty="0" smtClean="0"/>
              <a:t> </a:t>
            </a:r>
            <a:r>
              <a:rPr lang="mi-NZ" sz="3200" dirty="0"/>
              <a:t>content taught in the lectures themselves</a:t>
            </a:r>
            <a:r>
              <a:rPr lang="mi-NZ" sz="3200" dirty="0" smtClean="0"/>
              <a:t>.</a:t>
            </a:r>
          </a:p>
          <a:p>
            <a:pPr>
              <a:spcAft>
                <a:spcPts val="600"/>
              </a:spcAft>
            </a:pPr>
            <a:endParaRPr lang="en-NZ" sz="3200" dirty="0"/>
          </a:p>
          <a:p>
            <a:pPr>
              <a:spcAft>
                <a:spcPts val="600"/>
              </a:spcAft>
            </a:pPr>
            <a:r>
              <a:rPr lang="en-NZ" sz="3200" dirty="0" smtClean="0"/>
              <a:t>There are no required readings </a:t>
            </a:r>
            <a:r>
              <a:rPr lang="en-NZ" sz="3200" b="1" dirty="0" smtClean="0"/>
              <a:t>but </a:t>
            </a:r>
            <a:r>
              <a:rPr lang="en-NZ" sz="3200" dirty="0" smtClean="0"/>
              <a:t>there are some recommended books to help understand the lectures and assignments.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216529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 smtClean="0"/>
              <a:t>Recommended e-books</a:t>
            </a:r>
            <a:endParaRPr lang="en-NZ" sz="4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63691" y="6564081"/>
              <a:ext cx="717441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14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4783424" y="1297700"/>
            <a:ext cx="630750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Z" sz="2000" dirty="0" smtClean="0"/>
              <a:t>Library </a:t>
            </a:r>
            <a:r>
              <a:rPr lang="en-NZ" sz="2000" dirty="0" err="1"/>
              <a:t>ebook</a:t>
            </a:r>
            <a:r>
              <a:rPr lang="en-NZ" sz="2000" dirty="0"/>
              <a:t> access varies between books. It is not always possible to get unlimited access. The Library gets the best access it can for you.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Z" sz="2000" dirty="0"/>
              <a:t>Be aware that all students and staff share </a:t>
            </a:r>
            <a:r>
              <a:rPr lang="en-NZ" sz="2000" dirty="0" err="1"/>
              <a:t>ebook</a:t>
            </a:r>
            <a:r>
              <a:rPr lang="en-NZ" sz="2000" dirty="0"/>
              <a:t> access, similar to sharing a print format library book.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Z" sz="2000" b="1" dirty="0"/>
              <a:t>Limited numbers of simultaneous views </a:t>
            </a:r>
            <a:r>
              <a:rPr lang="en-NZ" sz="2000" dirty="0"/>
              <a:t>may be enforced by the publisher. Remember to close your browser window when you have finished. A browser window open in the background on your device counts as one of those views.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Z" sz="2000" dirty="0"/>
              <a:t>If you’ve failed to get access because of the restricted number of simultaneous views, </a:t>
            </a:r>
            <a:r>
              <a:rPr lang="en-NZ" sz="2000" b="1" dirty="0"/>
              <a:t>consider trying again at a time of day when other students are less likely to be reading online.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NZ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36" y="1339608"/>
            <a:ext cx="2381250" cy="289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65" y="2877122"/>
            <a:ext cx="2336242" cy="293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9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94408" y="6564081"/>
              <a:ext cx="686725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15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4754231" y="1250102"/>
            <a:ext cx="6657684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Z" sz="2000" dirty="0"/>
              <a:t>Download PDF files of chapters or sections to read offline, where this is allowed. </a:t>
            </a:r>
            <a:r>
              <a:rPr lang="en-NZ" sz="2000" b="1" dirty="0"/>
              <a:t>Download limits often refresh after 24 hours. </a:t>
            </a:r>
            <a:r>
              <a:rPr lang="en-NZ" sz="2000" dirty="0"/>
              <a:t>Return to the </a:t>
            </a:r>
            <a:r>
              <a:rPr lang="en-NZ" sz="2000" dirty="0" err="1"/>
              <a:t>ebook</a:t>
            </a:r>
            <a:r>
              <a:rPr lang="en-NZ" sz="2000" dirty="0"/>
              <a:t> one day later to download another chapter or section. You’ll need to plan ahead if you have a deadline.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Z" sz="2000" dirty="0"/>
              <a:t>Contact your </a:t>
            </a:r>
            <a:r>
              <a:rPr lang="en-NZ" sz="2000" b="1" dirty="0"/>
              <a:t>Subject Librarian </a:t>
            </a:r>
            <a:r>
              <a:rPr lang="en-NZ" sz="2000" dirty="0"/>
              <a:t>if you have technical difficulties accessing a library </a:t>
            </a:r>
            <a:r>
              <a:rPr lang="en-NZ" sz="2000" dirty="0" err="1"/>
              <a:t>ebook</a:t>
            </a:r>
            <a:r>
              <a:rPr lang="en-NZ" sz="2000" dirty="0" smtClean="0"/>
              <a:t>.</a:t>
            </a:r>
            <a:br>
              <a:rPr lang="en-NZ" sz="2000" dirty="0" smtClean="0"/>
            </a:br>
            <a:r>
              <a:rPr lang="en-NZ" sz="2000" dirty="0" smtClean="0"/>
              <a:t/>
            </a:r>
            <a:br>
              <a:rPr lang="en-NZ" sz="2000" dirty="0" smtClean="0"/>
            </a:br>
            <a:r>
              <a:rPr lang="en-NZ" sz="2000" dirty="0" smtClean="0"/>
              <a:t/>
            </a:r>
            <a:br>
              <a:rPr lang="en-NZ" sz="2000" dirty="0" smtClean="0"/>
            </a:br>
            <a:r>
              <a:rPr lang="en-NZ" sz="2000" dirty="0" smtClean="0"/>
              <a:t/>
            </a:r>
            <a:br>
              <a:rPr lang="en-NZ" sz="2000" dirty="0" smtClean="0"/>
            </a:br>
            <a:r>
              <a:rPr lang="en-NZ" sz="2000" dirty="0" smtClean="0"/>
              <a:t/>
            </a:r>
            <a:br>
              <a:rPr lang="en-NZ" sz="2000" dirty="0" smtClean="0"/>
            </a:br>
            <a:r>
              <a:rPr lang="en-NZ" sz="2000" dirty="0" smtClean="0"/>
              <a:t/>
            </a:r>
            <a:br>
              <a:rPr lang="en-NZ" sz="2000" dirty="0" smtClean="0"/>
            </a:br>
            <a:endParaRPr lang="en-NZ" sz="2000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Z" sz="2000" dirty="0" smtClean="0"/>
              <a:t>Inform your </a:t>
            </a:r>
            <a:r>
              <a:rPr lang="en-NZ" sz="2000" b="1" dirty="0" smtClean="0"/>
              <a:t>Course Coordinator </a:t>
            </a:r>
            <a:r>
              <a:rPr lang="en-NZ" sz="2000" dirty="0" smtClean="0"/>
              <a:t>if access restrictions are negatively impacting your work.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NZ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989" y="3611621"/>
            <a:ext cx="4502144" cy="16851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36" y="1339608"/>
            <a:ext cx="2381250" cy="2895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65" y="2877122"/>
            <a:ext cx="2336242" cy="293132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 smtClean="0"/>
              <a:t>Recommended e-books</a:t>
            </a:r>
            <a:endParaRPr lang="en-NZ" sz="4800" b="1" dirty="0"/>
          </a:p>
        </p:txBody>
      </p:sp>
    </p:spTree>
    <p:extLst>
      <p:ext uri="{BB962C8B-B14F-4D97-AF65-F5344CB8AC3E}">
        <p14:creationId xmlns:p14="http://schemas.microsoft.com/office/powerpoint/2010/main" val="217780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16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4777544" y="1265887"/>
            <a:ext cx="710965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i-NZ" sz="2800" dirty="0" smtClean="0"/>
              <a:t>Available from Amazon:</a:t>
            </a:r>
            <a:r>
              <a:rPr lang="mi-NZ" sz="2800" dirty="0"/>
              <a:t/>
            </a:r>
            <a:br>
              <a:rPr lang="mi-NZ" sz="2800" dirty="0"/>
            </a:br>
            <a:r>
              <a:rPr lang="mi-NZ" sz="2800" dirty="0">
                <a:hlinkClick r:id="rId2"/>
              </a:rPr>
              <a:t>https://</a:t>
            </a:r>
            <a:r>
              <a:rPr lang="mi-NZ" sz="2800" dirty="0" smtClean="0">
                <a:hlinkClick r:id="rId2"/>
              </a:rPr>
              <a:t>www.amazon.com/Wenliang-Du/e/B07R86172C</a:t>
            </a:r>
            <a:endParaRPr lang="mi-NZ" sz="2800" dirty="0" smtClean="0"/>
          </a:p>
          <a:p>
            <a:r>
              <a:rPr lang="mi-NZ" sz="2800" dirty="0" smtClean="0"/>
              <a:t>Standard shipping July 30-Aug 5 </a:t>
            </a:r>
          </a:p>
          <a:p>
            <a:r>
              <a:rPr lang="mi-NZ" sz="2800" dirty="0" smtClean="0"/>
              <a:t>$NZ 137.00</a:t>
            </a:r>
          </a:p>
          <a:p>
            <a:endParaRPr lang="mi-NZ" sz="2800" dirty="0"/>
          </a:p>
          <a:p>
            <a:r>
              <a:rPr lang="mi-NZ" sz="2800" smtClean="0"/>
              <a:t>Weeks 4 </a:t>
            </a:r>
            <a:r>
              <a:rPr lang="mi-NZ" sz="2800" dirty="0" smtClean="0"/>
              <a:t>onwards &amp; assignment 2.</a:t>
            </a:r>
          </a:p>
          <a:p>
            <a:endParaRPr lang="mi-NZ" sz="2800" dirty="0"/>
          </a:p>
          <a:p>
            <a:r>
              <a:rPr lang="mi-NZ" sz="2800" dirty="0" smtClean="0"/>
              <a:t>Excellent resource for going deeper into what we are covering in class.</a:t>
            </a:r>
            <a:endParaRPr lang="mi-NZ" sz="1600" dirty="0" smtClean="0"/>
          </a:p>
          <a:p>
            <a:endParaRPr lang="mi-NZ" sz="2800" dirty="0"/>
          </a:p>
        </p:txBody>
      </p:sp>
      <p:sp>
        <p:nvSpPr>
          <p:cNvPr id="2" name="Rectangle 1"/>
          <p:cNvSpPr/>
          <p:nvPr/>
        </p:nvSpPr>
        <p:spPr>
          <a:xfrm>
            <a:off x="431607" y="6016224"/>
            <a:ext cx="3680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1200" dirty="0"/>
              <a:t>https://www.amazon.com/Wenliang-Du/e/B07R86172C</a:t>
            </a:r>
            <a:endParaRPr lang="en-NZ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64" y="1217064"/>
            <a:ext cx="3867150" cy="4762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 smtClean="0"/>
              <a:t>Recommended dead tree book</a:t>
            </a:r>
            <a:endParaRPr lang="en-NZ" sz="4800" b="1" dirty="0"/>
          </a:p>
        </p:txBody>
      </p:sp>
    </p:spTree>
    <p:extLst>
      <p:ext uri="{BB962C8B-B14F-4D97-AF65-F5344CB8AC3E}">
        <p14:creationId xmlns:p14="http://schemas.microsoft.com/office/powerpoint/2010/main" val="266061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17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4777544" y="1265887"/>
            <a:ext cx="710965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i-NZ" sz="2800" dirty="0" smtClean="0"/>
              <a:t>Chinese version.</a:t>
            </a:r>
          </a:p>
          <a:p>
            <a:endParaRPr lang="mi-NZ" sz="2800" dirty="0"/>
          </a:p>
          <a:p>
            <a:r>
              <a:rPr lang="mi-NZ" sz="2800" dirty="0"/>
              <a:t>See: </a:t>
            </a:r>
            <a:r>
              <a:rPr lang="mi-NZ" sz="2400" dirty="0">
                <a:hlinkClick r:id="rId2"/>
              </a:rPr>
              <a:t>https://</a:t>
            </a:r>
            <a:r>
              <a:rPr lang="mi-NZ" sz="2400" dirty="0" smtClean="0">
                <a:hlinkClick r:id="rId2"/>
              </a:rPr>
              <a:t>www.handsonsecurity.net/chinese/index.html</a:t>
            </a:r>
            <a:r>
              <a:rPr lang="mi-NZ" sz="2400" dirty="0" smtClean="0"/>
              <a:t> </a:t>
            </a:r>
            <a:endParaRPr lang="mi-NZ" sz="2400" dirty="0" smtClean="0"/>
          </a:p>
          <a:p>
            <a:endParaRPr lang="mi-NZ" sz="2800" dirty="0"/>
          </a:p>
          <a:p>
            <a:r>
              <a:rPr lang="mi-NZ" sz="2800" dirty="0" smtClean="0"/>
              <a:t>Weeks 5 onwards &amp; assignment 2.</a:t>
            </a:r>
          </a:p>
          <a:p>
            <a:endParaRPr lang="mi-NZ" sz="2800" dirty="0"/>
          </a:p>
          <a:p>
            <a:r>
              <a:rPr lang="mi-NZ" sz="2800" dirty="0" smtClean="0"/>
              <a:t>Excellent resource for going deeper into what we are covering in class.</a:t>
            </a:r>
            <a:endParaRPr lang="mi-NZ" sz="1600" dirty="0" smtClean="0"/>
          </a:p>
          <a:p>
            <a:endParaRPr lang="mi-NZ" sz="2800" dirty="0"/>
          </a:p>
        </p:txBody>
      </p:sp>
      <p:sp>
        <p:nvSpPr>
          <p:cNvPr id="2" name="Rectangle 1"/>
          <p:cNvSpPr/>
          <p:nvPr/>
        </p:nvSpPr>
        <p:spPr>
          <a:xfrm>
            <a:off x="431607" y="6016224"/>
            <a:ext cx="3680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1200" dirty="0"/>
              <a:t>https://www.handsonsecurity.net/chinese/index.html</a:t>
            </a:r>
            <a:endParaRPr lang="en-NZ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07" y="1389674"/>
            <a:ext cx="3510883" cy="44689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 smtClean="0"/>
              <a:t>Recommended dead tree book</a:t>
            </a:r>
            <a:endParaRPr lang="en-NZ" sz="4800" b="1" dirty="0"/>
          </a:p>
        </p:txBody>
      </p:sp>
    </p:spTree>
    <p:extLst>
      <p:ext uri="{BB962C8B-B14F-4D97-AF65-F5344CB8AC3E}">
        <p14:creationId xmlns:p14="http://schemas.microsoft.com/office/powerpoint/2010/main" val="27355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94408" y="6564081"/>
              <a:ext cx="686725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18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31" y="220235"/>
            <a:ext cx="5310188" cy="5726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900" y="220235"/>
            <a:ext cx="5048250" cy="37052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76719" y="392546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1400" dirty="0">
                <a:hlinkClick r:id="rId4"/>
              </a:rPr>
              <a:t>https://</a:t>
            </a:r>
            <a:r>
              <a:rPr lang="en-NZ" sz="1400" dirty="0" smtClean="0">
                <a:hlinkClick r:id="rId4"/>
              </a:rPr>
              <a:t>ecs.wgtn.ac.nz/Courses/CYBR271_2020T2/LectureSchedule</a:t>
            </a:r>
            <a:r>
              <a:rPr lang="en-NZ" sz="1400" dirty="0" smtClean="0"/>
              <a:t> </a:t>
            </a:r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37958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 smtClean="0"/>
              <a:t>Communicating with you</a:t>
            </a:r>
            <a:endParaRPr lang="en-NZ" sz="4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CYBR372: Applications of Cryptography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94408" y="6564081"/>
              <a:ext cx="686725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19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4098" name="Picture 2" descr="Post It Notes, Sticky Notes, Note, Notice 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81" y="1339608"/>
            <a:ext cx="6492142" cy="432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97506" y="599357"/>
            <a:ext cx="456109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i-NZ" sz="2800" dirty="0" smtClean="0"/>
              <a:t>Lectures and links to videos posted via ECS website.</a:t>
            </a:r>
          </a:p>
          <a:p>
            <a:endParaRPr lang="mi-NZ" sz="2800" dirty="0"/>
          </a:p>
          <a:p>
            <a:r>
              <a:rPr lang="mi-NZ" sz="2800" dirty="0" smtClean="0"/>
              <a:t>Submit work via ECS website.</a:t>
            </a:r>
          </a:p>
          <a:p>
            <a:endParaRPr lang="mi-NZ" sz="2800" dirty="0"/>
          </a:p>
          <a:p>
            <a:r>
              <a:rPr lang="mi-NZ" sz="2800" dirty="0" smtClean="0"/>
              <a:t>Announcements are made via Blackboard (&amp; emailed to your myvuw address).</a:t>
            </a:r>
          </a:p>
          <a:p>
            <a:endParaRPr lang="mi-NZ" sz="2800" dirty="0"/>
          </a:p>
          <a:p>
            <a:r>
              <a:rPr lang="mi-NZ" sz="2800" dirty="0" smtClean="0"/>
              <a:t>Vstream for webcasts.</a:t>
            </a:r>
          </a:p>
          <a:p>
            <a:endParaRPr lang="mi-NZ" sz="2800" dirty="0" smtClean="0"/>
          </a:p>
          <a:p>
            <a:r>
              <a:rPr lang="mi-NZ" sz="2800" dirty="0" smtClean="0"/>
              <a:t>Zoom links for helpdesks announced later.</a:t>
            </a:r>
            <a:endParaRPr lang="mi-NZ" dirty="0"/>
          </a:p>
        </p:txBody>
      </p:sp>
      <p:sp>
        <p:nvSpPr>
          <p:cNvPr id="4" name="Rectangle 3"/>
          <p:cNvSpPr/>
          <p:nvPr/>
        </p:nvSpPr>
        <p:spPr>
          <a:xfrm>
            <a:off x="162875" y="5703754"/>
            <a:ext cx="2154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/>
              <a:t>https://pixabay.com/</a:t>
            </a:r>
          </a:p>
        </p:txBody>
      </p:sp>
    </p:spTree>
    <p:extLst>
      <p:ext uri="{BB962C8B-B14F-4D97-AF65-F5344CB8AC3E}">
        <p14:creationId xmlns:p14="http://schemas.microsoft.com/office/powerpoint/2010/main" val="40821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Safety briefing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9808" y="1920067"/>
            <a:ext cx="7953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>
                <a:hlinkClick r:id="rId2"/>
              </a:rPr>
              <a:t>https://www.youtube.com/watch?v=OYglUBo7kIQ</a:t>
            </a:r>
            <a:endParaRPr lang="en-NZ" dirty="0"/>
          </a:p>
        </p:txBody>
      </p:sp>
      <p:grpSp>
        <p:nvGrpSpPr>
          <p:cNvPr id="13" name="Group 12"/>
          <p:cNvGrpSpPr/>
          <p:nvPr/>
        </p:nvGrpSpPr>
        <p:grpSpPr>
          <a:xfrm>
            <a:off x="-152400" y="6293223"/>
            <a:ext cx="12510655" cy="570553"/>
            <a:chOff x="-17967" y="6494445"/>
            <a:chExt cx="9279644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279644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CYBR 271: Secure Programming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2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62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 smtClean="0"/>
              <a:t>Assessment</a:t>
            </a:r>
            <a:endParaRPr lang="en-NZ" sz="4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94408" y="6564081"/>
              <a:ext cx="686725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20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38" y="4102671"/>
            <a:ext cx="6884440" cy="6021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28" y="1500163"/>
            <a:ext cx="11082642" cy="249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 smtClean="0"/>
              <a:t>Assessment</a:t>
            </a:r>
            <a:endParaRPr lang="en-NZ" sz="4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94408" y="6564081"/>
              <a:ext cx="686725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21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377116" y="1994392"/>
            <a:ext cx="639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i-NZ" dirty="0" smtClean="0"/>
              <a:t>Given a specification, implement a program for encryption &amp;</a:t>
            </a:r>
            <a:br>
              <a:rPr lang="mi-NZ" dirty="0" smtClean="0"/>
            </a:br>
            <a:r>
              <a:rPr lang="mi-NZ" dirty="0" smtClean="0"/>
              <a:t>decryption supporting individual and group keys. </a:t>
            </a:r>
            <a:endParaRPr lang="en-NZ" dirty="0"/>
          </a:p>
        </p:txBody>
      </p:sp>
      <p:sp>
        <p:nvSpPr>
          <p:cNvPr id="12" name="TextBox 11"/>
          <p:cNvSpPr txBox="1"/>
          <p:nvPr/>
        </p:nvSpPr>
        <p:spPr>
          <a:xfrm>
            <a:off x="2377116" y="3577962"/>
            <a:ext cx="639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i-NZ" dirty="0" smtClean="0"/>
              <a:t>Conduct a security review of a product or system. </a:t>
            </a:r>
            <a:endParaRPr lang="en-NZ" dirty="0"/>
          </a:p>
        </p:txBody>
      </p:sp>
      <p:sp>
        <p:nvSpPr>
          <p:cNvPr id="17" name="TextBox 16"/>
          <p:cNvSpPr txBox="1"/>
          <p:nvPr/>
        </p:nvSpPr>
        <p:spPr>
          <a:xfrm>
            <a:off x="3412385" y="4651355"/>
            <a:ext cx="639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i-NZ" dirty="0" smtClean="0"/>
              <a:t>Mix of MCQ and short answer questions via Blackboard.</a:t>
            </a:r>
            <a:endParaRPr lang="en-NZ" dirty="0"/>
          </a:p>
        </p:txBody>
      </p:sp>
      <p:sp>
        <p:nvSpPr>
          <p:cNvPr id="6" name="TextBox 5"/>
          <p:cNvSpPr txBox="1"/>
          <p:nvPr/>
        </p:nvSpPr>
        <p:spPr>
          <a:xfrm>
            <a:off x="4269902" y="1582123"/>
            <a:ext cx="290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i-NZ" dirty="0"/>
              <a:t>,</a:t>
            </a:r>
            <a:r>
              <a:rPr lang="mi-NZ" dirty="0" smtClean="0"/>
              <a:t> including working the break</a:t>
            </a:r>
            <a:endParaRPr lang="en-NZ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402" y="1339608"/>
            <a:ext cx="7884612" cy="427489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127402" y="2193971"/>
            <a:ext cx="4530701" cy="1395704"/>
          </a:xfrm>
          <a:prstGeom prst="rect">
            <a:avLst/>
          </a:prstGeom>
          <a:solidFill>
            <a:schemeClr val="accent2">
              <a:lumMod val="60000"/>
              <a:lumOff val="40000"/>
              <a:alpha val="52000"/>
            </a:schemeClr>
          </a:solidFill>
          <a:ln w="539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i-NZ" b="1" dirty="0" smtClean="0">
                <a:solidFill>
                  <a:schemeClr val="tx1"/>
                </a:solidFill>
              </a:rPr>
              <a:t>Assignment one</a:t>
            </a:r>
            <a:endParaRPr lang="en-NZ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127402" y="3606008"/>
            <a:ext cx="4530701" cy="1342583"/>
          </a:xfrm>
          <a:prstGeom prst="rect">
            <a:avLst/>
          </a:prstGeom>
          <a:solidFill>
            <a:schemeClr val="tx2">
              <a:lumMod val="40000"/>
              <a:lumOff val="60000"/>
              <a:alpha val="52000"/>
            </a:schemeClr>
          </a:solidFill>
          <a:ln w="539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i-NZ" b="1" dirty="0" smtClean="0">
                <a:solidFill>
                  <a:schemeClr val="tx1"/>
                </a:solidFill>
              </a:rPr>
              <a:t>Assignment two</a:t>
            </a:r>
            <a:endParaRPr lang="en-NZ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44649" y="5278221"/>
            <a:ext cx="4530701" cy="234322"/>
          </a:xfrm>
          <a:prstGeom prst="rect">
            <a:avLst/>
          </a:prstGeom>
          <a:solidFill>
            <a:srgbClr val="FFFF00">
              <a:alpha val="52000"/>
            </a:srgbClr>
          </a:solidFill>
          <a:ln w="539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i-NZ" b="1" dirty="0" smtClean="0">
                <a:solidFill>
                  <a:schemeClr val="tx1"/>
                </a:solidFill>
              </a:rPr>
              <a:t>Take home test (tba)</a:t>
            </a:r>
            <a:endParaRPr lang="en-NZ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67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 smtClean="0"/>
              <a:t>Extensions and Penalties</a:t>
            </a:r>
            <a:endParaRPr lang="en-NZ" sz="4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94408" y="6564081"/>
              <a:ext cx="686725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22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52" y="1498423"/>
            <a:ext cx="11458648" cy="323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2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 smtClean="0"/>
              <a:t>Your final grade</a:t>
            </a:r>
            <a:endParaRPr lang="en-NZ" sz="4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94408" y="6564081"/>
              <a:ext cx="686725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23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770" y="947081"/>
            <a:ext cx="6825912" cy="454720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4573" y="1573773"/>
            <a:ext cx="36286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i-NZ" sz="2800" dirty="0" smtClean="0"/>
              <a:t>assignment 1 (40%) +</a:t>
            </a:r>
          </a:p>
          <a:p>
            <a:r>
              <a:rPr lang="mi-NZ" sz="2800" dirty="0" smtClean="0"/>
              <a:t>assignment 2 (40%) +</a:t>
            </a:r>
          </a:p>
          <a:p>
            <a:r>
              <a:rPr lang="mi-NZ" sz="2800" dirty="0" smtClean="0"/>
              <a:t>test (20%) +</a:t>
            </a:r>
          </a:p>
          <a:p>
            <a:r>
              <a:rPr lang="mi-NZ" sz="2800" dirty="0" smtClean="0"/>
              <a:t>[moderation]</a:t>
            </a: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329611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5868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 smtClean="0"/>
              <a:t>Withdrawal Dates</a:t>
            </a:r>
            <a:endParaRPr lang="en-NZ" sz="4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24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1091469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Withdrawal with refund </a:t>
            </a:r>
          </a:p>
          <a:p>
            <a:r>
              <a:rPr lang="en-NZ" sz="2000" dirty="0"/>
              <a:t>- up to and including </a:t>
            </a:r>
            <a:r>
              <a:rPr lang="en-NZ" sz="2000" dirty="0" smtClean="0"/>
              <a:t>24</a:t>
            </a:r>
            <a:r>
              <a:rPr lang="en-NZ" sz="2000" baseline="30000" dirty="0" smtClean="0"/>
              <a:t>th</a:t>
            </a:r>
            <a:r>
              <a:rPr lang="en-NZ" sz="2000" dirty="0" smtClean="0"/>
              <a:t> July </a:t>
            </a:r>
            <a:r>
              <a:rPr lang="en-NZ" sz="2000" dirty="0"/>
              <a:t>- no consequences </a:t>
            </a:r>
          </a:p>
          <a:p>
            <a:endParaRPr lang="en-NZ" sz="2400" dirty="0"/>
          </a:p>
          <a:p>
            <a:r>
              <a:rPr lang="en-NZ" sz="2400" dirty="0"/>
              <a:t>Withdrawal without refund </a:t>
            </a:r>
          </a:p>
          <a:p>
            <a:r>
              <a:rPr lang="en-NZ" sz="2000" dirty="0"/>
              <a:t>- </a:t>
            </a:r>
            <a:r>
              <a:rPr lang="en-NZ" sz="2000" dirty="0" smtClean="0"/>
              <a:t>after 18</a:t>
            </a:r>
            <a:r>
              <a:rPr lang="en-NZ" sz="2000" baseline="30000" dirty="0" smtClean="0"/>
              <a:t>th</a:t>
            </a:r>
            <a:r>
              <a:rPr lang="en-NZ" sz="2000" dirty="0" smtClean="0"/>
              <a:t> September</a:t>
            </a:r>
            <a:endParaRPr lang="en-NZ" sz="2000" dirty="0"/>
          </a:p>
          <a:p>
            <a:r>
              <a:rPr lang="en-NZ" sz="2000" dirty="0"/>
              <a:t>- Withdrawal Recorded </a:t>
            </a:r>
          </a:p>
          <a:p>
            <a:r>
              <a:rPr lang="en-NZ" sz="2000" dirty="0"/>
              <a:t>- No grade recorded on transcript </a:t>
            </a:r>
          </a:p>
          <a:p>
            <a:r>
              <a:rPr lang="mi-NZ" sz="2000" dirty="0"/>
              <a:t>- </a:t>
            </a:r>
            <a:r>
              <a:rPr lang="en-NZ" sz="2000" dirty="0"/>
              <a:t>Withdrawal counts as a fail for demonstrating</a:t>
            </a:r>
            <a:br>
              <a:rPr lang="en-NZ" sz="2000" dirty="0"/>
            </a:br>
            <a:r>
              <a:rPr lang="en-NZ" sz="2000" dirty="0"/>
              <a:t>	"Satisfactory Academic Progress" </a:t>
            </a:r>
          </a:p>
          <a:p>
            <a:endParaRPr lang="en-NZ" sz="2400" dirty="0"/>
          </a:p>
          <a:p>
            <a:r>
              <a:rPr lang="en-NZ" sz="2400" dirty="0"/>
              <a:t>Late withdrawal with Dean’s permission:</a:t>
            </a:r>
          </a:p>
          <a:p>
            <a:r>
              <a:rPr lang="en-NZ" sz="2000" dirty="0"/>
              <a:t>- after </a:t>
            </a:r>
            <a:r>
              <a:rPr lang="en-NZ" sz="2000" dirty="0" smtClean="0"/>
              <a:t>18</a:t>
            </a:r>
            <a:r>
              <a:rPr lang="en-NZ" sz="2000" baseline="30000" dirty="0" smtClean="0"/>
              <a:t>th</a:t>
            </a:r>
            <a:r>
              <a:rPr lang="en-NZ" sz="2000" dirty="0" smtClean="0"/>
              <a:t> September. </a:t>
            </a:r>
            <a:endParaRPr lang="en-NZ" sz="2000" dirty="0"/>
          </a:p>
          <a:p>
            <a:r>
              <a:rPr lang="en-NZ" sz="2000" dirty="0"/>
              <a:t>- Requires permission of Associate Dean (</a:t>
            </a:r>
            <a:r>
              <a:rPr lang="en-NZ" sz="2000" dirty="0" err="1"/>
              <a:t>Pondy</a:t>
            </a:r>
            <a:r>
              <a:rPr lang="en-NZ" sz="2000" dirty="0"/>
              <a:t>).</a:t>
            </a:r>
          </a:p>
          <a:p>
            <a:r>
              <a:rPr lang="en-NZ" sz="2000" dirty="0"/>
              <a:t>- Given </a:t>
            </a:r>
            <a:r>
              <a:rPr lang="en-NZ" sz="2000" dirty="0" smtClean="0"/>
              <a:t>– only for medical or exceptional circumstances.</a:t>
            </a:r>
            <a:endParaRPr lang="en-NZ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669" y="1539033"/>
            <a:ext cx="5730547" cy="343602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024648" y="1772636"/>
            <a:ext cx="299545" cy="268998"/>
          </a:xfrm>
          <a:prstGeom prst="rect">
            <a:avLst/>
          </a:prstGeom>
          <a:noFill/>
          <a:ln w="539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/>
          <p:cNvSpPr/>
          <p:nvPr/>
        </p:nvSpPr>
        <p:spPr>
          <a:xfrm>
            <a:off x="8032530" y="3545471"/>
            <a:ext cx="299545" cy="268998"/>
          </a:xfrm>
          <a:prstGeom prst="rect">
            <a:avLst/>
          </a:prstGeom>
          <a:noFill/>
          <a:ln w="539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448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Class Representative(s)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25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109146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>
                <a:hlinkClick r:id="rId2"/>
              </a:rPr>
              <a:t>https://www.vuwsa.org.nz/class-representatives</a:t>
            </a:r>
            <a:r>
              <a:rPr lang="en-NZ" sz="2400" dirty="0"/>
              <a:t> </a:t>
            </a:r>
          </a:p>
          <a:p>
            <a:endParaRPr lang="mi-NZ" sz="2400" dirty="0"/>
          </a:p>
          <a:p>
            <a:r>
              <a:rPr lang="en-NZ" sz="2400" dirty="0"/>
              <a:t>Representing your class has many benefits; </a:t>
            </a:r>
            <a:r>
              <a:rPr lang="en-NZ" sz="2400" dirty="0" err="1"/>
              <a:t>VicPlus</a:t>
            </a:r>
            <a:r>
              <a:rPr lang="en-NZ" sz="2400" dirty="0"/>
              <a:t> points, Class Rep certificates, professional and personal growth, and links to other representation opportunities.</a:t>
            </a:r>
          </a:p>
          <a:p>
            <a:endParaRPr lang="en-NZ" sz="2400" dirty="0"/>
          </a:p>
          <a:p>
            <a:r>
              <a:rPr lang="mi-NZ" sz="2400" dirty="0"/>
              <a:t>Who is interested?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317457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 smtClean="0"/>
              <a:t>Expectations of ECS Students</a:t>
            </a:r>
            <a:endParaRPr lang="en-NZ" sz="4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26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99" y="1443037"/>
            <a:ext cx="98107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 smtClean="0"/>
              <a:t>What’s on this week</a:t>
            </a:r>
            <a:endParaRPr lang="en-NZ" sz="4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27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109146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i-NZ" sz="2400" dirty="0" smtClean="0"/>
              <a:t>Security principles on Thursday.</a:t>
            </a:r>
            <a:endParaRPr lang="mi-NZ" sz="2400" dirty="0" smtClean="0"/>
          </a:p>
          <a:p>
            <a:endParaRPr lang="mi-NZ" sz="2400" dirty="0" smtClean="0"/>
          </a:p>
          <a:p>
            <a:r>
              <a:rPr lang="mi-NZ" sz="2400" dirty="0" smtClean="0"/>
              <a:t>Investigate the </a:t>
            </a:r>
            <a:r>
              <a:rPr lang="mi-NZ" sz="2400" dirty="0" smtClean="0"/>
              <a:t>dead wood book </a:t>
            </a:r>
            <a:r>
              <a:rPr lang="mi-NZ" sz="2400" dirty="0" smtClean="0"/>
              <a:t>and whether to buy it or </a:t>
            </a:r>
            <a:r>
              <a:rPr lang="mi-NZ" sz="2400" dirty="0" smtClean="0"/>
              <a:t>not.</a:t>
            </a:r>
          </a:p>
          <a:p>
            <a:endParaRPr lang="mi-NZ" sz="2400" dirty="0"/>
          </a:p>
          <a:p>
            <a:r>
              <a:rPr lang="mi-NZ" sz="2400" dirty="0" smtClean="0"/>
              <a:t>No Friday tutorial this week.</a:t>
            </a:r>
            <a:endParaRPr lang="mi-NZ" sz="2400" dirty="0" smtClean="0"/>
          </a:p>
          <a:p>
            <a:endParaRPr lang="mi-NZ" sz="2400" dirty="0"/>
          </a:p>
          <a:p>
            <a:r>
              <a:rPr lang="mi-NZ" sz="2400" dirty="0" smtClean="0"/>
              <a:t>No helpdesk until we have handed out the assignment </a:t>
            </a:r>
            <a:r>
              <a:rPr lang="mi-NZ" sz="2400" dirty="0" smtClean="0"/>
              <a:t>itself (around week 4).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25619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Course prescription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3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109146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This course addresses the concepts, techniques and tools required for developing software that reliably preserves the security properties of the information and systems they protect. </a:t>
            </a:r>
            <a:endParaRPr lang="en-NZ" sz="2400" dirty="0" smtClean="0"/>
          </a:p>
          <a:p>
            <a:endParaRPr lang="en-NZ" sz="2400" dirty="0"/>
          </a:p>
          <a:p>
            <a:r>
              <a:rPr lang="en-NZ" sz="2400" dirty="0" smtClean="0"/>
              <a:t>The </a:t>
            </a:r>
            <a:r>
              <a:rPr lang="en-NZ" sz="2400" dirty="0"/>
              <a:t>course covers common software vulnerabilities, specifying security requirements, secure design principles and techniques for evaluating software security. </a:t>
            </a:r>
            <a:endParaRPr lang="en-NZ" sz="2400" dirty="0" smtClean="0"/>
          </a:p>
          <a:p>
            <a:endParaRPr lang="en-NZ" sz="2400" dirty="0"/>
          </a:p>
          <a:p>
            <a:r>
              <a:rPr lang="en-NZ" sz="2400" dirty="0" smtClean="0"/>
              <a:t>Practical </a:t>
            </a:r>
            <a:r>
              <a:rPr lang="en-NZ" sz="2400" dirty="0"/>
              <a:t>work will involve developing and evaluating the security of C and Java programs. 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303230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 smtClean="0"/>
              <a:t>Course learning objectives</a:t>
            </a:r>
            <a:endParaRPr lang="en-NZ" sz="4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4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1091469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dirty="0"/>
              <a:t>Students who pass this course will be able </a:t>
            </a:r>
            <a:r>
              <a:rPr lang="en-NZ" sz="3200" dirty="0" smtClean="0"/>
              <a:t>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800" dirty="0" smtClean="0"/>
              <a:t>Describe </a:t>
            </a:r>
            <a:r>
              <a:rPr lang="en-NZ" sz="2800" dirty="0"/>
              <a:t>the role of, and develop security requirements and abuse scenarios based upon, an understanding of the differences between the methodologies used by attacker and a testers to discover security vulnerabilities that could lead to security risks.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800" dirty="0"/>
              <a:t>Apply knowledge of threats, vulnerabilities and how these may interact to choosing and implementing client-side and server-side software security controls to mitigate software security risks.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800" dirty="0"/>
              <a:t>Evaluate the security of software using a range of security techniques including vulnerability assessment, fuzzing and code review.</a:t>
            </a:r>
          </a:p>
        </p:txBody>
      </p:sp>
    </p:spTree>
    <p:extLst>
      <p:ext uri="{BB962C8B-B14F-4D97-AF65-F5344CB8AC3E}">
        <p14:creationId xmlns:p14="http://schemas.microsoft.com/office/powerpoint/2010/main" val="215494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 smtClean="0"/>
              <a:t>Course Organisation</a:t>
            </a:r>
            <a:endParaRPr lang="en-NZ" sz="4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5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1091469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 smtClean="0"/>
              <a:t>Lectures: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i-NZ" sz="2400" dirty="0" smtClean="0"/>
              <a:t>two each week </a:t>
            </a:r>
            <a:r>
              <a:rPr lang="mi-NZ" sz="2400" dirty="0" smtClean="0"/>
              <a:t>(tues </a:t>
            </a:r>
            <a:r>
              <a:rPr lang="mi-NZ" sz="2400" dirty="0" smtClean="0"/>
              <a:t>11-11.50 – </a:t>
            </a:r>
            <a:r>
              <a:rPr lang="mi-NZ" sz="2400" dirty="0" smtClean="0"/>
              <a:t>MC LT103, </a:t>
            </a:r>
            <a:r>
              <a:rPr lang="mi-NZ" sz="2400" dirty="0" smtClean="0"/>
              <a:t>thurs </a:t>
            </a:r>
            <a:r>
              <a:rPr lang="mi-NZ" sz="2400" dirty="0" smtClean="0"/>
              <a:t>11-11.50 </a:t>
            </a:r>
            <a:r>
              <a:rPr lang="mi-NZ" sz="2400" dirty="0" smtClean="0"/>
              <a:t>– </a:t>
            </a:r>
            <a:r>
              <a:rPr lang="mi-NZ" sz="2400" dirty="0" smtClean="0"/>
              <a:t>TTR LT</a:t>
            </a:r>
            <a:r>
              <a:rPr lang="mi-NZ" sz="2400" dirty="0" smtClean="0"/>
              <a:t>1)</a:t>
            </a:r>
            <a:endParaRPr lang="mi-NZ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i-NZ" sz="2400" dirty="0" smtClean="0"/>
              <a:t>recorded and available via the vstream link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i-NZ" sz="2400" dirty="0" smtClean="0"/>
              <a:t>aim to get lecture notes up </a:t>
            </a:r>
            <a:r>
              <a:rPr lang="mi-NZ" sz="2400" dirty="0" smtClean="0"/>
              <a:t>beforehand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mi-NZ" sz="2400" dirty="0"/>
          </a:p>
          <a:p>
            <a:r>
              <a:rPr lang="mi-NZ" sz="2400" dirty="0" smtClean="0"/>
              <a:t>Tutorial (from week 2):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i-NZ" sz="2400" dirty="0" smtClean="0"/>
              <a:t>fri </a:t>
            </a:r>
            <a:r>
              <a:rPr lang="mi-NZ" sz="2400" dirty="0"/>
              <a:t>11-11.50 – TTR </a:t>
            </a:r>
            <a:r>
              <a:rPr lang="mi-NZ" sz="2400" dirty="0" smtClean="0"/>
              <a:t>LT1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i-NZ" sz="2400" dirty="0" smtClean="0"/>
              <a:t>recorded webcast and available via the vstream link</a:t>
            </a:r>
            <a:endParaRPr lang="mi-NZ" sz="2400" dirty="0"/>
          </a:p>
          <a:p>
            <a:endParaRPr lang="mi-NZ" sz="2400" dirty="0"/>
          </a:p>
          <a:p>
            <a:r>
              <a:rPr lang="mi-NZ" sz="2800" dirty="0" smtClean="0"/>
              <a:t>Helpdesk w/tutors: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i-NZ" sz="2400" dirty="0" smtClean="0"/>
              <a:t>mon, tues and weds 14-17, in person/zoom </a:t>
            </a:r>
            <a:endParaRPr lang="mi-NZ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i-NZ" sz="2400" dirty="0" smtClean="0"/>
              <a:t>no signup, starts from week 4</a:t>
            </a:r>
            <a:endParaRPr lang="mi-NZ" sz="2400" dirty="0"/>
          </a:p>
        </p:txBody>
      </p:sp>
    </p:spTree>
    <p:extLst>
      <p:ext uri="{BB962C8B-B14F-4D97-AF65-F5344CB8AC3E}">
        <p14:creationId xmlns:p14="http://schemas.microsoft.com/office/powerpoint/2010/main" val="6466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 smtClean="0"/>
              <a:t>Workload (approx.)</a:t>
            </a:r>
            <a:endParaRPr lang="en-NZ" sz="4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6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109146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i-NZ" sz="2800" dirty="0" smtClean="0"/>
              <a:t>Two lectures per week = 2 hours</a:t>
            </a:r>
          </a:p>
          <a:p>
            <a:r>
              <a:rPr lang="mi-NZ" sz="2800" dirty="0" smtClean="0"/>
              <a:t>Helpdesk = 1 hour</a:t>
            </a:r>
          </a:p>
          <a:p>
            <a:r>
              <a:rPr lang="mi-NZ" sz="2800" dirty="0" smtClean="0"/>
              <a:t>Revising notes and reading = </a:t>
            </a:r>
            <a:r>
              <a:rPr lang="mi-NZ" sz="2800" dirty="0" smtClean="0"/>
              <a:t>3 hours</a:t>
            </a:r>
          </a:p>
          <a:p>
            <a:r>
              <a:rPr lang="mi-NZ" sz="2800" dirty="0" smtClean="0"/>
              <a:t>Working on assignment = 5 hours</a:t>
            </a:r>
          </a:p>
          <a:p>
            <a:endParaRPr lang="mi-NZ" sz="2800" dirty="0"/>
          </a:p>
          <a:p>
            <a:r>
              <a:rPr lang="mi-NZ" sz="2800" dirty="0" smtClean="0"/>
              <a:t>15 weeks @ 10 hours per week = 150 hours</a:t>
            </a:r>
            <a:endParaRPr lang="mi-NZ" sz="2800" dirty="0"/>
          </a:p>
        </p:txBody>
      </p:sp>
    </p:spTree>
    <p:extLst>
      <p:ext uri="{BB962C8B-B14F-4D97-AF65-F5344CB8AC3E}">
        <p14:creationId xmlns:p14="http://schemas.microsoft.com/office/powerpoint/2010/main" val="243907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 smtClean="0"/>
              <a:t>Staff</a:t>
            </a:r>
            <a:endParaRPr lang="en-NZ" sz="4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7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109146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dirty="0"/>
              <a:t>Ian Welch, course coordinator</a:t>
            </a:r>
            <a:br>
              <a:rPr lang="en-NZ" sz="3200" dirty="0"/>
            </a:br>
            <a:r>
              <a:rPr lang="en-NZ" sz="3200" dirty="0">
                <a:hlinkClick r:id="rId2"/>
              </a:rPr>
              <a:t>ian.welch@ecs.vuw.ac.nz</a:t>
            </a:r>
            <a:endParaRPr lang="en-NZ" sz="3200" dirty="0"/>
          </a:p>
          <a:p>
            <a:r>
              <a:rPr lang="en-NZ" sz="3200" dirty="0">
                <a:hlinkClick r:id="rId3"/>
              </a:rPr>
              <a:t>https://</a:t>
            </a:r>
            <a:r>
              <a:rPr lang="en-NZ" sz="3200" dirty="0" smtClean="0">
                <a:hlinkClick r:id="rId3"/>
              </a:rPr>
              <a:t>people.wgtn.ac.nz/Ian.Welch</a:t>
            </a:r>
            <a:endParaRPr lang="en-NZ" sz="3200" dirty="0" smtClean="0"/>
          </a:p>
          <a:p>
            <a:r>
              <a:rPr lang="mi-NZ" sz="3200" dirty="0" smtClean="0"/>
              <a:t>Office hour: </a:t>
            </a:r>
            <a:r>
              <a:rPr lang="mi-NZ" sz="3200" i="1" dirty="0" smtClean="0"/>
              <a:t>Tuesday 4-5pm, email</a:t>
            </a:r>
            <a:endParaRPr lang="en-NZ" sz="3200" i="1" dirty="0"/>
          </a:p>
          <a:p>
            <a:endParaRPr lang="en-NZ" sz="3200" dirty="0"/>
          </a:p>
          <a:p>
            <a:r>
              <a:rPr lang="en-NZ" sz="3200" dirty="0" smtClean="0"/>
              <a:t>Harith </a:t>
            </a:r>
            <a:r>
              <a:rPr lang="en-NZ" sz="3200" dirty="0"/>
              <a:t>Al-Sahaf, </a:t>
            </a:r>
            <a:r>
              <a:rPr lang="en-NZ" sz="3200" dirty="0" smtClean="0"/>
              <a:t>lecturer</a:t>
            </a:r>
            <a:endParaRPr lang="en-NZ" sz="3200" dirty="0"/>
          </a:p>
          <a:p>
            <a:r>
              <a:rPr lang="en-NZ" sz="3200" dirty="0">
                <a:hlinkClick r:id="rId4"/>
              </a:rPr>
              <a:t>harith.al-sahaf@ecs.vuw.ac.nz</a:t>
            </a:r>
            <a:r>
              <a:rPr lang="en-NZ" sz="3200" dirty="0"/>
              <a:t> </a:t>
            </a:r>
          </a:p>
          <a:p>
            <a:r>
              <a:rPr lang="en-NZ" sz="3200" dirty="0">
                <a:hlinkClick r:id="rId5"/>
              </a:rPr>
              <a:t>https://</a:t>
            </a:r>
            <a:r>
              <a:rPr lang="en-NZ" sz="3200" dirty="0" smtClean="0">
                <a:hlinkClick r:id="rId5"/>
              </a:rPr>
              <a:t>people.wgtn.ac.nz/Harith.Al-Sahaf</a:t>
            </a:r>
            <a:r>
              <a:rPr lang="en-NZ" sz="3200" dirty="0" smtClean="0"/>
              <a:t/>
            </a:r>
            <a:br>
              <a:rPr lang="en-NZ" sz="3200" dirty="0" smtClean="0"/>
            </a:br>
            <a:r>
              <a:rPr lang="en-NZ" sz="3200" i="1" dirty="0" smtClean="0"/>
              <a:t>Office hour: TBA, email</a:t>
            </a:r>
            <a:endParaRPr lang="en-NZ" sz="3200" i="1" dirty="0"/>
          </a:p>
        </p:txBody>
      </p:sp>
      <p:pic>
        <p:nvPicPr>
          <p:cNvPr id="9" name="Picture 2" descr="Image result for ian welch ec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400" y="97471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arith Al-Sahaf profile pictur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400" y="345338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05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 smtClean="0"/>
              <a:t>Emailing us</a:t>
            </a:r>
            <a:endParaRPr lang="en-NZ" sz="4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8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 descr="The Suitcase Let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9" y="1302980"/>
            <a:ext cx="6459381" cy="445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058092" y="1302980"/>
            <a:ext cx="4561094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800" dirty="0" smtClean="0"/>
              <a:t>A fairly accurate depiction of my inbox.</a:t>
            </a:r>
          </a:p>
          <a:p>
            <a:endParaRPr lang="mi-NZ" sz="2800" dirty="0"/>
          </a:p>
          <a:p>
            <a:r>
              <a:rPr lang="mi-NZ" sz="2800" dirty="0" smtClean="0"/>
              <a:t>Put </a:t>
            </a:r>
            <a:r>
              <a:rPr lang="mi-NZ" sz="2800" dirty="0" smtClean="0"/>
              <a:t>“CYBR271” </a:t>
            </a:r>
            <a:r>
              <a:rPr lang="mi-NZ" sz="2800" dirty="0" smtClean="0"/>
              <a:t>in the subject line.</a:t>
            </a:r>
          </a:p>
          <a:p>
            <a:endParaRPr lang="mi-NZ" sz="2800" dirty="0"/>
          </a:p>
          <a:p>
            <a:r>
              <a:rPr lang="mi-NZ" sz="2800" dirty="0" smtClean="0"/>
              <a:t>Outlook will label it for me and tell me there is </a:t>
            </a:r>
            <a:br>
              <a:rPr lang="mi-NZ" sz="2800" dirty="0" smtClean="0"/>
            </a:br>
            <a:r>
              <a:rPr lang="mi-NZ" sz="2800" dirty="0" smtClean="0"/>
              <a:t>new mail regaring the course!</a:t>
            </a:r>
          </a:p>
          <a:p>
            <a:endParaRPr lang="mi-NZ" sz="2800" dirty="0"/>
          </a:p>
          <a:p>
            <a:endParaRPr lang="mi-NZ" sz="2800" dirty="0" smtClean="0"/>
          </a:p>
          <a:p>
            <a:endParaRPr lang="mi-NZ" dirty="0"/>
          </a:p>
        </p:txBody>
      </p:sp>
      <p:sp>
        <p:nvSpPr>
          <p:cNvPr id="5" name="Rectangle 4"/>
          <p:cNvSpPr/>
          <p:nvPr/>
        </p:nvSpPr>
        <p:spPr>
          <a:xfrm>
            <a:off x="328448" y="5813445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1100" dirty="0">
                <a:solidFill>
                  <a:srgbClr val="333333"/>
                </a:solidFill>
                <a:latin typeface="Source Sans Pro" panose="020B0503030403020204" pitchFamily="34" charset="0"/>
              </a:rPr>
              <a:t>"The Suitcase Letters" by </a:t>
            </a:r>
            <a:r>
              <a:rPr lang="en-NZ" sz="11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whistlepunch</a:t>
            </a:r>
            <a:r>
              <a:rPr lang="en-NZ" sz="1100" dirty="0">
                <a:solidFill>
                  <a:srgbClr val="333333"/>
                </a:solidFill>
                <a:latin typeface="Source Sans Pro" panose="020B0503030403020204" pitchFamily="34" charset="0"/>
              </a:rPr>
              <a:t> is licensed under CC BY-NC-SA 2.0. To view a copy of this license, visit https://creativecommons.org/licenses/by-nc-sa/2.0/</a:t>
            </a:r>
            <a:endParaRPr lang="en-NZ" sz="1100" dirty="0"/>
          </a:p>
        </p:txBody>
      </p:sp>
    </p:spTree>
    <p:extLst>
      <p:ext uri="{BB962C8B-B14F-4D97-AF65-F5344CB8AC3E}">
        <p14:creationId xmlns:p14="http://schemas.microsoft.com/office/powerpoint/2010/main" val="132281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 smtClean="0"/>
              <a:t>Finding us (and the lab)</a:t>
            </a:r>
            <a:endParaRPr lang="en-NZ" sz="4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9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515" y="1180202"/>
            <a:ext cx="7855528" cy="4694956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1909097" y="2124248"/>
            <a:ext cx="7083546" cy="3802388"/>
            <a:chOff x="1909097" y="2124248"/>
            <a:chExt cx="7083546" cy="3802388"/>
          </a:xfrm>
        </p:grpSpPr>
        <p:sp>
          <p:nvSpPr>
            <p:cNvPr id="4" name="TextBox 3"/>
            <p:cNvSpPr txBox="1"/>
            <p:nvPr/>
          </p:nvSpPr>
          <p:spPr>
            <a:xfrm>
              <a:off x="5792669" y="2341180"/>
              <a:ext cx="165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i-NZ" b="1" dirty="0" smtClean="0"/>
                <a:t>Cotton corridor</a:t>
              </a:r>
              <a:endParaRPr lang="en-NZ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09097" y="2124248"/>
              <a:ext cx="16274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i-NZ" b="1" dirty="0" smtClean="0"/>
                <a:t>Science Faculty</a:t>
              </a:r>
              <a:br>
                <a:rPr lang="mi-NZ" b="1" dirty="0" smtClean="0"/>
              </a:br>
              <a:r>
                <a:rPr lang="mi-NZ" b="1" dirty="0" smtClean="0"/>
                <a:t>Office</a:t>
              </a:r>
              <a:endParaRPr lang="en-NZ" b="1" dirty="0"/>
            </a:p>
          </p:txBody>
        </p:sp>
        <p:sp>
          <p:nvSpPr>
            <p:cNvPr id="7" name="Right Arrow 6"/>
            <p:cNvSpPr/>
            <p:nvPr/>
          </p:nvSpPr>
          <p:spPr>
            <a:xfrm rot="2296875">
              <a:off x="2640670" y="2499741"/>
              <a:ext cx="623287" cy="32098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pic>
          <p:nvPicPr>
            <p:cNvPr id="17" name="Picture 2" descr="Image result for ian welch ec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926583" y="5219534"/>
              <a:ext cx="298315" cy="298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Harith Al-Sahaf profile pictur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4354" y="5219534"/>
              <a:ext cx="298315" cy="298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415241" y="3208630"/>
              <a:ext cx="5774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mi-NZ" b="1" dirty="0" smtClean="0"/>
                <a:t>Hub</a:t>
              </a:r>
              <a:endParaRPr lang="en-NZ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78456" y="5557304"/>
              <a:ext cx="12089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mi-NZ" b="1" dirty="0" smtClean="0"/>
                <a:t>Rec Centre</a:t>
              </a:r>
              <a:endParaRPr lang="en-NZ" dirty="0"/>
            </a:p>
          </p:txBody>
        </p:sp>
      </p:grpSp>
    </p:spTree>
    <p:extLst>
      <p:ext uri="{BB962C8B-B14F-4D97-AF65-F5344CB8AC3E}">
        <p14:creationId xmlns:p14="http://schemas.microsoft.com/office/powerpoint/2010/main" val="383656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-template.pptx" id="{7064D57E-A04E-49A3-A8EA-B4671B9640B3}" vid="{559B883E-175F-46D7-B0FC-DC69DBA69A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6314</TotalTime>
  <Words>1178</Words>
  <Application>Microsoft Office PowerPoint</Application>
  <PresentationFormat>Widescreen</PresentationFormat>
  <Paragraphs>229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Victoria University of Wellington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Watterson</dc:creator>
  <cp:lastModifiedBy>Ian Welch</cp:lastModifiedBy>
  <cp:revision>350</cp:revision>
  <cp:lastPrinted>2018-03-06T03:20:54Z</cp:lastPrinted>
  <dcterms:created xsi:type="dcterms:W3CDTF">2018-02-19T20:47:45Z</dcterms:created>
  <dcterms:modified xsi:type="dcterms:W3CDTF">2020-07-13T11:51:26Z</dcterms:modified>
</cp:coreProperties>
</file>