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7" r:id="rId2"/>
    <p:sldId id="442" r:id="rId3"/>
    <p:sldId id="443" r:id="rId4"/>
    <p:sldId id="444" r:id="rId5"/>
    <p:sldId id="376" r:id="rId6"/>
    <p:sldId id="377" r:id="rId7"/>
    <p:sldId id="378" r:id="rId8"/>
    <p:sldId id="379" r:id="rId9"/>
    <p:sldId id="380" r:id="rId10"/>
    <p:sldId id="392" r:id="rId11"/>
    <p:sldId id="382" r:id="rId12"/>
    <p:sldId id="446" r:id="rId13"/>
    <p:sldId id="445" r:id="rId14"/>
    <p:sldId id="393" r:id="rId15"/>
    <p:sldId id="383" r:id="rId16"/>
    <p:sldId id="384" r:id="rId17"/>
    <p:sldId id="385" r:id="rId18"/>
    <p:sldId id="386" r:id="rId19"/>
    <p:sldId id="449" r:id="rId20"/>
    <p:sldId id="450" r:id="rId21"/>
    <p:sldId id="397" r:id="rId22"/>
    <p:sldId id="398" r:id="rId23"/>
    <p:sldId id="391" r:id="rId24"/>
  </p:sldIdLst>
  <p:sldSz cx="12192000" cy="6858000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79122" autoAdjust="0"/>
  </p:normalViewPr>
  <p:slideViewPr>
    <p:cSldViewPr snapToGrid="0" snapToObjects="1">
      <p:cViewPr varScale="1">
        <p:scale>
          <a:sx n="68" d="100"/>
          <a:sy n="68" d="100"/>
        </p:scale>
        <p:origin x="616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4605-D142-4B55-B612-0E3EB9E4A6A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D7F-339B-458F-8A7D-90F2F8D5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9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89605-6C09-40D7-A368-5A401C49DDAE}" type="datetimeFigureOut">
              <a:rPr lang="en-NZ" smtClean="0"/>
              <a:t>20/07/2020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A1FB-0359-4589-92D8-427D075B88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29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FA1FB-0359-4589-92D8-427D075B88D8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50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0306" y="6356351"/>
            <a:ext cx="3024095" cy="365125"/>
          </a:xfrm>
        </p:spPr>
        <p:txBody>
          <a:bodyPr/>
          <a:lstStyle/>
          <a:p>
            <a:r>
              <a:rPr lang="en-US" dirty="0"/>
              <a:t>CYBR171: </a:t>
            </a:r>
            <a:r>
              <a:rPr lang="en-US" dirty="0" err="1"/>
              <a:t>Haumaru</a:t>
            </a:r>
            <a:r>
              <a:rPr lang="en-US" dirty="0"/>
              <a:t>-a-</a:t>
            </a:r>
            <a:r>
              <a:rPr lang="en-US" dirty="0" err="1"/>
              <a:t>Rorohiko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0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E4FA-4A01-844E-B9D0-934A967CBC1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5122-A112-0844-98BC-D2A9AE74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ctoria.ac.nz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ment_(computer_programming)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wired.com/2017/03/hacker-lexicon-attack-surfa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Orleans_Building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en.wikipedia.org/wiki/Computer_network_diagram" TargetMode="External"/><Relationship Id="rId9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Attack_Surface_Analysis_Cheat_Sheet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9B9F0B-FF9A-F84D-A77A-DB854C08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6217" y="2041832"/>
            <a:ext cx="7899920" cy="31393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mi-NZ" sz="7200" b="1" dirty="0"/>
              <a:t>Security Principles II</a:t>
            </a:r>
            <a:br>
              <a:rPr lang="mi-NZ" sz="7200" b="1" dirty="0"/>
            </a:br>
            <a:r>
              <a:rPr lang="en-NZ" sz="5400" b="1" dirty="0">
                <a:solidFill>
                  <a:schemeClr val="bg1">
                    <a:lumMod val="65000"/>
                  </a:schemeClr>
                </a:solidFill>
              </a:rPr>
              <a:t>CYBR 271 T2 2020</a:t>
            </a:r>
          </a:p>
          <a:p>
            <a:pPr algn="ctr"/>
            <a:r>
              <a:rPr lang="en-NZ" sz="5400" b="1" dirty="0"/>
              <a:t>Ian Welch, Harith Al-Sahaf</a:t>
            </a:r>
          </a:p>
          <a:p>
            <a:pPr algn="ctr"/>
            <a:endParaRPr lang="en-NZ" b="1" dirty="0"/>
          </a:p>
        </p:txBody>
      </p:sp>
      <p:sp>
        <p:nvSpPr>
          <p:cNvPr id="6" name="AutoShape 2" descr="Victoria University of Wellington - Te Whare Wānanga o te Ūpoko o te Ika a Māui">
            <a:hlinkClick r:id="rId4" tooltip="Victoria University of Wellington homepage"/>
          </p:cNvPr>
          <p:cNvSpPr>
            <a:spLocks noChangeAspect="1" noChangeArrowheads="1"/>
          </p:cNvSpPr>
          <p:nvPr/>
        </p:nvSpPr>
        <p:spPr bwMode="auto">
          <a:xfrm>
            <a:off x="5921375" y="-601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6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8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4000" dirty="0">
                <a:solidFill>
                  <a:schemeClr val="bg1"/>
                </a:solidFill>
              </a:rPr>
              <a:t> Engineering and Computer Science</a:t>
            </a:r>
          </a:p>
          <a:p>
            <a:r>
              <a:rPr lang="en-NZ" dirty="0">
                <a:solidFill>
                  <a:schemeClr val="bg1"/>
                </a:solidFill>
              </a:rPr>
              <a:t>   Te Kura </a:t>
            </a:r>
            <a:r>
              <a:rPr lang="en-NZ" dirty="0" err="1">
                <a:solidFill>
                  <a:schemeClr val="bg1"/>
                </a:solidFill>
              </a:rPr>
              <a:t>Mātai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Pūkaha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Pūrorohiko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2" name="Rectangle 1"/>
          <p:cNvSpPr/>
          <p:nvPr/>
        </p:nvSpPr>
        <p:spPr>
          <a:xfrm>
            <a:off x="1721224" y="5050080"/>
            <a:ext cx="9374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Slides based upon these ones: https://www.cs.montana.edu/courses/csci476/topics/secure_coding_principles.pdf</a:t>
            </a:r>
          </a:p>
        </p:txBody>
      </p:sp>
    </p:spTree>
    <p:extLst>
      <p:ext uri="{BB962C8B-B14F-4D97-AF65-F5344CB8AC3E}">
        <p14:creationId xmlns:p14="http://schemas.microsoft.com/office/powerpoint/2010/main" val="189699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58247" y="6564081"/>
              <a:ext cx="82288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/>
              <a:t>Establish trust boundaries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Don’t reinvent the wheel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Economy 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401847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Minimize the attack surface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7447" y="6564081"/>
              <a:ext cx="76368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11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268188"/>
            <a:ext cx="600681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Attack surface describes all the different points where an attacker could get into a system and where they can get data out.</a:t>
            </a:r>
          </a:p>
          <a:p>
            <a:endParaRPr lang="en-NZ" sz="2000" dirty="0"/>
          </a:p>
          <a:p>
            <a:r>
              <a:rPr lang="en-NZ" sz="2000" dirty="0"/>
              <a:t>Smaller an attack surface the better.</a:t>
            </a:r>
          </a:p>
          <a:p>
            <a:endParaRPr lang="en-NZ" sz="2000" dirty="0"/>
          </a:p>
          <a:p>
            <a:r>
              <a:rPr lang="en-NZ" sz="2000" dirty="0"/>
              <a:t>Allows comparison of relative vulnerability of different systems, for example a building, program or network.</a:t>
            </a:r>
          </a:p>
          <a:p>
            <a:endParaRPr lang="en-NZ" sz="2000" dirty="0"/>
          </a:p>
          <a:p>
            <a:r>
              <a:rPr lang="en-NZ" sz="2000" dirty="0"/>
              <a:t>Compare effect of changes to a system after adding new features.</a:t>
            </a:r>
          </a:p>
          <a:p>
            <a:endParaRPr lang="en-NZ" sz="2000" dirty="0"/>
          </a:p>
          <a:p>
            <a:r>
              <a:rPr lang="en-NZ" sz="2000" dirty="0"/>
              <a:t>Leads to a tendency for a system to become less secure over time.</a:t>
            </a:r>
            <a:br>
              <a:rPr lang="en-NZ" sz="2000" dirty="0"/>
            </a:br>
            <a:br>
              <a:rPr lang="en-NZ" sz="2000" dirty="0"/>
            </a:br>
            <a:r>
              <a:rPr lang="en-NZ" sz="1600" dirty="0">
                <a:hlinkClick r:id="rId2"/>
              </a:rPr>
              <a:t>https://www.wired.com/2017/03/hacker-lexicon-attack-surface/</a:t>
            </a:r>
            <a:r>
              <a:rPr lang="en-NZ" sz="2000" dirty="0"/>
              <a:t> </a:t>
            </a:r>
          </a:p>
          <a:p>
            <a:endParaRPr lang="en-NZ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353EC-CF97-4FB4-A7F6-E976D6CA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66412" y="4205488"/>
            <a:ext cx="3600000" cy="169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8A2CE-873A-4989-9371-57C8EA5CB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97806" y="1394034"/>
            <a:ext cx="1629659" cy="21728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73724-A407-4217-8AB9-AE7B626CE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15044" y="903447"/>
            <a:ext cx="2857500" cy="2562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1C9D1E-9B8E-432A-A3EF-98C59E60C8A4}"/>
              </a:ext>
            </a:extLst>
          </p:cNvPr>
          <p:cNvSpPr txBox="1"/>
          <p:nvPr/>
        </p:nvSpPr>
        <p:spPr>
          <a:xfrm>
            <a:off x="8815044" y="346567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00">
                <a:hlinkClick r:id="rId8" tooltip="https://en.wikipedia.org/wiki/Comment_(computer_programming)"/>
              </a:rPr>
              <a:t>This Photo</a:t>
            </a:r>
            <a:r>
              <a:rPr lang="en-NZ" sz="900"/>
              <a:t> by Unknown Author is licensed under </a:t>
            </a:r>
            <a:r>
              <a:rPr lang="en-NZ" sz="900">
                <a:hlinkClick r:id="rId9" tooltip="https://creativecommons.org/licenses/by-sa/3.0/"/>
              </a:rPr>
              <a:t>CC BY-SA</a:t>
            </a:r>
            <a:endParaRPr lang="en-NZ" sz="900"/>
          </a:p>
        </p:txBody>
      </p:sp>
    </p:spTree>
    <p:extLst>
      <p:ext uri="{BB962C8B-B14F-4D97-AF65-F5344CB8AC3E}">
        <p14:creationId xmlns:p14="http://schemas.microsoft.com/office/powerpoint/2010/main" val="175688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Attack surface - example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7447" y="6564081"/>
              <a:ext cx="76368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5320" y="1208752"/>
            <a:ext cx="10914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Consider a place to wait out the Zombie apocalypse. </a:t>
            </a:r>
            <a:br>
              <a:rPr lang="en-NZ" sz="2000" dirty="0"/>
            </a:br>
            <a:r>
              <a:rPr lang="en-NZ" sz="2000" dirty="0"/>
              <a:t>Which of these has the smaller attack surface?</a:t>
            </a:r>
          </a:p>
          <a:p>
            <a:endParaRPr lang="en-NZ" sz="2000" dirty="0"/>
          </a:p>
          <a:p>
            <a:endParaRPr lang="en-N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E12B5-319C-4FED-9852-8392B222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41" y="2173168"/>
            <a:ext cx="3117440" cy="3732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3408B9-C2CF-4456-9DDD-23EFBF25EC6B}"/>
              </a:ext>
            </a:extLst>
          </p:cNvPr>
          <p:cNvSpPr/>
          <p:nvPr/>
        </p:nvSpPr>
        <p:spPr>
          <a:xfrm>
            <a:off x="1619537" y="587010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Shopping mall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E693F-4B01-48E2-AC87-A5BE937C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29" y="2239752"/>
            <a:ext cx="3915445" cy="37327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463D6E-F0A3-46D3-81E8-3B5AB20B9E42}"/>
              </a:ext>
            </a:extLst>
          </p:cNvPr>
          <p:cNvSpPr/>
          <p:nvPr/>
        </p:nvSpPr>
        <p:spPr>
          <a:xfrm>
            <a:off x="7736172" y="5918082"/>
            <a:ext cx="13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Tower house</a:t>
            </a:r>
          </a:p>
        </p:txBody>
      </p:sp>
    </p:spTree>
    <p:extLst>
      <p:ext uri="{BB962C8B-B14F-4D97-AF65-F5344CB8AC3E}">
        <p14:creationId xmlns:p14="http://schemas.microsoft.com/office/powerpoint/2010/main" val="299414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Attack surface - software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7447" y="6564081"/>
              <a:ext cx="76368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The Attack Surface of an application is:</a:t>
            </a:r>
          </a:p>
          <a:p>
            <a:endParaRPr lang="en-NZ" sz="2000" dirty="0"/>
          </a:p>
          <a:p>
            <a:pPr marL="457200" indent="-457200">
              <a:buAutoNum type="arabicPeriod"/>
            </a:pPr>
            <a:r>
              <a:rPr lang="en-NZ" sz="2000" dirty="0"/>
              <a:t>The sum of all paths for data/commands into and out of the application, and</a:t>
            </a:r>
          </a:p>
          <a:p>
            <a:pPr marL="457200" indent="-457200">
              <a:buAutoNum type="arabicPeriod"/>
            </a:pPr>
            <a:endParaRPr lang="en-NZ" sz="2000" dirty="0"/>
          </a:p>
          <a:p>
            <a:pPr marL="457200" indent="-457200">
              <a:buAutoNum type="arabicPeriod"/>
            </a:pPr>
            <a:r>
              <a:rPr lang="en-NZ" sz="2000" dirty="0"/>
              <a:t>The code that protects these paths (including resource connection and authentication, authorization, activity logging, data validation and encoding)</a:t>
            </a:r>
          </a:p>
          <a:p>
            <a:pPr marL="457200" indent="-457200">
              <a:buAutoNum type="arabicPeriod"/>
            </a:pPr>
            <a:endParaRPr lang="en-NZ" sz="2000" dirty="0"/>
          </a:p>
          <a:p>
            <a:pPr marL="457200" indent="-457200">
              <a:buAutoNum type="arabicPeriod"/>
            </a:pPr>
            <a:r>
              <a:rPr lang="en-NZ" sz="2000" dirty="0"/>
              <a:t>all valuable data used in the application, including secrets and keys, intellectual property, critical business data, personal data and PII, and</a:t>
            </a:r>
          </a:p>
          <a:p>
            <a:pPr marL="457200" indent="-457200">
              <a:buAutoNum type="arabicPeriod"/>
            </a:pPr>
            <a:endParaRPr lang="en-NZ" sz="2000" dirty="0"/>
          </a:p>
          <a:p>
            <a:pPr marL="457200" indent="-457200">
              <a:buAutoNum type="arabicPeriod"/>
            </a:pPr>
            <a:r>
              <a:rPr lang="en-NZ" sz="2000" dirty="0"/>
              <a:t>the code that protects these data (including encryption and checksums, access auditing, and data integrity and operational security controls).</a:t>
            </a:r>
          </a:p>
          <a:p>
            <a:pPr marL="457200" indent="-457200">
              <a:buAutoNum type="arabicPeriod"/>
            </a:pPr>
            <a:endParaRPr lang="en-NZ" sz="2000" dirty="0"/>
          </a:p>
          <a:p>
            <a:r>
              <a:rPr lang="en-NZ" sz="2000" dirty="0">
                <a:hlinkClick r:id="rId2"/>
              </a:rPr>
              <a:t>https://cheatsheetseries.owasp.org/cheatsheets/Attack_Surface_Analysis_Cheat_Sheet.html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81405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93767" y="6564081"/>
              <a:ext cx="78736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/>
              <a:t>Establish trust boundaries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Don’t reinvent the wheel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Economy 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288472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the weakest link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7258" y="6564081"/>
              <a:ext cx="7538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535888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Principle: Attackers will attack the weakest security point in the application</a:t>
            </a:r>
          </a:p>
          <a:p>
            <a:r>
              <a:rPr lang="en-NZ" sz="2000" dirty="0"/>
              <a:t>– Corollary: One valid secure coding outcome is encouraging the attacker to go after someone else</a:t>
            </a:r>
          </a:p>
          <a:p>
            <a:r>
              <a:rPr lang="en-NZ" sz="2000" dirty="0"/>
              <a:t>– Corollary: A chain is as strong as its weakest link</a:t>
            </a:r>
          </a:p>
          <a:p>
            <a:endParaRPr lang="mi-NZ" sz="2000" dirty="0"/>
          </a:p>
          <a:p>
            <a:endParaRPr lang="en-NZ" dirty="0"/>
          </a:p>
          <a:p>
            <a:r>
              <a:rPr lang="en-NZ" dirty="0"/>
              <a:t>Adversaries will expend the least amount of effort possible to penetrate a system</a:t>
            </a:r>
          </a:p>
          <a:p>
            <a:r>
              <a:rPr lang="en-NZ" dirty="0"/>
              <a:t>–They will work no harder than necessary</a:t>
            </a:r>
          </a:p>
          <a:p>
            <a:r>
              <a:rPr lang="en-NZ" dirty="0"/>
              <a:t>–If they have to work too hard, they may move on to another target (depending on how attractive the asset is) </a:t>
            </a:r>
          </a:p>
          <a:p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0" y="1907655"/>
            <a:ext cx="4624478" cy="2612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704" y="449725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1050" dirty="0"/>
              <a:t>http://www.businessearth.com/wp-content/uploads/supply_chain_sustainability.jpg</a:t>
            </a:r>
          </a:p>
        </p:txBody>
      </p:sp>
    </p:spTree>
    <p:extLst>
      <p:ext uri="{BB962C8B-B14F-4D97-AF65-F5344CB8AC3E}">
        <p14:creationId xmlns:p14="http://schemas.microsoft.com/office/powerpoint/2010/main" val="385332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the weakest link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47047" y="6564081"/>
              <a:ext cx="73408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8401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Threat Models will lead you to the weakest areas</a:t>
            </a:r>
          </a:p>
          <a:p>
            <a:r>
              <a:rPr lang="en-NZ" sz="2000" dirty="0"/>
              <a:t>–Invest in remediating weakest security </a:t>
            </a:r>
            <a:r>
              <a:rPr lang="en-NZ" sz="2000" dirty="0" err="1"/>
              <a:t>defenses</a:t>
            </a:r>
            <a:endParaRPr lang="en-NZ" sz="2000" dirty="0"/>
          </a:p>
          <a:p>
            <a:r>
              <a:rPr lang="en-NZ" sz="2000" dirty="0"/>
              <a:t>–There will always be a new weakest link</a:t>
            </a:r>
          </a:p>
          <a:p>
            <a:r>
              <a:rPr lang="en-NZ" sz="2000" dirty="0"/>
              <a:t>–Attackers will go after weakest links simply because they are easy</a:t>
            </a:r>
          </a:p>
          <a:p>
            <a:endParaRPr lang="en-NZ" sz="2000" dirty="0" err="1"/>
          </a:p>
          <a:p>
            <a:r>
              <a:rPr lang="en-NZ" sz="2000" dirty="0"/>
              <a:t>They are looking for a foothold or information to use</a:t>
            </a:r>
          </a:p>
          <a:p>
            <a:endParaRPr lang="en-NZ" sz="2000" dirty="0"/>
          </a:p>
          <a:p>
            <a:r>
              <a:rPr lang="en-NZ" sz="2000" dirty="0"/>
              <a:t>Factor in the four sources of threats</a:t>
            </a:r>
          </a:p>
          <a:p>
            <a:r>
              <a:rPr lang="en-NZ" sz="2000" dirty="0"/>
              <a:t>–Social: People</a:t>
            </a:r>
          </a:p>
          <a:p>
            <a:r>
              <a:rPr lang="en-NZ" sz="2000" dirty="0"/>
              <a:t>–Operational: Processes (and People)</a:t>
            </a:r>
          </a:p>
          <a:p>
            <a:r>
              <a:rPr lang="en-NZ" sz="2000" dirty="0"/>
              <a:t>–Technological: The application and network</a:t>
            </a:r>
          </a:p>
          <a:p>
            <a:r>
              <a:rPr lang="en-NZ" sz="2000" dirty="0"/>
              <a:t>–Environmental: Facilities</a:t>
            </a:r>
          </a:p>
          <a:p>
            <a:endParaRPr lang="en-NZ" sz="2000" dirty="0"/>
          </a:p>
          <a:p>
            <a:r>
              <a:rPr lang="en-NZ" sz="2000" dirty="0"/>
              <a:t>Which threat sources are more likely to be weak?</a:t>
            </a:r>
          </a:p>
        </p:txBody>
      </p:sp>
    </p:spTree>
    <p:extLst>
      <p:ext uri="{BB962C8B-B14F-4D97-AF65-F5344CB8AC3E}">
        <p14:creationId xmlns:p14="http://schemas.microsoft.com/office/powerpoint/2010/main" val="345465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the weakest link - example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58887" y="6564081"/>
              <a:ext cx="72224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HP Printers using </a:t>
            </a:r>
            <a:r>
              <a:rPr lang="en-NZ" sz="2000" dirty="0" err="1"/>
              <a:t>Jetdirect</a:t>
            </a:r>
            <a:r>
              <a:rPr lang="en-NZ" sz="2000" dirty="0"/>
              <a:t> firmware include an embedded web server</a:t>
            </a:r>
          </a:p>
          <a:p>
            <a:r>
              <a:rPr lang="en-NZ" sz="2000" dirty="0"/>
              <a:t>–Allows for remote administration of the device</a:t>
            </a:r>
          </a:p>
          <a:p>
            <a:r>
              <a:rPr lang="en-NZ" sz="2000" dirty="0"/>
              <a:t>–Due to an undisclosed design flaw, the server handles passwords in an insecure manner</a:t>
            </a:r>
          </a:p>
          <a:p>
            <a:r>
              <a:rPr lang="en-NZ" sz="2000" dirty="0"/>
              <a:t>–Attacker can gain unauthorized access to the device and also create a denial of service.</a:t>
            </a:r>
          </a:p>
          <a:p>
            <a:endParaRPr lang="en-NZ" sz="2000" dirty="0"/>
          </a:p>
          <a:p>
            <a:r>
              <a:rPr lang="en-NZ" sz="2000" dirty="0"/>
              <a:t>Networked printers, in general, are poorly secured.</a:t>
            </a:r>
          </a:p>
          <a:p>
            <a:endParaRPr lang="en-NZ" sz="2000" dirty="0"/>
          </a:p>
          <a:p>
            <a:r>
              <a:rPr lang="en-NZ" sz="2000" dirty="0"/>
              <a:t>Example of the </a:t>
            </a:r>
            <a:r>
              <a:rPr lang="en-NZ" sz="2000" dirty="0" err="1"/>
              <a:t>Netgear</a:t>
            </a:r>
            <a:r>
              <a:rPr lang="en-NZ" sz="2000" dirty="0"/>
              <a:t> routers with the vulnerable web server.</a:t>
            </a:r>
          </a:p>
        </p:txBody>
      </p:sp>
    </p:spTree>
    <p:extLst>
      <p:ext uri="{BB962C8B-B14F-4D97-AF65-F5344CB8AC3E}">
        <p14:creationId xmlns:p14="http://schemas.microsoft.com/office/powerpoint/2010/main" val="91671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the weakest link – tips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567" y="6564081"/>
              <a:ext cx="69856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Use Threat Models to understand your attack surface</a:t>
            </a:r>
          </a:p>
          <a:p>
            <a:endParaRPr lang="en-NZ" sz="2000" dirty="0"/>
          </a:p>
          <a:p>
            <a:r>
              <a:rPr lang="en-NZ" sz="2000" dirty="0"/>
              <a:t>Make sure you don't ignore operational and social threats</a:t>
            </a:r>
          </a:p>
          <a:p>
            <a:endParaRPr lang="en-NZ" sz="2000" dirty="0"/>
          </a:p>
          <a:p>
            <a:r>
              <a:rPr lang="en-NZ" sz="2000" dirty="0"/>
              <a:t>Test your application thoroughly</a:t>
            </a:r>
          </a:p>
          <a:p>
            <a:r>
              <a:rPr lang="en-NZ" sz="2000" dirty="0"/>
              <a:t>	–Have a test plan</a:t>
            </a:r>
          </a:p>
          <a:p>
            <a:r>
              <a:rPr lang="en-NZ" sz="2000" dirty="0"/>
              <a:t>	–Use Red Teaming and/or third-party audits</a:t>
            </a:r>
          </a:p>
          <a:p>
            <a:r>
              <a:rPr lang="en-NZ" sz="2000" dirty="0"/>
              <a:t>	–Test for all of the obvious vulnerabilities</a:t>
            </a:r>
          </a:p>
          <a:p>
            <a:r>
              <a:rPr lang="en-NZ" sz="2000" dirty="0"/>
              <a:t>		- SQL Injection</a:t>
            </a:r>
          </a:p>
          <a:p>
            <a:r>
              <a:rPr lang="en-NZ" sz="2000" dirty="0"/>
              <a:t>		- XSS</a:t>
            </a:r>
          </a:p>
          <a:p>
            <a:r>
              <a:rPr lang="en-NZ" sz="2000" dirty="0"/>
              <a:t>		- Authentication Bypass</a:t>
            </a:r>
          </a:p>
        </p:txBody>
      </p:sp>
    </p:spTree>
    <p:extLst>
      <p:ext uri="{BB962C8B-B14F-4D97-AF65-F5344CB8AC3E}">
        <p14:creationId xmlns:p14="http://schemas.microsoft.com/office/powerpoint/2010/main" val="247519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default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567" y="6564081"/>
              <a:ext cx="69856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19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Secure by design was a set of principles that lead to less vulnerable systems.</a:t>
            </a:r>
          </a:p>
          <a:p>
            <a:endParaRPr lang="en-NZ" sz="2800" dirty="0"/>
          </a:p>
          <a:p>
            <a:r>
              <a:rPr lang="en-NZ" sz="2800" dirty="0"/>
              <a:t>Secure by default is a set of principles with respect to configuration of the system that lead to less vulnerable systems.</a:t>
            </a:r>
          </a:p>
          <a:p>
            <a:endParaRPr lang="en-NZ" sz="2800" dirty="0"/>
          </a:p>
          <a:p>
            <a:pPr marL="342900" indent="-342900">
              <a:buFontTx/>
              <a:buChar char="-"/>
            </a:pPr>
            <a:r>
              <a:rPr lang="en-NZ" sz="2800" dirty="0"/>
              <a:t>Least privilege</a:t>
            </a:r>
          </a:p>
          <a:p>
            <a:pPr marL="342900" indent="-342900">
              <a:buFontTx/>
              <a:buChar char="-"/>
            </a:pPr>
            <a:r>
              <a:rPr lang="en-NZ" sz="2800" dirty="0"/>
              <a:t>Default deny</a:t>
            </a:r>
          </a:p>
          <a:p>
            <a:pPr marL="342900" indent="-342900">
              <a:buFontTx/>
              <a:buChar char="-"/>
            </a:pPr>
            <a:r>
              <a:rPr lang="en-NZ" sz="2800" dirty="0"/>
              <a:t>Fail securely</a:t>
            </a:r>
          </a:p>
          <a:p>
            <a:pPr marL="342900" indent="-342900">
              <a:buFontTx/>
              <a:buChar char="-"/>
            </a:pPr>
            <a:endParaRPr lang="en-NZ" sz="2800" dirty="0"/>
          </a:p>
          <a:p>
            <a:endParaRPr lang="en-NZ" sz="2800" dirty="0"/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11692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Learning objectives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152400" y="6293223"/>
            <a:ext cx="12510655" cy="570553"/>
            <a:chOff x="-17967" y="6494445"/>
            <a:chExt cx="9279644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279644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2058" y="6564081"/>
              <a:ext cx="59907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FA2B1D-4A1C-42F6-A867-28FA40B04759}"/>
              </a:ext>
            </a:extLst>
          </p:cNvPr>
          <p:cNvSpPr txBox="1"/>
          <p:nvPr/>
        </p:nvSpPr>
        <p:spPr>
          <a:xfrm>
            <a:off x="403412" y="1428447"/>
            <a:ext cx="1091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/>
              <a:t>List the security principles of secure design and implementation: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Secure by design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Secure by default</a:t>
            </a:r>
          </a:p>
          <a:p>
            <a:pPr marL="800100" lvl="1" indent="-342900">
              <a:buFontTx/>
              <a:buChar char="-"/>
            </a:pPr>
            <a:r>
              <a:rPr lang="en-NZ" sz="2400" dirty="0"/>
              <a:t>Secure by implementation</a:t>
            </a:r>
          </a:p>
          <a:p>
            <a:pPr marL="800100" lvl="1" indent="-342900">
              <a:buFontTx/>
              <a:buChar char="-"/>
            </a:pPr>
            <a:endParaRPr lang="en-NZ" sz="2400" dirty="0"/>
          </a:p>
          <a:p>
            <a:pPr marL="342900" indent="-342900">
              <a:buFontTx/>
              <a:buChar char="-"/>
            </a:pPr>
            <a:r>
              <a:rPr lang="en-NZ" sz="2400" dirty="0"/>
              <a:t>Describe why each principle is important to security.</a:t>
            </a:r>
          </a:p>
          <a:p>
            <a:pPr marL="342900" indent="-342900">
              <a:buFontTx/>
              <a:buChar char="-"/>
            </a:pPr>
            <a:endParaRPr lang="en-NZ" sz="2400" dirty="0"/>
          </a:p>
          <a:p>
            <a:pPr marL="342900" indent="-342900">
              <a:buFontTx/>
              <a:buChar char="-"/>
            </a:pPr>
            <a:r>
              <a:rPr lang="en-NZ" sz="2400" dirty="0"/>
              <a:t>Identify the needed design principle.</a:t>
            </a:r>
          </a:p>
        </p:txBody>
      </p:sp>
    </p:spTree>
    <p:extLst>
      <p:ext uri="{BB962C8B-B14F-4D97-AF65-F5344CB8AC3E}">
        <p14:creationId xmlns:p14="http://schemas.microsoft.com/office/powerpoint/2010/main" val="177334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default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2567" y="6564081"/>
              <a:ext cx="69856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20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2961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800" b="1" dirty="0"/>
              <a:t>Least privilege</a:t>
            </a:r>
          </a:p>
          <a:p>
            <a:pPr marL="342900" indent="-342900">
              <a:buFontTx/>
              <a:buChar char="-"/>
            </a:pPr>
            <a:r>
              <a:rPr lang="en-NZ" sz="2800" dirty="0"/>
              <a:t>Default deny</a:t>
            </a:r>
          </a:p>
          <a:p>
            <a:pPr marL="342900" indent="-342900">
              <a:buFontTx/>
              <a:buChar char="-"/>
            </a:pPr>
            <a:r>
              <a:rPr lang="en-NZ" sz="2800" dirty="0"/>
              <a:t>Fail securely</a:t>
            </a:r>
          </a:p>
          <a:p>
            <a:pPr marL="342900" indent="-342900">
              <a:buFontTx/>
              <a:buChar char="-"/>
            </a:pPr>
            <a:endParaRPr lang="en-NZ" sz="2800" dirty="0"/>
          </a:p>
          <a:p>
            <a:endParaRPr lang="en-NZ" sz="2800" dirty="0"/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22126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Least privilege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58887" y="6564081"/>
              <a:ext cx="72224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21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Principle: A subject should only be granted only the privileges needed for an operation</a:t>
            </a:r>
          </a:p>
          <a:p>
            <a:endParaRPr lang="en-NZ" sz="2000" dirty="0"/>
          </a:p>
          <a:p>
            <a:r>
              <a:rPr lang="en-NZ" sz="2000" dirty="0"/>
              <a:t>Corollary: Privileges should be associated with the function being performed, not with the identity</a:t>
            </a:r>
          </a:p>
          <a:p>
            <a:endParaRPr lang="en-NZ" sz="2000" dirty="0"/>
          </a:p>
          <a:p>
            <a:r>
              <a:rPr lang="en-NZ" sz="2000" dirty="0"/>
              <a:t>Least Privilege is a concept that means that at any given application state, the user will operate at the lowest level of access rights possible</a:t>
            </a:r>
          </a:p>
          <a:p>
            <a:endParaRPr lang="en-NZ" sz="2000" dirty="0"/>
          </a:p>
          <a:p>
            <a:r>
              <a:rPr lang="en-NZ" sz="2000" dirty="0"/>
              <a:t>A program should be given only those privileges it needs in order to satisfy its requirements:</a:t>
            </a:r>
          </a:p>
          <a:p>
            <a:pPr marL="342900" indent="-342900">
              <a:buFontTx/>
              <a:buChar char="-"/>
            </a:pPr>
            <a:r>
              <a:rPr lang="en-NZ" sz="2000" dirty="0"/>
              <a:t>no more, no less</a:t>
            </a:r>
          </a:p>
          <a:p>
            <a:pPr marL="342900" indent="-342900">
              <a:buFontTx/>
              <a:buChar char="-"/>
            </a:pPr>
            <a:r>
              <a:rPr lang="en-NZ" sz="2000" dirty="0"/>
              <a:t>if a program doesn’t need an access right, it should not be granted that right</a:t>
            </a:r>
          </a:p>
          <a:p>
            <a:pPr marL="342900" indent="-342900">
              <a:buFontTx/>
              <a:buChar char="-"/>
            </a:pPr>
            <a:r>
              <a:rPr lang="en-NZ" sz="2000" dirty="0"/>
              <a:t>think of it as “need to </a:t>
            </a:r>
            <a:r>
              <a:rPr lang="en-NZ" sz="2000" dirty="0" err="1"/>
              <a:t>know”rule</a:t>
            </a:r>
            <a:endParaRPr lang="en-NZ" sz="2000" dirty="0"/>
          </a:p>
          <a:p>
            <a:pPr marL="342900" indent="-342900">
              <a:buFontTx/>
              <a:buChar char="-"/>
            </a:pPr>
            <a:r>
              <a:rPr lang="en-NZ" sz="2000" dirty="0"/>
              <a:t>thus if the program is compromised, damage is limited</a:t>
            </a:r>
          </a:p>
        </p:txBody>
      </p:sp>
    </p:spTree>
    <p:extLst>
      <p:ext uri="{BB962C8B-B14F-4D97-AF65-F5344CB8AC3E}">
        <p14:creationId xmlns:p14="http://schemas.microsoft.com/office/powerpoint/2010/main" val="77745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Least privilege - example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58887" y="6564081"/>
              <a:ext cx="72224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22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1" y="1428447"/>
            <a:ext cx="104590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/>
              <a:t>Do you run your local desktop as an Administrator user?</a:t>
            </a:r>
          </a:p>
          <a:p>
            <a:endParaRPr lang="en-NZ" sz="2000" dirty="0"/>
          </a:p>
          <a:p>
            <a:pPr marL="342900" indent="-342900">
              <a:buFontTx/>
              <a:buChar char="-"/>
            </a:pPr>
            <a:r>
              <a:rPr lang="en-NZ" sz="2000" dirty="0"/>
              <a:t>You are not applying the Least Privilege Principle</a:t>
            </a:r>
          </a:p>
          <a:p>
            <a:pPr marL="342900" indent="-342900">
              <a:buFontTx/>
              <a:buChar char="-"/>
            </a:pPr>
            <a:r>
              <a:rPr lang="en-NZ" sz="2000" dirty="0"/>
              <a:t>The damage from executing malicious code will be much greater than if you didn’t</a:t>
            </a:r>
          </a:p>
          <a:p>
            <a:endParaRPr lang="en-NZ" sz="2000" dirty="0"/>
          </a:p>
          <a:p>
            <a:r>
              <a:rPr lang="en-NZ" sz="2000" dirty="0"/>
              <a:t>On Linux, running services as root or with </a:t>
            </a:r>
            <a:r>
              <a:rPr lang="en-NZ" sz="2000" dirty="0" err="1"/>
              <a:t>setuid</a:t>
            </a:r>
            <a:r>
              <a:rPr lang="en-NZ" sz="2000" dirty="0"/>
              <a:t> permission bit set has the same effect</a:t>
            </a:r>
          </a:p>
          <a:p>
            <a:endParaRPr lang="en-NZ" sz="2000" dirty="0"/>
          </a:p>
          <a:p>
            <a:pPr marL="342900" indent="-342900">
              <a:buFontTx/>
              <a:buChar char="-"/>
            </a:pPr>
            <a:r>
              <a:rPr lang="en-NZ" sz="2000" dirty="0"/>
              <a:t>Running the Apache web server as root</a:t>
            </a:r>
          </a:p>
          <a:p>
            <a:pPr marL="342900" indent="-342900">
              <a:buFontTx/>
              <a:buChar char="-"/>
            </a:pPr>
            <a:r>
              <a:rPr lang="en-NZ" sz="2000" dirty="0"/>
              <a:t>That gives every executable that Apache runs root privileges on your system</a:t>
            </a:r>
          </a:p>
          <a:p>
            <a:pPr marL="342900" indent="-342900">
              <a:buFontTx/>
              <a:buChar char="-"/>
            </a:pPr>
            <a:r>
              <a:rPr lang="en-NZ" sz="2000" dirty="0"/>
              <a:t>If a program runs as root, many of it's normal defects become security defects</a:t>
            </a:r>
          </a:p>
        </p:txBody>
      </p:sp>
    </p:spTree>
    <p:extLst>
      <p:ext uri="{BB962C8B-B14F-4D97-AF65-F5344CB8AC3E}">
        <p14:creationId xmlns:p14="http://schemas.microsoft.com/office/powerpoint/2010/main" val="317662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1399" y="6564081"/>
              <a:ext cx="709733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23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4536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b="1" dirty="0"/>
              <a:t>Security principles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Establish trust boundaries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Don’t reinvent the wheel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Economy of mechanism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Secure the weakest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1059D-7AC1-4076-A5BF-12A013E4A5FB}"/>
              </a:ext>
            </a:extLst>
          </p:cNvPr>
          <p:cNvSpPr txBox="1"/>
          <p:nvPr/>
        </p:nvSpPr>
        <p:spPr>
          <a:xfrm>
            <a:off x="5691849" y="1420823"/>
            <a:ext cx="2961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b="1" dirty="0"/>
              <a:t>Least privilege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Default deny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Fail securely</a:t>
            </a:r>
          </a:p>
          <a:p>
            <a:pPr marL="342900" indent="-342900">
              <a:buFontTx/>
              <a:buChar char="-"/>
            </a:pPr>
            <a:endParaRPr lang="en-NZ" sz="2800" dirty="0"/>
          </a:p>
          <a:p>
            <a:endParaRPr lang="en-NZ" sz="2800" dirty="0"/>
          </a:p>
          <a:p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28533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1399" y="6564081"/>
              <a:ext cx="709733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3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b="1" dirty="0"/>
              <a:t>Security principles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Establish trust boundaries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Don’t reinvent the wheel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Economy of mechanism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775374F-CBEA-4F7A-A59C-055411233C1F}"/>
              </a:ext>
            </a:extLst>
          </p:cNvPr>
          <p:cNvSpPr/>
          <p:nvPr/>
        </p:nvSpPr>
        <p:spPr>
          <a:xfrm>
            <a:off x="4679576" y="1583703"/>
            <a:ext cx="1061348" cy="1668544"/>
          </a:xfrm>
          <a:prstGeom prst="rightBrace">
            <a:avLst>
              <a:gd name="adj1" fmla="val 8333"/>
              <a:gd name="adj2" fmla="val 528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7B887-9593-42DE-B97C-EEFC252B00E0}"/>
              </a:ext>
            </a:extLst>
          </p:cNvPr>
          <p:cNvSpPr/>
          <p:nvPr/>
        </p:nvSpPr>
        <p:spPr>
          <a:xfrm>
            <a:off x="5792669" y="2250996"/>
            <a:ext cx="1410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000" b="1" dirty="0">
                <a:solidFill>
                  <a:srgbClr val="FF0000"/>
                </a:solidFill>
              </a:rPr>
              <a:t>Last lecture</a:t>
            </a:r>
            <a:endParaRPr lang="en-N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Secure by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1399" y="6564081"/>
              <a:ext cx="709733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4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NZ" sz="2400" dirty="0"/>
              <a:t>Security principles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Establish trust boundaries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Don’t reinvent the wheel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Economy of mechanism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Separation of duty</a:t>
            </a:r>
          </a:p>
          <a:p>
            <a:pPr marL="342900" indent="-342900">
              <a:buFontTx/>
              <a:buChar char="-"/>
            </a:pPr>
            <a:r>
              <a:rPr lang="en-NZ" sz="2400" b="1" dirty="0"/>
              <a:t>Open design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Minimize the attack surface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Secure the weakest link</a:t>
            </a:r>
          </a:p>
        </p:txBody>
      </p:sp>
    </p:spTree>
    <p:extLst>
      <p:ext uri="{BB962C8B-B14F-4D97-AF65-F5344CB8AC3E}">
        <p14:creationId xmlns:p14="http://schemas.microsoft.com/office/powerpoint/2010/main" val="10291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Open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6648" y="6564081"/>
              <a:ext cx="70448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5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Principle: The security of a component or system should not depend on the secrecy of the design or implementation</a:t>
            </a:r>
          </a:p>
          <a:p>
            <a:r>
              <a:rPr lang="en-NZ" sz="2400" dirty="0"/>
              <a:t>– </a:t>
            </a:r>
            <a:r>
              <a:rPr lang="en-NZ" sz="2400" dirty="0" err="1"/>
              <a:t>Kerckhoff's</a:t>
            </a:r>
            <a:r>
              <a:rPr lang="en-NZ" sz="2400" dirty="0"/>
              <a:t> Principle: Crypto-systems should remain secure even when the attacker knows all the internal details (stated in 1883)</a:t>
            </a:r>
          </a:p>
          <a:p>
            <a:r>
              <a:rPr lang="en-NZ" sz="2800" dirty="0"/>
              <a:t>Keys: the secret data that must be protected</a:t>
            </a:r>
          </a:p>
          <a:p>
            <a:r>
              <a:rPr lang="en-NZ" sz="2800" dirty="0"/>
              <a:t>Also known as avoiding "Security by Obscurity"</a:t>
            </a:r>
          </a:p>
          <a:p>
            <a:r>
              <a:rPr lang="en-NZ" sz="2800" dirty="0"/>
              <a:t>It is highly unlikely that any algorithm or method can be kept secret</a:t>
            </a:r>
            <a:endParaRPr lang="en-NZ" sz="2400" dirty="0"/>
          </a:p>
          <a:p>
            <a:r>
              <a:rPr lang="en-NZ" sz="2400" dirty="0"/>
              <a:t>– Many people know</a:t>
            </a:r>
          </a:p>
          <a:p>
            <a:r>
              <a:rPr lang="en-NZ" sz="2400" dirty="0"/>
              <a:t>– Attackers can guess and probe the application</a:t>
            </a:r>
          </a:p>
          <a:p>
            <a:r>
              <a:rPr lang="en-NZ" sz="2400" dirty="0"/>
              <a:t>– Your own documentation may reveal the secrets</a:t>
            </a:r>
          </a:p>
        </p:txBody>
      </p:sp>
    </p:spTree>
    <p:extLst>
      <p:ext uri="{BB962C8B-B14F-4D97-AF65-F5344CB8AC3E}">
        <p14:creationId xmlns:p14="http://schemas.microsoft.com/office/powerpoint/2010/main" val="362742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Open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6648" y="6564081"/>
              <a:ext cx="70448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6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Openness applies to algorithms and implementation details, but not to data like encryption keys and passwords (the Keys)</a:t>
            </a:r>
          </a:p>
          <a:p>
            <a:endParaRPr lang="en-NZ" sz="2400" dirty="0"/>
          </a:p>
          <a:p>
            <a:r>
              <a:rPr lang="en-NZ" sz="2400" dirty="0"/>
              <a:t>The more review and testing of security code, the more secure it becomes (assuming some skill!)</a:t>
            </a:r>
          </a:p>
          <a:p>
            <a:endParaRPr lang="en-NZ" sz="2400" dirty="0"/>
          </a:p>
          <a:p>
            <a:r>
              <a:rPr lang="en-NZ" sz="2400" dirty="0"/>
              <a:t>The security of a system should depend on the possession of easy to protect passwords and keys, not on the ignorance of the attacker</a:t>
            </a:r>
          </a:p>
        </p:txBody>
      </p:sp>
    </p:spTree>
    <p:extLst>
      <p:ext uri="{BB962C8B-B14F-4D97-AF65-F5344CB8AC3E}">
        <p14:creationId xmlns:p14="http://schemas.microsoft.com/office/powerpoint/2010/main" val="21683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Open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75366" y="6564081"/>
              <a:ext cx="90576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7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You should not depend on obscurity for protection</a:t>
            </a:r>
          </a:p>
          <a:p>
            <a:endParaRPr lang="en-NZ" sz="2400" dirty="0"/>
          </a:p>
          <a:p>
            <a:r>
              <a:rPr lang="en-NZ" sz="2400" dirty="0"/>
              <a:t>But using obscurity as camouflage is fine</a:t>
            </a:r>
          </a:p>
          <a:p>
            <a:r>
              <a:rPr lang="en-NZ" sz="2400" dirty="0"/>
              <a:t>– Port knocking</a:t>
            </a:r>
          </a:p>
          <a:p>
            <a:r>
              <a:rPr lang="en-NZ" sz="2400" dirty="0"/>
              <a:t>– Changing the name of the Admin user</a:t>
            </a:r>
          </a:p>
          <a:p>
            <a:r>
              <a:rPr lang="en-NZ" sz="2400" dirty="0"/>
              <a:t>– Changing </a:t>
            </a:r>
            <a:r>
              <a:rPr lang="en-NZ" sz="2400" dirty="0" err="1"/>
              <a:t>cgi</a:t>
            </a:r>
            <a:r>
              <a:rPr lang="en-NZ" sz="2400" dirty="0"/>
              <a:t>-bin to demos</a:t>
            </a:r>
          </a:p>
          <a:p>
            <a:r>
              <a:rPr lang="en-NZ" sz="2400" dirty="0"/>
              <a:t>– Changing the name of system administration executables</a:t>
            </a:r>
          </a:p>
          <a:p>
            <a:endParaRPr lang="en-NZ" sz="2400" dirty="0"/>
          </a:p>
          <a:p>
            <a:r>
              <a:rPr lang="en-NZ" sz="2400" dirty="0"/>
              <a:t>But making it more difficult, is never the wrong thing to do</a:t>
            </a:r>
          </a:p>
        </p:txBody>
      </p:sp>
    </p:spTree>
    <p:extLst>
      <p:ext uri="{BB962C8B-B14F-4D97-AF65-F5344CB8AC3E}">
        <p14:creationId xmlns:p14="http://schemas.microsoft.com/office/powerpoint/2010/main" val="108270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Open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6648" y="6564081"/>
              <a:ext cx="704484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8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Design security features as though only the keys are private</a:t>
            </a:r>
          </a:p>
          <a:p>
            <a:r>
              <a:rPr lang="en-NZ" sz="2000" dirty="0"/>
              <a:t>–The point of open design is that secrets usually are not secret</a:t>
            </a:r>
          </a:p>
          <a:p>
            <a:r>
              <a:rPr lang="en-NZ" sz="2000" dirty="0"/>
              <a:t>–If your software has proprietary algorithms, processes and procedures, assume they are public when you design</a:t>
            </a:r>
          </a:p>
          <a:p>
            <a:r>
              <a:rPr lang="en-NZ" sz="2000" dirty="0"/>
              <a:t>–Without proprietary algorithms, you need to be especially careful with keys</a:t>
            </a:r>
          </a:p>
          <a:p>
            <a:endParaRPr lang="en-NZ" sz="2400" dirty="0"/>
          </a:p>
          <a:p>
            <a:r>
              <a:rPr lang="en-NZ" sz="2400" dirty="0"/>
              <a:t>Areas where data is commonly assumed to be safe when it is not</a:t>
            </a:r>
          </a:p>
          <a:p>
            <a:r>
              <a:rPr lang="en-NZ" sz="2000" dirty="0"/>
              <a:t>–Registry keys</a:t>
            </a:r>
          </a:p>
          <a:p>
            <a:r>
              <a:rPr lang="en-NZ" sz="2000" dirty="0"/>
              <a:t>–Hard-coded passwords or encryption keys</a:t>
            </a:r>
          </a:p>
          <a:p>
            <a:r>
              <a:rPr lang="en-NZ" sz="2000" dirty="0"/>
              <a:t>–Data or code in HTML pages</a:t>
            </a:r>
          </a:p>
          <a:p>
            <a:r>
              <a:rPr lang="en-NZ" sz="2000" dirty="0"/>
              <a:t>–Anything stored on a client host</a:t>
            </a:r>
          </a:p>
          <a:p>
            <a:r>
              <a:rPr lang="en-NZ" sz="2000" dirty="0"/>
              <a:t>–Anything sent over an unencrypted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86299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56" y="401036"/>
            <a:ext cx="1143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/>
              <a:t>Open design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" y="6293223"/>
            <a:ext cx="12192000" cy="570553"/>
            <a:chOff x="-17967" y="6494445"/>
            <a:chExt cx="9156327" cy="369332"/>
          </a:xfrm>
        </p:grpSpPr>
        <p:sp>
          <p:nvSpPr>
            <p:cNvPr id="14" name="Rectangle 13"/>
            <p:cNvSpPr/>
            <p:nvPr/>
          </p:nvSpPr>
          <p:spPr>
            <a:xfrm>
              <a:off x="-17967" y="6494445"/>
              <a:ext cx="9156327" cy="36933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" y="6564081"/>
              <a:ext cx="3458346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CYBR 271: Secure Programming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58887" y="6564081"/>
              <a:ext cx="722245" cy="2390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Slide </a:t>
              </a:r>
              <a:fld id="{720F2209-83AF-48BA-9319-FE7BCF01CC0A}" type="slidenum">
                <a:rPr lang="en-US">
                  <a:solidFill>
                    <a:schemeClr val="bg1"/>
                  </a:solidFill>
                </a:rPr>
                <a:pPr/>
                <a:t>9</a:t>
              </a:fld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412" y="1428447"/>
            <a:ext cx="109146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Obscure or customized security algorithms are seldom reliable which increases risk</a:t>
            </a:r>
          </a:p>
          <a:p>
            <a:r>
              <a:rPr lang="en-NZ" sz="2000" dirty="0"/>
              <a:t>- Encryption</a:t>
            </a:r>
          </a:p>
          <a:p>
            <a:r>
              <a:rPr lang="en-NZ" sz="2000" dirty="0"/>
              <a:t>- Randomization</a:t>
            </a:r>
          </a:p>
          <a:p>
            <a:r>
              <a:rPr lang="en-NZ" sz="2000" dirty="0"/>
              <a:t>- Session management</a:t>
            </a:r>
          </a:p>
          <a:p>
            <a:endParaRPr lang="en-NZ" sz="2400" dirty="0"/>
          </a:p>
          <a:p>
            <a:r>
              <a:rPr lang="en-NZ" sz="2400" dirty="0"/>
              <a:t>Any security mechanism that depends on no one noticing is doomed to failure</a:t>
            </a:r>
          </a:p>
          <a:p>
            <a:endParaRPr lang="en-NZ" sz="2400" dirty="0"/>
          </a:p>
          <a:p>
            <a:r>
              <a:rPr lang="en-NZ" sz="2400" dirty="0"/>
              <a:t>Keys are safe only if you make them so</a:t>
            </a:r>
          </a:p>
          <a:p>
            <a:r>
              <a:rPr lang="en-NZ" sz="2000" dirty="0"/>
              <a:t>– Inside of your Trust Boundaries</a:t>
            </a:r>
          </a:p>
          <a:p>
            <a:r>
              <a:rPr lang="en-NZ" sz="2000" dirty="0"/>
              <a:t>– Security features designed to protect them even if everyone knows how they work</a:t>
            </a:r>
          </a:p>
        </p:txBody>
      </p:sp>
    </p:spTree>
    <p:extLst>
      <p:ext uri="{BB962C8B-B14F-4D97-AF65-F5344CB8AC3E}">
        <p14:creationId xmlns:p14="http://schemas.microsoft.com/office/powerpoint/2010/main" val="416990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.pptx" id="{7064D57E-A04E-49A3-A8EA-B4671B9640B3}" vid="{559B883E-175F-46D7-B0FC-DC69DBA69A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13030</TotalTime>
  <Words>1626</Words>
  <Application>Microsoft Office PowerPoint</Application>
  <PresentationFormat>Widescreen</PresentationFormat>
  <Paragraphs>267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 of Wellington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Watterson</dc:creator>
  <cp:lastModifiedBy>Ian Welch</cp:lastModifiedBy>
  <cp:revision>468</cp:revision>
  <cp:lastPrinted>2018-03-06T03:20:54Z</cp:lastPrinted>
  <dcterms:created xsi:type="dcterms:W3CDTF">2018-02-19T20:47:45Z</dcterms:created>
  <dcterms:modified xsi:type="dcterms:W3CDTF">2020-07-20T11:22:22Z</dcterms:modified>
</cp:coreProperties>
</file>