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67" r:id="rId2"/>
    <p:sldId id="442" r:id="rId3"/>
    <p:sldId id="450" r:id="rId4"/>
    <p:sldId id="401" r:id="rId5"/>
    <p:sldId id="460" r:id="rId6"/>
    <p:sldId id="403" r:id="rId7"/>
    <p:sldId id="461" r:id="rId8"/>
    <p:sldId id="462" r:id="rId9"/>
    <p:sldId id="463" r:id="rId10"/>
    <p:sldId id="464" r:id="rId11"/>
    <p:sldId id="465" r:id="rId12"/>
    <p:sldId id="466" r:id="rId13"/>
    <p:sldId id="472" r:id="rId14"/>
    <p:sldId id="411" r:id="rId15"/>
    <p:sldId id="467" r:id="rId16"/>
    <p:sldId id="468" r:id="rId17"/>
    <p:sldId id="413" r:id="rId18"/>
    <p:sldId id="415" r:id="rId19"/>
    <p:sldId id="416" r:id="rId20"/>
    <p:sldId id="418" r:id="rId21"/>
    <p:sldId id="469" r:id="rId22"/>
    <p:sldId id="470" r:id="rId23"/>
    <p:sldId id="421" r:id="rId24"/>
    <p:sldId id="423" r:id="rId25"/>
    <p:sldId id="425" r:id="rId26"/>
    <p:sldId id="428" r:id="rId27"/>
    <p:sldId id="433" r:id="rId28"/>
    <p:sldId id="471" r:id="rId29"/>
    <p:sldId id="438" r:id="rId30"/>
    <p:sldId id="440" r:id="rId31"/>
    <p:sldId id="396" r:id="rId32"/>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Welch" initials="IW" lastIdx="0" clrIdx="0">
    <p:extLst>
      <p:ext uri="{19B8F6BF-5375-455C-9EA6-DF929625EA0E}">
        <p15:presenceInfo xmlns:p15="http://schemas.microsoft.com/office/powerpoint/2012/main" userId="S-1-5-21-2006794120-1690220639-2666707112-13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82" autoAdjust="0"/>
    <p:restoredTop sz="69814" autoAdjust="0"/>
  </p:normalViewPr>
  <p:slideViewPr>
    <p:cSldViewPr snapToGrid="0" snapToObjects="1">
      <p:cViewPr varScale="1">
        <p:scale>
          <a:sx n="47" d="100"/>
          <a:sy n="47" d="100"/>
        </p:scale>
        <p:origin x="1416" y="4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51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5BF4605-D142-4B55-B612-0E3EB9E4A6A5}" type="datetimeFigureOut">
              <a:rPr lang="en-US" smtClean="0"/>
              <a:t>7/22/2020</a:t>
            </a:fld>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B8AF7D7F-339B-458F-8A7D-90F2F8D57C84}" type="slidenum">
              <a:rPr lang="en-US" smtClean="0"/>
              <a:t>‹#›</a:t>
            </a:fld>
            <a:endParaRPr lang="en-US"/>
          </a:p>
        </p:txBody>
      </p:sp>
    </p:spTree>
    <p:extLst>
      <p:ext uri="{BB962C8B-B14F-4D97-AF65-F5344CB8AC3E}">
        <p14:creationId xmlns:p14="http://schemas.microsoft.com/office/powerpoint/2010/main" val="3269969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DD889605-6C09-40D7-A368-5A401C49DDAE}" type="datetimeFigureOut">
              <a:rPr lang="en-NZ" smtClean="0"/>
              <a:t>22/07/2020</a:t>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1FCFA1FB-0359-4589-92D8-427D075B88D8}" type="slidenum">
              <a:rPr lang="en-NZ" smtClean="0"/>
              <a:t>‹#›</a:t>
            </a:fld>
            <a:endParaRPr lang="en-NZ"/>
          </a:p>
        </p:txBody>
      </p:sp>
    </p:spTree>
    <p:extLst>
      <p:ext uri="{BB962C8B-B14F-4D97-AF65-F5344CB8AC3E}">
        <p14:creationId xmlns:p14="http://schemas.microsoft.com/office/powerpoint/2010/main" val="407329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rustwave.com/en-us/resources/blogs/spiderlabs-blog/understanding-and-discovering-open-redirect-vulnerabiliti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rustwave.com/en-us/resources/blogs/spiderlabs-blog/understanding-and-discovering-open-redirect-vulnerabiliti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pcicomplianceguide.org/faq/#:~:text=A%3A%20The%20Payment%20Card%20Industry,information%20maintain%20a%20secure%20environmen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s-cert.cisa.gov/bsi/articles/knowledge/principles/failing-securel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CFA1FB-0359-4589-92D8-427D075B88D8}" type="slidenum">
              <a:rPr lang="en-NZ" smtClean="0"/>
              <a:t>1</a:t>
            </a:fld>
            <a:endParaRPr lang="en-NZ"/>
          </a:p>
        </p:txBody>
      </p:sp>
    </p:spTree>
    <p:extLst>
      <p:ext uri="{BB962C8B-B14F-4D97-AF65-F5344CB8AC3E}">
        <p14:creationId xmlns:p14="http://schemas.microsoft.com/office/powerpoint/2010/main" val="4002508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12</a:t>
            </a:fld>
            <a:endParaRPr lang="en-NZ"/>
          </a:p>
        </p:txBody>
      </p:sp>
    </p:spTree>
    <p:extLst>
      <p:ext uri="{BB962C8B-B14F-4D97-AF65-F5344CB8AC3E}">
        <p14:creationId xmlns:p14="http://schemas.microsoft.com/office/powerpoint/2010/main" val="223219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What if lose your phone number?</a:t>
            </a:r>
          </a:p>
          <a:p>
            <a:r>
              <a:rPr lang="en-NZ" dirty="0"/>
              <a:t>How do you know that the person is </a:t>
            </a:r>
            <a:r>
              <a:rPr lang="en-NZ" dirty="0" err="1"/>
              <a:t>legitmate</a:t>
            </a:r>
            <a:r>
              <a:rPr lang="en-NZ" dirty="0"/>
              <a:t>?</a:t>
            </a:r>
          </a:p>
          <a:p>
            <a:r>
              <a:rPr lang="en-NZ" dirty="0"/>
              <a:t>What if an attacker?</a:t>
            </a:r>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15</a:t>
            </a:fld>
            <a:endParaRPr lang="en-NZ"/>
          </a:p>
        </p:txBody>
      </p:sp>
    </p:spTree>
    <p:extLst>
      <p:ext uri="{BB962C8B-B14F-4D97-AF65-F5344CB8AC3E}">
        <p14:creationId xmlns:p14="http://schemas.microsoft.com/office/powerpoint/2010/main" val="175174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What is captcha?</a:t>
            </a:r>
          </a:p>
          <a:p>
            <a:r>
              <a:rPr lang="en-NZ" sz="1200" b="0" i="0" kern="1200" dirty="0">
                <a:solidFill>
                  <a:schemeClr val="tx1"/>
                </a:solidFill>
                <a:effectLst/>
                <a:latin typeface="+mn-lt"/>
                <a:ea typeface="+mn-ea"/>
                <a:cs typeface="+mn-cs"/>
              </a:rPr>
              <a:t>“A computer program or system intended to distinguish human from machine input, typically as a way of thwarting spam and automated extraction of data from websites.”</a:t>
            </a:r>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16</a:t>
            </a:fld>
            <a:endParaRPr lang="en-NZ"/>
          </a:p>
        </p:txBody>
      </p:sp>
    </p:spTree>
    <p:extLst>
      <p:ext uri="{BB962C8B-B14F-4D97-AF65-F5344CB8AC3E}">
        <p14:creationId xmlns:p14="http://schemas.microsoft.com/office/powerpoint/2010/main" val="1405887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Your company mandates two-factor login for google mail</a:t>
            </a:r>
            <a:endParaRPr lang="en-NZ" dirty="0"/>
          </a:p>
          <a:p>
            <a:r>
              <a:rPr lang="en-US" dirty="0"/>
              <a:t>– Is having to get an authentication code from your cell phone when you login</a:t>
            </a:r>
            <a:endParaRPr lang="en-NZ" dirty="0"/>
          </a:p>
          <a:p>
            <a:r>
              <a:rPr lang="en-US" dirty="0"/>
              <a:t>psychologically acceptable?</a:t>
            </a:r>
            <a:endParaRPr lang="en-NZ" dirty="0"/>
          </a:p>
          <a:p>
            <a:r>
              <a:rPr lang="en-US" dirty="0"/>
              <a:t>– If you only have to do so every 30 days for any given host?</a:t>
            </a:r>
            <a:endParaRPr lang="en-NZ" dirty="0"/>
          </a:p>
          <a:p>
            <a:r>
              <a:rPr lang="en-US" dirty="0"/>
              <a:t>• A college campus decides that usernames should be less "guessable" and</a:t>
            </a:r>
            <a:endParaRPr lang="en-NZ" dirty="0"/>
          </a:p>
          <a:p>
            <a:r>
              <a:rPr lang="en-US" dirty="0"/>
              <a:t>replaces them with 8 random characters</a:t>
            </a:r>
            <a:endParaRPr lang="en-NZ" dirty="0"/>
          </a:p>
          <a:p>
            <a:r>
              <a:rPr lang="en-US" dirty="0"/>
              <a:t>– Psychologically acceptable?</a:t>
            </a:r>
            <a:endParaRPr lang="en-NZ" dirty="0"/>
          </a:p>
          <a:p>
            <a:r>
              <a:rPr lang="en-US" dirty="0"/>
              <a:t>• A system requires that all personal files be passworded, so each access</a:t>
            </a:r>
            <a:endParaRPr lang="en-NZ" dirty="0"/>
          </a:p>
          <a:p>
            <a:r>
              <a:rPr lang="en-US" dirty="0"/>
              <a:t>requires a password to be typed</a:t>
            </a:r>
            <a:endParaRPr lang="en-NZ" dirty="0"/>
          </a:p>
          <a:p>
            <a:r>
              <a:rPr lang="en-US" dirty="0"/>
              <a:t>– Psychologically acceptable?</a:t>
            </a:r>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17</a:t>
            </a:fld>
            <a:endParaRPr lang="en-NZ"/>
          </a:p>
        </p:txBody>
      </p:sp>
    </p:spTree>
    <p:extLst>
      <p:ext uri="{BB962C8B-B14F-4D97-AF65-F5344CB8AC3E}">
        <p14:creationId xmlns:p14="http://schemas.microsoft.com/office/powerpoint/2010/main" val="3931822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https://www.trustwave.com/en-us/resources/blogs/spiderlabs-blog/understanding-and-discovering-open-redirect-vulnerabilities/</a:t>
            </a:r>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19</a:t>
            </a:fld>
            <a:endParaRPr lang="en-NZ"/>
          </a:p>
        </p:txBody>
      </p:sp>
    </p:spTree>
    <p:extLst>
      <p:ext uri="{BB962C8B-B14F-4D97-AF65-F5344CB8AC3E}">
        <p14:creationId xmlns:p14="http://schemas.microsoft.com/office/powerpoint/2010/main" val="296839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https://www.trustwave.com/en-us/resources/blogs/spiderlabs-blog/understanding-and-discovering-open-redirect-vulnerabilities/</a:t>
            </a:r>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22</a:t>
            </a:fld>
            <a:endParaRPr lang="en-NZ"/>
          </a:p>
        </p:txBody>
      </p:sp>
    </p:spTree>
    <p:extLst>
      <p:ext uri="{BB962C8B-B14F-4D97-AF65-F5344CB8AC3E}">
        <p14:creationId xmlns:p14="http://schemas.microsoft.com/office/powerpoint/2010/main" val="24766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https://www.pcicomplianceguide.org/faq/#:~:text=A%3A%20The%20Payment%20Card%20Industry,information%20maintain%20a%20secure%20environment.</a:t>
            </a:r>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24</a:t>
            </a:fld>
            <a:endParaRPr lang="en-NZ"/>
          </a:p>
        </p:txBody>
      </p:sp>
    </p:spTree>
    <p:extLst>
      <p:ext uri="{BB962C8B-B14F-4D97-AF65-F5344CB8AC3E}">
        <p14:creationId xmlns:p14="http://schemas.microsoft.com/office/powerpoint/2010/main" val="976974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How does </a:t>
            </a:r>
            <a:r>
              <a:rPr lang="en-NZ" dirty="0" err="1"/>
              <a:t>Paywave</a:t>
            </a:r>
            <a:r>
              <a:rPr lang="en-NZ" dirty="0"/>
              <a:t> affect this?</a:t>
            </a:r>
          </a:p>
          <a:p>
            <a:r>
              <a:rPr lang="en-NZ" dirty="0"/>
              <a:t>All the background checking applies – number of withdrawals, limits on the amounts</a:t>
            </a:r>
          </a:p>
          <a:p>
            <a:r>
              <a:rPr lang="en-NZ" dirty="0"/>
              <a:t>These don’t apply to the manual system.</a:t>
            </a:r>
          </a:p>
        </p:txBody>
      </p:sp>
      <p:sp>
        <p:nvSpPr>
          <p:cNvPr id="4" name="Slide Number Placeholder 3"/>
          <p:cNvSpPr>
            <a:spLocks noGrp="1"/>
          </p:cNvSpPr>
          <p:nvPr>
            <p:ph type="sldNum" sz="quarter" idx="5"/>
          </p:nvPr>
        </p:nvSpPr>
        <p:spPr/>
        <p:txBody>
          <a:bodyPr/>
          <a:lstStyle/>
          <a:p>
            <a:fld id="{1FCFA1FB-0359-4589-92D8-427D075B88D8}" type="slidenum">
              <a:rPr lang="en-NZ" smtClean="0"/>
              <a:t>28</a:t>
            </a:fld>
            <a:endParaRPr lang="en-NZ"/>
          </a:p>
        </p:txBody>
      </p:sp>
    </p:spTree>
    <p:extLst>
      <p:ext uri="{BB962C8B-B14F-4D97-AF65-F5344CB8AC3E}">
        <p14:creationId xmlns:p14="http://schemas.microsoft.com/office/powerpoint/2010/main" val="41817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4</a:t>
            </a:fld>
            <a:endParaRPr lang="en-NZ"/>
          </a:p>
        </p:txBody>
      </p:sp>
    </p:spTree>
    <p:extLst>
      <p:ext uri="{BB962C8B-B14F-4D97-AF65-F5344CB8AC3E}">
        <p14:creationId xmlns:p14="http://schemas.microsoft.com/office/powerpoint/2010/main" val="310920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5</a:t>
            </a:fld>
            <a:endParaRPr lang="en-NZ"/>
          </a:p>
        </p:txBody>
      </p:sp>
    </p:spTree>
    <p:extLst>
      <p:ext uri="{BB962C8B-B14F-4D97-AF65-F5344CB8AC3E}">
        <p14:creationId xmlns:p14="http://schemas.microsoft.com/office/powerpoint/2010/main" val="321275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Any sufficiently complex system will have failure modes. Failure is unavoidable and should be planned for. What is avoidable are security problems related to failure. The problem is that when many systems fail in any way, they exhibit insecure </a:t>
            </a:r>
            <a:r>
              <a:rPr lang="en-NZ" dirty="0" err="1"/>
              <a:t>behavior</a:t>
            </a:r>
            <a:r>
              <a:rPr lang="en-NZ" dirty="0"/>
              <a:t>. In such systems, attackers only need to cause the right kind of failure or wait for the right kind of failure to happen. Then they can go to town.</a:t>
            </a:r>
          </a:p>
          <a:p>
            <a:endParaRPr lang="en-NZ" dirty="0">
              <a:hlinkClick r:id="rId3">
                <a:extLst>
                  <a:ext uri="{A12FA001-AC4F-418D-AE19-62706E023703}">
                    <ahyp:hlinkClr xmlns:ahyp="http://schemas.microsoft.com/office/drawing/2018/hyperlinkcolor" val="tx"/>
                  </a:ext>
                </a:extLst>
              </a:hlinkClick>
            </a:endParaRPr>
          </a:p>
          <a:p>
            <a:r>
              <a:rPr lang="en-NZ" dirty="0">
                <a:hlinkClick r:id="rId3">
                  <a:extLst>
                    <a:ext uri="{A12FA001-AC4F-418D-AE19-62706E023703}">
                      <ahyp:hlinkClr xmlns:ahyp="http://schemas.microsoft.com/office/drawing/2018/hyperlinkcolor" val="tx"/>
                    </a:ext>
                  </a:extLst>
                </a:hlinkClick>
              </a:rPr>
              <a:t>https://us-cert.cisa.gov/bsi/articles/knowledge/principles/failing-securely</a:t>
            </a:r>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6</a:t>
            </a:fld>
            <a:endParaRPr lang="en-NZ"/>
          </a:p>
        </p:txBody>
      </p:sp>
    </p:spTree>
    <p:extLst>
      <p:ext uri="{BB962C8B-B14F-4D97-AF65-F5344CB8AC3E}">
        <p14:creationId xmlns:p14="http://schemas.microsoft.com/office/powerpoint/2010/main" val="103124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7</a:t>
            </a:fld>
            <a:endParaRPr lang="en-NZ"/>
          </a:p>
        </p:txBody>
      </p:sp>
    </p:spTree>
    <p:extLst>
      <p:ext uri="{BB962C8B-B14F-4D97-AF65-F5344CB8AC3E}">
        <p14:creationId xmlns:p14="http://schemas.microsoft.com/office/powerpoint/2010/main" val="299425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8</a:t>
            </a:fld>
            <a:endParaRPr lang="en-NZ"/>
          </a:p>
        </p:txBody>
      </p:sp>
    </p:spTree>
    <p:extLst>
      <p:ext uri="{BB962C8B-B14F-4D97-AF65-F5344CB8AC3E}">
        <p14:creationId xmlns:p14="http://schemas.microsoft.com/office/powerpoint/2010/main" val="386701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9</a:t>
            </a:fld>
            <a:endParaRPr lang="en-NZ"/>
          </a:p>
        </p:txBody>
      </p:sp>
    </p:spTree>
    <p:extLst>
      <p:ext uri="{BB962C8B-B14F-4D97-AF65-F5344CB8AC3E}">
        <p14:creationId xmlns:p14="http://schemas.microsoft.com/office/powerpoint/2010/main" val="374719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10</a:t>
            </a:fld>
            <a:endParaRPr lang="en-NZ"/>
          </a:p>
        </p:txBody>
      </p:sp>
    </p:spTree>
    <p:extLst>
      <p:ext uri="{BB962C8B-B14F-4D97-AF65-F5344CB8AC3E}">
        <p14:creationId xmlns:p14="http://schemas.microsoft.com/office/powerpoint/2010/main" val="209950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p:txBody>
      </p:sp>
      <p:sp>
        <p:nvSpPr>
          <p:cNvPr id="4" name="Slide Number Placeholder 3"/>
          <p:cNvSpPr>
            <a:spLocks noGrp="1"/>
          </p:cNvSpPr>
          <p:nvPr>
            <p:ph type="sldNum" sz="quarter" idx="5"/>
          </p:nvPr>
        </p:nvSpPr>
        <p:spPr/>
        <p:txBody>
          <a:bodyPr/>
          <a:lstStyle/>
          <a:p>
            <a:fld id="{1FCFA1FB-0359-4589-92D8-427D075B88D8}" type="slidenum">
              <a:rPr lang="en-NZ" smtClean="0"/>
              <a:t>11</a:t>
            </a:fld>
            <a:endParaRPr lang="en-NZ"/>
          </a:p>
        </p:txBody>
      </p:sp>
    </p:spTree>
    <p:extLst>
      <p:ext uri="{BB962C8B-B14F-4D97-AF65-F5344CB8AC3E}">
        <p14:creationId xmlns:p14="http://schemas.microsoft.com/office/powerpoint/2010/main" val="289024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30306" y="6356351"/>
            <a:ext cx="3024095" cy="365125"/>
          </a:xfrm>
        </p:spPr>
        <p:txBody>
          <a:bodyPr/>
          <a:lstStyle/>
          <a:p>
            <a:r>
              <a:rPr lang="en-US" dirty="0"/>
              <a:t>CYBR171: </a:t>
            </a:r>
            <a:r>
              <a:rPr lang="en-US" dirty="0" err="1"/>
              <a:t>Haumaru</a:t>
            </a:r>
            <a:r>
              <a:rPr lang="en-US" dirty="0"/>
              <a:t>-a-</a:t>
            </a:r>
            <a:r>
              <a:rPr lang="en-US" dirty="0" err="1"/>
              <a:t>Rorohiko</a:t>
            </a:r>
            <a:r>
              <a:rPr lang="en-US" dirty="0"/>
              <a:t> </a:t>
            </a:r>
          </a:p>
        </p:txBody>
      </p:sp>
      <p:sp>
        <p:nvSpPr>
          <p:cNvPr id="5" name="Footer Placeholder 4"/>
          <p:cNvSpPr>
            <a:spLocks noGrp="1"/>
          </p:cNvSpPr>
          <p:nvPr>
            <p:ph type="ftr" sz="quarter" idx="11"/>
          </p:nvPr>
        </p:nvSpPr>
        <p:spPr/>
        <p:txBody>
          <a:bodyPr/>
          <a:lstStyle>
            <a:lvl1pPr>
              <a:defRPr i="1"/>
            </a:lvl1pPr>
          </a:lstStyle>
          <a:p>
            <a:endParaRPr lang="en-US" dirty="0"/>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16751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8456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404264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300412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3E4FA-4A01-844E-B9D0-934A967CBC1A}"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206273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53E4FA-4A01-844E-B9D0-934A967CBC1A}"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273636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53E4FA-4A01-844E-B9D0-934A967CBC1A}"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388122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53E4FA-4A01-844E-B9D0-934A967CBC1A}"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261004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E4FA-4A01-844E-B9D0-934A967CBC1A}"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41345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3E4FA-4A01-844E-B9D0-934A967CBC1A}"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349020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3E4FA-4A01-844E-B9D0-934A967CBC1A}"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95122-A112-0844-98BC-D2A9AE745818}" type="slidenum">
              <a:rPr lang="en-US" smtClean="0"/>
              <a:t>‹#›</a:t>
            </a:fld>
            <a:endParaRPr lang="en-US"/>
          </a:p>
        </p:txBody>
      </p:sp>
    </p:spTree>
    <p:extLst>
      <p:ext uri="{BB962C8B-B14F-4D97-AF65-F5344CB8AC3E}">
        <p14:creationId xmlns:p14="http://schemas.microsoft.com/office/powerpoint/2010/main" val="112995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E4FA-4A01-844E-B9D0-934A967CBC1A}" type="datetimeFigureOut">
              <a:rPr lang="en-US" smtClean="0"/>
              <a:t>7/22/2020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95122-A112-0844-98BC-D2A9AE745818}" type="slidenum">
              <a:rPr lang="en-US" smtClean="0"/>
              <a:t>‹#›</a:t>
            </a:fld>
            <a:endParaRPr lang="en-US"/>
          </a:p>
        </p:txBody>
      </p:sp>
    </p:spTree>
    <p:extLst>
      <p:ext uri="{BB962C8B-B14F-4D97-AF65-F5344CB8AC3E}">
        <p14:creationId xmlns:p14="http://schemas.microsoft.com/office/powerpoint/2010/main" val="114850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victoria.ac.nz/"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theverge.com/2019/2/1/18205610/google-captcha-ai-robot-human-difficult-artificial-intelligenc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9B9F0B-FF9A-F84D-A77A-DB854C0809A3}"/>
              </a:ext>
            </a:extLst>
          </p:cNvPr>
          <p:cNvPicPr>
            <a:picLocks noChangeAspect="1"/>
          </p:cNvPicPr>
          <p:nvPr/>
        </p:nvPicPr>
        <p:blipFill>
          <a:blip r:embed="rId3"/>
          <a:srcRect/>
          <a:stretch/>
        </p:blipFill>
        <p:spPr>
          <a:xfrm>
            <a:off x="0" y="0"/>
            <a:ext cx="12192000" cy="6858000"/>
          </a:xfrm>
          <a:prstGeom prst="rect">
            <a:avLst/>
          </a:prstGeom>
        </p:spPr>
      </p:pic>
      <p:sp>
        <p:nvSpPr>
          <p:cNvPr id="3" name="TextBox 2"/>
          <p:cNvSpPr txBox="1"/>
          <p:nvPr/>
        </p:nvSpPr>
        <p:spPr>
          <a:xfrm>
            <a:off x="2152786" y="2041832"/>
            <a:ext cx="8146782" cy="3139321"/>
          </a:xfrm>
          <a:prstGeom prst="rect">
            <a:avLst/>
          </a:prstGeom>
          <a:solidFill>
            <a:schemeClr val="bg1"/>
          </a:solidFill>
        </p:spPr>
        <p:txBody>
          <a:bodyPr wrap="none" rtlCol="0">
            <a:spAutoFit/>
          </a:bodyPr>
          <a:lstStyle/>
          <a:p>
            <a:pPr algn="ctr"/>
            <a:r>
              <a:rPr lang="mi-NZ" sz="7200" b="1" dirty="0"/>
              <a:t>Security Principles III</a:t>
            </a:r>
            <a:br>
              <a:rPr lang="mi-NZ" sz="7200" b="1" dirty="0"/>
            </a:br>
            <a:r>
              <a:rPr lang="en-NZ" sz="5400" b="1" dirty="0">
                <a:solidFill>
                  <a:schemeClr val="bg1">
                    <a:lumMod val="65000"/>
                  </a:schemeClr>
                </a:solidFill>
              </a:rPr>
              <a:t>CYBR 271 T2 2020</a:t>
            </a:r>
          </a:p>
          <a:p>
            <a:pPr algn="ctr"/>
            <a:r>
              <a:rPr lang="en-NZ" sz="5400" b="1" dirty="0"/>
              <a:t>Ian Welch, Harith Al-Sahaf</a:t>
            </a:r>
          </a:p>
          <a:p>
            <a:pPr algn="ctr"/>
            <a:endParaRPr lang="en-NZ" b="1" dirty="0"/>
          </a:p>
        </p:txBody>
      </p:sp>
      <p:sp>
        <p:nvSpPr>
          <p:cNvPr id="6" name="AutoShape 2" descr="Victoria University of Wellington - Te Whare Wānanga o te Ūpoko o te Ika a Māui">
            <a:hlinkClick r:id="rId4" tooltip="Victoria University of Wellington homepage"/>
          </p:cNvPr>
          <p:cNvSpPr>
            <a:spLocks noChangeAspect="1" noChangeArrowheads="1"/>
          </p:cNvSpPr>
          <p:nvPr/>
        </p:nvSpPr>
        <p:spPr bwMode="auto">
          <a:xfrm>
            <a:off x="5921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7" name="Rectangle 6"/>
          <p:cNvSpPr/>
          <p:nvPr/>
        </p:nvSpPr>
        <p:spPr>
          <a:xfrm>
            <a:off x="0" y="0"/>
            <a:ext cx="12192000" cy="1892826"/>
          </a:xfrm>
          <a:prstGeom prst="rect">
            <a:avLst/>
          </a:prstGeom>
          <a:solidFill>
            <a:schemeClr val="tx1"/>
          </a:solidFill>
        </p:spPr>
        <p:txBody>
          <a:bodyPr wrap="square">
            <a:spAutoFit/>
          </a:bodyPr>
          <a:lstStyle/>
          <a:p>
            <a:pPr>
              <a:spcBef>
                <a:spcPts val="600"/>
              </a:spcBef>
            </a:pPr>
            <a:endParaRPr lang="en-NZ" sz="600" dirty="0">
              <a:solidFill>
                <a:schemeClr val="bg1"/>
              </a:solidFill>
            </a:endParaRPr>
          </a:p>
          <a:p>
            <a:pPr>
              <a:spcBef>
                <a:spcPts val="600"/>
              </a:spcBef>
            </a:pPr>
            <a:r>
              <a:rPr lang="en-NZ" sz="2800" dirty="0">
                <a:solidFill>
                  <a:schemeClr val="bg1"/>
                </a:solidFill>
              </a:rPr>
              <a:t>  School of </a:t>
            </a:r>
          </a:p>
          <a:p>
            <a:r>
              <a:rPr lang="en-NZ" sz="4000" dirty="0">
                <a:solidFill>
                  <a:schemeClr val="bg1"/>
                </a:solidFill>
              </a:rPr>
              <a:t> Engineering and Computer Science</a:t>
            </a:r>
          </a:p>
          <a:p>
            <a:r>
              <a:rPr lang="en-NZ" dirty="0">
                <a:solidFill>
                  <a:schemeClr val="bg1"/>
                </a:solidFill>
              </a:rPr>
              <a:t>   Te Kura </a:t>
            </a:r>
            <a:r>
              <a:rPr lang="en-NZ" dirty="0" err="1">
                <a:solidFill>
                  <a:schemeClr val="bg1"/>
                </a:solidFill>
              </a:rPr>
              <a:t>Mātai</a:t>
            </a:r>
            <a:r>
              <a:rPr lang="en-NZ" dirty="0">
                <a:solidFill>
                  <a:schemeClr val="bg1"/>
                </a:solidFill>
              </a:rPr>
              <a:t> </a:t>
            </a:r>
            <a:r>
              <a:rPr lang="en-NZ" dirty="0" err="1">
                <a:solidFill>
                  <a:schemeClr val="bg1"/>
                </a:solidFill>
              </a:rPr>
              <a:t>Pūkaha</a:t>
            </a:r>
            <a:r>
              <a:rPr lang="en-NZ" dirty="0">
                <a:solidFill>
                  <a:schemeClr val="bg1"/>
                </a:solidFill>
              </a:rPr>
              <a:t>, </a:t>
            </a:r>
            <a:r>
              <a:rPr lang="en-NZ" dirty="0" err="1">
                <a:solidFill>
                  <a:schemeClr val="bg1"/>
                </a:solidFill>
              </a:rPr>
              <a:t>Pūrorohiko</a:t>
            </a:r>
            <a:endParaRPr lang="en-NZ" dirty="0">
              <a:solidFill>
                <a:schemeClr val="bg1"/>
              </a:solidFill>
            </a:endParaRPr>
          </a:p>
          <a:p>
            <a:endParaRPr lang="en-NZ" dirty="0"/>
          </a:p>
        </p:txBody>
      </p:sp>
      <p:sp>
        <p:nvSpPr>
          <p:cNvPr id="2" name="Rectangle 1"/>
          <p:cNvSpPr/>
          <p:nvPr/>
        </p:nvSpPr>
        <p:spPr>
          <a:xfrm>
            <a:off x="1721224" y="5050080"/>
            <a:ext cx="9374521" cy="646331"/>
          </a:xfrm>
          <a:prstGeom prst="rect">
            <a:avLst/>
          </a:prstGeom>
        </p:spPr>
        <p:txBody>
          <a:bodyPr wrap="square">
            <a:spAutoFit/>
          </a:bodyPr>
          <a:lstStyle/>
          <a:p>
            <a:r>
              <a:rPr lang="en-NZ" dirty="0"/>
              <a:t>Slides based upon these ones: https://www.cs.montana.edu/courses/csci476/topics/secure_coding_principles.pdf</a:t>
            </a:r>
          </a:p>
        </p:txBody>
      </p:sp>
    </p:spTree>
    <p:extLst>
      <p:ext uri="{BB962C8B-B14F-4D97-AF65-F5344CB8AC3E}">
        <p14:creationId xmlns:p14="http://schemas.microsoft.com/office/powerpoint/2010/main" val="189699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10</a:t>
              </a:fld>
              <a:endParaRPr lang="en-US" dirty="0">
                <a:solidFill>
                  <a:schemeClr val="bg1"/>
                </a:solidFill>
              </a:endParaRPr>
            </a:p>
          </p:txBody>
        </p:sp>
      </p:grpSp>
      <p:sp>
        <p:nvSpPr>
          <p:cNvPr id="8" name="TextBox 7"/>
          <p:cNvSpPr txBox="1"/>
          <p:nvPr/>
        </p:nvSpPr>
        <p:spPr>
          <a:xfrm>
            <a:off x="403411" y="1428447"/>
            <a:ext cx="10459030" cy="4185761"/>
          </a:xfrm>
          <a:prstGeom prst="rect">
            <a:avLst/>
          </a:prstGeom>
          <a:noFill/>
        </p:spPr>
        <p:txBody>
          <a:bodyPr wrap="square" rtlCol="0">
            <a:spAutoFit/>
          </a:bodyPr>
          <a:lstStyle/>
          <a:p>
            <a:r>
              <a:rPr lang="en-NZ" sz="2400" dirty="0"/>
              <a:t>Imagine a login screen.</a:t>
            </a:r>
          </a:p>
          <a:p>
            <a:endParaRPr lang="en-NZ" sz="2400" dirty="0"/>
          </a:p>
          <a:p>
            <a:r>
              <a:rPr lang="en-NZ" sz="2400" dirty="0">
                <a:latin typeface="Courier New" panose="02070309020205020404" pitchFamily="49" charset="0"/>
                <a:cs typeface="Courier New" panose="02070309020205020404" pitchFamily="49" charset="0"/>
              </a:rPr>
              <a:t>USERNAME: ******</a:t>
            </a:r>
          </a:p>
          <a:p>
            <a:r>
              <a:rPr lang="en-NZ" sz="2400" dirty="0">
                <a:latin typeface="Courier New" panose="02070309020205020404" pitchFamily="49" charset="0"/>
                <a:cs typeface="Courier New" panose="02070309020205020404" pitchFamily="49" charset="0"/>
              </a:rPr>
              <a:t>PASSWORD: ******</a:t>
            </a:r>
          </a:p>
          <a:p>
            <a:endParaRPr lang="en-NZ" sz="2400" dirty="0"/>
          </a:p>
          <a:p>
            <a:r>
              <a:rPr lang="en-NZ" sz="2400" dirty="0"/>
              <a:t>Wrong username – display “wrong username”</a:t>
            </a:r>
          </a:p>
          <a:p>
            <a:r>
              <a:rPr lang="en-NZ" sz="2400" dirty="0"/>
              <a:t>Wrong password – display “wrong password”</a:t>
            </a:r>
          </a:p>
          <a:p>
            <a:endParaRPr lang="en-NZ" sz="2400" dirty="0"/>
          </a:p>
          <a:p>
            <a:r>
              <a:rPr lang="en-NZ" sz="2800" b="1" dirty="0">
                <a:solidFill>
                  <a:srgbClr val="FF0000"/>
                </a:solidFill>
              </a:rPr>
              <a:t>Gives away too much information to the attacker, try instead </a:t>
            </a:r>
            <a:br>
              <a:rPr lang="en-NZ" sz="2800" b="1" dirty="0">
                <a:solidFill>
                  <a:srgbClr val="FF0000"/>
                </a:solidFill>
              </a:rPr>
            </a:br>
            <a:r>
              <a:rPr lang="en-NZ" sz="2800" b="1" dirty="0">
                <a:solidFill>
                  <a:srgbClr val="FF0000"/>
                </a:solidFill>
              </a:rPr>
              <a:t>“wrong username or password”</a:t>
            </a:r>
          </a:p>
          <a:p>
            <a:endParaRPr lang="en-NZ" dirty="0"/>
          </a:p>
        </p:txBody>
      </p:sp>
    </p:spTree>
    <p:extLst>
      <p:ext uri="{BB962C8B-B14F-4D97-AF65-F5344CB8AC3E}">
        <p14:creationId xmlns:p14="http://schemas.microsoft.com/office/powerpoint/2010/main" val="249732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11</a:t>
              </a:fld>
              <a:endParaRPr lang="en-US" dirty="0">
                <a:solidFill>
                  <a:schemeClr val="bg1"/>
                </a:solidFill>
              </a:endParaRPr>
            </a:p>
          </p:txBody>
        </p:sp>
      </p:grpSp>
      <p:pic>
        <p:nvPicPr>
          <p:cNvPr id="4" name="Picture 3">
            <a:extLst>
              <a:ext uri="{FF2B5EF4-FFF2-40B4-BE49-F238E27FC236}">
                <a16:creationId xmlns:a16="http://schemas.microsoft.com/office/drawing/2014/main" id="{125C1166-6C1E-468B-AF64-CDDBFB0818D5}"/>
              </a:ext>
            </a:extLst>
          </p:cNvPr>
          <p:cNvPicPr>
            <a:picLocks noChangeAspect="1"/>
          </p:cNvPicPr>
          <p:nvPr/>
        </p:nvPicPr>
        <p:blipFill>
          <a:blip r:embed="rId3"/>
          <a:stretch>
            <a:fillRect/>
          </a:stretch>
        </p:blipFill>
        <p:spPr>
          <a:xfrm>
            <a:off x="546596" y="1339608"/>
            <a:ext cx="5906324" cy="4601217"/>
          </a:xfrm>
          <a:prstGeom prst="rect">
            <a:avLst/>
          </a:prstGeom>
        </p:spPr>
      </p:pic>
      <p:sp>
        <p:nvSpPr>
          <p:cNvPr id="10" name="TextBox 9">
            <a:extLst>
              <a:ext uri="{FF2B5EF4-FFF2-40B4-BE49-F238E27FC236}">
                <a16:creationId xmlns:a16="http://schemas.microsoft.com/office/drawing/2014/main" id="{86F0DF77-5AC8-41B1-AFF2-D5BBFA5C5487}"/>
              </a:ext>
            </a:extLst>
          </p:cNvPr>
          <p:cNvSpPr txBox="1"/>
          <p:nvPr/>
        </p:nvSpPr>
        <p:spPr>
          <a:xfrm>
            <a:off x="7003344" y="470117"/>
            <a:ext cx="4150759" cy="6340197"/>
          </a:xfrm>
          <a:prstGeom prst="rect">
            <a:avLst/>
          </a:prstGeom>
          <a:noFill/>
        </p:spPr>
        <p:txBody>
          <a:bodyPr wrap="square" rtlCol="0">
            <a:spAutoFit/>
          </a:bodyPr>
          <a:lstStyle/>
          <a:p>
            <a:r>
              <a:rPr lang="en-NZ" sz="2400" dirty="0"/>
              <a:t>When debugging you might display a stack trace after a failure. </a:t>
            </a:r>
          </a:p>
          <a:p>
            <a:endParaRPr lang="en-NZ" sz="2400" dirty="0"/>
          </a:p>
          <a:p>
            <a:r>
              <a:rPr lang="en-NZ" sz="2400" dirty="0"/>
              <a:t>Leave it on after you put the system live in production and you just shared internal code to the outside world.</a:t>
            </a:r>
          </a:p>
          <a:p>
            <a:endParaRPr lang="en-NZ" sz="2400" b="1" dirty="0">
              <a:solidFill>
                <a:srgbClr val="FF0000"/>
              </a:solidFill>
            </a:endParaRPr>
          </a:p>
          <a:p>
            <a:r>
              <a:rPr lang="en-NZ" sz="2400" dirty="0"/>
              <a:t>Excellent for our attacker, maybe can cause other errors to display other parts of the code.</a:t>
            </a:r>
          </a:p>
          <a:p>
            <a:endParaRPr lang="en-NZ" sz="2400" dirty="0"/>
          </a:p>
          <a:p>
            <a:r>
              <a:rPr lang="en-NZ" sz="2400" dirty="0"/>
              <a:t>Log to a debug file instead.</a:t>
            </a:r>
          </a:p>
          <a:p>
            <a:endParaRPr lang="en-NZ" sz="2800" dirty="0"/>
          </a:p>
          <a:p>
            <a:endParaRPr lang="en-NZ" dirty="0"/>
          </a:p>
        </p:txBody>
      </p:sp>
    </p:spTree>
    <p:extLst>
      <p:ext uri="{BB962C8B-B14F-4D97-AF65-F5344CB8AC3E}">
        <p14:creationId xmlns:p14="http://schemas.microsoft.com/office/powerpoint/2010/main" val="306607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12</a:t>
              </a:fld>
              <a:endParaRPr lang="en-US" dirty="0">
                <a:solidFill>
                  <a:schemeClr val="bg1"/>
                </a:solidFill>
              </a:endParaRPr>
            </a:p>
          </p:txBody>
        </p:sp>
      </p:grpSp>
      <p:pic>
        <p:nvPicPr>
          <p:cNvPr id="5" name="Picture 4">
            <a:extLst>
              <a:ext uri="{FF2B5EF4-FFF2-40B4-BE49-F238E27FC236}">
                <a16:creationId xmlns:a16="http://schemas.microsoft.com/office/drawing/2014/main" id="{CCF8FD95-FBB6-4A83-9DC4-7031FB3B0162}"/>
              </a:ext>
            </a:extLst>
          </p:cNvPr>
          <p:cNvPicPr>
            <a:picLocks noChangeAspect="1"/>
          </p:cNvPicPr>
          <p:nvPr/>
        </p:nvPicPr>
        <p:blipFill>
          <a:blip r:embed="rId3"/>
          <a:stretch>
            <a:fillRect/>
          </a:stretch>
        </p:blipFill>
        <p:spPr>
          <a:xfrm>
            <a:off x="562142" y="1339608"/>
            <a:ext cx="5907888" cy="4573849"/>
          </a:xfrm>
          <a:prstGeom prst="rect">
            <a:avLst/>
          </a:prstGeom>
        </p:spPr>
      </p:pic>
      <p:sp>
        <p:nvSpPr>
          <p:cNvPr id="10" name="TextBox 9">
            <a:extLst>
              <a:ext uri="{FF2B5EF4-FFF2-40B4-BE49-F238E27FC236}">
                <a16:creationId xmlns:a16="http://schemas.microsoft.com/office/drawing/2014/main" id="{FF4A1E8D-5ED4-4E0B-8493-4B44BC1C7DC0}"/>
              </a:ext>
            </a:extLst>
          </p:cNvPr>
          <p:cNvSpPr txBox="1"/>
          <p:nvPr/>
        </p:nvSpPr>
        <p:spPr>
          <a:xfrm>
            <a:off x="7003344" y="1174108"/>
            <a:ext cx="4150759" cy="3693319"/>
          </a:xfrm>
          <a:prstGeom prst="rect">
            <a:avLst/>
          </a:prstGeom>
          <a:noFill/>
        </p:spPr>
        <p:txBody>
          <a:bodyPr wrap="square" rtlCol="0">
            <a:spAutoFit/>
          </a:bodyPr>
          <a:lstStyle/>
          <a:p>
            <a:r>
              <a:rPr lang="en-NZ" sz="2400" dirty="0"/>
              <a:t>What is highlighted in RED?</a:t>
            </a:r>
          </a:p>
          <a:p>
            <a:endParaRPr lang="en-NZ" sz="2400" dirty="0"/>
          </a:p>
          <a:p>
            <a:r>
              <a:rPr lang="en-NZ" sz="2400" dirty="0"/>
              <a:t>Leaking information about the version of software running on the web server.</a:t>
            </a:r>
          </a:p>
          <a:p>
            <a:endParaRPr lang="en-NZ" sz="2400" dirty="0"/>
          </a:p>
          <a:p>
            <a:r>
              <a:rPr lang="en-NZ" sz="2400" dirty="0"/>
              <a:t>Attack can go look this up in a vulnerability database such as NVD to find out other attacks.</a:t>
            </a:r>
            <a:endParaRPr lang="en-NZ" sz="2800" dirty="0"/>
          </a:p>
          <a:p>
            <a:endParaRPr lang="en-NZ" dirty="0"/>
          </a:p>
        </p:txBody>
      </p:sp>
    </p:spTree>
    <p:extLst>
      <p:ext uri="{BB962C8B-B14F-4D97-AF65-F5344CB8AC3E}">
        <p14:creationId xmlns:p14="http://schemas.microsoft.com/office/powerpoint/2010/main" val="267138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82567" y="6564081"/>
              <a:ext cx="69856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13</a:t>
              </a:fld>
              <a:endParaRPr lang="en-US" dirty="0">
                <a:solidFill>
                  <a:schemeClr val="bg1"/>
                </a:solidFill>
              </a:endParaRPr>
            </a:p>
          </p:txBody>
        </p:sp>
      </p:grpSp>
      <p:sp>
        <p:nvSpPr>
          <p:cNvPr id="8" name="TextBox 7"/>
          <p:cNvSpPr txBox="1"/>
          <p:nvPr/>
        </p:nvSpPr>
        <p:spPr>
          <a:xfrm>
            <a:off x="1064892" y="816534"/>
            <a:ext cx="3935125" cy="2677656"/>
          </a:xfrm>
          <a:prstGeom prst="rect">
            <a:avLst/>
          </a:prstGeom>
          <a:noFill/>
        </p:spPr>
        <p:txBody>
          <a:bodyPr wrap="square" rtlCol="0">
            <a:spAutoFit/>
          </a:bodyPr>
          <a:lstStyle/>
          <a:p>
            <a:r>
              <a:rPr lang="en-NZ" sz="3200" dirty="0"/>
              <a:t>Secure by default</a:t>
            </a:r>
          </a:p>
          <a:p>
            <a:pPr marL="342900" indent="-342900">
              <a:buFontTx/>
              <a:buChar char="-"/>
            </a:pPr>
            <a:r>
              <a:rPr lang="mi-NZ" sz="3200" dirty="0"/>
              <a:t>Use least privilege</a:t>
            </a:r>
          </a:p>
          <a:p>
            <a:pPr marL="342900" indent="-342900">
              <a:buFontTx/>
              <a:buChar char="-"/>
            </a:pPr>
            <a:r>
              <a:rPr lang="mi-NZ" sz="3200" dirty="0"/>
              <a:t>User default deny</a:t>
            </a:r>
          </a:p>
          <a:p>
            <a:pPr marL="342900" indent="-342900">
              <a:buFontTx/>
              <a:buChar char="-"/>
            </a:pPr>
            <a:r>
              <a:rPr lang="mi-NZ" sz="3200" dirty="0"/>
              <a:t>Fail securely</a:t>
            </a:r>
          </a:p>
          <a:p>
            <a:pPr marL="342900" indent="-342900">
              <a:buFontTx/>
              <a:buChar char="-"/>
            </a:pPr>
            <a:endParaRPr lang="mi-NZ" sz="2000" dirty="0"/>
          </a:p>
          <a:p>
            <a:pPr marL="342900" indent="-342900">
              <a:buFontTx/>
              <a:buChar char="-"/>
            </a:pPr>
            <a:endParaRPr lang="mi-NZ" sz="2000" dirty="0"/>
          </a:p>
        </p:txBody>
      </p:sp>
      <p:sp>
        <p:nvSpPr>
          <p:cNvPr id="9" name="TextBox 8"/>
          <p:cNvSpPr txBox="1"/>
          <p:nvPr/>
        </p:nvSpPr>
        <p:spPr>
          <a:xfrm>
            <a:off x="6723147" y="821500"/>
            <a:ext cx="3935125" cy="4524315"/>
          </a:xfrm>
          <a:prstGeom prst="rect">
            <a:avLst/>
          </a:prstGeom>
          <a:noFill/>
        </p:spPr>
        <p:txBody>
          <a:bodyPr wrap="square" rtlCol="0">
            <a:spAutoFit/>
          </a:bodyPr>
          <a:lstStyle/>
          <a:p>
            <a:r>
              <a:rPr lang="mi-NZ" sz="3200" dirty="0"/>
              <a:t>Secure by implementation</a:t>
            </a:r>
          </a:p>
          <a:p>
            <a:pPr marL="342900" indent="-342900">
              <a:buFontTx/>
              <a:buChar char="-"/>
            </a:pPr>
            <a:r>
              <a:rPr lang="mi-NZ" sz="3200" dirty="0"/>
              <a:t>Psychological acceptability</a:t>
            </a:r>
          </a:p>
          <a:p>
            <a:pPr marL="342900" indent="-342900">
              <a:buFontTx/>
              <a:buChar char="-"/>
            </a:pPr>
            <a:r>
              <a:rPr lang="mi-NZ" sz="3200" dirty="0"/>
              <a:t>Validate inputs</a:t>
            </a:r>
          </a:p>
          <a:p>
            <a:pPr marL="342900" indent="-342900">
              <a:buFontTx/>
              <a:buChar char="-"/>
            </a:pPr>
            <a:r>
              <a:rPr lang="mi-NZ" sz="3200" dirty="0"/>
              <a:t>Secre data at rest</a:t>
            </a:r>
          </a:p>
          <a:p>
            <a:pPr marL="342900" indent="-342900">
              <a:buFontTx/>
              <a:buChar char="-"/>
            </a:pPr>
            <a:r>
              <a:rPr lang="mi-NZ" sz="3200" dirty="0"/>
              <a:t>Prevent bypass attacks</a:t>
            </a:r>
          </a:p>
          <a:p>
            <a:pPr marL="342900" indent="-342900">
              <a:buFontTx/>
              <a:buChar char="-"/>
            </a:pPr>
            <a:r>
              <a:rPr lang="mi-NZ" sz="3200" dirty="0"/>
              <a:t>Defense in depth</a:t>
            </a:r>
            <a:endParaRPr lang="en-NZ" sz="3200" dirty="0"/>
          </a:p>
        </p:txBody>
      </p:sp>
    </p:spTree>
    <p:extLst>
      <p:ext uri="{BB962C8B-B14F-4D97-AF65-F5344CB8AC3E}">
        <p14:creationId xmlns:p14="http://schemas.microsoft.com/office/powerpoint/2010/main" val="221752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Psychological acceptability</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14</a:t>
              </a:fld>
              <a:endParaRPr lang="en-US" dirty="0">
                <a:solidFill>
                  <a:schemeClr val="bg1"/>
                </a:solidFill>
              </a:endParaRPr>
            </a:p>
          </p:txBody>
        </p:sp>
      </p:grpSp>
      <p:sp>
        <p:nvSpPr>
          <p:cNvPr id="8" name="TextBox 7"/>
          <p:cNvSpPr txBox="1"/>
          <p:nvPr/>
        </p:nvSpPr>
        <p:spPr>
          <a:xfrm>
            <a:off x="403411" y="1337007"/>
            <a:ext cx="10459030" cy="3785652"/>
          </a:xfrm>
          <a:prstGeom prst="rect">
            <a:avLst/>
          </a:prstGeom>
          <a:noFill/>
        </p:spPr>
        <p:txBody>
          <a:bodyPr wrap="square" rtlCol="0">
            <a:spAutoFit/>
          </a:bodyPr>
          <a:lstStyle/>
          <a:p>
            <a:r>
              <a:rPr lang="en-US" sz="2400" dirty="0"/>
              <a:t>Principle: Security mechanisms should not make the resource more difficult to access than if the security mechanism were not present</a:t>
            </a:r>
            <a:endParaRPr lang="en-NZ" sz="2400" dirty="0"/>
          </a:p>
          <a:p>
            <a:r>
              <a:rPr lang="en-US" sz="2400" dirty="0"/>
              <a:t>– Corollary: In many cases, you will only get a close approximation</a:t>
            </a:r>
          </a:p>
          <a:p>
            <a:endParaRPr lang="en-NZ" sz="2400" dirty="0"/>
          </a:p>
          <a:p>
            <a:r>
              <a:rPr lang="en-NZ" sz="2400" dirty="0"/>
              <a:t>Problem is that users might choose not to enable it</a:t>
            </a:r>
          </a:p>
          <a:p>
            <a:endParaRPr lang="en-NZ" sz="2400" dirty="0"/>
          </a:p>
          <a:p>
            <a:r>
              <a:rPr lang="en-US" sz="2400" dirty="0"/>
              <a:t>Security and user-friendliness are often contradictory</a:t>
            </a:r>
          </a:p>
          <a:p>
            <a:endParaRPr lang="en-NZ" sz="2400" dirty="0"/>
          </a:p>
          <a:p>
            <a:r>
              <a:rPr lang="en-US" sz="2400" dirty="0"/>
              <a:t>Security mechanisms should seek to be as unobtrusive as possible while</a:t>
            </a:r>
            <a:r>
              <a:rPr lang="en-NZ" sz="2400" dirty="0"/>
              <a:t> </a:t>
            </a:r>
            <a:r>
              <a:rPr lang="en-US" sz="2400" dirty="0"/>
              <a:t>still meeting security goals</a:t>
            </a:r>
            <a:endParaRPr lang="en-NZ" sz="2400" dirty="0"/>
          </a:p>
        </p:txBody>
      </p:sp>
    </p:spTree>
    <p:extLst>
      <p:ext uri="{BB962C8B-B14F-4D97-AF65-F5344CB8AC3E}">
        <p14:creationId xmlns:p14="http://schemas.microsoft.com/office/powerpoint/2010/main" val="23367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Psychological acceptability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15</a:t>
              </a:fld>
              <a:endParaRPr lang="en-US" dirty="0">
                <a:solidFill>
                  <a:schemeClr val="bg1"/>
                </a:solidFill>
              </a:endParaRPr>
            </a:p>
          </p:txBody>
        </p:sp>
      </p:grpSp>
      <p:pic>
        <p:nvPicPr>
          <p:cNvPr id="2" name="Picture 1">
            <a:extLst>
              <a:ext uri="{FF2B5EF4-FFF2-40B4-BE49-F238E27FC236}">
                <a16:creationId xmlns:a16="http://schemas.microsoft.com/office/drawing/2014/main" id="{3B0FB374-F160-43DC-988E-12137E0A0E65}"/>
              </a:ext>
            </a:extLst>
          </p:cNvPr>
          <p:cNvPicPr>
            <a:picLocks noChangeAspect="1"/>
          </p:cNvPicPr>
          <p:nvPr/>
        </p:nvPicPr>
        <p:blipFill>
          <a:blip r:embed="rId3"/>
          <a:stretch>
            <a:fillRect/>
          </a:stretch>
        </p:blipFill>
        <p:spPr>
          <a:xfrm>
            <a:off x="338137" y="1352550"/>
            <a:ext cx="11515725" cy="4152900"/>
          </a:xfrm>
          <a:prstGeom prst="rect">
            <a:avLst/>
          </a:prstGeom>
        </p:spPr>
      </p:pic>
    </p:spTree>
    <p:extLst>
      <p:ext uri="{BB962C8B-B14F-4D97-AF65-F5344CB8AC3E}">
        <p14:creationId xmlns:p14="http://schemas.microsoft.com/office/powerpoint/2010/main" val="137657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ReCaptcha getting hard to read, found streamlined substitute in ...">
            <a:extLst>
              <a:ext uri="{FF2B5EF4-FFF2-40B4-BE49-F238E27FC236}">
                <a16:creationId xmlns:a16="http://schemas.microsoft.com/office/drawing/2014/main" id="{B8198081-F322-475F-B8E0-B35CE5153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995" y="1232032"/>
            <a:ext cx="5908034" cy="4789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Psychological acceptability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16</a:t>
              </a:fld>
              <a:endParaRPr lang="en-US" dirty="0">
                <a:solidFill>
                  <a:schemeClr val="bg1"/>
                </a:solidFill>
              </a:endParaRPr>
            </a:p>
          </p:txBody>
        </p:sp>
      </p:grpSp>
      <p:sp>
        <p:nvSpPr>
          <p:cNvPr id="4" name="Rectangle 3">
            <a:extLst>
              <a:ext uri="{FF2B5EF4-FFF2-40B4-BE49-F238E27FC236}">
                <a16:creationId xmlns:a16="http://schemas.microsoft.com/office/drawing/2014/main" id="{25FB5098-EBEF-431E-B8A4-7678CAD86317}"/>
              </a:ext>
            </a:extLst>
          </p:cNvPr>
          <p:cNvSpPr/>
          <p:nvPr/>
        </p:nvSpPr>
        <p:spPr>
          <a:xfrm>
            <a:off x="468573" y="5482452"/>
            <a:ext cx="10685530" cy="369332"/>
          </a:xfrm>
          <a:prstGeom prst="rect">
            <a:avLst/>
          </a:prstGeom>
        </p:spPr>
        <p:txBody>
          <a:bodyPr wrap="square">
            <a:spAutoFit/>
          </a:bodyPr>
          <a:lstStyle/>
          <a:p>
            <a:r>
              <a:rPr lang="en-NZ" dirty="0">
                <a:hlinkClick r:id="rId4"/>
              </a:rPr>
              <a:t>https://www.theverge.com/2019/2/1/18205610/google-captcha-ai-robot-human-difficult-artificial-intelligence</a:t>
            </a:r>
            <a:endParaRPr lang="en-NZ" dirty="0"/>
          </a:p>
        </p:txBody>
      </p:sp>
      <p:pic>
        <p:nvPicPr>
          <p:cNvPr id="1026" name="Picture 2" descr="Moving from reCAPTCHA to hCaptcha">
            <a:extLst>
              <a:ext uri="{FF2B5EF4-FFF2-40B4-BE49-F238E27FC236}">
                <a16:creationId xmlns:a16="http://schemas.microsoft.com/office/drawing/2014/main" id="{3AEEEEF1-962F-4433-B5CF-C8A56C8C8D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931" y="2090762"/>
            <a:ext cx="4854789" cy="253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17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Psychological acceptability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17</a:t>
              </a:fld>
              <a:endParaRPr lang="en-US" dirty="0">
                <a:solidFill>
                  <a:schemeClr val="bg1"/>
                </a:solidFill>
              </a:endParaRPr>
            </a:p>
          </p:txBody>
        </p:sp>
      </p:grpSp>
      <p:pic>
        <p:nvPicPr>
          <p:cNvPr id="2050" name="Picture 2" descr="Choosing A Good Password – Wise Up!">
            <a:extLst>
              <a:ext uri="{FF2B5EF4-FFF2-40B4-BE49-F238E27FC236}">
                <a16:creationId xmlns:a16="http://schemas.microsoft.com/office/drawing/2014/main" id="{2120E61D-FC5B-4025-B156-F7E25AFA8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55" y="1528449"/>
            <a:ext cx="8011089" cy="44060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1E0D3A-E9DE-444E-A4A8-CFFCF2261179}"/>
              </a:ext>
            </a:extLst>
          </p:cNvPr>
          <p:cNvSpPr/>
          <p:nvPr/>
        </p:nvSpPr>
        <p:spPr>
          <a:xfrm>
            <a:off x="8642283" y="1228397"/>
            <a:ext cx="3337040" cy="4401205"/>
          </a:xfrm>
          <a:prstGeom prst="rect">
            <a:avLst/>
          </a:prstGeom>
        </p:spPr>
        <p:txBody>
          <a:bodyPr wrap="square">
            <a:spAutoFit/>
          </a:bodyPr>
          <a:lstStyle/>
          <a:p>
            <a:r>
              <a:rPr lang="en-US" sz="2800" dirty="0"/>
              <a:t>Compare two password schemes.</a:t>
            </a:r>
          </a:p>
          <a:p>
            <a:endParaRPr lang="en-US" sz="2800" dirty="0"/>
          </a:p>
          <a:p>
            <a:r>
              <a:rPr lang="en-US" sz="2800" dirty="0"/>
              <a:t>Random numbers.</a:t>
            </a:r>
          </a:p>
          <a:p>
            <a:r>
              <a:rPr lang="en-US" sz="2800" dirty="0"/>
              <a:t>vs</a:t>
            </a:r>
          </a:p>
          <a:p>
            <a:r>
              <a:rPr lang="en-US" sz="2800" dirty="0"/>
              <a:t>Passphrases.</a:t>
            </a:r>
          </a:p>
          <a:p>
            <a:endParaRPr lang="en-US" sz="2800" dirty="0"/>
          </a:p>
          <a:p>
            <a:r>
              <a:rPr lang="en-US" sz="2800" dirty="0"/>
              <a:t>Humans are bad at memorizing random strings.</a:t>
            </a:r>
            <a:endParaRPr lang="en-NZ" sz="2800" dirty="0"/>
          </a:p>
        </p:txBody>
      </p:sp>
    </p:spTree>
    <p:extLst>
      <p:ext uri="{BB962C8B-B14F-4D97-AF65-F5344CB8AC3E}">
        <p14:creationId xmlns:p14="http://schemas.microsoft.com/office/powerpoint/2010/main" val="11645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Validate Inputs</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18</a:t>
              </a:fld>
              <a:endParaRPr lang="en-US" dirty="0">
                <a:solidFill>
                  <a:schemeClr val="bg1"/>
                </a:solidFill>
              </a:endParaRPr>
            </a:p>
          </p:txBody>
        </p:sp>
      </p:grpSp>
      <p:sp>
        <p:nvSpPr>
          <p:cNvPr id="8" name="TextBox 7"/>
          <p:cNvSpPr txBox="1"/>
          <p:nvPr/>
        </p:nvSpPr>
        <p:spPr>
          <a:xfrm>
            <a:off x="403411" y="1428447"/>
            <a:ext cx="10459030" cy="3539430"/>
          </a:xfrm>
          <a:prstGeom prst="rect">
            <a:avLst/>
          </a:prstGeom>
          <a:noFill/>
        </p:spPr>
        <p:txBody>
          <a:bodyPr wrap="square" rtlCol="0">
            <a:spAutoFit/>
          </a:bodyPr>
          <a:lstStyle/>
          <a:p>
            <a:r>
              <a:rPr lang="en-NZ" sz="2800" dirty="0"/>
              <a:t> Principle: All inputs should be treated as untrustworthy</a:t>
            </a:r>
          </a:p>
          <a:p>
            <a:r>
              <a:rPr lang="en-NZ" sz="2800" dirty="0"/>
              <a:t>– Corollary: Anything coming from outside of your application may not agree with your expected input requirements</a:t>
            </a:r>
          </a:p>
          <a:p>
            <a:endParaRPr lang="en-NZ" sz="2800" dirty="0"/>
          </a:p>
          <a:p>
            <a:r>
              <a:rPr lang="en-NZ" sz="2800" dirty="0"/>
              <a:t>Inputs that don't meet expectations can lead to program states that are undefined</a:t>
            </a:r>
          </a:p>
          <a:p>
            <a:r>
              <a:rPr lang="en-NZ" sz="2800" dirty="0"/>
              <a:t>– Undefined states are problematical for security because there is no sure way to predict how the application will respond</a:t>
            </a:r>
          </a:p>
        </p:txBody>
      </p:sp>
    </p:spTree>
    <p:extLst>
      <p:ext uri="{BB962C8B-B14F-4D97-AF65-F5344CB8AC3E}">
        <p14:creationId xmlns:p14="http://schemas.microsoft.com/office/powerpoint/2010/main" val="21465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Validate Inputs </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19</a:t>
              </a:fld>
              <a:endParaRPr lang="en-US" dirty="0">
                <a:solidFill>
                  <a:schemeClr val="bg1"/>
                </a:solidFill>
              </a:endParaRPr>
            </a:p>
          </p:txBody>
        </p:sp>
      </p:grpSp>
      <p:sp>
        <p:nvSpPr>
          <p:cNvPr id="8" name="TextBox 7"/>
          <p:cNvSpPr txBox="1"/>
          <p:nvPr/>
        </p:nvSpPr>
        <p:spPr>
          <a:xfrm>
            <a:off x="403411" y="1428447"/>
            <a:ext cx="10459030" cy="4154984"/>
          </a:xfrm>
          <a:prstGeom prst="rect">
            <a:avLst/>
          </a:prstGeom>
          <a:noFill/>
        </p:spPr>
        <p:txBody>
          <a:bodyPr wrap="square" rtlCol="0">
            <a:spAutoFit/>
          </a:bodyPr>
          <a:lstStyle/>
          <a:p>
            <a:r>
              <a:rPr lang="en-NZ" sz="2400" dirty="0"/>
              <a:t> There are many vulnerabilities that are created or worsened by using unvalidated inputs in code constructs</a:t>
            </a:r>
          </a:p>
          <a:p>
            <a:r>
              <a:rPr lang="en-NZ" sz="2400" dirty="0"/>
              <a:t>– All of the injection vulnerabilities (SQL injection, XSS, command Injection, etc)</a:t>
            </a:r>
          </a:p>
          <a:p>
            <a:r>
              <a:rPr lang="en-NZ" sz="2400" dirty="0"/>
              <a:t>– Open Redirect</a:t>
            </a:r>
          </a:p>
          <a:p>
            <a:r>
              <a:rPr lang="en-NZ" sz="2400" dirty="0"/>
              <a:t>– Buffer Overflow, Uncontrolled Format String, …</a:t>
            </a:r>
          </a:p>
          <a:p>
            <a:r>
              <a:rPr lang="en-NZ" sz="2400" dirty="0"/>
              <a:t>– Parameter Tampering</a:t>
            </a:r>
          </a:p>
          <a:p>
            <a:r>
              <a:rPr lang="en-NZ" sz="2400" dirty="0"/>
              <a:t>– …</a:t>
            </a:r>
          </a:p>
          <a:p>
            <a:endParaRPr lang="en-NZ" sz="2400" dirty="0"/>
          </a:p>
          <a:p>
            <a:r>
              <a:rPr lang="en-NZ" sz="2400" dirty="0"/>
              <a:t>In addition, if you allow inputs that are incorrect for any reason into your system, you risk its integrity</a:t>
            </a:r>
          </a:p>
          <a:p>
            <a:endParaRPr lang="en-NZ" sz="2400" dirty="0"/>
          </a:p>
        </p:txBody>
      </p:sp>
    </p:spTree>
    <p:extLst>
      <p:ext uri="{BB962C8B-B14F-4D97-AF65-F5344CB8AC3E}">
        <p14:creationId xmlns:p14="http://schemas.microsoft.com/office/powerpoint/2010/main" val="227936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Learning objectives</a:t>
            </a:r>
          </a:p>
        </p:txBody>
      </p:sp>
      <p:grpSp>
        <p:nvGrpSpPr>
          <p:cNvPr id="13" name="Group 12"/>
          <p:cNvGrpSpPr/>
          <p:nvPr/>
        </p:nvGrpSpPr>
        <p:grpSpPr>
          <a:xfrm>
            <a:off x="-152400" y="6293223"/>
            <a:ext cx="12510655" cy="570553"/>
            <a:chOff x="-17967" y="6494445"/>
            <a:chExt cx="9279644" cy="369332"/>
          </a:xfrm>
        </p:grpSpPr>
        <p:sp>
          <p:nvSpPr>
            <p:cNvPr id="14" name="Rectangle 13"/>
            <p:cNvSpPr/>
            <p:nvPr/>
          </p:nvSpPr>
          <p:spPr>
            <a:xfrm>
              <a:off x="-17967" y="6494445"/>
              <a:ext cx="9279644"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482058" y="6564081"/>
              <a:ext cx="599074"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a:t>
              </a:fld>
              <a:endParaRPr lang="en-US" dirty="0">
                <a:solidFill>
                  <a:schemeClr val="bg1"/>
                </a:solidFill>
              </a:endParaRPr>
            </a:p>
          </p:txBody>
        </p:sp>
      </p:grpSp>
      <p:sp>
        <p:nvSpPr>
          <p:cNvPr id="7" name="TextBox 6">
            <a:extLst>
              <a:ext uri="{FF2B5EF4-FFF2-40B4-BE49-F238E27FC236}">
                <a16:creationId xmlns:a16="http://schemas.microsoft.com/office/drawing/2014/main" id="{8BFA2B1D-4A1C-42F6-A867-28FA40B04759}"/>
              </a:ext>
            </a:extLst>
          </p:cNvPr>
          <p:cNvSpPr txBox="1"/>
          <p:nvPr/>
        </p:nvSpPr>
        <p:spPr>
          <a:xfrm>
            <a:off x="403412" y="1428447"/>
            <a:ext cx="10914698" cy="3046988"/>
          </a:xfrm>
          <a:prstGeom prst="rect">
            <a:avLst/>
          </a:prstGeom>
          <a:noFill/>
        </p:spPr>
        <p:txBody>
          <a:bodyPr wrap="square" rtlCol="0">
            <a:spAutoFit/>
          </a:bodyPr>
          <a:lstStyle/>
          <a:p>
            <a:pPr marL="342900" indent="-342900">
              <a:buFontTx/>
              <a:buChar char="-"/>
            </a:pPr>
            <a:r>
              <a:rPr lang="en-NZ" sz="2400" dirty="0"/>
              <a:t>List the security principles of secure design and implementation:</a:t>
            </a:r>
          </a:p>
          <a:p>
            <a:pPr marL="800100" lvl="1" indent="-342900">
              <a:buFontTx/>
              <a:buChar char="-"/>
            </a:pPr>
            <a:r>
              <a:rPr lang="en-NZ" sz="2400" dirty="0"/>
              <a:t>Secure by design</a:t>
            </a:r>
          </a:p>
          <a:p>
            <a:pPr marL="800100" lvl="1" indent="-342900">
              <a:buFontTx/>
              <a:buChar char="-"/>
            </a:pPr>
            <a:r>
              <a:rPr lang="en-NZ" sz="2400" dirty="0"/>
              <a:t>Secure by default</a:t>
            </a:r>
          </a:p>
          <a:p>
            <a:pPr marL="800100" lvl="1" indent="-342900">
              <a:buFontTx/>
              <a:buChar char="-"/>
            </a:pPr>
            <a:r>
              <a:rPr lang="en-NZ" sz="2400" dirty="0"/>
              <a:t>Secure by implementation</a:t>
            </a:r>
          </a:p>
          <a:p>
            <a:pPr marL="800100" lvl="1" indent="-342900">
              <a:buFontTx/>
              <a:buChar char="-"/>
            </a:pPr>
            <a:endParaRPr lang="en-NZ" sz="2400" dirty="0"/>
          </a:p>
          <a:p>
            <a:pPr marL="342900" indent="-342900">
              <a:buFontTx/>
              <a:buChar char="-"/>
            </a:pPr>
            <a:r>
              <a:rPr lang="en-NZ" sz="2400" dirty="0"/>
              <a:t>Describe why each principle is important to security.</a:t>
            </a:r>
          </a:p>
          <a:p>
            <a:pPr marL="342900" indent="-342900">
              <a:buFontTx/>
              <a:buChar char="-"/>
            </a:pPr>
            <a:endParaRPr lang="en-NZ" sz="2400" dirty="0"/>
          </a:p>
          <a:p>
            <a:pPr marL="342900" indent="-342900">
              <a:buFontTx/>
              <a:buChar char="-"/>
            </a:pPr>
            <a:r>
              <a:rPr lang="en-NZ" sz="2400" dirty="0"/>
              <a:t>Identify the needed design principle.</a:t>
            </a:r>
          </a:p>
        </p:txBody>
      </p:sp>
    </p:spTree>
    <p:extLst>
      <p:ext uri="{BB962C8B-B14F-4D97-AF65-F5344CB8AC3E}">
        <p14:creationId xmlns:p14="http://schemas.microsoft.com/office/powerpoint/2010/main" val="177334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Validate Inputs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20</a:t>
              </a:fld>
              <a:endParaRPr lang="en-US" dirty="0">
                <a:solidFill>
                  <a:schemeClr val="bg1"/>
                </a:solidFill>
              </a:endParaRPr>
            </a:p>
          </p:txBody>
        </p:sp>
      </p:grpSp>
      <p:pic>
        <p:nvPicPr>
          <p:cNvPr id="3074" name="Picture 2" descr="https://hackaday.com/wp-content/uploads/2016/12/exploits_of_a_mom.png">
            <a:extLst>
              <a:ext uri="{FF2B5EF4-FFF2-40B4-BE49-F238E27FC236}">
                <a16:creationId xmlns:a16="http://schemas.microsoft.com/office/drawing/2014/main" id="{01780448-C3F0-4C8D-A033-CDB0BD45E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89" y="1705970"/>
            <a:ext cx="9168621" cy="282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2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Validate Inputs - Difficulties</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21</a:t>
              </a:fld>
              <a:endParaRPr lang="en-US" dirty="0">
                <a:solidFill>
                  <a:schemeClr val="bg1"/>
                </a:solidFill>
              </a:endParaRPr>
            </a:p>
          </p:txBody>
        </p:sp>
      </p:grpSp>
      <p:pic>
        <p:nvPicPr>
          <p:cNvPr id="3074" name="Picture 2" descr="https://hackaday.com/wp-content/uploads/2016/12/exploits_of_a_mom.png">
            <a:extLst>
              <a:ext uri="{FF2B5EF4-FFF2-40B4-BE49-F238E27FC236}">
                <a16:creationId xmlns:a16="http://schemas.microsoft.com/office/drawing/2014/main" id="{01780448-C3F0-4C8D-A033-CDB0BD45E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89" y="1705970"/>
            <a:ext cx="9168621" cy="28221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16D090-25B4-4CD3-8C15-E29D08C9FFA2}"/>
              </a:ext>
            </a:extLst>
          </p:cNvPr>
          <p:cNvSpPr/>
          <p:nvPr/>
        </p:nvSpPr>
        <p:spPr>
          <a:xfrm>
            <a:off x="1511689" y="4907443"/>
            <a:ext cx="9924192" cy="646331"/>
          </a:xfrm>
          <a:prstGeom prst="rect">
            <a:avLst/>
          </a:prstGeom>
        </p:spPr>
        <p:txBody>
          <a:bodyPr wrap="none">
            <a:spAutoFit/>
          </a:bodyPr>
          <a:lstStyle/>
          <a:p>
            <a:r>
              <a:rPr lang="en-NZ" sz="3600" dirty="0">
                <a:solidFill>
                  <a:srgbClr val="FF0000"/>
                </a:solidFill>
              </a:rPr>
              <a:t>What filtering rule would use to prevent this attack?</a:t>
            </a:r>
            <a:endParaRPr lang="en-NZ" dirty="0">
              <a:solidFill>
                <a:srgbClr val="FF0000"/>
              </a:solidFill>
            </a:endParaRPr>
          </a:p>
        </p:txBody>
      </p:sp>
    </p:spTree>
    <p:extLst>
      <p:ext uri="{BB962C8B-B14F-4D97-AF65-F5344CB8AC3E}">
        <p14:creationId xmlns:p14="http://schemas.microsoft.com/office/powerpoint/2010/main" val="119707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Validate Inputs - Difficulties</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22</a:t>
              </a:fld>
              <a:endParaRPr lang="en-US" dirty="0">
                <a:solidFill>
                  <a:schemeClr val="bg1"/>
                </a:solidFill>
              </a:endParaRPr>
            </a:p>
          </p:txBody>
        </p:sp>
      </p:grpSp>
      <p:sp>
        <p:nvSpPr>
          <p:cNvPr id="8" name="TextBox 7"/>
          <p:cNvSpPr txBox="1"/>
          <p:nvPr/>
        </p:nvSpPr>
        <p:spPr>
          <a:xfrm>
            <a:off x="403411" y="1100900"/>
            <a:ext cx="10459030" cy="5139869"/>
          </a:xfrm>
          <a:prstGeom prst="rect">
            <a:avLst/>
          </a:prstGeom>
          <a:noFill/>
        </p:spPr>
        <p:txBody>
          <a:bodyPr wrap="square" rtlCol="0">
            <a:spAutoFit/>
          </a:bodyPr>
          <a:lstStyle/>
          <a:p>
            <a:r>
              <a:rPr lang="en-NZ" sz="2800" dirty="0"/>
              <a:t>You need to consider all the different representations of the same command or object being referenced.</a:t>
            </a:r>
          </a:p>
          <a:p>
            <a:endParaRPr lang="en-NZ" sz="2800" dirty="0"/>
          </a:p>
          <a:p>
            <a:r>
              <a:rPr lang="en-NZ" sz="2800" dirty="0"/>
              <a:t>Example from Windows:</a:t>
            </a:r>
          </a:p>
          <a:p>
            <a:endParaRPr lang="en-NZ" sz="2800" dirty="0"/>
          </a:p>
          <a:p>
            <a:pPr fontAlgn="base"/>
            <a:r>
              <a:rPr lang="en-NZ" sz="2000" dirty="0"/>
              <a:t>C:\windows\system32\cmd.exe</a:t>
            </a:r>
          </a:p>
          <a:p>
            <a:pPr fontAlgn="base"/>
            <a:r>
              <a:rPr lang="en-NZ" sz="2000" dirty="0"/>
              <a:t>C:\windows\system32/cmd.exe</a:t>
            </a:r>
          </a:p>
          <a:p>
            <a:pPr fontAlgn="base"/>
            <a:r>
              <a:rPr lang="en-NZ" sz="2000" dirty="0"/>
              <a:t>%</a:t>
            </a:r>
            <a:r>
              <a:rPr lang="en-NZ" sz="2000" dirty="0" err="1"/>
              <a:t>windir</a:t>
            </a:r>
            <a:r>
              <a:rPr lang="en-NZ" sz="2000" dirty="0"/>
              <a:t>%\system32\cmd.exe</a:t>
            </a:r>
          </a:p>
          <a:p>
            <a:pPr fontAlgn="base"/>
            <a:r>
              <a:rPr lang="en-NZ" sz="2000" dirty="0"/>
              <a:t>C:\windows\.\system32\cmd.exe</a:t>
            </a:r>
          </a:p>
          <a:p>
            <a:pPr fontAlgn="base"/>
            <a:r>
              <a:rPr lang="en-NZ" sz="2000" dirty="0"/>
              <a:t>\\127.0.0.1\c$\ windows\system32\cmd.exe</a:t>
            </a:r>
          </a:p>
          <a:p>
            <a:endParaRPr lang="en-NZ" sz="2400" dirty="0"/>
          </a:p>
          <a:p>
            <a:r>
              <a:rPr lang="en-NZ" sz="3200" dirty="0"/>
              <a:t>Blacklisting is less reliable than whitelisting – similar to an earlier principle.</a:t>
            </a:r>
          </a:p>
        </p:txBody>
      </p:sp>
    </p:spTree>
    <p:extLst>
      <p:ext uri="{BB962C8B-B14F-4D97-AF65-F5344CB8AC3E}">
        <p14:creationId xmlns:p14="http://schemas.microsoft.com/office/powerpoint/2010/main" val="890092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Secure Data at Rest </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23</a:t>
              </a:fld>
              <a:endParaRPr lang="en-US" dirty="0">
                <a:solidFill>
                  <a:schemeClr val="bg1"/>
                </a:solidFill>
              </a:endParaRPr>
            </a:p>
          </p:txBody>
        </p:sp>
      </p:grpSp>
      <p:sp>
        <p:nvSpPr>
          <p:cNvPr id="8" name="TextBox 7"/>
          <p:cNvSpPr txBox="1"/>
          <p:nvPr/>
        </p:nvSpPr>
        <p:spPr>
          <a:xfrm>
            <a:off x="403411" y="1428447"/>
            <a:ext cx="9493624" cy="4154984"/>
          </a:xfrm>
          <a:prstGeom prst="rect">
            <a:avLst/>
          </a:prstGeom>
          <a:noFill/>
        </p:spPr>
        <p:txBody>
          <a:bodyPr wrap="square" rtlCol="0">
            <a:spAutoFit/>
          </a:bodyPr>
          <a:lstStyle/>
          <a:p>
            <a:r>
              <a:rPr lang="en-NZ" sz="2400" dirty="0"/>
              <a:t>Principle: Data at rest must be protected to meet security requirements</a:t>
            </a:r>
          </a:p>
          <a:p>
            <a:endParaRPr lang="en-NZ" sz="2400" dirty="0"/>
          </a:p>
          <a:p>
            <a:r>
              <a:rPr lang="en-NZ" sz="2400" dirty="0"/>
              <a:t>Data stored as part of an application has needs for:</a:t>
            </a:r>
          </a:p>
          <a:p>
            <a:r>
              <a:rPr lang="en-NZ" sz="2400" dirty="0"/>
              <a:t>– Security, which determines if access granted or not granted for a data set</a:t>
            </a:r>
          </a:p>
          <a:p>
            <a:r>
              <a:rPr lang="en-NZ" sz="2400" dirty="0"/>
              <a:t>– Privacy, determines what the access means to a given user; what form is the data in what operations are allowed</a:t>
            </a:r>
          </a:p>
          <a:p>
            <a:endParaRPr lang="en-NZ" sz="2400" dirty="0"/>
          </a:p>
          <a:p>
            <a:r>
              <a:rPr lang="en-NZ" sz="2400" dirty="0"/>
              <a:t>Example: doctors in a have full access to patient records; but not to extract information of prurient interest</a:t>
            </a:r>
          </a:p>
          <a:p>
            <a:endParaRPr lang="en-NZ" sz="2400" dirty="0"/>
          </a:p>
          <a:p>
            <a:r>
              <a:rPr lang="en-NZ" sz="2400" dirty="0"/>
              <a:t>As you can see, this can be a difficult problem</a:t>
            </a:r>
          </a:p>
        </p:txBody>
      </p:sp>
    </p:spTree>
    <p:extLst>
      <p:ext uri="{BB962C8B-B14F-4D97-AF65-F5344CB8AC3E}">
        <p14:creationId xmlns:p14="http://schemas.microsoft.com/office/powerpoint/2010/main" val="1052949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Secure Data at Rest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24</a:t>
              </a:fld>
              <a:endParaRPr lang="en-US" dirty="0">
                <a:solidFill>
                  <a:schemeClr val="bg1"/>
                </a:solidFill>
              </a:endParaRPr>
            </a:p>
          </p:txBody>
        </p:sp>
      </p:grpSp>
      <p:sp>
        <p:nvSpPr>
          <p:cNvPr id="8" name="TextBox 7"/>
          <p:cNvSpPr txBox="1"/>
          <p:nvPr/>
        </p:nvSpPr>
        <p:spPr>
          <a:xfrm>
            <a:off x="403410" y="1428447"/>
            <a:ext cx="11538381" cy="4708981"/>
          </a:xfrm>
          <a:prstGeom prst="rect">
            <a:avLst/>
          </a:prstGeom>
          <a:noFill/>
        </p:spPr>
        <p:txBody>
          <a:bodyPr wrap="square" rtlCol="0">
            <a:spAutoFit/>
          </a:bodyPr>
          <a:lstStyle/>
          <a:p>
            <a:r>
              <a:rPr lang="en-NZ" sz="2000" dirty="0"/>
              <a:t>An application manages data for an online sales organization</a:t>
            </a:r>
          </a:p>
          <a:p>
            <a:r>
              <a:rPr lang="en-NZ" sz="2000" dirty="0"/>
              <a:t>– Sales consultants need to access the personal information of the customer on</a:t>
            </a:r>
          </a:p>
          <a:p>
            <a:r>
              <a:rPr lang="en-NZ" sz="2000" dirty="0"/>
              <a:t>the phone or chat including credit card information to complete purchases</a:t>
            </a:r>
          </a:p>
          <a:p>
            <a:r>
              <a:rPr lang="en-NZ" sz="2000" dirty="0"/>
              <a:t>– But, those consultants should not be able to see credit card numbers</a:t>
            </a:r>
          </a:p>
          <a:p>
            <a:endParaRPr lang="en-NZ" sz="2000" dirty="0"/>
          </a:p>
          <a:p>
            <a:r>
              <a:rPr lang="en-NZ" sz="2000" dirty="0"/>
              <a:t>Solution:</a:t>
            </a:r>
          </a:p>
          <a:p>
            <a:r>
              <a:rPr lang="en-NZ" sz="2000" dirty="0"/>
              <a:t>– The sales consultants have access to the credit card data</a:t>
            </a:r>
          </a:p>
          <a:p>
            <a:r>
              <a:rPr lang="en-NZ" sz="2000" dirty="0"/>
              <a:t>– But they see the credit card masked: **** **** **** 9999</a:t>
            </a:r>
          </a:p>
          <a:p>
            <a:r>
              <a:rPr lang="en-NZ" sz="2000" dirty="0"/>
              <a:t>– They can press a button to make the purchase, but not see the credit card data</a:t>
            </a:r>
          </a:p>
          <a:p>
            <a:r>
              <a:rPr lang="en-NZ" sz="2000" dirty="0"/>
              <a:t>– Since CVV (card verification number) cannot be stored, they will have to ask the customer</a:t>
            </a:r>
          </a:p>
          <a:p>
            <a:r>
              <a:rPr lang="en-NZ" sz="2000" dirty="0"/>
              <a:t>– The server logs operations to create an audit trail; it also cannot contain the credit card number</a:t>
            </a:r>
          </a:p>
          <a:p>
            <a:endParaRPr lang="en-NZ" sz="2000" dirty="0"/>
          </a:p>
          <a:p>
            <a:r>
              <a:rPr lang="en-NZ" sz="2000" i="1" dirty="0"/>
              <a:t>The Payment Card Industry Data Security Standard (PCI DSS) is a set of security standards designed to ensure that ALL companies that accept, process, store or transmit credit card information maintain a secure environment.</a:t>
            </a:r>
          </a:p>
        </p:txBody>
      </p:sp>
    </p:spTree>
    <p:extLst>
      <p:ext uri="{BB962C8B-B14F-4D97-AF65-F5344CB8AC3E}">
        <p14:creationId xmlns:p14="http://schemas.microsoft.com/office/powerpoint/2010/main" val="3050428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Secure Data at Rest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25</a:t>
              </a:fld>
              <a:endParaRPr lang="en-US" dirty="0">
                <a:solidFill>
                  <a:schemeClr val="bg1"/>
                </a:solidFill>
              </a:endParaRPr>
            </a:p>
          </p:txBody>
        </p:sp>
      </p:grpSp>
      <p:sp>
        <p:nvSpPr>
          <p:cNvPr id="8" name="TextBox 7"/>
          <p:cNvSpPr txBox="1"/>
          <p:nvPr/>
        </p:nvSpPr>
        <p:spPr>
          <a:xfrm>
            <a:off x="377987" y="1213817"/>
            <a:ext cx="11436026" cy="4893647"/>
          </a:xfrm>
          <a:prstGeom prst="rect">
            <a:avLst/>
          </a:prstGeom>
          <a:noFill/>
        </p:spPr>
        <p:txBody>
          <a:bodyPr wrap="square" rtlCol="0">
            <a:spAutoFit/>
          </a:bodyPr>
          <a:lstStyle/>
          <a:p>
            <a:r>
              <a:rPr lang="en-NZ" sz="2400" dirty="0"/>
              <a:t>A client application handles authentication for an application by fetching the user name and password on the first attempt</a:t>
            </a:r>
          </a:p>
          <a:p>
            <a:r>
              <a:rPr lang="en-NZ" sz="2400" dirty="0"/>
              <a:t>– If additional attempts are required, they can be handled without communicating with the server</a:t>
            </a:r>
          </a:p>
          <a:p>
            <a:r>
              <a:rPr lang="en-NZ" sz="2400" dirty="0"/>
              <a:t>– The problem is that the username and password are stored on the client</a:t>
            </a:r>
          </a:p>
          <a:p>
            <a:r>
              <a:rPr lang="en-NZ" sz="2400" dirty="0"/>
              <a:t>– They are vulnerable to client-side attacks</a:t>
            </a:r>
          </a:p>
          <a:p>
            <a:r>
              <a:rPr lang="en-NZ" sz="2400" dirty="0"/>
              <a:t>      - Memory dumps</a:t>
            </a:r>
          </a:p>
          <a:p>
            <a:r>
              <a:rPr lang="en-NZ" sz="2400" dirty="0"/>
              <a:t>      - Dynamic debuggers</a:t>
            </a:r>
          </a:p>
          <a:p>
            <a:endParaRPr lang="en-NZ" sz="2400" dirty="0"/>
          </a:p>
          <a:p>
            <a:r>
              <a:rPr lang="en-NZ" sz="2400" dirty="0"/>
              <a:t>Solution:</a:t>
            </a:r>
          </a:p>
          <a:p>
            <a:r>
              <a:rPr lang="en-NZ" sz="2400" dirty="0"/>
              <a:t>– Encrypt the credentials while stored in memory</a:t>
            </a:r>
          </a:p>
          <a:p>
            <a:r>
              <a:rPr lang="en-NZ" sz="2400" dirty="0"/>
              <a:t>– When authentication is complete, overwrite all memory locations used</a:t>
            </a:r>
          </a:p>
          <a:p>
            <a:r>
              <a:rPr lang="en-NZ" sz="2400" dirty="0"/>
              <a:t>– The encryption keys also have to be protected</a:t>
            </a:r>
          </a:p>
        </p:txBody>
      </p:sp>
    </p:spTree>
    <p:extLst>
      <p:ext uri="{BB962C8B-B14F-4D97-AF65-F5344CB8AC3E}">
        <p14:creationId xmlns:p14="http://schemas.microsoft.com/office/powerpoint/2010/main" val="158927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Avoid Bypass Attacks</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26</a:t>
              </a:fld>
              <a:endParaRPr lang="en-US" dirty="0">
                <a:solidFill>
                  <a:schemeClr val="bg1"/>
                </a:solidFill>
              </a:endParaRPr>
            </a:p>
          </p:txBody>
        </p:sp>
      </p:grpSp>
      <p:sp>
        <p:nvSpPr>
          <p:cNvPr id="8" name="TextBox 7"/>
          <p:cNvSpPr txBox="1"/>
          <p:nvPr/>
        </p:nvSpPr>
        <p:spPr>
          <a:xfrm>
            <a:off x="403411" y="1428447"/>
            <a:ext cx="9493624" cy="3785652"/>
          </a:xfrm>
          <a:prstGeom prst="rect">
            <a:avLst/>
          </a:prstGeom>
          <a:noFill/>
        </p:spPr>
        <p:txBody>
          <a:bodyPr wrap="square" rtlCol="0">
            <a:spAutoFit/>
          </a:bodyPr>
          <a:lstStyle/>
          <a:p>
            <a:r>
              <a:rPr lang="en-NZ" sz="2400" dirty="0"/>
              <a:t>Principle: Attacks that bypass authentication or authorization gates are among the most dangerous</a:t>
            </a:r>
          </a:p>
          <a:p>
            <a:r>
              <a:rPr lang="en-NZ" sz="2400" dirty="0"/>
              <a:t>– Corollary: Bypass attacks are favourites among the evil-doers</a:t>
            </a:r>
          </a:p>
          <a:p>
            <a:endParaRPr lang="en-NZ" sz="2400" dirty="0"/>
          </a:p>
          <a:p>
            <a:r>
              <a:rPr lang="en-NZ" sz="2400" dirty="0"/>
              <a:t>In a bypass attack, an attacker:</a:t>
            </a:r>
          </a:p>
          <a:p>
            <a:r>
              <a:rPr lang="en-NZ" sz="2400" dirty="0"/>
              <a:t>– Is able to act as an authenticated user without providing valid credentials</a:t>
            </a:r>
          </a:p>
          <a:p>
            <a:r>
              <a:rPr lang="en-NZ" sz="2400" dirty="0"/>
              <a:t>– Is able to access resources by evading the authorization checks</a:t>
            </a:r>
          </a:p>
          <a:p>
            <a:endParaRPr lang="en-NZ" sz="2400" dirty="0"/>
          </a:p>
          <a:p>
            <a:r>
              <a:rPr lang="en-NZ" sz="2400" dirty="0"/>
              <a:t>Many vulnerabilities can result in a bypass, but the focus here is on the authentication and authorization system</a:t>
            </a:r>
          </a:p>
        </p:txBody>
      </p:sp>
    </p:spTree>
    <p:extLst>
      <p:ext uri="{BB962C8B-B14F-4D97-AF65-F5344CB8AC3E}">
        <p14:creationId xmlns:p14="http://schemas.microsoft.com/office/powerpoint/2010/main" val="665897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Avoid Bypass Attacks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27</a:t>
              </a:fld>
              <a:endParaRPr lang="en-US" dirty="0">
                <a:solidFill>
                  <a:schemeClr val="bg1"/>
                </a:solidFill>
              </a:endParaRPr>
            </a:p>
          </p:txBody>
        </p:sp>
      </p:grpSp>
      <p:sp>
        <p:nvSpPr>
          <p:cNvPr id="8" name="TextBox 7"/>
          <p:cNvSpPr txBox="1"/>
          <p:nvPr/>
        </p:nvSpPr>
        <p:spPr>
          <a:xfrm>
            <a:off x="403411" y="1232033"/>
            <a:ext cx="9493624" cy="3046988"/>
          </a:xfrm>
          <a:prstGeom prst="rect">
            <a:avLst/>
          </a:prstGeom>
          <a:noFill/>
        </p:spPr>
        <p:txBody>
          <a:bodyPr wrap="square" rtlCol="0">
            <a:spAutoFit/>
          </a:bodyPr>
          <a:lstStyle/>
          <a:p>
            <a:r>
              <a:rPr lang="en-NZ" sz="2400" dirty="0"/>
              <a:t>Consider “Forgot my password” as a way to bypass authentication.</a:t>
            </a:r>
          </a:p>
          <a:p>
            <a:endParaRPr lang="en-NZ" sz="2400" dirty="0"/>
          </a:p>
          <a:p>
            <a:r>
              <a:rPr lang="en-NZ" sz="2400" dirty="0"/>
              <a:t>The login/password/</a:t>
            </a:r>
            <a:r>
              <a:rPr lang="en-NZ" sz="2400" dirty="0" err="1"/>
              <a:t>forgotten_password</a:t>
            </a:r>
            <a:r>
              <a:rPr lang="en-NZ" sz="2400" dirty="0"/>
              <a:t> system must be designed carefully</a:t>
            </a:r>
          </a:p>
          <a:p>
            <a:r>
              <a:rPr lang="en-NZ" sz="2400" dirty="0"/>
              <a:t>– Prevent information leakage</a:t>
            </a:r>
          </a:p>
          <a:p>
            <a:r>
              <a:rPr lang="en-NZ" sz="2400" dirty="0"/>
              <a:t>– Strong configurable passwords</a:t>
            </a:r>
          </a:p>
          <a:p>
            <a:r>
              <a:rPr lang="en-NZ" sz="2400" dirty="0"/>
              <a:t>– Strong encryption</a:t>
            </a:r>
          </a:p>
          <a:p>
            <a:r>
              <a:rPr lang="en-NZ" sz="2400" dirty="0"/>
              <a:t>– No bypass opportunities</a:t>
            </a:r>
          </a:p>
        </p:txBody>
      </p:sp>
    </p:spTree>
    <p:extLst>
      <p:ext uri="{BB962C8B-B14F-4D97-AF65-F5344CB8AC3E}">
        <p14:creationId xmlns:p14="http://schemas.microsoft.com/office/powerpoint/2010/main" val="238123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Avoid Bypass Attacks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28</a:t>
              </a:fld>
              <a:endParaRPr lang="en-US" dirty="0">
                <a:solidFill>
                  <a:schemeClr val="bg1"/>
                </a:solidFill>
              </a:endParaRPr>
            </a:p>
          </p:txBody>
        </p:sp>
      </p:grpSp>
      <p:pic>
        <p:nvPicPr>
          <p:cNvPr id="4098" name="Picture 2" descr="Model 4850 Flatbed Credit Card Imprinter">
            <a:extLst>
              <a:ext uri="{FF2B5EF4-FFF2-40B4-BE49-F238E27FC236}">
                <a16:creationId xmlns:a16="http://schemas.microsoft.com/office/drawing/2014/main" id="{662FD31B-0B75-4126-8318-55718C7BC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153" y="1412258"/>
            <a:ext cx="3527093" cy="35270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ayment terminal - Wikipedia">
            <a:extLst>
              <a:ext uri="{FF2B5EF4-FFF2-40B4-BE49-F238E27FC236}">
                <a16:creationId xmlns:a16="http://schemas.microsoft.com/office/drawing/2014/main" id="{82E10FF8-18BF-4516-A9B3-FC5582F93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16" y="1339608"/>
            <a:ext cx="4455994" cy="445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31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Defense in Depth </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29</a:t>
              </a:fld>
              <a:endParaRPr lang="en-US" dirty="0">
                <a:solidFill>
                  <a:schemeClr val="bg1"/>
                </a:solidFill>
              </a:endParaRPr>
            </a:p>
          </p:txBody>
        </p:sp>
      </p:grpSp>
      <p:sp>
        <p:nvSpPr>
          <p:cNvPr id="8" name="TextBox 7"/>
          <p:cNvSpPr txBox="1"/>
          <p:nvPr/>
        </p:nvSpPr>
        <p:spPr>
          <a:xfrm>
            <a:off x="403411" y="1428447"/>
            <a:ext cx="9493624" cy="4524315"/>
          </a:xfrm>
          <a:prstGeom prst="rect">
            <a:avLst/>
          </a:prstGeom>
          <a:noFill/>
        </p:spPr>
        <p:txBody>
          <a:bodyPr wrap="square" rtlCol="0">
            <a:spAutoFit/>
          </a:bodyPr>
          <a:lstStyle/>
          <a:p>
            <a:r>
              <a:rPr lang="en-NZ" sz="2400" dirty="0"/>
              <a:t>Principle: Use layered security </a:t>
            </a:r>
            <a:r>
              <a:rPr lang="en-NZ" sz="2400" dirty="0" err="1"/>
              <a:t>defenses</a:t>
            </a:r>
            <a:endParaRPr lang="en-NZ" sz="2400" dirty="0"/>
          </a:p>
          <a:p>
            <a:r>
              <a:rPr lang="en-NZ" sz="2400" dirty="0"/>
              <a:t>– Corollary: </a:t>
            </a:r>
            <a:r>
              <a:rPr lang="en-NZ" sz="2400" dirty="0" err="1"/>
              <a:t>Defense</a:t>
            </a:r>
            <a:r>
              <a:rPr lang="en-NZ" sz="2400" dirty="0"/>
              <a:t> in Depth is not just opportunism</a:t>
            </a:r>
          </a:p>
          <a:p>
            <a:endParaRPr lang="en-NZ" sz="2400" dirty="0"/>
          </a:p>
          <a:p>
            <a:r>
              <a:rPr lang="en-NZ" sz="2400" dirty="0"/>
              <a:t>There many ways to defend your application</a:t>
            </a:r>
          </a:p>
          <a:p>
            <a:r>
              <a:rPr lang="en-NZ" sz="2400" dirty="0"/>
              <a:t>– A given </a:t>
            </a:r>
            <a:r>
              <a:rPr lang="en-NZ" sz="2400" dirty="0" err="1"/>
              <a:t>defense</a:t>
            </a:r>
            <a:r>
              <a:rPr lang="en-NZ" sz="2400" dirty="0"/>
              <a:t> may fail if: </a:t>
            </a:r>
          </a:p>
          <a:p>
            <a:r>
              <a:rPr lang="en-NZ" sz="2400" dirty="0"/>
              <a:t>   	o  You make any kind of an error </a:t>
            </a:r>
          </a:p>
          <a:p>
            <a:r>
              <a:rPr lang="en-NZ" sz="2400" dirty="0"/>
              <a:t>	o  Someone else is negligent or malicious </a:t>
            </a:r>
          </a:p>
          <a:p>
            <a:r>
              <a:rPr lang="en-NZ" sz="2400" dirty="0"/>
              <a:t>	o  Circumstances change</a:t>
            </a:r>
          </a:p>
          <a:p>
            <a:r>
              <a:rPr lang="en-NZ" sz="2400" dirty="0"/>
              <a:t>	o  New attack methods are developed</a:t>
            </a:r>
          </a:p>
          <a:p>
            <a:r>
              <a:rPr lang="en-NZ" sz="2400" dirty="0"/>
              <a:t>– So it is better to have more than one layer of </a:t>
            </a:r>
            <a:r>
              <a:rPr lang="en-NZ" sz="2400" dirty="0" err="1"/>
              <a:t>defense</a:t>
            </a:r>
            <a:r>
              <a:rPr lang="en-NZ" sz="2400" dirty="0"/>
              <a:t> for every possible threat</a:t>
            </a:r>
          </a:p>
          <a:p>
            <a:r>
              <a:rPr lang="en-NZ" sz="2400" dirty="0"/>
              <a:t>– Many </a:t>
            </a:r>
            <a:r>
              <a:rPr lang="en-NZ" sz="2400" dirty="0" err="1"/>
              <a:t>defense</a:t>
            </a:r>
            <a:r>
              <a:rPr lang="en-NZ" sz="2400" dirty="0"/>
              <a:t> strategies protect for multiple threats</a:t>
            </a:r>
          </a:p>
        </p:txBody>
      </p:sp>
    </p:spTree>
    <p:extLst>
      <p:ext uri="{BB962C8B-B14F-4D97-AF65-F5344CB8AC3E}">
        <p14:creationId xmlns:p14="http://schemas.microsoft.com/office/powerpoint/2010/main" val="355989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en-NZ" sz="4800" b="1" dirty="0"/>
              <a:t>Secure by default</a:t>
            </a:r>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82567" y="6564081"/>
              <a:ext cx="69856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3</a:t>
              </a:fld>
              <a:endParaRPr lang="en-US" dirty="0">
                <a:solidFill>
                  <a:schemeClr val="bg1"/>
                </a:solidFill>
              </a:endParaRPr>
            </a:p>
          </p:txBody>
        </p:sp>
      </p:grpSp>
      <p:sp>
        <p:nvSpPr>
          <p:cNvPr id="8" name="TextBox 7"/>
          <p:cNvSpPr txBox="1"/>
          <p:nvPr/>
        </p:nvSpPr>
        <p:spPr>
          <a:xfrm>
            <a:off x="403411" y="1428447"/>
            <a:ext cx="2961958" cy="2677656"/>
          </a:xfrm>
          <a:prstGeom prst="rect">
            <a:avLst/>
          </a:prstGeom>
          <a:noFill/>
        </p:spPr>
        <p:txBody>
          <a:bodyPr wrap="square" rtlCol="0">
            <a:spAutoFit/>
          </a:bodyPr>
          <a:lstStyle/>
          <a:p>
            <a:pPr marL="342900" indent="-342900">
              <a:buFontTx/>
              <a:buChar char="-"/>
            </a:pPr>
            <a:r>
              <a:rPr lang="en-NZ" sz="2800" b="1" dirty="0"/>
              <a:t>Least privilege</a:t>
            </a:r>
          </a:p>
          <a:p>
            <a:pPr marL="342900" indent="-342900">
              <a:buFontTx/>
              <a:buChar char="-"/>
            </a:pPr>
            <a:r>
              <a:rPr lang="en-NZ" sz="2800" dirty="0"/>
              <a:t>Default deny</a:t>
            </a:r>
          </a:p>
          <a:p>
            <a:pPr marL="342900" indent="-342900">
              <a:buFontTx/>
              <a:buChar char="-"/>
            </a:pPr>
            <a:r>
              <a:rPr lang="en-NZ" sz="2800" dirty="0"/>
              <a:t>Fail securely</a:t>
            </a:r>
          </a:p>
          <a:p>
            <a:pPr marL="342900" indent="-342900">
              <a:buFontTx/>
              <a:buChar char="-"/>
            </a:pPr>
            <a:endParaRPr lang="en-NZ" sz="2800" dirty="0"/>
          </a:p>
          <a:p>
            <a:endParaRPr lang="en-NZ" sz="2800" dirty="0"/>
          </a:p>
          <a:p>
            <a:endParaRPr lang="en-NZ" sz="2800" dirty="0"/>
          </a:p>
        </p:txBody>
      </p:sp>
    </p:spTree>
    <p:extLst>
      <p:ext uri="{BB962C8B-B14F-4D97-AF65-F5344CB8AC3E}">
        <p14:creationId xmlns:p14="http://schemas.microsoft.com/office/powerpoint/2010/main" val="4221260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Defense in Depth - difficulties </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30</a:t>
              </a:fld>
              <a:endParaRPr lang="en-US" dirty="0">
                <a:solidFill>
                  <a:schemeClr val="bg1"/>
                </a:solidFill>
              </a:endParaRPr>
            </a:p>
          </p:txBody>
        </p:sp>
      </p:grpSp>
      <p:sp>
        <p:nvSpPr>
          <p:cNvPr id="8" name="TextBox 7"/>
          <p:cNvSpPr txBox="1"/>
          <p:nvPr/>
        </p:nvSpPr>
        <p:spPr>
          <a:xfrm>
            <a:off x="403411" y="1428447"/>
            <a:ext cx="9493624" cy="3108543"/>
          </a:xfrm>
          <a:prstGeom prst="rect">
            <a:avLst/>
          </a:prstGeom>
          <a:noFill/>
        </p:spPr>
        <p:txBody>
          <a:bodyPr wrap="square" rtlCol="0">
            <a:spAutoFit/>
          </a:bodyPr>
          <a:lstStyle/>
          <a:p>
            <a:r>
              <a:rPr lang="en-NZ" sz="2800" dirty="0"/>
              <a:t>– Timelines and laziness can lead developers to ignore </a:t>
            </a:r>
            <a:r>
              <a:rPr lang="en-NZ" sz="2800" dirty="0" err="1"/>
              <a:t>defense</a:t>
            </a:r>
            <a:r>
              <a:rPr lang="en-NZ" sz="2800" dirty="0"/>
              <a:t> in depth</a:t>
            </a:r>
          </a:p>
          <a:p>
            <a:r>
              <a:rPr lang="en-NZ" sz="2800" dirty="0"/>
              <a:t>– There is substantial evidence that security is very difficult to get right</a:t>
            </a:r>
          </a:p>
          <a:p>
            <a:r>
              <a:rPr lang="en-NZ" sz="2800" dirty="0"/>
              <a:t>– Changing conditions can result in expensive patches to restore a secure situation</a:t>
            </a:r>
          </a:p>
          <a:p>
            <a:r>
              <a:rPr lang="en-NZ" sz="2800" dirty="0"/>
              <a:t>– Negligence is responsible for up to a third of exploits</a:t>
            </a:r>
          </a:p>
        </p:txBody>
      </p:sp>
    </p:spTree>
    <p:extLst>
      <p:ext uri="{BB962C8B-B14F-4D97-AF65-F5344CB8AC3E}">
        <p14:creationId xmlns:p14="http://schemas.microsoft.com/office/powerpoint/2010/main" val="2069682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82567" y="6564081"/>
              <a:ext cx="69856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31</a:t>
              </a:fld>
              <a:endParaRPr lang="en-US" dirty="0">
                <a:solidFill>
                  <a:schemeClr val="bg1"/>
                </a:solidFill>
              </a:endParaRPr>
            </a:p>
          </p:txBody>
        </p:sp>
      </p:grpSp>
      <p:sp>
        <p:nvSpPr>
          <p:cNvPr id="8" name="TextBox 7"/>
          <p:cNvSpPr txBox="1"/>
          <p:nvPr/>
        </p:nvSpPr>
        <p:spPr>
          <a:xfrm>
            <a:off x="1064892" y="816534"/>
            <a:ext cx="3935125" cy="2677656"/>
          </a:xfrm>
          <a:prstGeom prst="rect">
            <a:avLst/>
          </a:prstGeom>
          <a:noFill/>
        </p:spPr>
        <p:txBody>
          <a:bodyPr wrap="square" rtlCol="0">
            <a:spAutoFit/>
          </a:bodyPr>
          <a:lstStyle/>
          <a:p>
            <a:r>
              <a:rPr lang="en-NZ" sz="3200" dirty="0"/>
              <a:t>Secure by default</a:t>
            </a:r>
          </a:p>
          <a:p>
            <a:pPr marL="342900" indent="-342900">
              <a:buFontTx/>
              <a:buChar char="-"/>
            </a:pPr>
            <a:r>
              <a:rPr lang="mi-NZ" sz="3200" dirty="0"/>
              <a:t>Use least privilege</a:t>
            </a:r>
          </a:p>
          <a:p>
            <a:pPr marL="342900" indent="-342900">
              <a:buFontTx/>
              <a:buChar char="-"/>
            </a:pPr>
            <a:r>
              <a:rPr lang="mi-NZ" sz="3200" dirty="0"/>
              <a:t>User default deny</a:t>
            </a:r>
          </a:p>
          <a:p>
            <a:pPr marL="342900" indent="-342900">
              <a:buFontTx/>
              <a:buChar char="-"/>
            </a:pPr>
            <a:r>
              <a:rPr lang="mi-NZ" sz="3200" dirty="0"/>
              <a:t>Fail securely</a:t>
            </a:r>
          </a:p>
          <a:p>
            <a:pPr marL="342900" indent="-342900">
              <a:buFontTx/>
              <a:buChar char="-"/>
            </a:pPr>
            <a:endParaRPr lang="mi-NZ" sz="2000" dirty="0"/>
          </a:p>
          <a:p>
            <a:pPr marL="342900" indent="-342900">
              <a:buFontTx/>
              <a:buChar char="-"/>
            </a:pPr>
            <a:endParaRPr lang="mi-NZ" sz="2000" dirty="0"/>
          </a:p>
        </p:txBody>
      </p:sp>
      <p:sp>
        <p:nvSpPr>
          <p:cNvPr id="9" name="TextBox 8"/>
          <p:cNvSpPr txBox="1"/>
          <p:nvPr/>
        </p:nvSpPr>
        <p:spPr>
          <a:xfrm>
            <a:off x="6723147" y="821500"/>
            <a:ext cx="3935125" cy="4524315"/>
          </a:xfrm>
          <a:prstGeom prst="rect">
            <a:avLst/>
          </a:prstGeom>
          <a:noFill/>
        </p:spPr>
        <p:txBody>
          <a:bodyPr wrap="square" rtlCol="0">
            <a:spAutoFit/>
          </a:bodyPr>
          <a:lstStyle/>
          <a:p>
            <a:r>
              <a:rPr lang="mi-NZ" sz="3200" dirty="0"/>
              <a:t>Secure by implementation</a:t>
            </a:r>
          </a:p>
          <a:p>
            <a:pPr marL="342900" indent="-342900">
              <a:buFontTx/>
              <a:buChar char="-"/>
            </a:pPr>
            <a:r>
              <a:rPr lang="mi-NZ" sz="3200" dirty="0"/>
              <a:t>Psychological acceptability</a:t>
            </a:r>
          </a:p>
          <a:p>
            <a:pPr marL="342900" indent="-342900">
              <a:buFontTx/>
              <a:buChar char="-"/>
            </a:pPr>
            <a:r>
              <a:rPr lang="mi-NZ" sz="3200" dirty="0"/>
              <a:t>Validate inputs</a:t>
            </a:r>
          </a:p>
          <a:p>
            <a:pPr marL="342900" indent="-342900">
              <a:buFontTx/>
              <a:buChar char="-"/>
            </a:pPr>
            <a:r>
              <a:rPr lang="mi-NZ" sz="3200" dirty="0"/>
              <a:t>Secre data at rest</a:t>
            </a:r>
          </a:p>
          <a:p>
            <a:pPr marL="342900" indent="-342900">
              <a:buFontTx/>
              <a:buChar char="-"/>
            </a:pPr>
            <a:r>
              <a:rPr lang="mi-NZ" sz="3200" dirty="0"/>
              <a:t>Prevent bypass attacks</a:t>
            </a:r>
          </a:p>
          <a:p>
            <a:pPr marL="342900" indent="-342900">
              <a:buFontTx/>
              <a:buChar char="-"/>
            </a:pPr>
            <a:r>
              <a:rPr lang="mi-NZ" sz="3200" dirty="0"/>
              <a:t>Defense in depth</a:t>
            </a:r>
            <a:endParaRPr lang="en-NZ" sz="3200" dirty="0"/>
          </a:p>
        </p:txBody>
      </p:sp>
    </p:spTree>
    <p:extLst>
      <p:ext uri="{BB962C8B-B14F-4D97-AF65-F5344CB8AC3E}">
        <p14:creationId xmlns:p14="http://schemas.microsoft.com/office/powerpoint/2010/main" val="347447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Use default deny</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4</a:t>
              </a:fld>
              <a:endParaRPr lang="en-US" dirty="0">
                <a:solidFill>
                  <a:schemeClr val="bg1"/>
                </a:solidFill>
              </a:endParaRPr>
            </a:p>
          </p:txBody>
        </p:sp>
      </p:grpSp>
      <p:sp>
        <p:nvSpPr>
          <p:cNvPr id="8" name="TextBox 7"/>
          <p:cNvSpPr txBox="1"/>
          <p:nvPr/>
        </p:nvSpPr>
        <p:spPr>
          <a:xfrm>
            <a:off x="403411" y="1428447"/>
            <a:ext cx="10459030" cy="4431983"/>
          </a:xfrm>
          <a:prstGeom prst="rect">
            <a:avLst/>
          </a:prstGeom>
          <a:noFill/>
        </p:spPr>
        <p:txBody>
          <a:bodyPr wrap="square" rtlCol="0">
            <a:spAutoFit/>
          </a:bodyPr>
          <a:lstStyle/>
          <a:p>
            <a:r>
              <a:rPr lang="en-NZ" sz="2400" dirty="0"/>
              <a:t>Principle: Anything not specifically allowed must be denied</a:t>
            </a:r>
          </a:p>
          <a:p>
            <a:r>
              <a:rPr lang="en-NZ" sz="2400" dirty="0"/>
              <a:t>– Corollary: Default configurations should be the most secure setting</a:t>
            </a:r>
          </a:p>
          <a:p>
            <a:endParaRPr lang="en-NZ" sz="2400" dirty="0"/>
          </a:p>
          <a:p>
            <a:r>
              <a:rPr lang="en-NZ" sz="2400" dirty="0"/>
              <a:t>Assume that access is denied, and find conditions that allow access</a:t>
            </a:r>
          </a:p>
          <a:p>
            <a:r>
              <a:rPr lang="en-NZ" sz="2400" dirty="0"/>
              <a:t>– The converse, finding reasons to deny access leads to errors</a:t>
            </a:r>
          </a:p>
          <a:p>
            <a:r>
              <a:rPr lang="en-NZ" sz="2400" dirty="0"/>
              <a:t>– If there is a defect in your system, you will deny access, not grant it</a:t>
            </a:r>
          </a:p>
          <a:p>
            <a:endParaRPr lang="en-NZ" sz="2400" dirty="0"/>
          </a:p>
          <a:p>
            <a:r>
              <a:rPr lang="en-NZ" sz="2400" dirty="0"/>
              <a:t>The access control system should default to no access</a:t>
            </a:r>
          </a:p>
          <a:p>
            <a:r>
              <a:rPr lang="en-NZ" sz="2400" dirty="0"/>
              <a:t>– Unless it is specifically allowed</a:t>
            </a:r>
          </a:p>
          <a:p>
            <a:endParaRPr lang="en-NZ" sz="2400" dirty="0"/>
          </a:p>
          <a:p>
            <a:r>
              <a:rPr lang="en-NZ" sz="2400" dirty="0"/>
              <a:t>In the event of an access check failure, do nothing.</a:t>
            </a:r>
          </a:p>
          <a:p>
            <a:endParaRPr lang="en-NZ" dirty="0"/>
          </a:p>
        </p:txBody>
      </p:sp>
    </p:spTree>
    <p:extLst>
      <p:ext uri="{BB962C8B-B14F-4D97-AF65-F5344CB8AC3E}">
        <p14:creationId xmlns:p14="http://schemas.microsoft.com/office/powerpoint/2010/main" val="221396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Use default deny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5</a:t>
              </a:fld>
              <a:endParaRPr lang="en-US" dirty="0">
                <a:solidFill>
                  <a:schemeClr val="bg1"/>
                </a:solidFill>
              </a:endParaRPr>
            </a:p>
          </p:txBody>
        </p:sp>
      </p:grpSp>
      <p:sp>
        <p:nvSpPr>
          <p:cNvPr id="8" name="TextBox 7"/>
          <p:cNvSpPr txBox="1"/>
          <p:nvPr/>
        </p:nvSpPr>
        <p:spPr>
          <a:xfrm>
            <a:off x="403411" y="1428447"/>
            <a:ext cx="10750692" cy="7048083"/>
          </a:xfrm>
          <a:prstGeom prst="rect">
            <a:avLst/>
          </a:prstGeom>
          <a:noFill/>
        </p:spPr>
        <p:txBody>
          <a:bodyPr wrap="square" rtlCol="0">
            <a:spAutoFit/>
          </a:bodyPr>
          <a:lstStyle/>
          <a:p>
            <a:r>
              <a:rPr lang="en-NZ" sz="2400" dirty="0"/>
              <a:t>Consider controlling entry to a building.</a:t>
            </a:r>
          </a:p>
          <a:p>
            <a:endParaRPr lang="en-NZ" sz="2400" dirty="0"/>
          </a:p>
          <a:p>
            <a:r>
              <a:rPr lang="en-NZ" sz="2400" dirty="0"/>
              <a:t>You can either –</a:t>
            </a:r>
          </a:p>
          <a:p>
            <a:r>
              <a:rPr lang="en-NZ" sz="2400" dirty="0"/>
              <a:t>(a) Default allow unless person on is on banned list.</a:t>
            </a:r>
          </a:p>
          <a:p>
            <a:r>
              <a:rPr lang="en-NZ" sz="2400" dirty="0"/>
              <a:t>(b) Default deny unless person is on allowed list.</a:t>
            </a:r>
          </a:p>
          <a:p>
            <a:endParaRPr lang="en-NZ" sz="2400" dirty="0"/>
          </a:p>
          <a:p>
            <a:r>
              <a:rPr lang="en-NZ" sz="2400" dirty="0"/>
              <a:t>What happens if you forget to add someone to the banned list? </a:t>
            </a:r>
          </a:p>
          <a:p>
            <a:endParaRPr lang="en-NZ" sz="2400" dirty="0"/>
          </a:p>
          <a:p>
            <a:r>
              <a:rPr lang="en-NZ" sz="2400" dirty="0"/>
              <a:t>What happens if you forget to add someone to the allowed list?</a:t>
            </a:r>
          </a:p>
          <a:p>
            <a:endParaRPr lang="en-NZ" sz="2400" dirty="0"/>
          </a:p>
          <a:p>
            <a:r>
              <a:rPr lang="en-NZ" sz="2400" dirty="0"/>
              <a:t>Default deny (also known as basing access on permission rather than exclusion) is the safer option because inevitably a mistake is made.</a:t>
            </a:r>
          </a:p>
          <a:p>
            <a:endParaRPr lang="en-NZ" sz="2400" dirty="0"/>
          </a:p>
          <a:p>
            <a:endParaRPr lang="en-NZ" sz="2400" dirty="0"/>
          </a:p>
          <a:p>
            <a:endParaRPr lang="en-NZ" sz="2400" dirty="0"/>
          </a:p>
          <a:p>
            <a:endParaRPr lang="en-NZ" sz="2400" dirty="0"/>
          </a:p>
          <a:p>
            <a:endParaRPr lang="en-NZ" sz="2400" dirty="0"/>
          </a:p>
          <a:p>
            <a:endParaRPr lang="en-NZ" sz="2400" dirty="0"/>
          </a:p>
          <a:p>
            <a:endParaRPr lang="en-NZ" sz="2000" dirty="0"/>
          </a:p>
        </p:txBody>
      </p:sp>
      <p:pic>
        <p:nvPicPr>
          <p:cNvPr id="4" name="Picture 3">
            <a:extLst>
              <a:ext uri="{FF2B5EF4-FFF2-40B4-BE49-F238E27FC236}">
                <a16:creationId xmlns:a16="http://schemas.microsoft.com/office/drawing/2014/main" id="{DA1A6435-FE75-40F7-8171-E4BECEA41FE4}"/>
              </a:ext>
            </a:extLst>
          </p:cNvPr>
          <p:cNvPicPr>
            <a:picLocks noChangeAspect="1"/>
          </p:cNvPicPr>
          <p:nvPr/>
        </p:nvPicPr>
        <p:blipFill>
          <a:blip r:embed="rId3"/>
          <a:stretch>
            <a:fillRect/>
          </a:stretch>
        </p:blipFill>
        <p:spPr>
          <a:xfrm>
            <a:off x="8451973" y="401036"/>
            <a:ext cx="3221079" cy="3203184"/>
          </a:xfrm>
          <a:prstGeom prst="rect">
            <a:avLst/>
          </a:prstGeom>
        </p:spPr>
      </p:pic>
    </p:spTree>
    <p:extLst>
      <p:ext uri="{BB962C8B-B14F-4D97-AF65-F5344CB8AC3E}">
        <p14:creationId xmlns:p14="http://schemas.microsoft.com/office/powerpoint/2010/main" val="427082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6</a:t>
              </a:fld>
              <a:endParaRPr lang="en-US" dirty="0">
                <a:solidFill>
                  <a:schemeClr val="bg1"/>
                </a:solidFill>
              </a:endParaRPr>
            </a:p>
          </p:txBody>
        </p:sp>
      </p:grpSp>
      <p:sp>
        <p:nvSpPr>
          <p:cNvPr id="8" name="TextBox 7"/>
          <p:cNvSpPr txBox="1"/>
          <p:nvPr/>
        </p:nvSpPr>
        <p:spPr>
          <a:xfrm>
            <a:off x="403411" y="1428447"/>
            <a:ext cx="10459030" cy="4801314"/>
          </a:xfrm>
          <a:prstGeom prst="rect">
            <a:avLst/>
          </a:prstGeom>
          <a:noFill/>
        </p:spPr>
        <p:txBody>
          <a:bodyPr wrap="square" rtlCol="0">
            <a:spAutoFit/>
          </a:bodyPr>
          <a:lstStyle/>
          <a:p>
            <a:r>
              <a:rPr lang="en-NZ" sz="2400" dirty="0"/>
              <a:t>Principle: Handle all failures securely and return the system to a proper state</a:t>
            </a:r>
          </a:p>
          <a:p>
            <a:endParaRPr lang="en-NZ" sz="2400" dirty="0"/>
          </a:p>
          <a:p>
            <a:r>
              <a:rPr lang="en-NZ" sz="2400" dirty="0"/>
              <a:t>Problem:</a:t>
            </a:r>
          </a:p>
          <a:p>
            <a:r>
              <a:rPr lang="en-NZ" sz="2400" dirty="0"/>
              <a:t>– Error messages can disclose information valuable to an attacker</a:t>
            </a:r>
          </a:p>
          <a:p>
            <a:r>
              <a:rPr lang="en-NZ" sz="2400" dirty="0"/>
              <a:t>– Failure can lead to an unhandled state, which can lead to denial of service</a:t>
            </a:r>
          </a:p>
          <a:p>
            <a:r>
              <a:rPr lang="en-NZ" sz="2400" dirty="0"/>
              <a:t>– Unhandled failures can lead to malicious behaviour being unnoticed</a:t>
            </a:r>
          </a:p>
          <a:p>
            <a:endParaRPr lang="en-NZ" sz="2400" dirty="0"/>
          </a:p>
          <a:p>
            <a:r>
              <a:rPr lang="en-NZ" sz="2400" dirty="0"/>
              <a:t>Tips:</a:t>
            </a:r>
          </a:p>
          <a:p>
            <a:r>
              <a:rPr lang="en-NZ" sz="2400" dirty="0"/>
              <a:t>– All error conditions are handled and logged</a:t>
            </a:r>
          </a:p>
          <a:p>
            <a:r>
              <a:rPr lang="en-NZ" sz="2400" dirty="0"/>
              <a:t>– There are no verbose error messages</a:t>
            </a:r>
          </a:p>
          <a:p>
            <a:r>
              <a:rPr lang="en-NZ" sz="2400" dirty="0"/>
              <a:t>– The failure of a component doesn't result in systemic failure</a:t>
            </a:r>
          </a:p>
          <a:p>
            <a:r>
              <a:rPr lang="en-NZ" sz="2400" dirty="0"/>
              <a:t>– A failure does not result in a secure data breach</a:t>
            </a:r>
          </a:p>
          <a:p>
            <a:endParaRPr lang="en-NZ" dirty="0"/>
          </a:p>
        </p:txBody>
      </p:sp>
    </p:spTree>
    <p:extLst>
      <p:ext uri="{BB962C8B-B14F-4D97-AF65-F5344CB8AC3E}">
        <p14:creationId xmlns:p14="http://schemas.microsoft.com/office/powerpoint/2010/main" val="147412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7</a:t>
              </a:fld>
              <a:endParaRPr lang="en-US" dirty="0">
                <a:solidFill>
                  <a:schemeClr val="bg1"/>
                </a:solidFill>
              </a:endParaRPr>
            </a:p>
          </p:txBody>
        </p:sp>
      </p:grpSp>
      <p:sp>
        <p:nvSpPr>
          <p:cNvPr id="8" name="TextBox 7"/>
          <p:cNvSpPr txBox="1"/>
          <p:nvPr/>
        </p:nvSpPr>
        <p:spPr>
          <a:xfrm>
            <a:off x="403411" y="1428447"/>
            <a:ext cx="10459030" cy="4893647"/>
          </a:xfrm>
          <a:prstGeom prst="rect">
            <a:avLst/>
          </a:prstGeom>
          <a:noFill/>
        </p:spPr>
        <p:txBody>
          <a:bodyPr wrap="square" rtlCol="0">
            <a:spAutoFit/>
          </a:bodyPr>
          <a:lstStyle/>
          <a:p>
            <a:r>
              <a:rPr lang="en-NZ" sz="2400" dirty="0" err="1">
                <a:latin typeface="Courier New" panose="02070309020205020404" pitchFamily="49" charset="0"/>
                <a:cs typeface="Courier New" panose="02070309020205020404" pitchFamily="49" charset="0"/>
              </a:rPr>
              <a:t>isAdmin</a:t>
            </a:r>
            <a:r>
              <a:rPr lang="en-NZ" sz="2400" dirty="0">
                <a:latin typeface="Courier New" panose="02070309020205020404" pitchFamily="49" charset="0"/>
                <a:cs typeface="Courier New" panose="02070309020205020404" pitchFamily="49" charset="0"/>
              </a:rPr>
              <a:t> = true; </a:t>
            </a:r>
          </a:p>
          <a:p>
            <a:r>
              <a:rPr lang="en-NZ" sz="2400" dirty="0">
                <a:latin typeface="Courier New" panose="02070309020205020404" pitchFamily="49" charset="0"/>
                <a:cs typeface="Courier New" panose="02070309020205020404" pitchFamily="49" charset="0"/>
              </a:rPr>
              <a:t>try { </a:t>
            </a:r>
          </a:p>
          <a:p>
            <a:r>
              <a:rPr lang="en-NZ" sz="2400" dirty="0">
                <a:latin typeface="Courier New" panose="02070309020205020404" pitchFamily="49" charset="0"/>
                <a:cs typeface="Courier New" panose="02070309020205020404" pitchFamily="49" charset="0"/>
              </a:rPr>
              <a:t>  </a:t>
            </a:r>
            <a:r>
              <a:rPr lang="en-NZ" sz="2400" dirty="0" err="1">
                <a:latin typeface="Courier New" panose="02070309020205020404" pitchFamily="49" charset="0"/>
                <a:cs typeface="Courier New" panose="02070309020205020404" pitchFamily="49" charset="0"/>
              </a:rPr>
              <a:t>codeWhichMayFail</a:t>
            </a:r>
            <a:r>
              <a:rPr lang="en-NZ" sz="2400" dirty="0">
                <a:latin typeface="Courier New" panose="02070309020205020404" pitchFamily="49" charset="0"/>
                <a:cs typeface="Courier New" panose="02070309020205020404" pitchFamily="49" charset="0"/>
              </a:rPr>
              <a:t>(); </a:t>
            </a:r>
          </a:p>
          <a:p>
            <a:r>
              <a:rPr lang="en-NZ" sz="2400" dirty="0">
                <a:latin typeface="Courier New" panose="02070309020205020404" pitchFamily="49" charset="0"/>
                <a:cs typeface="Courier New" panose="02070309020205020404" pitchFamily="49" charset="0"/>
              </a:rPr>
              <a:t>  </a:t>
            </a:r>
            <a:r>
              <a:rPr lang="en-NZ" sz="2400" dirty="0" err="1">
                <a:latin typeface="Courier New" panose="02070309020205020404" pitchFamily="49" charset="0"/>
                <a:cs typeface="Courier New" panose="02070309020205020404" pitchFamily="49" charset="0"/>
              </a:rPr>
              <a:t>isAdmin</a:t>
            </a:r>
            <a:r>
              <a:rPr lang="en-NZ" sz="2400" dirty="0">
                <a:latin typeface="Courier New" panose="02070309020205020404" pitchFamily="49" charset="0"/>
                <a:cs typeface="Courier New" panose="02070309020205020404" pitchFamily="49" charset="0"/>
              </a:rPr>
              <a:t> = </a:t>
            </a:r>
            <a:r>
              <a:rPr lang="en-NZ" sz="2400" dirty="0" err="1">
                <a:latin typeface="Courier New" panose="02070309020205020404" pitchFamily="49" charset="0"/>
                <a:cs typeface="Courier New" panose="02070309020205020404" pitchFamily="49" charset="0"/>
              </a:rPr>
              <a:t>isUserInRole</a:t>
            </a:r>
            <a:r>
              <a:rPr lang="en-NZ" sz="2400" dirty="0">
                <a:latin typeface="Courier New" panose="02070309020205020404" pitchFamily="49" charset="0"/>
                <a:cs typeface="Courier New" panose="02070309020205020404" pitchFamily="49" charset="0"/>
              </a:rPr>
              <a:t>( “Administrator” ); </a:t>
            </a:r>
          </a:p>
          <a:p>
            <a:r>
              <a:rPr lang="en-NZ" sz="2400" dirty="0">
                <a:latin typeface="Courier New" panose="02070309020205020404" pitchFamily="49" charset="0"/>
                <a:cs typeface="Courier New" panose="02070309020205020404" pitchFamily="49" charset="0"/>
              </a:rPr>
              <a:t>}</a:t>
            </a:r>
          </a:p>
          <a:p>
            <a:r>
              <a:rPr lang="en-NZ" sz="2400" dirty="0">
                <a:latin typeface="Courier New" panose="02070309020205020404" pitchFamily="49" charset="0"/>
                <a:cs typeface="Courier New" panose="02070309020205020404" pitchFamily="49" charset="0"/>
              </a:rPr>
              <a:t>catch (Exception ex)</a:t>
            </a:r>
          </a:p>
          <a:p>
            <a:r>
              <a:rPr lang="en-NZ" sz="2400" dirty="0">
                <a:latin typeface="Courier New" panose="02070309020205020404" pitchFamily="49" charset="0"/>
                <a:cs typeface="Courier New" panose="02070309020205020404" pitchFamily="49" charset="0"/>
              </a:rPr>
              <a:t>{</a:t>
            </a:r>
          </a:p>
          <a:p>
            <a:r>
              <a:rPr lang="en-NZ" sz="2400" dirty="0">
                <a:latin typeface="Courier New" panose="02070309020205020404" pitchFamily="49" charset="0"/>
                <a:cs typeface="Courier New" panose="02070309020205020404" pitchFamily="49" charset="0"/>
              </a:rPr>
              <a:t>  </a:t>
            </a:r>
            <a:r>
              <a:rPr lang="en-NZ" sz="2400" dirty="0" err="1">
                <a:latin typeface="Courier New" panose="02070309020205020404" pitchFamily="49" charset="0"/>
                <a:cs typeface="Courier New" panose="02070309020205020404" pitchFamily="49" charset="0"/>
              </a:rPr>
              <a:t>log.write</a:t>
            </a:r>
            <a:r>
              <a:rPr lang="en-NZ" sz="2400" dirty="0">
                <a:latin typeface="Courier New" panose="02070309020205020404" pitchFamily="49" charset="0"/>
                <a:cs typeface="Courier New" panose="02070309020205020404" pitchFamily="49" charset="0"/>
              </a:rPr>
              <a:t>(</a:t>
            </a:r>
            <a:r>
              <a:rPr lang="en-NZ" sz="2400" dirty="0" err="1">
                <a:latin typeface="Courier New" panose="02070309020205020404" pitchFamily="49" charset="0"/>
                <a:cs typeface="Courier New" panose="02070309020205020404" pitchFamily="49" charset="0"/>
              </a:rPr>
              <a:t>ex.toString</a:t>
            </a:r>
            <a:r>
              <a:rPr lang="en-NZ" sz="2400" dirty="0">
                <a:latin typeface="Courier New" panose="02070309020205020404" pitchFamily="49" charset="0"/>
                <a:cs typeface="Courier New" panose="02070309020205020404" pitchFamily="49" charset="0"/>
              </a:rPr>
              <a:t>()); </a:t>
            </a:r>
          </a:p>
          <a:p>
            <a:r>
              <a:rPr lang="en-NZ" sz="2400" dirty="0">
                <a:latin typeface="Courier New" panose="02070309020205020404" pitchFamily="49" charset="0"/>
                <a:cs typeface="Courier New" panose="02070309020205020404" pitchFamily="49" charset="0"/>
              </a:rPr>
              <a:t>} </a:t>
            </a:r>
          </a:p>
          <a:p>
            <a:endParaRPr lang="en-NZ" sz="2400" dirty="0"/>
          </a:p>
          <a:p>
            <a:r>
              <a:rPr lang="en-NZ" sz="2400" dirty="0"/>
              <a:t>Should </a:t>
            </a:r>
            <a:r>
              <a:rPr lang="en-NZ" sz="2400" dirty="0" err="1"/>
              <a:t>codeWhichMayFail</a:t>
            </a:r>
            <a:r>
              <a:rPr lang="en-NZ" sz="2400" dirty="0"/>
              <a:t> have an error the program branches to the catch and exits the code block with </a:t>
            </a:r>
            <a:r>
              <a:rPr lang="en-NZ" sz="2400" dirty="0" err="1"/>
              <a:t>isAdmin</a:t>
            </a:r>
            <a:r>
              <a:rPr lang="en-NZ" sz="2400" dirty="0"/>
              <a:t> = true.</a:t>
            </a:r>
          </a:p>
          <a:p>
            <a:endParaRPr lang="en-NZ" sz="2400" dirty="0"/>
          </a:p>
        </p:txBody>
      </p:sp>
    </p:spTree>
    <p:extLst>
      <p:ext uri="{BB962C8B-B14F-4D97-AF65-F5344CB8AC3E}">
        <p14:creationId xmlns:p14="http://schemas.microsoft.com/office/powerpoint/2010/main" val="310904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8</a:t>
              </a:fld>
              <a:endParaRPr lang="en-US" dirty="0">
                <a:solidFill>
                  <a:schemeClr val="bg1"/>
                </a:solidFill>
              </a:endParaRPr>
            </a:p>
          </p:txBody>
        </p:sp>
      </p:grpSp>
      <p:sp>
        <p:nvSpPr>
          <p:cNvPr id="8" name="TextBox 7"/>
          <p:cNvSpPr txBox="1"/>
          <p:nvPr/>
        </p:nvSpPr>
        <p:spPr>
          <a:xfrm>
            <a:off x="403411" y="1428447"/>
            <a:ext cx="10459030" cy="4893647"/>
          </a:xfrm>
          <a:prstGeom prst="rect">
            <a:avLst/>
          </a:prstGeom>
          <a:noFill/>
        </p:spPr>
        <p:txBody>
          <a:bodyPr wrap="square" rtlCol="0">
            <a:spAutoFit/>
          </a:bodyPr>
          <a:lstStyle/>
          <a:p>
            <a:r>
              <a:rPr lang="en-NZ" sz="2400" dirty="0" err="1">
                <a:latin typeface="Courier New" panose="02070309020205020404" pitchFamily="49" charset="0"/>
                <a:cs typeface="Courier New" panose="02070309020205020404" pitchFamily="49" charset="0"/>
              </a:rPr>
              <a:t>isAdmin</a:t>
            </a:r>
            <a:r>
              <a:rPr lang="en-NZ" sz="2400" dirty="0">
                <a:latin typeface="Courier New" panose="02070309020205020404" pitchFamily="49" charset="0"/>
                <a:cs typeface="Courier New" panose="02070309020205020404" pitchFamily="49" charset="0"/>
              </a:rPr>
              <a:t> = </a:t>
            </a:r>
            <a:r>
              <a:rPr lang="en-NZ" sz="2400" b="1" dirty="0">
                <a:latin typeface="Courier New" panose="02070309020205020404" pitchFamily="49" charset="0"/>
                <a:cs typeface="Courier New" panose="02070309020205020404" pitchFamily="49" charset="0"/>
              </a:rPr>
              <a:t>false</a:t>
            </a:r>
            <a:r>
              <a:rPr lang="en-NZ" sz="2400" dirty="0">
                <a:latin typeface="Courier New" panose="02070309020205020404" pitchFamily="49" charset="0"/>
                <a:cs typeface="Courier New" panose="02070309020205020404" pitchFamily="49" charset="0"/>
              </a:rPr>
              <a:t>; </a:t>
            </a:r>
          </a:p>
          <a:p>
            <a:r>
              <a:rPr lang="en-NZ" sz="2400" dirty="0">
                <a:latin typeface="Courier New" panose="02070309020205020404" pitchFamily="49" charset="0"/>
                <a:cs typeface="Courier New" panose="02070309020205020404" pitchFamily="49" charset="0"/>
              </a:rPr>
              <a:t>try { </a:t>
            </a:r>
          </a:p>
          <a:p>
            <a:r>
              <a:rPr lang="en-NZ" sz="2400" dirty="0">
                <a:latin typeface="Courier New" panose="02070309020205020404" pitchFamily="49" charset="0"/>
                <a:cs typeface="Courier New" panose="02070309020205020404" pitchFamily="49" charset="0"/>
              </a:rPr>
              <a:t>  </a:t>
            </a:r>
            <a:r>
              <a:rPr lang="en-NZ" sz="2400" dirty="0" err="1">
                <a:latin typeface="Courier New" panose="02070309020205020404" pitchFamily="49" charset="0"/>
                <a:cs typeface="Courier New" panose="02070309020205020404" pitchFamily="49" charset="0"/>
              </a:rPr>
              <a:t>codeWhichMayFail</a:t>
            </a:r>
            <a:r>
              <a:rPr lang="en-NZ" sz="2400" dirty="0">
                <a:latin typeface="Courier New" panose="02070309020205020404" pitchFamily="49" charset="0"/>
                <a:cs typeface="Courier New" panose="02070309020205020404" pitchFamily="49" charset="0"/>
              </a:rPr>
              <a:t>(); </a:t>
            </a:r>
          </a:p>
          <a:p>
            <a:r>
              <a:rPr lang="en-NZ" sz="2400" dirty="0">
                <a:latin typeface="Courier New" panose="02070309020205020404" pitchFamily="49" charset="0"/>
                <a:cs typeface="Courier New" panose="02070309020205020404" pitchFamily="49" charset="0"/>
              </a:rPr>
              <a:t>  </a:t>
            </a:r>
            <a:r>
              <a:rPr lang="en-NZ" sz="2400" dirty="0" err="1">
                <a:latin typeface="Courier New" panose="02070309020205020404" pitchFamily="49" charset="0"/>
                <a:cs typeface="Courier New" panose="02070309020205020404" pitchFamily="49" charset="0"/>
              </a:rPr>
              <a:t>isAdmin</a:t>
            </a:r>
            <a:r>
              <a:rPr lang="en-NZ" sz="2400" dirty="0">
                <a:latin typeface="Courier New" panose="02070309020205020404" pitchFamily="49" charset="0"/>
                <a:cs typeface="Courier New" panose="02070309020205020404" pitchFamily="49" charset="0"/>
              </a:rPr>
              <a:t> = </a:t>
            </a:r>
            <a:r>
              <a:rPr lang="en-NZ" sz="2400" dirty="0" err="1">
                <a:latin typeface="Courier New" panose="02070309020205020404" pitchFamily="49" charset="0"/>
                <a:cs typeface="Courier New" panose="02070309020205020404" pitchFamily="49" charset="0"/>
              </a:rPr>
              <a:t>isUserInRole</a:t>
            </a:r>
            <a:r>
              <a:rPr lang="en-NZ" sz="2400" dirty="0">
                <a:latin typeface="Courier New" panose="02070309020205020404" pitchFamily="49" charset="0"/>
                <a:cs typeface="Courier New" panose="02070309020205020404" pitchFamily="49" charset="0"/>
              </a:rPr>
              <a:t>( “Administrator” ); </a:t>
            </a:r>
          </a:p>
          <a:p>
            <a:r>
              <a:rPr lang="en-NZ" sz="2400" dirty="0">
                <a:latin typeface="Courier New" panose="02070309020205020404" pitchFamily="49" charset="0"/>
                <a:cs typeface="Courier New" panose="02070309020205020404" pitchFamily="49" charset="0"/>
              </a:rPr>
              <a:t>}</a:t>
            </a:r>
          </a:p>
          <a:p>
            <a:r>
              <a:rPr lang="en-NZ" sz="2400" dirty="0">
                <a:latin typeface="Courier New" panose="02070309020205020404" pitchFamily="49" charset="0"/>
                <a:cs typeface="Courier New" panose="02070309020205020404" pitchFamily="49" charset="0"/>
              </a:rPr>
              <a:t>catch (Exception ex)</a:t>
            </a:r>
          </a:p>
          <a:p>
            <a:r>
              <a:rPr lang="en-NZ" sz="2400" dirty="0">
                <a:latin typeface="Courier New" panose="02070309020205020404" pitchFamily="49" charset="0"/>
                <a:cs typeface="Courier New" panose="02070309020205020404" pitchFamily="49" charset="0"/>
              </a:rPr>
              <a:t>{</a:t>
            </a:r>
          </a:p>
          <a:p>
            <a:r>
              <a:rPr lang="en-NZ" sz="2400" dirty="0">
                <a:latin typeface="Courier New" panose="02070309020205020404" pitchFamily="49" charset="0"/>
                <a:cs typeface="Courier New" panose="02070309020205020404" pitchFamily="49" charset="0"/>
              </a:rPr>
              <a:t>  </a:t>
            </a:r>
            <a:r>
              <a:rPr lang="en-NZ" sz="2400" dirty="0" err="1">
                <a:latin typeface="Courier New" panose="02070309020205020404" pitchFamily="49" charset="0"/>
                <a:cs typeface="Courier New" panose="02070309020205020404" pitchFamily="49" charset="0"/>
              </a:rPr>
              <a:t>log.write</a:t>
            </a:r>
            <a:r>
              <a:rPr lang="en-NZ" sz="2400" dirty="0">
                <a:latin typeface="Courier New" panose="02070309020205020404" pitchFamily="49" charset="0"/>
                <a:cs typeface="Courier New" panose="02070309020205020404" pitchFamily="49" charset="0"/>
              </a:rPr>
              <a:t>(</a:t>
            </a:r>
            <a:r>
              <a:rPr lang="en-NZ" sz="2400" dirty="0" err="1">
                <a:latin typeface="Courier New" panose="02070309020205020404" pitchFamily="49" charset="0"/>
                <a:cs typeface="Courier New" panose="02070309020205020404" pitchFamily="49" charset="0"/>
              </a:rPr>
              <a:t>ex.toString</a:t>
            </a:r>
            <a:r>
              <a:rPr lang="en-NZ" sz="2400" dirty="0">
                <a:latin typeface="Courier New" panose="02070309020205020404" pitchFamily="49" charset="0"/>
                <a:cs typeface="Courier New" panose="02070309020205020404" pitchFamily="49" charset="0"/>
              </a:rPr>
              <a:t>()); </a:t>
            </a:r>
          </a:p>
          <a:p>
            <a:r>
              <a:rPr lang="en-NZ" sz="2400" dirty="0">
                <a:latin typeface="Courier New" panose="02070309020205020404" pitchFamily="49" charset="0"/>
                <a:cs typeface="Courier New" panose="02070309020205020404" pitchFamily="49" charset="0"/>
              </a:rPr>
              <a:t>} </a:t>
            </a:r>
          </a:p>
          <a:p>
            <a:endParaRPr lang="en-NZ" sz="2400" dirty="0"/>
          </a:p>
          <a:p>
            <a:r>
              <a:rPr lang="en-NZ" sz="2400" dirty="0"/>
              <a:t>Should </a:t>
            </a:r>
            <a:r>
              <a:rPr lang="en-NZ" sz="2400" dirty="0" err="1"/>
              <a:t>codeWhichMayFail</a:t>
            </a:r>
            <a:r>
              <a:rPr lang="en-NZ" sz="2400" dirty="0"/>
              <a:t> have an error the program branches to the catch and exits the code block with </a:t>
            </a:r>
            <a:r>
              <a:rPr lang="en-NZ" sz="2400" dirty="0" err="1"/>
              <a:t>isAdmin</a:t>
            </a:r>
            <a:r>
              <a:rPr lang="en-NZ" sz="2400" dirty="0"/>
              <a:t> = true.</a:t>
            </a:r>
          </a:p>
          <a:p>
            <a:endParaRPr lang="en-NZ" sz="2400" dirty="0"/>
          </a:p>
        </p:txBody>
      </p:sp>
    </p:spTree>
    <p:extLst>
      <p:ext uri="{BB962C8B-B14F-4D97-AF65-F5344CB8AC3E}">
        <p14:creationId xmlns:p14="http://schemas.microsoft.com/office/powerpoint/2010/main" val="202820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p:cNvSpPr txBox="1"/>
          <p:nvPr/>
        </p:nvSpPr>
        <p:spPr>
          <a:xfrm>
            <a:off x="74656" y="401036"/>
            <a:ext cx="11436026" cy="830997"/>
          </a:xfrm>
          <a:prstGeom prst="rect">
            <a:avLst/>
          </a:prstGeom>
          <a:noFill/>
        </p:spPr>
        <p:txBody>
          <a:bodyPr wrap="square" rtlCol="0">
            <a:spAutoFit/>
          </a:bodyPr>
          <a:lstStyle/>
          <a:p>
            <a:r>
              <a:rPr lang="mi-NZ" sz="4800" b="1" dirty="0"/>
              <a:t>Fail securely - example</a:t>
            </a:r>
            <a:endParaRPr lang="en-NZ" sz="4800" b="1" dirty="0"/>
          </a:p>
        </p:txBody>
      </p:sp>
      <p:grpSp>
        <p:nvGrpSpPr>
          <p:cNvPr id="13" name="Group 12"/>
          <p:cNvGrpSpPr/>
          <p:nvPr/>
        </p:nvGrpSpPr>
        <p:grpSpPr>
          <a:xfrm>
            <a:off x="1" y="6293223"/>
            <a:ext cx="12192000" cy="570553"/>
            <a:chOff x="-17967" y="6494445"/>
            <a:chExt cx="9156327" cy="369332"/>
          </a:xfrm>
        </p:grpSpPr>
        <p:sp>
          <p:nvSpPr>
            <p:cNvPr id="14" name="Rectangle 13"/>
            <p:cNvSpPr/>
            <p:nvPr/>
          </p:nvSpPr>
          <p:spPr>
            <a:xfrm>
              <a:off x="-17967" y="6494445"/>
              <a:ext cx="9156327" cy="36933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8100" y="6564081"/>
              <a:ext cx="3458346" cy="239077"/>
            </a:xfrm>
            <a:prstGeom prst="rect">
              <a:avLst/>
            </a:prstGeom>
            <a:solidFill>
              <a:schemeClr val="tx1"/>
            </a:solidFill>
          </p:spPr>
          <p:txBody>
            <a:bodyPr wrap="square" rtlCol="0">
              <a:spAutoFit/>
            </a:bodyPr>
            <a:lstStyle/>
            <a:p>
              <a:r>
                <a:rPr lang="en-US" dirty="0">
                  <a:solidFill>
                    <a:schemeClr val="bg1"/>
                  </a:solidFill>
                </a:rPr>
                <a:t>CYBR 271: Secure Programming</a:t>
              </a:r>
            </a:p>
          </p:txBody>
        </p:sp>
        <p:sp>
          <p:nvSpPr>
            <p:cNvPr id="16" name="TextBox 15"/>
            <p:cNvSpPr txBox="1"/>
            <p:nvPr/>
          </p:nvSpPr>
          <p:spPr>
            <a:xfrm>
              <a:off x="8358887" y="6564081"/>
              <a:ext cx="722245" cy="239077"/>
            </a:xfrm>
            <a:prstGeom prst="rect">
              <a:avLst/>
            </a:prstGeom>
            <a:solidFill>
              <a:schemeClr val="tx1"/>
            </a:solidFill>
          </p:spPr>
          <p:txBody>
            <a:bodyPr wrap="square" rtlCol="0">
              <a:spAutoFit/>
            </a:bodyPr>
            <a:lstStyle/>
            <a:p>
              <a:r>
                <a:rPr lang="en-US" dirty="0">
                  <a:solidFill>
                    <a:schemeClr val="bg1"/>
                  </a:solidFill>
                </a:rPr>
                <a:t>Slide </a:t>
              </a:r>
              <a:fld id="{720F2209-83AF-48BA-9319-FE7BCF01CC0A}" type="slidenum">
                <a:rPr lang="en-US">
                  <a:solidFill>
                    <a:schemeClr val="bg1"/>
                  </a:solidFill>
                </a:rPr>
                <a:pPr/>
                <a:t>9</a:t>
              </a:fld>
              <a:endParaRPr lang="en-US" dirty="0">
                <a:solidFill>
                  <a:schemeClr val="bg1"/>
                </a:solidFill>
              </a:endParaRPr>
            </a:p>
          </p:txBody>
        </p:sp>
      </p:grpSp>
      <p:sp>
        <p:nvSpPr>
          <p:cNvPr id="8" name="TextBox 7"/>
          <p:cNvSpPr txBox="1"/>
          <p:nvPr/>
        </p:nvSpPr>
        <p:spPr>
          <a:xfrm>
            <a:off x="403411" y="1428447"/>
            <a:ext cx="10459030" cy="3877985"/>
          </a:xfrm>
          <a:prstGeom prst="rect">
            <a:avLst/>
          </a:prstGeom>
          <a:noFill/>
        </p:spPr>
        <p:txBody>
          <a:bodyPr wrap="square" rtlCol="0">
            <a:spAutoFit/>
          </a:bodyPr>
          <a:lstStyle/>
          <a:p>
            <a:r>
              <a:rPr lang="en-NZ" sz="2400" dirty="0"/>
              <a:t>Imagine a login screen.</a:t>
            </a:r>
          </a:p>
          <a:p>
            <a:endParaRPr lang="en-NZ" sz="2400" dirty="0"/>
          </a:p>
          <a:p>
            <a:r>
              <a:rPr lang="en-NZ" sz="2400" dirty="0">
                <a:latin typeface="Courier New" panose="02070309020205020404" pitchFamily="49" charset="0"/>
                <a:cs typeface="Courier New" panose="02070309020205020404" pitchFamily="49" charset="0"/>
              </a:rPr>
              <a:t>USERNAME: ******</a:t>
            </a:r>
          </a:p>
          <a:p>
            <a:r>
              <a:rPr lang="en-NZ" sz="2400" dirty="0">
                <a:latin typeface="Courier New" panose="02070309020205020404" pitchFamily="49" charset="0"/>
                <a:cs typeface="Courier New" panose="02070309020205020404" pitchFamily="49" charset="0"/>
              </a:rPr>
              <a:t>PASSWORD: ******</a:t>
            </a:r>
          </a:p>
          <a:p>
            <a:endParaRPr lang="en-NZ" sz="2400" dirty="0"/>
          </a:p>
          <a:p>
            <a:r>
              <a:rPr lang="en-NZ" sz="2400" dirty="0"/>
              <a:t>Wrong username – display “wrong username”</a:t>
            </a:r>
          </a:p>
          <a:p>
            <a:r>
              <a:rPr lang="en-NZ" sz="2400" dirty="0"/>
              <a:t>Wrong password – display “wrong password”</a:t>
            </a:r>
          </a:p>
          <a:p>
            <a:endParaRPr lang="en-NZ" sz="2400" dirty="0"/>
          </a:p>
          <a:p>
            <a:r>
              <a:rPr lang="en-NZ" sz="2800" b="1" dirty="0">
                <a:solidFill>
                  <a:srgbClr val="FF0000"/>
                </a:solidFill>
              </a:rPr>
              <a:t>Is there anything wrong with the current error messages?</a:t>
            </a:r>
          </a:p>
          <a:p>
            <a:endParaRPr lang="en-NZ" dirty="0"/>
          </a:p>
        </p:txBody>
      </p:sp>
    </p:spTree>
    <p:extLst>
      <p:ext uri="{BB962C8B-B14F-4D97-AF65-F5344CB8AC3E}">
        <p14:creationId xmlns:p14="http://schemas.microsoft.com/office/powerpoint/2010/main" val="107435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werpoint-template.pptx" id="{7064D57E-A04E-49A3-A8EA-B4671B9640B3}" vid="{559B883E-175F-46D7-B0FC-DC69DBA69A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14062</TotalTime>
  <Words>2306</Words>
  <Application>Microsoft Office PowerPoint</Application>
  <PresentationFormat>Widescreen</PresentationFormat>
  <Paragraphs>363</Paragraphs>
  <Slides>31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Victoria University of Wellington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Watterson</dc:creator>
  <cp:lastModifiedBy>Ian Welch</cp:lastModifiedBy>
  <cp:revision>526</cp:revision>
  <cp:lastPrinted>2018-03-06T03:20:54Z</cp:lastPrinted>
  <dcterms:created xsi:type="dcterms:W3CDTF">2018-02-19T20:47:45Z</dcterms:created>
  <dcterms:modified xsi:type="dcterms:W3CDTF">2020-07-22T22:36:45Z</dcterms:modified>
</cp:coreProperties>
</file>