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handoutMasterIdLst>
    <p:handoutMasterId r:id="rId6"/>
  </p:handoutMasterIdLst>
  <p:sldIdLst>
    <p:sldId id="267" r:id="rId2"/>
    <p:sldId id="396" r:id="rId3"/>
    <p:sldId id="442" r:id="rId4"/>
  </p:sldIdLst>
  <p:sldSz cx="12192000" cy="6858000"/>
  <p:notesSz cx="6794500" cy="9931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an Welch" initials="IW" lastIdx="0" clrIdx="0">
    <p:extLst>
      <p:ext uri="{19B8F6BF-5375-455C-9EA6-DF929625EA0E}">
        <p15:presenceInfo xmlns:p15="http://schemas.microsoft.com/office/powerpoint/2012/main" userId="S-1-5-21-2006794120-1690220639-2666707112-13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2" autoAdjust="0"/>
    <p:restoredTop sz="69814" autoAdjust="0"/>
  </p:normalViewPr>
  <p:slideViewPr>
    <p:cSldViewPr snapToGrid="0" snapToObjects="1">
      <p:cViewPr varScale="1">
        <p:scale>
          <a:sx n="47" d="100"/>
          <a:sy n="47" d="100"/>
        </p:scale>
        <p:origin x="1416" y="24"/>
      </p:cViewPr>
      <p:guideLst>
        <p:guide orient="horz" pos="2160"/>
        <p:guide pos="3840"/>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8645" y="0"/>
            <a:ext cx="2944283" cy="496570"/>
          </a:xfrm>
          <a:prstGeom prst="rect">
            <a:avLst/>
          </a:prstGeom>
        </p:spPr>
        <p:txBody>
          <a:bodyPr vert="horz" lIns="91440" tIns="45720" rIns="91440" bIns="45720" rtlCol="0"/>
          <a:lstStyle>
            <a:lvl1pPr algn="r">
              <a:defRPr sz="1200"/>
            </a:lvl1pPr>
          </a:lstStyle>
          <a:p>
            <a:fld id="{A5BF4605-D142-4B55-B612-0E3EB9E4A6A5}" type="datetimeFigureOut">
              <a:rPr lang="en-US" smtClean="0"/>
              <a:t>7/22/2020</a:t>
            </a:fld>
            <a:endParaRPr lang="en-US"/>
          </a:p>
        </p:txBody>
      </p:sp>
      <p:sp>
        <p:nvSpPr>
          <p:cNvPr id="4" name="Footer Placeholder 3"/>
          <p:cNvSpPr>
            <a:spLocks noGrp="1"/>
          </p:cNvSpPr>
          <p:nvPr>
            <p:ph type="ftr" sz="quarter" idx="2"/>
          </p:nvPr>
        </p:nvSpPr>
        <p:spPr>
          <a:xfrm>
            <a:off x="0" y="9433106"/>
            <a:ext cx="2944283" cy="49657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8645" y="9433106"/>
            <a:ext cx="2944283" cy="496570"/>
          </a:xfrm>
          <a:prstGeom prst="rect">
            <a:avLst/>
          </a:prstGeom>
        </p:spPr>
        <p:txBody>
          <a:bodyPr vert="horz" lIns="91440" tIns="45720" rIns="91440" bIns="45720" rtlCol="0" anchor="b"/>
          <a:lstStyle>
            <a:lvl1pPr algn="r">
              <a:defRPr sz="1200"/>
            </a:lvl1pPr>
          </a:lstStyle>
          <a:p>
            <a:fld id="{B8AF7D7F-339B-458F-8A7D-90F2F8D57C84}" type="slidenum">
              <a:rPr lang="en-US" smtClean="0"/>
              <a:t>‹#›</a:t>
            </a:fld>
            <a:endParaRPr lang="en-US"/>
          </a:p>
        </p:txBody>
      </p:sp>
    </p:spTree>
    <p:extLst>
      <p:ext uri="{BB962C8B-B14F-4D97-AF65-F5344CB8AC3E}">
        <p14:creationId xmlns:p14="http://schemas.microsoft.com/office/powerpoint/2010/main" val="3269969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48645" y="0"/>
            <a:ext cx="2944283" cy="498295"/>
          </a:xfrm>
          <a:prstGeom prst="rect">
            <a:avLst/>
          </a:prstGeom>
        </p:spPr>
        <p:txBody>
          <a:bodyPr vert="horz" lIns="91440" tIns="45720" rIns="91440" bIns="45720" rtlCol="0"/>
          <a:lstStyle>
            <a:lvl1pPr algn="r">
              <a:defRPr sz="1200"/>
            </a:lvl1pPr>
          </a:lstStyle>
          <a:p>
            <a:fld id="{DD889605-6C09-40D7-A368-5A401C49DDAE}" type="datetimeFigureOut">
              <a:rPr lang="en-NZ" smtClean="0"/>
              <a:t>22/07/2020</a:t>
            </a:fld>
            <a:endParaRPr lang="en-NZ"/>
          </a:p>
        </p:txBody>
      </p:sp>
      <p:sp>
        <p:nvSpPr>
          <p:cNvPr id="4" name="Slide Image Placeholder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79450" y="4779486"/>
            <a:ext cx="5435600" cy="391048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9433107"/>
            <a:ext cx="2944283" cy="498294"/>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48645" y="9433107"/>
            <a:ext cx="2944283" cy="498294"/>
          </a:xfrm>
          <a:prstGeom prst="rect">
            <a:avLst/>
          </a:prstGeom>
        </p:spPr>
        <p:txBody>
          <a:bodyPr vert="horz" lIns="91440" tIns="45720" rIns="91440" bIns="45720" rtlCol="0" anchor="b"/>
          <a:lstStyle>
            <a:lvl1pPr algn="r">
              <a:defRPr sz="1200"/>
            </a:lvl1pPr>
          </a:lstStyle>
          <a:p>
            <a:fld id="{1FCFA1FB-0359-4589-92D8-427D075B88D8}" type="slidenum">
              <a:rPr lang="en-NZ" smtClean="0"/>
              <a:t>‹#›</a:t>
            </a:fld>
            <a:endParaRPr lang="en-NZ"/>
          </a:p>
        </p:txBody>
      </p:sp>
    </p:spTree>
    <p:extLst>
      <p:ext uri="{BB962C8B-B14F-4D97-AF65-F5344CB8AC3E}">
        <p14:creationId xmlns:p14="http://schemas.microsoft.com/office/powerpoint/2010/main" val="4073299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9100" y="1241425"/>
            <a:ext cx="5956300" cy="33512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CFA1FB-0359-4589-92D8-427D075B88D8}" type="slidenum">
              <a:rPr lang="en-NZ" smtClean="0"/>
              <a:t>1</a:t>
            </a:fld>
            <a:endParaRPr lang="en-NZ"/>
          </a:p>
        </p:txBody>
      </p:sp>
    </p:spTree>
    <p:extLst>
      <p:ext uri="{BB962C8B-B14F-4D97-AF65-F5344CB8AC3E}">
        <p14:creationId xmlns:p14="http://schemas.microsoft.com/office/powerpoint/2010/main" val="4002508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30306" y="6356351"/>
            <a:ext cx="3024095" cy="365125"/>
          </a:xfrm>
        </p:spPr>
        <p:txBody>
          <a:bodyPr/>
          <a:lstStyle/>
          <a:p>
            <a:r>
              <a:rPr lang="en-US" dirty="0"/>
              <a:t>CYBR171: </a:t>
            </a:r>
            <a:r>
              <a:rPr lang="en-US" dirty="0" err="1"/>
              <a:t>Haumaru</a:t>
            </a:r>
            <a:r>
              <a:rPr lang="en-US" dirty="0"/>
              <a:t>-a-</a:t>
            </a:r>
            <a:r>
              <a:rPr lang="en-US" dirty="0" err="1"/>
              <a:t>Rorohiko</a:t>
            </a:r>
            <a:r>
              <a:rPr lang="en-US" dirty="0"/>
              <a:t> </a:t>
            </a:r>
          </a:p>
        </p:txBody>
      </p:sp>
      <p:sp>
        <p:nvSpPr>
          <p:cNvPr id="5" name="Footer Placeholder 4"/>
          <p:cNvSpPr>
            <a:spLocks noGrp="1"/>
          </p:cNvSpPr>
          <p:nvPr>
            <p:ph type="ftr" sz="quarter" idx="11"/>
          </p:nvPr>
        </p:nvSpPr>
        <p:spPr/>
        <p:txBody>
          <a:bodyPr/>
          <a:lstStyle>
            <a:lvl1pPr>
              <a:defRPr i="1"/>
            </a:lvl1pPr>
          </a:lstStyle>
          <a:p>
            <a:endParaRPr lang="en-US" dirty="0"/>
          </a:p>
        </p:txBody>
      </p:sp>
      <p:sp>
        <p:nvSpPr>
          <p:cNvPr id="6" name="Slide Number Placeholder 5"/>
          <p:cNvSpPr>
            <a:spLocks noGrp="1"/>
          </p:cNvSpPr>
          <p:nvPr>
            <p:ph type="sldNum" sz="quarter" idx="12"/>
          </p:nvPr>
        </p:nvSpPr>
        <p:spPr/>
        <p:txBody>
          <a:bodyPr/>
          <a:lstStyle/>
          <a:p>
            <a:fld id="{0ED95122-A112-0844-98BC-D2A9AE745818}" type="slidenum">
              <a:rPr lang="en-US" smtClean="0"/>
              <a:t>‹#›</a:t>
            </a:fld>
            <a:endParaRPr lang="en-US"/>
          </a:p>
        </p:txBody>
      </p:sp>
    </p:spTree>
    <p:extLst>
      <p:ext uri="{BB962C8B-B14F-4D97-AF65-F5344CB8AC3E}">
        <p14:creationId xmlns:p14="http://schemas.microsoft.com/office/powerpoint/2010/main" val="167517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53E4FA-4A01-844E-B9D0-934A967CBC1A}"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95122-A112-0844-98BC-D2A9AE745818}" type="slidenum">
              <a:rPr lang="en-US" smtClean="0"/>
              <a:t>‹#›</a:t>
            </a:fld>
            <a:endParaRPr lang="en-US"/>
          </a:p>
        </p:txBody>
      </p:sp>
    </p:spTree>
    <p:extLst>
      <p:ext uri="{BB962C8B-B14F-4D97-AF65-F5344CB8AC3E}">
        <p14:creationId xmlns:p14="http://schemas.microsoft.com/office/powerpoint/2010/main" val="845696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53E4FA-4A01-844E-B9D0-934A967CBC1A}"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95122-A112-0844-98BC-D2A9AE745818}" type="slidenum">
              <a:rPr lang="en-US" smtClean="0"/>
              <a:t>‹#›</a:t>
            </a:fld>
            <a:endParaRPr lang="en-US"/>
          </a:p>
        </p:txBody>
      </p:sp>
    </p:spTree>
    <p:extLst>
      <p:ext uri="{BB962C8B-B14F-4D97-AF65-F5344CB8AC3E}">
        <p14:creationId xmlns:p14="http://schemas.microsoft.com/office/powerpoint/2010/main" val="4042641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53E4FA-4A01-844E-B9D0-934A967CBC1A}"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95122-A112-0844-98BC-D2A9AE745818}" type="slidenum">
              <a:rPr lang="en-US" smtClean="0"/>
              <a:t>‹#›</a:t>
            </a:fld>
            <a:endParaRPr lang="en-US"/>
          </a:p>
        </p:txBody>
      </p:sp>
    </p:spTree>
    <p:extLst>
      <p:ext uri="{BB962C8B-B14F-4D97-AF65-F5344CB8AC3E}">
        <p14:creationId xmlns:p14="http://schemas.microsoft.com/office/powerpoint/2010/main" val="3004124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53E4FA-4A01-844E-B9D0-934A967CBC1A}"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95122-A112-0844-98BC-D2A9AE745818}" type="slidenum">
              <a:rPr lang="en-US" smtClean="0"/>
              <a:t>‹#›</a:t>
            </a:fld>
            <a:endParaRPr lang="en-US"/>
          </a:p>
        </p:txBody>
      </p:sp>
    </p:spTree>
    <p:extLst>
      <p:ext uri="{BB962C8B-B14F-4D97-AF65-F5344CB8AC3E}">
        <p14:creationId xmlns:p14="http://schemas.microsoft.com/office/powerpoint/2010/main" val="2062731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53E4FA-4A01-844E-B9D0-934A967CBC1A}"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95122-A112-0844-98BC-D2A9AE745818}" type="slidenum">
              <a:rPr lang="en-US" smtClean="0"/>
              <a:t>‹#›</a:t>
            </a:fld>
            <a:endParaRPr lang="en-US"/>
          </a:p>
        </p:txBody>
      </p:sp>
    </p:spTree>
    <p:extLst>
      <p:ext uri="{BB962C8B-B14F-4D97-AF65-F5344CB8AC3E}">
        <p14:creationId xmlns:p14="http://schemas.microsoft.com/office/powerpoint/2010/main" val="2736367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53E4FA-4A01-844E-B9D0-934A967CBC1A}" type="datetimeFigureOut">
              <a:rPr lang="en-US" smtClean="0"/>
              <a:t>7/22/2020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D95122-A112-0844-98BC-D2A9AE745818}" type="slidenum">
              <a:rPr lang="en-US" smtClean="0"/>
              <a:t>‹#›</a:t>
            </a:fld>
            <a:endParaRPr lang="en-US"/>
          </a:p>
        </p:txBody>
      </p:sp>
    </p:spTree>
    <p:extLst>
      <p:ext uri="{BB962C8B-B14F-4D97-AF65-F5344CB8AC3E}">
        <p14:creationId xmlns:p14="http://schemas.microsoft.com/office/powerpoint/2010/main" val="3881229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53E4FA-4A01-844E-B9D0-934A967CBC1A}" type="datetimeFigureOut">
              <a:rPr lang="en-US" smtClean="0"/>
              <a:t>7/22/2020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D95122-A112-0844-98BC-D2A9AE745818}" type="slidenum">
              <a:rPr lang="en-US" smtClean="0"/>
              <a:t>‹#›</a:t>
            </a:fld>
            <a:endParaRPr lang="en-US"/>
          </a:p>
        </p:txBody>
      </p:sp>
    </p:spTree>
    <p:extLst>
      <p:ext uri="{BB962C8B-B14F-4D97-AF65-F5344CB8AC3E}">
        <p14:creationId xmlns:p14="http://schemas.microsoft.com/office/powerpoint/2010/main" val="2610049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53E4FA-4A01-844E-B9D0-934A967CBC1A}" type="datetimeFigureOut">
              <a:rPr lang="en-US" smtClean="0"/>
              <a:t>7/22/2020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D95122-A112-0844-98BC-D2A9AE745818}" type="slidenum">
              <a:rPr lang="en-US" smtClean="0"/>
              <a:t>‹#›</a:t>
            </a:fld>
            <a:endParaRPr lang="en-US"/>
          </a:p>
        </p:txBody>
      </p:sp>
    </p:spTree>
    <p:extLst>
      <p:ext uri="{BB962C8B-B14F-4D97-AF65-F5344CB8AC3E}">
        <p14:creationId xmlns:p14="http://schemas.microsoft.com/office/powerpoint/2010/main" val="4134511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53E4FA-4A01-844E-B9D0-934A967CBC1A}"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95122-A112-0844-98BC-D2A9AE745818}" type="slidenum">
              <a:rPr lang="en-US" smtClean="0"/>
              <a:t>‹#›</a:t>
            </a:fld>
            <a:endParaRPr lang="en-US"/>
          </a:p>
        </p:txBody>
      </p:sp>
    </p:spTree>
    <p:extLst>
      <p:ext uri="{BB962C8B-B14F-4D97-AF65-F5344CB8AC3E}">
        <p14:creationId xmlns:p14="http://schemas.microsoft.com/office/powerpoint/2010/main" val="3490209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53E4FA-4A01-844E-B9D0-934A967CBC1A}"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95122-A112-0844-98BC-D2A9AE745818}" type="slidenum">
              <a:rPr lang="en-US" smtClean="0"/>
              <a:t>‹#›</a:t>
            </a:fld>
            <a:endParaRPr lang="en-US"/>
          </a:p>
        </p:txBody>
      </p:sp>
    </p:spTree>
    <p:extLst>
      <p:ext uri="{BB962C8B-B14F-4D97-AF65-F5344CB8AC3E}">
        <p14:creationId xmlns:p14="http://schemas.microsoft.com/office/powerpoint/2010/main" val="1129950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3E4FA-4A01-844E-B9D0-934A967CBC1A}" type="datetimeFigureOut">
              <a:rPr lang="en-US" smtClean="0"/>
              <a:t>7/22/2020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95122-A112-0844-98BC-D2A9AE745818}" type="slidenum">
              <a:rPr lang="en-US" smtClean="0"/>
              <a:t>‹#›</a:t>
            </a:fld>
            <a:endParaRPr lang="en-US"/>
          </a:p>
        </p:txBody>
      </p:sp>
    </p:spTree>
    <p:extLst>
      <p:ext uri="{BB962C8B-B14F-4D97-AF65-F5344CB8AC3E}">
        <p14:creationId xmlns:p14="http://schemas.microsoft.com/office/powerpoint/2010/main" val="1148506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victoria.ac.nz/"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99B9F0B-FF9A-F84D-A77A-DB854C0809A3}"/>
              </a:ext>
            </a:extLst>
          </p:cNvPr>
          <p:cNvPicPr>
            <a:picLocks noChangeAspect="1"/>
          </p:cNvPicPr>
          <p:nvPr/>
        </p:nvPicPr>
        <p:blipFill>
          <a:blip r:embed="rId3"/>
          <a:srcRect/>
          <a:stretch/>
        </p:blipFill>
        <p:spPr>
          <a:xfrm>
            <a:off x="0" y="0"/>
            <a:ext cx="12192000" cy="6858000"/>
          </a:xfrm>
          <a:prstGeom prst="rect">
            <a:avLst/>
          </a:prstGeom>
        </p:spPr>
      </p:pic>
      <p:sp>
        <p:nvSpPr>
          <p:cNvPr id="3" name="TextBox 2"/>
          <p:cNvSpPr txBox="1"/>
          <p:nvPr/>
        </p:nvSpPr>
        <p:spPr>
          <a:xfrm>
            <a:off x="803189" y="2041832"/>
            <a:ext cx="10845982" cy="3139321"/>
          </a:xfrm>
          <a:prstGeom prst="rect">
            <a:avLst/>
          </a:prstGeom>
          <a:solidFill>
            <a:schemeClr val="bg1"/>
          </a:solidFill>
        </p:spPr>
        <p:txBody>
          <a:bodyPr wrap="none" rtlCol="0">
            <a:spAutoFit/>
          </a:bodyPr>
          <a:lstStyle/>
          <a:p>
            <a:pPr algn="ctr"/>
            <a:r>
              <a:rPr lang="mi-NZ" sz="7200" b="1" dirty="0"/>
              <a:t>Tutorial - Security Principles</a:t>
            </a:r>
            <a:br>
              <a:rPr lang="mi-NZ" sz="7200" b="1" dirty="0"/>
            </a:br>
            <a:r>
              <a:rPr lang="en-NZ" sz="5400" b="1" dirty="0">
                <a:solidFill>
                  <a:schemeClr val="bg1">
                    <a:lumMod val="65000"/>
                  </a:schemeClr>
                </a:solidFill>
              </a:rPr>
              <a:t>CYBR 271 T2 2020</a:t>
            </a:r>
          </a:p>
          <a:p>
            <a:pPr algn="ctr"/>
            <a:r>
              <a:rPr lang="en-NZ" sz="5400" b="1" dirty="0"/>
              <a:t>Ian Welch, Harith Al-Sahaf</a:t>
            </a:r>
          </a:p>
          <a:p>
            <a:pPr algn="ctr"/>
            <a:endParaRPr lang="en-NZ" b="1" dirty="0"/>
          </a:p>
        </p:txBody>
      </p:sp>
      <p:sp>
        <p:nvSpPr>
          <p:cNvPr id="6" name="AutoShape 2" descr="Victoria University of Wellington - Te Whare Wānanga o te Ūpoko o te Ika a Māui">
            <a:hlinkClick r:id="rId4" tooltip="Victoria University of Wellington homepage"/>
          </p:cNvPr>
          <p:cNvSpPr>
            <a:spLocks noChangeAspect="1" noChangeArrowheads="1"/>
          </p:cNvSpPr>
          <p:nvPr/>
        </p:nvSpPr>
        <p:spPr bwMode="auto">
          <a:xfrm>
            <a:off x="5921375" y="-6016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7" name="Rectangle 6"/>
          <p:cNvSpPr/>
          <p:nvPr/>
        </p:nvSpPr>
        <p:spPr>
          <a:xfrm>
            <a:off x="0" y="0"/>
            <a:ext cx="12192000" cy="1892826"/>
          </a:xfrm>
          <a:prstGeom prst="rect">
            <a:avLst/>
          </a:prstGeom>
          <a:solidFill>
            <a:schemeClr val="tx1"/>
          </a:solidFill>
        </p:spPr>
        <p:txBody>
          <a:bodyPr wrap="square">
            <a:spAutoFit/>
          </a:bodyPr>
          <a:lstStyle/>
          <a:p>
            <a:pPr>
              <a:spcBef>
                <a:spcPts val="600"/>
              </a:spcBef>
            </a:pPr>
            <a:endParaRPr lang="en-NZ" sz="600" dirty="0">
              <a:solidFill>
                <a:schemeClr val="bg1"/>
              </a:solidFill>
            </a:endParaRPr>
          </a:p>
          <a:p>
            <a:pPr>
              <a:spcBef>
                <a:spcPts val="600"/>
              </a:spcBef>
            </a:pPr>
            <a:r>
              <a:rPr lang="en-NZ" sz="2800" dirty="0">
                <a:solidFill>
                  <a:schemeClr val="bg1"/>
                </a:solidFill>
              </a:rPr>
              <a:t>  School of </a:t>
            </a:r>
          </a:p>
          <a:p>
            <a:r>
              <a:rPr lang="en-NZ" sz="4000" dirty="0">
                <a:solidFill>
                  <a:schemeClr val="bg1"/>
                </a:solidFill>
              </a:rPr>
              <a:t> Engineering and Computer Science</a:t>
            </a:r>
          </a:p>
          <a:p>
            <a:r>
              <a:rPr lang="en-NZ" dirty="0">
                <a:solidFill>
                  <a:schemeClr val="bg1"/>
                </a:solidFill>
              </a:rPr>
              <a:t>   Te Kura </a:t>
            </a:r>
            <a:r>
              <a:rPr lang="en-NZ" dirty="0" err="1">
                <a:solidFill>
                  <a:schemeClr val="bg1"/>
                </a:solidFill>
              </a:rPr>
              <a:t>Mātai</a:t>
            </a:r>
            <a:r>
              <a:rPr lang="en-NZ" dirty="0">
                <a:solidFill>
                  <a:schemeClr val="bg1"/>
                </a:solidFill>
              </a:rPr>
              <a:t> </a:t>
            </a:r>
            <a:r>
              <a:rPr lang="en-NZ" dirty="0" err="1">
                <a:solidFill>
                  <a:schemeClr val="bg1"/>
                </a:solidFill>
              </a:rPr>
              <a:t>Pūkaha</a:t>
            </a:r>
            <a:r>
              <a:rPr lang="en-NZ" dirty="0">
                <a:solidFill>
                  <a:schemeClr val="bg1"/>
                </a:solidFill>
              </a:rPr>
              <a:t>, </a:t>
            </a:r>
            <a:r>
              <a:rPr lang="en-NZ" dirty="0" err="1">
                <a:solidFill>
                  <a:schemeClr val="bg1"/>
                </a:solidFill>
              </a:rPr>
              <a:t>Pūrorohiko</a:t>
            </a:r>
            <a:endParaRPr lang="en-NZ" dirty="0">
              <a:solidFill>
                <a:schemeClr val="bg1"/>
              </a:solidFill>
            </a:endParaRPr>
          </a:p>
          <a:p>
            <a:endParaRPr lang="en-NZ" dirty="0"/>
          </a:p>
        </p:txBody>
      </p:sp>
      <p:sp>
        <p:nvSpPr>
          <p:cNvPr id="2" name="Rectangle 1"/>
          <p:cNvSpPr/>
          <p:nvPr/>
        </p:nvSpPr>
        <p:spPr>
          <a:xfrm>
            <a:off x="1721224" y="5050080"/>
            <a:ext cx="9374521" cy="646331"/>
          </a:xfrm>
          <a:prstGeom prst="rect">
            <a:avLst/>
          </a:prstGeom>
        </p:spPr>
        <p:txBody>
          <a:bodyPr wrap="square">
            <a:spAutoFit/>
          </a:bodyPr>
          <a:lstStyle/>
          <a:p>
            <a:r>
              <a:rPr lang="en-NZ" dirty="0"/>
              <a:t>Slides based upon these ones: https://www.cs.montana.edu/courses/csci476/topics/secure_coding_principles.pdf</a:t>
            </a:r>
          </a:p>
        </p:txBody>
      </p:sp>
    </p:spTree>
    <p:extLst>
      <p:ext uri="{BB962C8B-B14F-4D97-AF65-F5344CB8AC3E}">
        <p14:creationId xmlns:p14="http://schemas.microsoft.com/office/powerpoint/2010/main" val="1896992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3" name="Group 12"/>
          <p:cNvGrpSpPr/>
          <p:nvPr/>
        </p:nvGrpSpPr>
        <p:grpSpPr>
          <a:xfrm>
            <a:off x="1" y="6293223"/>
            <a:ext cx="12192000" cy="570553"/>
            <a:chOff x="-17967" y="6494445"/>
            <a:chExt cx="9156327" cy="369332"/>
          </a:xfrm>
        </p:grpSpPr>
        <p:sp>
          <p:nvSpPr>
            <p:cNvPr id="14" name="Rectangle 13"/>
            <p:cNvSpPr/>
            <p:nvPr/>
          </p:nvSpPr>
          <p:spPr>
            <a:xfrm>
              <a:off x="-17967" y="6494445"/>
              <a:ext cx="9156327"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6" name="TextBox 15"/>
            <p:cNvSpPr txBox="1"/>
            <p:nvPr/>
          </p:nvSpPr>
          <p:spPr>
            <a:xfrm>
              <a:off x="8382567" y="6564081"/>
              <a:ext cx="698565"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2</a:t>
              </a:fld>
              <a:endParaRPr lang="en-US" dirty="0">
                <a:solidFill>
                  <a:schemeClr val="bg1"/>
                </a:solidFill>
              </a:endParaRPr>
            </a:p>
          </p:txBody>
        </p:sp>
      </p:grpSp>
      <p:sp>
        <p:nvSpPr>
          <p:cNvPr id="8" name="TextBox 7"/>
          <p:cNvSpPr txBox="1"/>
          <p:nvPr/>
        </p:nvSpPr>
        <p:spPr>
          <a:xfrm>
            <a:off x="1064892" y="407099"/>
            <a:ext cx="5582054" cy="5755422"/>
          </a:xfrm>
          <a:prstGeom prst="rect">
            <a:avLst/>
          </a:prstGeom>
          <a:noFill/>
        </p:spPr>
        <p:txBody>
          <a:bodyPr wrap="square" rtlCol="0">
            <a:spAutoFit/>
          </a:bodyPr>
          <a:lstStyle/>
          <a:p>
            <a:r>
              <a:rPr lang="en-NZ" sz="3200" dirty="0"/>
              <a:t>Secure by design:</a:t>
            </a:r>
          </a:p>
          <a:p>
            <a:pPr marL="342900" indent="-342900">
              <a:buFontTx/>
              <a:buChar char="-"/>
            </a:pPr>
            <a:r>
              <a:rPr lang="en-NZ" sz="2400" b="1" dirty="0"/>
              <a:t>Establish trust boundaries</a:t>
            </a:r>
          </a:p>
          <a:p>
            <a:pPr marL="342900" indent="-342900">
              <a:buFontTx/>
              <a:buChar char="-"/>
            </a:pPr>
            <a:r>
              <a:rPr lang="en-NZ" sz="2400" dirty="0"/>
              <a:t>Don’t reinvent the wheel</a:t>
            </a:r>
          </a:p>
          <a:p>
            <a:pPr marL="342900" indent="-342900">
              <a:buFontTx/>
              <a:buChar char="-"/>
            </a:pPr>
            <a:r>
              <a:rPr lang="en-NZ" sz="2400" dirty="0"/>
              <a:t>Economy of mechanism</a:t>
            </a:r>
          </a:p>
          <a:p>
            <a:pPr marL="342900" indent="-342900">
              <a:buFontTx/>
              <a:buChar char="-"/>
            </a:pPr>
            <a:r>
              <a:rPr lang="en-NZ" sz="2400" dirty="0"/>
              <a:t>Separation of duty</a:t>
            </a:r>
          </a:p>
          <a:p>
            <a:pPr marL="342900" indent="-342900">
              <a:buFontTx/>
              <a:buChar char="-"/>
            </a:pPr>
            <a:r>
              <a:rPr lang="en-NZ" sz="2400" dirty="0"/>
              <a:t>Open design</a:t>
            </a:r>
          </a:p>
          <a:p>
            <a:pPr marL="342900" indent="-342900">
              <a:buFontTx/>
              <a:buChar char="-"/>
            </a:pPr>
            <a:r>
              <a:rPr lang="en-NZ" sz="2400" dirty="0"/>
              <a:t>Minimize the attack surface</a:t>
            </a:r>
          </a:p>
          <a:p>
            <a:pPr marL="342900" indent="-342900">
              <a:buFontTx/>
              <a:buChar char="-"/>
            </a:pPr>
            <a:r>
              <a:rPr lang="en-NZ" sz="2400" dirty="0"/>
              <a:t>Secure the weakest link</a:t>
            </a:r>
          </a:p>
          <a:p>
            <a:endParaRPr lang="en-NZ" sz="3200" dirty="0"/>
          </a:p>
          <a:p>
            <a:r>
              <a:rPr lang="en-NZ" sz="3200" dirty="0"/>
              <a:t>Secure by default</a:t>
            </a:r>
          </a:p>
          <a:p>
            <a:pPr marL="342900" indent="-342900">
              <a:buFontTx/>
              <a:buChar char="-"/>
            </a:pPr>
            <a:r>
              <a:rPr lang="mi-NZ" sz="2400" dirty="0"/>
              <a:t>Use least privilege</a:t>
            </a:r>
          </a:p>
          <a:p>
            <a:pPr marL="342900" indent="-342900">
              <a:buFontTx/>
              <a:buChar char="-"/>
            </a:pPr>
            <a:r>
              <a:rPr lang="mi-NZ" sz="2400" dirty="0"/>
              <a:t>User default deny</a:t>
            </a:r>
          </a:p>
          <a:p>
            <a:pPr marL="342900" indent="-342900">
              <a:buFontTx/>
              <a:buChar char="-"/>
            </a:pPr>
            <a:r>
              <a:rPr lang="mi-NZ" sz="2400" dirty="0"/>
              <a:t>Fail securely</a:t>
            </a:r>
          </a:p>
          <a:p>
            <a:pPr marL="342900" indent="-342900">
              <a:buFontTx/>
              <a:buChar char="-"/>
            </a:pPr>
            <a:endParaRPr lang="mi-NZ" sz="1600" dirty="0"/>
          </a:p>
          <a:p>
            <a:pPr marL="342900" indent="-342900">
              <a:buFontTx/>
              <a:buChar char="-"/>
            </a:pPr>
            <a:endParaRPr lang="mi-NZ" sz="1600" dirty="0"/>
          </a:p>
        </p:txBody>
      </p:sp>
      <p:sp>
        <p:nvSpPr>
          <p:cNvPr id="9" name="TextBox 8"/>
          <p:cNvSpPr txBox="1"/>
          <p:nvPr/>
        </p:nvSpPr>
        <p:spPr>
          <a:xfrm>
            <a:off x="6723147" y="412065"/>
            <a:ext cx="3935125" cy="2923877"/>
          </a:xfrm>
          <a:prstGeom prst="rect">
            <a:avLst/>
          </a:prstGeom>
          <a:noFill/>
        </p:spPr>
        <p:txBody>
          <a:bodyPr wrap="square" rtlCol="0">
            <a:spAutoFit/>
          </a:bodyPr>
          <a:lstStyle/>
          <a:p>
            <a:r>
              <a:rPr lang="mi-NZ" sz="3200" dirty="0"/>
              <a:t>Secure by implementation</a:t>
            </a:r>
          </a:p>
          <a:p>
            <a:pPr marL="342900" indent="-342900">
              <a:buFontTx/>
              <a:buChar char="-"/>
            </a:pPr>
            <a:r>
              <a:rPr lang="mi-NZ" sz="2400" dirty="0"/>
              <a:t>Psychological acceptability</a:t>
            </a:r>
          </a:p>
          <a:p>
            <a:pPr marL="342900" indent="-342900">
              <a:buFontTx/>
              <a:buChar char="-"/>
            </a:pPr>
            <a:r>
              <a:rPr lang="mi-NZ" sz="2400" dirty="0"/>
              <a:t>Validate inputs</a:t>
            </a:r>
          </a:p>
          <a:p>
            <a:pPr marL="342900" indent="-342900">
              <a:buFontTx/>
              <a:buChar char="-"/>
            </a:pPr>
            <a:r>
              <a:rPr lang="mi-NZ" sz="2400" dirty="0"/>
              <a:t>Secre data at rest</a:t>
            </a:r>
          </a:p>
          <a:p>
            <a:pPr marL="342900" indent="-342900">
              <a:buFontTx/>
              <a:buChar char="-"/>
            </a:pPr>
            <a:r>
              <a:rPr lang="mi-NZ" sz="2400" dirty="0"/>
              <a:t>Prevent bypass attacks</a:t>
            </a:r>
          </a:p>
          <a:p>
            <a:pPr marL="342900" indent="-342900">
              <a:buFontTx/>
              <a:buChar char="-"/>
            </a:pPr>
            <a:r>
              <a:rPr lang="mi-NZ" sz="2400" dirty="0"/>
              <a:t>Defense in depth</a:t>
            </a:r>
            <a:endParaRPr lang="en-NZ" sz="2400" dirty="0"/>
          </a:p>
        </p:txBody>
      </p:sp>
    </p:spTree>
    <p:extLst>
      <p:ext uri="{BB962C8B-B14F-4D97-AF65-F5344CB8AC3E}">
        <p14:creationId xmlns:p14="http://schemas.microsoft.com/office/powerpoint/2010/main" val="3474479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en-NZ" sz="4800" b="1" dirty="0"/>
              <a:t>Questions</a:t>
            </a:r>
          </a:p>
        </p:txBody>
      </p:sp>
      <p:grpSp>
        <p:nvGrpSpPr>
          <p:cNvPr id="13" name="Group 12"/>
          <p:cNvGrpSpPr/>
          <p:nvPr/>
        </p:nvGrpSpPr>
        <p:grpSpPr>
          <a:xfrm>
            <a:off x="-152400" y="6293223"/>
            <a:ext cx="12510655" cy="570553"/>
            <a:chOff x="-17967" y="6494445"/>
            <a:chExt cx="9279644" cy="369332"/>
          </a:xfrm>
        </p:grpSpPr>
        <p:sp>
          <p:nvSpPr>
            <p:cNvPr id="14" name="Rectangle 13"/>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6" name="TextBox 15"/>
            <p:cNvSpPr txBox="1"/>
            <p:nvPr/>
          </p:nvSpPr>
          <p:spPr>
            <a:xfrm>
              <a:off x="8482058" y="6564081"/>
              <a:ext cx="599074"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3</a:t>
              </a:fld>
              <a:endParaRPr lang="en-US" dirty="0">
                <a:solidFill>
                  <a:schemeClr val="bg1"/>
                </a:solidFill>
              </a:endParaRPr>
            </a:p>
          </p:txBody>
        </p:sp>
      </p:grpSp>
      <p:sp>
        <p:nvSpPr>
          <p:cNvPr id="7" name="TextBox 6">
            <a:extLst>
              <a:ext uri="{FF2B5EF4-FFF2-40B4-BE49-F238E27FC236}">
                <a16:creationId xmlns:a16="http://schemas.microsoft.com/office/drawing/2014/main" id="{8BFA2B1D-4A1C-42F6-A867-28FA40B04759}"/>
              </a:ext>
            </a:extLst>
          </p:cNvPr>
          <p:cNvSpPr txBox="1"/>
          <p:nvPr/>
        </p:nvSpPr>
        <p:spPr>
          <a:xfrm>
            <a:off x="403412" y="1268408"/>
            <a:ext cx="10914698" cy="6032421"/>
          </a:xfrm>
          <a:prstGeom prst="rect">
            <a:avLst/>
          </a:prstGeom>
          <a:noFill/>
        </p:spPr>
        <p:txBody>
          <a:bodyPr wrap="square" rtlCol="0">
            <a:spAutoFit/>
          </a:bodyPr>
          <a:lstStyle/>
          <a:p>
            <a:r>
              <a:rPr lang="en-NZ" sz="2000" dirty="0"/>
              <a:t>SET A:</a:t>
            </a:r>
          </a:p>
          <a:p>
            <a:pPr marL="342900" indent="-342900">
              <a:buFontTx/>
              <a:buChar char="-"/>
            </a:pPr>
            <a:r>
              <a:rPr lang="en-NZ" sz="2000" dirty="0"/>
              <a:t>Which of the design principles do you think is the most important? Why? (few sentences)</a:t>
            </a:r>
          </a:p>
          <a:p>
            <a:pPr marL="342900" indent="-342900">
              <a:buFontTx/>
              <a:buChar char="-"/>
            </a:pPr>
            <a:r>
              <a:rPr lang="en-NZ" sz="2000" dirty="0"/>
              <a:t>Which might be the hardest sell to a development team and why? (few sentences).</a:t>
            </a:r>
          </a:p>
          <a:p>
            <a:endParaRPr lang="en-NZ" sz="2000" dirty="0"/>
          </a:p>
          <a:p>
            <a:r>
              <a:rPr lang="en-NZ" sz="2000" dirty="0"/>
              <a:t>SET B:</a:t>
            </a:r>
          </a:p>
          <a:p>
            <a:pPr marL="342900" indent="-342900">
              <a:buFontTx/>
              <a:buChar char="-"/>
            </a:pPr>
            <a:r>
              <a:rPr lang="en-NZ" sz="2000" dirty="0"/>
              <a:t>Give two examples of a pair of design principles that are likely to conflict. For each pair, briefly describe why they conflict.</a:t>
            </a:r>
          </a:p>
          <a:p>
            <a:pPr marL="342900" indent="-342900">
              <a:buFontTx/>
              <a:buChar char="-"/>
            </a:pPr>
            <a:r>
              <a:rPr lang="en-NZ" sz="2000" dirty="0"/>
              <a:t>For one of your pairs, give example of two systems where the principles conflict. For one of the systems, it should be appropriate to give priority to one system, for the other system, priority should be given to the other principle (half a page per system).</a:t>
            </a:r>
          </a:p>
          <a:p>
            <a:endParaRPr lang="en-NZ" sz="2000" dirty="0"/>
          </a:p>
          <a:p>
            <a:r>
              <a:rPr lang="en-NZ" sz="2000" dirty="0"/>
              <a:t>SET C:</a:t>
            </a:r>
          </a:p>
          <a:p>
            <a:pPr marL="342900" indent="-342900">
              <a:buFontTx/>
              <a:buChar char="-"/>
            </a:pPr>
            <a:r>
              <a:rPr lang="en-NZ" sz="2000" dirty="0"/>
              <a:t>What security principle(s) helps protect against losses due to users failing to “do the right thing”? What is a potential problem with applying them in all cases?</a:t>
            </a:r>
          </a:p>
          <a:p>
            <a:pPr marL="342900" indent="-342900">
              <a:buFontTx/>
              <a:buChar char="-"/>
            </a:pPr>
            <a:r>
              <a:rPr lang="en-NZ" sz="2000" dirty="0"/>
              <a:t>What security principle(s) helps protect against losses due to developers making errors? What is a potential problem with applying them in all cases?</a:t>
            </a:r>
          </a:p>
          <a:p>
            <a:pPr marL="342900" indent="-342900">
              <a:buFontTx/>
              <a:buChar char="-"/>
            </a:pPr>
            <a:endParaRPr lang="en-NZ" dirty="0"/>
          </a:p>
          <a:p>
            <a:pPr marL="342900" indent="-342900">
              <a:buFontTx/>
              <a:buChar char="-"/>
            </a:pPr>
            <a:endParaRPr lang="en-NZ" sz="2400" dirty="0"/>
          </a:p>
          <a:p>
            <a:pPr marL="342900" indent="-342900">
              <a:buFontTx/>
              <a:buChar char="-"/>
            </a:pPr>
            <a:endParaRPr lang="en-NZ" sz="2400" dirty="0"/>
          </a:p>
        </p:txBody>
      </p:sp>
    </p:spTree>
    <p:extLst>
      <p:ext uri="{BB962C8B-B14F-4D97-AF65-F5344CB8AC3E}">
        <p14:creationId xmlns:p14="http://schemas.microsoft.com/office/powerpoint/2010/main" val="1773342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owerpoint-template.pptx" id="{7064D57E-A04E-49A3-A8EA-B4671B9640B3}" vid="{559B883E-175F-46D7-B0FC-DC69DBA69A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15512</TotalTime>
  <Words>313</Words>
  <Application>Microsoft Office PowerPoint</Application>
  <PresentationFormat>Widescreen</PresentationFormat>
  <Paragraphs>44</Paragraphs>
  <Slides>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PowerPoint Presentation</vt:lpstr>
      <vt:lpstr>PowerPoint Presentation</vt:lpstr>
      <vt:lpstr>PowerPoint Presentation</vt:lpstr>
    </vt:vector>
  </TitlesOfParts>
  <Company>Victoria University of Wellington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Craig Watterson</dc:creator>
  <cp:lastModifiedBy>Ian Welch</cp:lastModifiedBy>
  <cp:revision>529</cp:revision>
  <cp:lastPrinted>2018-03-06T03:20:54Z</cp:lastPrinted>
  <dcterms:created xsi:type="dcterms:W3CDTF">2018-02-19T20:47:45Z</dcterms:created>
  <dcterms:modified xsi:type="dcterms:W3CDTF">2020-07-23T22:46:25Z</dcterms:modified>
</cp:coreProperties>
</file>