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6"/>
  </p:handoutMasterIdLst>
  <p:sldIdLst>
    <p:sldId id="267" r:id="rId3"/>
    <p:sldId id="486" r:id="rId5"/>
    <p:sldId id="508" r:id="rId6"/>
    <p:sldId id="474" r:id="rId7"/>
    <p:sldId id="475" r:id="rId8"/>
    <p:sldId id="476" r:id="rId9"/>
    <p:sldId id="480" r:id="rId10"/>
    <p:sldId id="481" r:id="rId11"/>
    <p:sldId id="477" r:id="rId12"/>
    <p:sldId id="482" r:id="rId13"/>
    <p:sldId id="478" r:id="rId14"/>
    <p:sldId id="483" r:id="rId15"/>
    <p:sldId id="473" r:id="rId16"/>
    <p:sldId id="487" r:id="rId17"/>
    <p:sldId id="488" r:id="rId18"/>
    <p:sldId id="490" r:id="rId19"/>
    <p:sldId id="492" r:id="rId20"/>
    <p:sldId id="493" r:id="rId21"/>
    <p:sldId id="489" r:id="rId22"/>
    <p:sldId id="484" r:id="rId23"/>
    <p:sldId id="485" r:id="rId24"/>
    <p:sldId id="494" r:id="rId25"/>
  </p:sldIdLst>
  <p:sldSz cx="12192000" cy="6858000"/>
  <p:notesSz cx="6794500" cy="9931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n Welch" initials="IW"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82" autoAdjust="0"/>
    <p:restoredTop sz="69814" autoAdjust="0"/>
  </p:normalViewPr>
  <p:slideViewPr>
    <p:cSldViewPr snapToGrid="0" snapToObjects="1">
      <p:cViewPr varScale="1">
        <p:scale>
          <a:sx n="72" d="100"/>
          <a:sy n="72" d="100"/>
        </p:scale>
        <p:origin x="1362" y="66"/>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a:defRPr sz="1200"/>
            </a:lvl1pPr>
          </a:lstStyle>
          <a:p>
            <a:fld id="{A5BF4605-D142-4B55-B612-0E3EB9E4A6A5}" type="datetimeFigureOut">
              <a:rPr lang="en-US" smtClean="0"/>
            </a:fld>
            <a:endParaRPr lang="en-US"/>
          </a:p>
        </p:txBody>
      </p:sp>
      <p:sp>
        <p:nvSpPr>
          <p:cNvPr id="4" name="Footer Placeholder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a:defRPr sz="1200"/>
            </a:lvl1pPr>
          </a:lstStyle>
          <a:p>
            <a:fld id="{B8AF7D7F-339B-458F-8A7D-90F2F8D57C84}"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DD889605-6C09-40D7-A368-5A401C49DDAE}" type="datetimeFigureOut">
              <a:rPr lang="en-NZ" smtClean="0"/>
            </a:fld>
            <a:endParaRPr lang="en-NZ"/>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1FCFA1FB-0359-4589-92D8-427D075B88D8}" type="slidenum">
              <a:rPr lang="en-NZ" smtClean="0"/>
            </a:fld>
            <a:endParaRPr lang="en-N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1241425"/>
            <a:ext cx="5956300" cy="33512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CFA1FB-0359-4589-92D8-427D075B88D8}" type="slidenum">
              <a:rPr lang="en-NZ" smtClean="0"/>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a:p>
            <a:r>
              <a:rPr lang="en-NZ" dirty="0"/>
              <a:t>First, understand the application – the purpose, the users, the information, the features, the CIA.</a:t>
            </a:r>
            <a:endParaRPr lang="en-NZ" dirty="0"/>
          </a:p>
          <a:p>
            <a:r>
              <a:rPr lang="en-NZ" dirty="0"/>
              <a:t>Determining threat – this is the difficult part. We can use a threat model (which we will talk about shortly) to identify the high-level threats.</a:t>
            </a:r>
            <a:endParaRPr lang="en-NZ" dirty="0"/>
          </a:p>
          <a:p>
            <a:r>
              <a:rPr lang="en-NZ" dirty="0"/>
              <a:t>Lastly, deciding how the threats will be managed.</a:t>
            </a:r>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be:</a:t>
            </a:r>
            <a:endParaRPr lang="en-US" dirty="0"/>
          </a:p>
          <a:p>
            <a:pPr marL="171450" indent="-171450">
              <a:buFontTx/>
              <a:buChar char="-"/>
            </a:pPr>
            <a:r>
              <a:rPr lang="en-US" b="0" dirty="0"/>
              <a:t>New attack tools developed</a:t>
            </a:r>
            <a:endParaRPr lang="en-US" b="0" dirty="0"/>
          </a:p>
          <a:p>
            <a:pPr marL="171450" indent="-171450">
              <a:buFontTx/>
              <a:buChar char="-"/>
            </a:pPr>
            <a:r>
              <a:rPr lang="en-US" b="0" dirty="0"/>
              <a:t>New vulnerabilities discovered</a:t>
            </a:r>
            <a:endParaRPr lang="en-US" b="0" dirty="0"/>
          </a:p>
          <a:p>
            <a:pPr marL="171450" indent="-171450">
              <a:buFontTx/>
              <a:buChar char="-"/>
            </a:pPr>
            <a:r>
              <a:rPr lang="en-US" b="0" dirty="0"/>
              <a:t>Maintenance</a:t>
            </a:r>
            <a:r>
              <a:rPr lang="en-US" b="0" baseline="0" dirty="0"/>
              <a:t> of the system introduces new vulnerabilities</a:t>
            </a:r>
            <a:endParaRPr lang="en-US" b="0" baseline="0" dirty="0"/>
          </a:p>
          <a:p>
            <a:pPr marL="171450" indent="-171450">
              <a:buFontTx/>
              <a:buChar char="-"/>
            </a:pPr>
            <a:r>
              <a:rPr lang="en-US" b="0" baseline="0" dirty="0"/>
              <a:t>System is deployed into a different environment changing assumptions about potential threats (for example, in front of a firewall)</a:t>
            </a:r>
            <a:endParaRPr lang="en-NZ" b="0"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Many threat-</a:t>
            </a:r>
            <a:r>
              <a:rPr lang="en-NZ" dirty="0" err="1"/>
              <a:t>modeling</a:t>
            </a:r>
            <a:r>
              <a:rPr lang="en-NZ" dirty="0"/>
              <a:t> methods have been developed. They can be combined to create a more robust and well-rounded view of potential threats. Not all of them are comprehensive; some are abstract and others are people-centric. Some methods focus specifically on risk or privacy concerns.</a:t>
            </a:r>
            <a:endParaRPr lang="en-NZ" dirty="0"/>
          </a:p>
          <a:p>
            <a:endParaRPr lang="en-US" dirty="0"/>
          </a:p>
          <a:p>
            <a:r>
              <a:rPr lang="en-NZ" dirty="0"/>
              <a:t>The varying structured approaches for threat </a:t>
            </a:r>
            <a:r>
              <a:rPr lang="en-NZ" dirty="0" err="1"/>
              <a:t>modeling</a:t>
            </a:r>
            <a:r>
              <a:rPr lang="en-NZ" dirty="0"/>
              <a:t> are usually called frameworks or methodologies (the two terms can basically be used interchangeably in this context).</a:t>
            </a:r>
            <a:endParaRPr lang="en-NZ" dirty="0"/>
          </a:p>
          <a:p>
            <a:endParaRPr lang="en-US" dirty="0"/>
          </a:p>
          <a:p>
            <a:r>
              <a:rPr lang="en-US" dirty="0"/>
              <a:t>Some are just</a:t>
            </a:r>
            <a:r>
              <a:rPr lang="en-US" baseline="0" dirty="0"/>
              <a:t> called techniques.</a:t>
            </a:r>
            <a:endParaRPr lang="en-NZ" dirty="0"/>
          </a:p>
        </p:txBody>
      </p:sp>
      <p:sp>
        <p:nvSpPr>
          <p:cNvPr id="4" name="Slide Number Placeholder 3"/>
          <p:cNvSpPr>
            <a:spLocks noGrp="1"/>
          </p:cNvSpPr>
          <p:nvPr>
            <p:ph type="sldNum" sz="quarter" idx="10"/>
          </p:nvPr>
        </p:nvSpPr>
        <p:spPr/>
        <p:txBody>
          <a:bodyPr/>
          <a:lstStyle/>
          <a:p>
            <a:fld id="{1FCFA1FB-0359-4589-92D8-427D075B88D8}" type="slidenum">
              <a:rPr lang="en-NZ" smtClean="0"/>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 are going</a:t>
            </a:r>
            <a:r>
              <a:rPr lang="en-NZ" baseline="0" dirty="0"/>
              <a:t> to cover these ones.</a:t>
            </a:r>
            <a:endParaRPr lang="en-NZ" baseline="0" dirty="0"/>
          </a:p>
          <a:p>
            <a:r>
              <a:rPr lang="en-US" baseline="0" dirty="0"/>
              <a:t>We are going to try out some techniques in tutorials.</a:t>
            </a:r>
            <a:endParaRPr lang="en-US" baseline="0" dirty="0"/>
          </a:p>
          <a:p>
            <a:r>
              <a:rPr lang="en-US" baseline="0" dirty="0"/>
              <a:t>We will have an assignment on STRIDE &amp; DREAD which are quite popular ones.</a:t>
            </a:r>
            <a:endParaRPr lang="en-NZ" dirty="0"/>
          </a:p>
        </p:txBody>
      </p:sp>
      <p:sp>
        <p:nvSpPr>
          <p:cNvPr id="4" name="Slide Number Placeholder 3"/>
          <p:cNvSpPr>
            <a:spLocks noGrp="1"/>
          </p:cNvSpPr>
          <p:nvPr>
            <p:ph type="sldNum" sz="quarter" idx="10"/>
          </p:nvPr>
        </p:nvSpPr>
        <p:spPr/>
        <p:txBody>
          <a:bodyPr/>
          <a:lstStyle/>
          <a:p>
            <a:fld id="{1FCFA1FB-0359-4589-92D8-427D075B88D8}" type="slidenum">
              <a:rPr lang="en-NZ" smtClean="0"/>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Key benefit is it makes developers and implementer’s answer the question: </a:t>
            </a:r>
            <a:r>
              <a:rPr lang="en-US" sz="1200" i="1" dirty="0"/>
              <a:t>what is your threat model?</a:t>
            </a:r>
            <a:endParaRPr lang="en-US" sz="1200" i="1" dirty="0"/>
          </a:p>
          <a:p>
            <a:r>
              <a:rPr lang="en-US" sz="1200" dirty="0"/>
              <a:t>Clarifies assumptions.</a:t>
            </a:r>
            <a:endParaRPr lang="en-US" sz="1200" dirty="0"/>
          </a:p>
          <a:p>
            <a:r>
              <a:rPr lang="en-US" sz="1200" dirty="0"/>
              <a:t>Avoid wasting effort on necessary </a:t>
            </a:r>
            <a:r>
              <a:rPr lang="en-US" sz="1200" dirty="0" err="1"/>
              <a:t>defences</a:t>
            </a:r>
            <a:r>
              <a:rPr lang="en-US" sz="1200" dirty="0"/>
              <a:t>.</a:t>
            </a:r>
            <a:endParaRPr lang="en-US" sz="1200" dirty="0"/>
          </a:p>
          <a:p>
            <a:r>
              <a:rPr lang="en-US" sz="1200" dirty="0"/>
              <a:t>Focuses effort on actual </a:t>
            </a:r>
            <a:r>
              <a:rPr lang="en-US" sz="1200" dirty="0" err="1"/>
              <a:t>defences</a:t>
            </a:r>
            <a:r>
              <a:rPr lang="en-US" sz="1200" dirty="0"/>
              <a:t>.</a:t>
            </a:r>
            <a:endParaRPr lang="en-US" sz="1200" dirty="0"/>
          </a:p>
          <a:p>
            <a:endParaRPr lang="en-NZ" dirty="0"/>
          </a:p>
        </p:txBody>
      </p:sp>
      <p:sp>
        <p:nvSpPr>
          <p:cNvPr id="4" name="Slide Number Placeholder 3"/>
          <p:cNvSpPr>
            <a:spLocks noGrp="1"/>
          </p:cNvSpPr>
          <p:nvPr>
            <p:ph type="sldNum" sz="quarter" idx="10"/>
          </p:nvPr>
        </p:nvSpPr>
        <p:spPr/>
        <p:txBody>
          <a:bodyPr/>
          <a:lstStyle/>
          <a:p>
            <a:fld id="{1FCFA1FB-0359-4589-92D8-427D075B88D8}" type="slidenum">
              <a:rPr lang="en-NZ" smtClean="0"/>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Maginot Line (French: </a:t>
            </a:r>
            <a:r>
              <a:rPr lang="en-NZ" dirty="0" err="1"/>
              <a:t>Ligne</a:t>
            </a:r>
            <a:r>
              <a:rPr lang="en-NZ" dirty="0"/>
              <a:t> Maginot, IPA: [</a:t>
            </a:r>
            <a:r>
              <a:rPr lang="en-NZ" dirty="0" err="1"/>
              <a:t>liɲ</a:t>
            </a:r>
            <a:r>
              <a:rPr lang="en-NZ" dirty="0"/>
              <a:t> </a:t>
            </a:r>
            <a:r>
              <a:rPr lang="en-NZ" dirty="0" err="1"/>
              <a:t>maʒino</a:t>
            </a:r>
            <a:r>
              <a:rPr lang="en-NZ" dirty="0"/>
              <a:t>]), named after the French Minister of War André Maginot, is a line of concrete fortifications, obstacles, and weapon installations built by France in the 1930s to deter invasion by Germany and force them to move around the fortifications.</a:t>
            </a:r>
            <a:endParaRPr lang="en-NZ" dirty="0"/>
          </a:p>
          <a:p>
            <a:r>
              <a:rPr lang="en-US" dirty="0"/>
              <a:t>Purposes:</a:t>
            </a:r>
            <a:endParaRPr lang="en-NZ" dirty="0"/>
          </a:p>
          <a:p>
            <a:r>
              <a:rPr lang="en-NZ" dirty="0"/>
              <a:t>- To prevent a German surprise attack.</a:t>
            </a:r>
            <a:endParaRPr lang="en-NZ" dirty="0"/>
          </a:p>
          <a:p>
            <a:r>
              <a:rPr lang="en-NZ" dirty="0"/>
              <a:t>- To deter a cross-border assault.[</a:t>
            </a:r>
            <a:endParaRPr lang="en-NZ" dirty="0"/>
          </a:p>
          <a:p>
            <a:r>
              <a:rPr lang="en-NZ" dirty="0"/>
              <a:t>- To protect Alsace and Lorraine (returned to France in 1918) and their industrial basin.</a:t>
            </a:r>
            <a:endParaRPr lang="en-NZ" dirty="0"/>
          </a:p>
          <a:p>
            <a:r>
              <a:rPr lang="en-NZ" dirty="0"/>
              <a:t>- To save manpower (France counted 39 million inhabitants, Germany 70 million)</a:t>
            </a:r>
            <a:endParaRPr lang="en-NZ" dirty="0"/>
          </a:p>
          <a:p>
            <a:r>
              <a:rPr lang="en-NZ" dirty="0"/>
              <a:t>- To cover the mobilisation of the French Army (which took between two and three weeks)</a:t>
            </a:r>
            <a:endParaRPr lang="en-NZ" dirty="0"/>
          </a:p>
          <a:p>
            <a:r>
              <a:rPr lang="en-NZ" dirty="0"/>
              <a:t>- To push Germany into an effort to circumvent via Switzerland or Belgium, and allow France to fight the next war off French soil to avoid a repeat of 1914–1918.</a:t>
            </a:r>
            <a:endParaRPr lang="en-NZ" dirty="0"/>
          </a:p>
          <a:p>
            <a:r>
              <a:rPr lang="en-NZ" dirty="0"/>
              <a:t>- To be used as a basis for a counter-offensive.</a:t>
            </a:r>
            <a:endParaRPr lang="en-NZ" dirty="0"/>
          </a:p>
        </p:txBody>
      </p:sp>
      <p:sp>
        <p:nvSpPr>
          <p:cNvPr id="4" name="Slide Number Placeholder 3"/>
          <p:cNvSpPr>
            <a:spLocks noGrp="1"/>
          </p:cNvSpPr>
          <p:nvPr>
            <p:ph type="sldNum" sz="quarter" idx="10"/>
          </p:nvPr>
        </p:nvSpPr>
        <p:spPr/>
        <p:txBody>
          <a:bodyPr/>
          <a:lstStyle/>
          <a:p>
            <a:fld id="{1FCFA1FB-0359-4589-92D8-427D075B88D8}" type="slidenum">
              <a:rPr lang="en-NZ" smtClean="0"/>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Side stepped the opposition.</a:t>
            </a:r>
            <a:endParaRPr lang="en-NZ" dirty="0"/>
          </a:p>
        </p:txBody>
      </p:sp>
      <p:sp>
        <p:nvSpPr>
          <p:cNvPr id="4" name="Slide Number Placeholder 3"/>
          <p:cNvSpPr>
            <a:spLocks noGrp="1"/>
          </p:cNvSpPr>
          <p:nvPr>
            <p:ph type="sldNum" sz="quarter" idx="10"/>
          </p:nvPr>
        </p:nvSpPr>
        <p:spPr/>
        <p:txBody>
          <a:bodyPr/>
          <a:lstStyle/>
          <a:p>
            <a:fld id="{1FCFA1FB-0359-4589-92D8-427D075B88D8}" type="slidenum">
              <a:rPr lang="en-NZ" smtClean="0"/>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Side stepped the opposition.</a:t>
            </a:r>
            <a:endParaRPr lang="en-NZ" dirty="0"/>
          </a:p>
        </p:txBody>
      </p:sp>
      <p:sp>
        <p:nvSpPr>
          <p:cNvPr id="4" name="Slide Number Placeholder 3"/>
          <p:cNvSpPr>
            <a:spLocks noGrp="1"/>
          </p:cNvSpPr>
          <p:nvPr>
            <p:ph type="sldNum" sz="quarter" idx="10"/>
          </p:nvPr>
        </p:nvSpPr>
        <p:spPr/>
        <p:txBody>
          <a:bodyPr/>
          <a:lstStyle/>
          <a:p>
            <a:fld id="{1FCFA1FB-0359-4589-92D8-427D075B88D8}" type="slidenum">
              <a:rPr lang="en-NZ" smtClean="0"/>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 are going</a:t>
            </a:r>
            <a:r>
              <a:rPr lang="en-NZ" baseline="0" dirty="0"/>
              <a:t> to cover these ones.</a:t>
            </a:r>
            <a:endParaRPr lang="en-NZ" baseline="0" dirty="0"/>
          </a:p>
          <a:p>
            <a:r>
              <a:rPr lang="en-US" baseline="0" dirty="0"/>
              <a:t>We are going to try out some techniques in tutorials.</a:t>
            </a:r>
            <a:endParaRPr lang="en-US" baseline="0" dirty="0"/>
          </a:p>
          <a:p>
            <a:r>
              <a:rPr lang="en-US" baseline="0" dirty="0"/>
              <a:t>We will have an assignment on STRIDE &amp; DREAD which are quite popular ones.</a:t>
            </a:r>
            <a:endParaRPr lang="en-NZ" dirty="0"/>
          </a:p>
        </p:txBody>
      </p:sp>
      <p:sp>
        <p:nvSpPr>
          <p:cNvPr id="4" name="Slide Number Placeholder 3"/>
          <p:cNvSpPr>
            <a:spLocks noGrp="1"/>
          </p:cNvSpPr>
          <p:nvPr>
            <p:ph type="sldNum" sz="quarter" idx="10"/>
          </p:nvPr>
        </p:nvSpPr>
        <p:spPr/>
        <p:txBody>
          <a:bodyPr/>
          <a:lstStyle/>
          <a:p>
            <a:fld id="{1FCFA1FB-0359-4589-92D8-427D075B88D8}" type="slidenum">
              <a:rPr lang="en-NZ" smtClean="0"/>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aim of the analysis step is to understand the application. This isn’t a definitive list, but some questions you might ask</a:t>
            </a:r>
            <a:endParaRPr lang="en-NZ" dirty="0"/>
          </a:p>
          <a:p>
            <a:r>
              <a:rPr lang="en-NZ" dirty="0"/>
              <a:t>Ask the right questions to understand the purpose of the application or system, the functions, who are the users?</a:t>
            </a:r>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Use diagrams</a:t>
            </a:r>
            <a:r>
              <a:rPr lang="en-NZ" baseline="0" dirty="0"/>
              <a:t> to model </a:t>
            </a:r>
            <a:r>
              <a:rPr lang="en-NZ" dirty="0"/>
              <a:t>the application once you</a:t>
            </a:r>
            <a:r>
              <a:rPr lang="en-NZ" baseline="0" dirty="0"/>
              <a:t> understand it.</a:t>
            </a:r>
            <a:endParaRPr lang="en-NZ" baseline="0" dirty="0"/>
          </a:p>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Use diagrams</a:t>
            </a:r>
            <a:r>
              <a:rPr lang="en-NZ" baseline="0" dirty="0"/>
              <a:t> to model </a:t>
            </a:r>
            <a:r>
              <a:rPr lang="en-NZ" dirty="0"/>
              <a:t>the application once you</a:t>
            </a:r>
            <a:r>
              <a:rPr lang="en-NZ" baseline="0" dirty="0"/>
              <a:t> understand it.</a:t>
            </a:r>
            <a:endParaRPr lang="en-NZ" baseline="0" dirty="0"/>
          </a:p>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is a great place to start when approaching security in a structured way</a:t>
            </a:r>
            <a:endParaRPr lang="en-NZ" dirty="0"/>
          </a:p>
          <a:p>
            <a:r>
              <a:rPr lang="en-US" dirty="0"/>
              <a:t>We want a structured way because we only have so</a:t>
            </a:r>
            <a:r>
              <a:rPr lang="en-US" baseline="0" dirty="0"/>
              <a:t> much resource to throw at the problem of securing our systems </a:t>
            </a:r>
            <a:endParaRPr lang="en-NZ" dirty="0"/>
          </a:p>
          <a:p>
            <a:r>
              <a:rPr lang="en-NZ" dirty="0"/>
              <a:t>2 parts here: let’s talk practically about how threat modelling works and then add context based on how businesses manage risks.</a:t>
            </a:r>
            <a:endParaRPr lang="en-NZ" dirty="0"/>
          </a:p>
          <a:p>
            <a:r>
              <a:rPr lang="en-NZ" dirty="0"/>
              <a:t>At the end of the day, security, to businesses, is risk management.</a:t>
            </a:r>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NZ" dirty="0"/>
              <a:t>Asset  - is anything within an environment that should be protected. This could be a computer file, a piece of software or hardware, a service, or some sensitive data within your database. If the asset was damaged or stolen, then there may be a negative impact on the owner’s productivity, profits or reputation, perhaps.</a:t>
            </a:r>
            <a:endParaRPr lang="en-NZ" dirty="0"/>
          </a:p>
          <a:p>
            <a:pPr marL="0" marR="0" lvl="0" indent="0" algn="l" defTabSz="914400" rtl="0" eaLnBrk="1" fontAlgn="auto" latinLnBrk="0" hangingPunct="1">
              <a:lnSpc>
                <a:spcPct val="100000"/>
              </a:lnSpc>
              <a:spcBef>
                <a:spcPts val="0"/>
              </a:spcBef>
              <a:spcAft>
                <a:spcPts val="0"/>
              </a:spcAft>
              <a:buClrTx/>
              <a:buSzTx/>
              <a:buFontTx/>
              <a:buNone/>
              <a:defRPr/>
            </a:pPr>
            <a:r>
              <a:rPr lang="en-NZ" dirty="0"/>
              <a:t>Vulnerability – is a weakness in an asset or the lack of an appropriate protection to safeguard the asset. If a vulnerability is exploited, then this may harm the asset. For example, this could be a flaw in an application code, an error made by an administrator, or a limitation of the technology used.</a:t>
            </a:r>
            <a:endParaRPr lang="en-NZ" dirty="0"/>
          </a:p>
          <a:p>
            <a:pPr marL="0" marR="0" lvl="0" indent="0" algn="l" defTabSz="914400" rtl="0" eaLnBrk="1" fontAlgn="auto" latinLnBrk="0" hangingPunct="1">
              <a:lnSpc>
                <a:spcPct val="100000"/>
              </a:lnSpc>
              <a:spcBef>
                <a:spcPts val="0"/>
              </a:spcBef>
              <a:spcAft>
                <a:spcPts val="0"/>
              </a:spcAft>
              <a:buClrTx/>
              <a:buSzTx/>
              <a:buFontTx/>
              <a:buNone/>
              <a:defRPr/>
            </a:pPr>
            <a:r>
              <a:rPr lang="en-NZ" dirty="0"/>
              <a:t>Threat – a threat a potential occurrence that causes harm to an asset. This could be an action or inaction, intentional or unintentional, and could originate from a person, a company, hardware, or nature. The easiest example here is a person might attack a system, but it also could be a hardware fault that might cause an outage or a natural disaster that floods a datacentre.</a:t>
            </a:r>
            <a:endParaRPr lang="en-NZ" dirty="0"/>
          </a:p>
          <a:p>
            <a:pPr marL="0" marR="0" lvl="0" indent="0" algn="l" defTabSz="914400" rtl="0" eaLnBrk="1" fontAlgn="auto" latinLnBrk="0" hangingPunct="1">
              <a:lnSpc>
                <a:spcPct val="100000"/>
              </a:lnSpc>
              <a:spcBef>
                <a:spcPts val="0"/>
              </a:spcBef>
              <a:spcAft>
                <a:spcPts val="0"/>
              </a:spcAft>
              <a:buClrTx/>
              <a:buSzTx/>
              <a:buFontTx/>
              <a:buNone/>
              <a:defRPr/>
            </a:pPr>
            <a:r>
              <a:rPr lang="en-NZ" dirty="0"/>
              <a:t>Risk - </a:t>
            </a:r>
            <a:r>
              <a:rPr lang="en-US" dirty="0"/>
              <a:t>the possibility that a threat will exploit a vulnerability to harm an asset. It adds an assessment of likelihood, possibility or chance.</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For example:</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In IT, the risk may be that data in our database is disclosed (risk) because a hacker (threat) is able to use an injection attack in our web application because we aren’t sanitizing inputs.</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NZ" dirty="0"/>
          </a:p>
          <a:p>
            <a:r>
              <a:rPr lang="en-NZ" dirty="0"/>
              <a:t>Security Controls – anything that removes or reduces a vulnerability or protects against a  specific threat. In the examples we used above, the controls may be: For our web application, we might do some sanitisation of inputs, disallow users to provide inputs or whatever other activities that are effective in mitigating that threat by removing the vulnerability.</a:t>
            </a:r>
            <a:endParaRPr lang="en-NZ" dirty="0"/>
          </a:p>
          <a:p>
            <a:endParaRPr lang="en-US" dirty="0"/>
          </a:p>
          <a:p>
            <a:r>
              <a:rPr lang="en-US" dirty="0"/>
              <a:t>If you want more detailed</a:t>
            </a:r>
            <a:r>
              <a:rPr lang="en-US" baseline="0" dirty="0"/>
              <a:t> definitions checkout: https://csrc.nist.gov/glossary</a:t>
            </a:r>
            <a:endParaRPr lang="en-US" baseline="0" dirty="0"/>
          </a:p>
          <a:p>
            <a:r>
              <a:rPr lang="en-US" baseline="0" dirty="0"/>
              <a:t>Note that people will define these more than one way</a:t>
            </a:r>
            <a:endParaRPr lang="en-US" baseline="0" dirty="0"/>
          </a:p>
          <a:p>
            <a:endParaRPr lang="en-NZ" dirty="0"/>
          </a:p>
          <a:p>
            <a:pPr marL="0" marR="0" lvl="0" indent="0" algn="l" defTabSz="914400" rtl="0" eaLnBrk="1" fontAlgn="auto" latinLnBrk="0" hangingPunct="1">
              <a:lnSpc>
                <a:spcPct val="100000"/>
              </a:lnSpc>
              <a:spcBef>
                <a:spcPts val="0"/>
              </a:spcBef>
              <a:spcAft>
                <a:spcPts val="0"/>
              </a:spcAft>
              <a:buClrTx/>
              <a:buSzTx/>
              <a:buFontTx/>
              <a:buNone/>
              <a:defRPr/>
            </a:pPr>
            <a:endParaRPr lang="en-NZ" dirty="0"/>
          </a:p>
          <a:p>
            <a:endParaRPr lang="en-NZ" dirty="0"/>
          </a:p>
          <a:p>
            <a:endParaRPr lang="en-NZ" dirty="0"/>
          </a:p>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To a business, IT security exists only in the context of risk. And businesses are driven by risk management concerns to implement protections.</a:t>
            </a:r>
            <a:endParaRPr lang="en-NZ" dirty="0"/>
          </a:p>
          <a:p>
            <a:r>
              <a:rPr lang="en-NZ" dirty="0"/>
              <a:t>Risks to a business may be: non-compliance with the law or standards (PCI), data loss (personal, proprietary, financial), financial loss (associated with resolving incidents, system downtime, decreased profits), and impacts to reputation (customers are less likely to use their services).</a:t>
            </a:r>
            <a:endParaRPr lang="en-NZ" dirty="0"/>
          </a:p>
          <a:p>
            <a:endParaRPr lang="en-NZ" dirty="0"/>
          </a:p>
          <a:p>
            <a:pPr marL="0" marR="0" lvl="0" indent="0" algn="l" defTabSz="914400" rtl="0" eaLnBrk="1" fontAlgn="auto" latinLnBrk="0" hangingPunct="1">
              <a:lnSpc>
                <a:spcPct val="100000"/>
              </a:lnSpc>
              <a:spcBef>
                <a:spcPts val="0"/>
              </a:spcBef>
              <a:spcAft>
                <a:spcPts val="0"/>
              </a:spcAft>
              <a:buClrTx/>
              <a:buSzTx/>
              <a:buFontTx/>
              <a:buNone/>
              <a:defRPr/>
            </a:pPr>
            <a:r>
              <a:rPr lang="en-NZ" dirty="0"/>
              <a:t>Being aware of the threats to our systems help us to select appropriate controls to protect against them.</a:t>
            </a:r>
            <a:endParaRPr lang="en-NZ" dirty="0"/>
          </a:p>
          <a:p>
            <a:endParaRPr lang="en-NZ" dirty="0"/>
          </a:p>
          <a:p>
            <a:r>
              <a:rPr lang="en-NZ" dirty="0"/>
              <a:t>However, most companies will not tell their IT managers to spend all of their money on protecting their systems. It is a </a:t>
            </a:r>
            <a:r>
              <a:rPr lang="en-NZ" b="1" dirty="0"/>
              <a:t>balancing act </a:t>
            </a:r>
            <a:r>
              <a:rPr lang="en-NZ" dirty="0"/>
              <a:t>between the cost of threat realisation. How much will it cost us if our assets are breached?</a:t>
            </a:r>
            <a:endParaRPr lang="en-NZ" dirty="0"/>
          </a:p>
          <a:p>
            <a:r>
              <a:rPr lang="en-NZ" dirty="0"/>
              <a:t>Versus how much will it cost to implement adequate security controls to reduce the </a:t>
            </a:r>
            <a:r>
              <a:rPr lang="en-NZ" b="1" dirty="0"/>
              <a:t>likelihood</a:t>
            </a:r>
            <a:r>
              <a:rPr lang="en-NZ" dirty="0"/>
              <a:t> of a threat being able to exploit a vulnerability or the </a:t>
            </a:r>
            <a:r>
              <a:rPr lang="en-NZ" b="1" dirty="0"/>
              <a:t>impact</a:t>
            </a:r>
            <a:r>
              <a:rPr lang="en-NZ" dirty="0"/>
              <a:t> to us if this did happen.</a:t>
            </a:r>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be:</a:t>
            </a:r>
            <a:endParaRPr lang="en-US" dirty="0"/>
          </a:p>
          <a:p>
            <a:pPr marL="171450" indent="-171450">
              <a:buFontTx/>
              <a:buChar char="-"/>
            </a:pPr>
            <a:r>
              <a:rPr lang="en-US" b="0" dirty="0"/>
              <a:t>New attack tools developed</a:t>
            </a:r>
            <a:endParaRPr lang="en-US" b="0" dirty="0"/>
          </a:p>
          <a:p>
            <a:pPr marL="171450" indent="-171450">
              <a:buFontTx/>
              <a:buChar char="-"/>
            </a:pPr>
            <a:r>
              <a:rPr lang="en-US" b="0" dirty="0"/>
              <a:t>New vulnerabilities discovered</a:t>
            </a:r>
            <a:endParaRPr lang="en-US" b="0" dirty="0"/>
          </a:p>
          <a:p>
            <a:pPr marL="171450" indent="-171450">
              <a:buFontTx/>
              <a:buChar char="-"/>
            </a:pPr>
            <a:r>
              <a:rPr lang="en-US" b="0" dirty="0"/>
              <a:t>Maintenance</a:t>
            </a:r>
            <a:r>
              <a:rPr lang="en-US" b="0" baseline="0" dirty="0"/>
              <a:t> of the system introduces new vulnerabilities</a:t>
            </a:r>
            <a:endParaRPr lang="en-US" b="0" baseline="0" dirty="0"/>
          </a:p>
          <a:p>
            <a:pPr marL="171450" indent="-171450">
              <a:buFontTx/>
              <a:buChar char="-"/>
            </a:pPr>
            <a:r>
              <a:rPr lang="en-US" b="0" baseline="0" dirty="0"/>
              <a:t>System is deployed into a different environment changing assumptions about potential threats (for example, in front of a firewall)</a:t>
            </a:r>
            <a:endParaRPr lang="en-NZ" b="0"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b="0"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Unfortunately security is an afterthought for many companies. And these threats are identified after the implementation of a system.</a:t>
            </a:r>
            <a:endParaRPr lang="en-NZ" dirty="0"/>
          </a:p>
          <a:p>
            <a:r>
              <a:rPr lang="en-NZ" dirty="0"/>
              <a:t>The impact of this is two-fold: the cost and difficulty of  fixing an issue is more expensive than preventing it. AND the more vulnerabilities that are present within a system, the more opportunities there are for a threat agent to exploit a vulnerability.</a:t>
            </a:r>
            <a:endParaRPr lang="en-NZ" dirty="0"/>
          </a:p>
          <a:p>
            <a:endParaRPr lang="en-NZ" dirty="0"/>
          </a:p>
          <a:p>
            <a:r>
              <a:rPr lang="en-NZ" dirty="0"/>
              <a:t>These issues dictate best practice for software security risks (which is applicable to how a business might  manage risk:</a:t>
            </a:r>
            <a:endParaRPr lang="en-NZ" dirty="0"/>
          </a:p>
          <a:p>
            <a:pPr marL="171450" indent="-171450">
              <a:buFontTx/>
              <a:buChar char="-"/>
            </a:pPr>
            <a:r>
              <a:rPr lang="en-NZ" dirty="0"/>
              <a:t>Considering security throughout the software development</a:t>
            </a:r>
            <a:r>
              <a:rPr lang="en-NZ" baseline="0" dirty="0"/>
              <a:t> lifecycle</a:t>
            </a:r>
            <a:r>
              <a:rPr lang="en-NZ" dirty="0"/>
              <a:t>, design and development of the system or application</a:t>
            </a:r>
            <a:endParaRPr lang="en-NZ" dirty="0"/>
          </a:p>
          <a:p>
            <a:pPr marL="171450" indent="-171450">
              <a:buFontTx/>
              <a:buChar char="-"/>
            </a:pPr>
            <a:r>
              <a:rPr lang="en-NZ" b="0" dirty="0"/>
              <a:t>Realistically good practice looks like ongoing identification of threats and ongoing risk management</a:t>
            </a:r>
            <a:endParaRPr lang="en-NZ" b="0" dirty="0"/>
          </a:p>
          <a:p>
            <a:pPr marL="171450" indent="-171450">
              <a:buFontTx/>
              <a:buChar char="-"/>
            </a:pPr>
            <a:endParaRPr lang="en-US" b="0" dirty="0"/>
          </a:p>
          <a:p>
            <a:pPr marL="0" indent="0">
              <a:buFontTx/>
              <a:buNone/>
            </a:pPr>
            <a:r>
              <a:rPr lang="en-US" b="0" dirty="0"/>
              <a:t>Why might new risks appear that weren’t there</a:t>
            </a:r>
            <a:r>
              <a:rPr lang="en-US" b="0" baseline="0" dirty="0"/>
              <a:t> before?</a:t>
            </a:r>
            <a:endParaRPr lang="en-US" b="0" baseline="0" dirty="0"/>
          </a:p>
          <a:p>
            <a:pPr marL="0" indent="0">
              <a:buFontTx/>
              <a:buNone/>
            </a:pPr>
            <a:r>
              <a:rPr lang="en-US" b="0" baseline="0" dirty="0"/>
              <a:t>Example – new tools</a:t>
            </a:r>
            <a:endParaRPr lang="en-NZ" b="0"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be:</a:t>
            </a:r>
            <a:endParaRPr lang="en-US" dirty="0"/>
          </a:p>
          <a:p>
            <a:pPr marL="171450" indent="-171450">
              <a:buFontTx/>
              <a:buChar char="-"/>
            </a:pPr>
            <a:r>
              <a:rPr lang="en-US" b="0" dirty="0"/>
              <a:t>New attack tools developed</a:t>
            </a:r>
            <a:endParaRPr lang="en-US" b="0" dirty="0"/>
          </a:p>
          <a:p>
            <a:pPr marL="171450" indent="-171450">
              <a:buFontTx/>
              <a:buChar char="-"/>
            </a:pPr>
            <a:r>
              <a:rPr lang="en-US" b="0" dirty="0"/>
              <a:t>New vulnerabilities discovered</a:t>
            </a:r>
            <a:endParaRPr lang="en-US" b="0" dirty="0"/>
          </a:p>
          <a:p>
            <a:pPr marL="171450" indent="-171450">
              <a:buFontTx/>
              <a:buChar char="-"/>
            </a:pPr>
            <a:r>
              <a:rPr lang="en-US" b="0" dirty="0"/>
              <a:t>Maintenance</a:t>
            </a:r>
            <a:r>
              <a:rPr lang="en-US" b="0" baseline="0" dirty="0"/>
              <a:t> of the system introduces new vulnerabilities</a:t>
            </a:r>
            <a:endParaRPr lang="en-US" b="0" baseline="0" dirty="0"/>
          </a:p>
          <a:p>
            <a:pPr marL="171450" indent="-171450">
              <a:buFontTx/>
              <a:buChar char="-"/>
            </a:pPr>
            <a:r>
              <a:rPr lang="en-US" b="0" baseline="0" dirty="0"/>
              <a:t>System is deployed into a different environment changing assumptions about potential threats (for example, in front of a firewall)</a:t>
            </a:r>
            <a:endParaRPr lang="en-NZ" b="0"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a:xfrm>
            <a:off x="430306" y="6356351"/>
            <a:ext cx="3024095" cy="365125"/>
          </a:xfrm>
        </p:spPr>
        <p:txBody>
          <a:bodyPr/>
          <a:lstStyle/>
          <a:p>
            <a:r>
              <a:rPr lang="en-US" dirty="0"/>
              <a:t>CYBR171: </a:t>
            </a:r>
            <a:r>
              <a:rPr lang="en-US" dirty="0" err="1"/>
              <a:t>Haumaru</a:t>
            </a:r>
            <a:r>
              <a:rPr lang="en-US" dirty="0"/>
              <a:t>-a-</a:t>
            </a:r>
            <a:r>
              <a:rPr lang="en-US" dirty="0" err="1"/>
              <a:t>Rorohiko</a:t>
            </a:r>
            <a:r>
              <a:rPr lang="en-US" dirty="0"/>
              <a:t> </a:t>
            </a:r>
            <a:endParaRPr lang="en-US" dirty="0"/>
          </a:p>
        </p:txBody>
      </p:sp>
      <p:sp>
        <p:nvSpPr>
          <p:cNvPr id="5" name="Footer Placeholder 4"/>
          <p:cNvSpPr>
            <a:spLocks noGrp="1"/>
          </p:cNvSpPr>
          <p:nvPr>
            <p:ph type="ftr" sz="quarter" idx="11"/>
          </p:nvPr>
        </p:nvSpPr>
        <p:spPr/>
        <p:txBody>
          <a:bodyPr/>
          <a:lstStyle>
            <a:lvl1pPr>
              <a:defRPr i="1"/>
            </a:lvl1pPr>
          </a:lstStyle>
          <a:p>
            <a:endParaRPr lang="en-US" dirty="0"/>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F53E4FA-4A01-844E-B9D0-934A967CBC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F53E4FA-4A01-844E-B9D0-934A967CBC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F53E4FA-4A01-844E-B9D0-934A967CBC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F53E4FA-4A01-844E-B9D0-934A967CBC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F53E4FA-4A01-844E-B9D0-934A967CBC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F53E4FA-4A01-844E-B9D0-934A967CBC1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F53E4FA-4A01-844E-B9D0-934A967CBC1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3E4FA-4A01-844E-B9D0-934A967CBC1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F53E4FA-4A01-844E-B9D0-934A967CBC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F53E4FA-4A01-844E-B9D0-934A967CBC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3E4FA-4A01-844E-B9D0-934A967CBC1A}" type="datetimeFigureOut">
              <a:rPr lang="en-US" smtClean="0"/>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95122-A112-0844-98BC-D2A9AE74581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https://www.victoria.ac.nz/" TargetMode="Externa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hyperlink" Target="https://learning.oreilly.com/library/view/threat-modeling-designing/9781118810057/" TargetMode="Externa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hyperlink" Target="https://www.pcisecuritystandards.org/pci_security/" TargetMode="External"/><Relationship Id="rId4" Type="http://schemas.openxmlformats.org/officeDocument/2006/relationships/hyperlink" Target="https://www.hhs.gov/hipaa/index.html" TargetMode="External"/><Relationship Id="rId3" Type="http://schemas.openxmlformats.org/officeDocument/2006/relationships/hyperlink" Target="https://gdpr-info.eu/" TargetMode="External"/><Relationship Id="rId2" Type="http://schemas.openxmlformats.org/officeDocument/2006/relationships/hyperlink" Target="https://www.privacy.org.nz/the-privacy-act-and-codes/privacy-act-and-codes-introduction/" TargetMode="External"/><Relationship Id="rId1" Type="http://schemas.openxmlformats.org/officeDocument/2006/relationships/hyperlink" Target="https://www.gcsb.govt.nz/publications/the-nz-information-security-manua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rcRect/>
          <a:stretch>
            <a:fillRect/>
          </a:stretch>
        </p:blipFill>
        <p:spPr>
          <a:xfrm>
            <a:off x="0" y="0"/>
            <a:ext cx="12192000" cy="6858000"/>
          </a:xfrm>
          <a:prstGeom prst="rect">
            <a:avLst/>
          </a:prstGeom>
        </p:spPr>
      </p:pic>
      <p:sp>
        <p:nvSpPr>
          <p:cNvPr id="3" name="TextBox 2"/>
          <p:cNvSpPr txBox="1"/>
          <p:nvPr/>
        </p:nvSpPr>
        <p:spPr>
          <a:xfrm>
            <a:off x="2986349" y="2041832"/>
            <a:ext cx="6479658" cy="3323987"/>
          </a:xfrm>
          <a:prstGeom prst="rect">
            <a:avLst/>
          </a:prstGeom>
          <a:solidFill>
            <a:schemeClr val="bg1"/>
          </a:solidFill>
        </p:spPr>
        <p:txBody>
          <a:bodyPr wrap="none" rtlCol="0">
            <a:spAutoFit/>
          </a:bodyPr>
          <a:lstStyle/>
          <a:p>
            <a:pPr algn="ctr"/>
            <a:r>
              <a:rPr lang="en-US" sz="5400" b="1" dirty="0"/>
              <a:t>Threat Modelling </a:t>
            </a:r>
            <a:br>
              <a:rPr lang="en-US" sz="5400" b="1" dirty="0"/>
            </a:br>
            <a:r>
              <a:rPr lang="en-US" sz="5400" b="1" dirty="0"/>
              <a:t>and Risk Assessment I</a:t>
            </a:r>
            <a:br>
              <a:rPr lang="en-US" sz="7200" b="1" dirty="0"/>
            </a:br>
            <a:r>
              <a:rPr lang="en-NZ" sz="3600" b="1" dirty="0">
                <a:solidFill>
                  <a:schemeClr val="bg1">
                    <a:lumMod val="65000"/>
                  </a:schemeClr>
                </a:solidFill>
              </a:rPr>
              <a:t>CYBR 271 T2 2020</a:t>
            </a:r>
            <a:endParaRPr lang="en-NZ" sz="3600" b="1" dirty="0">
              <a:solidFill>
                <a:schemeClr val="bg1">
                  <a:lumMod val="65000"/>
                </a:schemeClr>
              </a:solidFill>
            </a:endParaRPr>
          </a:p>
          <a:p>
            <a:pPr algn="ctr"/>
            <a:r>
              <a:rPr lang="en-NZ" sz="4000" b="1" dirty="0"/>
              <a:t>Ian Welch, Harith Al-Sahaf</a:t>
            </a:r>
            <a:endParaRPr lang="en-NZ" sz="4000" b="1" dirty="0"/>
          </a:p>
          <a:p>
            <a:pPr algn="ctr"/>
            <a:endParaRPr lang="en-NZ" b="1" dirty="0"/>
          </a:p>
        </p:txBody>
      </p:sp>
      <p:sp>
        <p:nvSpPr>
          <p:cNvPr id="6" name="AutoShape 2" descr="Victoria University of Wellington - Te Whare Wānanga o te Ūpoko o te Ika a Māui">
            <a:hlinkClick r:id="rId2" tooltip="Victoria University of Wellington homepage"/>
          </p:cNvPr>
          <p:cNvSpPr>
            <a:spLocks noChangeAspect="1" noChangeArrowheads="1"/>
          </p:cNvSpPr>
          <p:nvPr/>
        </p:nvSpPr>
        <p:spPr bwMode="auto">
          <a:xfrm>
            <a:off x="5921375" y="-601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NZ"/>
          </a:p>
        </p:txBody>
      </p:sp>
      <p:sp>
        <p:nvSpPr>
          <p:cNvPr id="7" name="Rectangle 6"/>
          <p:cNvSpPr/>
          <p:nvPr/>
        </p:nvSpPr>
        <p:spPr>
          <a:xfrm>
            <a:off x="0" y="0"/>
            <a:ext cx="12192000" cy="1892826"/>
          </a:xfrm>
          <a:prstGeom prst="rect">
            <a:avLst/>
          </a:prstGeom>
          <a:solidFill>
            <a:schemeClr val="tx1"/>
          </a:solidFill>
        </p:spPr>
        <p:txBody>
          <a:bodyPr wrap="square">
            <a:spAutoFit/>
          </a:bodyPr>
          <a:lstStyle/>
          <a:p>
            <a:pPr>
              <a:spcBef>
                <a:spcPts val="600"/>
              </a:spcBef>
            </a:pPr>
            <a:endParaRPr lang="en-NZ" sz="600" dirty="0">
              <a:solidFill>
                <a:schemeClr val="bg1"/>
              </a:solidFill>
            </a:endParaRPr>
          </a:p>
          <a:p>
            <a:pPr>
              <a:spcBef>
                <a:spcPts val="600"/>
              </a:spcBef>
            </a:pPr>
            <a:r>
              <a:rPr lang="en-NZ" sz="2800" dirty="0">
                <a:solidFill>
                  <a:schemeClr val="bg1"/>
                </a:solidFill>
              </a:rPr>
              <a:t>  School of </a:t>
            </a:r>
            <a:endParaRPr lang="en-NZ" sz="2800" dirty="0">
              <a:solidFill>
                <a:schemeClr val="bg1"/>
              </a:solidFill>
            </a:endParaRPr>
          </a:p>
          <a:p>
            <a:r>
              <a:rPr lang="en-NZ" sz="4000" dirty="0">
                <a:solidFill>
                  <a:schemeClr val="bg1"/>
                </a:solidFill>
              </a:rPr>
              <a:t> Engineering and Computer Science</a:t>
            </a:r>
            <a:endParaRPr lang="en-NZ" sz="4000" dirty="0">
              <a:solidFill>
                <a:schemeClr val="bg1"/>
              </a:solidFill>
            </a:endParaRPr>
          </a:p>
          <a:p>
            <a:r>
              <a:rPr lang="en-NZ" dirty="0">
                <a:solidFill>
                  <a:schemeClr val="bg1"/>
                </a:solidFill>
              </a:rPr>
              <a:t>   Te Kura </a:t>
            </a:r>
            <a:r>
              <a:rPr lang="en-NZ" dirty="0" err="1">
                <a:solidFill>
                  <a:schemeClr val="bg1"/>
                </a:solidFill>
              </a:rPr>
              <a:t>Mātai</a:t>
            </a:r>
            <a:r>
              <a:rPr lang="en-NZ" dirty="0">
                <a:solidFill>
                  <a:schemeClr val="bg1"/>
                </a:solidFill>
              </a:rPr>
              <a:t> </a:t>
            </a:r>
            <a:r>
              <a:rPr lang="en-NZ" dirty="0" err="1">
                <a:solidFill>
                  <a:schemeClr val="bg1"/>
                </a:solidFill>
              </a:rPr>
              <a:t>Pūkaha</a:t>
            </a:r>
            <a:r>
              <a:rPr lang="en-NZ" dirty="0">
                <a:solidFill>
                  <a:schemeClr val="bg1"/>
                </a:solidFill>
              </a:rPr>
              <a:t>, </a:t>
            </a:r>
            <a:r>
              <a:rPr lang="en-NZ" dirty="0" err="1">
                <a:solidFill>
                  <a:schemeClr val="bg1"/>
                </a:solidFill>
              </a:rPr>
              <a:t>Pūrorohiko</a:t>
            </a:r>
            <a:endParaRPr lang="en-NZ" dirty="0">
              <a:solidFill>
                <a:schemeClr val="bg1"/>
              </a:solidFill>
            </a:endParaRPr>
          </a:p>
          <a:p>
            <a:endParaRPr lang="en-NZ" dirty="0"/>
          </a:p>
        </p:txBody>
      </p:sp>
      <p:sp>
        <p:nvSpPr>
          <p:cNvPr id="2" name="Rectangle 1"/>
          <p:cNvSpPr/>
          <p:nvPr/>
        </p:nvSpPr>
        <p:spPr>
          <a:xfrm>
            <a:off x="1721224" y="5050080"/>
            <a:ext cx="9374521" cy="646331"/>
          </a:xfrm>
          <a:prstGeom prst="rect">
            <a:avLst/>
          </a:prstGeom>
        </p:spPr>
        <p:txBody>
          <a:bodyPr wrap="square">
            <a:spAutoFit/>
          </a:bodyPr>
          <a:lstStyle/>
          <a:p>
            <a:r>
              <a:rPr lang="en-NZ" dirty="0"/>
              <a:t>Slides based upon number of sources: Threat Modelling and Risk Assessment (Chloe Ashford, security consultant, quantum security)</a:t>
            </a:r>
            <a:endParaRPr lang="en-NZ"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737152" y="1816027"/>
            <a:ext cx="9758570" cy="38559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a:t>Why is it ideal for the application of the process to be ongoing?</a:t>
            </a:r>
            <a:endParaRPr lang="en-NZ" dirty="0"/>
          </a:p>
          <a:p>
            <a:pPr lvl="1"/>
            <a:r>
              <a:rPr lang="en-US" dirty="0"/>
              <a:t>New attack tools developed</a:t>
            </a:r>
            <a:endParaRPr lang="en-US" dirty="0"/>
          </a:p>
          <a:p>
            <a:pPr lvl="1"/>
            <a:r>
              <a:rPr lang="en-US" dirty="0"/>
              <a:t>New vulnerabilities discovered</a:t>
            </a:r>
            <a:endParaRPr lang="en-US" dirty="0"/>
          </a:p>
          <a:p>
            <a:pPr lvl="1"/>
            <a:r>
              <a:rPr lang="en-US" dirty="0"/>
              <a:t>Maintenance of the system introduces new vulnerabilities</a:t>
            </a:r>
            <a:endParaRPr lang="en-US" dirty="0"/>
          </a:p>
          <a:p>
            <a:pPr lvl="1"/>
            <a:r>
              <a:rPr lang="en-US" dirty="0"/>
              <a:t>System is deployed into a different environment changing assumptions about potential threats</a:t>
            </a:r>
            <a:endParaRPr lang="en-NZ" dirty="0"/>
          </a:p>
        </p:txBody>
      </p:sp>
      <p:sp>
        <p:nvSpPr>
          <p:cNvPr id="14" name="TextBox 13"/>
          <p:cNvSpPr txBox="1"/>
          <p:nvPr/>
        </p:nvSpPr>
        <p:spPr>
          <a:xfrm>
            <a:off x="74656" y="401036"/>
            <a:ext cx="3967257" cy="830997"/>
          </a:xfrm>
          <a:prstGeom prst="rect">
            <a:avLst/>
          </a:prstGeom>
          <a:noFill/>
        </p:spPr>
        <p:txBody>
          <a:bodyPr wrap="square" rtlCol="0">
            <a:spAutoFit/>
          </a:bodyPr>
          <a:lstStyle/>
          <a:p>
            <a:r>
              <a:rPr lang="en-US" sz="4800" b="1" dirty="0"/>
              <a:t>Question</a:t>
            </a:r>
            <a:endParaRPr lang="en-NZ" sz="4800" b="1" dirty="0"/>
          </a:p>
        </p:txBody>
      </p:sp>
      <p:grpSp>
        <p:nvGrpSpPr>
          <p:cNvPr id="15" name="Group 14"/>
          <p:cNvGrpSpPr/>
          <p:nvPr/>
        </p:nvGrpSpPr>
        <p:grpSpPr>
          <a:xfrm>
            <a:off x="-1" y="6293223"/>
            <a:ext cx="12192001" cy="564777"/>
            <a:chOff x="-17967" y="6494445"/>
            <a:chExt cx="9279644" cy="369332"/>
          </a:xfrm>
        </p:grpSpPr>
        <p:sp>
          <p:nvSpPr>
            <p:cNvPr id="16" name="Rectangle 15"/>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8" name="TextBox 17"/>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4555958" y="2650681"/>
            <a:ext cx="2867526" cy="2973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NZ" i="1" dirty="0"/>
          </a:p>
        </p:txBody>
      </p:sp>
      <p:sp>
        <p:nvSpPr>
          <p:cNvPr id="7" name="Content Placeholder 2"/>
          <p:cNvSpPr txBox="1"/>
          <p:nvPr/>
        </p:nvSpPr>
        <p:spPr>
          <a:xfrm>
            <a:off x="838200" y="2030573"/>
            <a:ext cx="3095445" cy="3232544"/>
          </a:xfrm>
          <a:prstGeom prst="rect">
            <a:avLst/>
          </a:prstGeom>
          <a:ln w="44450">
            <a:solidFill>
              <a:srgbClr val="053B7A"/>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NZ" b="1" dirty="0"/>
              <a:t>Analysing the Application/System</a:t>
            </a:r>
            <a:endParaRPr lang="en-NZ" b="1" dirty="0"/>
          </a:p>
          <a:p>
            <a:pPr marL="0" indent="0" algn="ctr">
              <a:buFont typeface="Arial" panose="020B0604020202020204" pitchFamily="34" charset="0"/>
              <a:buNone/>
            </a:pPr>
            <a:endParaRPr lang="en-NZ" dirty="0"/>
          </a:p>
          <a:p>
            <a:pPr marL="0" indent="0" algn="ctr">
              <a:buFont typeface="Arial" panose="020B0604020202020204" pitchFamily="34" charset="0"/>
              <a:buNone/>
            </a:pPr>
            <a:r>
              <a:rPr lang="en-NZ" dirty="0"/>
              <a:t> </a:t>
            </a:r>
            <a:r>
              <a:rPr lang="en-NZ" i="1" dirty="0"/>
              <a:t>What does the system do?</a:t>
            </a:r>
            <a:endParaRPr lang="en-NZ" i="1" dirty="0"/>
          </a:p>
        </p:txBody>
      </p:sp>
      <p:sp>
        <p:nvSpPr>
          <p:cNvPr id="8" name="Content Placeholder 2"/>
          <p:cNvSpPr txBox="1"/>
          <p:nvPr/>
        </p:nvSpPr>
        <p:spPr>
          <a:xfrm>
            <a:off x="8045797" y="2664466"/>
            <a:ext cx="2867526" cy="28219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NZ" i="1" dirty="0"/>
          </a:p>
        </p:txBody>
      </p:sp>
      <p:sp>
        <p:nvSpPr>
          <p:cNvPr id="13" name="Content Placeholder 2"/>
          <p:cNvSpPr txBox="1"/>
          <p:nvPr/>
        </p:nvSpPr>
        <p:spPr>
          <a:xfrm>
            <a:off x="4555958" y="2030573"/>
            <a:ext cx="3095445" cy="3232544"/>
          </a:xfrm>
          <a:prstGeom prst="rect">
            <a:avLst/>
          </a:prstGeom>
          <a:ln w="44450">
            <a:solidFill>
              <a:srgbClr val="053B7A"/>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b="1" dirty="0"/>
              <a:t>Determining Threats</a:t>
            </a:r>
            <a:endParaRPr lang="en-NZ" b="1" dirty="0"/>
          </a:p>
          <a:p>
            <a:pPr marL="0" indent="0" algn="ctr">
              <a:buNone/>
            </a:pPr>
            <a:endParaRPr lang="en-NZ" dirty="0"/>
          </a:p>
          <a:p>
            <a:pPr marL="0" indent="0" algn="ctr">
              <a:buNone/>
            </a:pPr>
            <a:r>
              <a:rPr lang="en-NZ" i="1" dirty="0"/>
              <a:t>What could go wrong?</a:t>
            </a:r>
            <a:endParaRPr lang="en-NZ" i="1" dirty="0"/>
          </a:p>
        </p:txBody>
      </p:sp>
      <p:sp>
        <p:nvSpPr>
          <p:cNvPr id="14" name="Content Placeholder 2"/>
          <p:cNvSpPr txBox="1"/>
          <p:nvPr/>
        </p:nvSpPr>
        <p:spPr>
          <a:xfrm>
            <a:off x="8258355" y="2030573"/>
            <a:ext cx="3095445" cy="3232544"/>
          </a:xfrm>
          <a:prstGeom prst="rect">
            <a:avLst/>
          </a:prstGeom>
          <a:ln w="44450">
            <a:solidFill>
              <a:srgbClr val="053B7A"/>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b="1" dirty="0"/>
              <a:t>Addressing        Threats</a:t>
            </a:r>
            <a:endParaRPr lang="en-NZ" b="1" dirty="0"/>
          </a:p>
          <a:p>
            <a:pPr marL="0" indent="0" algn="ctr">
              <a:buNone/>
            </a:pPr>
            <a:endParaRPr lang="en-NZ" dirty="0"/>
          </a:p>
          <a:p>
            <a:pPr marL="0" indent="0" algn="ctr">
              <a:buNone/>
            </a:pPr>
            <a:r>
              <a:rPr lang="en-NZ" i="1" dirty="0"/>
              <a:t>What can you do?</a:t>
            </a:r>
            <a:endParaRPr lang="en-NZ" i="1" dirty="0"/>
          </a:p>
        </p:txBody>
      </p:sp>
      <p:sp>
        <p:nvSpPr>
          <p:cNvPr id="15" name="TextBox 14"/>
          <p:cNvSpPr txBox="1"/>
          <p:nvPr/>
        </p:nvSpPr>
        <p:spPr>
          <a:xfrm>
            <a:off x="74656" y="401036"/>
            <a:ext cx="7576747" cy="830997"/>
          </a:xfrm>
          <a:prstGeom prst="rect">
            <a:avLst/>
          </a:prstGeom>
          <a:noFill/>
        </p:spPr>
        <p:txBody>
          <a:bodyPr wrap="square" rtlCol="0">
            <a:spAutoFit/>
          </a:bodyPr>
          <a:lstStyle/>
          <a:p>
            <a:r>
              <a:rPr lang="en-NZ" sz="4800" b="1" dirty="0"/>
              <a:t>How? Threat Modelling</a:t>
            </a:r>
            <a:endParaRPr lang="en-NZ" sz="4800" b="1" dirty="0"/>
          </a:p>
        </p:txBody>
      </p:sp>
      <p:grpSp>
        <p:nvGrpSpPr>
          <p:cNvPr id="16" name="Group 15"/>
          <p:cNvGrpSpPr/>
          <p:nvPr/>
        </p:nvGrpSpPr>
        <p:grpSpPr>
          <a:xfrm>
            <a:off x="-1" y="6293223"/>
            <a:ext cx="12192001" cy="564777"/>
            <a:chOff x="-17967" y="6494445"/>
            <a:chExt cx="9279644" cy="369332"/>
          </a:xfrm>
        </p:grpSpPr>
        <p:sp>
          <p:nvSpPr>
            <p:cNvPr id="17" name="Rectangle 16"/>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9" name="TextBox 18"/>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737152" y="1816027"/>
            <a:ext cx="9758570" cy="38559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a:t>Why is it ideal for the application of the process to be ongoing?</a:t>
            </a:r>
            <a:endParaRPr lang="en-NZ" dirty="0"/>
          </a:p>
          <a:p>
            <a:pPr lvl="1"/>
            <a:r>
              <a:rPr lang="en-US" dirty="0"/>
              <a:t>New attack tools developed</a:t>
            </a:r>
            <a:endParaRPr lang="en-US" dirty="0"/>
          </a:p>
          <a:p>
            <a:pPr lvl="1"/>
            <a:r>
              <a:rPr lang="en-US" dirty="0"/>
              <a:t>New vulnerabilities discovered</a:t>
            </a:r>
            <a:endParaRPr lang="en-US" dirty="0"/>
          </a:p>
          <a:p>
            <a:pPr lvl="1"/>
            <a:r>
              <a:rPr lang="en-US" dirty="0"/>
              <a:t>Maintenance of the system introduces new vulnerabilities</a:t>
            </a:r>
            <a:endParaRPr lang="en-US" dirty="0"/>
          </a:p>
          <a:p>
            <a:pPr lvl="1"/>
            <a:r>
              <a:rPr lang="en-US" dirty="0"/>
              <a:t>System is deployed into a different environment changing assumptions about potential threats</a:t>
            </a:r>
            <a:endParaRPr lang="en-NZ" dirty="0"/>
          </a:p>
        </p:txBody>
      </p:sp>
      <p:sp>
        <p:nvSpPr>
          <p:cNvPr id="14" name="TextBox 13"/>
          <p:cNvSpPr txBox="1"/>
          <p:nvPr/>
        </p:nvSpPr>
        <p:spPr>
          <a:xfrm>
            <a:off x="74656" y="401036"/>
            <a:ext cx="3967257" cy="830997"/>
          </a:xfrm>
          <a:prstGeom prst="rect">
            <a:avLst/>
          </a:prstGeom>
          <a:noFill/>
        </p:spPr>
        <p:txBody>
          <a:bodyPr wrap="square" rtlCol="0">
            <a:spAutoFit/>
          </a:bodyPr>
          <a:lstStyle/>
          <a:p>
            <a:r>
              <a:rPr lang="en-US" sz="4800" b="1" dirty="0"/>
              <a:t>Question</a:t>
            </a:r>
            <a:endParaRPr lang="en-NZ" sz="4800" b="1" dirty="0"/>
          </a:p>
        </p:txBody>
      </p:sp>
      <p:grpSp>
        <p:nvGrpSpPr>
          <p:cNvPr id="15" name="Group 14"/>
          <p:cNvGrpSpPr/>
          <p:nvPr/>
        </p:nvGrpSpPr>
        <p:grpSpPr>
          <a:xfrm>
            <a:off x="-1" y="6293223"/>
            <a:ext cx="12192001" cy="564777"/>
            <a:chOff x="-17967" y="6494445"/>
            <a:chExt cx="9279644" cy="369332"/>
          </a:xfrm>
        </p:grpSpPr>
        <p:sp>
          <p:nvSpPr>
            <p:cNvPr id="16" name="Rectangle 15"/>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8" name="TextBox 17"/>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en-NZ" sz="4800" b="1" dirty="0"/>
              <a:t>Threat Modelling techniques</a:t>
            </a:r>
            <a:endParaRPr lang="en-NZ" sz="4800" b="1" dirty="0"/>
          </a:p>
        </p:txBody>
      </p:sp>
      <p:sp>
        <p:nvSpPr>
          <p:cNvPr id="7" name="TextBox 6"/>
          <p:cNvSpPr txBox="1"/>
          <p:nvPr/>
        </p:nvSpPr>
        <p:spPr>
          <a:xfrm>
            <a:off x="403412" y="1428447"/>
            <a:ext cx="3771023" cy="2308324"/>
          </a:xfrm>
          <a:prstGeom prst="rect">
            <a:avLst/>
          </a:prstGeom>
          <a:noFill/>
        </p:spPr>
        <p:txBody>
          <a:bodyPr wrap="square" rtlCol="0">
            <a:spAutoFit/>
          </a:bodyPr>
          <a:lstStyle/>
          <a:p>
            <a:r>
              <a:rPr lang="en-US" sz="2400" b="1" i="1" dirty="0"/>
              <a:t>Unstructured</a:t>
            </a:r>
            <a:endParaRPr lang="en-US" sz="2400" b="1" i="1" dirty="0"/>
          </a:p>
          <a:p>
            <a:endParaRPr lang="en-US" sz="2400" dirty="0"/>
          </a:p>
          <a:p>
            <a:pPr marL="457200" indent="-457200">
              <a:buFont typeface="+mj-lt"/>
              <a:buAutoNum type="arabicPeriod"/>
            </a:pPr>
            <a:r>
              <a:rPr lang="en-US" sz="2400" dirty="0"/>
              <a:t>Persona non Grata</a:t>
            </a:r>
            <a:endParaRPr lang="en-NZ" sz="2400" dirty="0"/>
          </a:p>
          <a:p>
            <a:pPr marL="457200" indent="-457200">
              <a:buFont typeface="+mj-lt"/>
              <a:buAutoNum type="arabicPeriod"/>
            </a:pPr>
            <a:r>
              <a:rPr lang="en-NZ" sz="2400" dirty="0"/>
              <a:t>Misuse cases</a:t>
            </a:r>
            <a:endParaRPr lang="en-NZ" sz="2400" dirty="0"/>
          </a:p>
          <a:p>
            <a:pPr marL="457200" indent="-457200">
              <a:buFont typeface="+mj-lt"/>
              <a:buAutoNum type="arabicPeriod"/>
            </a:pPr>
            <a:r>
              <a:rPr lang="en-US" sz="2400" dirty="0"/>
              <a:t>Security cards</a:t>
            </a:r>
            <a:endParaRPr lang="en-NZ" sz="2400" dirty="0"/>
          </a:p>
          <a:p>
            <a:pPr marL="457200" indent="-457200">
              <a:buFont typeface="+mj-lt"/>
              <a:buAutoNum type="arabicPeriod"/>
            </a:pPr>
            <a:r>
              <a:rPr lang="en-US" sz="2400" dirty="0"/>
              <a:t>Privilege escalation game</a:t>
            </a:r>
            <a:endParaRPr lang="en-NZ" sz="2400" dirty="0"/>
          </a:p>
        </p:txBody>
      </p:sp>
      <p:sp>
        <p:nvSpPr>
          <p:cNvPr id="8" name="TextBox 7"/>
          <p:cNvSpPr txBox="1"/>
          <p:nvPr/>
        </p:nvSpPr>
        <p:spPr>
          <a:xfrm>
            <a:off x="5088056" y="1428446"/>
            <a:ext cx="3771023" cy="4154984"/>
          </a:xfrm>
          <a:prstGeom prst="rect">
            <a:avLst/>
          </a:prstGeom>
          <a:noFill/>
        </p:spPr>
        <p:txBody>
          <a:bodyPr wrap="square" rtlCol="0">
            <a:spAutoFit/>
          </a:bodyPr>
          <a:lstStyle/>
          <a:p>
            <a:r>
              <a:rPr lang="en-US" sz="2400" b="1" i="1" dirty="0"/>
              <a:t>Structured</a:t>
            </a:r>
            <a:endParaRPr lang="en-US" sz="2400" b="1" i="1" dirty="0"/>
          </a:p>
          <a:p>
            <a:endParaRPr lang="en-US" sz="2400" dirty="0"/>
          </a:p>
          <a:p>
            <a:pPr marL="457200" indent="-457200">
              <a:buFont typeface="+mj-lt"/>
              <a:buAutoNum type="arabicPeriod"/>
            </a:pPr>
            <a:r>
              <a:rPr lang="en-NZ" sz="2400" dirty="0"/>
              <a:t>STRIDE</a:t>
            </a:r>
            <a:endParaRPr lang="en-NZ" sz="2400" dirty="0"/>
          </a:p>
          <a:p>
            <a:pPr marL="457200" indent="-457200">
              <a:buFont typeface="+mj-lt"/>
              <a:buAutoNum type="arabicPeriod"/>
            </a:pPr>
            <a:r>
              <a:rPr lang="en-NZ" sz="2400" dirty="0"/>
              <a:t>DREAD</a:t>
            </a:r>
            <a:endParaRPr lang="en-NZ" sz="2400" dirty="0"/>
          </a:p>
          <a:p>
            <a:pPr marL="457200" indent="-457200">
              <a:buFont typeface="+mj-lt"/>
              <a:buAutoNum type="arabicPeriod"/>
            </a:pPr>
            <a:r>
              <a:rPr lang="en-US" sz="2400" dirty="0"/>
              <a:t>Attack trees</a:t>
            </a:r>
            <a:endParaRPr lang="en-US" sz="2400" dirty="0"/>
          </a:p>
          <a:p>
            <a:pPr marL="457200" indent="-457200">
              <a:buFont typeface="+mj-lt"/>
              <a:buAutoNum type="arabicPeriod"/>
            </a:pPr>
            <a:r>
              <a:rPr lang="en-US" sz="2400" dirty="0"/>
              <a:t>Attack libraries</a:t>
            </a:r>
            <a:endParaRPr lang="en-NZ" sz="2400" dirty="0"/>
          </a:p>
          <a:p>
            <a:pPr marL="457200" indent="-457200">
              <a:buFont typeface="+mj-lt"/>
              <a:buAutoNum type="arabicPeriod"/>
            </a:pPr>
            <a:r>
              <a:rPr lang="en-NZ" sz="2400" dirty="0"/>
              <a:t>PASTA</a:t>
            </a:r>
            <a:endParaRPr lang="en-NZ" sz="2400" dirty="0"/>
          </a:p>
          <a:p>
            <a:pPr marL="457200" indent="-457200">
              <a:buFont typeface="+mj-lt"/>
              <a:buAutoNum type="arabicPeriod"/>
            </a:pPr>
            <a:r>
              <a:rPr lang="en-NZ" sz="2400" dirty="0"/>
              <a:t>VAST</a:t>
            </a:r>
            <a:endParaRPr lang="en-NZ" sz="2400" dirty="0"/>
          </a:p>
          <a:p>
            <a:pPr marL="457200" indent="-457200">
              <a:buFont typeface="+mj-lt"/>
              <a:buAutoNum type="arabicPeriod"/>
            </a:pPr>
            <a:r>
              <a:rPr lang="en-NZ" sz="2400" dirty="0"/>
              <a:t>Trike</a:t>
            </a:r>
            <a:endParaRPr lang="en-NZ" sz="2400" dirty="0"/>
          </a:p>
          <a:p>
            <a:pPr marL="457200" indent="-457200">
              <a:buFont typeface="+mj-lt"/>
              <a:buAutoNum type="arabicPeriod"/>
            </a:pPr>
            <a:r>
              <a:rPr lang="en-NZ" sz="2400" dirty="0"/>
              <a:t>OCTAVE</a:t>
            </a:r>
            <a:endParaRPr lang="en-NZ" sz="2400" dirty="0"/>
          </a:p>
          <a:p>
            <a:pPr marL="457200" indent="-457200">
              <a:buFont typeface="+mj-lt"/>
              <a:buAutoNum type="arabicPeriod"/>
            </a:pPr>
            <a:r>
              <a:rPr lang="en-NZ" sz="2400" dirty="0"/>
              <a:t>NIST</a:t>
            </a:r>
            <a:endParaRPr lang="en-NZ" sz="2400" dirty="0"/>
          </a:p>
        </p:txBody>
      </p:sp>
      <p:grpSp>
        <p:nvGrpSpPr>
          <p:cNvPr id="9" name="Group 8"/>
          <p:cNvGrpSpPr/>
          <p:nvPr/>
        </p:nvGrpSpPr>
        <p:grpSpPr>
          <a:xfrm>
            <a:off x="-1" y="6293223"/>
            <a:ext cx="12192001" cy="564777"/>
            <a:chOff x="-17967" y="6494445"/>
            <a:chExt cx="9279644" cy="369332"/>
          </a:xfrm>
        </p:grpSpPr>
        <p:sp>
          <p:nvSpPr>
            <p:cNvPr id="10" name="Rectangle 9"/>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2" name="TextBox 11"/>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
        <p:nvSpPr>
          <p:cNvPr id="17" name="Rectangle 16"/>
          <p:cNvSpPr/>
          <p:nvPr/>
        </p:nvSpPr>
        <p:spPr>
          <a:xfrm>
            <a:off x="2239911" y="5612452"/>
            <a:ext cx="7712176" cy="523220"/>
          </a:xfrm>
          <a:prstGeom prst="rect">
            <a:avLst/>
          </a:prstGeom>
        </p:spPr>
        <p:txBody>
          <a:bodyPr wrap="none">
            <a:spAutoFit/>
          </a:bodyPr>
          <a:lstStyle/>
          <a:p>
            <a:r>
              <a:rPr lang="en-US" sz="2800" b="1" dirty="0">
                <a:solidFill>
                  <a:srgbClr val="FF0000"/>
                </a:solidFill>
              </a:rPr>
              <a:t>SOME TECHNIQUES CAN BE COMBINED TOGETHER</a:t>
            </a:r>
            <a:endParaRPr lang="en-NZ" sz="28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en-NZ" sz="4800" b="1" dirty="0"/>
              <a:t>Threat Modelling techniques</a:t>
            </a:r>
            <a:endParaRPr lang="en-NZ" sz="4800" b="1" dirty="0"/>
          </a:p>
        </p:txBody>
      </p:sp>
      <p:sp>
        <p:nvSpPr>
          <p:cNvPr id="7" name="TextBox 6"/>
          <p:cNvSpPr txBox="1"/>
          <p:nvPr/>
        </p:nvSpPr>
        <p:spPr>
          <a:xfrm>
            <a:off x="403412" y="1428447"/>
            <a:ext cx="3771023" cy="2308324"/>
          </a:xfrm>
          <a:prstGeom prst="rect">
            <a:avLst/>
          </a:prstGeom>
          <a:noFill/>
        </p:spPr>
        <p:txBody>
          <a:bodyPr wrap="square" rtlCol="0">
            <a:spAutoFit/>
          </a:bodyPr>
          <a:lstStyle/>
          <a:p>
            <a:r>
              <a:rPr lang="en-US" sz="2400" b="1" i="1" dirty="0"/>
              <a:t>Unstructured</a:t>
            </a:r>
            <a:endParaRPr lang="en-US" sz="2400" b="1" i="1" dirty="0"/>
          </a:p>
          <a:p>
            <a:endParaRPr lang="en-US" sz="2400" dirty="0"/>
          </a:p>
          <a:p>
            <a:pPr marL="457200" indent="-457200">
              <a:buFont typeface="+mj-lt"/>
              <a:buAutoNum type="arabicPeriod"/>
            </a:pPr>
            <a:r>
              <a:rPr lang="en-US" sz="2400" dirty="0">
                <a:solidFill>
                  <a:srgbClr val="FF0000"/>
                </a:solidFill>
              </a:rPr>
              <a:t>Persona non Grata</a:t>
            </a:r>
            <a:endParaRPr lang="en-NZ" sz="2400" dirty="0">
              <a:solidFill>
                <a:srgbClr val="FF0000"/>
              </a:solidFill>
            </a:endParaRPr>
          </a:p>
          <a:p>
            <a:pPr marL="457200" indent="-457200">
              <a:buFont typeface="+mj-lt"/>
              <a:buAutoNum type="arabicPeriod"/>
            </a:pPr>
            <a:r>
              <a:rPr lang="en-NZ" sz="2400" dirty="0">
                <a:solidFill>
                  <a:srgbClr val="FF0000"/>
                </a:solidFill>
              </a:rPr>
              <a:t>Misuse cases</a:t>
            </a:r>
            <a:endParaRPr lang="en-NZ" sz="2400" dirty="0">
              <a:solidFill>
                <a:srgbClr val="FF0000"/>
              </a:solidFill>
            </a:endParaRPr>
          </a:p>
          <a:p>
            <a:pPr marL="457200" indent="-457200">
              <a:buFont typeface="+mj-lt"/>
              <a:buAutoNum type="arabicPeriod"/>
            </a:pPr>
            <a:r>
              <a:rPr lang="en-US" sz="2400" dirty="0">
                <a:solidFill>
                  <a:srgbClr val="FF0000"/>
                </a:solidFill>
              </a:rPr>
              <a:t>Security cards</a:t>
            </a:r>
            <a:endParaRPr lang="en-NZ" sz="2400" dirty="0">
              <a:solidFill>
                <a:srgbClr val="FF0000"/>
              </a:solidFill>
            </a:endParaRPr>
          </a:p>
          <a:p>
            <a:pPr marL="457200" indent="-457200">
              <a:buFont typeface="+mj-lt"/>
              <a:buAutoNum type="arabicPeriod"/>
            </a:pPr>
            <a:r>
              <a:rPr lang="en-US" sz="2400" dirty="0"/>
              <a:t>Privilege escalation game</a:t>
            </a:r>
            <a:endParaRPr lang="en-NZ" sz="2400" dirty="0"/>
          </a:p>
        </p:txBody>
      </p:sp>
      <p:sp>
        <p:nvSpPr>
          <p:cNvPr id="8" name="TextBox 7"/>
          <p:cNvSpPr txBox="1"/>
          <p:nvPr/>
        </p:nvSpPr>
        <p:spPr>
          <a:xfrm>
            <a:off x="5088056" y="1428446"/>
            <a:ext cx="3771023" cy="4154984"/>
          </a:xfrm>
          <a:prstGeom prst="rect">
            <a:avLst/>
          </a:prstGeom>
          <a:noFill/>
        </p:spPr>
        <p:txBody>
          <a:bodyPr wrap="square" rtlCol="0">
            <a:spAutoFit/>
          </a:bodyPr>
          <a:lstStyle/>
          <a:p>
            <a:r>
              <a:rPr lang="en-US" sz="2400" b="1" i="1" dirty="0"/>
              <a:t>Structured</a:t>
            </a:r>
            <a:endParaRPr lang="en-US" sz="2400" b="1" i="1" dirty="0"/>
          </a:p>
          <a:p>
            <a:endParaRPr lang="en-US" sz="2400" dirty="0">
              <a:solidFill>
                <a:srgbClr val="FF0000"/>
              </a:solidFill>
            </a:endParaRPr>
          </a:p>
          <a:p>
            <a:pPr marL="457200" indent="-457200">
              <a:buFont typeface="+mj-lt"/>
              <a:buAutoNum type="arabicPeriod"/>
            </a:pPr>
            <a:r>
              <a:rPr lang="en-NZ" sz="2400" dirty="0">
                <a:solidFill>
                  <a:srgbClr val="FF0000"/>
                </a:solidFill>
              </a:rPr>
              <a:t>STRIDE</a:t>
            </a:r>
            <a:endParaRPr lang="en-NZ" sz="2400" dirty="0">
              <a:solidFill>
                <a:srgbClr val="FF0000"/>
              </a:solidFill>
            </a:endParaRPr>
          </a:p>
          <a:p>
            <a:pPr marL="457200" indent="-457200">
              <a:buFont typeface="+mj-lt"/>
              <a:buAutoNum type="arabicPeriod"/>
            </a:pPr>
            <a:r>
              <a:rPr lang="en-NZ" sz="2400" dirty="0">
                <a:solidFill>
                  <a:srgbClr val="FF0000"/>
                </a:solidFill>
              </a:rPr>
              <a:t>DREAD</a:t>
            </a:r>
            <a:endParaRPr lang="en-NZ" sz="2400" dirty="0">
              <a:solidFill>
                <a:srgbClr val="FF0000"/>
              </a:solidFill>
            </a:endParaRPr>
          </a:p>
          <a:p>
            <a:pPr marL="457200" indent="-457200">
              <a:buFont typeface="+mj-lt"/>
              <a:buAutoNum type="arabicPeriod"/>
            </a:pPr>
            <a:r>
              <a:rPr lang="en-US" sz="2400" dirty="0">
                <a:solidFill>
                  <a:srgbClr val="FF0000"/>
                </a:solidFill>
              </a:rPr>
              <a:t>Attack trees</a:t>
            </a:r>
            <a:endParaRPr lang="en-US" sz="2400" dirty="0">
              <a:solidFill>
                <a:srgbClr val="FF0000"/>
              </a:solidFill>
            </a:endParaRPr>
          </a:p>
          <a:p>
            <a:pPr marL="457200" indent="-457200">
              <a:buFont typeface="+mj-lt"/>
              <a:buAutoNum type="arabicPeriod"/>
            </a:pPr>
            <a:r>
              <a:rPr lang="en-US" sz="2400" dirty="0">
                <a:solidFill>
                  <a:srgbClr val="FF0000"/>
                </a:solidFill>
              </a:rPr>
              <a:t>Attack libraries</a:t>
            </a:r>
            <a:endParaRPr lang="en-NZ" sz="2400" dirty="0">
              <a:solidFill>
                <a:srgbClr val="FF0000"/>
              </a:solidFill>
            </a:endParaRPr>
          </a:p>
          <a:p>
            <a:pPr marL="457200" indent="-457200">
              <a:buFont typeface="+mj-lt"/>
              <a:buAutoNum type="arabicPeriod"/>
            </a:pPr>
            <a:r>
              <a:rPr lang="en-NZ" sz="2400" dirty="0"/>
              <a:t>PASTA</a:t>
            </a:r>
            <a:endParaRPr lang="en-NZ" sz="2400" dirty="0"/>
          </a:p>
          <a:p>
            <a:pPr marL="457200" indent="-457200">
              <a:buFont typeface="+mj-lt"/>
              <a:buAutoNum type="arabicPeriod"/>
            </a:pPr>
            <a:r>
              <a:rPr lang="en-NZ" sz="2400" dirty="0"/>
              <a:t>VAST</a:t>
            </a:r>
            <a:endParaRPr lang="en-NZ" sz="2400" dirty="0"/>
          </a:p>
          <a:p>
            <a:pPr marL="457200" indent="-457200">
              <a:buFont typeface="+mj-lt"/>
              <a:buAutoNum type="arabicPeriod"/>
            </a:pPr>
            <a:r>
              <a:rPr lang="en-NZ" sz="2400" dirty="0"/>
              <a:t>Trike</a:t>
            </a:r>
            <a:endParaRPr lang="en-NZ" sz="2400" dirty="0"/>
          </a:p>
          <a:p>
            <a:pPr marL="457200" indent="-457200">
              <a:buFont typeface="+mj-lt"/>
              <a:buAutoNum type="arabicPeriod"/>
            </a:pPr>
            <a:r>
              <a:rPr lang="en-NZ" sz="2400" dirty="0"/>
              <a:t>OCTAVE</a:t>
            </a:r>
            <a:endParaRPr lang="en-NZ" sz="2400" dirty="0"/>
          </a:p>
          <a:p>
            <a:pPr marL="457200" indent="-457200">
              <a:buFont typeface="+mj-lt"/>
              <a:buAutoNum type="arabicPeriod"/>
            </a:pPr>
            <a:r>
              <a:rPr lang="en-NZ" sz="2400" dirty="0"/>
              <a:t>NIST</a:t>
            </a:r>
            <a:endParaRPr lang="en-NZ" sz="2400" dirty="0"/>
          </a:p>
        </p:txBody>
      </p:sp>
      <p:grpSp>
        <p:nvGrpSpPr>
          <p:cNvPr id="10" name="Group 9"/>
          <p:cNvGrpSpPr/>
          <p:nvPr/>
        </p:nvGrpSpPr>
        <p:grpSpPr>
          <a:xfrm>
            <a:off x="-1" y="6293223"/>
            <a:ext cx="12192001" cy="564777"/>
            <a:chOff x="-17967" y="6494445"/>
            <a:chExt cx="9279644" cy="369332"/>
          </a:xfrm>
        </p:grpSpPr>
        <p:sp>
          <p:nvSpPr>
            <p:cNvPr id="11" name="Rectangle 10"/>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7" name="TextBox 16"/>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en-NZ" sz="4800" b="1" dirty="0"/>
              <a:t>Why follow a particular technique?</a:t>
            </a:r>
            <a:endParaRPr lang="en-NZ" sz="4800" b="1" dirty="0"/>
          </a:p>
        </p:txBody>
      </p:sp>
      <p:sp>
        <p:nvSpPr>
          <p:cNvPr id="7" name="TextBox 6"/>
          <p:cNvSpPr txBox="1"/>
          <p:nvPr/>
        </p:nvSpPr>
        <p:spPr>
          <a:xfrm>
            <a:off x="403412" y="1428447"/>
            <a:ext cx="9032136" cy="4154984"/>
          </a:xfrm>
          <a:prstGeom prst="rect">
            <a:avLst/>
          </a:prstGeom>
          <a:noFill/>
        </p:spPr>
        <p:txBody>
          <a:bodyPr wrap="square" rtlCol="0">
            <a:spAutoFit/>
          </a:bodyPr>
          <a:lstStyle/>
          <a:p>
            <a:r>
              <a:rPr lang="en-US" sz="2400" dirty="0"/>
              <a:t>Key benefit is it makes developers and implementer’s answer the question: </a:t>
            </a:r>
            <a:r>
              <a:rPr lang="en-US" sz="2400" i="1" dirty="0"/>
              <a:t>what is your threat model?</a:t>
            </a:r>
            <a:endParaRPr lang="en-US" sz="2400" i="1" dirty="0"/>
          </a:p>
          <a:p>
            <a:endParaRPr lang="en-US" sz="2400" i="1" dirty="0"/>
          </a:p>
          <a:p>
            <a:r>
              <a:rPr lang="en-US" sz="2400" dirty="0"/>
              <a:t>Clarifies assumptions.</a:t>
            </a:r>
            <a:endParaRPr lang="en-US" sz="2400" dirty="0"/>
          </a:p>
          <a:p>
            <a:endParaRPr lang="en-US" sz="2400" dirty="0"/>
          </a:p>
          <a:p>
            <a:r>
              <a:rPr lang="en-US" sz="2400" dirty="0"/>
              <a:t>Security always costs in terms of time, $$$ or performance.</a:t>
            </a:r>
            <a:endParaRPr lang="en-US" sz="2400" dirty="0"/>
          </a:p>
          <a:p>
            <a:endParaRPr lang="en-US" sz="2400" dirty="0"/>
          </a:p>
          <a:p>
            <a:r>
              <a:rPr lang="en-US" sz="2400" dirty="0"/>
              <a:t>Avoid wasting effort on necessary </a:t>
            </a:r>
            <a:r>
              <a:rPr lang="en-US" sz="2400" dirty="0" err="1"/>
              <a:t>defences</a:t>
            </a:r>
            <a:r>
              <a:rPr lang="en-US" sz="2400" dirty="0"/>
              <a:t>.</a:t>
            </a:r>
            <a:endParaRPr lang="en-US" sz="2400" dirty="0"/>
          </a:p>
          <a:p>
            <a:endParaRPr lang="en-US" sz="2400" dirty="0"/>
          </a:p>
          <a:p>
            <a:r>
              <a:rPr lang="en-US" sz="2400" dirty="0"/>
              <a:t>Focuses effort on actual </a:t>
            </a:r>
            <a:r>
              <a:rPr lang="en-US" sz="2400" dirty="0" err="1"/>
              <a:t>defences</a:t>
            </a:r>
            <a:r>
              <a:rPr lang="en-US" sz="2400" dirty="0"/>
              <a:t>.</a:t>
            </a:r>
            <a:endParaRPr lang="en-US" sz="2400" dirty="0"/>
          </a:p>
          <a:p>
            <a:endParaRPr lang="en-NZ" sz="2400" dirty="0"/>
          </a:p>
        </p:txBody>
      </p:sp>
      <p:grpSp>
        <p:nvGrpSpPr>
          <p:cNvPr id="10" name="Group 9"/>
          <p:cNvGrpSpPr/>
          <p:nvPr/>
        </p:nvGrpSpPr>
        <p:grpSpPr>
          <a:xfrm>
            <a:off x="-1" y="6293223"/>
            <a:ext cx="12192001" cy="564777"/>
            <a:chOff x="-17967" y="6494445"/>
            <a:chExt cx="9279644" cy="369332"/>
          </a:xfrm>
        </p:grpSpPr>
        <p:sp>
          <p:nvSpPr>
            <p:cNvPr id="11" name="Rectangle 10"/>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7" name="TextBox 16"/>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en-NZ" sz="4800" b="1" dirty="0"/>
              <a:t>Example – getting it wrong</a:t>
            </a:r>
            <a:endParaRPr lang="en-NZ" sz="4800" b="1" dirty="0"/>
          </a:p>
        </p:txBody>
      </p:sp>
      <p:grpSp>
        <p:nvGrpSpPr>
          <p:cNvPr id="10" name="Group 9"/>
          <p:cNvGrpSpPr/>
          <p:nvPr/>
        </p:nvGrpSpPr>
        <p:grpSpPr>
          <a:xfrm>
            <a:off x="-1" y="6293223"/>
            <a:ext cx="12192001" cy="564777"/>
            <a:chOff x="-17967" y="6494445"/>
            <a:chExt cx="9279644" cy="369332"/>
          </a:xfrm>
        </p:grpSpPr>
        <p:sp>
          <p:nvSpPr>
            <p:cNvPr id="11" name="Rectangle 10"/>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7" name="TextBox 16"/>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grpSp>
        <p:nvGrpSpPr>
          <p:cNvPr id="8" name="Group 7"/>
          <p:cNvGrpSpPr/>
          <p:nvPr/>
        </p:nvGrpSpPr>
        <p:grpSpPr>
          <a:xfrm>
            <a:off x="977160" y="1265989"/>
            <a:ext cx="9631017" cy="4993278"/>
            <a:chOff x="676428" y="1246703"/>
            <a:chExt cx="9631017" cy="4993278"/>
          </a:xfrm>
        </p:grpSpPr>
        <p:pic>
          <p:nvPicPr>
            <p:cNvPr id="4" name="Picture 3" descr="File:Maginot Line ln-en.svg - Wikimedia Common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6428" y="1246703"/>
              <a:ext cx="6267712" cy="4993277"/>
            </a:xfrm>
            <a:prstGeom prst="rect">
              <a:avLst/>
            </a:prstGeom>
          </p:spPr>
        </p:pic>
        <p:pic>
          <p:nvPicPr>
            <p:cNvPr id="5" name="Picture 4" descr="Ouvrage La Ferté - Wiki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4140" y="1325265"/>
              <a:ext cx="3363305" cy="2522479"/>
            </a:xfrm>
            <a:prstGeom prst="rect">
              <a:avLst/>
            </a:prstGeom>
          </p:spPr>
        </p:pic>
        <p:pic>
          <p:nvPicPr>
            <p:cNvPr id="6" name="Picture 5" descr="Ouvrage Four-à-Chaux - Wikipedi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4139" y="3877231"/>
              <a:ext cx="3363305" cy="2362750"/>
            </a:xfrm>
            <a:prstGeom prst="rect">
              <a:avLst/>
            </a:prstGeom>
          </p:spPr>
        </p:pic>
      </p:grpSp>
      <p:sp>
        <p:nvSpPr>
          <p:cNvPr id="9" name="Rectangle 8"/>
          <p:cNvSpPr/>
          <p:nvPr/>
        </p:nvSpPr>
        <p:spPr>
          <a:xfrm>
            <a:off x="7146887" y="751272"/>
            <a:ext cx="4310283" cy="369332"/>
          </a:xfrm>
          <a:prstGeom prst="rect">
            <a:avLst/>
          </a:prstGeom>
        </p:spPr>
        <p:txBody>
          <a:bodyPr wrap="none">
            <a:spAutoFit/>
          </a:bodyPr>
          <a:lstStyle/>
          <a:p>
            <a:r>
              <a:rPr lang="en-NZ" dirty="0"/>
              <a:t>https://en.wikipedia.org/wiki/Maginot_Line</a:t>
            </a:r>
            <a:endParaRPr lang="en-NZ" dirty="0"/>
          </a:p>
        </p:txBody>
      </p:sp>
      <p:sp>
        <p:nvSpPr>
          <p:cNvPr id="13" name="Rectangle 12"/>
          <p:cNvSpPr/>
          <p:nvPr/>
        </p:nvSpPr>
        <p:spPr>
          <a:xfrm>
            <a:off x="4111016" y="4198491"/>
            <a:ext cx="1279517" cy="523220"/>
          </a:xfrm>
          <a:prstGeom prst="rect">
            <a:avLst/>
          </a:prstGeom>
        </p:spPr>
        <p:txBody>
          <a:bodyPr wrap="none">
            <a:spAutoFit/>
          </a:bodyPr>
          <a:lstStyle/>
          <a:p>
            <a:r>
              <a:rPr lang="en-NZ" sz="2800" b="1" dirty="0"/>
              <a:t>450 km</a:t>
            </a:r>
            <a:endParaRPr lang="en-NZ"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en-NZ" sz="4800" b="1" dirty="0"/>
              <a:t>Example – getting it wrong</a:t>
            </a:r>
            <a:endParaRPr lang="en-NZ" sz="4800" b="1" dirty="0"/>
          </a:p>
        </p:txBody>
      </p:sp>
      <p:grpSp>
        <p:nvGrpSpPr>
          <p:cNvPr id="10" name="Group 9"/>
          <p:cNvGrpSpPr/>
          <p:nvPr/>
        </p:nvGrpSpPr>
        <p:grpSpPr>
          <a:xfrm>
            <a:off x="-1" y="6293223"/>
            <a:ext cx="12192001" cy="564777"/>
            <a:chOff x="-17967" y="6494445"/>
            <a:chExt cx="9279644" cy="369332"/>
          </a:xfrm>
        </p:grpSpPr>
        <p:sp>
          <p:nvSpPr>
            <p:cNvPr id="11" name="Rectangle 10"/>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7" name="TextBox 16"/>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1318" y="1338519"/>
            <a:ext cx="5504202" cy="3100959"/>
          </a:xfrm>
          <a:prstGeom prst="rect">
            <a:avLst/>
          </a:prstGeom>
        </p:spPr>
      </p:pic>
      <p:pic>
        <p:nvPicPr>
          <p:cNvPr id="13" name="Picture 12" descr="File:Maginot Line ln-en.svg - Wikimedia Comm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53" y="1315928"/>
            <a:ext cx="5873346" cy="4679099"/>
          </a:xfrm>
          <a:prstGeom prst="rect">
            <a:avLst/>
          </a:prstGeom>
        </p:spPr>
      </p:pic>
      <p:sp>
        <p:nvSpPr>
          <p:cNvPr id="14" name="Curved Right Arrow 13"/>
          <p:cNvSpPr/>
          <p:nvPr/>
        </p:nvSpPr>
        <p:spPr>
          <a:xfrm rot="2508585">
            <a:off x="8769627" y="2680078"/>
            <a:ext cx="1279267" cy="1527457"/>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en-NZ" sz="4800" b="1" dirty="0"/>
              <a:t>Example – getting it wrong</a:t>
            </a:r>
            <a:endParaRPr lang="en-NZ" sz="4800" b="1" dirty="0"/>
          </a:p>
        </p:txBody>
      </p:sp>
      <p:grpSp>
        <p:nvGrpSpPr>
          <p:cNvPr id="10" name="Group 9"/>
          <p:cNvGrpSpPr/>
          <p:nvPr/>
        </p:nvGrpSpPr>
        <p:grpSpPr>
          <a:xfrm>
            <a:off x="-1" y="6293223"/>
            <a:ext cx="12192001" cy="564777"/>
            <a:chOff x="-17967" y="6494445"/>
            <a:chExt cx="9279644" cy="369332"/>
          </a:xfrm>
        </p:grpSpPr>
        <p:sp>
          <p:nvSpPr>
            <p:cNvPr id="11" name="Rectangle 10"/>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7" name="TextBox 16"/>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pic>
        <p:nvPicPr>
          <p:cNvPr id="13" name="Picture 12" descr="File:Maginot Line ln-en.svg - Wikimedia Common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45353" y="1315928"/>
            <a:ext cx="5873346" cy="4679099"/>
          </a:xfrm>
          <a:prstGeom prst="rect">
            <a:avLst/>
          </a:prstGeom>
        </p:spPr>
      </p:pic>
      <p:pic>
        <p:nvPicPr>
          <p:cNvPr id="2" name="Picture 1" descr="Heinkel He 111 - Wiki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90" y="1338519"/>
            <a:ext cx="5472921" cy="3770641"/>
          </a:xfrm>
          <a:prstGeom prst="rect">
            <a:avLst/>
          </a:prstGeom>
        </p:spPr>
      </p:pic>
      <p:sp>
        <p:nvSpPr>
          <p:cNvPr id="4" name="Down Arrow 3"/>
          <p:cNvSpPr/>
          <p:nvPr/>
        </p:nvSpPr>
        <p:spPr>
          <a:xfrm rot="2812523">
            <a:off x="9753719" y="2715706"/>
            <a:ext cx="1179443" cy="20938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en-NZ" sz="4800" b="1" dirty="0"/>
              <a:t>Why follow a particular technique?</a:t>
            </a:r>
            <a:endParaRPr lang="en-NZ" sz="4800" b="1" dirty="0"/>
          </a:p>
        </p:txBody>
      </p:sp>
      <p:sp>
        <p:nvSpPr>
          <p:cNvPr id="7" name="TextBox 6"/>
          <p:cNvSpPr txBox="1"/>
          <p:nvPr/>
        </p:nvSpPr>
        <p:spPr>
          <a:xfrm>
            <a:off x="403412" y="1428447"/>
            <a:ext cx="9032136" cy="1938992"/>
          </a:xfrm>
          <a:prstGeom prst="rect">
            <a:avLst/>
          </a:prstGeom>
          <a:noFill/>
        </p:spPr>
        <p:txBody>
          <a:bodyPr wrap="square" rtlCol="0">
            <a:spAutoFit/>
          </a:bodyPr>
          <a:lstStyle/>
          <a:p>
            <a:r>
              <a:rPr lang="en-US" sz="2400" dirty="0"/>
              <a:t>Key benefit is it makes developers and implementer’s answer the question: </a:t>
            </a:r>
            <a:r>
              <a:rPr lang="en-US" sz="2400" i="1" dirty="0"/>
              <a:t>what is your threat model?</a:t>
            </a:r>
            <a:endParaRPr lang="en-US" sz="2400" i="1" dirty="0"/>
          </a:p>
          <a:p>
            <a:endParaRPr lang="en-US" sz="2400" dirty="0"/>
          </a:p>
          <a:p>
            <a:endParaRPr lang="en-US" sz="2400" dirty="0"/>
          </a:p>
          <a:p>
            <a:endParaRPr lang="en-NZ" sz="2400" dirty="0"/>
          </a:p>
        </p:txBody>
      </p:sp>
      <p:grpSp>
        <p:nvGrpSpPr>
          <p:cNvPr id="10" name="Group 9"/>
          <p:cNvGrpSpPr/>
          <p:nvPr/>
        </p:nvGrpSpPr>
        <p:grpSpPr>
          <a:xfrm>
            <a:off x="-1" y="6293223"/>
            <a:ext cx="12192001" cy="564777"/>
            <a:chOff x="-17967" y="6494445"/>
            <a:chExt cx="9279644" cy="369332"/>
          </a:xfrm>
        </p:grpSpPr>
        <p:sp>
          <p:nvSpPr>
            <p:cNvPr id="11" name="Rectangle 10"/>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7" name="TextBox 16"/>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6096000" y="2422358"/>
            <a:ext cx="5257800" cy="4088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NZ" dirty="0"/>
          </a:p>
        </p:txBody>
      </p:sp>
      <p:sp>
        <p:nvSpPr>
          <p:cNvPr id="12" name="TextBox 11"/>
          <p:cNvSpPr txBox="1"/>
          <p:nvPr/>
        </p:nvSpPr>
        <p:spPr>
          <a:xfrm>
            <a:off x="74656" y="401036"/>
            <a:ext cx="6948996" cy="830997"/>
          </a:xfrm>
          <a:prstGeom prst="rect">
            <a:avLst/>
          </a:prstGeom>
          <a:noFill/>
        </p:spPr>
        <p:txBody>
          <a:bodyPr wrap="square" rtlCol="0">
            <a:spAutoFit/>
          </a:bodyPr>
          <a:lstStyle/>
          <a:p>
            <a:r>
              <a:rPr lang="en-US" sz="4800" b="1" dirty="0"/>
              <a:t>Book</a:t>
            </a:r>
            <a:endParaRPr lang="en-NZ" sz="4800" b="1"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5665" y="1399760"/>
            <a:ext cx="3743325" cy="4717615"/>
          </a:xfrm>
          <a:prstGeom prst="rect">
            <a:avLst/>
          </a:prstGeom>
        </p:spPr>
      </p:pic>
      <p:sp>
        <p:nvSpPr>
          <p:cNvPr id="3" name="Rectangle 2"/>
          <p:cNvSpPr/>
          <p:nvPr/>
        </p:nvSpPr>
        <p:spPr>
          <a:xfrm>
            <a:off x="4846982" y="1610158"/>
            <a:ext cx="6096000" cy="4524315"/>
          </a:xfrm>
          <a:prstGeom prst="rect">
            <a:avLst/>
          </a:prstGeom>
        </p:spPr>
        <p:txBody>
          <a:bodyPr>
            <a:spAutoFit/>
          </a:bodyPr>
          <a:lstStyle/>
          <a:p>
            <a:r>
              <a:rPr lang="en-NZ" sz="3200" b="1" dirty="0"/>
              <a:t>Threat </a:t>
            </a:r>
            <a:r>
              <a:rPr lang="en-NZ" sz="3200" b="1" dirty="0" err="1"/>
              <a:t>Modeling</a:t>
            </a:r>
            <a:r>
              <a:rPr lang="en-NZ" sz="3200" b="1" dirty="0"/>
              <a:t>: Designing for Security</a:t>
            </a:r>
            <a:endParaRPr lang="en-NZ" sz="3200" b="1" dirty="0"/>
          </a:p>
          <a:p>
            <a:r>
              <a:rPr lang="en-NZ" sz="3200" dirty="0"/>
              <a:t>by Adam </a:t>
            </a:r>
            <a:r>
              <a:rPr lang="en-NZ" sz="3200" dirty="0" err="1"/>
              <a:t>Shostack</a:t>
            </a:r>
            <a:endParaRPr lang="en-NZ" sz="3200" dirty="0"/>
          </a:p>
          <a:p>
            <a:r>
              <a:rPr lang="en-NZ" sz="3200" dirty="0"/>
              <a:t>Publisher: Wiley</a:t>
            </a:r>
            <a:endParaRPr lang="en-NZ" sz="3200" dirty="0"/>
          </a:p>
          <a:p>
            <a:r>
              <a:rPr lang="en-NZ" sz="3200" dirty="0"/>
              <a:t>Release Date: February 2014</a:t>
            </a:r>
            <a:endParaRPr lang="en-NZ" sz="3200" dirty="0"/>
          </a:p>
          <a:p>
            <a:endParaRPr lang="en-US" sz="3200" dirty="0"/>
          </a:p>
          <a:p>
            <a:r>
              <a:rPr lang="en-NZ" sz="3200" dirty="0">
                <a:hlinkClick r:id="rId2"/>
              </a:rPr>
              <a:t>https://learning.oreilly.com/library/view/threat-modeling-designing/9781118810057/</a:t>
            </a:r>
            <a:r>
              <a:rPr lang="en-NZ" sz="3200" dirty="0"/>
              <a:t> </a:t>
            </a:r>
            <a:endParaRPr lang="en-NZ"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838200" y="1598277"/>
            <a:ext cx="5257800" cy="491239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dirty="0"/>
              <a:t>Functions?</a:t>
            </a:r>
            <a:endParaRPr lang="en-NZ" dirty="0"/>
          </a:p>
          <a:p>
            <a:pPr marL="0" indent="0">
              <a:buNone/>
            </a:pPr>
            <a:endParaRPr lang="en-NZ" dirty="0"/>
          </a:p>
          <a:p>
            <a:pPr marL="0" indent="0">
              <a:buNone/>
            </a:pPr>
            <a:r>
              <a:rPr lang="en-NZ" dirty="0"/>
              <a:t>Users? </a:t>
            </a:r>
            <a:endParaRPr lang="en-NZ" dirty="0"/>
          </a:p>
          <a:p>
            <a:pPr marL="0" indent="0">
              <a:buNone/>
            </a:pPr>
            <a:endParaRPr lang="en-NZ" dirty="0"/>
          </a:p>
          <a:p>
            <a:pPr marL="0" indent="0">
              <a:buNone/>
            </a:pPr>
            <a:r>
              <a:rPr lang="en-NZ" dirty="0"/>
              <a:t>Interfaces?</a:t>
            </a:r>
            <a:endParaRPr lang="en-NZ" dirty="0"/>
          </a:p>
          <a:p>
            <a:pPr marL="0" indent="0">
              <a:buNone/>
            </a:pPr>
            <a:endParaRPr lang="en-US" dirty="0"/>
          </a:p>
          <a:p>
            <a:pPr marL="0" indent="0">
              <a:buNone/>
            </a:pPr>
            <a:r>
              <a:rPr lang="en-US" dirty="0"/>
              <a:t>User requirements?</a:t>
            </a:r>
            <a:endParaRPr lang="en-US" dirty="0"/>
          </a:p>
          <a:p>
            <a:pPr marL="0" indent="0">
              <a:buNone/>
            </a:pPr>
            <a:endParaRPr lang="en-US" dirty="0"/>
          </a:p>
          <a:p>
            <a:pPr marL="0" indent="0">
              <a:buNone/>
            </a:pPr>
            <a:r>
              <a:rPr lang="en-US" dirty="0"/>
              <a:t>Non-functional requirements?</a:t>
            </a:r>
            <a:endParaRPr lang="en-NZ" dirty="0"/>
          </a:p>
          <a:p>
            <a:pPr marL="0" indent="0">
              <a:buNone/>
            </a:pPr>
            <a:r>
              <a:rPr lang="en-NZ" dirty="0"/>
              <a:t>		</a:t>
            </a:r>
            <a:endParaRPr lang="en-NZ" dirty="0"/>
          </a:p>
        </p:txBody>
      </p:sp>
      <p:sp>
        <p:nvSpPr>
          <p:cNvPr id="5" name="Content Placeholder 2"/>
          <p:cNvSpPr txBox="1"/>
          <p:nvPr/>
        </p:nvSpPr>
        <p:spPr>
          <a:xfrm>
            <a:off x="6096000" y="2422358"/>
            <a:ext cx="5257800" cy="4088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NZ" dirty="0"/>
          </a:p>
        </p:txBody>
      </p:sp>
      <p:sp>
        <p:nvSpPr>
          <p:cNvPr id="6" name="Content Placeholder 2"/>
          <p:cNvSpPr txBox="1"/>
          <p:nvPr/>
        </p:nvSpPr>
        <p:spPr>
          <a:xfrm>
            <a:off x="6096000" y="1598278"/>
            <a:ext cx="5257800" cy="3897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dirty="0"/>
              <a:t>Data? CIA?</a:t>
            </a:r>
            <a:endParaRPr lang="en-NZ" dirty="0"/>
          </a:p>
          <a:p>
            <a:pPr marL="0" indent="0">
              <a:buNone/>
            </a:pPr>
            <a:endParaRPr lang="en-NZ" dirty="0"/>
          </a:p>
          <a:p>
            <a:pPr marL="0" indent="0">
              <a:buNone/>
            </a:pPr>
            <a:r>
              <a:rPr lang="en-NZ" dirty="0"/>
              <a:t>Technology used?</a:t>
            </a:r>
            <a:endParaRPr lang="en-NZ" dirty="0"/>
          </a:p>
          <a:p>
            <a:pPr marL="0" indent="0">
              <a:buNone/>
            </a:pPr>
            <a:endParaRPr lang="en-NZ" dirty="0"/>
          </a:p>
          <a:p>
            <a:pPr marL="0" indent="0">
              <a:buNone/>
            </a:pPr>
            <a:r>
              <a:rPr lang="en-NZ" dirty="0"/>
              <a:t>Connected systems?</a:t>
            </a:r>
            <a:endParaRPr lang="en-NZ" dirty="0"/>
          </a:p>
          <a:p>
            <a:pPr marL="0" indent="0">
              <a:buFont typeface="Arial" panose="020B0604020202020204" pitchFamily="34" charset="0"/>
              <a:buNone/>
            </a:pPr>
            <a:endParaRPr lang="en-NZ" dirty="0"/>
          </a:p>
        </p:txBody>
      </p:sp>
      <p:sp>
        <p:nvSpPr>
          <p:cNvPr id="12" name="TextBox 11"/>
          <p:cNvSpPr txBox="1"/>
          <p:nvPr/>
        </p:nvSpPr>
        <p:spPr>
          <a:xfrm>
            <a:off x="74656" y="401036"/>
            <a:ext cx="6948996" cy="830997"/>
          </a:xfrm>
          <a:prstGeom prst="rect">
            <a:avLst/>
          </a:prstGeom>
          <a:noFill/>
        </p:spPr>
        <p:txBody>
          <a:bodyPr wrap="square" rtlCol="0">
            <a:spAutoFit/>
          </a:bodyPr>
          <a:lstStyle/>
          <a:p>
            <a:r>
              <a:rPr lang="en-US" sz="4800" b="1" dirty="0"/>
              <a:t>System Analysis</a:t>
            </a:r>
            <a:endParaRPr lang="en-NZ" sz="48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6096000" y="2422358"/>
            <a:ext cx="5257800" cy="4088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NZ" dirty="0"/>
          </a:p>
        </p:txBody>
      </p:sp>
      <p:sp>
        <p:nvSpPr>
          <p:cNvPr id="12" name="TextBox 11"/>
          <p:cNvSpPr txBox="1"/>
          <p:nvPr/>
        </p:nvSpPr>
        <p:spPr>
          <a:xfrm>
            <a:off x="74656" y="401036"/>
            <a:ext cx="6948996" cy="830997"/>
          </a:xfrm>
          <a:prstGeom prst="rect">
            <a:avLst/>
          </a:prstGeom>
          <a:noFill/>
        </p:spPr>
        <p:txBody>
          <a:bodyPr wrap="square" rtlCol="0">
            <a:spAutoFit/>
          </a:bodyPr>
          <a:lstStyle/>
          <a:p>
            <a:r>
              <a:rPr lang="en-US" sz="4800" b="1" dirty="0"/>
              <a:t>System Models</a:t>
            </a:r>
            <a:endParaRPr lang="en-NZ" sz="4800" b="1"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12401" y="367257"/>
            <a:ext cx="3670391" cy="2635545"/>
          </a:xfrm>
          <a:prstGeom prst="rect">
            <a:avLst/>
          </a:prstGeom>
        </p:spPr>
      </p:pic>
      <p:sp>
        <p:nvSpPr>
          <p:cNvPr id="3" name="Rectangle 2"/>
          <p:cNvSpPr/>
          <p:nvPr/>
        </p:nvSpPr>
        <p:spPr>
          <a:xfrm>
            <a:off x="8724900" y="6391895"/>
            <a:ext cx="2845394" cy="369332"/>
          </a:xfrm>
          <a:prstGeom prst="rect">
            <a:avLst/>
          </a:prstGeom>
        </p:spPr>
        <p:txBody>
          <a:bodyPr wrap="none">
            <a:spAutoFit/>
          </a:bodyPr>
          <a:lstStyle/>
          <a:p>
            <a:r>
              <a:rPr lang="en-US" b="1" dirty="0"/>
              <a:t>Data flow diagrams (1970s) </a:t>
            </a:r>
            <a:endParaRPr lang="en-NZ"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7108" y="3290742"/>
            <a:ext cx="4035552" cy="2718816"/>
          </a:xfrm>
          <a:prstGeom prst="rect">
            <a:avLst/>
          </a:prstGeom>
        </p:spPr>
      </p:pic>
      <p:sp>
        <p:nvSpPr>
          <p:cNvPr id="9" name="Rectangle 8"/>
          <p:cNvSpPr/>
          <p:nvPr/>
        </p:nvSpPr>
        <p:spPr>
          <a:xfrm>
            <a:off x="1083586" y="3751049"/>
            <a:ext cx="1878528" cy="369332"/>
          </a:xfrm>
          <a:prstGeom prst="rect">
            <a:avLst/>
          </a:prstGeom>
        </p:spPr>
        <p:txBody>
          <a:bodyPr wrap="none">
            <a:spAutoFit/>
          </a:bodyPr>
          <a:lstStyle/>
          <a:p>
            <a:r>
              <a:rPr lang="en-US" b="1" dirty="0"/>
              <a:t>UML – </a:t>
            </a:r>
            <a:r>
              <a:rPr lang="en-US" b="1" dirty="0" err="1"/>
              <a:t>Swimlanes</a:t>
            </a:r>
            <a:endParaRPr lang="en-NZ"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4003" y="1356222"/>
            <a:ext cx="1377696" cy="221284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381" y="4266001"/>
            <a:ext cx="2644835" cy="2050780"/>
          </a:xfrm>
          <a:prstGeom prst="rect">
            <a:avLst/>
          </a:prstGeom>
        </p:spPr>
      </p:pic>
      <p:sp>
        <p:nvSpPr>
          <p:cNvPr id="13" name="Rectangle 12"/>
          <p:cNvSpPr/>
          <p:nvPr/>
        </p:nvSpPr>
        <p:spPr>
          <a:xfrm>
            <a:off x="1204742" y="6418372"/>
            <a:ext cx="1636217" cy="369332"/>
          </a:xfrm>
          <a:prstGeom prst="rect">
            <a:avLst/>
          </a:prstGeom>
        </p:spPr>
        <p:txBody>
          <a:bodyPr wrap="none">
            <a:spAutoFit/>
          </a:bodyPr>
          <a:lstStyle/>
          <a:p>
            <a:r>
              <a:rPr lang="en-US" b="1" dirty="0"/>
              <a:t>State machines</a:t>
            </a:r>
            <a:endParaRPr lang="en-NZ"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3341" y="2070400"/>
            <a:ext cx="3164741" cy="3164741"/>
          </a:xfrm>
          <a:prstGeom prst="rect">
            <a:avLst/>
          </a:prstGeom>
        </p:spPr>
      </p:pic>
      <p:sp>
        <p:nvSpPr>
          <p:cNvPr id="14" name="Rectangle 13"/>
          <p:cNvSpPr/>
          <p:nvPr/>
        </p:nvSpPr>
        <p:spPr>
          <a:xfrm>
            <a:off x="4850217" y="5268955"/>
            <a:ext cx="1773499" cy="369332"/>
          </a:xfrm>
          <a:prstGeom prst="rect">
            <a:avLst/>
          </a:prstGeom>
        </p:spPr>
        <p:txBody>
          <a:bodyPr wrap="none">
            <a:spAutoFit/>
          </a:bodyPr>
          <a:lstStyle/>
          <a:p>
            <a:r>
              <a:rPr lang="en-US" b="1" dirty="0"/>
              <a:t>UML – Use cases</a:t>
            </a:r>
            <a:endParaRPr lang="en-NZ"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6096000" y="2422358"/>
            <a:ext cx="5257800" cy="4088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NZ" dirty="0"/>
          </a:p>
        </p:txBody>
      </p:sp>
      <p:sp>
        <p:nvSpPr>
          <p:cNvPr id="12" name="TextBox 11"/>
          <p:cNvSpPr txBox="1"/>
          <p:nvPr/>
        </p:nvSpPr>
        <p:spPr>
          <a:xfrm>
            <a:off x="74656" y="401036"/>
            <a:ext cx="6948996" cy="830997"/>
          </a:xfrm>
          <a:prstGeom prst="rect">
            <a:avLst/>
          </a:prstGeom>
          <a:noFill/>
        </p:spPr>
        <p:txBody>
          <a:bodyPr wrap="square" rtlCol="0">
            <a:spAutoFit/>
          </a:bodyPr>
          <a:lstStyle/>
          <a:p>
            <a:r>
              <a:rPr lang="en-US" sz="4800" b="1" dirty="0"/>
              <a:t>Brainstorming</a:t>
            </a:r>
            <a:endParaRPr lang="en-NZ" sz="4800" b="1" dirty="0"/>
          </a:p>
        </p:txBody>
      </p:sp>
      <p:sp>
        <p:nvSpPr>
          <p:cNvPr id="15" name="TextBox 14"/>
          <p:cNvSpPr txBox="1"/>
          <p:nvPr/>
        </p:nvSpPr>
        <p:spPr>
          <a:xfrm>
            <a:off x="329746" y="1428447"/>
            <a:ext cx="9032136" cy="5262979"/>
          </a:xfrm>
          <a:prstGeom prst="rect">
            <a:avLst/>
          </a:prstGeom>
          <a:noFill/>
        </p:spPr>
        <p:txBody>
          <a:bodyPr wrap="square" rtlCol="0">
            <a:spAutoFit/>
          </a:bodyPr>
          <a:lstStyle/>
          <a:p>
            <a:r>
              <a:rPr lang="en-US" sz="2400" dirty="0"/>
              <a:t>Experienced experts in a room.</a:t>
            </a:r>
            <a:endParaRPr lang="en-US" sz="2400" dirty="0"/>
          </a:p>
          <a:p>
            <a:endParaRPr lang="en-US" sz="2400" i="1" dirty="0"/>
          </a:p>
          <a:p>
            <a:r>
              <a:rPr lang="en-US" sz="2400" i="1" dirty="0"/>
              <a:t>Whiteboard, papers ….</a:t>
            </a:r>
            <a:endParaRPr lang="en-US" sz="2400" i="1" dirty="0"/>
          </a:p>
          <a:p>
            <a:endParaRPr lang="en-US" sz="2400" i="1" dirty="0"/>
          </a:p>
          <a:p>
            <a:r>
              <a:rPr lang="en-US" sz="2400" dirty="0"/>
              <a:t>Quality bounded by experience of </a:t>
            </a:r>
            <a:r>
              <a:rPr lang="en-US" sz="2400" dirty="0" err="1"/>
              <a:t>brainstormers</a:t>
            </a:r>
            <a:r>
              <a:rPr lang="en-US" sz="2400" dirty="0"/>
              <a:t> and amount of time spent brainstorming.</a:t>
            </a:r>
            <a:endParaRPr lang="en-US" sz="2400" dirty="0"/>
          </a:p>
          <a:p>
            <a:endParaRPr lang="en-US" sz="2400" i="1" dirty="0"/>
          </a:p>
          <a:p>
            <a:r>
              <a:rPr lang="en-US" sz="2400" i="1" dirty="0"/>
              <a:t>Techniques:</a:t>
            </a:r>
            <a:endParaRPr lang="en-US" sz="2400" i="1" dirty="0"/>
          </a:p>
          <a:p>
            <a:pPr marL="342900" indent="-342900">
              <a:buFontTx/>
              <a:buChar char="-"/>
            </a:pPr>
            <a:r>
              <a:rPr lang="en-US" sz="2400" i="1" dirty="0"/>
              <a:t>Persona non grata</a:t>
            </a:r>
            <a:endParaRPr lang="en-US" sz="2400" i="1" dirty="0"/>
          </a:p>
          <a:p>
            <a:pPr marL="342900" indent="-342900">
              <a:buFontTx/>
              <a:buChar char="-"/>
            </a:pPr>
            <a:r>
              <a:rPr lang="en-US" sz="2400" i="1" dirty="0"/>
              <a:t>Use cases</a:t>
            </a:r>
            <a:endParaRPr lang="en-US" sz="2400" i="1" dirty="0"/>
          </a:p>
          <a:p>
            <a:pPr marL="342900" indent="-342900">
              <a:buFontTx/>
              <a:buChar char="-"/>
            </a:pPr>
            <a:r>
              <a:rPr lang="en-US" sz="2400" i="1" dirty="0"/>
              <a:t>Security cards</a:t>
            </a:r>
            <a:endParaRPr lang="en-US" sz="2400" i="1" dirty="0"/>
          </a:p>
          <a:p>
            <a:endParaRPr lang="en-US" sz="2400" dirty="0"/>
          </a:p>
          <a:p>
            <a:endParaRPr lang="en-US" sz="2400" dirty="0"/>
          </a:p>
          <a:p>
            <a:endParaRPr lang="en-NZ"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6" name="TextBox 15"/>
            <p:cNvSpPr txBox="1"/>
            <p:nvPr/>
          </p:nvSpPr>
          <p:spPr>
            <a:xfrm>
              <a:off x="8382567" y="6564081"/>
              <a:ext cx="69856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
        <p:nvSpPr>
          <p:cNvPr id="8" name="TextBox 7"/>
          <p:cNvSpPr txBox="1"/>
          <p:nvPr/>
        </p:nvSpPr>
        <p:spPr>
          <a:xfrm>
            <a:off x="1064892" y="407099"/>
            <a:ext cx="5582054" cy="5755422"/>
          </a:xfrm>
          <a:prstGeom prst="rect">
            <a:avLst/>
          </a:prstGeom>
          <a:noFill/>
        </p:spPr>
        <p:txBody>
          <a:bodyPr wrap="square" rtlCol="0">
            <a:spAutoFit/>
          </a:bodyPr>
          <a:lstStyle/>
          <a:p>
            <a:r>
              <a:rPr lang="en-NZ" sz="3200" dirty="0"/>
              <a:t>Secure by design:</a:t>
            </a:r>
            <a:endParaRPr lang="en-NZ" sz="3200" dirty="0"/>
          </a:p>
          <a:p>
            <a:pPr marL="342900" indent="-342900">
              <a:buFontTx/>
              <a:buChar char="-"/>
            </a:pPr>
            <a:r>
              <a:rPr lang="en-NZ" sz="2400" b="1" dirty="0"/>
              <a:t>Establish trust boundaries</a:t>
            </a:r>
            <a:endParaRPr lang="en-NZ" sz="2400" b="1" dirty="0"/>
          </a:p>
          <a:p>
            <a:pPr marL="342900" indent="-342900">
              <a:buFontTx/>
              <a:buChar char="-"/>
            </a:pPr>
            <a:r>
              <a:rPr lang="en-NZ" sz="2400" dirty="0"/>
              <a:t>Don’t reinvent the wheel</a:t>
            </a:r>
            <a:endParaRPr lang="en-NZ" sz="2400" dirty="0"/>
          </a:p>
          <a:p>
            <a:pPr marL="342900" indent="-342900">
              <a:buFontTx/>
              <a:buChar char="-"/>
            </a:pPr>
            <a:r>
              <a:rPr lang="en-NZ" sz="2400" dirty="0"/>
              <a:t>Economy of mechanism</a:t>
            </a:r>
            <a:endParaRPr lang="en-NZ" sz="2400" dirty="0"/>
          </a:p>
          <a:p>
            <a:pPr marL="342900" indent="-342900">
              <a:buFontTx/>
              <a:buChar char="-"/>
            </a:pPr>
            <a:r>
              <a:rPr lang="en-NZ" sz="2400" dirty="0"/>
              <a:t>Separation of duty</a:t>
            </a:r>
            <a:endParaRPr lang="en-NZ" sz="2400" dirty="0"/>
          </a:p>
          <a:p>
            <a:pPr marL="342900" indent="-342900">
              <a:buFontTx/>
              <a:buChar char="-"/>
            </a:pPr>
            <a:r>
              <a:rPr lang="en-NZ" sz="2400" dirty="0"/>
              <a:t>Open design</a:t>
            </a:r>
            <a:endParaRPr lang="en-NZ" sz="2400" dirty="0"/>
          </a:p>
          <a:p>
            <a:pPr marL="342900" indent="-342900">
              <a:buFontTx/>
              <a:buChar char="-"/>
            </a:pPr>
            <a:r>
              <a:rPr lang="en-NZ" sz="2400" dirty="0"/>
              <a:t>Minimize the attack surface</a:t>
            </a:r>
            <a:endParaRPr lang="en-NZ" sz="2400" dirty="0"/>
          </a:p>
          <a:p>
            <a:pPr marL="342900" indent="-342900">
              <a:buFontTx/>
              <a:buChar char="-"/>
            </a:pPr>
            <a:r>
              <a:rPr lang="en-NZ" sz="2400" dirty="0"/>
              <a:t>Secure the weakest link</a:t>
            </a:r>
            <a:endParaRPr lang="en-NZ" sz="2400" dirty="0"/>
          </a:p>
          <a:p>
            <a:endParaRPr lang="en-NZ" sz="3200" dirty="0"/>
          </a:p>
          <a:p>
            <a:r>
              <a:rPr lang="en-NZ" sz="3200" dirty="0"/>
              <a:t>Secure by default</a:t>
            </a:r>
            <a:endParaRPr lang="en-NZ" sz="3200" dirty="0"/>
          </a:p>
          <a:p>
            <a:pPr marL="342900" indent="-342900">
              <a:buFontTx/>
              <a:buChar char="-"/>
            </a:pPr>
            <a:r>
              <a:rPr lang="en-US" sz="2400" dirty="0"/>
              <a:t>Use least privilege</a:t>
            </a:r>
            <a:endParaRPr lang="en-US" sz="2400" dirty="0"/>
          </a:p>
          <a:p>
            <a:pPr marL="342900" indent="-342900">
              <a:buFontTx/>
              <a:buChar char="-"/>
            </a:pPr>
            <a:r>
              <a:rPr lang="en-US" sz="2400" dirty="0"/>
              <a:t>User default deny</a:t>
            </a:r>
            <a:endParaRPr lang="en-US" sz="2400" dirty="0"/>
          </a:p>
          <a:p>
            <a:pPr marL="342900" indent="-342900">
              <a:buFontTx/>
              <a:buChar char="-"/>
            </a:pPr>
            <a:r>
              <a:rPr lang="en-US" sz="2400" dirty="0"/>
              <a:t>Fail securely</a:t>
            </a:r>
            <a:endParaRPr lang="en-US" sz="2400" dirty="0"/>
          </a:p>
          <a:p>
            <a:pPr marL="342900" indent="-342900">
              <a:buFontTx/>
              <a:buChar char="-"/>
            </a:pPr>
            <a:endParaRPr lang="en-US" sz="1600" dirty="0"/>
          </a:p>
          <a:p>
            <a:pPr marL="342900" indent="-342900">
              <a:buFontTx/>
              <a:buChar char="-"/>
            </a:pPr>
            <a:endParaRPr lang="en-US" sz="1600" dirty="0"/>
          </a:p>
        </p:txBody>
      </p:sp>
      <p:sp>
        <p:nvSpPr>
          <p:cNvPr id="9" name="TextBox 8"/>
          <p:cNvSpPr txBox="1"/>
          <p:nvPr/>
        </p:nvSpPr>
        <p:spPr>
          <a:xfrm>
            <a:off x="6723147" y="412065"/>
            <a:ext cx="3935125" cy="2923877"/>
          </a:xfrm>
          <a:prstGeom prst="rect">
            <a:avLst/>
          </a:prstGeom>
          <a:noFill/>
        </p:spPr>
        <p:txBody>
          <a:bodyPr wrap="square" rtlCol="0">
            <a:spAutoFit/>
          </a:bodyPr>
          <a:lstStyle/>
          <a:p>
            <a:r>
              <a:rPr lang="en-US" sz="3200" dirty="0"/>
              <a:t>Secure by implementation</a:t>
            </a:r>
            <a:endParaRPr lang="en-US" sz="3200" dirty="0"/>
          </a:p>
          <a:p>
            <a:pPr marL="342900" indent="-342900">
              <a:buFontTx/>
              <a:buChar char="-"/>
            </a:pPr>
            <a:r>
              <a:rPr lang="en-US" sz="2400" dirty="0"/>
              <a:t>Psychological acceptability</a:t>
            </a:r>
            <a:endParaRPr lang="en-US" sz="2400" dirty="0"/>
          </a:p>
          <a:p>
            <a:pPr marL="342900" indent="-342900">
              <a:buFontTx/>
              <a:buChar char="-"/>
            </a:pPr>
            <a:r>
              <a:rPr lang="en-US" sz="2400" dirty="0"/>
              <a:t>Validate inputs</a:t>
            </a:r>
            <a:endParaRPr lang="en-US" sz="2400" dirty="0"/>
          </a:p>
          <a:p>
            <a:pPr marL="342900" indent="-342900">
              <a:buFontTx/>
              <a:buChar char="-"/>
            </a:pPr>
            <a:r>
              <a:rPr lang="en-US" sz="2400" dirty="0"/>
              <a:t>Secre data at rest</a:t>
            </a:r>
            <a:endParaRPr lang="en-US" sz="2400" dirty="0"/>
          </a:p>
          <a:p>
            <a:pPr marL="342900" indent="-342900">
              <a:buFontTx/>
              <a:buChar char="-"/>
            </a:pPr>
            <a:r>
              <a:rPr lang="en-US" sz="2400" dirty="0"/>
              <a:t>Prevent bypass attacks</a:t>
            </a:r>
            <a:endParaRPr lang="en-US" sz="2400" dirty="0"/>
          </a:p>
          <a:p>
            <a:pPr marL="342900" indent="-342900">
              <a:buFontTx/>
              <a:buChar char="-"/>
            </a:pPr>
            <a:r>
              <a:rPr lang="en-US" sz="2400" dirty="0"/>
              <a:t>Defense in depth</a:t>
            </a:r>
            <a:endParaRPr lang="en-NZ"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791335"/>
          </a:xfrm>
        </p:spPr>
        <p:txBody>
          <a:bodyPr>
            <a:normAutofit fontScale="90000" lnSpcReduction="20000"/>
          </a:bodyPr>
          <a:lstStyle/>
          <a:p>
            <a:pPr marL="0" indent="0">
              <a:buNone/>
            </a:pPr>
            <a:r>
              <a:rPr lang="en-NZ" dirty="0"/>
              <a:t>Start thinking about the threats that might impact the applications or systems that you build and how you might protect against them.</a:t>
            </a:r>
            <a:endParaRPr lang="en-NZ" dirty="0"/>
          </a:p>
          <a:p>
            <a:pPr marL="0" indent="0">
              <a:buNone/>
            </a:pPr>
            <a:r>
              <a:rPr lang="en-NZ" dirty="0"/>
              <a:t>开始考虑可能影响您所构建的应用程序或系统的威胁，以及如何防范这些威胁。</a:t>
            </a: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3967257" cy="830997"/>
          </a:xfrm>
          <a:prstGeom prst="rect">
            <a:avLst/>
          </a:prstGeom>
          <a:noFill/>
        </p:spPr>
        <p:txBody>
          <a:bodyPr wrap="square" rtlCol="0">
            <a:spAutoFit/>
          </a:bodyPr>
          <a:lstStyle/>
          <a:p>
            <a:r>
              <a:rPr lang="en-NZ" sz="4800" b="1" dirty="0"/>
              <a:t>Goal</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674" y="4050324"/>
            <a:ext cx="11263241" cy="1573657"/>
          </a:xfrm>
          <a:ln w="44450">
            <a:solidFill>
              <a:srgbClr val="053B7A"/>
            </a:solidFill>
          </a:ln>
        </p:spPr>
        <p:txBody>
          <a:bodyPr>
            <a:normAutofit fontScale="92500" lnSpcReduction="10000"/>
          </a:bodyPr>
          <a:lstStyle/>
          <a:p>
            <a:pPr marL="0" indent="0" algn="ctr">
              <a:buNone/>
            </a:pPr>
            <a:r>
              <a:rPr lang="en-NZ" b="1" dirty="0"/>
              <a:t>Risk</a:t>
            </a:r>
            <a:endParaRPr lang="en-NZ" b="1" dirty="0"/>
          </a:p>
          <a:p>
            <a:pPr marL="0" indent="0" algn="ctr">
              <a:buNone/>
            </a:pPr>
            <a:r>
              <a:rPr lang="en-NZ" i="1" dirty="0"/>
              <a:t>The possibility that a threat will exploit a vulnerability to harm an asset</a:t>
            </a:r>
            <a:endParaRPr lang="en-NZ" i="1" dirty="0"/>
          </a:p>
          <a:p>
            <a:pPr marL="0" indent="0" algn="ctr">
              <a:buNone/>
            </a:pPr>
            <a:r>
              <a:rPr lang="en-NZ" b="1" dirty="0"/>
              <a:t>Risk = Threat * Vulnerability</a:t>
            </a:r>
            <a:endParaRPr lang="en-NZ" b="1" i="1" dirty="0"/>
          </a:p>
          <a:p>
            <a:pPr marL="0" indent="0">
              <a:buNone/>
            </a:pPr>
            <a:endParaRPr lang="en-NZ" dirty="0"/>
          </a:p>
          <a:p>
            <a:pPr marL="0" indent="0">
              <a:buNone/>
            </a:pPr>
            <a:endParaRPr lang="en-NZ" dirty="0"/>
          </a:p>
        </p:txBody>
      </p:sp>
      <p:sp>
        <p:nvSpPr>
          <p:cNvPr id="4" name="Content Placeholder 2"/>
          <p:cNvSpPr txBox="1"/>
          <p:nvPr/>
        </p:nvSpPr>
        <p:spPr>
          <a:xfrm>
            <a:off x="455450" y="1550492"/>
            <a:ext cx="2636519" cy="2292061"/>
          </a:xfrm>
          <a:prstGeom prst="rect">
            <a:avLst/>
          </a:prstGeom>
          <a:ln w="44450" cmpd="sng">
            <a:solidFill>
              <a:srgbClr val="053B7A"/>
            </a:solidFill>
          </a:ln>
        </p:spPr>
        <p:txBody>
          <a:bodyPr vert="horz" lIns="108000" tIns="72000" rIns="108000" bIns="7200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NZ" b="1" dirty="0"/>
              <a:t>财产</a:t>
            </a:r>
            <a:r>
              <a:rPr lang="en-NZ" b="1" dirty="0"/>
              <a:t>Asset</a:t>
            </a:r>
            <a:r>
              <a:rPr lang="en-NZ" dirty="0"/>
              <a:t> </a:t>
            </a:r>
            <a:endParaRPr lang="en-NZ" dirty="0"/>
          </a:p>
          <a:p>
            <a:pPr marL="0" indent="0" algn="ctr">
              <a:buNone/>
            </a:pPr>
            <a:r>
              <a:rPr lang="en-NZ" i="1" dirty="0"/>
              <a:t>Something that should be protected</a:t>
            </a:r>
            <a:endParaRPr lang="en-NZ" i="1" dirty="0"/>
          </a:p>
        </p:txBody>
      </p:sp>
      <p:sp>
        <p:nvSpPr>
          <p:cNvPr id="5" name="Content Placeholder 2"/>
          <p:cNvSpPr txBox="1"/>
          <p:nvPr/>
        </p:nvSpPr>
        <p:spPr>
          <a:xfrm>
            <a:off x="3294313" y="1555961"/>
            <a:ext cx="2636520" cy="2292061"/>
          </a:xfrm>
          <a:prstGeom prst="rect">
            <a:avLst/>
          </a:prstGeom>
          <a:ln w="44450">
            <a:solidFill>
              <a:srgbClr val="053B7A"/>
            </a:solidFill>
          </a:ln>
        </p:spPr>
        <p:txBody>
          <a:bodyPr vert="horz" lIns="91440" tIns="72000" rIns="91440" bIns="7200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b="1" dirty="0"/>
              <a:t>Vulnerability</a:t>
            </a:r>
            <a:r>
              <a:rPr lang="en-NZ" dirty="0"/>
              <a:t> </a:t>
            </a:r>
            <a:endParaRPr lang="en-NZ" dirty="0"/>
          </a:p>
          <a:p>
            <a:pPr marL="0" indent="0" algn="ctr">
              <a:buNone/>
            </a:pPr>
            <a:r>
              <a:rPr lang="en-NZ" i="1" dirty="0"/>
              <a:t>Weakness or lack of protections</a:t>
            </a:r>
            <a:endParaRPr lang="en-NZ" dirty="0"/>
          </a:p>
        </p:txBody>
      </p:sp>
      <p:sp>
        <p:nvSpPr>
          <p:cNvPr id="6" name="Content Placeholder 2"/>
          <p:cNvSpPr txBox="1"/>
          <p:nvPr/>
        </p:nvSpPr>
        <p:spPr>
          <a:xfrm>
            <a:off x="6132541" y="1550684"/>
            <a:ext cx="2636520" cy="2292061"/>
          </a:xfrm>
          <a:prstGeom prst="rect">
            <a:avLst/>
          </a:prstGeom>
          <a:ln w="44450">
            <a:solidFill>
              <a:srgbClr val="053B7A"/>
            </a:solidFill>
          </a:ln>
        </p:spPr>
        <p:txBody>
          <a:bodyPr vert="horz" lIns="91440" tIns="7200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b="1" dirty="0"/>
              <a:t>Threat</a:t>
            </a:r>
            <a:r>
              <a:rPr lang="en-NZ" dirty="0"/>
              <a:t> </a:t>
            </a:r>
            <a:endParaRPr lang="en-NZ" dirty="0"/>
          </a:p>
          <a:p>
            <a:pPr marL="0" indent="0" algn="ctr">
              <a:buNone/>
            </a:pPr>
            <a:r>
              <a:rPr lang="en-NZ" i="1" dirty="0"/>
              <a:t>Something that could negatively impact an asset</a:t>
            </a:r>
            <a:endParaRPr lang="en-NZ" i="1" dirty="0"/>
          </a:p>
        </p:txBody>
      </p:sp>
      <p:sp>
        <p:nvSpPr>
          <p:cNvPr id="7" name="Content Placeholder 2"/>
          <p:cNvSpPr txBox="1"/>
          <p:nvPr/>
        </p:nvSpPr>
        <p:spPr>
          <a:xfrm>
            <a:off x="8971915" y="781685"/>
            <a:ext cx="2738755" cy="3061335"/>
          </a:xfrm>
          <a:prstGeom prst="rect">
            <a:avLst/>
          </a:prstGeom>
          <a:ln w="44450">
            <a:solidFill>
              <a:srgbClr val="053B7A"/>
            </a:solidFill>
          </a:ln>
        </p:spPr>
        <p:txBody>
          <a:bodyPr vert="horz" lIns="91440" tIns="72000" rIns="91440" bIns="45720" rtlCol="0" anchor="ctr">
            <a:normAutofit fontScale="9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b="1" dirty="0"/>
              <a:t>安全控制又称“缓解”</a:t>
            </a:r>
            <a:endParaRPr lang="en-NZ" b="1" dirty="0"/>
          </a:p>
          <a:p>
            <a:pPr marL="0" indent="0" algn="ctr">
              <a:buNone/>
            </a:pPr>
            <a:r>
              <a:rPr lang="en-NZ" b="1" dirty="0"/>
              <a:t>保护免受威胁，减少脆弱性</a:t>
            </a:r>
            <a:endParaRPr lang="en-NZ" b="1" dirty="0"/>
          </a:p>
          <a:p>
            <a:pPr marL="0" indent="0" algn="ctr">
              <a:buNone/>
            </a:pPr>
            <a:r>
              <a:rPr lang="en-NZ" b="1" dirty="0"/>
              <a:t>Security Controls</a:t>
            </a:r>
            <a:br>
              <a:rPr lang="en-NZ" b="1" dirty="0"/>
            </a:br>
            <a:r>
              <a:rPr lang="en-NZ" b="1" dirty="0"/>
              <a:t>aka “mitigations” </a:t>
            </a:r>
            <a:endParaRPr lang="en-NZ" b="1" dirty="0"/>
          </a:p>
          <a:p>
            <a:pPr marL="0" indent="0" algn="ctr">
              <a:buNone/>
            </a:pPr>
            <a:r>
              <a:rPr lang="en-NZ" i="1" dirty="0"/>
              <a:t>Protect against threats, reduce vulnerability</a:t>
            </a:r>
            <a:endParaRPr lang="en-NZ" dirty="0"/>
          </a:p>
        </p:txBody>
      </p:sp>
      <p:sp>
        <p:nvSpPr>
          <p:cNvPr id="8" name="Content Placeholder 2"/>
          <p:cNvSpPr txBox="1"/>
          <p:nvPr/>
        </p:nvSpPr>
        <p:spPr>
          <a:xfrm>
            <a:off x="657794" y="5111700"/>
            <a:ext cx="10950765" cy="5122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NZ" dirty="0"/>
          </a:p>
        </p:txBody>
      </p:sp>
      <p:sp>
        <p:nvSpPr>
          <p:cNvPr id="14" name="TextBox 13"/>
          <p:cNvSpPr txBox="1"/>
          <p:nvPr/>
        </p:nvSpPr>
        <p:spPr>
          <a:xfrm>
            <a:off x="74930" y="401320"/>
            <a:ext cx="8326755" cy="829945"/>
          </a:xfrm>
          <a:prstGeom prst="rect">
            <a:avLst/>
          </a:prstGeom>
          <a:noFill/>
        </p:spPr>
        <p:txBody>
          <a:bodyPr wrap="square" rtlCol="0">
            <a:spAutoFit/>
          </a:bodyPr>
          <a:lstStyle/>
          <a:p>
            <a:r>
              <a:rPr lang="en-NZ" sz="4800" b="1" dirty="0">
                <a:solidFill>
                  <a:srgbClr val="FF0000"/>
                </a:solidFill>
              </a:rPr>
              <a:t>Definitions </a:t>
            </a:r>
            <a:r>
              <a:rPr lang="en-US" altLang="en-NZ" sz="4800" b="1" dirty="0">
                <a:solidFill>
                  <a:srgbClr val="FF0000"/>
                </a:solidFill>
              </a:rPr>
              <a:t>IMPORTANT</a:t>
            </a:r>
            <a:endParaRPr lang="en-US" altLang="en-NZ" sz="4800" b="1" dirty="0">
              <a:solidFill>
                <a:srgbClr val="FF0000"/>
              </a:solidFill>
            </a:endParaRPr>
          </a:p>
        </p:txBody>
      </p:sp>
      <p:grpSp>
        <p:nvGrpSpPr>
          <p:cNvPr id="15" name="Group 14"/>
          <p:cNvGrpSpPr/>
          <p:nvPr/>
        </p:nvGrpSpPr>
        <p:grpSpPr>
          <a:xfrm>
            <a:off x="-1" y="6293223"/>
            <a:ext cx="12192001" cy="564777"/>
            <a:chOff x="-17967" y="6494445"/>
            <a:chExt cx="9279644" cy="369332"/>
          </a:xfrm>
        </p:grpSpPr>
        <p:sp>
          <p:nvSpPr>
            <p:cNvPr id="16" name="Rectangle 15"/>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8" name="TextBox 17"/>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
        <p:nvSpPr>
          <p:cNvPr id="19" name="Rectangle 18"/>
          <p:cNvSpPr/>
          <p:nvPr/>
        </p:nvSpPr>
        <p:spPr>
          <a:xfrm>
            <a:off x="7722443" y="5792468"/>
            <a:ext cx="4469557" cy="369332"/>
          </a:xfrm>
          <a:prstGeom prst="rect">
            <a:avLst/>
          </a:prstGeom>
        </p:spPr>
        <p:txBody>
          <a:bodyPr wrap="none">
            <a:spAutoFit/>
          </a:bodyPr>
          <a:lstStyle/>
          <a:p>
            <a:r>
              <a:rPr lang="en-NZ" dirty="0"/>
              <a:t>More detail at: https://csrc.nist.gov/glossary/</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uiExpand="1" build="allAtOnce"/>
      <p:bldP spid="4" grpId="0" animBg="1"/>
      <p:bldP spid="5" grpId="0" animBg="1"/>
      <p:bldP spid="6" grpId="0" bldLvl="0" animBg="1"/>
      <p:bldP spid="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2149549" cy="950128"/>
          </a:xfrm>
          <a:ln w="44450">
            <a:solidFill>
              <a:srgbClr val="053B7A"/>
            </a:solidFill>
          </a:ln>
        </p:spPr>
        <p:txBody>
          <a:bodyPr tIns="72000">
            <a:normAutofit fontScale="92500" lnSpcReduction="10000"/>
          </a:bodyPr>
          <a:lstStyle/>
          <a:p>
            <a:pPr marL="0" indent="0" algn="ctr">
              <a:buNone/>
            </a:pPr>
            <a:r>
              <a:rPr lang="en-NZ" dirty="0"/>
              <a:t>Non-compliance</a:t>
            </a:r>
            <a:endParaRPr lang="en-NZ" dirty="0"/>
          </a:p>
        </p:txBody>
      </p:sp>
      <p:sp>
        <p:nvSpPr>
          <p:cNvPr id="4" name="Content Placeholder 2"/>
          <p:cNvSpPr txBox="1"/>
          <p:nvPr/>
        </p:nvSpPr>
        <p:spPr>
          <a:xfrm>
            <a:off x="1243123" y="3788071"/>
            <a:ext cx="3489251" cy="1187986"/>
          </a:xfrm>
          <a:prstGeom prst="rect">
            <a:avLst/>
          </a:prstGeom>
          <a:ln w="44450">
            <a:solidFill>
              <a:srgbClr val="053B7A"/>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NZ" dirty="0"/>
              <a:t>Weight/Cost of </a:t>
            </a:r>
            <a:endParaRPr lang="en-NZ" dirty="0"/>
          </a:p>
          <a:p>
            <a:pPr marL="0" indent="0" algn="ctr">
              <a:buFont typeface="Arial" panose="020B0604020202020204" pitchFamily="34" charset="0"/>
              <a:buNone/>
            </a:pPr>
            <a:r>
              <a:rPr lang="en-NZ" dirty="0"/>
              <a:t>Risk Realisation</a:t>
            </a:r>
            <a:endParaRPr lang="en-NZ" dirty="0"/>
          </a:p>
        </p:txBody>
      </p:sp>
      <p:sp>
        <p:nvSpPr>
          <p:cNvPr id="6" name="Content Placeholder 2"/>
          <p:cNvSpPr txBox="1"/>
          <p:nvPr/>
        </p:nvSpPr>
        <p:spPr>
          <a:xfrm>
            <a:off x="3426246" y="1825625"/>
            <a:ext cx="2588046" cy="741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NZ" dirty="0"/>
          </a:p>
        </p:txBody>
      </p:sp>
      <p:sp>
        <p:nvSpPr>
          <p:cNvPr id="7" name="Content Placeholder 2"/>
          <p:cNvSpPr txBox="1"/>
          <p:nvPr/>
        </p:nvSpPr>
        <p:spPr>
          <a:xfrm>
            <a:off x="6014292" y="1802052"/>
            <a:ext cx="2588046" cy="741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NZ" dirty="0"/>
          </a:p>
        </p:txBody>
      </p:sp>
      <p:sp>
        <p:nvSpPr>
          <p:cNvPr id="8" name="Content Placeholder 2"/>
          <p:cNvSpPr txBox="1"/>
          <p:nvPr/>
        </p:nvSpPr>
        <p:spPr>
          <a:xfrm>
            <a:off x="8602338" y="1825624"/>
            <a:ext cx="2588046" cy="741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NZ" dirty="0"/>
          </a:p>
        </p:txBody>
      </p:sp>
      <p:sp>
        <p:nvSpPr>
          <p:cNvPr id="17" name="Content Placeholder 2"/>
          <p:cNvSpPr txBox="1"/>
          <p:nvPr/>
        </p:nvSpPr>
        <p:spPr>
          <a:xfrm>
            <a:off x="3426246" y="1825625"/>
            <a:ext cx="2149549" cy="950128"/>
          </a:xfrm>
          <a:prstGeom prst="rect">
            <a:avLst/>
          </a:prstGeom>
          <a:ln w="44450">
            <a:solidFill>
              <a:srgbClr val="053B7A"/>
            </a:solidFill>
          </a:ln>
        </p:spPr>
        <p:txBody>
          <a:bodyPr vert="horz" lIns="91440" tIns="7200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NZ" dirty="0"/>
              <a:t>Data Loss</a:t>
            </a:r>
            <a:endParaRPr lang="en-NZ" dirty="0"/>
          </a:p>
        </p:txBody>
      </p:sp>
      <p:sp>
        <p:nvSpPr>
          <p:cNvPr id="18" name="Content Placeholder 2"/>
          <p:cNvSpPr txBox="1"/>
          <p:nvPr/>
        </p:nvSpPr>
        <p:spPr>
          <a:xfrm>
            <a:off x="6014292" y="1811620"/>
            <a:ext cx="2479158" cy="950128"/>
          </a:xfrm>
          <a:prstGeom prst="rect">
            <a:avLst/>
          </a:prstGeom>
          <a:ln w="44450">
            <a:solidFill>
              <a:srgbClr val="053B7A"/>
            </a:solidFill>
          </a:ln>
        </p:spPr>
        <p:txBody>
          <a:bodyPr vert="horz" lIns="91440" tIns="7200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dirty="0"/>
              <a:t>Monetary Cost</a:t>
            </a:r>
            <a:endParaRPr lang="en-NZ" dirty="0"/>
          </a:p>
        </p:txBody>
      </p:sp>
      <p:sp>
        <p:nvSpPr>
          <p:cNvPr id="20" name="Content Placeholder 2"/>
          <p:cNvSpPr txBox="1"/>
          <p:nvPr/>
        </p:nvSpPr>
        <p:spPr>
          <a:xfrm>
            <a:off x="8931947" y="1811620"/>
            <a:ext cx="2479158" cy="950128"/>
          </a:xfrm>
          <a:prstGeom prst="rect">
            <a:avLst/>
          </a:prstGeom>
          <a:ln w="44450">
            <a:solidFill>
              <a:srgbClr val="053B7A"/>
            </a:solidFill>
          </a:ln>
        </p:spPr>
        <p:txBody>
          <a:bodyPr vert="horz" lIns="91440" tIns="7200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dirty="0"/>
              <a:t>Reputation</a:t>
            </a:r>
            <a:endParaRPr lang="en-NZ" dirty="0"/>
          </a:p>
        </p:txBody>
      </p:sp>
      <p:sp>
        <p:nvSpPr>
          <p:cNvPr id="21" name="Content Placeholder 2"/>
          <p:cNvSpPr txBox="1"/>
          <p:nvPr/>
        </p:nvSpPr>
        <p:spPr>
          <a:xfrm>
            <a:off x="6980274" y="3747612"/>
            <a:ext cx="3489251" cy="1187986"/>
          </a:xfrm>
          <a:prstGeom prst="rect">
            <a:avLst/>
          </a:prstGeom>
          <a:ln w="44450">
            <a:solidFill>
              <a:srgbClr val="053B7A"/>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dirty="0"/>
              <a:t>Weight/Cost of </a:t>
            </a:r>
            <a:endParaRPr lang="en-NZ" dirty="0"/>
          </a:p>
          <a:p>
            <a:pPr marL="0" indent="0" algn="ctr">
              <a:buNone/>
            </a:pPr>
            <a:r>
              <a:rPr lang="en-NZ" dirty="0"/>
              <a:t>Countermeasures</a:t>
            </a:r>
            <a:endParaRPr lang="en-NZ" dirty="0"/>
          </a:p>
        </p:txBody>
      </p:sp>
      <p:pic>
        <p:nvPicPr>
          <p:cNvPr id="27" name="Graphic 2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5084199" y="3536172"/>
            <a:ext cx="1541572" cy="1541572"/>
          </a:xfrm>
          <a:prstGeom prst="rect">
            <a:avLst/>
          </a:prstGeom>
        </p:spPr>
      </p:pic>
      <p:sp>
        <p:nvSpPr>
          <p:cNvPr id="19" name="TextBox 18"/>
          <p:cNvSpPr txBox="1"/>
          <p:nvPr/>
        </p:nvSpPr>
        <p:spPr>
          <a:xfrm>
            <a:off x="74656" y="401036"/>
            <a:ext cx="3967257" cy="830997"/>
          </a:xfrm>
          <a:prstGeom prst="rect">
            <a:avLst/>
          </a:prstGeom>
          <a:noFill/>
        </p:spPr>
        <p:txBody>
          <a:bodyPr wrap="square" rtlCol="0">
            <a:spAutoFit/>
          </a:bodyPr>
          <a:lstStyle/>
          <a:p>
            <a:r>
              <a:rPr lang="en-NZ" sz="4800" b="1" dirty="0"/>
              <a:t>Why?</a:t>
            </a:r>
            <a:endParaRPr lang="en-NZ" sz="4800" b="1" dirty="0"/>
          </a:p>
        </p:txBody>
      </p:sp>
      <p:grpSp>
        <p:nvGrpSpPr>
          <p:cNvPr id="22" name="Group 21"/>
          <p:cNvGrpSpPr/>
          <p:nvPr/>
        </p:nvGrpSpPr>
        <p:grpSpPr>
          <a:xfrm>
            <a:off x="-1" y="6293223"/>
            <a:ext cx="12192001" cy="564777"/>
            <a:chOff x="-17967" y="6494445"/>
            <a:chExt cx="9279644" cy="369332"/>
          </a:xfrm>
        </p:grpSpPr>
        <p:sp>
          <p:nvSpPr>
            <p:cNvPr id="23" name="Rectangle 22"/>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25" name="TextBox 24"/>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allAtOnce"/>
      <p:bldP spid="4" grpId="0" animBg="1"/>
      <p:bldP spid="17" grpId="0" animBg="1"/>
      <p:bldP spid="18" grpId="0" animBg="1"/>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737152" y="1816027"/>
            <a:ext cx="9758570" cy="2596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Do you know any examples of standards or laws that you need to comply with?</a:t>
            </a:r>
            <a:endParaRPr lang="en-NZ" dirty="0"/>
          </a:p>
        </p:txBody>
      </p:sp>
      <p:sp>
        <p:nvSpPr>
          <p:cNvPr id="14" name="TextBox 13"/>
          <p:cNvSpPr txBox="1"/>
          <p:nvPr/>
        </p:nvSpPr>
        <p:spPr>
          <a:xfrm>
            <a:off x="74656" y="401036"/>
            <a:ext cx="3967257" cy="830997"/>
          </a:xfrm>
          <a:prstGeom prst="rect">
            <a:avLst/>
          </a:prstGeom>
          <a:noFill/>
        </p:spPr>
        <p:txBody>
          <a:bodyPr wrap="square" rtlCol="0">
            <a:spAutoFit/>
          </a:bodyPr>
          <a:lstStyle/>
          <a:p>
            <a:r>
              <a:rPr lang="en-US" sz="4800" b="1" dirty="0"/>
              <a:t>Question</a:t>
            </a:r>
            <a:endParaRPr lang="en-NZ" sz="4800" b="1" dirty="0"/>
          </a:p>
        </p:txBody>
      </p:sp>
      <p:grpSp>
        <p:nvGrpSpPr>
          <p:cNvPr id="15" name="Group 14"/>
          <p:cNvGrpSpPr/>
          <p:nvPr/>
        </p:nvGrpSpPr>
        <p:grpSpPr>
          <a:xfrm>
            <a:off x="-1" y="6293223"/>
            <a:ext cx="12192001" cy="564777"/>
            <a:chOff x="-17967" y="6494445"/>
            <a:chExt cx="9279644" cy="369332"/>
          </a:xfrm>
        </p:grpSpPr>
        <p:sp>
          <p:nvSpPr>
            <p:cNvPr id="16" name="Rectangle 15"/>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8" name="TextBox 17"/>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737151" y="1816027"/>
            <a:ext cx="10951265" cy="40149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Do you know any examples of standards or laws that you need to comply with?</a:t>
            </a:r>
            <a:endParaRPr lang="en-US" dirty="0"/>
          </a:p>
          <a:p>
            <a:pPr lvl="1"/>
            <a:r>
              <a:rPr lang="en-US" dirty="0"/>
              <a:t>NZ Information Security Manual (NZISM) </a:t>
            </a:r>
            <a:r>
              <a:rPr lang="en-US" dirty="0">
                <a:hlinkClick r:id="rId1"/>
              </a:rPr>
              <a:t>https://www.gcsb.govt.nz/publications/the-nz-information-security-manual/</a:t>
            </a:r>
            <a:r>
              <a:rPr lang="en-US" dirty="0"/>
              <a:t>)</a:t>
            </a:r>
            <a:endParaRPr lang="en-US" dirty="0"/>
          </a:p>
          <a:p>
            <a:pPr lvl="1"/>
            <a:r>
              <a:rPr lang="en-US" dirty="0"/>
              <a:t>NZ Privacy Act </a:t>
            </a:r>
            <a:r>
              <a:rPr lang="en-US" dirty="0">
                <a:hlinkClick r:id="rId2"/>
              </a:rPr>
              <a:t>https://www.privacy.org.nz/the-privacy-act-and-codes/privacy-act-and-codes-introduction/</a:t>
            </a:r>
            <a:endParaRPr lang="en-US" dirty="0"/>
          </a:p>
          <a:p>
            <a:pPr lvl="1"/>
            <a:r>
              <a:rPr lang="en-US" dirty="0"/>
              <a:t>EU General Data Protection Regulation (GDPR) </a:t>
            </a:r>
            <a:r>
              <a:rPr lang="en-US" dirty="0">
                <a:hlinkClick r:id="rId3"/>
              </a:rPr>
              <a:t>https://gdpr-info.eu/</a:t>
            </a:r>
            <a:endParaRPr lang="en-US" dirty="0"/>
          </a:p>
          <a:p>
            <a:pPr lvl="1"/>
            <a:r>
              <a:rPr lang="en-US" dirty="0"/>
              <a:t>US Health Information Portability and Accountability Act HIPAA </a:t>
            </a:r>
            <a:r>
              <a:rPr lang="en-US" dirty="0">
                <a:hlinkClick r:id="rId4"/>
              </a:rPr>
              <a:t>https://www.hhs.gov/hipaa/index.html</a:t>
            </a:r>
            <a:endParaRPr lang="en-US" dirty="0"/>
          </a:p>
          <a:p>
            <a:pPr lvl="1"/>
            <a:r>
              <a:rPr lang="en-US" dirty="0"/>
              <a:t>Payment Card Industry Data Security Standard PCI DSS </a:t>
            </a:r>
            <a:r>
              <a:rPr lang="en-US" dirty="0">
                <a:hlinkClick r:id="rId5"/>
              </a:rPr>
              <a:t>https://www.pcisecuritystandards.org/pci_security/</a:t>
            </a:r>
            <a:r>
              <a:rPr lang="en-US" dirty="0"/>
              <a:t> </a:t>
            </a:r>
            <a:endParaRPr lang="en-US" dirty="0"/>
          </a:p>
          <a:p>
            <a:pPr lvl="1"/>
            <a:endParaRPr lang="en-US" dirty="0"/>
          </a:p>
          <a:p>
            <a:pPr lvl="1"/>
            <a:endParaRPr lang="en-NZ" dirty="0"/>
          </a:p>
        </p:txBody>
      </p:sp>
      <p:sp>
        <p:nvSpPr>
          <p:cNvPr id="14" name="TextBox 13"/>
          <p:cNvSpPr txBox="1"/>
          <p:nvPr/>
        </p:nvSpPr>
        <p:spPr>
          <a:xfrm>
            <a:off x="74656" y="401036"/>
            <a:ext cx="3967257" cy="830997"/>
          </a:xfrm>
          <a:prstGeom prst="rect">
            <a:avLst/>
          </a:prstGeom>
          <a:noFill/>
        </p:spPr>
        <p:txBody>
          <a:bodyPr wrap="square" rtlCol="0">
            <a:spAutoFit/>
          </a:bodyPr>
          <a:lstStyle/>
          <a:p>
            <a:r>
              <a:rPr lang="en-US" sz="4800" b="1" dirty="0"/>
              <a:t>Question</a:t>
            </a:r>
            <a:endParaRPr lang="en-NZ" sz="4800" b="1" dirty="0"/>
          </a:p>
        </p:txBody>
      </p:sp>
      <p:grpSp>
        <p:nvGrpSpPr>
          <p:cNvPr id="15" name="Group 14"/>
          <p:cNvGrpSpPr/>
          <p:nvPr/>
        </p:nvGrpSpPr>
        <p:grpSpPr>
          <a:xfrm>
            <a:off x="-1" y="6293223"/>
            <a:ext cx="12192001" cy="564777"/>
            <a:chOff x="-17967" y="6494445"/>
            <a:chExt cx="9279644" cy="369332"/>
          </a:xfrm>
        </p:grpSpPr>
        <p:sp>
          <p:nvSpPr>
            <p:cNvPr id="16" name="Rectangle 15"/>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8" name="TextBox 17"/>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38893"/>
            <a:ext cx="4339856" cy="818708"/>
          </a:xfrm>
        </p:spPr>
        <p:txBody>
          <a:bodyPr>
            <a:normAutofit/>
          </a:bodyPr>
          <a:lstStyle/>
          <a:p>
            <a:r>
              <a:rPr lang="en-NZ" dirty="0"/>
              <a:t>High cost to fix issues </a:t>
            </a:r>
            <a:endParaRPr lang="en-NZ" dirty="0"/>
          </a:p>
          <a:p>
            <a:pPr marL="0" indent="0">
              <a:buNone/>
            </a:pPr>
            <a:endParaRPr lang="en-NZ" dirty="0"/>
          </a:p>
          <a:p>
            <a:pPr>
              <a:buFontTx/>
              <a:buChar char="-"/>
            </a:pPr>
            <a:endParaRPr lang="en-NZ" dirty="0"/>
          </a:p>
        </p:txBody>
      </p:sp>
      <p:sp>
        <p:nvSpPr>
          <p:cNvPr id="4" name="Content Placeholder 2"/>
          <p:cNvSpPr txBox="1"/>
          <p:nvPr/>
        </p:nvSpPr>
        <p:spPr>
          <a:xfrm>
            <a:off x="6096000" y="2836444"/>
            <a:ext cx="5257800" cy="2596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a:t>Consider security during system design and development to reduce vulnerabilities</a:t>
            </a:r>
            <a:endParaRPr lang="en-NZ" dirty="0"/>
          </a:p>
          <a:p>
            <a:endParaRPr lang="en-NZ" dirty="0"/>
          </a:p>
          <a:p>
            <a:r>
              <a:rPr lang="en-NZ" dirty="0"/>
              <a:t>Ongoing</a:t>
            </a:r>
            <a:endParaRPr lang="zh-CN" dirty="0"/>
          </a:p>
        </p:txBody>
      </p:sp>
      <p:sp>
        <p:nvSpPr>
          <p:cNvPr id="5" name="Content Placeholder 2"/>
          <p:cNvSpPr txBox="1"/>
          <p:nvPr/>
        </p:nvSpPr>
        <p:spPr>
          <a:xfrm>
            <a:off x="838200" y="3908616"/>
            <a:ext cx="3627474" cy="1216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a:t>More vulnerabilities = more risk</a:t>
            </a:r>
            <a:endParaRPr lang="en-NZ" dirty="0"/>
          </a:p>
          <a:p>
            <a:pPr marL="0" indent="0">
              <a:buFont typeface="Arial" panose="020B0604020202020204" pitchFamily="34" charset="0"/>
              <a:buNone/>
            </a:pPr>
            <a:endParaRPr lang="en-NZ" dirty="0"/>
          </a:p>
          <a:p>
            <a:pPr marL="0" indent="0">
              <a:buFont typeface="Arial" panose="020B0604020202020204" pitchFamily="34" charset="0"/>
              <a:buNone/>
            </a:pPr>
            <a:endParaRPr lang="en-NZ" dirty="0"/>
          </a:p>
          <a:p>
            <a:pPr>
              <a:buFontTx/>
              <a:buChar char="-"/>
            </a:pPr>
            <a:endParaRPr lang="en-NZ" dirty="0"/>
          </a:p>
        </p:txBody>
      </p:sp>
      <p:sp>
        <p:nvSpPr>
          <p:cNvPr id="12" name="Content Placeholder 2"/>
          <p:cNvSpPr txBox="1"/>
          <p:nvPr/>
        </p:nvSpPr>
        <p:spPr>
          <a:xfrm>
            <a:off x="838200" y="1825625"/>
            <a:ext cx="4339856" cy="704924"/>
          </a:xfrm>
          <a:prstGeom prst="rect">
            <a:avLst/>
          </a:prstGeom>
          <a:ln w="44450">
            <a:solidFill>
              <a:srgbClr val="053B7A"/>
            </a:solidFill>
          </a:ln>
        </p:spPr>
        <p:txBody>
          <a:bodyPr vert="horz" lIns="91440" tIns="7200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NZ" dirty="0"/>
              <a:t>After Implementation</a:t>
            </a:r>
            <a:endParaRPr lang="en-NZ" dirty="0"/>
          </a:p>
        </p:txBody>
      </p:sp>
      <p:sp>
        <p:nvSpPr>
          <p:cNvPr id="13" name="Content Placeholder 2"/>
          <p:cNvSpPr txBox="1"/>
          <p:nvPr/>
        </p:nvSpPr>
        <p:spPr>
          <a:xfrm>
            <a:off x="6096000" y="1825994"/>
            <a:ext cx="4339856" cy="704924"/>
          </a:xfrm>
          <a:prstGeom prst="rect">
            <a:avLst/>
          </a:prstGeom>
          <a:ln w="44450">
            <a:solidFill>
              <a:srgbClr val="053B7A"/>
            </a:solidFill>
          </a:ln>
        </p:spPr>
        <p:txBody>
          <a:bodyPr vert="horz" lIns="91440" tIns="7200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dirty="0"/>
              <a:t>During Development</a:t>
            </a:r>
            <a:endParaRPr lang="en-NZ" dirty="0"/>
          </a:p>
        </p:txBody>
      </p:sp>
      <p:sp>
        <p:nvSpPr>
          <p:cNvPr id="14" name="TextBox 13"/>
          <p:cNvSpPr txBox="1"/>
          <p:nvPr/>
        </p:nvSpPr>
        <p:spPr>
          <a:xfrm>
            <a:off x="74656" y="401036"/>
            <a:ext cx="3967257" cy="830997"/>
          </a:xfrm>
          <a:prstGeom prst="rect">
            <a:avLst/>
          </a:prstGeom>
          <a:noFill/>
        </p:spPr>
        <p:txBody>
          <a:bodyPr wrap="square" rtlCol="0">
            <a:spAutoFit/>
          </a:bodyPr>
          <a:lstStyle/>
          <a:p>
            <a:r>
              <a:rPr lang="en-NZ" sz="4800" b="1" dirty="0"/>
              <a:t>When?</a:t>
            </a:r>
            <a:endParaRPr lang="en-NZ" sz="4800" b="1" dirty="0"/>
          </a:p>
        </p:txBody>
      </p:sp>
      <p:grpSp>
        <p:nvGrpSpPr>
          <p:cNvPr id="15" name="Group 14"/>
          <p:cNvGrpSpPr/>
          <p:nvPr/>
        </p:nvGrpSpPr>
        <p:grpSpPr>
          <a:xfrm>
            <a:off x="-1" y="6293223"/>
            <a:ext cx="12192001" cy="564777"/>
            <a:chOff x="-17967" y="6494445"/>
            <a:chExt cx="9279644" cy="369332"/>
          </a:xfrm>
        </p:grpSpPr>
        <p:sp>
          <p:nvSpPr>
            <p:cNvPr id="16" name="Rectangle 15"/>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8" name="TextBox 17"/>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12" grpId="0" animBg="1"/>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5049</Words>
  <Application>WPS 演示</Application>
  <PresentationFormat>Widescreen</PresentationFormat>
  <Paragraphs>342</Paragraphs>
  <Slides>22</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宋体</vt:lpstr>
      <vt:lpstr>Wingdings</vt:lpstr>
      <vt:lpstr>Arial</vt:lpstr>
      <vt:lpstr>Calibri</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Victoria University of Wellington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Watterson</dc:creator>
  <cp:lastModifiedBy>随心1427182852</cp:lastModifiedBy>
  <cp:revision>566</cp:revision>
  <cp:lastPrinted>2018-03-06T03:20:00Z</cp:lastPrinted>
  <dcterms:created xsi:type="dcterms:W3CDTF">2018-02-19T20:47:00Z</dcterms:created>
  <dcterms:modified xsi:type="dcterms:W3CDTF">2020-09-07T18:43:16Z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0x01010061487903724B6F418080FC200A05F3C2</vt:lpwstr>
  </property>
  <property fmtid="{D5CDD505-2E9C-101B-9397-08002B2CF9AE}" pid="3" name="KSOProductBuildVer">
    <vt:lpwstr>2052-11.3.0.9228</vt:lpwstr>
  </property>
</Properties>
</file>