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52"/>
  </p:handoutMasterIdLst>
  <p:sldIdLst>
    <p:sldId id="267" r:id="rId3"/>
    <p:sldId id="474" r:id="rId5"/>
    <p:sldId id="402" r:id="rId6"/>
    <p:sldId id="450" r:id="rId7"/>
    <p:sldId id="451" r:id="rId8"/>
    <p:sldId id="354" r:id="rId9"/>
    <p:sldId id="453" r:id="rId10"/>
    <p:sldId id="454" r:id="rId11"/>
    <p:sldId id="530" r:id="rId12"/>
    <p:sldId id="460" r:id="rId13"/>
    <p:sldId id="456" r:id="rId14"/>
    <p:sldId id="457" r:id="rId15"/>
    <p:sldId id="458" r:id="rId16"/>
    <p:sldId id="367" r:id="rId17"/>
    <p:sldId id="292" r:id="rId18"/>
    <p:sldId id="435" r:id="rId19"/>
    <p:sldId id="408" r:id="rId20"/>
    <p:sldId id="409" r:id="rId21"/>
    <p:sldId id="301" r:id="rId22"/>
    <p:sldId id="280" r:id="rId23"/>
    <p:sldId id="279" r:id="rId24"/>
    <p:sldId id="281" r:id="rId25"/>
    <p:sldId id="531" r:id="rId26"/>
    <p:sldId id="275" r:id="rId27"/>
    <p:sldId id="436" r:id="rId28"/>
    <p:sldId id="437" r:id="rId29"/>
    <p:sldId id="438" r:id="rId30"/>
    <p:sldId id="439" r:id="rId31"/>
    <p:sldId id="440" r:id="rId32"/>
    <p:sldId id="441" r:id="rId33"/>
    <p:sldId id="282" r:id="rId34"/>
    <p:sldId id="325" r:id="rId35"/>
    <p:sldId id="532" r:id="rId36"/>
    <p:sldId id="533" r:id="rId37"/>
    <p:sldId id="447" r:id="rId38"/>
    <p:sldId id="534" r:id="rId39"/>
    <p:sldId id="287" r:id="rId40"/>
    <p:sldId id="535" r:id="rId41"/>
    <p:sldId id="503" r:id="rId42"/>
    <p:sldId id="536" r:id="rId43"/>
    <p:sldId id="538" r:id="rId44"/>
    <p:sldId id="539" r:id="rId45"/>
    <p:sldId id="540" r:id="rId46"/>
    <p:sldId id="541" r:id="rId47"/>
    <p:sldId id="542" r:id="rId48"/>
    <p:sldId id="543" r:id="rId49"/>
    <p:sldId id="544" r:id="rId50"/>
    <p:sldId id="495" r:id="rId51"/>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elch" initials="I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70698" autoAdjust="0"/>
  </p:normalViewPr>
  <p:slideViewPr>
    <p:cSldViewPr snapToGrid="0" snapToObjects="1">
      <p:cViewPr varScale="1">
        <p:scale>
          <a:sx n="48" d="100"/>
          <a:sy n="48" d="100"/>
        </p:scale>
        <p:origin x="1364" y="36"/>
      </p:cViewPr>
      <p:guideLst>
        <p:guide orient="horz" pos="2136"/>
        <p:guide pos="384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5BF4605-D142-4B55-B612-0E3EB9E4A6A5}" type="datetimeFigureOut">
              <a:rPr lang="en-US" smtClean="0"/>
            </a:fld>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B8AF7D7F-339B-458F-8A7D-90F2F8D57C8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D889605-6C09-40D7-A368-5A401C49DDAE}" type="datetimeFigureOut">
              <a:rPr lang="en-NZ" smtClean="0"/>
            </a:fld>
            <a:endParaRPr lang="en-NZ"/>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1FCFA1FB-0359-4589-92D8-427D075B88D8}" type="slidenum">
              <a:rPr lang="en-NZ" smtClean="0"/>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ln>
            <a:solidFill>
              <a:srgbClr val="000000"/>
            </a:solidFill>
            <a:miter lim="800000"/>
          </a:ln>
        </p:spPr>
      </p:sp>
      <p:sp>
        <p:nvSpPr>
          <p:cNvPr id="91139" name="Notes Placeholder 2"/>
          <p:cNvSpPr>
            <a:spLocks noGrp="1"/>
          </p:cNvSpPr>
          <p:nvPr>
            <p:ph type="body" idx="1"/>
          </p:nvPr>
        </p:nvSpPr>
        <p:spPr bwMode="auto"/>
        <p:txBody>
          <a:bodyPr wrap="square" numCol="1" anchor="t" anchorCtr="0" compatLnSpc="1"/>
          <a:lstStyle/>
          <a:p>
            <a:pPr defTabSz="930275" eaLnBrk="1" hangingPunct="1">
              <a:spcBef>
                <a:spcPct val="0"/>
              </a:spcBef>
            </a:pPr>
            <a:r>
              <a:rPr lang="en-US" dirty="0">
                <a:solidFill>
                  <a:srgbClr val="FF0000"/>
                </a:solidFill>
              </a:rPr>
              <a:t>I usually ask people in</a:t>
            </a:r>
            <a:r>
              <a:rPr lang="en-US" baseline="0" dirty="0">
                <a:solidFill>
                  <a:srgbClr val="FF0000"/>
                </a:solidFill>
              </a:rPr>
              <a:t> the class</a:t>
            </a:r>
            <a:r>
              <a:rPr lang="en-US" dirty="0">
                <a:solidFill>
                  <a:srgbClr val="FF0000"/>
                </a:solidFill>
              </a:rPr>
              <a:t> to improve this diagram.  Where should there be trust boundaries?  What’s the</a:t>
            </a:r>
            <a:r>
              <a:rPr lang="en-US" baseline="0" dirty="0">
                <a:solidFill>
                  <a:srgbClr val="FF0000"/>
                </a:solidFill>
              </a:rPr>
              <a:t> wrong shape?  What happens in what order?</a:t>
            </a:r>
            <a:endParaRPr lang="en-US" baseline="0" dirty="0">
              <a:solidFill>
                <a:srgbClr val="FF0000"/>
              </a:solidFill>
            </a:endParaRPr>
          </a:p>
          <a:p>
            <a:pPr defTabSz="930275" eaLnBrk="1" hangingPunct="1">
              <a:spcBef>
                <a:spcPct val="0"/>
              </a:spcBef>
            </a:pPr>
            <a:endParaRPr lang="en-US" baseline="0" dirty="0">
              <a:solidFill>
                <a:srgbClr val="FF0000"/>
              </a:solidFill>
            </a:endParaRPr>
          </a:p>
          <a:p>
            <a:pPr defTabSz="930275" eaLnBrk="1" hangingPunct="1">
              <a:spcBef>
                <a:spcPct val="0"/>
              </a:spcBef>
            </a:pPr>
            <a:r>
              <a:rPr lang="en-US" baseline="0" dirty="0">
                <a:solidFill>
                  <a:srgbClr val="FF0000"/>
                </a:solidFill>
              </a:rPr>
              <a:t>Do point out that none of the data flows are labeled “read” or “write,” and that’s a good thing.  You get read/write from the direction of the arrow.</a:t>
            </a:r>
            <a:endParaRPr lang="en-US" dirty="0">
              <a:solidFill>
                <a:srgbClr val="FF0000"/>
              </a:solidFill>
            </a:endParaRPr>
          </a:p>
          <a:p>
            <a:pPr defTabSz="930275" eaLnBrk="1" hangingPunct="1">
              <a:spcBef>
                <a:spcPct val="0"/>
              </a:spcBef>
            </a:pPr>
            <a:endParaRPr lang="en-US" dirty="0"/>
          </a:p>
        </p:txBody>
      </p:sp>
      <p:sp>
        <p:nvSpPr>
          <p:cNvPr id="90116"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258BE5F0-8750-4A96-A79B-09DFFD982ADD}"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next phase of the process is to identify threats.  How do you do this without being an expert?</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next phase of the process is to identify threats.  How do you do this without being an expert?</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Self</a:t>
            </a:r>
            <a:r>
              <a:rPr lang="en-US" baseline="0" dirty="0"/>
              <a:t> explanatory.  The next slides go into more detail, with examples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are the</a:t>
            </a:r>
            <a:r>
              <a:rPr lang="en-US" baseline="0" dirty="0"/>
              <a:t> threats which affect each type of element.   For example, data flows are subject to tampering, information disclosure and denial of service.  </a:t>
            </a:r>
            <a:endParaRPr lang="en-US" baseline="0" dirty="0"/>
          </a:p>
          <a:p>
            <a:endParaRPr lang="en-US" baseline="0" dirty="0"/>
          </a:p>
          <a:p>
            <a:r>
              <a:rPr lang="en-US" baseline="0" dirty="0"/>
              <a:t>Data stores are subject to tampering, information disclosure and denial of service, and if they’re logs, impact repudiation:</a:t>
            </a:r>
            <a:endParaRPr lang="en-US" baseline="0" dirty="0"/>
          </a:p>
          <a:p>
            <a:endParaRPr lang="en-US" baseline="0" dirty="0"/>
          </a:p>
          <a:p>
            <a:pPr marL="228600" indent="-228600">
              <a:buAutoNum type="arabicParenR"/>
            </a:pPr>
            <a:r>
              <a:rPr lang="en-US" baseline="0" dirty="0"/>
              <a:t>Data stores which are logs come under special attack because they’re logs.</a:t>
            </a:r>
            <a:endParaRPr lang="en-US" baseline="0" dirty="0"/>
          </a:p>
          <a:p>
            <a:pPr marL="228600" indent="-228600">
              <a:buAutoNum type="arabicParenR"/>
            </a:pPr>
            <a:r>
              <a:rPr lang="en-US" baseline="0" dirty="0"/>
              <a:t>Logs can act as a pass through—lots of security software looks at logs.  Be careful about what you write.</a:t>
            </a:r>
            <a:endParaRPr lang="en-US" baseline="0" dirty="0"/>
          </a:p>
          <a:p>
            <a:pPr marL="228600" indent="-228600">
              <a:buAutoNum type="arabicParenR"/>
            </a:pPr>
            <a:r>
              <a:rPr lang="en-US" baseline="0" dirty="0"/>
              <a:t>If a system has no logs, repudiation is easy.</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element is the victim, not the perpetrator. Therefore, if you're tampering with a data store, the threat is to the data store and the data within. If you're spoofing in a way that affects a process, then the process is the victim. So, spoofing by tampering with the network is really a spoof of the endpoint, regardless of the technical details. In other words, the other endpoint (or endpoints) are confused about what's at the other end of the connection. The chart focuses on spoofing of a process, not spoofing of the data flow.</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element is the victim, not the perpetrator. Therefore, if you're tampering with a data store, the threat is to the data store and the data within. If you're spoofing in a way that affects a process, then the process is the victim. So, spoofing by tampering with the network is really a spoof of the endpoint, regardless of the technical details. In other words, the other endpoint (or endpoints) are confused about what's at the other end of the connection. The chart focuses on spoofing of a process, not spoofing of the data flow.</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Your assumption might be too strong.</a:t>
            </a:r>
            <a:endParaRPr lang="en-NZ" dirty="0"/>
          </a:p>
          <a:p>
            <a:r>
              <a:rPr lang="en-NZ" dirty="0"/>
              <a:t>But at least you have documented it and other people know your thinking.</a:t>
            </a:r>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As Bruce </a:t>
            </a:r>
            <a:r>
              <a:rPr lang="en-NZ" dirty="0" err="1"/>
              <a:t>Schneier</a:t>
            </a:r>
            <a:r>
              <a:rPr lang="en-NZ" dirty="0"/>
              <a:t> wrote in his introduction to the subject, “Attack trees provide a formal, methodical way of describing the security of systems, based on varying attacks. Basically, you represent attacks against a system in a tree structure, with the goal as the root node and different ways of achieving that goal as leaf nodes” (</a:t>
            </a:r>
            <a:r>
              <a:rPr lang="en-NZ" dirty="0" err="1"/>
              <a:t>Schneier</a:t>
            </a:r>
            <a:r>
              <a:rPr lang="en-NZ" dirty="0"/>
              <a:t>, 1999).</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There are three ways you can use attack trees to enumerate threats: You can use an attack tree someone else created to help you find threats. You can create a tree to help you think through threats for a project you're working on. Or you can create trees with the intent that others will use them. Creating new trees for general use is challenging, even for security experts.</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You can create </a:t>
            </a:r>
            <a:r>
              <a:rPr lang="en-NZ" dirty="0" err="1"/>
              <a:t>subnodes</a:t>
            </a:r>
            <a:r>
              <a:rPr lang="en-NZ" dirty="0"/>
              <a:t> by brainstorming, or you can look for a structured way to find more nodes. The relation between your nodes can be AND or </a:t>
            </a:r>
            <a:r>
              <a:rPr lang="en-NZ" dirty="0" err="1"/>
              <a:t>OR</a:t>
            </a:r>
            <a:r>
              <a:rPr lang="en-NZ" dirty="0"/>
              <a:t>, and you'll have to make a choice and communicate it to those who are using your tree. Some possible structures for first-level </a:t>
            </a:r>
            <a:r>
              <a:rPr lang="en-NZ" dirty="0" err="1"/>
              <a:t>subnodes</a:t>
            </a:r>
            <a:r>
              <a:rPr lang="en-NZ" dirty="0"/>
              <a:t> include:</a:t>
            </a:r>
            <a:endParaRPr lang="en-NZ" dirty="0"/>
          </a:p>
          <a:p>
            <a:r>
              <a:rPr lang="en-NZ" dirty="0"/>
              <a:t>Attacking a system: </a:t>
            </a:r>
            <a:endParaRPr lang="en-NZ" dirty="0"/>
          </a:p>
          <a:p>
            <a:pPr lvl="1"/>
            <a:r>
              <a:rPr lang="en-NZ" dirty="0"/>
              <a:t>physical access</a:t>
            </a:r>
            <a:endParaRPr lang="en-NZ" dirty="0"/>
          </a:p>
          <a:p>
            <a:pPr lvl="1"/>
            <a:r>
              <a:rPr lang="en-NZ" dirty="0"/>
              <a:t>subvert software</a:t>
            </a:r>
            <a:endParaRPr lang="en-NZ" dirty="0"/>
          </a:p>
          <a:p>
            <a:pPr lvl="1"/>
            <a:r>
              <a:rPr lang="en-NZ" dirty="0"/>
              <a:t>subvert a person</a:t>
            </a:r>
            <a:endParaRPr lang="en-NZ" dirty="0"/>
          </a:p>
          <a:p>
            <a:r>
              <a:rPr lang="en-NZ" dirty="0"/>
              <a:t>Attacking a system via: </a:t>
            </a:r>
            <a:endParaRPr lang="en-NZ" dirty="0"/>
          </a:p>
          <a:p>
            <a:pPr lvl="1"/>
            <a:r>
              <a:rPr lang="en-NZ" dirty="0"/>
              <a:t>People</a:t>
            </a:r>
            <a:endParaRPr lang="en-NZ" dirty="0"/>
          </a:p>
          <a:p>
            <a:pPr lvl="1"/>
            <a:r>
              <a:rPr lang="en-NZ" dirty="0"/>
              <a:t>Process</a:t>
            </a:r>
            <a:endParaRPr lang="en-NZ" dirty="0"/>
          </a:p>
          <a:p>
            <a:pPr lvl="1"/>
            <a:r>
              <a:rPr lang="en-NZ" dirty="0"/>
              <a:t>Technology</a:t>
            </a:r>
            <a:endParaRPr lang="en-NZ" dirty="0"/>
          </a:p>
          <a:p>
            <a:r>
              <a:rPr lang="en-NZ" dirty="0"/>
              <a:t>Attacking a product during: </a:t>
            </a:r>
            <a:endParaRPr lang="en-NZ" dirty="0"/>
          </a:p>
          <a:p>
            <a:pPr lvl="1"/>
            <a:r>
              <a:rPr lang="en-NZ" dirty="0"/>
              <a:t>Design</a:t>
            </a:r>
            <a:endParaRPr lang="en-NZ" dirty="0"/>
          </a:p>
          <a:p>
            <a:pPr lvl="1"/>
            <a:r>
              <a:rPr lang="en-NZ" dirty="0"/>
              <a:t>Production</a:t>
            </a:r>
            <a:endParaRPr lang="en-NZ" dirty="0"/>
          </a:p>
          <a:p>
            <a:pPr lvl="1"/>
            <a:r>
              <a:rPr lang="en-NZ" dirty="0"/>
              <a:t>Distribution</a:t>
            </a:r>
            <a:endParaRPr lang="en-NZ" dirty="0"/>
          </a:p>
          <a:p>
            <a:pPr lvl="1"/>
            <a:r>
              <a:rPr lang="en-NZ" dirty="0"/>
              <a:t>Usage</a:t>
            </a:r>
            <a:endParaRPr lang="en-NZ" dirty="0"/>
          </a:p>
          <a:p>
            <a:pPr lvl="1"/>
            <a:r>
              <a:rPr lang="en-NZ" dirty="0"/>
              <a:t>Discard</a:t>
            </a:r>
            <a:endParaRPr lang="en-NZ" dirty="0"/>
          </a:p>
          <a:p>
            <a:r>
              <a:rPr lang="en-NZ" dirty="0"/>
              <a:t>You can use these as a starting point, and make them more specific to your system. Iterate on the trees, adding </a:t>
            </a:r>
            <a:r>
              <a:rPr lang="en-NZ" dirty="0" err="1"/>
              <a:t>subnodes</a:t>
            </a:r>
            <a:r>
              <a:rPr lang="en-NZ" dirty="0"/>
              <a:t> as appropriate.</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For this step, you want to determine whether your set of attack trees is complete enough. For example, if you are using components, you might need to add additional trees for additional components. You can also look at each node and ask “is there another way that could happen?” If you're using attacker motivations, consider additional attackers or motivations. The lists of attackers in Appendix C “Attacker Lists” can be used as a basis.</a:t>
            </a:r>
            <a:endParaRPr lang="en-NZ" dirty="0"/>
          </a:p>
          <a:p>
            <a:r>
              <a:rPr lang="en-NZ" dirty="0"/>
              <a:t>An attack tree can be checked for quality by iterating over the nodes, looking for additional ways to reach the goal. It may be helpful to use STRIDE, one of the attack libraries in the next chapter, or a literature review to help you check the quality.</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i="1" dirty="0"/>
              <a:t>Prune the Tree</a:t>
            </a:r>
            <a:endParaRPr lang="en-NZ" b="1" dirty="0"/>
          </a:p>
          <a:p>
            <a:r>
              <a:rPr lang="en-NZ" dirty="0"/>
              <a:t>In this step, go through each node in the tree and consider whether the action in each </a:t>
            </a:r>
            <a:r>
              <a:rPr lang="en-NZ" dirty="0" err="1"/>
              <a:t>subnode</a:t>
            </a:r>
            <a:r>
              <a:rPr lang="en-NZ" dirty="0"/>
              <a:t> is prevented or duplicative. (An attack that's worth putting in a tree will generally only be prevented in the context of a project.) If an attack is prevented, by some mitigation you can mark those nodes to indicate that they don't need to be </a:t>
            </a:r>
            <a:r>
              <a:rPr lang="en-NZ" dirty="0" err="1"/>
              <a:t>analyzed</a:t>
            </a:r>
            <a:r>
              <a:rPr lang="en-NZ" dirty="0"/>
              <a:t>. (For example, you can use the test case ID, an “I” for impossible, put a slash through the node, or shade it </a:t>
            </a:r>
            <a:r>
              <a:rPr lang="en-NZ" dirty="0" err="1"/>
              <a:t>gray</a:t>
            </a:r>
            <a:r>
              <a:rPr lang="en-NZ" dirty="0"/>
              <a:t>.) Marking the nodes (rather than deleting them) helps people see that the attacks were considered. You might choose to test the assumption that a given node is impossible. See the “Test Process Integration” section in Chapter 10 “Validating That Threats Are Addressed” for more details.</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Regardless of graphical form, you should aim to present each tree or subtree in no more than a page. If your tree is hard to see on a page, it may be helpful to break it into smaller trees. Each top level </a:t>
            </a:r>
            <a:r>
              <a:rPr lang="en-NZ" dirty="0" err="1"/>
              <a:t>subnode</a:t>
            </a:r>
            <a:r>
              <a:rPr lang="en-NZ" dirty="0"/>
              <a:t> can be the root of a new tree, with a “context” tree that shows the overall relations. You may also be able to adjust presentation details such as font size, within the constraints of usability.</a:t>
            </a:r>
            <a:endParaRPr lang="en-NZ" dirty="0"/>
          </a:p>
          <a:p>
            <a:r>
              <a:rPr lang="en-NZ" dirty="0"/>
              <a:t>The node labels should be of the same form, focusing on active terms. Finally, draw the tree on a grid to make it easy to track. Ideally, the equivalent level </a:t>
            </a:r>
            <a:r>
              <a:rPr lang="en-NZ" dirty="0" err="1"/>
              <a:t>subnodes</a:t>
            </a:r>
            <a:r>
              <a:rPr lang="en-NZ" dirty="0"/>
              <a:t> will show on a single line. That becomes more challenging as you go deeper into a tree.</a:t>
            </a:r>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ques.</a:t>
            </a:r>
            <a:endParaRPr lang="en-NZ" dirty="0"/>
          </a:p>
          <a:p>
            <a:r>
              <a:rPr lang="en-NZ" dirty="0"/>
              <a:t>Attack trees can be a useful way to convey information about threats. They can be helpful even to security experts as a way to quickly consider possible attack types. However, despite their surface appeal, it is very hard to create attack trees. I hope that we'll see experimentation and perhaps progress in the quality of advice. There are also a set of issues that can make trees hard to use, including completeness, scoping, and meaning:</a:t>
            </a:r>
            <a:endParaRPr lang="en-NZ" dirty="0"/>
          </a:p>
          <a:p>
            <a:r>
              <a:rPr lang="en-NZ" b="1" dirty="0"/>
              <a:t>Completeness:</a:t>
            </a:r>
            <a:r>
              <a:rPr lang="en-NZ" dirty="0"/>
              <a:t> Without the right set of root nodes, you could miss entire attack groupings. For example, if your threat model for a safe doesn't include “pour liquid nitrogen on the metal, then hit with a hammer,” then your safe is unlikely to resist this attack. Drawing a tree encourages specific questions, such as “how could I open the safe without the combination?” It may or may not bring you to the specific threat. Because there's no way of knowing how many nodes a branch should have, you may never reach that point. A close variant of the this is how do you know that you're done? (</a:t>
            </a:r>
            <a:r>
              <a:rPr lang="en-NZ" dirty="0" err="1"/>
              <a:t>Schneier's</a:t>
            </a:r>
            <a:r>
              <a:rPr lang="en-NZ" dirty="0"/>
              <a:t> attack tree article alludes to these problems.)</a:t>
            </a:r>
            <a:endParaRPr lang="en-NZ" dirty="0"/>
          </a:p>
          <a:p>
            <a:r>
              <a:rPr lang="en-NZ" b="1" dirty="0"/>
              <a:t>Scoping:</a:t>
            </a:r>
            <a:r>
              <a:rPr lang="en-NZ" dirty="0"/>
              <a:t> It may be unreasonable to consider what happens when the computer's main memory is rapidly cooled and removed from the motherboard. If you write commercial software for word processing, this may seem like an operating system issue. If you create commercial operating systems, it may seem like a hardware issue. The nature of attack trees means many of the issues discovered will fall under the category of “there's no way for us to fix that.”</a:t>
            </a:r>
            <a:endParaRPr lang="en-NZ" dirty="0"/>
          </a:p>
          <a:p>
            <a:r>
              <a:rPr lang="en-NZ" b="1" dirty="0"/>
              <a:t>Meaning:</a:t>
            </a:r>
            <a:r>
              <a:rPr lang="en-NZ" dirty="0"/>
              <a:t> There is no consistency around AND/OR, or around sequence, which means that understanding a new tree takes longer.</a:t>
            </a:r>
            <a:endParaRPr lang="en-NZ" dirty="0"/>
          </a:p>
          <a:p>
            <a:endParaRPr lang="en-NZ" dirty="0"/>
          </a:p>
          <a:p>
            <a:r>
              <a:rPr lang="en-NZ" dirty="0" err="1"/>
              <a:t>tion</a:t>
            </a:r>
            <a:r>
              <a:rPr lang="en-NZ" dirty="0"/>
              <a:t> of how to effectively represent AND/OR is not simple. Some representations leave them out, others include an indicator either before or after a line.</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ln>
            <a:solidFill>
              <a:srgbClr val="000000"/>
            </a:solidFill>
            <a:miter lim="800000"/>
          </a:ln>
        </p:spPr>
      </p:sp>
      <p:sp>
        <p:nvSpPr>
          <p:cNvPr id="90115" name="Notes Placeholder 2"/>
          <p:cNvSpPr>
            <a:spLocks noGrp="1"/>
          </p:cNvSpPr>
          <p:nvPr>
            <p:ph type="body" idx="1"/>
          </p:nvPr>
        </p:nvSpPr>
        <p:spPr bwMode="auto"/>
        <p:txBody>
          <a:bodyPr wrap="square" numCol="1" anchor="t" anchorCtr="0" compatLnSpc="1"/>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23404F08-9B38-4D34-8FD6-0DF485DC129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a:t>
            </a:r>
            <a:r>
              <a:rPr lang="en-US" baseline="0" dirty="0"/>
              <a:t> to put this all together, we’re going to look at a simple system for change detection in an enterprise.</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ln>
            <a:solidFill>
              <a:srgbClr val="000000"/>
            </a:solidFill>
            <a:miter lim="800000"/>
          </a:ln>
        </p:spPr>
      </p:sp>
      <p:sp>
        <p:nvSpPr>
          <p:cNvPr id="91139" name="Notes Placeholder 2"/>
          <p:cNvSpPr>
            <a:spLocks noGrp="1"/>
          </p:cNvSpPr>
          <p:nvPr>
            <p:ph type="body" idx="1"/>
          </p:nvPr>
        </p:nvSpPr>
        <p:spPr bwMode="auto"/>
        <p:txBody>
          <a:bodyPr wrap="square" numCol="1" anchor="t" anchorCtr="0" compatLnSpc="1"/>
          <a:lstStyle/>
          <a:p>
            <a:pPr defTabSz="930275" eaLnBrk="1" hangingPunct="1">
              <a:spcBef>
                <a:spcPct val="0"/>
              </a:spcBef>
            </a:pPr>
            <a:r>
              <a:rPr lang="en-US" dirty="0">
                <a:solidFill>
                  <a:srgbClr val="FF0000"/>
                </a:solidFill>
              </a:rPr>
              <a:t>We have an admin console that gathers filesystem &amp; registry</a:t>
            </a:r>
            <a:r>
              <a:rPr lang="en-US" baseline="0" dirty="0">
                <a:solidFill>
                  <a:srgbClr val="FF0000"/>
                </a:solidFill>
              </a:rPr>
              <a:t> data from one or more monitored hosts in the field.  </a:t>
            </a:r>
            <a:endParaRPr lang="en-US" dirty="0"/>
          </a:p>
        </p:txBody>
      </p:sp>
      <p:sp>
        <p:nvSpPr>
          <p:cNvPr id="90116"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258BE5F0-8750-4A96-A79B-09DFFD982AD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FINDME: If your team has made a call on this, you can </a:t>
            </a:r>
            <a:r>
              <a:rPr lang="en-US" baseline="0" dirty="0"/>
              <a:t>eliminate this slide</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rules of thumb are derived from Microsoft’s analysis of threat models and</a:t>
            </a:r>
            <a:r>
              <a:rPr lang="en-US" baseline="0" dirty="0"/>
              <a:t> are designed to make it easier to know if you’re doing the right thing.  Even if you’re using the tool—which automates these– its important to know where they come from.</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430306" y="6356351"/>
            <a:ext cx="3024095" cy="365125"/>
          </a:xfrm>
        </p:spPr>
        <p:txBody>
          <a:bodyPr/>
          <a:lstStyle/>
          <a:p>
            <a:r>
              <a:rPr lang="en-US" dirty="0"/>
              <a:t>CYBR171: </a:t>
            </a:r>
            <a:r>
              <a:rPr lang="en-US" dirty="0" err="1"/>
              <a:t>Haumaru</a:t>
            </a:r>
            <a:r>
              <a:rPr lang="en-US" dirty="0"/>
              <a:t>-a-</a:t>
            </a:r>
            <a:r>
              <a:rPr lang="en-US" dirty="0" err="1"/>
              <a:t>Rorohiko</a:t>
            </a:r>
            <a:r>
              <a:rPr lang="en-US" dirty="0"/>
              <a:t> </a:t>
            </a:r>
            <a:endParaRPr lang="en-US" dirty="0"/>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084" y="2810112"/>
            <a:ext cx="10701867" cy="1362075"/>
          </a:xfrm>
        </p:spPr>
        <p:txBody>
          <a:bodyPr anchor="ctr"/>
          <a:lstStyle>
            <a:lvl1pPr algn="ctr">
              <a:defRPr lang="en-US" sz="4800" b="0" kern="1200" spc="-150" dirty="0">
                <a:ln w="3175">
                  <a:noFill/>
                </a:ln>
                <a:gradFill>
                  <a:gsLst>
                    <a:gs pos="36000">
                      <a:schemeClr val="accent4"/>
                    </a:gs>
                    <a:gs pos="86000">
                      <a:schemeClr val="accent1"/>
                    </a:gs>
                  </a:gsLst>
                  <a:lin ang="5400000" scaled="0"/>
                </a:gra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marL="0" lvl="0" algn="l" defTabSz="914400" rtl="0" eaLnBrk="1" fontAlgn="auto" latinLnBrk="0" hangingPunct="1">
              <a:lnSpc>
                <a:spcPct val="90000"/>
              </a:lnSpc>
              <a:spcAft>
                <a:spcPts val="0"/>
              </a:spcAft>
            </a:pPr>
            <a:r>
              <a:rPr lang="en-US" dirty="0"/>
              <a:t>Click to edit section title</a:t>
            </a:r>
            <a:endParaRPr lang="en-US" dirty="0"/>
          </a:p>
        </p:txBody>
      </p:sp>
      <p:sp>
        <p:nvSpPr>
          <p:cNvPr id="4" name="Date Placeholder 3"/>
          <p:cNvSpPr>
            <a:spLocks noGrp="1"/>
          </p:cNvSpPr>
          <p:nvPr>
            <p:ph type="dt" sz="half" idx="10"/>
          </p:nvPr>
        </p:nvSpPr>
        <p:spPr/>
        <p:txBody>
          <a:bodyPr/>
          <a:lstStyle/>
          <a:p>
            <a:pPr>
              <a:defRPr/>
            </a:pPr>
            <a:fld id="{30E9FECE-05D3-4963-A474-C8B6CF14D7F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Microsoft Confidential</a:t>
            </a:r>
            <a:endParaRPr lang="en-US" dirty="0"/>
          </a:p>
        </p:txBody>
      </p:sp>
      <p:sp>
        <p:nvSpPr>
          <p:cNvPr id="6" name="Slide Number Placeholder 5"/>
          <p:cNvSpPr>
            <a:spLocks noGrp="1"/>
          </p:cNvSpPr>
          <p:nvPr>
            <p:ph type="sldNum" sz="quarter" idx="12"/>
          </p:nvPr>
        </p:nvSpPr>
        <p:spPr/>
        <p:txBody>
          <a:bodyPr/>
          <a:lstStyle/>
          <a:p>
            <a:pPr>
              <a:defRPr/>
            </a:pPr>
            <a:fld id="{D2F5EA00-024C-4507-B47F-C81905FE6EF6}" type="slidenum">
              <a:rPr lang="en-US" smtClean="0"/>
            </a:fld>
            <a:endParaRPr lang="en-US" dirty="0"/>
          </a:p>
        </p:txBody>
      </p:sp>
      <p:grpSp>
        <p:nvGrpSpPr>
          <p:cNvPr id="3" name="Group 12"/>
          <p:cNvGrpSpPr/>
          <p:nvPr/>
        </p:nvGrpSpPr>
        <p:grpSpPr>
          <a:xfrm>
            <a:off x="0" y="2409886"/>
            <a:ext cx="12192000" cy="2162114"/>
            <a:chOff x="0" y="1635125"/>
            <a:chExt cx="9144000" cy="2162114"/>
          </a:xfrm>
        </p:grpSpPr>
        <p:pic>
          <p:nvPicPr>
            <p:cNvPr id="8"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a:off x="0" y="3566795"/>
              <a:ext cx="9144000" cy="230444"/>
            </a:xfrm>
            <a:prstGeom prst="rect">
              <a:avLst/>
            </a:prstGeom>
            <a:noFill/>
          </p:spPr>
        </p:pic>
        <p:pic>
          <p:nvPicPr>
            <p:cNvPr id="9"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flipV="1">
              <a:off x="0" y="1635125"/>
              <a:ext cx="9144000" cy="230444"/>
            </a:xfrm>
            <a:prstGeom prst="rect">
              <a:avLst/>
            </a:prstGeom>
            <a:noFill/>
          </p:spPr>
        </p:pic>
      </p:grpSp>
      <p:pic>
        <p:nvPicPr>
          <p:cNvPr id="10" name="Picture 9" descr="Icon (256x).png"/>
          <p:cNvPicPr/>
          <p:nvPr/>
        </p:nvPicPr>
        <p:blipFill>
          <a:blip r:embed="rId3" cstate="print"/>
          <a:stretch>
            <a:fillRect/>
          </a:stretch>
        </p:blipFill>
        <p:spPr>
          <a:xfrm>
            <a:off x="10924032" y="0"/>
            <a:ext cx="1166368" cy="838200"/>
          </a:xfrm>
          <a:prstGeom prst="rect">
            <a:avLst/>
          </a:prstGeom>
        </p:spPr>
      </p:pic>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084" y="2810112"/>
            <a:ext cx="10701867" cy="1362075"/>
          </a:xfrm>
        </p:spPr>
        <p:txBody>
          <a:bodyPr anchor="ctr"/>
          <a:lstStyle>
            <a:lvl1pPr algn="ctr">
              <a:defRPr lang="en-US" sz="4800" b="0" kern="1200" spc="-150" dirty="0">
                <a:ln w="3175">
                  <a:noFill/>
                </a:ln>
                <a:gradFill>
                  <a:gsLst>
                    <a:gs pos="36000">
                      <a:schemeClr val="accent4"/>
                    </a:gs>
                    <a:gs pos="86000">
                      <a:schemeClr val="accent1"/>
                    </a:gs>
                  </a:gsLst>
                  <a:lin ang="5400000" scaled="0"/>
                </a:gra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marL="0" lvl="0" algn="l" defTabSz="914400" rtl="0" eaLnBrk="1" fontAlgn="auto" latinLnBrk="0" hangingPunct="1">
              <a:lnSpc>
                <a:spcPct val="90000"/>
              </a:lnSpc>
              <a:spcAft>
                <a:spcPts val="0"/>
              </a:spcAft>
            </a:pPr>
            <a:r>
              <a:rPr lang="en-US" dirty="0"/>
              <a:t>Click to edit section title</a:t>
            </a:r>
            <a:endParaRPr lang="en-US" dirty="0"/>
          </a:p>
        </p:txBody>
      </p:sp>
      <p:sp>
        <p:nvSpPr>
          <p:cNvPr id="4" name="Date Placeholder 3"/>
          <p:cNvSpPr>
            <a:spLocks noGrp="1"/>
          </p:cNvSpPr>
          <p:nvPr>
            <p:ph type="dt" sz="half" idx="10"/>
          </p:nvPr>
        </p:nvSpPr>
        <p:spPr/>
        <p:txBody>
          <a:bodyPr/>
          <a:lstStyle/>
          <a:p>
            <a:pPr>
              <a:defRPr/>
            </a:pPr>
            <a:fld id="{30E9FECE-05D3-4963-A474-C8B6CF14D7F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Microsoft Confidential</a:t>
            </a:r>
            <a:endParaRPr lang="en-US" dirty="0"/>
          </a:p>
        </p:txBody>
      </p:sp>
      <p:sp>
        <p:nvSpPr>
          <p:cNvPr id="6" name="Slide Number Placeholder 5"/>
          <p:cNvSpPr>
            <a:spLocks noGrp="1"/>
          </p:cNvSpPr>
          <p:nvPr>
            <p:ph type="sldNum" sz="quarter" idx="12"/>
          </p:nvPr>
        </p:nvSpPr>
        <p:spPr/>
        <p:txBody>
          <a:bodyPr/>
          <a:lstStyle/>
          <a:p>
            <a:pPr>
              <a:defRPr/>
            </a:pPr>
            <a:fld id="{D2F5EA00-024C-4507-B47F-C81905FE6EF6}" type="slidenum">
              <a:rPr lang="en-US" smtClean="0"/>
            </a:fld>
            <a:endParaRPr lang="en-US" dirty="0"/>
          </a:p>
        </p:txBody>
      </p:sp>
      <p:grpSp>
        <p:nvGrpSpPr>
          <p:cNvPr id="3" name="Group 12"/>
          <p:cNvGrpSpPr/>
          <p:nvPr/>
        </p:nvGrpSpPr>
        <p:grpSpPr>
          <a:xfrm>
            <a:off x="0" y="2409886"/>
            <a:ext cx="12192000" cy="2162114"/>
            <a:chOff x="0" y="1635125"/>
            <a:chExt cx="9144000" cy="2162114"/>
          </a:xfrm>
        </p:grpSpPr>
        <p:pic>
          <p:nvPicPr>
            <p:cNvPr id="8"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a:off x="0" y="3566795"/>
              <a:ext cx="9144000" cy="230444"/>
            </a:xfrm>
            <a:prstGeom prst="rect">
              <a:avLst/>
            </a:prstGeom>
            <a:noFill/>
          </p:spPr>
        </p:pic>
        <p:pic>
          <p:nvPicPr>
            <p:cNvPr id="9"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flipV="1">
              <a:off x="0" y="1635125"/>
              <a:ext cx="9144000" cy="230444"/>
            </a:xfrm>
            <a:prstGeom prst="rect">
              <a:avLst/>
            </a:prstGeom>
            <a:noFill/>
          </p:spPr>
        </p:pic>
      </p:grpSp>
      <p:pic>
        <p:nvPicPr>
          <p:cNvPr id="10" name="Picture 9" descr="Icon (256x).png"/>
          <p:cNvPicPr/>
          <p:nvPr/>
        </p:nvPicPr>
        <p:blipFill>
          <a:blip r:embed="rId3" cstate="print"/>
          <a:stretch>
            <a:fillRect/>
          </a:stretch>
        </p:blipFill>
        <p:spPr>
          <a:xfrm>
            <a:off x="10924032" y="0"/>
            <a:ext cx="1166368" cy="838200"/>
          </a:xfrm>
          <a:prstGeom prst="rect">
            <a:avLst/>
          </a:prstGeom>
        </p:spPr>
      </p:pic>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F53E4FA-4A01-844E-B9D0-934A967CBC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F53E4FA-4A01-844E-B9D0-934A967CBC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E4FA-4A01-844E-B9D0-934A967CBC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E4FA-4A01-844E-B9D0-934A967CBC1A}"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5122-A112-0844-98BC-D2A9AE74581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www.victoria.ac.nz/" TargetMode="Externa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a:stretch>
            <a:fillRect/>
          </a:stretch>
        </p:blipFill>
        <p:spPr>
          <a:xfrm>
            <a:off x="0" y="0"/>
            <a:ext cx="12192000" cy="6858000"/>
          </a:xfrm>
          <a:prstGeom prst="rect">
            <a:avLst/>
          </a:prstGeom>
        </p:spPr>
      </p:pic>
      <p:sp>
        <p:nvSpPr>
          <p:cNvPr id="3" name="TextBox 2"/>
          <p:cNvSpPr txBox="1"/>
          <p:nvPr/>
        </p:nvSpPr>
        <p:spPr>
          <a:xfrm>
            <a:off x="1096255" y="2041832"/>
            <a:ext cx="9999490" cy="3785652"/>
          </a:xfrm>
          <a:prstGeom prst="rect">
            <a:avLst/>
          </a:prstGeom>
          <a:solidFill>
            <a:schemeClr val="bg1"/>
          </a:solidFill>
        </p:spPr>
        <p:txBody>
          <a:bodyPr wrap="square" rtlCol="0">
            <a:spAutoFit/>
          </a:bodyPr>
          <a:lstStyle/>
          <a:p>
            <a:pPr algn="ctr"/>
            <a:r>
              <a:rPr lang="en-US" sz="5400" b="1" dirty="0"/>
              <a:t>Threat Modelling </a:t>
            </a:r>
            <a:br>
              <a:rPr lang="en-US" sz="5400" b="1" dirty="0"/>
            </a:br>
            <a:r>
              <a:rPr lang="en-US" sz="5400" b="1" dirty="0"/>
              <a:t>and Risk </a:t>
            </a:r>
            <a:r>
              <a:rPr lang="en-US" sz="5400" b="1"/>
              <a:t>Assessment III</a:t>
            </a:r>
            <a:br>
              <a:rPr lang="en-US" sz="7200" b="1" dirty="0"/>
            </a:br>
            <a:r>
              <a:rPr lang="en-NZ" sz="3600" b="1" dirty="0">
                <a:solidFill>
                  <a:schemeClr val="bg1">
                    <a:lumMod val="65000"/>
                  </a:schemeClr>
                </a:solidFill>
              </a:rPr>
              <a:t>CYBR 271 T2 2020</a:t>
            </a:r>
            <a:endParaRPr lang="en-NZ" sz="3600" b="1" dirty="0">
              <a:solidFill>
                <a:schemeClr val="bg1">
                  <a:lumMod val="65000"/>
                </a:schemeClr>
              </a:solidFill>
            </a:endParaRPr>
          </a:p>
          <a:p>
            <a:pPr algn="ctr"/>
            <a:r>
              <a:rPr lang="en-NZ" sz="4000" b="1" dirty="0"/>
              <a:t>Ian Welch, Harith Al-</a:t>
            </a:r>
            <a:r>
              <a:rPr lang="en-NZ" sz="4000" b="1" dirty="0" err="1"/>
              <a:t>Sahaf</a:t>
            </a:r>
            <a:endParaRPr lang="en-NZ" sz="4000" b="1" dirty="0"/>
          </a:p>
          <a:p>
            <a:pPr algn="ctr"/>
            <a:r>
              <a:rPr lang="en-NZ" sz="2800" dirty="0"/>
              <a:t>Includes material from “Introduction to</a:t>
            </a:r>
            <a:br>
              <a:rPr lang="en-NZ" sz="2800" dirty="0"/>
            </a:br>
            <a:r>
              <a:rPr lang="en-NZ" sz="2800" dirty="0"/>
              <a:t>threat modelling” by Microsoft</a:t>
            </a:r>
            <a:endParaRPr lang="en-NZ" b="1" dirty="0"/>
          </a:p>
        </p:txBody>
      </p:sp>
      <p:sp>
        <p:nvSpPr>
          <p:cNvPr id="6" name="AutoShape 2" descr="Victoria University of Wellington - Te Whare Wānanga o te Ūpoko o te Ika a Māui">
            <a:hlinkClick r:id="rId2" tooltip="Victoria University of Wellington homepage"/>
          </p:cNvPr>
          <p:cNvSpPr>
            <a:spLocks noChangeAspect="1" noChangeArrowheads="1"/>
          </p:cNvSpPr>
          <p:nvPr/>
        </p:nvSpPr>
        <p:spPr bwMode="auto">
          <a:xfrm>
            <a:off x="5921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
        <p:nvSpPr>
          <p:cNvPr id="7" name="Rectangle 6"/>
          <p:cNvSpPr/>
          <p:nvPr/>
        </p:nvSpPr>
        <p:spPr>
          <a:xfrm>
            <a:off x="0" y="0"/>
            <a:ext cx="12192000" cy="1892826"/>
          </a:xfrm>
          <a:prstGeom prst="rect">
            <a:avLst/>
          </a:prstGeom>
          <a:solidFill>
            <a:schemeClr val="tx1"/>
          </a:solidFill>
        </p:spPr>
        <p:txBody>
          <a:bodyPr wrap="square">
            <a:spAutoFit/>
          </a:bodyPr>
          <a:lstStyle/>
          <a:p>
            <a:pPr>
              <a:spcBef>
                <a:spcPts val="600"/>
              </a:spcBef>
            </a:pPr>
            <a:endParaRPr lang="en-NZ" sz="600" dirty="0">
              <a:solidFill>
                <a:schemeClr val="bg1"/>
              </a:solidFill>
            </a:endParaRPr>
          </a:p>
          <a:p>
            <a:pPr>
              <a:spcBef>
                <a:spcPts val="600"/>
              </a:spcBef>
            </a:pPr>
            <a:r>
              <a:rPr lang="en-NZ" sz="2800" dirty="0">
                <a:solidFill>
                  <a:schemeClr val="bg1"/>
                </a:solidFill>
              </a:rPr>
              <a:t>  School of </a:t>
            </a:r>
            <a:endParaRPr lang="en-NZ" sz="2800" dirty="0">
              <a:solidFill>
                <a:schemeClr val="bg1"/>
              </a:solidFill>
            </a:endParaRPr>
          </a:p>
          <a:p>
            <a:r>
              <a:rPr lang="en-NZ" sz="4000" dirty="0">
                <a:solidFill>
                  <a:schemeClr val="bg1"/>
                </a:solidFill>
              </a:rPr>
              <a:t> Engineering and Computer Science</a:t>
            </a:r>
            <a:endParaRPr lang="en-NZ" sz="4000" dirty="0">
              <a:solidFill>
                <a:schemeClr val="bg1"/>
              </a:solidFill>
            </a:endParaRPr>
          </a:p>
          <a:p>
            <a:r>
              <a:rPr lang="en-NZ" dirty="0">
                <a:solidFill>
                  <a:schemeClr val="bg1"/>
                </a:solidFill>
              </a:rPr>
              <a:t>   Te Kura </a:t>
            </a:r>
            <a:r>
              <a:rPr lang="en-NZ" dirty="0" err="1">
                <a:solidFill>
                  <a:schemeClr val="bg1"/>
                </a:solidFill>
              </a:rPr>
              <a:t>Mātai</a:t>
            </a:r>
            <a:r>
              <a:rPr lang="en-NZ" dirty="0">
                <a:solidFill>
                  <a:schemeClr val="bg1"/>
                </a:solidFill>
              </a:rPr>
              <a:t> </a:t>
            </a:r>
            <a:r>
              <a:rPr lang="en-NZ" dirty="0" err="1">
                <a:solidFill>
                  <a:schemeClr val="bg1"/>
                </a:solidFill>
              </a:rPr>
              <a:t>Pūkaha</a:t>
            </a:r>
            <a:r>
              <a:rPr lang="en-NZ" dirty="0">
                <a:solidFill>
                  <a:schemeClr val="bg1"/>
                </a:solidFill>
              </a:rPr>
              <a:t>, </a:t>
            </a:r>
            <a:r>
              <a:rPr lang="en-NZ" dirty="0" err="1">
                <a:solidFill>
                  <a:schemeClr val="bg1"/>
                </a:solidFill>
              </a:rPr>
              <a:t>Pūrorohiko</a:t>
            </a:r>
            <a:endParaRPr lang="en-NZ" dirty="0">
              <a:solidFill>
                <a:schemeClr val="bg1"/>
              </a:solidFill>
            </a:endParaRPr>
          </a:p>
          <a:p>
            <a:endParaRPr lang="en-NZ" dirty="0"/>
          </a:p>
        </p:txBody>
      </p:sp>
      <p:sp>
        <p:nvSpPr>
          <p:cNvPr id="2" name="Rectangle 1"/>
          <p:cNvSpPr/>
          <p:nvPr/>
        </p:nvSpPr>
        <p:spPr>
          <a:xfrm>
            <a:off x="1721224" y="5050080"/>
            <a:ext cx="9374521" cy="369332"/>
          </a:xfrm>
          <a:prstGeom prst="rect">
            <a:avLst/>
          </a:prstGeom>
        </p:spPr>
        <p:txBody>
          <a:bodyPr wrap="square">
            <a:spAutoFit/>
          </a:bodyPr>
          <a:lstStyle/>
          <a:p>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1947546" y="233489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23"/>
          <p:cNvSpPr>
            <a:spLocks noGrp="1"/>
          </p:cNvSpPr>
          <p:nvPr>
            <p:ph type="title"/>
          </p:nvPr>
        </p:nvSpPr>
        <p:spPr/>
        <p:txBody>
          <a:bodyPr/>
          <a:lstStyle/>
          <a:p>
            <a:r>
              <a:rPr lang="en-US" dirty="0"/>
              <a:t>Context Diagram</a:t>
            </a:r>
            <a:endParaRPr lang="en-US" dirty="0"/>
          </a:p>
        </p:txBody>
      </p:sp>
      <p:sp>
        <p:nvSpPr>
          <p:cNvPr id="8" name="Oval 7"/>
          <p:cNvSpPr/>
          <p:nvPr/>
        </p:nvSpPr>
        <p:spPr bwMode="auto">
          <a:xfrm>
            <a:off x="2798494" y="2895613"/>
            <a:ext cx="2082340" cy="2133601"/>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sp>
        <p:nvSpPr>
          <p:cNvPr id="16" name="Rectangle 15"/>
          <p:cNvSpPr/>
          <p:nvPr/>
        </p:nvSpPr>
        <p:spPr bwMode="auto">
          <a:xfrm>
            <a:off x="7739719" y="3638565"/>
            <a:ext cx="1600200" cy="685801"/>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grpSp>
        <p:nvGrpSpPr>
          <p:cNvPr id="4" name="Group 27"/>
          <p:cNvGrpSpPr/>
          <p:nvPr/>
        </p:nvGrpSpPr>
        <p:grpSpPr bwMode="auto">
          <a:xfrm>
            <a:off x="3069786" y="2746396"/>
            <a:ext cx="4783861" cy="1403208"/>
            <a:chOff x="2285633" y="2253928"/>
            <a:chExt cx="4782922" cy="1402853"/>
          </a:xfrm>
        </p:grpSpPr>
        <p:sp>
          <p:nvSpPr>
            <p:cNvPr id="32777" name="TextBox 17"/>
            <p:cNvSpPr txBox="1">
              <a:spLocks noChangeArrowheads="1"/>
            </p:cNvSpPr>
            <p:nvPr/>
          </p:nvSpPr>
          <p:spPr bwMode="auto">
            <a:xfrm>
              <a:off x="2285633" y="3287542"/>
              <a:ext cx="1446266" cy="369239"/>
            </a:xfrm>
            <a:prstGeom prst="rect">
              <a:avLst/>
            </a:prstGeom>
            <a:noFill/>
            <a:ln w="9525">
              <a:noFill/>
              <a:miter lim="800000"/>
            </a:ln>
          </p:spPr>
          <p:txBody>
            <a:bodyPr vert="horz" wrap="none" lIns="91440" tIns="45720" rIns="91440" bIns="45720" numCol="1" anchor="t" anchorCtr="0" compatLnSpc="1">
              <a:spAutoFit/>
            </a:bodyPr>
            <a:lstStyle/>
            <a:p>
              <a:r>
                <a:rPr lang="en-US" dirty="0" err="1">
                  <a:solidFill>
                    <a:schemeClr val="bg1"/>
                  </a:solidFill>
                </a:rPr>
                <a:t>iNTegrity</a:t>
              </a:r>
              <a:r>
                <a:rPr lang="en-US" dirty="0">
                  <a:solidFill>
                    <a:schemeClr val="bg1"/>
                  </a:solidFill>
                </a:rPr>
                <a:t> App</a:t>
              </a:r>
              <a:endParaRPr lang="en-US" dirty="0">
                <a:solidFill>
                  <a:schemeClr val="bg1"/>
                </a:solidFill>
              </a:endParaRPr>
            </a:p>
          </p:txBody>
        </p:sp>
        <p:sp>
          <p:nvSpPr>
            <p:cNvPr id="19" name="Freeform 18"/>
            <p:cNvSpPr/>
            <p:nvPr/>
          </p:nvSpPr>
          <p:spPr>
            <a:xfrm rot="1829579">
              <a:off x="5715814" y="2904355"/>
              <a:ext cx="1352741" cy="75724"/>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32781" name="Rectangle 21"/>
            <p:cNvSpPr>
              <a:spLocks noChangeArrowheads="1"/>
            </p:cNvSpPr>
            <p:nvPr/>
          </p:nvSpPr>
          <p:spPr bwMode="auto">
            <a:xfrm>
              <a:off x="3961888" y="2253928"/>
              <a:ext cx="3042672" cy="369239"/>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bg1"/>
                  </a:solidFill>
                </a:rPr>
                <a:t>Resource integrity information</a:t>
              </a:r>
              <a:endParaRPr lang="en-US" dirty="0">
                <a:solidFill>
                  <a:schemeClr val="bg1"/>
                </a:solidFill>
              </a:endParaRPr>
            </a:p>
          </p:txBody>
        </p:sp>
      </p:grpSp>
      <p:sp>
        <p:nvSpPr>
          <p:cNvPr id="23" name="Rectangle 21"/>
          <p:cNvSpPr>
            <a:spLocks noChangeArrowheads="1"/>
          </p:cNvSpPr>
          <p:nvPr/>
        </p:nvSpPr>
        <p:spPr bwMode="auto">
          <a:xfrm>
            <a:off x="5203548" y="4792911"/>
            <a:ext cx="2097177" cy="369332"/>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bg1"/>
                </a:solidFill>
              </a:rPr>
              <a:t>Analysis Instructions</a:t>
            </a:r>
            <a:endParaRPr lang="en-US" dirty="0">
              <a:solidFill>
                <a:schemeClr val="bg1"/>
              </a:solidFill>
            </a:endParaRPr>
          </a:p>
        </p:txBody>
      </p:sp>
      <p:sp>
        <p:nvSpPr>
          <p:cNvPr id="25" name="Freeform 24"/>
          <p:cNvSpPr/>
          <p:nvPr/>
        </p:nvSpPr>
        <p:spPr bwMode="auto">
          <a:xfrm rot="12726744">
            <a:off x="4813356" y="4539991"/>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solidFill>
                <a:schemeClr val="tx2">
                  <a:lumMod val="20000"/>
                  <a:lumOff val="80000"/>
                </a:schemeClr>
              </a:solidFill>
            </a:endParaRPr>
          </a:p>
        </p:txBody>
      </p:sp>
      <p:sp>
        <p:nvSpPr>
          <p:cNvPr id="26" name="Rectangle 19"/>
          <p:cNvSpPr>
            <a:spLocks noChangeArrowheads="1"/>
          </p:cNvSpPr>
          <p:nvPr/>
        </p:nvSpPr>
        <p:spPr bwMode="auto">
          <a:xfrm>
            <a:off x="7761737" y="3812735"/>
            <a:ext cx="1476238" cy="369332"/>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bg1"/>
                </a:solidFill>
              </a:rPr>
              <a:t>Administrator</a:t>
            </a:r>
            <a:endParaRPr lang="en-US" dirty="0">
              <a:solidFill>
                <a:schemeClr val="bg1"/>
              </a:solidFill>
            </a:endParaRPr>
          </a:p>
        </p:txBody>
      </p:sp>
      <p:sp>
        <p:nvSpPr>
          <p:cNvPr id="44" name="Freeform 43"/>
          <p:cNvSpPr/>
          <p:nvPr/>
        </p:nvSpPr>
        <p:spPr bwMode="auto">
          <a:xfrm rot="19803830">
            <a:off x="4780698" y="3375217"/>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solidFill>
                <a:schemeClr val="tx2">
                  <a:lumMod val="20000"/>
                  <a:lumOff val="80000"/>
                </a:schemeClr>
              </a:solidFill>
            </a:endParaRPr>
          </a:p>
        </p:txBody>
      </p:sp>
      <p:sp>
        <p:nvSpPr>
          <p:cNvPr id="45" name="Freeform 44"/>
          <p:cNvSpPr/>
          <p:nvPr/>
        </p:nvSpPr>
        <p:spPr bwMode="auto">
          <a:xfrm rot="8550978">
            <a:off x="6544184" y="4463788"/>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solidFill>
                <a:schemeClr val="tx2">
                  <a:lumMod val="20000"/>
                  <a:lumOff val="80000"/>
                </a:schemeClr>
              </a:solidFill>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1" cstate="print"/>
          <a:srcRect/>
          <a:stretch>
            <a:fillRect/>
          </a:stretch>
        </p:blipFill>
        <p:spPr bwMode="auto">
          <a:xfrm>
            <a:off x="2362201" y="1355274"/>
            <a:ext cx="7477125" cy="5502726"/>
          </a:xfrm>
          <a:prstGeom prst="rect">
            <a:avLst/>
          </a:prstGeom>
          <a:noFill/>
          <a:ln w="9525">
            <a:noFill/>
            <a:miter lim="800000"/>
            <a:headEnd/>
            <a:tailEnd/>
          </a:ln>
        </p:spPr>
      </p:pic>
      <p:sp>
        <p:nvSpPr>
          <p:cNvPr id="4" name="Title 1"/>
          <p:cNvSpPr>
            <a:spLocks noGrp="1"/>
          </p:cNvSpPr>
          <p:nvPr>
            <p:ph type="title"/>
          </p:nvPr>
        </p:nvSpPr>
        <p:spPr>
          <a:xfrm>
            <a:off x="1981200" y="893763"/>
            <a:ext cx="8229600" cy="677108"/>
          </a:xfrm>
        </p:spPr>
        <p:txBody>
          <a:bodyPr vert="horz" wrap="square" lIns="0" tIns="0" rIns="0" bIns="0" rtlCol="0" anchor="t">
            <a:spAutoFit/>
          </a:bodyPr>
          <a:lstStyle/>
          <a:p>
            <a:r>
              <a:rPr lang="en-US" dirty="0"/>
              <a:t>Level 1 Diagram</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93763"/>
            <a:ext cx="8229600" cy="677108"/>
          </a:xfrm>
        </p:spPr>
        <p:txBody>
          <a:bodyPr vert="horz" wrap="square" lIns="0" tIns="0" rIns="0" bIns="0" rtlCol="0" anchor="t">
            <a:spAutoFit/>
          </a:bodyPr>
          <a:lstStyle/>
          <a:p>
            <a:r>
              <a:rPr lang="en-AU" dirty="0"/>
              <a:t>Diagram layers</a:t>
            </a:r>
            <a:endParaRPr lang="en-US" dirty="0"/>
          </a:p>
        </p:txBody>
      </p:sp>
      <p:sp>
        <p:nvSpPr>
          <p:cNvPr id="3" name="Content Placeholder 2"/>
          <p:cNvSpPr>
            <a:spLocks noGrp="1"/>
          </p:cNvSpPr>
          <p:nvPr>
            <p:ph idx="1"/>
          </p:nvPr>
        </p:nvSpPr>
        <p:spPr/>
        <p:txBody>
          <a:bodyPr/>
          <a:lstStyle/>
          <a:p>
            <a:r>
              <a:rPr lang="en-AU" sz="2400" dirty="0"/>
              <a:t>Context Diagram</a:t>
            </a:r>
            <a:endParaRPr lang="en-AU" sz="2400" dirty="0"/>
          </a:p>
          <a:p>
            <a:pPr lvl="1"/>
            <a:r>
              <a:rPr lang="en-AU" sz="2000" dirty="0"/>
              <a:t>Very high-level; entire component / product / system</a:t>
            </a:r>
            <a:endParaRPr lang="en-AU" sz="2000" dirty="0"/>
          </a:p>
          <a:p>
            <a:r>
              <a:rPr lang="en-AU" sz="2400" dirty="0"/>
              <a:t>Level 1 Diagram</a:t>
            </a:r>
            <a:endParaRPr lang="en-AU" sz="2400" dirty="0"/>
          </a:p>
          <a:p>
            <a:pPr lvl="1"/>
            <a:r>
              <a:rPr lang="en-AU" sz="2000" dirty="0"/>
              <a:t>High level; single feature / scenario</a:t>
            </a:r>
            <a:endParaRPr lang="en-AU" sz="2000" dirty="0"/>
          </a:p>
          <a:p>
            <a:r>
              <a:rPr lang="en-AU" sz="2400" dirty="0"/>
              <a:t>Level 2 Diagram</a:t>
            </a:r>
            <a:endParaRPr lang="en-AU" sz="2400" dirty="0"/>
          </a:p>
          <a:p>
            <a:pPr lvl="1"/>
            <a:r>
              <a:rPr lang="en-AU" sz="2000" dirty="0"/>
              <a:t>Low level; detailed sub-components of features</a:t>
            </a:r>
            <a:endParaRPr lang="en-AU" sz="2000" dirty="0"/>
          </a:p>
          <a:p>
            <a:r>
              <a:rPr lang="en-AU" sz="2400" dirty="0"/>
              <a:t>Level 3 Diagram</a:t>
            </a:r>
            <a:endParaRPr lang="en-AU" sz="2400" dirty="0"/>
          </a:p>
          <a:p>
            <a:pPr lvl="1"/>
            <a:r>
              <a:rPr lang="en-AU" sz="2000" dirty="0"/>
              <a:t>More detailed</a:t>
            </a:r>
            <a:endParaRPr lang="en-AU" sz="2000" dirty="0"/>
          </a:p>
          <a:p>
            <a:pPr lvl="1"/>
            <a:r>
              <a:rPr lang="en-AU" sz="2000" dirty="0"/>
              <a:t>Rare to need more layers, except in huge projects or when you’re drawing more trust boundaries</a:t>
            </a:r>
            <a:endParaRPr lang="en-AU"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990610"/>
            <a:ext cx="8305800" cy="1354217"/>
          </a:xfrm>
        </p:spPr>
        <p:txBody>
          <a:bodyPr vert="horz" wrap="square" lIns="0" tIns="0" rIns="0" bIns="0" rtlCol="0" anchor="t">
            <a:spAutoFit/>
          </a:bodyPr>
          <a:lstStyle/>
          <a:p>
            <a:r>
              <a:rPr lang="en-US" dirty="0"/>
              <a:t>Creating Diagrams: analysis or synthesis?</a:t>
            </a:r>
            <a:endParaRPr lang="en-US" dirty="0"/>
          </a:p>
        </p:txBody>
      </p:sp>
      <p:sp>
        <p:nvSpPr>
          <p:cNvPr id="3" name="Content Placeholder 2"/>
          <p:cNvSpPr>
            <a:spLocks noGrp="1"/>
          </p:cNvSpPr>
          <p:nvPr>
            <p:ph idx="1"/>
          </p:nvPr>
        </p:nvSpPr>
        <p:spPr>
          <a:xfrm>
            <a:off x="1981200" y="1687290"/>
            <a:ext cx="8229600" cy="4724400"/>
          </a:xfrm>
        </p:spPr>
        <p:txBody>
          <a:bodyPr/>
          <a:lstStyle/>
          <a:p>
            <a:r>
              <a:rPr lang="en-US" dirty="0"/>
              <a:t>Top down</a:t>
            </a:r>
            <a:endParaRPr lang="en-US" dirty="0"/>
          </a:p>
          <a:p>
            <a:pPr lvl="1"/>
            <a:r>
              <a:rPr lang="en-US" dirty="0"/>
              <a:t>Gives you the “context” in context diagram</a:t>
            </a:r>
            <a:endParaRPr lang="en-US" dirty="0"/>
          </a:p>
          <a:p>
            <a:pPr lvl="1"/>
            <a:r>
              <a:rPr lang="en-US" dirty="0"/>
              <a:t>Focuses on the system as a whole</a:t>
            </a:r>
            <a:endParaRPr lang="en-US" dirty="0"/>
          </a:p>
          <a:p>
            <a:pPr lvl="1"/>
            <a:r>
              <a:rPr lang="en-US" dirty="0"/>
              <a:t>More work at the start</a:t>
            </a:r>
            <a:endParaRPr lang="en-US" dirty="0"/>
          </a:p>
          <a:p>
            <a:r>
              <a:rPr lang="en-US" dirty="0"/>
              <a:t>Bottom up</a:t>
            </a:r>
            <a:endParaRPr lang="en-US" dirty="0"/>
          </a:p>
          <a:p>
            <a:pPr lvl="1"/>
            <a:r>
              <a:rPr lang="en-US" dirty="0"/>
              <a:t>Feature crews know their features</a:t>
            </a:r>
            <a:endParaRPr lang="en-US" dirty="0"/>
          </a:p>
          <a:p>
            <a:pPr lvl="1"/>
            <a:r>
              <a:rPr lang="en-US" dirty="0"/>
              <a:t>Approach not designed for synthesis</a:t>
            </a:r>
            <a:endParaRPr lang="en-US" dirty="0"/>
          </a:p>
          <a:p>
            <a:pPr lvl="1"/>
            <a:r>
              <a:rPr lang="en-US" dirty="0"/>
              <a:t>More work overall</a:t>
            </a:r>
            <a:endParaRPr lang="en-US" dirty="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960563" y="2810112"/>
            <a:ext cx="8026400" cy="1477328"/>
          </a:xfrm>
        </p:spPr>
        <p:txBody>
          <a:bodyPr>
            <a:normAutofit fontScale="90000"/>
          </a:bodyPr>
          <a:lstStyle/>
          <a:p>
            <a:pPr lvl="0"/>
            <a:r>
              <a:rPr lang="en-US" dirty="0"/>
              <a:t>Diagram Validation</a:t>
            </a:r>
            <a:br>
              <a:rPr lang="en-US" dirty="0"/>
            </a:br>
            <a:r>
              <a:rPr lang="en-US" dirty="0"/>
              <a:t>Rules of Thumb</a:t>
            </a:r>
            <a:endParaRPr lang="en-US"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1974850" y="211937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23"/>
          <p:cNvSpPr>
            <a:spLocks noGrp="1"/>
          </p:cNvSpPr>
          <p:nvPr>
            <p:ph type="title"/>
          </p:nvPr>
        </p:nvSpPr>
        <p:spPr/>
        <p:txBody>
          <a:bodyPr/>
          <a:lstStyle/>
          <a:p>
            <a:r>
              <a:rPr lang="en-US" dirty="0"/>
              <a:t>Diagram Validation Rules of Thumb</a:t>
            </a:r>
            <a:endParaRPr lang="en-US" dirty="0"/>
          </a:p>
        </p:txBody>
      </p:sp>
      <p:sp>
        <p:nvSpPr>
          <p:cNvPr id="32771" name="Content Placeholder 2"/>
          <p:cNvSpPr>
            <a:spLocks noGrp="1"/>
          </p:cNvSpPr>
          <p:nvPr>
            <p:ph idx="1"/>
          </p:nvPr>
        </p:nvSpPr>
        <p:spPr>
          <a:xfrm>
            <a:off x="1981201" y="1589707"/>
            <a:ext cx="7796151" cy="4707185"/>
          </a:xfrm>
        </p:spPr>
        <p:txBody>
          <a:bodyPr>
            <a:normAutofit fontScale="85000" lnSpcReduction="20000"/>
          </a:bodyPr>
          <a:lstStyle/>
          <a:p>
            <a:pPr marL="342900" lvl="1" indent="-347345" defTabSz="914400">
              <a:spcBef>
                <a:spcPct val="0"/>
              </a:spcBef>
              <a:buClr>
                <a:schemeClr val="bg1"/>
              </a:buClr>
              <a:buSzPct val="70000"/>
              <a:buNone/>
              <a:defRPr/>
            </a:pPr>
            <a:r>
              <a:rPr lang="en-US" b="1" dirty="0">
                <a:solidFill>
                  <a:schemeClr val="tx2">
                    <a:lumMod val="40000"/>
                    <a:lumOff val="60000"/>
                  </a:schemeClr>
                </a:solidFill>
                <a:cs typeface="Arial" panose="020B0604020202020204" pitchFamily="34" charset="0"/>
              </a:rPr>
              <a:t>Does data magically appear?</a:t>
            </a:r>
            <a:endParaRPr lang="en-US" b="1" dirty="0">
              <a:solidFill>
                <a:schemeClr val="tx2">
                  <a:lumMod val="40000"/>
                  <a:lumOff val="60000"/>
                </a:schemeClr>
              </a:solidFill>
              <a:cs typeface="Arial" panose="020B0604020202020204" pitchFamily="34"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42900" lvl="1" indent="-347345" defTabSz="914400">
              <a:spcBef>
                <a:spcPct val="0"/>
              </a:spcBef>
              <a:buClr>
                <a:schemeClr val="bg1"/>
              </a:buClr>
              <a:buSzPct val="70000"/>
              <a:buNone/>
              <a:defRPr/>
            </a:pPr>
            <a:r>
              <a:rPr lang="en-US" sz="2100" b="1" dirty="0">
                <a:solidFill>
                  <a:schemeClr val="tx2">
                    <a:lumMod val="40000"/>
                    <a:lumOff val="60000"/>
                  </a:schemeClr>
                </a:solidFill>
                <a:cs typeface="Arial" panose="020B0604020202020204" pitchFamily="34" charset="0"/>
              </a:rPr>
              <a:t>Data comes from external entities or data stores</a:t>
            </a:r>
            <a:endParaRPr lang="en-US" sz="2100" b="1" dirty="0">
              <a:solidFill>
                <a:schemeClr val="tx2">
                  <a:lumMod val="40000"/>
                  <a:lumOff val="60000"/>
                </a:schemeClr>
              </a:solidFill>
              <a:cs typeface="Arial" panose="020B0604020202020204" pitchFamily="34" charset="0"/>
            </a:endParaRPr>
          </a:p>
        </p:txBody>
      </p:sp>
      <p:grpSp>
        <p:nvGrpSpPr>
          <p:cNvPr id="32773" name="Group 19"/>
          <p:cNvGrpSpPr/>
          <p:nvPr/>
        </p:nvGrpSpPr>
        <p:grpSpPr bwMode="auto">
          <a:xfrm>
            <a:off x="4629151" y="2724150"/>
            <a:ext cx="3679873" cy="1371600"/>
            <a:chOff x="2438400" y="2971800"/>
            <a:chExt cx="3679994" cy="1371600"/>
          </a:xfrm>
        </p:grpSpPr>
        <p:sp>
          <p:nvSpPr>
            <p:cNvPr id="8" name="Oval 7"/>
            <p:cNvSpPr/>
            <p:nvPr/>
          </p:nvSpPr>
          <p:spPr>
            <a:xfrm>
              <a:off x="2438400" y="2971800"/>
              <a:ext cx="1371645" cy="137160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cxnSp>
          <p:nvCxnSpPr>
            <p:cNvPr id="9" name="Straight Connector 8"/>
            <p:cNvCxnSpPr/>
            <p:nvPr/>
          </p:nvCxnSpPr>
          <p:spPr>
            <a:xfrm>
              <a:off x="4648272" y="3381375"/>
              <a:ext cx="1447847"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72" y="3962400"/>
              <a:ext cx="1447847"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2785" name="TextBox 10"/>
            <p:cNvSpPr txBox="1">
              <a:spLocks noChangeArrowheads="1"/>
            </p:cNvSpPr>
            <p:nvPr/>
          </p:nvSpPr>
          <p:spPr bwMode="auto">
            <a:xfrm>
              <a:off x="4648200" y="3505200"/>
              <a:ext cx="1470194" cy="369332"/>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bg1"/>
                  </a:solidFill>
                </a:rPr>
                <a:t>SQL Database</a:t>
              </a:r>
              <a:endParaRPr lang="en-US" dirty="0">
                <a:solidFill>
                  <a:schemeClr val="bg1"/>
                </a:solidFill>
              </a:endParaRPr>
            </a:p>
          </p:txBody>
        </p:sp>
        <p:sp>
          <p:nvSpPr>
            <p:cNvPr id="32786" name="TextBox 11"/>
            <p:cNvSpPr txBox="1">
              <a:spLocks noChangeArrowheads="1"/>
            </p:cNvSpPr>
            <p:nvPr/>
          </p:nvSpPr>
          <p:spPr bwMode="auto">
            <a:xfrm>
              <a:off x="2497331" y="3505200"/>
              <a:ext cx="1272570" cy="369332"/>
            </a:xfrm>
            <a:prstGeom prst="rect">
              <a:avLst/>
            </a:prstGeom>
            <a:noFill/>
            <a:ln w="9525">
              <a:noFill/>
              <a:miter lim="800000"/>
            </a:ln>
          </p:spPr>
          <p:txBody>
            <a:bodyPr vert="horz" wrap="none" lIns="91440" tIns="45720" rIns="91440" bIns="45720" numCol="1" anchor="t" anchorCtr="0" compatLnSpc="1">
              <a:spAutoFit/>
            </a:bodyPr>
            <a:lstStyle/>
            <a:p>
              <a:pPr algn="ctr"/>
              <a:r>
                <a:rPr lang="en-US" dirty="0">
                  <a:solidFill>
                    <a:schemeClr val="bg1"/>
                  </a:solidFill>
                </a:rPr>
                <a:t>Web Server</a:t>
              </a:r>
              <a:endParaRPr lang="en-US" dirty="0">
                <a:solidFill>
                  <a:schemeClr val="bg1"/>
                </a:solidFill>
              </a:endParaRPr>
            </a:p>
          </p:txBody>
        </p:sp>
        <p:sp>
          <p:nvSpPr>
            <p:cNvPr id="13" name="Freeform 12"/>
            <p:cNvSpPr/>
            <p:nvPr/>
          </p:nvSpPr>
          <p:spPr>
            <a:xfrm>
              <a:off x="3703680" y="3048000"/>
              <a:ext cx="1620890" cy="239713"/>
            </a:xfrm>
            <a:custGeom>
              <a:avLst/>
              <a:gdLst>
                <a:gd name="connsiteX0" fmla="*/ 0 w 1620455"/>
                <a:gd name="connsiteY0" fmla="*/ 648182 h 648182"/>
                <a:gd name="connsiteX1" fmla="*/ 462987 w 1620455"/>
                <a:gd name="connsiteY1" fmla="*/ 0 h 648182"/>
                <a:gd name="connsiteX2" fmla="*/ 1157468 w 1620455"/>
                <a:gd name="connsiteY2" fmla="*/ 46299 h 648182"/>
                <a:gd name="connsiteX3" fmla="*/ 1620455 w 1620455"/>
                <a:gd name="connsiteY3" fmla="*/ 636607 h 648182"/>
              </a:gdLst>
              <a:ahLst/>
              <a:cxnLst>
                <a:cxn ang="0">
                  <a:pos x="connsiteX0" y="connsiteY0"/>
                </a:cxn>
                <a:cxn ang="0">
                  <a:pos x="connsiteX1" y="connsiteY1"/>
                </a:cxn>
                <a:cxn ang="0">
                  <a:pos x="connsiteX2" y="connsiteY2"/>
                </a:cxn>
                <a:cxn ang="0">
                  <a:pos x="connsiteX3" y="connsiteY3"/>
                </a:cxn>
              </a:cxnLst>
              <a:rect l="l" t="t" r="r" b="b"/>
              <a:pathLst>
                <a:path w="1620455" h="648182">
                  <a:moveTo>
                    <a:pt x="0" y="648182"/>
                  </a:moveTo>
                  <a:cubicBezTo>
                    <a:pt x="135038" y="374248"/>
                    <a:pt x="270076" y="100314"/>
                    <a:pt x="462987" y="0"/>
                  </a:cubicBezTo>
                  <a:cubicBezTo>
                    <a:pt x="655898" y="-100314"/>
                    <a:pt x="964557" y="-59802"/>
                    <a:pt x="1157468" y="46299"/>
                  </a:cubicBezTo>
                  <a:cubicBezTo>
                    <a:pt x="1350379" y="152400"/>
                    <a:pt x="1485417" y="394503"/>
                    <a:pt x="1620455" y="636607"/>
                  </a:cubicBezTo>
                </a:path>
              </a:pathLst>
            </a:cu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14" name="Freeform 13"/>
            <p:cNvSpPr/>
            <p:nvPr/>
          </p:nvSpPr>
          <p:spPr>
            <a:xfrm flipV="1">
              <a:off x="3657640" y="4038600"/>
              <a:ext cx="1620891" cy="228600"/>
            </a:xfrm>
            <a:custGeom>
              <a:avLst/>
              <a:gdLst>
                <a:gd name="connsiteX0" fmla="*/ 0 w 1620455"/>
                <a:gd name="connsiteY0" fmla="*/ 648182 h 648182"/>
                <a:gd name="connsiteX1" fmla="*/ 462987 w 1620455"/>
                <a:gd name="connsiteY1" fmla="*/ 0 h 648182"/>
                <a:gd name="connsiteX2" fmla="*/ 1157468 w 1620455"/>
                <a:gd name="connsiteY2" fmla="*/ 46299 h 648182"/>
                <a:gd name="connsiteX3" fmla="*/ 1620455 w 1620455"/>
                <a:gd name="connsiteY3" fmla="*/ 636607 h 648182"/>
              </a:gdLst>
              <a:ahLst/>
              <a:cxnLst>
                <a:cxn ang="0">
                  <a:pos x="connsiteX0" y="connsiteY0"/>
                </a:cxn>
                <a:cxn ang="0">
                  <a:pos x="connsiteX1" y="connsiteY1"/>
                </a:cxn>
                <a:cxn ang="0">
                  <a:pos x="connsiteX2" y="connsiteY2"/>
                </a:cxn>
                <a:cxn ang="0">
                  <a:pos x="connsiteX3" y="connsiteY3"/>
                </a:cxn>
              </a:cxnLst>
              <a:rect l="l" t="t" r="r" b="b"/>
              <a:pathLst>
                <a:path w="1620455" h="648182">
                  <a:moveTo>
                    <a:pt x="0" y="648182"/>
                  </a:moveTo>
                  <a:cubicBezTo>
                    <a:pt x="135038" y="374248"/>
                    <a:pt x="270076" y="100314"/>
                    <a:pt x="462987" y="0"/>
                  </a:cubicBezTo>
                  <a:cubicBezTo>
                    <a:pt x="655898" y="-100314"/>
                    <a:pt x="964557" y="-59802"/>
                    <a:pt x="1157468" y="46299"/>
                  </a:cubicBezTo>
                  <a:cubicBezTo>
                    <a:pt x="1350379" y="152400"/>
                    <a:pt x="1485417" y="394503"/>
                    <a:pt x="1620455" y="636607"/>
                  </a:cubicBezTo>
                </a:path>
              </a:pathLst>
            </a:cu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grpSp>
      <p:grpSp>
        <p:nvGrpSpPr>
          <p:cNvPr id="3" name="Group 21"/>
          <p:cNvGrpSpPr/>
          <p:nvPr/>
        </p:nvGrpSpPr>
        <p:grpSpPr bwMode="auto">
          <a:xfrm>
            <a:off x="2419351" y="2495551"/>
            <a:ext cx="2487335" cy="2198595"/>
            <a:chOff x="228600" y="2743200"/>
            <a:chExt cx="2486847" cy="2198039"/>
          </a:xfrm>
        </p:grpSpPr>
        <p:sp>
          <p:nvSpPr>
            <p:cNvPr id="16" name="Rectangle 15"/>
            <p:cNvSpPr/>
            <p:nvPr/>
          </p:nvSpPr>
          <p:spPr>
            <a:xfrm>
              <a:off x="228600" y="3352646"/>
              <a:ext cx="1599886" cy="68562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grpSp>
          <p:nvGrpSpPr>
            <p:cNvPr id="32776" name="Group 27"/>
            <p:cNvGrpSpPr/>
            <p:nvPr/>
          </p:nvGrpSpPr>
          <p:grpSpPr bwMode="auto">
            <a:xfrm>
              <a:off x="457200" y="2743200"/>
              <a:ext cx="2258247" cy="2198039"/>
              <a:chOff x="457200" y="2743200"/>
              <a:chExt cx="2258247" cy="2198039"/>
            </a:xfrm>
          </p:grpSpPr>
          <p:sp>
            <p:nvSpPr>
              <p:cNvPr id="32777" name="TextBox 17"/>
              <p:cNvSpPr txBox="1">
                <a:spLocks noChangeArrowheads="1"/>
              </p:cNvSpPr>
              <p:nvPr/>
            </p:nvSpPr>
            <p:spPr bwMode="auto">
              <a:xfrm>
                <a:off x="457200" y="3505200"/>
                <a:ext cx="1093355" cy="369239"/>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accent3"/>
                    </a:solidFill>
                  </a:rPr>
                  <a:t>Customer</a:t>
                </a:r>
                <a:endParaRPr lang="en-US" dirty="0">
                  <a:solidFill>
                    <a:schemeClr val="accent3"/>
                  </a:solidFill>
                </a:endParaRPr>
              </a:p>
            </p:txBody>
          </p:sp>
          <p:sp>
            <p:nvSpPr>
              <p:cNvPr id="19" name="Freeform 18"/>
              <p:cNvSpPr/>
              <p:nvPr/>
            </p:nvSpPr>
            <p:spPr>
              <a:xfrm>
                <a:off x="1006322" y="3112994"/>
                <a:ext cx="1517352" cy="231716"/>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32779" name="Rectangle 19"/>
              <p:cNvSpPr>
                <a:spLocks noChangeArrowheads="1"/>
              </p:cNvSpPr>
              <p:nvPr/>
            </p:nvSpPr>
            <p:spPr bwMode="auto">
              <a:xfrm>
                <a:off x="1371600" y="2743200"/>
                <a:ext cx="731211" cy="369239"/>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accent3"/>
                    </a:solidFill>
                  </a:rPr>
                  <a:t>Order</a:t>
                </a:r>
                <a:endParaRPr lang="en-US" dirty="0">
                  <a:solidFill>
                    <a:schemeClr val="accent3"/>
                  </a:solidFill>
                </a:endParaRPr>
              </a:p>
            </p:txBody>
          </p:sp>
          <p:sp>
            <p:nvSpPr>
              <p:cNvPr id="21" name="Freeform 20"/>
              <p:cNvSpPr/>
              <p:nvPr/>
            </p:nvSpPr>
            <p:spPr>
              <a:xfrm>
                <a:off x="1006322" y="4074776"/>
                <a:ext cx="1620520" cy="323768"/>
              </a:xfrm>
              <a:custGeom>
                <a:avLst/>
                <a:gdLst>
                  <a:gd name="connsiteX0" fmla="*/ 1620456 w 1620456"/>
                  <a:gd name="connsiteY0" fmla="*/ 104172 h 324091"/>
                  <a:gd name="connsiteX1" fmla="*/ 1504709 w 1620456"/>
                  <a:gd name="connsiteY1" fmla="*/ 150470 h 324091"/>
                  <a:gd name="connsiteX2" fmla="*/ 787079 w 1620456"/>
                  <a:gd name="connsiteY2" fmla="*/ 324091 h 324091"/>
                  <a:gd name="connsiteX3" fmla="*/ 150471 w 1620456"/>
                  <a:gd name="connsiteY3" fmla="*/ 173620 h 324091"/>
                  <a:gd name="connsiteX4" fmla="*/ 11575 w 1620456"/>
                  <a:gd name="connsiteY4" fmla="*/ 0 h 324091"/>
                  <a:gd name="connsiteX5" fmla="*/ 11575 w 1620456"/>
                  <a:gd name="connsiteY5" fmla="*/ 0 h 324091"/>
                  <a:gd name="connsiteX6" fmla="*/ 0 w 1620456"/>
                  <a:gd name="connsiteY6" fmla="*/ 0 h 32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456" h="324091">
                    <a:moveTo>
                      <a:pt x="1620456" y="104172"/>
                    </a:moveTo>
                    <a:cubicBezTo>
                      <a:pt x="1632030" y="108994"/>
                      <a:pt x="1643605" y="113817"/>
                      <a:pt x="1504709" y="150470"/>
                    </a:cubicBezTo>
                    <a:cubicBezTo>
                      <a:pt x="1365813" y="187123"/>
                      <a:pt x="1012785" y="320233"/>
                      <a:pt x="787079" y="324091"/>
                    </a:cubicBezTo>
                    <a:cubicBezTo>
                      <a:pt x="561373" y="327949"/>
                      <a:pt x="279722" y="227635"/>
                      <a:pt x="150471" y="173620"/>
                    </a:cubicBezTo>
                    <a:cubicBezTo>
                      <a:pt x="21220" y="119605"/>
                      <a:pt x="11575" y="0"/>
                      <a:pt x="11575" y="0"/>
                    </a:cubicBezTo>
                    <a:lnTo>
                      <a:pt x="11575" y="0"/>
                    </a:lnTo>
                    <a:lnTo>
                      <a:pt x="0" y="0"/>
                    </a:lnTo>
                  </a:path>
                </a:pathLst>
              </a:custGeom>
              <a:ln>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32781" name="Rectangle 21"/>
              <p:cNvSpPr>
                <a:spLocks noChangeArrowheads="1"/>
              </p:cNvSpPr>
              <p:nvPr/>
            </p:nvSpPr>
            <p:spPr bwMode="auto">
              <a:xfrm>
                <a:off x="1295400" y="4572000"/>
                <a:ext cx="1420047" cy="369239"/>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accent3"/>
                    </a:solidFill>
                  </a:rPr>
                  <a:t>Confirmation</a:t>
                </a:r>
                <a:endParaRPr lang="en-US" dirty="0">
                  <a:solidFill>
                    <a:schemeClr val="accent3"/>
                  </a:solidFill>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32771">
                                            <p:txEl>
                                              <p:pRg st="12" end="12"/>
                                            </p:txEl>
                                          </p:spTgt>
                                        </p:tgtEl>
                                        <p:attrNameLst>
                                          <p:attrName>style.visibility</p:attrName>
                                        </p:attrNameLst>
                                      </p:cBhvr>
                                      <p:to>
                                        <p:strVal val="visible"/>
                                      </p:to>
                                    </p:set>
                                    <p:anim calcmode="lin" valueType="num">
                                      <p:cBhvr>
                                        <p:cTn id="11" dur="500" fill="hold"/>
                                        <p:tgtEl>
                                          <p:spTgt spid="32771">
                                            <p:txEl>
                                              <p:pRg st="12" end="12"/>
                                            </p:txEl>
                                          </p:spTgt>
                                        </p:tgtEl>
                                        <p:attrNameLst>
                                          <p:attrName>ppt_w</p:attrName>
                                        </p:attrNameLst>
                                      </p:cBhvr>
                                      <p:tavLst>
                                        <p:tav tm="0">
                                          <p:val>
                                            <p:fltVal val="0"/>
                                          </p:val>
                                        </p:tav>
                                        <p:tav tm="100000">
                                          <p:val>
                                            <p:strVal val="#ppt_w"/>
                                          </p:val>
                                        </p:tav>
                                      </p:tavLst>
                                    </p:anim>
                                    <p:anim calcmode="lin" valueType="num">
                                      <p:cBhvr>
                                        <p:cTn id="12" dur="500" fill="hold"/>
                                        <p:tgtEl>
                                          <p:spTgt spid="32771">
                                            <p:txEl>
                                              <p:pRg st="12" end="12"/>
                                            </p:txEl>
                                          </p:spTgt>
                                        </p:tgtEl>
                                        <p:attrNameLst>
                                          <p:attrName>ppt_h</p:attrName>
                                        </p:attrNameLst>
                                      </p:cBhvr>
                                      <p:tavLst>
                                        <p:tav tm="0">
                                          <p:val>
                                            <p:fltVal val="0"/>
                                          </p:val>
                                        </p:tav>
                                        <p:tav tm="100000">
                                          <p:val>
                                            <p:strVal val="#ppt_h"/>
                                          </p:val>
                                        </p:tav>
                                      </p:tavLst>
                                    </p:anim>
                                    <p:animEffect transition="in" filter="fade">
                                      <p:cBhvr>
                                        <p:cTn id="13" dur="500"/>
                                        <p:tgtEl>
                                          <p:spTgt spid="327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1974850" y="211937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7" name="Title 16"/>
          <p:cNvSpPr>
            <a:spLocks noGrp="1"/>
          </p:cNvSpPr>
          <p:nvPr>
            <p:ph type="title"/>
          </p:nvPr>
        </p:nvSpPr>
        <p:spPr/>
        <p:txBody>
          <a:bodyPr/>
          <a:lstStyle/>
          <a:p>
            <a:r>
              <a:rPr lang="en-US"/>
              <a:t>Diagram Validation Rules of Thumb</a:t>
            </a:r>
            <a:endParaRPr lang="en-US" dirty="0"/>
          </a:p>
        </p:txBody>
      </p:sp>
      <p:sp>
        <p:nvSpPr>
          <p:cNvPr id="32771" name="Content Placeholder 2"/>
          <p:cNvSpPr>
            <a:spLocks noGrp="1"/>
          </p:cNvSpPr>
          <p:nvPr>
            <p:ph idx="1"/>
          </p:nvPr>
        </p:nvSpPr>
        <p:spPr>
          <a:xfrm>
            <a:off x="1973263" y="1598612"/>
            <a:ext cx="8229600" cy="4730936"/>
          </a:xfrm>
        </p:spPr>
        <p:txBody>
          <a:bodyPr>
            <a:normAutofit fontScale="85000" lnSpcReduction="20000"/>
          </a:bodyPr>
          <a:lstStyle/>
          <a:p>
            <a:pPr marL="342900" lvl="1" indent="-347345" defTabSz="914400">
              <a:spcBef>
                <a:spcPct val="0"/>
              </a:spcBef>
              <a:buClr>
                <a:schemeClr val="bg1"/>
              </a:buClr>
              <a:buSzPct val="70000"/>
              <a:buNone/>
              <a:defRPr/>
            </a:pPr>
            <a:r>
              <a:rPr lang="en-US" sz="2200" b="1" dirty="0">
                <a:solidFill>
                  <a:schemeClr val="tx2">
                    <a:lumMod val="40000"/>
                    <a:lumOff val="60000"/>
                  </a:schemeClr>
                </a:solidFill>
                <a:cs typeface="Arial" panose="020B0604020202020204" pitchFamily="34" charset="0"/>
              </a:rPr>
              <a:t>Are there data sinks?</a:t>
            </a:r>
            <a:endParaRPr lang="en-US" sz="2200" b="1" dirty="0">
              <a:solidFill>
                <a:schemeClr val="tx2">
                  <a:lumMod val="40000"/>
                  <a:lumOff val="60000"/>
                </a:schemeClr>
              </a:solidFill>
              <a:cs typeface="Arial" panose="020B0604020202020204" pitchFamily="34"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42900" lvl="1" indent="-347345" defTabSz="914400">
              <a:spcBef>
                <a:spcPct val="0"/>
              </a:spcBef>
              <a:buClr>
                <a:schemeClr val="bg1"/>
              </a:buClr>
              <a:buSzPct val="70000"/>
              <a:buNone/>
              <a:defRPr/>
            </a:pPr>
            <a:r>
              <a:rPr lang="en-US" sz="2200" b="1" dirty="0">
                <a:solidFill>
                  <a:schemeClr val="tx2">
                    <a:lumMod val="40000"/>
                    <a:lumOff val="60000"/>
                  </a:schemeClr>
                </a:solidFill>
                <a:cs typeface="Arial" panose="020B0604020202020204" pitchFamily="34" charset="0"/>
              </a:rPr>
              <a:t>You write to a store for a reason: Someone uses it.</a:t>
            </a:r>
            <a:endParaRPr lang="en-US" sz="2200" b="1" dirty="0">
              <a:solidFill>
                <a:schemeClr val="tx2">
                  <a:lumMod val="40000"/>
                  <a:lumOff val="60000"/>
                </a:schemeClr>
              </a:solidFill>
              <a:cs typeface="Arial" panose="020B0604020202020204" pitchFamily="34" charset="0"/>
            </a:endParaRPr>
          </a:p>
        </p:txBody>
      </p:sp>
      <p:grpSp>
        <p:nvGrpSpPr>
          <p:cNvPr id="24" name="Group 19"/>
          <p:cNvGrpSpPr/>
          <p:nvPr/>
        </p:nvGrpSpPr>
        <p:grpSpPr bwMode="auto">
          <a:xfrm>
            <a:off x="2611178" y="2976408"/>
            <a:ext cx="4333772" cy="1371600"/>
            <a:chOff x="2438400" y="2971800"/>
            <a:chExt cx="4333914" cy="1371600"/>
          </a:xfrm>
        </p:grpSpPr>
        <p:sp>
          <p:nvSpPr>
            <p:cNvPr id="26" name="Oval 25"/>
            <p:cNvSpPr/>
            <p:nvPr/>
          </p:nvSpPr>
          <p:spPr>
            <a:xfrm>
              <a:off x="2438400" y="2971800"/>
              <a:ext cx="1371645" cy="137160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cxnSp>
          <p:nvCxnSpPr>
            <p:cNvPr id="27" name="Straight Connector 26"/>
            <p:cNvCxnSpPr/>
            <p:nvPr/>
          </p:nvCxnSpPr>
          <p:spPr>
            <a:xfrm>
              <a:off x="4648272" y="3381375"/>
              <a:ext cx="1447847"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8272" y="3962400"/>
              <a:ext cx="1447847"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Box 10"/>
            <p:cNvSpPr txBox="1">
              <a:spLocks noChangeArrowheads="1"/>
            </p:cNvSpPr>
            <p:nvPr/>
          </p:nvSpPr>
          <p:spPr bwMode="auto">
            <a:xfrm>
              <a:off x="4648201" y="3505200"/>
              <a:ext cx="2124113" cy="369332"/>
            </a:xfrm>
            <a:prstGeom prst="rect">
              <a:avLst/>
            </a:prstGeom>
            <a:noFill/>
            <a:ln w="9525">
              <a:noFill/>
              <a:miter lim="800000"/>
            </a:ln>
          </p:spPr>
          <p:txBody>
            <a:bodyPr vert="horz" wrap="none" lIns="91440" tIns="45720" rIns="91440" bIns="45720" numCol="1" anchor="t" anchorCtr="0" compatLnSpc="1">
              <a:spAutoFit/>
            </a:bodyPr>
            <a:lstStyle/>
            <a:p>
              <a:r>
                <a:rPr lang="en-US" dirty="0">
                  <a:solidFill>
                    <a:schemeClr val="bg1"/>
                  </a:solidFill>
                </a:rPr>
                <a:t>SQL Server Database</a:t>
              </a:r>
              <a:endParaRPr lang="en-US" dirty="0">
                <a:solidFill>
                  <a:schemeClr val="bg1"/>
                </a:solidFill>
              </a:endParaRPr>
            </a:p>
          </p:txBody>
        </p:sp>
        <p:sp>
          <p:nvSpPr>
            <p:cNvPr id="30" name="TextBox 11"/>
            <p:cNvSpPr txBox="1">
              <a:spLocks noChangeArrowheads="1"/>
            </p:cNvSpPr>
            <p:nvPr/>
          </p:nvSpPr>
          <p:spPr bwMode="auto">
            <a:xfrm>
              <a:off x="2497331" y="3505200"/>
              <a:ext cx="1272570" cy="369332"/>
            </a:xfrm>
            <a:prstGeom prst="rect">
              <a:avLst/>
            </a:prstGeom>
            <a:noFill/>
            <a:ln w="9525">
              <a:noFill/>
              <a:miter lim="800000"/>
            </a:ln>
          </p:spPr>
          <p:txBody>
            <a:bodyPr vert="horz" wrap="none" lIns="91440" tIns="45720" rIns="91440" bIns="45720" numCol="1" anchor="t" anchorCtr="0" compatLnSpc="1">
              <a:spAutoFit/>
            </a:bodyPr>
            <a:lstStyle/>
            <a:p>
              <a:pPr algn="ctr"/>
              <a:r>
                <a:rPr lang="en-US" dirty="0">
                  <a:solidFill>
                    <a:schemeClr val="bg1"/>
                  </a:solidFill>
                </a:rPr>
                <a:t>Web Server</a:t>
              </a:r>
              <a:endParaRPr lang="en-US" dirty="0">
                <a:solidFill>
                  <a:schemeClr val="bg1"/>
                </a:solidFill>
              </a:endParaRPr>
            </a:p>
          </p:txBody>
        </p:sp>
        <p:sp>
          <p:nvSpPr>
            <p:cNvPr id="31" name="Freeform 30"/>
            <p:cNvSpPr/>
            <p:nvPr/>
          </p:nvSpPr>
          <p:spPr>
            <a:xfrm>
              <a:off x="3703680" y="3048000"/>
              <a:ext cx="1620890" cy="239713"/>
            </a:xfrm>
            <a:custGeom>
              <a:avLst/>
              <a:gdLst>
                <a:gd name="connsiteX0" fmla="*/ 0 w 1620455"/>
                <a:gd name="connsiteY0" fmla="*/ 648182 h 648182"/>
                <a:gd name="connsiteX1" fmla="*/ 462987 w 1620455"/>
                <a:gd name="connsiteY1" fmla="*/ 0 h 648182"/>
                <a:gd name="connsiteX2" fmla="*/ 1157468 w 1620455"/>
                <a:gd name="connsiteY2" fmla="*/ 46299 h 648182"/>
                <a:gd name="connsiteX3" fmla="*/ 1620455 w 1620455"/>
                <a:gd name="connsiteY3" fmla="*/ 636607 h 648182"/>
              </a:gdLst>
              <a:ahLst/>
              <a:cxnLst>
                <a:cxn ang="0">
                  <a:pos x="connsiteX0" y="connsiteY0"/>
                </a:cxn>
                <a:cxn ang="0">
                  <a:pos x="connsiteX1" y="connsiteY1"/>
                </a:cxn>
                <a:cxn ang="0">
                  <a:pos x="connsiteX2" y="connsiteY2"/>
                </a:cxn>
                <a:cxn ang="0">
                  <a:pos x="connsiteX3" y="connsiteY3"/>
                </a:cxn>
              </a:cxnLst>
              <a:rect l="l" t="t" r="r" b="b"/>
              <a:pathLst>
                <a:path w="1620455" h="648182">
                  <a:moveTo>
                    <a:pt x="0" y="648182"/>
                  </a:moveTo>
                  <a:cubicBezTo>
                    <a:pt x="135038" y="374248"/>
                    <a:pt x="270076" y="100314"/>
                    <a:pt x="462987" y="0"/>
                  </a:cubicBezTo>
                  <a:cubicBezTo>
                    <a:pt x="655898" y="-100314"/>
                    <a:pt x="964557" y="-59802"/>
                    <a:pt x="1157468" y="46299"/>
                  </a:cubicBezTo>
                  <a:cubicBezTo>
                    <a:pt x="1350379" y="152400"/>
                    <a:pt x="1485417" y="394503"/>
                    <a:pt x="1620455" y="636607"/>
                  </a:cubicBezTo>
                </a:path>
              </a:pathLst>
            </a:cu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grpSp>
      <p:sp>
        <p:nvSpPr>
          <p:cNvPr id="33" name="TextBox 12"/>
          <p:cNvSpPr txBox="1">
            <a:spLocks noChangeArrowheads="1"/>
          </p:cNvSpPr>
          <p:nvPr/>
        </p:nvSpPr>
        <p:spPr bwMode="auto">
          <a:xfrm>
            <a:off x="3833663" y="2551396"/>
            <a:ext cx="1524000" cy="369888"/>
          </a:xfrm>
          <a:prstGeom prst="rect">
            <a:avLst/>
          </a:prstGeom>
          <a:noFill/>
          <a:ln w="9525">
            <a:noFill/>
            <a:miter lim="800000"/>
          </a:ln>
        </p:spPr>
        <p:txBody>
          <a:bodyPr vert="horz" wrap="square" lIns="91440" tIns="45720" rIns="91440" bIns="45720" numCol="1" anchor="t" anchorCtr="0" compatLnSpc="1">
            <a:spAutoFit/>
          </a:bodyPr>
          <a:lstStyle/>
          <a:p>
            <a:r>
              <a:rPr lang="en-US" dirty="0">
                <a:solidFill>
                  <a:schemeClr val="bg1"/>
                </a:solidFill>
              </a:rPr>
              <a:t>Transaction</a:t>
            </a:r>
            <a:endParaRPr lang="en-US" dirty="0">
              <a:solidFill>
                <a:schemeClr val="bg1"/>
              </a:solidFill>
            </a:endParaRPr>
          </a:p>
        </p:txBody>
      </p:sp>
      <p:sp>
        <p:nvSpPr>
          <p:cNvPr id="34" name="Oval 33"/>
          <p:cNvSpPr/>
          <p:nvPr/>
        </p:nvSpPr>
        <p:spPr bwMode="auto">
          <a:xfrm>
            <a:off x="8171150" y="2876560"/>
            <a:ext cx="1371600" cy="137160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sp>
        <p:nvSpPr>
          <p:cNvPr id="35" name="TextBox 11"/>
          <p:cNvSpPr txBox="1">
            <a:spLocks noChangeArrowheads="1"/>
          </p:cNvSpPr>
          <p:nvPr/>
        </p:nvSpPr>
        <p:spPr bwMode="auto">
          <a:xfrm>
            <a:off x="8353450" y="3362663"/>
            <a:ext cx="1025794" cy="369332"/>
          </a:xfrm>
          <a:prstGeom prst="rect">
            <a:avLst/>
          </a:prstGeom>
          <a:noFill/>
          <a:ln w="9525">
            <a:noFill/>
            <a:miter lim="800000"/>
          </a:ln>
        </p:spPr>
        <p:txBody>
          <a:bodyPr vert="horz" wrap="none" lIns="91440" tIns="45720" rIns="91440" bIns="45720" numCol="1" anchor="t" anchorCtr="0" compatLnSpc="1">
            <a:spAutoFit/>
          </a:bodyPr>
          <a:lstStyle/>
          <a:p>
            <a:pPr algn="ctr"/>
            <a:r>
              <a:rPr lang="en-US" dirty="0">
                <a:solidFill>
                  <a:schemeClr val="bg1"/>
                </a:solidFill>
              </a:rPr>
              <a:t>Analytics</a:t>
            </a:r>
            <a:endParaRPr lang="en-US" dirty="0">
              <a:solidFill>
                <a:schemeClr val="bg1"/>
              </a:solidFill>
            </a:endParaRPr>
          </a:p>
        </p:txBody>
      </p:sp>
      <p:sp>
        <p:nvSpPr>
          <p:cNvPr id="32" name="Freeform 31"/>
          <p:cNvSpPr/>
          <p:nvPr/>
        </p:nvSpPr>
        <p:spPr>
          <a:xfrm flipH="1">
            <a:off x="5463807" y="4002262"/>
            <a:ext cx="3359642" cy="475155"/>
          </a:xfrm>
          <a:custGeom>
            <a:avLst/>
            <a:gdLst>
              <a:gd name="connsiteX0" fmla="*/ 1701479 w 1701479"/>
              <a:gd name="connsiteY0" fmla="*/ 0 h 462988"/>
              <a:gd name="connsiteX1" fmla="*/ 1099595 w 1701479"/>
              <a:gd name="connsiteY1" fmla="*/ 347241 h 462988"/>
              <a:gd name="connsiteX2" fmla="*/ 497712 w 1701479"/>
              <a:gd name="connsiteY2" fmla="*/ 462988 h 462988"/>
              <a:gd name="connsiteX3" fmla="*/ 0 w 1701479"/>
              <a:gd name="connsiteY3" fmla="*/ 208345 h 462988"/>
            </a:gdLst>
            <a:ahLst/>
            <a:cxnLst>
              <a:cxn ang="0">
                <a:pos x="connsiteX0" y="connsiteY0"/>
              </a:cxn>
              <a:cxn ang="0">
                <a:pos x="connsiteX1" y="connsiteY1"/>
              </a:cxn>
              <a:cxn ang="0">
                <a:pos x="connsiteX2" y="connsiteY2"/>
              </a:cxn>
              <a:cxn ang="0">
                <a:pos x="connsiteX3" y="connsiteY3"/>
              </a:cxn>
            </a:cxnLst>
            <a:rect l="l" t="t" r="r" b="b"/>
            <a:pathLst>
              <a:path w="1701479" h="462988">
                <a:moveTo>
                  <a:pt x="1701479" y="0"/>
                </a:moveTo>
                <a:cubicBezTo>
                  <a:pt x="1500851" y="135038"/>
                  <a:pt x="1300223" y="270076"/>
                  <a:pt x="1099595" y="347241"/>
                </a:cubicBezTo>
                <a:cubicBezTo>
                  <a:pt x="898967" y="424406"/>
                  <a:pt x="680978" y="486137"/>
                  <a:pt x="497712" y="462988"/>
                </a:cubicBezTo>
                <a:cubicBezTo>
                  <a:pt x="314446" y="439839"/>
                  <a:pt x="157223" y="324092"/>
                  <a:pt x="0" y="208345"/>
                </a:cubicBezTo>
              </a:path>
            </a:pathLst>
          </a:custGeom>
          <a:ln w="38100" cmpd="sng">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b="1"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2771">
                                            <p:txEl>
                                              <p:pRg st="12" end="12"/>
                                            </p:txEl>
                                          </p:spTgt>
                                        </p:tgtEl>
                                        <p:attrNameLst>
                                          <p:attrName>style.visibility</p:attrName>
                                        </p:attrNameLst>
                                      </p:cBhvr>
                                      <p:to>
                                        <p:strVal val="visible"/>
                                      </p:to>
                                    </p:set>
                                    <p:anim calcmode="lin" valueType="num">
                                      <p:cBhvr>
                                        <p:cTn id="7" dur="500" fill="hold"/>
                                        <p:tgtEl>
                                          <p:spTgt spid="32771">
                                            <p:txEl>
                                              <p:pRg st="12" end="12"/>
                                            </p:txEl>
                                          </p:spTgt>
                                        </p:tgtEl>
                                        <p:attrNameLst>
                                          <p:attrName>ppt_w</p:attrName>
                                        </p:attrNameLst>
                                      </p:cBhvr>
                                      <p:tavLst>
                                        <p:tav tm="0">
                                          <p:val>
                                            <p:fltVal val="0"/>
                                          </p:val>
                                        </p:tav>
                                        <p:tav tm="100000">
                                          <p:val>
                                            <p:strVal val="#ppt_w"/>
                                          </p:val>
                                        </p:tav>
                                      </p:tavLst>
                                    </p:anim>
                                    <p:anim calcmode="lin" valueType="num">
                                      <p:cBhvr>
                                        <p:cTn id="8" dur="500" fill="hold"/>
                                        <p:tgtEl>
                                          <p:spTgt spid="32771">
                                            <p:txEl>
                                              <p:pRg st="12" end="12"/>
                                            </p:txEl>
                                          </p:spTgt>
                                        </p:tgtEl>
                                        <p:attrNameLst>
                                          <p:attrName>ppt_h</p:attrName>
                                        </p:attrNameLst>
                                      </p:cBhvr>
                                      <p:tavLst>
                                        <p:tav tm="0">
                                          <p:val>
                                            <p:fltVal val="0"/>
                                          </p:val>
                                        </p:tav>
                                        <p:tav tm="100000">
                                          <p:val>
                                            <p:strVal val="#ppt_h"/>
                                          </p:val>
                                        </p:tav>
                                      </p:tavLst>
                                    </p:anim>
                                    <p:animEffect transition="in" filter="fade">
                                      <p:cBhvr>
                                        <p:cTn id="9" dur="500"/>
                                        <p:tgtEl>
                                          <p:spTgt spid="32771">
                                            <p:txEl>
                                              <p:pRg st="12" end="1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974850" y="211937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itle 16"/>
          <p:cNvSpPr>
            <a:spLocks noGrp="1"/>
          </p:cNvSpPr>
          <p:nvPr>
            <p:ph type="title"/>
          </p:nvPr>
        </p:nvSpPr>
        <p:spPr/>
        <p:txBody>
          <a:bodyPr/>
          <a:lstStyle/>
          <a:p>
            <a:r>
              <a:rPr lang="en-US" dirty="0"/>
              <a:t>Diagram Validation Rules of Thumb</a:t>
            </a:r>
            <a:endParaRPr lang="en-US" dirty="0"/>
          </a:p>
        </p:txBody>
      </p:sp>
      <p:sp>
        <p:nvSpPr>
          <p:cNvPr id="32771" name="Content Placeholder 2"/>
          <p:cNvSpPr>
            <a:spLocks noGrp="1"/>
          </p:cNvSpPr>
          <p:nvPr>
            <p:ph idx="1"/>
          </p:nvPr>
        </p:nvSpPr>
        <p:spPr>
          <a:xfrm>
            <a:off x="1973263" y="1598613"/>
            <a:ext cx="8229600" cy="514351"/>
          </a:xfrm>
        </p:spPr>
        <p:txBody>
          <a:bodyPr>
            <a:normAutofit lnSpcReduction="10000"/>
          </a:bodyPr>
          <a:lstStyle/>
          <a:p>
            <a:pPr marL="342900" lvl="1" indent="-347345" defTabSz="914400">
              <a:spcBef>
                <a:spcPct val="0"/>
              </a:spcBef>
              <a:buClr>
                <a:schemeClr val="bg1"/>
              </a:buClr>
              <a:buSzPct val="70000"/>
              <a:buNone/>
              <a:defRPr/>
            </a:pPr>
            <a:r>
              <a:rPr lang="en-US" b="1" dirty="0">
                <a:solidFill>
                  <a:schemeClr val="tx2">
                    <a:lumMod val="40000"/>
                    <a:lumOff val="60000"/>
                  </a:schemeClr>
                </a:solidFill>
                <a:cs typeface="Arial" panose="020B0604020202020204" pitchFamily="34" charset="0"/>
              </a:rPr>
              <a:t>Data doesn’t flow magically </a:t>
            </a:r>
            <a:endParaRPr lang="en-US" b="1" dirty="0">
              <a:solidFill>
                <a:schemeClr val="tx2">
                  <a:lumMod val="40000"/>
                  <a:lumOff val="60000"/>
                </a:schemeClr>
              </a:solidFill>
              <a:cs typeface="Arial" panose="020B0604020202020204" pitchFamily="34" charset="0"/>
            </a:endParaRPr>
          </a:p>
        </p:txBody>
      </p:sp>
      <p:grpSp>
        <p:nvGrpSpPr>
          <p:cNvPr id="14" name="Group 13"/>
          <p:cNvGrpSpPr/>
          <p:nvPr/>
        </p:nvGrpSpPr>
        <p:grpSpPr>
          <a:xfrm>
            <a:off x="5044283" y="2461944"/>
            <a:ext cx="2103437" cy="2740294"/>
            <a:chOff x="3713261" y="2461944"/>
            <a:chExt cx="2103437" cy="2740294"/>
          </a:xfrm>
        </p:grpSpPr>
        <p:grpSp>
          <p:nvGrpSpPr>
            <p:cNvPr id="30" name="Group 29"/>
            <p:cNvGrpSpPr/>
            <p:nvPr/>
          </p:nvGrpSpPr>
          <p:grpSpPr>
            <a:xfrm>
              <a:off x="3933031" y="3143250"/>
              <a:ext cx="1447800" cy="2058988"/>
              <a:chOff x="3844131" y="3219450"/>
              <a:chExt cx="1447800" cy="2058988"/>
            </a:xfrm>
          </p:grpSpPr>
          <p:cxnSp>
            <p:nvCxnSpPr>
              <p:cNvPr id="31" name="Straight Connector 30"/>
              <p:cNvCxnSpPr/>
              <p:nvPr/>
            </p:nvCxnSpPr>
            <p:spPr>
              <a:xfrm>
                <a:off x="3844131" y="4591050"/>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44131" y="5276850"/>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844131" y="3219450"/>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3936612" y="2461944"/>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TextBox 11"/>
            <p:cNvSpPr txBox="1">
              <a:spLocks noChangeArrowheads="1"/>
            </p:cNvSpPr>
            <p:nvPr/>
          </p:nvSpPr>
          <p:spPr bwMode="auto">
            <a:xfrm>
              <a:off x="3832205" y="2595587"/>
              <a:ext cx="1657762" cy="369332"/>
            </a:xfrm>
            <a:prstGeom prst="rect">
              <a:avLst/>
            </a:prstGeom>
            <a:noFill/>
            <a:ln w="9525">
              <a:noFill/>
              <a:miter lim="800000"/>
            </a:ln>
          </p:spPr>
          <p:txBody>
            <a:bodyPr vert="horz" wrap="none" lIns="91440" tIns="45720" rIns="91440" bIns="45720" numCol="1" anchor="t" anchorCtr="0" compatLnSpc="1">
              <a:spAutoFit/>
            </a:bodyPr>
            <a:lstStyle/>
            <a:p>
              <a:pPr algn="ctr"/>
              <a:r>
                <a:rPr lang="en-US" dirty="0">
                  <a:solidFill>
                    <a:schemeClr val="bg1"/>
                  </a:solidFill>
                </a:rPr>
                <a:t>Order Database</a:t>
              </a:r>
              <a:endParaRPr lang="en-US" dirty="0">
                <a:solidFill>
                  <a:schemeClr val="bg1"/>
                </a:solidFill>
              </a:endParaRPr>
            </a:p>
          </p:txBody>
        </p:sp>
        <p:sp>
          <p:nvSpPr>
            <p:cNvPr id="36" name="TextBox 8"/>
            <p:cNvSpPr txBox="1">
              <a:spLocks noChangeArrowheads="1"/>
            </p:cNvSpPr>
            <p:nvPr/>
          </p:nvSpPr>
          <p:spPr bwMode="auto">
            <a:xfrm>
              <a:off x="3713261" y="4638919"/>
              <a:ext cx="2103437" cy="369332"/>
            </a:xfrm>
            <a:prstGeom prst="rect">
              <a:avLst/>
            </a:prstGeom>
            <a:noFill/>
            <a:ln w="9525">
              <a:noFill/>
              <a:miter lim="800000"/>
            </a:ln>
          </p:spPr>
          <p:txBody>
            <a:bodyPr vert="horz" wrap="square" lIns="91440" tIns="45720" rIns="91440" bIns="45720" numCol="1" anchor="t" anchorCtr="0" compatLnSpc="1">
              <a:spAutoFit/>
            </a:bodyPr>
            <a:lstStyle/>
            <a:p>
              <a:r>
                <a:rPr lang="en-US" dirty="0">
                  <a:solidFill>
                    <a:schemeClr val="bg1"/>
                  </a:solidFill>
                </a:rPr>
                <a:t>Returns Database</a:t>
              </a:r>
              <a:endParaRPr lang="en-US" dirty="0">
                <a:solidFill>
                  <a:schemeClr val="bg1"/>
                </a:solidFill>
              </a:endParaRPr>
            </a:p>
          </p:txBody>
        </p:sp>
        <p:sp>
          <p:nvSpPr>
            <p:cNvPr id="37" name="Freeform 36"/>
            <p:cNvSpPr/>
            <p:nvPr/>
          </p:nvSpPr>
          <p:spPr>
            <a:xfrm>
              <a:off x="5029737" y="3203600"/>
              <a:ext cx="219075" cy="1262062"/>
            </a:xfrm>
            <a:custGeom>
              <a:avLst/>
              <a:gdLst>
                <a:gd name="connsiteX0" fmla="*/ 0 w 219919"/>
                <a:gd name="connsiteY0" fmla="*/ 0 h 1261641"/>
                <a:gd name="connsiteX1" fmla="*/ 34724 w 219919"/>
                <a:gd name="connsiteY1" fmla="*/ 46299 h 1261641"/>
                <a:gd name="connsiteX2" fmla="*/ 219919 w 219919"/>
                <a:gd name="connsiteY2" fmla="*/ 648183 h 1261641"/>
                <a:gd name="connsiteX3" fmla="*/ 81023 w 219919"/>
                <a:gd name="connsiteY3" fmla="*/ 1261641 h 1261641"/>
              </a:gdLst>
              <a:ahLst/>
              <a:cxnLst>
                <a:cxn ang="0">
                  <a:pos x="connsiteX0" y="connsiteY0"/>
                </a:cxn>
                <a:cxn ang="0">
                  <a:pos x="connsiteX1" y="connsiteY1"/>
                </a:cxn>
                <a:cxn ang="0">
                  <a:pos x="connsiteX2" y="connsiteY2"/>
                </a:cxn>
                <a:cxn ang="0">
                  <a:pos x="connsiteX3" y="connsiteY3"/>
                </a:cxn>
              </a:cxnLst>
              <a:rect l="l" t="t" r="r" b="b"/>
              <a:pathLst>
                <a:path w="219919" h="1261641">
                  <a:moveTo>
                    <a:pt x="0" y="0"/>
                  </a:moveTo>
                  <a:cubicBezTo>
                    <a:pt x="-965" y="-30866"/>
                    <a:pt x="-1929" y="-61731"/>
                    <a:pt x="34724" y="46299"/>
                  </a:cubicBezTo>
                  <a:cubicBezTo>
                    <a:pt x="71377" y="154329"/>
                    <a:pt x="212203" y="445626"/>
                    <a:pt x="219919" y="648183"/>
                  </a:cubicBezTo>
                  <a:cubicBezTo>
                    <a:pt x="227636" y="850740"/>
                    <a:pt x="154329" y="1056190"/>
                    <a:pt x="81023" y="1261641"/>
                  </a:cubicBezTo>
                </a:path>
              </a:pathLst>
            </a:cu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38" name="Freeform 37"/>
            <p:cNvSpPr/>
            <p:nvPr/>
          </p:nvSpPr>
          <p:spPr>
            <a:xfrm flipH="1" flipV="1">
              <a:off x="3981010" y="3172070"/>
              <a:ext cx="220663" cy="1262063"/>
            </a:xfrm>
            <a:custGeom>
              <a:avLst/>
              <a:gdLst>
                <a:gd name="connsiteX0" fmla="*/ 0 w 219919"/>
                <a:gd name="connsiteY0" fmla="*/ 0 h 1261641"/>
                <a:gd name="connsiteX1" fmla="*/ 34724 w 219919"/>
                <a:gd name="connsiteY1" fmla="*/ 46299 h 1261641"/>
                <a:gd name="connsiteX2" fmla="*/ 219919 w 219919"/>
                <a:gd name="connsiteY2" fmla="*/ 648183 h 1261641"/>
                <a:gd name="connsiteX3" fmla="*/ 81023 w 219919"/>
                <a:gd name="connsiteY3" fmla="*/ 1261641 h 1261641"/>
              </a:gdLst>
              <a:ahLst/>
              <a:cxnLst>
                <a:cxn ang="0">
                  <a:pos x="connsiteX0" y="connsiteY0"/>
                </a:cxn>
                <a:cxn ang="0">
                  <a:pos x="connsiteX1" y="connsiteY1"/>
                </a:cxn>
                <a:cxn ang="0">
                  <a:pos x="connsiteX2" y="connsiteY2"/>
                </a:cxn>
                <a:cxn ang="0">
                  <a:pos x="connsiteX3" y="connsiteY3"/>
                </a:cxn>
              </a:cxnLst>
              <a:rect l="l" t="t" r="r" b="b"/>
              <a:pathLst>
                <a:path w="219919" h="1261641">
                  <a:moveTo>
                    <a:pt x="0" y="0"/>
                  </a:moveTo>
                  <a:cubicBezTo>
                    <a:pt x="-965" y="-30866"/>
                    <a:pt x="-1929" y="-61731"/>
                    <a:pt x="34724" y="46299"/>
                  </a:cubicBezTo>
                  <a:cubicBezTo>
                    <a:pt x="71377" y="154329"/>
                    <a:pt x="212203" y="445626"/>
                    <a:pt x="219919" y="648183"/>
                  </a:cubicBezTo>
                  <a:cubicBezTo>
                    <a:pt x="227636" y="850740"/>
                    <a:pt x="154329" y="1056190"/>
                    <a:pt x="81023" y="1261641"/>
                  </a:cubicBezTo>
                </a:path>
              </a:pathLst>
            </a:cu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gr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974850" y="211937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2" name="Group 29"/>
          <p:cNvGrpSpPr/>
          <p:nvPr/>
        </p:nvGrpSpPr>
        <p:grpSpPr>
          <a:xfrm>
            <a:off x="5258827" y="3141309"/>
            <a:ext cx="1447800" cy="2058988"/>
            <a:chOff x="3844131" y="3219450"/>
            <a:chExt cx="1447800" cy="2058988"/>
          </a:xfrm>
        </p:grpSpPr>
        <p:cxnSp>
          <p:nvCxnSpPr>
            <p:cNvPr id="23" name="Straight Connector 22"/>
            <p:cNvCxnSpPr/>
            <p:nvPr/>
          </p:nvCxnSpPr>
          <p:spPr>
            <a:xfrm>
              <a:off x="3844131" y="4591050"/>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44131" y="5276850"/>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44131" y="3219450"/>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5262408" y="2460003"/>
            <a:ext cx="1447800" cy="1588"/>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Box 11"/>
          <p:cNvSpPr txBox="1">
            <a:spLocks noChangeArrowheads="1"/>
          </p:cNvSpPr>
          <p:nvPr/>
        </p:nvSpPr>
        <p:spPr bwMode="auto">
          <a:xfrm>
            <a:off x="5163419" y="2593646"/>
            <a:ext cx="1657762" cy="369332"/>
          </a:xfrm>
          <a:prstGeom prst="rect">
            <a:avLst/>
          </a:prstGeom>
          <a:noFill/>
          <a:ln w="9525">
            <a:noFill/>
            <a:miter lim="800000"/>
          </a:ln>
        </p:spPr>
        <p:txBody>
          <a:bodyPr vert="horz" wrap="none" lIns="91440" tIns="45720" rIns="91440" bIns="45720" numCol="1" anchor="t" anchorCtr="0" compatLnSpc="1">
            <a:spAutoFit/>
          </a:bodyPr>
          <a:lstStyle/>
          <a:p>
            <a:pPr algn="ctr"/>
            <a:r>
              <a:rPr lang="en-US" dirty="0">
                <a:solidFill>
                  <a:schemeClr val="bg1"/>
                </a:solidFill>
              </a:rPr>
              <a:t>Order Database</a:t>
            </a:r>
            <a:endParaRPr lang="en-US" dirty="0">
              <a:solidFill>
                <a:schemeClr val="bg1"/>
              </a:solidFill>
            </a:endParaRPr>
          </a:p>
        </p:txBody>
      </p:sp>
      <p:sp>
        <p:nvSpPr>
          <p:cNvPr id="30" name="TextBox 8"/>
          <p:cNvSpPr txBox="1">
            <a:spLocks noChangeArrowheads="1"/>
          </p:cNvSpPr>
          <p:nvPr/>
        </p:nvSpPr>
        <p:spPr bwMode="auto">
          <a:xfrm>
            <a:off x="5039058" y="4636978"/>
            <a:ext cx="2103437" cy="369332"/>
          </a:xfrm>
          <a:prstGeom prst="rect">
            <a:avLst/>
          </a:prstGeom>
          <a:noFill/>
          <a:ln w="9525">
            <a:noFill/>
            <a:miter lim="800000"/>
          </a:ln>
        </p:spPr>
        <p:txBody>
          <a:bodyPr vert="horz" wrap="square" lIns="91440" tIns="45720" rIns="91440" bIns="45720" numCol="1" anchor="t" anchorCtr="0" compatLnSpc="1">
            <a:spAutoFit/>
          </a:bodyPr>
          <a:lstStyle/>
          <a:p>
            <a:r>
              <a:rPr lang="en-US" dirty="0">
                <a:solidFill>
                  <a:schemeClr val="bg1"/>
                </a:solidFill>
              </a:rPr>
              <a:t>Returns Database</a:t>
            </a:r>
            <a:endParaRPr lang="en-US" dirty="0">
              <a:solidFill>
                <a:schemeClr val="bg1"/>
              </a:solidFill>
            </a:endParaRPr>
          </a:p>
        </p:txBody>
      </p:sp>
      <p:grpSp>
        <p:nvGrpSpPr>
          <p:cNvPr id="37" name="Group 36"/>
          <p:cNvGrpSpPr/>
          <p:nvPr/>
        </p:nvGrpSpPr>
        <p:grpSpPr>
          <a:xfrm>
            <a:off x="5474300" y="3127924"/>
            <a:ext cx="960438" cy="1752600"/>
            <a:chOff x="3867150" y="3276600"/>
            <a:chExt cx="960438" cy="1752600"/>
          </a:xfrm>
        </p:grpSpPr>
        <p:sp>
          <p:nvSpPr>
            <p:cNvPr id="38" name="Arc 37"/>
            <p:cNvSpPr/>
            <p:nvPr/>
          </p:nvSpPr>
          <p:spPr>
            <a:xfrm>
              <a:off x="4629150" y="3276600"/>
              <a:ext cx="46038" cy="609600"/>
            </a:xfrm>
            <a:prstGeom prst="arc">
              <a:avLst/>
            </a:prstGeom>
            <a:ln>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39" name="Arc 38"/>
            <p:cNvSpPr/>
            <p:nvPr/>
          </p:nvSpPr>
          <p:spPr>
            <a:xfrm flipH="1">
              <a:off x="3943350" y="3352800"/>
              <a:ext cx="228600" cy="838200"/>
            </a:xfrm>
            <a:prstGeom prst="arc">
              <a:avLst/>
            </a:prstGeom>
            <a:ln>
              <a:solidFill>
                <a:schemeClr val="accent3"/>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40" name="Arc 39"/>
            <p:cNvSpPr/>
            <p:nvPr/>
          </p:nvSpPr>
          <p:spPr>
            <a:xfrm>
              <a:off x="4781550" y="4267200"/>
              <a:ext cx="46038" cy="609600"/>
            </a:xfrm>
            <a:prstGeom prst="arc">
              <a:avLst/>
            </a:prstGeom>
            <a:ln>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sp>
          <p:nvSpPr>
            <p:cNvPr id="41" name="Arc 40"/>
            <p:cNvSpPr/>
            <p:nvPr/>
          </p:nvSpPr>
          <p:spPr>
            <a:xfrm flipH="1">
              <a:off x="3867150" y="4191000"/>
              <a:ext cx="228600" cy="838200"/>
            </a:xfrm>
            <a:prstGeom prst="arc">
              <a:avLst/>
            </a:prstGeom>
            <a:ln>
              <a:solidFill>
                <a:schemeClr val="accent3"/>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dirty="0"/>
            </a:p>
          </p:txBody>
        </p:sp>
      </p:grpSp>
      <p:sp>
        <p:nvSpPr>
          <p:cNvPr id="42" name="TextBox 24"/>
          <p:cNvSpPr txBox="1">
            <a:spLocks noChangeArrowheads="1"/>
          </p:cNvSpPr>
          <p:nvPr/>
        </p:nvSpPr>
        <p:spPr bwMode="auto">
          <a:xfrm>
            <a:off x="5594022" y="3633189"/>
            <a:ext cx="762000" cy="369888"/>
          </a:xfrm>
          <a:prstGeom prst="rect">
            <a:avLst/>
          </a:prstGeom>
          <a:noFill/>
          <a:ln w="9525">
            <a:noFill/>
            <a:miter lim="800000"/>
          </a:ln>
        </p:spPr>
        <p:txBody>
          <a:bodyPr vert="horz" wrap="square" lIns="91440" tIns="45720" rIns="91440" bIns="45720" numCol="1" anchor="t" anchorCtr="0" compatLnSpc="1">
            <a:spAutoFit/>
          </a:bodyPr>
          <a:lstStyle/>
          <a:p>
            <a:pPr algn="ctr"/>
            <a:r>
              <a:rPr lang="en-US" dirty="0">
                <a:solidFill>
                  <a:schemeClr val="accent3"/>
                </a:solidFill>
                <a:latin typeface="Trebuchet MS" panose="020B0603020202020204" pitchFamily="34" charset="0"/>
              </a:rPr>
              <a:t>RMA</a:t>
            </a:r>
            <a:endParaRPr lang="en-US" dirty="0">
              <a:solidFill>
                <a:schemeClr val="accent3"/>
              </a:solidFill>
              <a:latin typeface="Trebuchet MS" panose="020B0603020202020204" pitchFamily="34" charset="0"/>
            </a:endParaRPr>
          </a:p>
        </p:txBody>
      </p:sp>
      <p:sp>
        <p:nvSpPr>
          <p:cNvPr id="43" name="Oval 42"/>
          <p:cNvSpPr/>
          <p:nvPr/>
        </p:nvSpPr>
        <p:spPr>
          <a:xfrm>
            <a:off x="5536432" y="3384661"/>
            <a:ext cx="914400" cy="9144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p>
        </p:txBody>
      </p:sp>
      <p:sp>
        <p:nvSpPr>
          <p:cNvPr id="26" name="Title 25"/>
          <p:cNvSpPr>
            <a:spLocks noGrp="1"/>
          </p:cNvSpPr>
          <p:nvPr>
            <p:ph type="title"/>
          </p:nvPr>
        </p:nvSpPr>
        <p:spPr/>
        <p:txBody>
          <a:bodyPr/>
          <a:lstStyle/>
          <a:p>
            <a:r>
              <a:rPr lang="en-US"/>
              <a:t>Diagram Validation Rules of Thumb</a:t>
            </a:r>
            <a:endParaRPr lang="en-US" dirty="0"/>
          </a:p>
        </p:txBody>
      </p:sp>
      <p:sp>
        <p:nvSpPr>
          <p:cNvPr id="31" name="Content Placeholder 30"/>
          <p:cNvSpPr>
            <a:spLocks noGrp="1"/>
          </p:cNvSpPr>
          <p:nvPr>
            <p:ph idx="1"/>
          </p:nvPr>
        </p:nvSpPr>
        <p:spPr>
          <a:xfrm>
            <a:off x="1973263" y="1598614"/>
            <a:ext cx="8229600" cy="459534"/>
          </a:xfrm>
        </p:spPr>
        <p:txBody>
          <a:bodyPr>
            <a:normAutofit/>
          </a:bodyPr>
          <a:lstStyle/>
          <a:p>
            <a:pPr marL="342900" lvl="1" indent="-347345" defTabSz="914400">
              <a:spcBef>
                <a:spcPct val="0"/>
              </a:spcBef>
              <a:buClr>
                <a:schemeClr val="bg1"/>
              </a:buClr>
              <a:buSzPct val="70000"/>
              <a:buNone/>
              <a:defRPr/>
            </a:pPr>
            <a:r>
              <a:rPr lang="en-US" sz="1600" b="1" dirty="0">
                <a:solidFill>
                  <a:schemeClr val="tx2">
                    <a:lumMod val="40000"/>
                    <a:lumOff val="60000"/>
                  </a:schemeClr>
                </a:solidFill>
                <a:cs typeface="Arial" panose="020B0604020202020204" pitchFamily="34" charset="0"/>
              </a:rPr>
              <a:t>It goes through a process</a:t>
            </a:r>
            <a:endParaRPr lang="en-US" sz="1600" b="1" dirty="0">
              <a:solidFill>
                <a:schemeClr val="tx2">
                  <a:lumMod val="40000"/>
                  <a:lumOff val="60000"/>
                </a:schemeClr>
              </a:solidFill>
              <a:cs typeface="Arial" panose="020B0604020202020204" pitchFamily="34"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257550" y="3451225"/>
            <a:ext cx="2590800" cy="2952750"/>
          </a:xfrm>
          <a:prstGeom prst="rect">
            <a:avLst/>
          </a:prstGeom>
          <a:solidFill>
            <a:schemeClr val="bg1"/>
          </a:solidFill>
          <a:ln w="12700">
            <a:solidFill>
              <a:schemeClr val="tx1"/>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305551" y="1595439"/>
            <a:ext cx="3790949" cy="2676525"/>
          </a:xfrm>
          <a:prstGeom prst="rect">
            <a:avLst/>
          </a:prstGeom>
          <a:solidFill>
            <a:schemeClr val="bg1"/>
          </a:solidFill>
          <a:ln w="127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dirty="0"/>
              <a:t>Diagrams Should Not Resemble</a:t>
            </a:r>
            <a:endParaRPr lang="en-US" dirty="0"/>
          </a:p>
        </p:txBody>
      </p:sp>
      <p:sp>
        <p:nvSpPr>
          <p:cNvPr id="36867" name="Content Placeholder 2"/>
          <p:cNvSpPr>
            <a:spLocks noGrp="1"/>
          </p:cNvSpPr>
          <p:nvPr>
            <p:ph idx="1"/>
          </p:nvPr>
        </p:nvSpPr>
        <p:spPr>
          <a:xfrm>
            <a:off x="1973264" y="1598613"/>
            <a:ext cx="3849605" cy="1690852"/>
          </a:xfrm>
        </p:spPr>
        <p:txBody>
          <a:bodyPr>
            <a:normAutofit lnSpcReduction="10000"/>
          </a:bodyPr>
          <a:lstStyle/>
          <a:p>
            <a:r>
              <a:rPr lang="en-US" dirty="0"/>
              <a:t>Flow charts</a:t>
            </a:r>
            <a:endParaRPr lang="en-US" dirty="0"/>
          </a:p>
          <a:p>
            <a:r>
              <a:rPr lang="en-US" dirty="0"/>
              <a:t>Class diagrams</a:t>
            </a:r>
            <a:endParaRPr lang="en-US" dirty="0"/>
          </a:p>
          <a:p>
            <a:r>
              <a:rPr lang="en-US" dirty="0"/>
              <a:t>Call graphs</a:t>
            </a:r>
            <a:endParaRPr lang="en-US" dirty="0"/>
          </a:p>
        </p:txBody>
      </p:sp>
      <p:pic>
        <p:nvPicPr>
          <p:cNvPr id="36868" name="Picture 3"/>
          <p:cNvPicPr>
            <a:picLocks noChangeAspect="1" noChangeArrowheads="1"/>
          </p:cNvPicPr>
          <p:nvPr/>
        </p:nvPicPr>
        <p:blipFill>
          <a:blip r:embed="rId1" cstate="print"/>
          <a:srcRect/>
          <a:stretch>
            <a:fillRect/>
          </a:stretch>
        </p:blipFill>
        <p:spPr bwMode="auto">
          <a:xfrm>
            <a:off x="3326606" y="3527426"/>
            <a:ext cx="2471738" cy="2805113"/>
          </a:xfrm>
          <a:prstGeom prst="rect">
            <a:avLst/>
          </a:prstGeom>
          <a:noFill/>
          <a:ln w="9525">
            <a:noFill/>
            <a:miter lim="800000"/>
            <a:headEnd/>
            <a:tailEnd/>
          </a:ln>
        </p:spPr>
      </p:pic>
      <p:pic>
        <p:nvPicPr>
          <p:cNvPr id="36869" name="Picture 2"/>
          <p:cNvPicPr>
            <a:picLocks noChangeAspect="1" noChangeArrowheads="1"/>
          </p:cNvPicPr>
          <p:nvPr/>
        </p:nvPicPr>
        <p:blipFill>
          <a:blip r:embed="rId2" cstate="print"/>
          <a:srcRect/>
          <a:stretch>
            <a:fillRect/>
          </a:stretch>
        </p:blipFill>
        <p:spPr bwMode="auto">
          <a:xfrm>
            <a:off x="6355557" y="1638300"/>
            <a:ext cx="3690937" cy="2590800"/>
          </a:xfrm>
          <a:prstGeom prst="rect">
            <a:avLst/>
          </a:prstGeom>
          <a:noFill/>
          <a:ln w="9525">
            <a:noFill/>
            <a:miter lim="800000"/>
            <a:headEnd/>
            <a:tailEnd/>
          </a:ln>
        </p:spPr>
      </p:pic>
      <p:sp>
        <p:nvSpPr>
          <p:cNvPr id="6" name="&quot;No&quot; Symbol 5"/>
          <p:cNvSpPr/>
          <p:nvPr/>
        </p:nvSpPr>
        <p:spPr>
          <a:xfrm>
            <a:off x="2930525" y="3320256"/>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chemeClr val="tx1"/>
              </a:solidFill>
            </a:endParaRPr>
          </a:p>
        </p:txBody>
      </p:sp>
      <p:sp>
        <p:nvSpPr>
          <p:cNvPr id="10" name="&quot;No&quot; Symbol 9"/>
          <p:cNvSpPr/>
          <p:nvPr/>
        </p:nvSpPr>
        <p:spPr>
          <a:xfrm>
            <a:off x="6600825" y="1365250"/>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chemeClr val="tx1"/>
              </a:solidFill>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6567"/>
            <a:ext cx="10515600" cy="4259766"/>
          </a:xfrm>
        </p:spPr>
        <p:txBody>
          <a:bodyPr>
            <a:normAutofit lnSpcReduction="10000"/>
          </a:bodyPr>
          <a:lstStyle/>
          <a:p>
            <a:r>
              <a:rPr lang="en-NZ" dirty="0"/>
              <a:t>Describe the concept of misuse cases, persona non grata and security cards to support brainstorming approach to threat modelling.</a:t>
            </a:r>
            <a:endParaRPr lang="en-NZ" dirty="0"/>
          </a:p>
          <a:p>
            <a:r>
              <a:rPr lang="en-NZ" dirty="0"/>
              <a:t>Discuss the pro’s and con’s of these concepts.</a:t>
            </a:r>
            <a:endParaRPr lang="en-NZ" dirty="0"/>
          </a:p>
          <a:p>
            <a:r>
              <a:rPr lang="en-NZ" dirty="0"/>
              <a:t>Explain who persona non grata can help with the development of misuse cases.</a:t>
            </a:r>
            <a:endParaRPr lang="en-NZ" dirty="0"/>
          </a:p>
          <a:p>
            <a:r>
              <a:rPr lang="en-NZ" dirty="0"/>
              <a:t>Apply security cards to develop a threat model and rank these threats relative to each other.</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After the last lecture you should be able to …</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974850" y="1601789"/>
            <a:ext cx="8229600" cy="4370387"/>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75" name="Title 1"/>
          <p:cNvSpPr>
            <a:spLocks noGrp="1"/>
          </p:cNvSpPr>
          <p:nvPr>
            <p:ph type="title"/>
          </p:nvPr>
        </p:nvSpPr>
        <p:spPr/>
        <p:txBody>
          <a:bodyPr/>
          <a:lstStyle/>
          <a:p>
            <a:r>
              <a:rPr lang="en-US" dirty="0"/>
              <a:t>Real Context Diagram </a:t>
            </a:r>
            <a:r>
              <a:rPr lang="en-US" sz="2800" dirty="0"/>
              <a:t>(“Castle”)</a:t>
            </a:r>
            <a:endParaRPr lang="en-US" sz="2800" dirty="0"/>
          </a:p>
        </p:txBody>
      </p:sp>
      <p:graphicFrame>
        <p:nvGraphicFramePr>
          <p:cNvPr id="31" name="Object 4"/>
          <p:cNvGraphicFramePr>
            <a:graphicFrameLocks noGrp="1" noChangeAspect="1"/>
          </p:cNvGraphicFramePr>
          <p:nvPr>
            <p:ph idx="1"/>
          </p:nvPr>
        </p:nvGraphicFramePr>
        <p:xfrm>
          <a:off x="2420856" y="1545045"/>
          <a:ext cx="7553488" cy="4412434"/>
        </p:xfrm>
        <a:graphic>
          <a:graphicData uri="http://schemas.openxmlformats.org/presentationml/2006/ole">
            <mc:AlternateContent xmlns:mc="http://schemas.openxmlformats.org/markup-compatibility/2006">
              <mc:Choice xmlns:v="urn:schemas-microsoft-com:vml" Requires="v">
                <p:oleObj spid="_x0000_s1055" name="Visio" r:id="rId1" imgW="6388100" imgH="3733800" progId="">
                  <p:embed/>
                </p:oleObj>
              </mc:Choice>
              <mc:Fallback>
                <p:oleObj name="Visio" r:id="rId1" imgW="6388100" imgH="3733800" progId="">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856" y="1545045"/>
                        <a:ext cx="7553488" cy="441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Rectangle 32"/>
          <p:cNvSpPr/>
          <p:nvPr/>
        </p:nvSpPr>
        <p:spPr>
          <a:xfrm>
            <a:off x="3906796" y="2755590"/>
            <a:ext cx="1110343" cy="255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Castle Config</a:t>
            </a:r>
            <a:endParaRPr lang="en-US" sz="1100" dirty="0">
              <a:solidFill>
                <a:sysClr val="windowText" lastClr="000000"/>
              </a:solidFill>
            </a:endParaRPr>
          </a:p>
        </p:txBody>
      </p:sp>
      <p:sp>
        <p:nvSpPr>
          <p:cNvPr id="35" name="Rectangle 34"/>
          <p:cNvSpPr/>
          <p:nvPr/>
        </p:nvSpPr>
        <p:spPr>
          <a:xfrm>
            <a:off x="3892941" y="3644260"/>
            <a:ext cx="1110343" cy="255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Feedback</a:t>
            </a:r>
            <a:endParaRPr lang="en-US" sz="1100" dirty="0">
              <a:solidFill>
                <a:sysClr val="windowText" lastClr="000000"/>
              </a:solidFill>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a:t>Castle Level 1 Diagram</a:t>
            </a:r>
            <a:endParaRPr lang="en-US" dirty="0"/>
          </a:p>
        </p:txBody>
      </p:sp>
      <p:sp>
        <p:nvSpPr>
          <p:cNvPr id="7" name="Rounded Rectangle 6"/>
          <p:cNvSpPr/>
          <p:nvPr/>
        </p:nvSpPr>
        <p:spPr>
          <a:xfrm>
            <a:off x="1974850" y="1555668"/>
            <a:ext cx="8229600" cy="4952009"/>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8" name="Group 7"/>
          <p:cNvGrpSpPr/>
          <p:nvPr/>
        </p:nvGrpSpPr>
        <p:grpSpPr>
          <a:xfrm>
            <a:off x="2450205" y="1442249"/>
            <a:ext cx="6785989" cy="5031274"/>
            <a:chOff x="926204" y="1490642"/>
            <a:chExt cx="6785989" cy="5031274"/>
          </a:xfrm>
        </p:grpSpPr>
        <p:grpSp>
          <p:nvGrpSpPr>
            <p:cNvPr id="9" name="Group 36"/>
            <p:cNvGrpSpPr/>
            <p:nvPr/>
          </p:nvGrpSpPr>
          <p:grpSpPr>
            <a:xfrm>
              <a:off x="926204" y="1490642"/>
              <a:ext cx="6785989" cy="5031274"/>
              <a:chOff x="858838" y="500063"/>
              <a:chExt cx="7445375" cy="5810250"/>
            </a:xfrm>
          </p:grpSpPr>
          <p:graphicFrame>
            <p:nvGraphicFramePr>
              <p:cNvPr id="14" name="Object 12"/>
              <p:cNvGraphicFramePr>
                <a:graphicFrameLocks noChangeAspect="1"/>
              </p:cNvGraphicFramePr>
              <p:nvPr/>
            </p:nvGraphicFramePr>
            <p:xfrm>
              <a:off x="858838" y="500063"/>
              <a:ext cx="7445375" cy="5810250"/>
            </p:xfrm>
            <a:graphic>
              <a:graphicData uri="http://schemas.openxmlformats.org/presentationml/2006/ole">
                <mc:AlternateContent xmlns:mc="http://schemas.openxmlformats.org/markup-compatibility/2006">
                  <mc:Choice xmlns:v="urn:schemas-microsoft-com:vml" Requires="v">
                    <p:oleObj spid="_x0000_s2079" name="Visio" r:id="rId1" imgW="12573000" imgH="9817100" progId="">
                      <p:embed/>
                    </p:oleObj>
                  </mc:Choice>
                  <mc:Fallback>
                    <p:oleObj name="Visio" r:id="rId1" imgW="12573000" imgH="9817100" progId="">
                      <p:embed/>
                      <p:pic>
                        <p:nvPicPr>
                          <p:cNvPr id="0" name="Object 12"/>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858838" y="500063"/>
                            <a:ext cx="7445375"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620000" y="990600"/>
                <a:ext cx="513282" cy="400110"/>
              </a:xfrm>
              <a:prstGeom prst="rect">
                <a:avLst/>
              </a:prstGeom>
              <a:noFill/>
            </p:spPr>
            <p:txBody>
              <a:bodyPr wrap="square" rtlCol="0">
                <a:spAutoFit/>
              </a:bodyPr>
              <a:lstStyle/>
              <a:p>
                <a:pPr algn="ctr"/>
                <a:r>
                  <a:rPr lang="en-US" sz="800" dirty="0"/>
                  <a:t>SSDP</a:t>
                </a:r>
                <a:endParaRPr lang="en-US" sz="800" dirty="0"/>
              </a:p>
              <a:p>
                <a:pPr algn="ctr"/>
                <a:r>
                  <a:rPr lang="en-US" sz="800" dirty="0">
                    <a:solidFill>
                      <a:srgbClr val="0070C0"/>
                    </a:solidFill>
                  </a:rPr>
                  <a:t>10</a:t>
                </a:r>
                <a:endParaRPr lang="en-US" sz="800" dirty="0">
                  <a:solidFill>
                    <a:srgbClr val="0070C0"/>
                  </a:solidFill>
                </a:endParaRPr>
              </a:p>
            </p:txBody>
          </p:sp>
          <p:sp>
            <p:nvSpPr>
              <p:cNvPr id="16" name="TextBox 15"/>
              <p:cNvSpPr txBox="1"/>
              <p:nvPr/>
            </p:nvSpPr>
            <p:spPr>
              <a:xfrm>
                <a:off x="7515224" y="3324225"/>
                <a:ext cx="638175" cy="590011"/>
              </a:xfrm>
              <a:prstGeom prst="rect">
                <a:avLst/>
              </a:prstGeom>
              <a:noFill/>
            </p:spPr>
            <p:txBody>
              <a:bodyPr wrap="square" rtlCol="0">
                <a:spAutoFit/>
              </a:bodyPr>
              <a:lstStyle/>
              <a:p>
                <a:pPr algn="ctr">
                  <a:lnSpc>
                    <a:spcPct val="85000"/>
                  </a:lnSpc>
                </a:pPr>
                <a:r>
                  <a:rPr lang="en-US" sz="800" dirty="0"/>
                  <a:t>Remote</a:t>
                </a:r>
                <a:endParaRPr lang="en-US" sz="800" dirty="0"/>
              </a:p>
              <a:p>
                <a:pPr algn="ctr">
                  <a:lnSpc>
                    <a:spcPct val="85000"/>
                  </a:lnSpc>
                </a:pPr>
                <a:r>
                  <a:rPr lang="en-US" sz="800" dirty="0"/>
                  <a:t>Castle</a:t>
                </a:r>
                <a:endParaRPr lang="en-US" sz="800" dirty="0"/>
              </a:p>
              <a:p>
                <a:pPr algn="ctr">
                  <a:lnSpc>
                    <a:spcPct val="85000"/>
                  </a:lnSpc>
                </a:pPr>
                <a:r>
                  <a:rPr lang="en-US" sz="800" dirty="0"/>
                  <a:t>Service</a:t>
                </a:r>
                <a:endParaRPr lang="en-US" sz="800" dirty="0"/>
              </a:p>
              <a:p>
                <a:pPr algn="ctr">
                  <a:lnSpc>
                    <a:spcPct val="85000"/>
                  </a:lnSpc>
                </a:pPr>
                <a:r>
                  <a:rPr lang="en-US" sz="800" dirty="0">
                    <a:solidFill>
                      <a:srgbClr val="0070C0"/>
                    </a:solidFill>
                  </a:rPr>
                  <a:t>9</a:t>
                </a:r>
                <a:endParaRPr lang="en-US" sz="800" dirty="0">
                  <a:solidFill>
                    <a:srgbClr val="0070C0"/>
                  </a:solidFill>
                </a:endParaRPr>
              </a:p>
            </p:txBody>
          </p:sp>
          <p:sp>
            <p:nvSpPr>
              <p:cNvPr id="17" name="TextBox 16"/>
              <p:cNvSpPr txBox="1"/>
              <p:nvPr/>
            </p:nvSpPr>
            <p:spPr>
              <a:xfrm>
                <a:off x="5572124" y="1066800"/>
                <a:ext cx="638175" cy="353943"/>
              </a:xfrm>
              <a:prstGeom prst="rect">
                <a:avLst/>
              </a:prstGeom>
              <a:noFill/>
            </p:spPr>
            <p:txBody>
              <a:bodyPr wrap="square" rtlCol="0">
                <a:spAutoFit/>
              </a:bodyPr>
              <a:lstStyle/>
              <a:p>
                <a:pPr algn="ctr">
                  <a:lnSpc>
                    <a:spcPct val="85000"/>
                  </a:lnSpc>
                </a:pPr>
                <a:r>
                  <a:rPr lang="en-US" sz="800" dirty="0"/>
                  <a:t>SSDP</a:t>
                </a:r>
                <a:endParaRPr lang="en-US" sz="800" dirty="0"/>
              </a:p>
              <a:p>
                <a:pPr algn="ctr">
                  <a:lnSpc>
                    <a:spcPct val="85000"/>
                  </a:lnSpc>
                </a:pPr>
                <a:r>
                  <a:rPr lang="en-US" sz="800" dirty="0">
                    <a:solidFill>
                      <a:srgbClr val="0070C0"/>
                    </a:solidFill>
                  </a:rPr>
                  <a:t>8</a:t>
                </a:r>
                <a:endParaRPr lang="en-US" sz="800" dirty="0">
                  <a:solidFill>
                    <a:srgbClr val="0070C0"/>
                  </a:solidFill>
                </a:endParaRPr>
              </a:p>
            </p:txBody>
          </p:sp>
          <p:sp>
            <p:nvSpPr>
              <p:cNvPr id="18" name="TextBox 17"/>
              <p:cNvSpPr txBox="1"/>
              <p:nvPr/>
            </p:nvSpPr>
            <p:spPr>
              <a:xfrm>
                <a:off x="4400549" y="3371850"/>
                <a:ext cx="638175" cy="484748"/>
              </a:xfrm>
              <a:prstGeom prst="rect">
                <a:avLst/>
              </a:prstGeom>
              <a:noFill/>
            </p:spPr>
            <p:txBody>
              <a:bodyPr wrap="square" rtlCol="0">
                <a:spAutoFit/>
              </a:bodyPr>
              <a:lstStyle/>
              <a:p>
                <a:pPr algn="ctr">
                  <a:lnSpc>
                    <a:spcPct val="85000"/>
                  </a:lnSpc>
                </a:pPr>
                <a:r>
                  <a:rPr lang="en-US" sz="800" dirty="0"/>
                  <a:t>Castle</a:t>
                </a:r>
                <a:endParaRPr lang="en-US" sz="800" dirty="0"/>
              </a:p>
              <a:p>
                <a:pPr algn="ctr">
                  <a:lnSpc>
                    <a:spcPct val="85000"/>
                  </a:lnSpc>
                </a:pPr>
                <a:r>
                  <a:rPr lang="en-US" sz="800" dirty="0"/>
                  <a:t>Service</a:t>
                </a:r>
                <a:endParaRPr lang="en-US" sz="800" dirty="0"/>
              </a:p>
              <a:p>
                <a:pPr algn="ctr">
                  <a:lnSpc>
                    <a:spcPct val="85000"/>
                  </a:lnSpc>
                </a:pPr>
                <a:r>
                  <a:rPr lang="en-US" sz="800" dirty="0">
                    <a:solidFill>
                      <a:srgbClr val="0070C0"/>
                    </a:solidFill>
                  </a:rPr>
                  <a:t>8</a:t>
                </a:r>
                <a:endParaRPr lang="en-US" sz="800" dirty="0">
                  <a:solidFill>
                    <a:srgbClr val="0070C0"/>
                  </a:solidFill>
                </a:endParaRPr>
              </a:p>
            </p:txBody>
          </p:sp>
          <p:sp>
            <p:nvSpPr>
              <p:cNvPr id="19" name="TextBox 18"/>
              <p:cNvSpPr txBox="1"/>
              <p:nvPr/>
            </p:nvSpPr>
            <p:spPr>
              <a:xfrm>
                <a:off x="2314575" y="3095625"/>
                <a:ext cx="885826" cy="484748"/>
              </a:xfrm>
              <a:prstGeom prst="rect">
                <a:avLst/>
              </a:prstGeom>
              <a:noFill/>
            </p:spPr>
            <p:txBody>
              <a:bodyPr wrap="square" rtlCol="0">
                <a:spAutoFit/>
              </a:bodyPr>
              <a:lstStyle/>
              <a:p>
                <a:pPr algn="ctr">
                  <a:lnSpc>
                    <a:spcPct val="85000"/>
                  </a:lnSpc>
                </a:pPr>
                <a:r>
                  <a:rPr lang="en-US" sz="800" spc="-100" dirty="0"/>
                  <a:t>Explorer</a:t>
                </a:r>
                <a:endParaRPr lang="en-US" sz="800" spc="-100" dirty="0"/>
              </a:p>
              <a:p>
                <a:pPr algn="ctr">
                  <a:lnSpc>
                    <a:spcPct val="85000"/>
                  </a:lnSpc>
                </a:pPr>
                <a:r>
                  <a:rPr lang="en-US" sz="800" spc="-100" dirty="0"/>
                  <a:t>(or rundl132)</a:t>
                </a:r>
                <a:endParaRPr lang="en-US" sz="800" spc="-100" dirty="0"/>
              </a:p>
              <a:p>
                <a:pPr algn="ctr">
                  <a:lnSpc>
                    <a:spcPct val="85000"/>
                  </a:lnSpc>
                </a:pPr>
                <a:r>
                  <a:rPr lang="en-US" sz="800" spc="-100" dirty="0">
                    <a:solidFill>
                      <a:srgbClr val="0070C0"/>
                    </a:solidFill>
                  </a:rPr>
                  <a:t>2</a:t>
                </a:r>
                <a:endParaRPr lang="en-US" sz="800" spc="-100" dirty="0">
                  <a:solidFill>
                    <a:srgbClr val="0070C0"/>
                  </a:solidFill>
                </a:endParaRPr>
              </a:p>
            </p:txBody>
          </p:sp>
          <p:sp>
            <p:nvSpPr>
              <p:cNvPr id="21" name="TextBox 20"/>
              <p:cNvSpPr txBox="1"/>
              <p:nvPr/>
            </p:nvSpPr>
            <p:spPr>
              <a:xfrm>
                <a:off x="2990849" y="4724400"/>
                <a:ext cx="638175" cy="353943"/>
              </a:xfrm>
              <a:prstGeom prst="rect">
                <a:avLst/>
              </a:prstGeom>
              <a:noFill/>
            </p:spPr>
            <p:txBody>
              <a:bodyPr wrap="square" rtlCol="0">
                <a:spAutoFit/>
              </a:bodyPr>
              <a:lstStyle/>
              <a:p>
                <a:pPr algn="ctr">
                  <a:lnSpc>
                    <a:spcPct val="85000"/>
                  </a:lnSpc>
                </a:pPr>
                <a:r>
                  <a:rPr lang="en-US" sz="800" dirty="0"/>
                  <a:t>Shacct</a:t>
                </a:r>
                <a:endParaRPr lang="en-US" sz="800" dirty="0"/>
              </a:p>
              <a:p>
                <a:pPr algn="ctr">
                  <a:lnSpc>
                    <a:spcPct val="85000"/>
                  </a:lnSpc>
                </a:pPr>
                <a:r>
                  <a:rPr lang="en-US" sz="800" dirty="0">
                    <a:solidFill>
                      <a:srgbClr val="0070C0"/>
                    </a:solidFill>
                  </a:rPr>
                  <a:t>4</a:t>
                </a:r>
                <a:endParaRPr lang="en-US" sz="800" dirty="0">
                  <a:solidFill>
                    <a:srgbClr val="0070C0"/>
                  </a:solidFill>
                </a:endParaRPr>
              </a:p>
            </p:txBody>
          </p:sp>
          <p:sp>
            <p:nvSpPr>
              <p:cNvPr id="22" name="TextBox 21"/>
              <p:cNvSpPr txBox="1"/>
              <p:nvPr/>
            </p:nvSpPr>
            <p:spPr>
              <a:xfrm>
                <a:off x="2600326" y="5400676"/>
                <a:ext cx="695324" cy="348320"/>
              </a:xfrm>
              <a:prstGeom prst="rect">
                <a:avLst/>
              </a:prstGeom>
              <a:noFill/>
            </p:spPr>
            <p:txBody>
              <a:bodyPr wrap="square" rtlCol="0">
                <a:spAutoFit/>
              </a:bodyPr>
              <a:lstStyle/>
              <a:p>
                <a:pPr algn="ctr">
                  <a:lnSpc>
                    <a:spcPct val="85000"/>
                  </a:lnSpc>
                </a:pPr>
                <a:r>
                  <a:rPr lang="en-US" sz="800" spc="-80" dirty="0"/>
                  <a:t>Set acct </a:t>
                </a:r>
                <a:endParaRPr lang="en-US" sz="800" spc="-80" dirty="0"/>
              </a:p>
              <a:p>
                <a:pPr algn="ctr">
                  <a:lnSpc>
                    <a:spcPct val="85000"/>
                  </a:lnSpc>
                </a:pPr>
                <a:r>
                  <a:rPr lang="en-US" sz="800" spc="-80" dirty="0"/>
                  <a:t>Info</a:t>
                </a:r>
                <a:endParaRPr lang="en-US" sz="800" spc="-80" dirty="0">
                  <a:solidFill>
                    <a:srgbClr val="0070C0"/>
                  </a:solidFill>
                </a:endParaRPr>
              </a:p>
            </p:txBody>
          </p:sp>
          <p:sp>
            <p:nvSpPr>
              <p:cNvPr id="23" name="TextBox 22"/>
              <p:cNvSpPr txBox="1"/>
              <p:nvPr/>
            </p:nvSpPr>
            <p:spPr>
              <a:xfrm>
                <a:off x="3295651" y="5373410"/>
                <a:ext cx="695324" cy="227474"/>
              </a:xfrm>
              <a:prstGeom prst="rect">
                <a:avLst/>
              </a:prstGeom>
              <a:noFill/>
            </p:spPr>
            <p:txBody>
              <a:bodyPr wrap="square" rtlCol="0">
                <a:spAutoFit/>
              </a:bodyPr>
              <a:lstStyle/>
              <a:p>
                <a:pPr algn="ctr">
                  <a:lnSpc>
                    <a:spcPct val="85000"/>
                  </a:lnSpc>
                </a:pPr>
                <a:r>
                  <a:rPr lang="en-US" sz="800" spc="-80" dirty="0"/>
                  <a:t>Get acct info</a:t>
                </a:r>
                <a:endParaRPr lang="en-US" sz="800" spc="-80" dirty="0">
                  <a:solidFill>
                    <a:srgbClr val="0070C0"/>
                  </a:solidFill>
                </a:endParaRPr>
              </a:p>
            </p:txBody>
          </p:sp>
          <p:sp>
            <p:nvSpPr>
              <p:cNvPr id="24" name="TextBox 23"/>
              <p:cNvSpPr txBox="1"/>
              <p:nvPr/>
            </p:nvSpPr>
            <p:spPr>
              <a:xfrm>
                <a:off x="3762375" y="4200525"/>
                <a:ext cx="819149" cy="227474"/>
              </a:xfrm>
              <a:prstGeom prst="rect">
                <a:avLst/>
              </a:prstGeom>
              <a:noFill/>
            </p:spPr>
            <p:txBody>
              <a:bodyPr wrap="square" rtlCol="0">
                <a:spAutoFit/>
              </a:bodyPr>
              <a:lstStyle/>
              <a:p>
                <a:pPr algn="ctr">
                  <a:lnSpc>
                    <a:spcPct val="85000"/>
                  </a:lnSpc>
                </a:pPr>
                <a:r>
                  <a:rPr lang="en-US" sz="800" spc="-80" dirty="0"/>
                  <a:t>Get acct info</a:t>
                </a:r>
                <a:endParaRPr lang="en-US" sz="800" spc="-80" dirty="0">
                  <a:solidFill>
                    <a:srgbClr val="0070C0"/>
                  </a:solidFill>
                </a:endParaRPr>
              </a:p>
            </p:txBody>
          </p:sp>
          <p:sp>
            <p:nvSpPr>
              <p:cNvPr id="25" name="TextBox 24"/>
              <p:cNvSpPr txBox="1"/>
              <p:nvPr/>
            </p:nvSpPr>
            <p:spPr>
              <a:xfrm>
                <a:off x="3581400" y="3924300"/>
                <a:ext cx="819149" cy="227474"/>
              </a:xfrm>
              <a:prstGeom prst="rect">
                <a:avLst/>
              </a:prstGeom>
              <a:noFill/>
            </p:spPr>
            <p:txBody>
              <a:bodyPr wrap="square" rtlCol="0">
                <a:spAutoFit/>
              </a:bodyPr>
              <a:lstStyle/>
              <a:p>
                <a:pPr algn="ctr">
                  <a:lnSpc>
                    <a:spcPct val="85000"/>
                  </a:lnSpc>
                </a:pPr>
                <a:r>
                  <a:rPr lang="en-US" sz="800" spc="-80" dirty="0"/>
                  <a:t>Set acct info</a:t>
                </a:r>
                <a:endParaRPr lang="en-US" sz="800" spc="-80" dirty="0">
                  <a:solidFill>
                    <a:srgbClr val="0070C0"/>
                  </a:solidFill>
                </a:endParaRPr>
              </a:p>
            </p:txBody>
          </p:sp>
          <p:sp>
            <p:nvSpPr>
              <p:cNvPr id="26" name="TextBox 25"/>
              <p:cNvSpPr txBox="1"/>
              <p:nvPr/>
            </p:nvSpPr>
            <p:spPr>
              <a:xfrm>
                <a:off x="3324226" y="3476624"/>
                <a:ext cx="819149" cy="227474"/>
              </a:xfrm>
              <a:prstGeom prst="rect">
                <a:avLst/>
              </a:prstGeom>
              <a:noFill/>
            </p:spPr>
            <p:txBody>
              <a:bodyPr wrap="square" rtlCol="0">
                <a:spAutoFit/>
              </a:bodyPr>
              <a:lstStyle/>
              <a:p>
                <a:pPr algn="ctr">
                  <a:lnSpc>
                    <a:spcPct val="85000"/>
                  </a:lnSpc>
                </a:pPr>
                <a:r>
                  <a:rPr lang="en-US" sz="800" spc="-80" dirty="0"/>
                  <a:t>Feedback</a:t>
                </a:r>
                <a:endParaRPr lang="en-US" sz="800" spc="-80" dirty="0">
                  <a:solidFill>
                    <a:srgbClr val="0070C0"/>
                  </a:solidFill>
                </a:endParaRPr>
              </a:p>
            </p:txBody>
          </p:sp>
          <p:sp>
            <p:nvSpPr>
              <p:cNvPr id="27" name="TextBox 26"/>
              <p:cNvSpPr txBox="1"/>
              <p:nvPr/>
            </p:nvSpPr>
            <p:spPr>
              <a:xfrm>
                <a:off x="3409950" y="3105150"/>
                <a:ext cx="819150" cy="353943"/>
              </a:xfrm>
              <a:prstGeom prst="rect">
                <a:avLst/>
              </a:prstGeom>
              <a:noFill/>
            </p:spPr>
            <p:txBody>
              <a:bodyPr wrap="square" rtlCol="0">
                <a:spAutoFit/>
              </a:bodyPr>
              <a:lstStyle/>
              <a:p>
                <a:pPr algn="ctr">
                  <a:lnSpc>
                    <a:spcPct val="85000"/>
                  </a:lnSpc>
                </a:pPr>
                <a:r>
                  <a:rPr lang="en-US" sz="800" spc="-80" dirty="0"/>
                  <a:t>Manage</a:t>
                </a:r>
                <a:endParaRPr lang="en-US" sz="800" spc="-80" dirty="0"/>
              </a:p>
              <a:p>
                <a:pPr algn="ctr">
                  <a:lnSpc>
                    <a:spcPct val="85000"/>
                  </a:lnSpc>
                </a:pPr>
                <a:r>
                  <a:rPr lang="en-US" sz="800" spc="-80" dirty="0"/>
                  <a:t>Castle</a:t>
                </a:r>
                <a:endParaRPr lang="en-US" sz="800" spc="-80" dirty="0"/>
              </a:p>
            </p:txBody>
          </p:sp>
          <p:sp>
            <p:nvSpPr>
              <p:cNvPr id="28" name="TextBox 27"/>
              <p:cNvSpPr txBox="1"/>
              <p:nvPr/>
            </p:nvSpPr>
            <p:spPr>
              <a:xfrm>
                <a:off x="2657475" y="2247900"/>
                <a:ext cx="819150" cy="353943"/>
              </a:xfrm>
              <a:prstGeom prst="rect">
                <a:avLst/>
              </a:prstGeom>
              <a:noFill/>
            </p:spPr>
            <p:txBody>
              <a:bodyPr wrap="square" rtlCol="0">
                <a:spAutoFit/>
              </a:bodyPr>
              <a:lstStyle/>
              <a:p>
                <a:pPr algn="ctr">
                  <a:lnSpc>
                    <a:spcPct val="85000"/>
                  </a:lnSpc>
                </a:pPr>
                <a:r>
                  <a:rPr lang="en-US" sz="800" spc="-80" dirty="0"/>
                  <a:t>Read</a:t>
                </a:r>
                <a:endParaRPr lang="en-US" sz="800" spc="-80" dirty="0"/>
              </a:p>
              <a:p>
                <a:pPr algn="ctr">
                  <a:lnSpc>
                    <a:spcPct val="85000"/>
                  </a:lnSpc>
                </a:pPr>
                <a:r>
                  <a:rPr lang="en-US" sz="800" spc="-80" dirty="0"/>
                  <a:t>Castle info</a:t>
                </a:r>
                <a:endParaRPr lang="en-US" sz="800" spc="-80" dirty="0"/>
              </a:p>
            </p:txBody>
          </p:sp>
          <p:sp>
            <p:nvSpPr>
              <p:cNvPr id="29" name="TextBox 28"/>
              <p:cNvSpPr txBox="1"/>
              <p:nvPr/>
            </p:nvSpPr>
            <p:spPr>
              <a:xfrm>
                <a:off x="3409950" y="1943100"/>
                <a:ext cx="819150" cy="353943"/>
              </a:xfrm>
              <a:prstGeom prst="rect">
                <a:avLst/>
              </a:prstGeom>
              <a:noFill/>
            </p:spPr>
            <p:txBody>
              <a:bodyPr wrap="square" rtlCol="0">
                <a:spAutoFit/>
              </a:bodyPr>
              <a:lstStyle/>
              <a:p>
                <a:pPr algn="ctr">
                  <a:lnSpc>
                    <a:spcPct val="85000"/>
                  </a:lnSpc>
                </a:pPr>
                <a:r>
                  <a:rPr lang="en-US" sz="800" spc="-80" dirty="0"/>
                  <a:t>Cache Castle</a:t>
                </a:r>
                <a:endParaRPr lang="en-US" sz="800" spc="-80" dirty="0"/>
              </a:p>
              <a:p>
                <a:pPr algn="ctr">
                  <a:lnSpc>
                    <a:spcPct val="85000"/>
                  </a:lnSpc>
                </a:pPr>
                <a:r>
                  <a:rPr lang="en-US" sz="800" spc="-80" dirty="0"/>
                  <a:t>info</a:t>
                </a:r>
                <a:endParaRPr lang="en-US" sz="800" spc="-80" dirty="0"/>
              </a:p>
            </p:txBody>
          </p:sp>
          <p:sp>
            <p:nvSpPr>
              <p:cNvPr id="30" name="TextBox 29"/>
              <p:cNvSpPr txBox="1"/>
              <p:nvPr/>
            </p:nvSpPr>
            <p:spPr>
              <a:xfrm>
                <a:off x="4219575" y="1428750"/>
                <a:ext cx="819150" cy="353943"/>
              </a:xfrm>
              <a:prstGeom prst="rect">
                <a:avLst/>
              </a:prstGeom>
              <a:noFill/>
            </p:spPr>
            <p:txBody>
              <a:bodyPr wrap="square" rtlCol="0">
                <a:spAutoFit/>
              </a:bodyPr>
              <a:lstStyle/>
              <a:p>
                <a:pPr algn="ctr">
                  <a:lnSpc>
                    <a:spcPct val="85000"/>
                  </a:lnSpc>
                </a:pPr>
                <a:r>
                  <a:rPr lang="en-US" sz="800" spc="-80" dirty="0"/>
                  <a:t>Get version</a:t>
                </a:r>
                <a:endParaRPr lang="en-US" sz="800" spc="-80" dirty="0"/>
              </a:p>
              <a:p>
                <a:pPr algn="ctr">
                  <a:lnSpc>
                    <a:spcPct val="85000"/>
                  </a:lnSpc>
                </a:pPr>
                <a:r>
                  <a:rPr lang="en-US" sz="800" spc="-80" dirty="0"/>
                  <a:t>info</a:t>
                </a:r>
                <a:endParaRPr lang="en-US" sz="800" spc="-80" dirty="0"/>
              </a:p>
            </p:txBody>
          </p:sp>
          <p:sp>
            <p:nvSpPr>
              <p:cNvPr id="31" name="TextBox 30"/>
              <p:cNvSpPr txBox="1"/>
              <p:nvPr/>
            </p:nvSpPr>
            <p:spPr>
              <a:xfrm>
                <a:off x="4657725" y="1828800"/>
                <a:ext cx="819150" cy="353943"/>
              </a:xfrm>
              <a:prstGeom prst="rect">
                <a:avLst/>
              </a:prstGeom>
              <a:noFill/>
            </p:spPr>
            <p:txBody>
              <a:bodyPr wrap="square" rtlCol="0">
                <a:spAutoFit/>
              </a:bodyPr>
              <a:lstStyle/>
              <a:p>
                <a:pPr algn="ctr">
                  <a:lnSpc>
                    <a:spcPct val="85000"/>
                  </a:lnSpc>
                </a:pPr>
                <a:r>
                  <a:rPr lang="en-US" sz="800" spc="-80" dirty="0"/>
                  <a:t>Set version</a:t>
                </a:r>
                <a:endParaRPr lang="en-US" sz="800" spc="-80" dirty="0"/>
              </a:p>
              <a:p>
                <a:pPr algn="ctr">
                  <a:lnSpc>
                    <a:spcPct val="85000"/>
                  </a:lnSpc>
                </a:pPr>
                <a:r>
                  <a:rPr lang="en-US" sz="800" spc="-80" dirty="0"/>
                  <a:t>info</a:t>
                </a:r>
                <a:endParaRPr lang="en-US" sz="800" spc="-80" dirty="0"/>
              </a:p>
            </p:txBody>
          </p:sp>
          <p:sp>
            <p:nvSpPr>
              <p:cNvPr id="32" name="TextBox 31"/>
              <p:cNvSpPr txBox="1"/>
              <p:nvPr/>
            </p:nvSpPr>
            <p:spPr>
              <a:xfrm>
                <a:off x="5391150" y="1971675"/>
                <a:ext cx="819150" cy="353943"/>
              </a:xfrm>
              <a:prstGeom prst="rect">
                <a:avLst/>
              </a:prstGeom>
              <a:noFill/>
            </p:spPr>
            <p:txBody>
              <a:bodyPr wrap="square" rtlCol="0">
                <a:spAutoFit/>
              </a:bodyPr>
              <a:lstStyle/>
              <a:p>
                <a:pPr algn="ctr">
                  <a:lnSpc>
                    <a:spcPct val="85000"/>
                  </a:lnSpc>
                </a:pPr>
                <a:r>
                  <a:rPr lang="en-US" sz="800" spc="-80" dirty="0"/>
                  <a:t>Query other</a:t>
                </a:r>
                <a:endParaRPr lang="en-US" sz="800" spc="-80" dirty="0"/>
              </a:p>
              <a:p>
                <a:pPr algn="ctr">
                  <a:lnSpc>
                    <a:spcPct val="85000"/>
                  </a:lnSpc>
                </a:pPr>
                <a:r>
                  <a:rPr lang="en-US" sz="800" spc="-80" dirty="0"/>
                  <a:t>Castle info</a:t>
                </a:r>
                <a:endParaRPr lang="en-US" sz="800" spc="-80" dirty="0"/>
              </a:p>
            </p:txBody>
          </p:sp>
          <p:sp>
            <p:nvSpPr>
              <p:cNvPr id="33" name="TextBox 32"/>
              <p:cNvSpPr txBox="1"/>
              <p:nvPr/>
            </p:nvSpPr>
            <p:spPr>
              <a:xfrm>
                <a:off x="5848350" y="2419350"/>
                <a:ext cx="819150" cy="353943"/>
              </a:xfrm>
              <a:prstGeom prst="rect">
                <a:avLst/>
              </a:prstGeom>
              <a:noFill/>
            </p:spPr>
            <p:txBody>
              <a:bodyPr wrap="square" rtlCol="0">
                <a:spAutoFit/>
              </a:bodyPr>
              <a:lstStyle/>
              <a:p>
                <a:pPr algn="ctr">
                  <a:lnSpc>
                    <a:spcPct val="85000"/>
                  </a:lnSpc>
                </a:pPr>
                <a:r>
                  <a:rPr lang="en-US" sz="800" spc="-80" dirty="0"/>
                  <a:t>Publish this</a:t>
                </a:r>
                <a:endParaRPr lang="en-US" sz="800" spc="-80" dirty="0"/>
              </a:p>
              <a:p>
                <a:pPr algn="ctr">
                  <a:lnSpc>
                    <a:spcPct val="85000"/>
                  </a:lnSpc>
                </a:pPr>
                <a:r>
                  <a:rPr lang="en-US" sz="800" spc="-80" dirty="0"/>
                  <a:t>Castle info</a:t>
                </a:r>
                <a:endParaRPr lang="en-US" sz="800" spc="-80" dirty="0"/>
              </a:p>
            </p:txBody>
          </p:sp>
          <p:sp>
            <p:nvSpPr>
              <p:cNvPr id="36" name="TextBox 35"/>
              <p:cNvSpPr txBox="1"/>
              <p:nvPr/>
            </p:nvSpPr>
            <p:spPr>
              <a:xfrm>
                <a:off x="5791200" y="3238500"/>
                <a:ext cx="933450" cy="353943"/>
              </a:xfrm>
              <a:prstGeom prst="rect">
                <a:avLst/>
              </a:prstGeom>
              <a:noFill/>
            </p:spPr>
            <p:txBody>
              <a:bodyPr wrap="square" rtlCol="0">
                <a:spAutoFit/>
              </a:bodyPr>
              <a:lstStyle/>
              <a:p>
                <a:pPr algn="ctr">
                  <a:lnSpc>
                    <a:spcPct val="85000"/>
                  </a:lnSpc>
                </a:pPr>
                <a:r>
                  <a:rPr lang="en-US" sz="800" spc="-80" dirty="0"/>
                  <a:t>Join, leave,</a:t>
                </a:r>
                <a:endParaRPr lang="en-US" sz="800" spc="-80" dirty="0"/>
              </a:p>
              <a:p>
                <a:pPr algn="ctr">
                  <a:lnSpc>
                    <a:spcPct val="85000"/>
                  </a:lnSpc>
                </a:pPr>
                <a:r>
                  <a:rPr lang="en-US" sz="800" spc="-80" dirty="0"/>
                  <a:t>Set users props</a:t>
                </a:r>
                <a:endParaRPr lang="en-US" sz="800" spc="-80" dirty="0"/>
              </a:p>
            </p:txBody>
          </p:sp>
          <p:sp>
            <p:nvSpPr>
              <p:cNvPr id="38" name="TextBox 37"/>
              <p:cNvSpPr txBox="1"/>
              <p:nvPr/>
            </p:nvSpPr>
            <p:spPr>
              <a:xfrm>
                <a:off x="5810250" y="3619500"/>
                <a:ext cx="1047749" cy="227474"/>
              </a:xfrm>
              <a:prstGeom prst="rect">
                <a:avLst/>
              </a:prstGeom>
              <a:noFill/>
            </p:spPr>
            <p:txBody>
              <a:bodyPr wrap="square" rtlCol="0">
                <a:spAutoFit/>
              </a:bodyPr>
              <a:lstStyle/>
              <a:p>
                <a:pPr algn="ctr">
                  <a:lnSpc>
                    <a:spcPct val="85000"/>
                  </a:lnSpc>
                </a:pPr>
                <a:r>
                  <a:rPr lang="en-US" sz="800" spc="-80" dirty="0"/>
                  <a:t>Query users props</a:t>
                </a:r>
                <a:endParaRPr lang="en-US" sz="800" spc="-80" dirty="0"/>
              </a:p>
            </p:txBody>
          </p:sp>
          <p:sp>
            <p:nvSpPr>
              <p:cNvPr id="39" name="TextBox 38"/>
              <p:cNvSpPr txBox="1"/>
              <p:nvPr/>
            </p:nvSpPr>
            <p:spPr>
              <a:xfrm>
                <a:off x="5029200" y="4143375"/>
                <a:ext cx="819150" cy="353943"/>
              </a:xfrm>
              <a:prstGeom prst="rect">
                <a:avLst/>
              </a:prstGeom>
              <a:noFill/>
            </p:spPr>
            <p:txBody>
              <a:bodyPr wrap="square" rtlCol="0">
                <a:spAutoFit/>
              </a:bodyPr>
              <a:lstStyle/>
              <a:p>
                <a:pPr algn="ctr">
                  <a:lnSpc>
                    <a:spcPct val="85000"/>
                  </a:lnSpc>
                </a:pPr>
                <a:r>
                  <a:rPr lang="en-US" sz="800" spc="-80" dirty="0"/>
                  <a:t>Get machine</a:t>
                </a:r>
                <a:endParaRPr lang="en-US" sz="800" spc="-80" dirty="0"/>
              </a:p>
              <a:p>
                <a:pPr algn="ctr">
                  <a:lnSpc>
                    <a:spcPct val="85000"/>
                  </a:lnSpc>
                </a:pPr>
                <a:r>
                  <a:rPr lang="en-US" sz="800" spc="-80" dirty="0"/>
                  <a:t>password</a:t>
                </a:r>
                <a:endParaRPr lang="en-US" sz="800" spc="-80" dirty="0"/>
              </a:p>
            </p:txBody>
          </p:sp>
          <p:sp>
            <p:nvSpPr>
              <p:cNvPr id="40" name="TextBox 39"/>
              <p:cNvSpPr txBox="1"/>
              <p:nvPr/>
            </p:nvSpPr>
            <p:spPr>
              <a:xfrm>
                <a:off x="4562475" y="4533900"/>
                <a:ext cx="819149" cy="227474"/>
              </a:xfrm>
              <a:prstGeom prst="rect">
                <a:avLst/>
              </a:prstGeom>
              <a:noFill/>
            </p:spPr>
            <p:txBody>
              <a:bodyPr wrap="square" rtlCol="0">
                <a:spAutoFit/>
              </a:bodyPr>
              <a:lstStyle/>
              <a:p>
                <a:pPr algn="ctr">
                  <a:lnSpc>
                    <a:spcPct val="85000"/>
                  </a:lnSpc>
                </a:pPr>
                <a:r>
                  <a:rPr lang="en-US" sz="800" spc="-80" dirty="0"/>
                  <a:t>Set psswd</a:t>
                </a:r>
                <a:endParaRPr lang="en-US" sz="800" spc="-80" dirty="0"/>
              </a:p>
            </p:txBody>
          </p:sp>
        </p:grpSp>
        <p:sp>
          <p:nvSpPr>
            <p:cNvPr id="10" name="TextBox 9"/>
            <p:cNvSpPr txBox="1"/>
            <p:nvPr/>
          </p:nvSpPr>
          <p:spPr>
            <a:xfrm>
              <a:off x="1611573" y="3621657"/>
              <a:ext cx="746603" cy="306490"/>
            </a:xfrm>
            <a:prstGeom prst="rect">
              <a:avLst/>
            </a:prstGeom>
            <a:noFill/>
          </p:spPr>
          <p:txBody>
            <a:bodyPr wrap="square" rtlCol="0">
              <a:spAutoFit/>
            </a:bodyPr>
            <a:lstStyle/>
            <a:p>
              <a:pPr algn="ctr">
                <a:lnSpc>
                  <a:spcPct val="85000"/>
                </a:lnSpc>
              </a:pPr>
              <a:r>
                <a:rPr lang="en-US" sz="800" spc="-80" dirty="0"/>
                <a:t>Manage</a:t>
              </a:r>
              <a:endParaRPr lang="en-US" sz="800" spc="-80" dirty="0"/>
            </a:p>
            <a:p>
              <a:pPr algn="ctr">
                <a:lnSpc>
                  <a:spcPct val="85000"/>
                </a:lnSpc>
              </a:pPr>
              <a:r>
                <a:rPr lang="en-US" sz="800" spc="-80" dirty="0"/>
                <a:t>Castle</a:t>
              </a:r>
              <a:endParaRPr lang="en-US" sz="800" spc="-80" dirty="0"/>
            </a:p>
          </p:txBody>
        </p:sp>
        <p:sp>
          <p:nvSpPr>
            <p:cNvPr id="12" name="TextBox 11"/>
            <p:cNvSpPr txBox="1"/>
            <p:nvPr/>
          </p:nvSpPr>
          <p:spPr>
            <a:xfrm>
              <a:off x="1601089" y="3992658"/>
              <a:ext cx="746603" cy="196977"/>
            </a:xfrm>
            <a:prstGeom prst="rect">
              <a:avLst/>
            </a:prstGeom>
            <a:noFill/>
          </p:spPr>
          <p:txBody>
            <a:bodyPr wrap="square" rtlCol="0">
              <a:spAutoFit/>
            </a:bodyPr>
            <a:lstStyle/>
            <a:p>
              <a:pPr algn="ctr">
                <a:lnSpc>
                  <a:spcPct val="85000"/>
                </a:lnSpc>
              </a:pPr>
              <a:r>
                <a:rPr lang="en-US" sz="800" spc="-80" dirty="0"/>
                <a:t>Feedback</a:t>
              </a:r>
              <a:endParaRPr lang="en-US" sz="800" spc="-80" dirty="0"/>
            </a:p>
          </p:txBody>
        </p:sp>
      </p:grpSp>
      <p:sp>
        <p:nvSpPr>
          <p:cNvPr id="34" name="Rectangle 33"/>
          <p:cNvSpPr/>
          <p:nvPr/>
        </p:nvSpPr>
        <p:spPr>
          <a:xfrm>
            <a:off x="2445484" y="3616652"/>
            <a:ext cx="652523" cy="516933"/>
          </a:xfrm>
          <a:prstGeom prst="rect">
            <a:avLst/>
          </a:prstGeom>
          <a:solidFill>
            <a:schemeClr val="accent6">
              <a:lumMod val="60000"/>
              <a:lumOff val="40000"/>
            </a:schemeClr>
          </a:solidFill>
          <a:ln w="3175">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Arial" panose="020B0604020202020204" pitchFamily="34" charset="0"/>
                <a:cs typeface="Arial" panose="020B0604020202020204" pitchFamily="34" charset="0"/>
              </a:rPr>
              <a:t>Local</a:t>
            </a:r>
            <a:br>
              <a:rPr lang="en-US" sz="800" dirty="0">
                <a:solidFill>
                  <a:schemeClr val="tx1"/>
                </a:solidFill>
                <a:latin typeface="Arial" panose="020B0604020202020204" pitchFamily="34" charset="0"/>
                <a:cs typeface="Arial" panose="020B0604020202020204" pitchFamily="34" charset="0"/>
              </a:rPr>
            </a:br>
            <a:r>
              <a:rPr lang="en-US" sz="800" dirty="0">
                <a:solidFill>
                  <a:schemeClr val="tx1"/>
                </a:solidFill>
                <a:latin typeface="Arial" panose="020B0604020202020204" pitchFamily="34" charset="0"/>
                <a:cs typeface="Arial" panose="020B0604020202020204" pitchFamily="34" charset="0"/>
              </a:rPr>
              <a:t>User</a:t>
            </a:r>
            <a:endParaRPr lang="en-US" sz="800" dirty="0">
              <a:solidFill>
                <a:schemeClr val="tx1"/>
              </a:solidFill>
              <a:latin typeface="Arial" panose="020B0604020202020204" pitchFamily="34" charset="0"/>
              <a:cs typeface="Arial" panose="020B0604020202020204" pitchFamily="34" charset="0"/>
            </a:endParaRPr>
          </a:p>
          <a:p>
            <a:pPr algn="ctr"/>
            <a:r>
              <a:rPr lang="en-US" sz="800" dirty="0">
                <a:solidFill>
                  <a:schemeClr val="accent1"/>
                </a:solidFill>
                <a:latin typeface="Arial" panose="020B0604020202020204" pitchFamily="34" charset="0"/>
                <a:cs typeface="Arial" panose="020B0604020202020204" pitchFamily="34" charset="0"/>
              </a:rPr>
              <a:t>1</a:t>
            </a:r>
            <a:endParaRPr lang="en-US" sz="800" dirty="0">
              <a:solidFill>
                <a:schemeClr val="accent1"/>
              </a:solidFill>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dirty="0"/>
              <a:t>Level 0 </a:t>
            </a:r>
            <a:endParaRPr lang="en-US" dirty="0"/>
          </a:p>
        </p:txBody>
      </p:sp>
      <p:pic>
        <p:nvPicPr>
          <p:cNvPr id="3" name="Picture 2"/>
          <p:cNvPicPr>
            <a:picLocks noChangeAspect="1"/>
          </p:cNvPicPr>
          <p:nvPr/>
        </p:nvPicPr>
        <p:blipFill>
          <a:blip r:embed="rId1"/>
          <a:stretch>
            <a:fillRect/>
          </a:stretch>
        </p:blipFill>
        <p:spPr>
          <a:xfrm>
            <a:off x="1304925" y="100012"/>
            <a:ext cx="9582150" cy="6657975"/>
          </a:xfrm>
          <a:prstGeom prst="rect">
            <a:avLst/>
          </a:prstGeom>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dirty="0"/>
              <a:t>Level 0 </a:t>
            </a:r>
            <a:endParaRPr lang="en-US" dirty="0"/>
          </a:p>
        </p:txBody>
      </p:sp>
      <p:pic>
        <p:nvPicPr>
          <p:cNvPr id="2" name="Picture 1"/>
          <p:cNvPicPr>
            <a:picLocks noChangeAspect="1"/>
          </p:cNvPicPr>
          <p:nvPr/>
        </p:nvPicPr>
        <p:blipFill>
          <a:blip r:embed="rId1"/>
          <a:stretch>
            <a:fillRect/>
          </a:stretch>
        </p:blipFill>
        <p:spPr>
          <a:xfrm>
            <a:off x="1566862" y="461962"/>
            <a:ext cx="9058275" cy="5934075"/>
          </a:xfrm>
          <a:prstGeom prst="rect">
            <a:avLst/>
          </a:prstGeom>
        </p:spPr>
      </p:pic>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74850" y="331680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a:t>Identify Threats</a:t>
            </a:r>
            <a:endParaRPr lang="en-US" dirty="0"/>
          </a:p>
        </p:txBody>
      </p:sp>
      <p:sp>
        <p:nvSpPr>
          <p:cNvPr id="38915" name="Content Placeholder 2"/>
          <p:cNvSpPr>
            <a:spLocks noGrp="1"/>
          </p:cNvSpPr>
          <p:nvPr>
            <p:ph idx="1"/>
          </p:nvPr>
        </p:nvSpPr>
        <p:spPr>
          <a:xfrm>
            <a:off x="808383" y="1320319"/>
            <a:ext cx="9805298" cy="2154436"/>
          </a:xfrm>
        </p:spPr>
        <p:txBody>
          <a:bodyPr>
            <a:normAutofit fontScale="90000" lnSpcReduction="20000"/>
          </a:bodyPr>
          <a:lstStyle/>
          <a:p>
            <a:r>
              <a:rPr lang="en-US" dirty="0"/>
              <a:t>Experts can brainstorm专家可以集思广益</a:t>
            </a:r>
            <a:endParaRPr lang="en-US" dirty="0"/>
          </a:p>
          <a:p>
            <a:r>
              <a:rPr lang="en-US" dirty="0"/>
              <a:t>How to do this without being an expert?</a:t>
            </a:r>
            <a:r>
              <a:rPr lang="en-US" dirty="0">
                <a:sym typeface="+mn-ea"/>
              </a:rPr>
              <a:t>没有专家怎么做？</a:t>
            </a:r>
            <a:endParaRPr lang="en-US" dirty="0"/>
          </a:p>
          <a:p>
            <a:pPr lvl="1"/>
            <a:r>
              <a:rPr lang="en-US" dirty="0"/>
              <a:t>Use STRIDE to step through the diagram elements使用STRIDE逐步浏览图表元素</a:t>
            </a:r>
            <a:endParaRPr lang="en-US" dirty="0"/>
          </a:p>
          <a:p>
            <a:pPr lvl="1"/>
            <a:r>
              <a:rPr lang="en-US" dirty="0"/>
              <a:t>Get specific about threat manifestation详细了解威胁表现</a:t>
            </a:r>
            <a:endParaRPr lang="en-US" dirty="0"/>
          </a:p>
          <a:p>
            <a:endParaRPr lang="en-US" dirty="0"/>
          </a:p>
        </p:txBody>
      </p:sp>
      <p:graphicFrame>
        <p:nvGraphicFramePr>
          <p:cNvPr id="6" name="Table 5"/>
          <p:cNvGraphicFramePr>
            <a:graphicFrameLocks noGrp="1"/>
          </p:cNvGraphicFramePr>
          <p:nvPr>
            <p:custDataLst>
              <p:tags r:id="rId1"/>
            </p:custDataLst>
          </p:nvPr>
        </p:nvGraphicFramePr>
        <p:xfrm>
          <a:off x="2449350" y="3391212"/>
          <a:ext cx="6799754" cy="3180842"/>
        </p:xfrm>
        <a:graphic>
          <a:graphicData uri="http://schemas.openxmlformats.org/drawingml/2006/table">
            <a:tbl>
              <a:tblPr firstRow="1" bandRow="1">
                <a:tableStyleId>{F5AB1C69-6EDB-4FF4-983F-18BD219EF322}</a:tableStyleId>
              </a:tblPr>
              <a:tblGrid>
                <a:gridCol w="3678181"/>
                <a:gridCol w="3121573"/>
              </a:tblGrid>
              <a:tr h="395928">
                <a:tc gridSpan="2">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effectLst>
                            <a:outerShdw blurRad="38100" dist="38100" dir="2700000" algn="tl">
                              <a:srgbClr val="000000">
                                <a:alpha val="43137"/>
                              </a:srgbClr>
                            </a:outerShdw>
                          </a:effectLst>
                          <a:latin typeface="+mn-lt"/>
                          <a:ea typeface="+mn-ea"/>
                          <a:cs typeface="+mn-cs"/>
                        </a:rPr>
                        <a:t>Threat                                    Property we want</a:t>
                      </a:r>
                      <a:endParaRPr lang="en-US" sz="2200" kern="1200" dirty="0">
                        <a:solidFill>
                          <a:schemeClr val="bg1"/>
                        </a:solidFill>
                        <a:effectLst>
                          <a:outerShdw blurRad="38100" dist="38100" dir="2700000" algn="tl">
                            <a:srgbClr val="000000">
                              <a:alpha val="43137"/>
                            </a:srgbClr>
                          </a:outerShdw>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S</a:t>
                      </a:r>
                      <a:r>
                        <a:rPr lang="en-US" sz="2200" kern="1200" dirty="0">
                          <a:solidFill>
                            <a:schemeClr val="bg1"/>
                          </a:solidFill>
                          <a:latin typeface="+mn-lt"/>
                          <a:ea typeface="+mn-ea"/>
                          <a:cs typeface="+mn-cs"/>
                        </a:rPr>
                        <a:t>poofing</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Authentication</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T</a:t>
                      </a:r>
                      <a:r>
                        <a:rPr lang="en-US" sz="2200" kern="1200" dirty="0">
                          <a:solidFill>
                            <a:schemeClr val="bg1"/>
                          </a:solidFill>
                          <a:latin typeface="+mn-lt"/>
                          <a:ea typeface="+mn-ea"/>
                          <a:cs typeface="+mn-cs"/>
                        </a:rPr>
                        <a:t>ampering</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Integrity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R</a:t>
                      </a:r>
                      <a:r>
                        <a:rPr lang="en-US" sz="2200" kern="1200" dirty="0">
                          <a:solidFill>
                            <a:schemeClr val="bg1"/>
                          </a:solidFill>
                          <a:latin typeface="+mn-lt"/>
                          <a:ea typeface="+mn-ea"/>
                          <a:cs typeface="+mn-cs"/>
                        </a:rPr>
                        <a:t>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Nonrepudiation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I</a:t>
                      </a:r>
                      <a:r>
                        <a:rPr lang="en-US" sz="2200" kern="1200" dirty="0">
                          <a:solidFill>
                            <a:schemeClr val="bg1"/>
                          </a:solidFill>
                          <a:latin typeface="+mn-lt"/>
                          <a:ea typeface="+mn-ea"/>
                          <a:cs typeface="+mn-cs"/>
                        </a:rPr>
                        <a:t>nformation Disclosure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Confidentiality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D</a:t>
                      </a:r>
                      <a:r>
                        <a:rPr lang="en-US" sz="2200" kern="1200" dirty="0">
                          <a:solidFill>
                            <a:schemeClr val="bg1"/>
                          </a:solidFill>
                          <a:latin typeface="+mn-lt"/>
                          <a:ea typeface="+mn-ea"/>
                          <a:cs typeface="+mn-cs"/>
                        </a:rPr>
                        <a:t>enial of Service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Availability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E</a:t>
                      </a:r>
                      <a:r>
                        <a:rPr lang="en-US" sz="2200" kern="1200" dirty="0">
                          <a:solidFill>
                            <a:schemeClr val="bg1"/>
                          </a:solidFill>
                          <a:latin typeface="+mn-lt"/>
                          <a:ea typeface="+mn-ea"/>
                          <a:cs typeface="+mn-cs"/>
                        </a:rPr>
                        <a:t>levation of Privilege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Authorization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81200" y="1606237"/>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a:t>Threat: Spoofing</a:t>
            </a:r>
            <a:endParaRPr lang="en-US" dirty="0"/>
          </a:p>
        </p:txBody>
      </p:sp>
      <p:graphicFrame>
        <p:nvGraphicFramePr>
          <p:cNvPr id="14" name="Table 13"/>
          <p:cNvGraphicFramePr>
            <a:graphicFrameLocks noGrp="1"/>
          </p:cNvGraphicFramePr>
          <p:nvPr>
            <p:custDataLst>
              <p:tags r:id="rId1"/>
            </p:custDataLst>
          </p:nvPr>
        </p:nvGraphicFramePr>
        <p:xfrm>
          <a:off x="2354317" y="1728079"/>
          <a:ext cx="6847491" cy="2951656"/>
        </p:xfrm>
        <a:graphic>
          <a:graphicData uri="http://schemas.openxmlformats.org/drawingml/2006/table">
            <a:tbl>
              <a:tblPr bandRow="1">
                <a:tableStyleId>{2D5ABB26-0587-4C30-8999-92F81FD0307C}</a:tableStyleId>
              </a:tblPr>
              <a:tblGrid>
                <a:gridCol w="1755273"/>
                <a:gridCol w="5092218"/>
              </a:tblGrid>
              <a:tr h="403700">
                <a:tc>
                  <a:txBody>
                    <a:bodyPr/>
                    <a:lstStyle/>
                    <a:p>
                      <a:r>
                        <a:rPr lang="en-US" sz="2400" dirty="0">
                          <a:solidFill>
                            <a:schemeClr val="bg1"/>
                          </a:solidFill>
                          <a:latin typeface="Segoe UI" panose="020B0502040204020203" pitchFamily="34" charset="0"/>
                          <a:cs typeface="Segoe UI" panose="020B0502040204020203" pitchFamily="34" charset="0"/>
                        </a:rPr>
                        <a:t>Threat</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a:t>
                      </a:r>
                      <a:r>
                        <a:rPr lang="en-US" sz="2400" dirty="0">
                          <a:solidFill>
                            <a:schemeClr val="bg1"/>
                          </a:solidFill>
                          <a:latin typeface="Segoe UI" panose="020B0502040204020203" pitchFamily="34" charset="0"/>
                          <a:cs typeface="Segoe UI" panose="020B0502040204020203" pitchFamily="34" charset="0"/>
                        </a:rPr>
                        <a:t>poofing</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403700">
                <a:tc>
                  <a:txBody>
                    <a:bodyPr/>
                    <a:lstStyle/>
                    <a:p>
                      <a:r>
                        <a:rPr lang="en-US" sz="2400" dirty="0">
                          <a:solidFill>
                            <a:schemeClr val="bg1"/>
                          </a:solidFill>
                          <a:latin typeface="Segoe UI" panose="020B0502040204020203" pitchFamily="34" charset="0"/>
                          <a:cs typeface="Segoe UI" panose="020B0502040204020203" pitchFamily="34" charset="0"/>
                        </a:rPr>
                        <a:t>Property</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dirty="0">
                          <a:solidFill>
                            <a:schemeClr val="bg1"/>
                          </a:solidFill>
                          <a:latin typeface="Segoe UI" panose="020B0502040204020203" pitchFamily="34" charset="0"/>
                          <a:cs typeface="Segoe UI" panose="020B0502040204020203" pitchFamily="34" charset="0"/>
                        </a:rPr>
                        <a:t>Authentication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726659">
                <a:tc>
                  <a:txBody>
                    <a:bodyPr/>
                    <a:lstStyle/>
                    <a:p>
                      <a:r>
                        <a:rPr lang="en-US" sz="2400" dirty="0">
                          <a:solidFill>
                            <a:schemeClr val="bg1"/>
                          </a:solidFill>
                          <a:latin typeface="Segoe UI" panose="020B0502040204020203" pitchFamily="34" charset="0"/>
                          <a:cs typeface="Segoe UI" panose="020B0502040204020203" pitchFamily="34" charset="0"/>
                        </a:rPr>
                        <a:t>Definition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Impersonating something or someone else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939976">
                <a:tc>
                  <a:txBody>
                    <a:bodyPr/>
                    <a:lstStyle/>
                    <a:p>
                      <a:r>
                        <a:rPr lang="en-US" sz="2400" dirty="0">
                          <a:solidFill>
                            <a:schemeClr val="bg1"/>
                          </a:solidFill>
                          <a:latin typeface="Segoe UI" panose="020B0502040204020203" pitchFamily="34" charset="0"/>
                          <a:cs typeface="Segoe UI" panose="020B0502040204020203" pitchFamily="34" charset="0"/>
                        </a:rPr>
                        <a:t>Example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Pretending to be any of </a:t>
                      </a:r>
                      <a:r>
                        <a:rPr lang="en-US" sz="2400" dirty="0" err="1">
                          <a:solidFill>
                            <a:schemeClr val="bg1"/>
                          </a:solidFill>
                          <a:latin typeface="Segoe UI" panose="020B0502040204020203" pitchFamily="34" charset="0"/>
                          <a:cs typeface="Segoe UI" panose="020B0502040204020203" pitchFamily="34" charset="0"/>
                        </a:rPr>
                        <a:t>billg</a:t>
                      </a:r>
                      <a:r>
                        <a:rPr lang="en-US" sz="2400" dirty="0">
                          <a:solidFill>
                            <a:schemeClr val="bg1"/>
                          </a:solidFill>
                          <a:latin typeface="Segoe UI" panose="020B0502040204020203" pitchFamily="34" charset="0"/>
                          <a:cs typeface="Segoe UI" panose="020B0502040204020203" pitchFamily="34" charset="0"/>
                        </a:rPr>
                        <a:t> microsoft.com, or ntdll.dll</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bl>
          </a:graphicData>
        </a:graphic>
      </p:graphicFrame>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81200" y="1606237"/>
            <a:ext cx="8229600" cy="2977638"/>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a:t>Threat: Tampering</a:t>
            </a:r>
            <a:endParaRPr lang="en-US" dirty="0"/>
          </a:p>
        </p:txBody>
      </p:sp>
      <p:graphicFrame>
        <p:nvGraphicFramePr>
          <p:cNvPr id="6" name="Table 5"/>
          <p:cNvGraphicFramePr>
            <a:graphicFrameLocks noGrp="1"/>
          </p:cNvGraphicFramePr>
          <p:nvPr>
            <p:custDataLst>
              <p:tags r:id="rId1"/>
            </p:custDataLst>
          </p:nvPr>
        </p:nvGraphicFramePr>
        <p:xfrm>
          <a:off x="2354317" y="1728080"/>
          <a:ext cx="6847491" cy="2611863"/>
        </p:xfrm>
        <a:graphic>
          <a:graphicData uri="http://schemas.openxmlformats.org/drawingml/2006/table">
            <a:tbl>
              <a:tblPr bandRow="1">
                <a:tableStyleId>{2D5ABB26-0587-4C30-8999-92F81FD0307C}</a:tableStyleId>
              </a:tblPr>
              <a:tblGrid>
                <a:gridCol w="1755273"/>
                <a:gridCol w="5092218"/>
              </a:tblGrid>
              <a:tr h="392445">
                <a:tc>
                  <a:txBody>
                    <a:bodyPr/>
                    <a:lstStyle/>
                    <a:p>
                      <a:r>
                        <a:rPr lang="en-US" sz="2400" dirty="0">
                          <a:solidFill>
                            <a:schemeClr val="bg1"/>
                          </a:solidFill>
                          <a:latin typeface="Segoe UI" panose="020B0502040204020203" pitchFamily="34" charset="0"/>
                          <a:cs typeface="Segoe UI" panose="020B0502040204020203" pitchFamily="34" charset="0"/>
                        </a:rPr>
                        <a:t>Threat</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a:t>
                      </a:r>
                      <a:r>
                        <a:rPr lang="en-US" sz="2400" dirty="0">
                          <a:solidFill>
                            <a:schemeClr val="bg1"/>
                          </a:solidFill>
                          <a:latin typeface="Segoe UI" panose="020B0502040204020203" pitchFamily="34" charset="0"/>
                          <a:cs typeface="Segoe UI" panose="020B0502040204020203" pitchFamily="34" charset="0"/>
                        </a:rPr>
                        <a:t>ampering</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392445">
                <a:tc>
                  <a:txBody>
                    <a:bodyPr/>
                    <a:lstStyle/>
                    <a:p>
                      <a:r>
                        <a:rPr lang="en-US" sz="2400" dirty="0">
                          <a:solidFill>
                            <a:schemeClr val="bg1"/>
                          </a:solidFill>
                          <a:latin typeface="Segoe UI" panose="020B0502040204020203" pitchFamily="34" charset="0"/>
                          <a:cs typeface="Segoe UI" panose="020B0502040204020203" pitchFamily="34" charset="0"/>
                        </a:rPr>
                        <a:t>Property</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dirty="0">
                          <a:solidFill>
                            <a:schemeClr val="bg1"/>
                          </a:solidFill>
                          <a:latin typeface="Segoe UI" panose="020B0502040204020203" pitchFamily="34" charset="0"/>
                          <a:cs typeface="Segoe UI" panose="020B0502040204020203" pitchFamily="34" charset="0"/>
                        </a:rPr>
                        <a:t>Integrity</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392445">
                <a:tc>
                  <a:txBody>
                    <a:bodyPr/>
                    <a:lstStyle/>
                    <a:p>
                      <a:r>
                        <a:rPr lang="en-US" sz="2400" dirty="0">
                          <a:solidFill>
                            <a:schemeClr val="bg1"/>
                          </a:solidFill>
                          <a:latin typeface="Segoe UI" panose="020B0502040204020203" pitchFamily="34" charset="0"/>
                          <a:cs typeface="Segoe UI" panose="020B0502040204020203" pitchFamily="34" charset="0"/>
                        </a:rPr>
                        <a:t>Definition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rgbClr val="FF0000"/>
                          </a:solidFill>
                          <a:latin typeface="Segoe UI" panose="020B0502040204020203" pitchFamily="34" charset="0"/>
                          <a:cs typeface="Segoe UI" panose="020B0502040204020203" pitchFamily="34" charset="0"/>
                        </a:rPr>
                        <a:t>Modifying</a:t>
                      </a:r>
                      <a:r>
                        <a:rPr lang="en-US" sz="2400" baseline="0" dirty="0">
                          <a:solidFill>
                            <a:srgbClr val="FF0000"/>
                          </a:solidFill>
                          <a:latin typeface="Segoe UI" panose="020B0502040204020203" pitchFamily="34" charset="0"/>
                          <a:cs typeface="Segoe UI" panose="020B0502040204020203" pitchFamily="34" charset="0"/>
                        </a:rPr>
                        <a:t> data or code</a:t>
                      </a:r>
                      <a:endParaRPr lang="en-US" sz="2400" baseline="0" dirty="0">
                        <a:solidFill>
                          <a:srgbClr val="FF0000"/>
                        </a:solidFill>
                        <a:latin typeface="Segoe UI" panose="020B0502040204020203" pitchFamily="34" charset="0"/>
                        <a:cs typeface="Segoe UI" panose="020B0502040204020203" pitchFamily="34" charset="0"/>
                      </a:endParaRPr>
                    </a:p>
                  </a:txBody>
                  <a:tcPr marT="91440" marB="91440"/>
                </a:tc>
              </a:tr>
              <a:tr h="965943">
                <a:tc>
                  <a:txBody>
                    <a:bodyPr/>
                    <a:lstStyle/>
                    <a:p>
                      <a:r>
                        <a:rPr lang="en-US" sz="2400" dirty="0">
                          <a:solidFill>
                            <a:schemeClr val="bg1"/>
                          </a:solidFill>
                          <a:latin typeface="Segoe UI" panose="020B0502040204020203" pitchFamily="34" charset="0"/>
                          <a:cs typeface="Segoe UI" panose="020B0502040204020203" pitchFamily="34" charset="0"/>
                        </a:rPr>
                        <a:t>Example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kern="1200" baseline="0" dirty="0">
                          <a:solidFill>
                            <a:schemeClr val="bg1"/>
                          </a:solidFill>
                          <a:latin typeface="Segoe UI" panose="020B0502040204020203" pitchFamily="34" charset="0"/>
                          <a:ea typeface="+mn-ea"/>
                          <a:cs typeface="Segoe UI" panose="020B0502040204020203" pitchFamily="34" charset="0"/>
                        </a:rPr>
                        <a:t>Modifying a DLL on disk or DVD, or a packet as it traverses the LAN </a:t>
                      </a:r>
                      <a:endParaRPr lang="en-US" sz="2400" kern="1200" baseline="0" dirty="0">
                        <a:solidFill>
                          <a:schemeClr val="bg1"/>
                        </a:solidFill>
                        <a:latin typeface="Segoe UI" panose="020B0502040204020203" pitchFamily="34" charset="0"/>
                        <a:ea typeface="+mn-ea"/>
                        <a:cs typeface="Segoe UI" panose="020B0502040204020203" pitchFamily="34" charset="0"/>
                      </a:endParaRPr>
                    </a:p>
                  </a:txBody>
                  <a:tcPr marT="91440" marB="91440"/>
                </a:tc>
              </a:tr>
            </a:tbl>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81200" y="1606237"/>
            <a:ext cx="8229600" cy="3749535"/>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a:t>Threat: Repudiation</a:t>
            </a:r>
            <a:endParaRPr lang="en-US" dirty="0"/>
          </a:p>
        </p:txBody>
      </p:sp>
      <p:graphicFrame>
        <p:nvGraphicFramePr>
          <p:cNvPr id="7" name="Table 6"/>
          <p:cNvGraphicFramePr>
            <a:graphicFrameLocks noGrp="1"/>
          </p:cNvGraphicFramePr>
          <p:nvPr>
            <p:custDataLst>
              <p:tags r:id="rId1"/>
            </p:custDataLst>
          </p:nvPr>
        </p:nvGraphicFramePr>
        <p:xfrm>
          <a:off x="2354317" y="1728078"/>
          <a:ext cx="6847491" cy="3459259"/>
        </p:xfrm>
        <a:graphic>
          <a:graphicData uri="http://schemas.openxmlformats.org/drawingml/2006/table">
            <a:tbl>
              <a:tblPr bandRow="1">
                <a:tableStyleId>{2D5ABB26-0587-4C30-8999-92F81FD0307C}</a:tableStyleId>
              </a:tblPr>
              <a:tblGrid>
                <a:gridCol w="1755273"/>
                <a:gridCol w="5092218"/>
              </a:tblGrid>
              <a:tr h="379959">
                <a:tc>
                  <a:txBody>
                    <a:bodyPr/>
                    <a:lstStyle/>
                    <a:p>
                      <a:r>
                        <a:rPr lang="en-US" sz="2400" dirty="0">
                          <a:solidFill>
                            <a:schemeClr val="bg1"/>
                          </a:solidFill>
                          <a:latin typeface="Segoe UI" panose="020B0502040204020203" pitchFamily="34" charset="0"/>
                          <a:cs typeface="Segoe UI" panose="020B0502040204020203" pitchFamily="34" charset="0"/>
                        </a:rPr>
                        <a:t>Threat</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a:t>
                      </a:r>
                      <a:r>
                        <a:rPr lang="en-US" sz="2400" b="0" dirty="0">
                          <a:solidFill>
                            <a:schemeClr val="bg1"/>
                          </a:solidFill>
                          <a:latin typeface="Segoe UI" panose="020B0502040204020203" pitchFamily="34" charset="0"/>
                          <a:cs typeface="Segoe UI" panose="020B0502040204020203" pitchFamily="34" charset="0"/>
                        </a:rPr>
                        <a:t>epudiation</a:t>
                      </a:r>
                      <a:endParaRPr lang="en-US" sz="2400" b="0" dirty="0">
                        <a:solidFill>
                          <a:schemeClr val="bg1"/>
                        </a:solidFill>
                        <a:latin typeface="Segoe UI" panose="020B0502040204020203" pitchFamily="34" charset="0"/>
                        <a:cs typeface="Segoe UI" panose="020B0502040204020203" pitchFamily="34" charset="0"/>
                      </a:endParaRPr>
                    </a:p>
                  </a:txBody>
                  <a:tcPr marT="91440" marB="91440"/>
                </a:tc>
              </a:tr>
              <a:tr h="379959">
                <a:tc>
                  <a:txBody>
                    <a:bodyPr/>
                    <a:lstStyle/>
                    <a:p>
                      <a:r>
                        <a:rPr lang="en-US" sz="2400" dirty="0">
                          <a:solidFill>
                            <a:schemeClr val="bg1"/>
                          </a:solidFill>
                          <a:latin typeface="Segoe UI" panose="020B0502040204020203" pitchFamily="34" charset="0"/>
                          <a:cs typeface="Segoe UI" panose="020B0502040204020203" pitchFamily="34" charset="0"/>
                        </a:rPr>
                        <a:t>Property</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dirty="0">
                          <a:solidFill>
                            <a:schemeClr val="bg1"/>
                          </a:solidFill>
                          <a:latin typeface="Segoe UI" panose="020B0502040204020203" pitchFamily="34" charset="0"/>
                          <a:cs typeface="Segoe UI" panose="020B0502040204020203" pitchFamily="34" charset="0"/>
                        </a:rPr>
                        <a:t>Non-Repudiation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683927">
                <a:tc>
                  <a:txBody>
                    <a:bodyPr/>
                    <a:lstStyle/>
                    <a:p>
                      <a:r>
                        <a:rPr lang="en-US" sz="2400" dirty="0">
                          <a:solidFill>
                            <a:schemeClr val="bg1"/>
                          </a:solidFill>
                          <a:latin typeface="Segoe UI" panose="020B0502040204020203" pitchFamily="34" charset="0"/>
                          <a:cs typeface="Segoe UI" panose="020B0502040204020203" pitchFamily="34" charset="0"/>
                        </a:rPr>
                        <a:t>Definition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Claiming to have not performed</a:t>
                      </a:r>
                      <a:br>
                        <a:rPr lang="en-US" sz="2400" dirty="0">
                          <a:solidFill>
                            <a:schemeClr val="bg1"/>
                          </a:solidFill>
                          <a:latin typeface="Segoe UI" panose="020B0502040204020203" pitchFamily="34" charset="0"/>
                          <a:cs typeface="Segoe UI" panose="020B0502040204020203" pitchFamily="34" charset="0"/>
                        </a:rPr>
                      </a:br>
                      <a:r>
                        <a:rPr lang="en-US" sz="2400" dirty="0">
                          <a:solidFill>
                            <a:schemeClr val="bg1"/>
                          </a:solidFill>
                          <a:latin typeface="Segoe UI" panose="020B0502040204020203" pitchFamily="34" charset="0"/>
                          <a:cs typeface="Segoe UI" panose="020B0502040204020203" pitchFamily="34" charset="0"/>
                        </a:rPr>
                        <a:t>an action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1447579">
                <a:tc>
                  <a:txBody>
                    <a:bodyPr/>
                    <a:lstStyle/>
                    <a:p>
                      <a:r>
                        <a:rPr lang="en-US" sz="2400" dirty="0">
                          <a:solidFill>
                            <a:schemeClr val="bg1"/>
                          </a:solidFill>
                          <a:latin typeface="Segoe UI" panose="020B0502040204020203" pitchFamily="34" charset="0"/>
                          <a:cs typeface="Segoe UI" panose="020B0502040204020203" pitchFamily="34" charset="0"/>
                        </a:rPr>
                        <a:t>Example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kern="1200" baseline="0" dirty="0">
                          <a:solidFill>
                            <a:schemeClr val="bg1"/>
                          </a:solidFill>
                          <a:latin typeface="Segoe UI" panose="020B0502040204020203" pitchFamily="34" charset="0"/>
                          <a:ea typeface="+mn-ea"/>
                          <a:cs typeface="Segoe UI" panose="020B0502040204020203" pitchFamily="34" charset="0"/>
                        </a:rPr>
                        <a:t>“I didn’t send that email,” “I didn’t modify that file,” “I certainly didn’t visit that Web site!”</a:t>
                      </a:r>
                      <a:endParaRPr lang="en-US" sz="2400" kern="1200" baseline="0" dirty="0">
                        <a:solidFill>
                          <a:schemeClr val="bg1"/>
                        </a:solidFill>
                        <a:latin typeface="Segoe UI" panose="020B0502040204020203" pitchFamily="34" charset="0"/>
                        <a:ea typeface="+mn-ea"/>
                        <a:cs typeface="Segoe UI" panose="020B0502040204020203" pitchFamily="34" charset="0"/>
                      </a:endParaRPr>
                    </a:p>
                  </a:txBody>
                  <a:tcPr marT="91440" marB="91440"/>
                </a:tc>
              </a:tr>
            </a:tbl>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81200" y="1606237"/>
            <a:ext cx="8229600" cy="3761411"/>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a:t>Threat: Information Disclosure</a:t>
            </a:r>
            <a:endParaRPr lang="en-US" dirty="0"/>
          </a:p>
        </p:txBody>
      </p:sp>
      <p:graphicFrame>
        <p:nvGraphicFramePr>
          <p:cNvPr id="8" name="Table 7"/>
          <p:cNvGraphicFramePr>
            <a:graphicFrameLocks noGrp="1"/>
          </p:cNvGraphicFramePr>
          <p:nvPr>
            <p:custDataLst>
              <p:tags r:id="rId1"/>
            </p:custDataLst>
          </p:nvPr>
        </p:nvGraphicFramePr>
        <p:xfrm>
          <a:off x="2354317" y="1728076"/>
          <a:ext cx="6847491" cy="3873574"/>
        </p:xfrm>
        <a:graphic>
          <a:graphicData uri="http://schemas.openxmlformats.org/drawingml/2006/table">
            <a:tbl>
              <a:tblPr bandRow="1">
                <a:tableStyleId>{2D5ABB26-0587-4C30-8999-92F81FD0307C}</a:tableStyleId>
              </a:tblPr>
              <a:tblGrid>
                <a:gridCol w="1755273"/>
                <a:gridCol w="5092218"/>
              </a:tblGrid>
              <a:tr h="547200">
                <a:tc>
                  <a:txBody>
                    <a:bodyPr/>
                    <a:lstStyle/>
                    <a:p>
                      <a:r>
                        <a:rPr lang="en-US" sz="2400" dirty="0">
                          <a:solidFill>
                            <a:schemeClr val="bg1"/>
                          </a:solidFill>
                          <a:latin typeface="Segoe UI" panose="020B0502040204020203" pitchFamily="34" charset="0"/>
                          <a:cs typeface="Segoe UI" panose="020B0502040204020203" pitchFamily="34" charset="0"/>
                        </a:rPr>
                        <a:t>Threat</a:t>
                      </a:r>
                      <a:endParaRPr lang="en-US" sz="240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400" b="1" dirty="0">
                          <a:solidFill>
                            <a:schemeClr val="accent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a:t>
                      </a:r>
                      <a:r>
                        <a:rPr lang="en-US" sz="2400" dirty="0">
                          <a:solidFill>
                            <a:schemeClr val="bg1"/>
                          </a:solidFill>
                          <a:latin typeface="Segoe UI" panose="020B0502040204020203" pitchFamily="34" charset="0"/>
                          <a:cs typeface="Segoe UI" panose="020B0502040204020203" pitchFamily="34" charset="0"/>
                        </a:rPr>
                        <a:t>nformation</a:t>
                      </a:r>
                      <a:r>
                        <a:rPr lang="en-US" sz="2400" baseline="0" dirty="0">
                          <a:solidFill>
                            <a:schemeClr val="bg1"/>
                          </a:solidFill>
                          <a:latin typeface="Segoe UI" panose="020B0502040204020203" pitchFamily="34" charset="0"/>
                          <a:cs typeface="Segoe UI" panose="020B0502040204020203" pitchFamily="34" charset="0"/>
                        </a:rPr>
                        <a:t> Disclosure</a:t>
                      </a:r>
                      <a:endParaRPr lang="en-US" sz="2400" dirty="0">
                        <a:solidFill>
                          <a:schemeClr val="bg1"/>
                        </a:solidFill>
                        <a:latin typeface="Segoe UI" panose="020B0502040204020203" pitchFamily="34" charset="0"/>
                        <a:cs typeface="Segoe UI" panose="020B0502040204020203" pitchFamily="34" charset="0"/>
                      </a:endParaRPr>
                    </a:p>
                  </a:txBody>
                  <a:tcPr/>
                </a:tc>
              </a:tr>
              <a:tr h="547200">
                <a:tc>
                  <a:txBody>
                    <a:bodyPr/>
                    <a:lstStyle/>
                    <a:p>
                      <a:r>
                        <a:rPr lang="en-US" sz="2400" dirty="0">
                          <a:solidFill>
                            <a:schemeClr val="bg1"/>
                          </a:solidFill>
                          <a:latin typeface="Segoe UI" panose="020B0502040204020203" pitchFamily="34" charset="0"/>
                          <a:cs typeface="Segoe UI" panose="020B0502040204020203" pitchFamily="34" charset="0"/>
                        </a:rPr>
                        <a:t>Property</a:t>
                      </a:r>
                      <a:endParaRPr lang="en-US" sz="2400" dirty="0">
                        <a:solidFill>
                          <a:schemeClr val="bg1"/>
                        </a:solidFill>
                        <a:latin typeface="Segoe UI" panose="020B0502040204020203" pitchFamily="34" charset="0"/>
                        <a:cs typeface="Segoe UI" panose="020B0502040204020203" pitchFamily="34" charset="0"/>
                      </a:endParaRPr>
                    </a:p>
                  </a:txBody>
                  <a:tcPr/>
                </a:tc>
                <a:tc>
                  <a:txBody>
                    <a:bodyPr/>
                    <a:lstStyle/>
                    <a:p>
                      <a:r>
                        <a:rPr lang="en-US" sz="2400" dirty="0">
                          <a:solidFill>
                            <a:schemeClr val="bg1"/>
                          </a:solidFill>
                          <a:latin typeface="Segoe UI" panose="020B0502040204020203" pitchFamily="34" charset="0"/>
                          <a:cs typeface="Segoe UI" panose="020B0502040204020203" pitchFamily="34" charset="0"/>
                        </a:rPr>
                        <a:t>Confidentiality</a:t>
                      </a:r>
                      <a:endParaRPr lang="en-US" sz="2400" dirty="0">
                        <a:solidFill>
                          <a:schemeClr val="bg1"/>
                        </a:solidFill>
                        <a:latin typeface="Segoe UI" panose="020B0502040204020203" pitchFamily="34" charset="0"/>
                        <a:cs typeface="Segoe UI" panose="020B0502040204020203" pitchFamily="34" charset="0"/>
                      </a:endParaRPr>
                    </a:p>
                  </a:txBody>
                  <a:tcPr/>
                </a:tc>
              </a:tr>
              <a:tr h="1025129">
                <a:tc>
                  <a:txBody>
                    <a:bodyPr/>
                    <a:lstStyle/>
                    <a:p>
                      <a:r>
                        <a:rPr lang="en-US" sz="2400" dirty="0">
                          <a:solidFill>
                            <a:schemeClr val="bg1"/>
                          </a:solidFill>
                          <a:latin typeface="Segoe UI" panose="020B0502040204020203" pitchFamily="34" charset="0"/>
                          <a:cs typeface="Segoe UI" panose="020B0502040204020203" pitchFamily="34" charset="0"/>
                        </a:rPr>
                        <a:t>Definition</a:t>
                      </a:r>
                      <a:endParaRPr lang="en-US" sz="2400" dirty="0">
                        <a:solidFill>
                          <a:schemeClr val="bg1"/>
                        </a:solidFill>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Exposing information</a:t>
                      </a:r>
                      <a:r>
                        <a:rPr lang="en-US" sz="2400" baseline="0" dirty="0">
                          <a:solidFill>
                            <a:schemeClr val="bg1"/>
                          </a:solidFill>
                          <a:latin typeface="Segoe UI" panose="020B0502040204020203" pitchFamily="34" charset="0"/>
                          <a:cs typeface="Segoe UI" panose="020B0502040204020203" pitchFamily="34" charset="0"/>
                        </a:rPr>
                        <a:t> to someone not authorized to see it</a:t>
                      </a:r>
                      <a:endParaRPr lang="en-US" sz="2400" dirty="0">
                        <a:solidFill>
                          <a:schemeClr val="bg1"/>
                        </a:solidFill>
                        <a:latin typeface="Segoe UI" panose="020B0502040204020203" pitchFamily="34" charset="0"/>
                        <a:cs typeface="Segoe UI" panose="020B0502040204020203" pitchFamily="34" charset="0"/>
                      </a:endParaRPr>
                    </a:p>
                  </a:txBody>
                  <a:tcPr/>
                </a:tc>
              </a:tr>
              <a:tr h="1754045">
                <a:tc>
                  <a:txBody>
                    <a:bodyPr/>
                    <a:lstStyle/>
                    <a:p>
                      <a:r>
                        <a:rPr lang="en-US" sz="2400" dirty="0">
                          <a:solidFill>
                            <a:schemeClr val="bg1"/>
                          </a:solidFill>
                          <a:latin typeface="Segoe UI" panose="020B0502040204020203" pitchFamily="34" charset="0"/>
                          <a:cs typeface="Segoe UI" panose="020B0502040204020203" pitchFamily="34" charset="0"/>
                        </a:rPr>
                        <a:t>Example</a:t>
                      </a:r>
                      <a:endParaRPr lang="en-US" sz="2400" dirty="0">
                        <a:solidFill>
                          <a:schemeClr val="bg1"/>
                        </a:solidFill>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Allowing</a:t>
                      </a:r>
                      <a:r>
                        <a:rPr lang="en-US" sz="2400" baseline="0" dirty="0">
                          <a:solidFill>
                            <a:schemeClr val="bg1"/>
                          </a:solidFill>
                          <a:latin typeface="Segoe UI" panose="020B0502040204020203" pitchFamily="34" charset="0"/>
                          <a:cs typeface="Segoe UI" panose="020B0502040204020203" pitchFamily="34" charset="0"/>
                        </a:rPr>
                        <a:t> someone to read the Windows source code; publishing a list of customers to a Web site</a:t>
                      </a:r>
                      <a:endParaRPr lang="en-US" sz="2400" dirty="0">
                        <a:solidFill>
                          <a:schemeClr val="bg1"/>
                        </a:solidFill>
                        <a:latin typeface="Segoe UI" panose="020B0502040204020203" pitchFamily="34" charset="0"/>
                        <a:cs typeface="Segoe UI" panose="020B0502040204020203" pitchFamily="34" charset="0"/>
                      </a:endParaRPr>
                    </a:p>
                    <a:p>
                      <a:endParaRPr lang="en-US" sz="2400" dirty="0">
                        <a:solidFill>
                          <a:schemeClr val="bg1"/>
                        </a:solidFill>
                        <a:latin typeface="Segoe UI" panose="020B0502040204020203" pitchFamily="34" charset="0"/>
                        <a:cs typeface="Segoe UI" panose="020B0502040204020203" pitchFamily="34" charset="0"/>
                      </a:endParaRPr>
                    </a:p>
                  </a:txBody>
                  <a:tcPr/>
                </a:tc>
              </a:tr>
            </a:tbl>
          </a:graphicData>
        </a:graphic>
      </p:graphicFrame>
      <p:sp>
        <p:nvSpPr>
          <p:cNvPr id="2" name="文本框 1"/>
          <p:cNvSpPr txBox="1"/>
          <p:nvPr/>
        </p:nvSpPr>
        <p:spPr>
          <a:xfrm>
            <a:off x="2642870" y="5061585"/>
            <a:ext cx="4783455" cy="1476375"/>
          </a:xfrm>
          <a:prstGeom prst="rect">
            <a:avLst/>
          </a:prstGeom>
          <a:noFill/>
        </p:spPr>
        <p:txBody>
          <a:bodyPr wrap="square" rtlCol="0">
            <a:spAutoFit/>
          </a:bodyPr>
          <a:p>
            <a:r>
              <a:rPr lang="zh-CN" altLang="en-US"/>
              <a:t>威胁：信息泄露</a:t>
            </a:r>
            <a:endParaRPr lang="zh-CN" altLang="en-US"/>
          </a:p>
          <a:p>
            <a:r>
              <a:rPr lang="zh-CN" altLang="en-US"/>
              <a:t>财产：保密</a:t>
            </a:r>
            <a:endParaRPr lang="zh-CN" altLang="en-US"/>
          </a:p>
          <a:p>
            <a:r>
              <a:rPr lang="zh-CN" altLang="en-US"/>
              <a:t>定义：向未经授权的人公开信息</a:t>
            </a:r>
            <a:endParaRPr lang="zh-CN" altLang="en-US"/>
          </a:p>
          <a:p>
            <a:r>
              <a:rPr lang="zh-CN" altLang="en-US"/>
              <a:t>示例：允许某人阅读Windows源代码； 将客户列表发布到网站</a:t>
            </a:r>
            <a:endParaRPr lang="zh-CN" altLang="en-US"/>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81200" y="1606237"/>
            <a:ext cx="8229600" cy="3713909"/>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a:t>Threat: Denial of Service</a:t>
            </a:r>
            <a:endParaRPr lang="en-US" dirty="0"/>
          </a:p>
        </p:txBody>
      </p:sp>
      <p:graphicFrame>
        <p:nvGraphicFramePr>
          <p:cNvPr id="8" name="Table 7"/>
          <p:cNvGraphicFramePr>
            <a:graphicFrameLocks noGrp="1"/>
          </p:cNvGraphicFramePr>
          <p:nvPr>
            <p:custDataLst>
              <p:tags r:id="rId1"/>
            </p:custDataLst>
          </p:nvPr>
        </p:nvGraphicFramePr>
        <p:xfrm>
          <a:off x="2354317" y="1728077"/>
          <a:ext cx="6847491" cy="3291840"/>
        </p:xfrm>
        <a:graphic>
          <a:graphicData uri="http://schemas.openxmlformats.org/drawingml/2006/table">
            <a:tbl>
              <a:tblPr bandRow="1">
                <a:tableStyleId>{2D5ABB26-0587-4C30-8999-92F81FD0307C}</a:tableStyleId>
              </a:tblPr>
              <a:tblGrid>
                <a:gridCol w="1755273"/>
                <a:gridCol w="5092218"/>
              </a:tblGrid>
              <a:tr h="326354">
                <a:tc>
                  <a:txBody>
                    <a:bodyPr/>
                    <a:lstStyle/>
                    <a:p>
                      <a:r>
                        <a:rPr lang="en-US" sz="2400" dirty="0">
                          <a:solidFill>
                            <a:schemeClr val="bg1"/>
                          </a:solidFill>
                          <a:latin typeface="Segoe UI" panose="020B0502040204020203" pitchFamily="34" charset="0"/>
                          <a:cs typeface="Segoe UI" panose="020B0502040204020203" pitchFamily="34" charset="0"/>
                        </a:rPr>
                        <a:t>Threat</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
                      </a:r>
                      <a:r>
                        <a:rPr lang="en-US" sz="2400" dirty="0">
                          <a:solidFill>
                            <a:schemeClr val="bg1"/>
                          </a:solidFill>
                          <a:latin typeface="Segoe UI" panose="020B0502040204020203" pitchFamily="34" charset="0"/>
                          <a:cs typeface="Segoe UI" panose="020B0502040204020203" pitchFamily="34" charset="0"/>
                        </a:rPr>
                        <a:t>enial of Service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0">
                <a:tc>
                  <a:txBody>
                    <a:bodyPr/>
                    <a:lstStyle/>
                    <a:p>
                      <a:r>
                        <a:rPr lang="en-US" sz="2400" dirty="0">
                          <a:solidFill>
                            <a:schemeClr val="bg1"/>
                          </a:solidFill>
                          <a:latin typeface="Segoe UI" panose="020B0502040204020203" pitchFamily="34" charset="0"/>
                          <a:cs typeface="Segoe UI" panose="020B0502040204020203" pitchFamily="34" charset="0"/>
                        </a:rPr>
                        <a:t>Property</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dirty="0">
                          <a:solidFill>
                            <a:schemeClr val="bg1"/>
                          </a:solidFill>
                          <a:latin typeface="Segoe UI" panose="020B0502040204020203" pitchFamily="34" charset="0"/>
                          <a:cs typeface="Segoe UI" panose="020B0502040204020203" pitchFamily="34" charset="0"/>
                        </a:rPr>
                        <a:t>Availability</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0">
                <a:tc>
                  <a:txBody>
                    <a:bodyPr/>
                    <a:lstStyle/>
                    <a:p>
                      <a:r>
                        <a:rPr lang="en-US" sz="2400" dirty="0">
                          <a:solidFill>
                            <a:schemeClr val="bg1"/>
                          </a:solidFill>
                          <a:latin typeface="Segoe UI" panose="020B0502040204020203" pitchFamily="34" charset="0"/>
                          <a:cs typeface="Segoe UI" panose="020B0502040204020203" pitchFamily="34" charset="0"/>
                        </a:rPr>
                        <a:t>Definition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Deny</a:t>
                      </a:r>
                      <a:r>
                        <a:rPr lang="en-US" sz="2400" baseline="0" dirty="0">
                          <a:solidFill>
                            <a:schemeClr val="bg1"/>
                          </a:solidFill>
                          <a:latin typeface="Segoe UI" panose="020B0502040204020203" pitchFamily="34" charset="0"/>
                          <a:cs typeface="Segoe UI" panose="020B0502040204020203" pitchFamily="34" charset="0"/>
                        </a:rPr>
                        <a:t> or degrade service to users</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1623144">
                <a:tc>
                  <a:txBody>
                    <a:bodyPr/>
                    <a:lstStyle/>
                    <a:p>
                      <a:r>
                        <a:rPr lang="en-US" sz="2400" dirty="0">
                          <a:solidFill>
                            <a:schemeClr val="bg1"/>
                          </a:solidFill>
                          <a:latin typeface="Segoe UI" panose="020B0502040204020203" pitchFamily="34" charset="0"/>
                          <a:cs typeface="Segoe UI" panose="020B0502040204020203" pitchFamily="34" charset="0"/>
                        </a:rPr>
                        <a:t>Example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Crashing Windows or a Web site, sending a packet and absorbing seconds of CPU time, or routing packets into a black hole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bl>
          </a:graphicData>
        </a:graphic>
      </p:graphicFrame>
      <p:sp>
        <p:nvSpPr>
          <p:cNvPr id="2" name="文本框 1"/>
          <p:cNvSpPr txBox="1"/>
          <p:nvPr/>
        </p:nvSpPr>
        <p:spPr>
          <a:xfrm>
            <a:off x="2252980" y="5175885"/>
            <a:ext cx="6948805" cy="1476375"/>
          </a:xfrm>
          <a:prstGeom prst="rect">
            <a:avLst/>
          </a:prstGeom>
          <a:noFill/>
        </p:spPr>
        <p:txBody>
          <a:bodyPr wrap="square" rtlCol="0">
            <a:spAutoFit/>
          </a:bodyPr>
          <a:p>
            <a:r>
              <a:rPr lang="zh-CN" altLang="en-US"/>
              <a:t>威胁：拒绝服务</a:t>
            </a:r>
            <a:endParaRPr lang="zh-CN" altLang="en-US"/>
          </a:p>
          <a:p>
            <a:r>
              <a:rPr lang="zh-CN" altLang="en-US"/>
              <a:t>属性：可用性</a:t>
            </a:r>
            <a:endParaRPr lang="zh-CN" altLang="en-US"/>
          </a:p>
          <a:p>
            <a:r>
              <a:rPr lang="zh-CN" altLang="en-US"/>
              <a:t>定义：拒绝或降低对用户的服务</a:t>
            </a:r>
            <a:endParaRPr lang="zh-CN" altLang="en-US"/>
          </a:p>
          <a:p>
            <a:r>
              <a:rPr lang="zh-CN" altLang="en-US"/>
              <a:t>示例：崩溃Windows或网站，发送数据包并占用几秒钟的CPU时间，或将数据包路由到黑洞中</a:t>
            </a:r>
            <a:endParaRPr lang="zh-CN" altLang="en-US"/>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960563" y="2752486"/>
            <a:ext cx="8026400" cy="1477328"/>
          </a:xfrm>
        </p:spPr>
        <p:txBody>
          <a:bodyPr>
            <a:normAutofit fontScale="90000"/>
          </a:bodyPr>
          <a:lstStyle/>
          <a:p>
            <a:pPr lvl="0"/>
            <a:r>
              <a:rPr lang="en-US" dirty="0"/>
              <a:t>The STRIDE per Element Approach to Threat Modeling</a:t>
            </a:r>
            <a:endParaRPr lang="en-US"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81200" y="1606238"/>
            <a:ext cx="8229600" cy="4093919"/>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a:t>Threat: Elevation of Privilege</a:t>
            </a:r>
            <a:endParaRPr lang="en-US" dirty="0"/>
          </a:p>
        </p:txBody>
      </p:sp>
      <p:graphicFrame>
        <p:nvGraphicFramePr>
          <p:cNvPr id="8" name="Table 7"/>
          <p:cNvGraphicFramePr>
            <a:graphicFrameLocks noGrp="1"/>
          </p:cNvGraphicFramePr>
          <p:nvPr>
            <p:custDataLst>
              <p:tags r:id="rId1"/>
            </p:custDataLst>
          </p:nvPr>
        </p:nvGraphicFramePr>
        <p:xfrm>
          <a:off x="2354317" y="1728077"/>
          <a:ext cx="6847491" cy="3657600"/>
        </p:xfrm>
        <a:graphic>
          <a:graphicData uri="http://schemas.openxmlformats.org/drawingml/2006/table">
            <a:tbl>
              <a:tblPr bandRow="1">
                <a:tableStyleId>{2D5ABB26-0587-4C30-8999-92F81FD0307C}</a:tableStyleId>
              </a:tblPr>
              <a:tblGrid>
                <a:gridCol w="1755273"/>
                <a:gridCol w="5092218"/>
              </a:tblGrid>
              <a:tr h="350105">
                <a:tc>
                  <a:txBody>
                    <a:bodyPr/>
                    <a:lstStyle/>
                    <a:p>
                      <a:r>
                        <a:rPr lang="en-US" sz="2400" dirty="0">
                          <a:solidFill>
                            <a:schemeClr val="bg1"/>
                          </a:solidFill>
                          <a:latin typeface="Segoe UI" panose="020B0502040204020203" pitchFamily="34" charset="0"/>
                          <a:cs typeface="Segoe UI" panose="020B0502040204020203" pitchFamily="34" charset="0"/>
                        </a:rPr>
                        <a:t>Threat</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a:t>
                      </a:r>
                      <a:r>
                        <a:rPr lang="en-US" sz="2400" dirty="0">
                          <a:solidFill>
                            <a:schemeClr val="bg1"/>
                          </a:solidFill>
                          <a:latin typeface="Segoe UI" panose="020B0502040204020203" pitchFamily="34" charset="0"/>
                          <a:cs typeface="Segoe UI" panose="020B0502040204020203" pitchFamily="34" charset="0"/>
                        </a:rPr>
                        <a:t>levation of Privilege (</a:t>
                      </a:r>
                      <a:r>
                        <a:rPr lang="en-US" sz="2400" dirty="0" err="1">
                          <a:solidFill>
                            <a:schemeClr val="bg1"/>
                          </a:solidFill>
                          <a:latin typeface="Segoe UI" panose="020B0502040204020203" pitchFamily="34" charset="0"/>
                          <a:cs typeface="Segoe UI" panose="020B0502040204020203" pitchFamily="34" charset="0"/>
                        </a:rPr>
                        <a:t>EoP</a:t>
                      </a:r>
                      <a:r>
                        <a:rPr lang="en-US" sz="2400" dirty="0">
                          <a:solidFill>
                            <a:schemeClr val="bg1"/>
                          </a:solidFill>
                          <a:latin typeface="Segoe UI" panose="020B0502040204020203" pitchFamily="34" charset="0"/>
                          <a:cs typeface="Segoe UI" panose="020B0502040204020203" pitchFamily="34" charset="0"/>
                        </a:rPr>
                        <a:t>)</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284791">
                <a:tc>
                  <a:txBody>
                    <a:bodyPr/>
                    <a:lstStyle/>
                    <a:p>
                      <a:r>
                        <a:rPr lang="en-US" sz="2400" dirty="0">
                          <a:solidFill>
                            <a:schemeClr val="bg1"/>
                          </a:solidFill>
                          <a:latin typeface="Segoe UI" panose="020B0502040204020203" pitchFamily="34" charset="0"/>
                          <a:cs typeface="Segoe UI" panose="020B0502040204020203" pitchFamily="34" charset="0"/>
                        </a:rPr>
                        <a:t>Property</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r>
                        <a:rPr lang="en-US" sz="2400" dirty="0">
                          <a:solidFill>
                            <a:schemeClr val="bg1"/>
                          </a:solidFill>
                          <a:latin typeface="Segoe UI" panose="020B0502040204020203" pitchFamily="34" charset="0"/>
                          <a:cs typeface="Segoe UI" panose="020B0502040204020203" pitchFamily="34" charset="0"/>
                        </a:rPr>
                        <a:t>Authorization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765741">
                <a:tc>
                  <a:txBody>
                    <a:bodyPr/>
                    <a:lstStyle/>
                    <a:p>
                      <a:r>
                        <a:rPr lang="en-US" sz="2400" dirty="0">
                          <a:solidFill>
                            <a:schemeClr val="bg1"/>
                          </a:solidFill>
                          <a:latin typeface="Segoe UI" panose="020B0502040204020203" pitchFamily="34" charset="0"/>
                          <a:cs typeface="Segoe UI" panose="020B0502040204020203" pitchFamily="34" charset="0"/>
                        </a:rPr>
                        <a:t>Definition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dirty="0">
                          <a:solidFill>
                            <a:schemeClr val="bg1"/>
                          </a:solidFill>
                          <a:latin typeface="Segoe UI" panose="020B0502040204020203" pitchFamily="34" charset="0"/>
                          <a:cs typeface="Segoe UI" panose="020B0502040204020203" pitchFamily="34" charset="0"/>
                        </a:rPr>
                        <a:t>Gain capabilities</a:t>
                      </a:r>
                      <a:r>
                        <a:rPr lang="en-US" sz="2400" baseline="0" dirty="0">
                          <a:solidFill>
                            <a:schemeClr val="bg1"/>
                          </a:solidFill>
                          <a:latin typeface="Segoe UI" panose="020B0502040204020203" pitchFamily="34" charset="0"/>
                          <a:cs typeface="Segoe UI" panose="020B0502040204020203" pitchFamily="34" charset="0"/>
                        </a:rPr>
                        <a:t> without proper authorization</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r h="1623144">
                <a:tc>
                  <a:txBody>
                    <a:bodyPr/>
                    <a:lstStyle/>
                    <a:p>
                      <a:r>
                        <a:rPr lang="en-US" sz="2400" dirty="0">
                          <a:solidFill>
                            <a:schemeClr val="bg1"/>
                          </a:solidFill>
                          <a:latin typeface="Segoe UI" panose="020B0502040204020203" pitchFamily="34" charset="0"/>
                          <a:cs typeface="Segoe UI" panose="020B0502040204020203" pitchFamily="34" charset="0"/>
                        </a:rPr>
                        <a:t>Example</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400" kern="1200" dirty="0">
                          <a:solidFill>
                            <a:schemeClr val="bg1"/>
                          </a:solidFill>
                          <a:latin typeface="Segoe UI" panose="020B0502040204020203" pitchFamily="34" charset="0"/>
                          <a:ea typeface="+mn-ea"/>
                          <a:cs typeface="Segoe UI" panose="020B0502040204020203" pitchFamily="34" charset="0"/>
                        </a:rPr>
                        <a:t>Allowing a remote Internet user to run commands is the classic example, but going from a “Limited User” to “Admin” is also </a:t>
                      </a:r>
                      <a:r>
                        <a:rPr lang="en-US" sz="2400" kern="1200" dirty="0" err="1">
                          <a:solidFill>
                            <a:schemeClr val="bg1"/>
                          </a:solidFill>
                          <a:latin typeface="Segoe UI" panose="020B0502040204020203" pitchFamily="34" charset="0"/>
                          <a:ea typeface="+mn-ea"/>
                          <a:cs typeface="Segoe UI" panose="020B0502040204020203" pitchFamily="34" charset="0"/>
                        </a:rPr>
                        <a:t>EoP</a:t>
                      </a:r>
                      <a:endParaRPr lang="en-US" sz="2400" dirty="0">
                        <a:solidFill>
                          <a:schemeClr val="bg1"/>
                        </a:solidFill>
                        <a:latin typeface="Segoe UI" panose="020B0502040204020203" pitchFamily="34" charset="0"/>
                        <a:cs typeface="Segoe UI" panose="020B0502040204020203" pitchFamily="34" charset="0"/>
                      </a:endParaRPr>
                    </a:p>
                  </a:txBody>
                  <a:tcPr marT="91440" marB="91440"/>
                </a:tc>
              </a:tr>
            </a:tbl>
          </a:graphicData>
        </a:graphic>
      </p:graphicFrame>
      <p:sp>
        <p:nvSpPr>
          <p:cNvPr id="2" name="文本框 1"/>
          <p:cNvSpPr txBox="1"/>
          <p:nvPr/>
        </p:nvSpPr>
        <p:spPr>
          <a:xfrm>
            <a:off x="2354580" y="5385435"/>
            <a:ext cx="6910705" cy="1476375"/>
          </a:xfrm>
          <a:prstGeom prst="rect">
            <a:avLst/>
          </a:prstGeom>
          <a:noFill/>
        </p:spPr>
        <p:txBody>
          <a:bodyPr wrap="square" rtlCol="0">
            <a:spAutoFit/>
          </a:bodyPr>
          <a:p>
            <a:r>
              <a:rPr lang="zh-CN" altLang="en-US"/>
              <a:t>威胁：特权提升（EoP）</a:t>
            </a:r>
            <a:endParaRPr lang="zh-CN" altLang="en-US"/>
          </a:p>
          <a:p>
            <a:r>
              <a:rPr lang="zh-CN" altLang="en-US"/>
              <a:t>财产：授权</a:t>
            </a:r>
            <a:endParaRPr lang="zh-CN" altLang="en-US"/>
          </a:p>
          <a:p>
            <a:r>
              <a:rPr lang="zh-CN" altLang="en-US"/>
              <a:t>定义：未经适当授权即可获得功能</a:t>
            </a:r>
            <a:endParaRPr lang="zh-CN" altLang="en-US"/>
          </a:p>
          <a:p>
            <a:r>
              <a:rPr lang="zh-CN" altLang="en-US"/>
              <a:t>示例：经典示例是允许远程Internet用户运行命令，但从“受限用户”到“管理员”也是EoP</a:t>
            </a:r>
            <a:endParaRPr lang="zh-CN" altLang="en-US"/>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1981200" y="1606237"/>
            <a:ext cx="8229600" cy="494894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nvGrpSpPr>
          <p:cNvPr id="50" name="Group 49"/>
          <p:cNvGrpSpPr/>
          <p:nvPr/>
        </p:nvGrpSpPr>
        <p:grpSpPr>
          <a:xfrm>
            <a:off x="2499986" y="1608392"/>
            <a:ext cx="7376666" cy="5071410"/>
            <a:chOff x="381000" y="1169988"/>
            <a:chExt cx="8152904" cy="5605069"/>
          </a:xfrm>
        </p:grpSpPr>
        <p:grpSp>
          <p:nvGrpSpPr>
            <p:cNvPr id="39939" name="Group 25"/>
            <p:cNvGrpSpPr/>
            <p:nvPr/>
          </p:nvGrpSpPr>
          <p:grpSpPr bwMode="auto">
            <a:xfrm>
              <a:off x="381000" y="1873250"/>
              <a:ext cx="1262062" cy="913865"/>
              <a:chOff x="213" y="687"/>
              <a:chExt cx="860" cy="738"/>
            </a:xfrm>
          </p:grpSpPr>
          <p:sp>
            <p:nvSpPr>
              <p:cNvPr id="39977" name="Rectangle 4"/>
              <p:cNvSpPr>
                <a:spLocks noChangeArrowheads="1"/>
              </p:cNvSpPr>
              <p:nvPr/>
            </p:nvSpPr>
            <p:spPr bwMode="auto">
              <a:xfrm>
                <a:off x="351" y="687"/>
                <a:ext cx="722" cy="405"/>
              </a:xfrm>
              <a:prstGeom prst="rect">
                <a:avLst/>
              </a:prstGeom>
              <a:noFill/>
              <a:ln w="15875" algn="ctr">
                <a:solidFill>
                  <a:schemeClr val="accent6"/>
                </a:solidFill>
                <a:miter lim="800000"/>
                <a:tailEnd type="none" w="lg" len="lg"/>
              </a:ln>
            </p:spPr>
            <p:txBody>
              <a:bodyPr vert="horz" wrap="none" lIns="91440" tIns="45720" rIns="91440" bIns="45720" numCol="1" anchor="ctr" anchorCtr="0" compatLnSpc="1"/>
              <a:lstStyle/>
              <a:p>
                <a:endParaRPr lang="en-US" dirty="0"/>
              </a:p>
            </p:txBody>
          </p:sp>
          <p:sp>
            <p:nvSpPr>
              <p:cNvPr id="39978" name="Text Box 13"/>
              <p:cNvSpPr txBox="1">
                <a:spLocks noChangeArrowheads="1"/>
              </p:cNvSpPr>
              <p:nvPr/>
            </p:nvSpPr>
            <p:spPr bwMode="auto">
              <a:xfrm>
                <a:off x="213" y="1095"/>
                <a:ext cx="139" cy="330"/>
              </a:xfrm>
              <a:prstGeom prst="rect">
                <a:avLst/>
              </a:prstGeom>
              <a:noFill/>
              <a:ln w="15875" algn="ctr">
                <a:noFill/>
                <a:miter lim="800000"/>
                <a:tailEnd type="none" w="lg" len="lg"/>
              </a:ln>
            </p:spPr>
            <p:txBody>
              <a:bodyPr vert="horz" wrap="none" lIns="91440" tIns="45720" rIns="91440" bIns="45720" numCol="1" anchor="t" anchorCtr="0" compatLnSpc="1">
                <a:spAutoFit/>
              </a:bodyPr>
              <a:lstStyle/>
              <a:p>
                <a:endParaRPr lang="en-US" dirty="0"/>
              </a:p>
            </p:txBody>
          </p:sp>
        </p:grpSp>
        <p:sp>
          <p:nvSpPr>
            <p:cNvPr id="39940" name="Oval 5"/>
            <p:cNvSpPr>
              <a:spLocks noChangeArrowheads="1"/>
            </p:cNvSpPr>
            <p:nvPr/>
          </p:nvSpPr>
          <p:spPr bwMode="auto">
            <a:xfrm>
              <a:off x="633413" y="3160713"/>
              <a:ext cx="890587" cy="877887"/>
            </a:xfrm>
            <a:prstGeom prst="ellipse">
              <a:avLst/>
            </a:prstGeom>
            <a:noFill/>
            <a:ln w="15875" algn="ctr">
              <a:solidFill>
                <a:schemeClr val="accent6"/>
              </a:solidFill>
              <a:round/>
              <a:tailEnd type="none" w="lg" len="lg"/>
            </a:ln>
          </p:spPr>
          <p:txBody>
            <a:bodyPr vert="horz" wrap="none" lIns="91440" tIns="45720" rIns="91440" bIns="45720" numCol="1" anchor="ctr" anchorCtr="0" compatLnSpc="1"/>
            <a:lstStyle/>
            <a:p>
              <a:endParaRPr lang="en-US" dirty="0"/>
            </a:p>
          </p:txBody>
        </p:sp>
        <p:sp>
          <p:nvSpPr>
            <p:cNvPr id="39941" name="Text Box 14"/>
            <p:cNvSpPr txBox="1">
              <a:spLocks noChangeArrowheads="1"/>
            </p:cNvSpPr>
            <p:nvPr/>
          </p:nvSpPr>
          <p:spPr bwMode="auto">
            <a:xfrm>
              <a:off x="455613" y="4122905"/>
              <a:ext cx="988388" cy="408196"/>
            </a:xfrm>
            <a:prstGeom prst="rect">
              <a:avLst/>
            </a:prstGeom>
            <a:noFill/>
            <a:ln w="15875" algn="ctr">
              <a:noFill/>
              <a:miter lim="800000"/>
              <a:tailEnd type="none" w="lg" len="lg"/>
            </a:ln>
          </p:spPr>
          <p:txBody>
            <a:bodyPr vert="horz" wrap="none" lIns="91440" tIns="45720" rIns="91440" bIns="45720" numCol="1" anchor="t" anchorCtr="0" compatLnSpc="1">
              <a:spAutoFit/>
            </a:bodyPr>
            <a:lstStyle/>
            <a:p>
              <a:r>
                <a:rPr lang="en-US" dirty="0">
                  <a:solidFill>
                    <a:schemeClr val="bg1"/>
                  </a:solidFill>
                </a:rPr>
                <a:t>Process</a:t>
              </a:r>
              <a:endParaRPr lang="en-US" dirty="0">
                <a:solidFill>
                  <a:schemeClr val="bg1"/>
                </a:solidFill>
              </a:endParaRPr>
            </a:p>
          </p:txBody>
        </p:sp>
        <p:grpSp>
          <p:nvGrpSpPr>
            <p:cNvPr id="39942" name="Group 23"/>
            <p:cNvGrpSpPr/>
            <p:nvPr/>
          </p:nvGrpSpPr>
          <p:grpSpPr bwMode="auto">
            <a:xfrm>
              <a:off x="412752" y="4837113"/>
              <a:ext cx="1290638" cy="985837"/>
              <a:chOff x="360" y="2789"/>
              <a:chExt cx="813" cy="621"/>
            </a:xfrm>
          </p:grpSpPr>
          <p:grpSp>
            <p:nvGrpSpPr>
              <p:cNvPr id="39973" name="Group 6"/>
              <p:cNvGrpSpPr/>
              <p:nvPr/>
            </p:nvGrpSpPr>
            <p:grpSpPr bwMode="auto">
              <a:xfrm>
                <a:off x="430" y="2789"/>
                <a:ext cx="704" cy="293"/>
                <a:chOff x="411" y="3170"/>
                <a:chExt cx="704" cy="293"/>
              </a:xfrm>
            </p:grpSpPr>
            <p:sp>
              <p:nvSpPr>
                <p:cNvPr id="39975" name="Line 7"/>
                <p:cNvSpPr>
                  <a:spLocks noChangeShapeType="1"/>
                </p:cNvSpPr>
                <p:nvPr/>
              </p:nvSpPr>
              <p:spPr bwMode="auto">
                <a:xfrm>
                  <a:off x="411" y="3170"/>
                  <a:ext cx="703" cy="0"/>
                </a:xfrm>
                <a:prstGeom prst="line">
                  <a:avLst/>
                </a:prstGeom>
                <a:noFill/>
                <a:ln w="15875">
                  <a:solidFill>
                    <a:schemeClr val="accent6"/>
                  </a:solidFill>
                  <a:round/>
                  <a:tailEnd type="none" w="lg" len="lg"/>
                </a:ln>
              </p:spPr>
              <p:txBody>
                <a:bodyPr vert="horz" wrap="square" lIns="91440" tIns="45720" rIns="91440" bIns="45720" numCol="1" anchor="t" anchorCtr="0" compatLnSpc="1"/>
                <a:lstStyle/>
                <a:p>
                  <a:endParaRPr lang="en-US" dirty="0"/>
                </a:p>
              </p:txBody>
            </p:sp>
            <p:sp>
              <p:nvSpPr>
                <p:cNvPr id="39976" name="Line 8"/>
                <p:cNvSpPr>
                  <a:spLocks noChangeShapeType="1"/>
                </p:cNvSpPr>
                <p:nvPr/>
              </p:nvSpPr>
              <p:spPr bwMode="auto">
                <a:xfrm>
                  <a:off x="412" y="3463"/>
                  <a:ext cx="703" cy="0"/>
                </a:xfrm>
                <a:prstGeom prst="line">
                  <a:avLst/>
                </a:prstGeom>
                <a:noFill/>
                <a:ln w="15875">
                  <a:solidFill>
                    <a:schemeClr val="accent6"/>
                  </a:solidFill>
                  <a:round/>
                  <a:tailEnd type="none" w="lg" len="lg"/>
                </a:ln>
              </p:spPr>
              <p:txBody>
                <a:bodyPr vert="horz" wrap="square" lIns="91440" tIns="45720" rIns="91440" bIns="45720" numCol="1" anchor="t" anchorCtr="0" compatLnSpc="1"/>
                <a:lstStyle/>
                <a:p>
                  <a:endParaRPr lang="en-US" dirty="0"/>
                </a:p>
              </p:txBody>
            </p:sp>
          </p:grpSp>
          <p:sp>
            <p:nvSpPr>
              <p:cNvPr id="39974" name="Text Box 16"/>
              <p:cNvSpPr txBox="1">
                <a:spLocks noChangeArrowheads="1"/>
              </p:cNvSpPr>
              <p:nvPr/>
            </p:nvSpPr>
            <p:spPr bwMode="auto">
              <a:xfrm>
                <a:off x="360" y="3153"/>
                <a:ext cx="813" cy="257"/>
              </a:xfrm>
              <a:prstGeom prst="rect">
                <a:avLst/>
              </a:prstGeom>
              <a:noFill/>
              <a:ln w="15875" algn="ctr">
                <a:noFill/>
                <a:miter lim="800000"/>
                <a:tailEnd type="none" w="lg" len="lg"/>
              </a:ln>
            </p:spPr>
            <p:txBody>
              <a:bodyPr vert="horz" wrap="none" lIns="91440" tIns="45720" rIns="91440" bIns="45720" numCol="1" anchor="t" anchorCtr="0" compatLnSpc="1">
                <a:spAutoFit/>
              </a:bodyPr>
              <a:lstStyle/>
              <a:p>
                <a:r>
                  <a:rPr lang="en-US" dirty="0">
                    <a:solidFill>
                      <a:schemeClr val="bg1"/>
                    </a:solidFill>
                  </a:rPr>
                  <a:t>Data Store</a:t>
                </a:r>
                <a:endParaRPr lang="en-US" dirty="0">
                  <a:solidFill>
                    <a:schemeClr val="bg1"/>
                  </a:solidFill>
                </a:endParaRPr>
              </a:p>
            </p:txBody>
          </p:sp>
        </p:grpSp>
        <p:grpSp>
          <p:nvGrpSpPr>
            <p:cNvPr id="39943" name="Group 22"/>
            <p:cNvGrpSpPr/>
            <p:nvPr/>
          </p:nvGrpSpPr>
          <p:grpSpPr bwMode="auto">
            <a:xfrm>
              <a:off x="685799" y="6019800"/>
              <a:ext cx="1393825" cy="755257"/>
              <a:chOff x="349" y="3528"/>
              <a:chExt cx="987" cy="618"/>
            </a:xfrm>
          </p:grpSpPr>
          <p:cxnSp>
            <p:nvCxnSpPr>
              <p:cNvPr id="39971" name="AutoShape 9"/>
              <p:cNvCxnSpPr>
                <a:cxnSpLocks noChangeShapeType="1"/>
              </p:cNvCxnSpPr>
              <p:nvPr/>
            </p:nvCxnSpPr>
            <p:spPr bwMode="auto">
              <a:xfrm flipV="1">
                <a:off x="349" y="3528"/>
                <a:ext cx="987" cy="487"/>
              </a:xfrm>
              <a:prstGeom prst="curvedConnector3">
                <a:avLst>
                  <a:gd name="adj1" fmla="val -8106"/>
                </a:avLst>
              </a:prstGeom>
              <a:noFill/>
              <a:ln w="15875">
                <a:solidFill>
                  <a:schemeClr val="accent6"/>
                </a:solidFill>
                <a:round/>
                <a:tailEnd type="triangle" w="lg" len="lg"/>
              </a:ln>
            </p:spPr>
          </p:cxnSp>
          <p:sp>
            <p:nvSpPr>
              <p:cNvPr id="39972" name="Text Box 17"/>
              <p:cNvSpPr txBox="1">
                <a:spLocks noChangeArrowheads="1"/>
              </p:cNvSpPr>
              <p:nvPr/>
            </p:nvSpPr>
            <p:spPr bwMode="auto">
              <a:xfrm>
                <a:off x="604" y="3812"/>
                <a:ext cx="145" cy="334"/>
              </a:xfrm>
              <a:prstGeom prst="rect">
                <a:avLst/>
              </a:prstGeom>
              <a:noFill/>
              <a:ln w="15875" algn="ctr">
                <a:noFill/>
                <a:miter lim="800000"/>
                <a:tailEnd type="none" w="lg" len="lg"/>
              </a:ln>
            </p:spPr>
            <p:txBody>
              <a:bodyPr vert="horz" wrap="none" lIns="91440" tIns="45720" rIns="91440" bIns="45720" numCol="1" anchor="t" anchorCtr="0" compatLnSpc="1">
                <a:spAutoFit/>
              </a:bodyPr>
              <a:lstStyle/>
              <a:p>
                <a:endParaRPr lang="en-US" dirty="0"/>
              </a:p>
            </p:txBody>
          </p:sp>
        </p:grpSp>
        <p:sp>
          <p:nvSpPr>
            <p:cNvPr id="39944" name="Line 19"/>
            <p:cNvSpPr>
              <a:spLocks noChangeShapeType="1"/>
            </p:cNvSpPr>
            <p:nvPr/>
          </p:nvSpPr>
          <p:spPr bwMode="auto">
            <a:xfrm>
              <a:off x="395288" y="5867400"/>
              <a:ext cx="7877175" cy="0"/>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45" name="Line 20"/>
            <p:cNvSpPr>
              <a:spLocks noChangeShapeType="1"/>
            </p:cNvSpPr>
            <p:nvPr/>
          </p:nvSpPr>
          <p:spPr bwMode="auto">
            <a:xfrm>
              <a:off x="395288" y="4573588"/>
              <a:ext cx="7877175" cy="0"/>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46" name="Line 21"/>
            <p:cNvSpPr>
              <a:spLocks noChangeShapeType="1"/>
            </p:cNvSpPr>
            <p:nvPr/>
          </p:nvSpPr>
          <p:spPr bwMode="auto">
            <a:xfrm>
              <a:off x="395288" y="2981325"/>
              <a:ext cx="7877175" cy="0"/>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47" name="Line 27"/>
            <p:cNvSpPr>
              <a:spLocks noChangeShapeType="1"/>
            </p:cNvSpPr>
            <p:nvPr/>
          </p:nvSpPr>
          <p:spPr bwMode="auto">
            <a:xfrm>
              <a:off x="395288" y="1736725"/>
              <a:ext cx="7877175" cy="0"/>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48" name="Line 28"/>
            <p:cNvSpPr>
              <a:spLocks noChangeShapeType="1"/>
            </p:cNvSpPr>
            <p:nvPr/>
          </p:nvSpPr>
          <p:spPr bwMode="auto">
            <a:xfrm flipV="1">
              <a:off x="3097213" y="1169988"/>
              <a:ext cx="12700" cy="5426075"/>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49" name="Text Box 29"/>
            <p:cNvSpPr txBox="1">
              <a:spLocks noChangeArrowheads="1"/>
            </p:cNvSpPr>
            <p:nvPr/>
          </p:nvSpPr>
          <p:spPr bwMode="auto">
            <a:xfrm>
              <a:off x="3233738" y="1264988"/>
              <a:ext cx="4766062" cy="407056"/>
            </a:xfrm>
            <a:prstGeom prst="rect">
              <a:avLst/>
            </a:prstGeom>
            <a:noFill/>
            <a:ln w="15875" algn="ctr">
              <a:noFill/>
              <a:miter lim="800000"/>
              <a:tailEnd type="none" w="lg" len="lg"/>
            </a:ln>
          </p:spPr>
          <p:txBody>
            <a:bodyPr vert="horz" wrap="none" lIns="91440" tIns="45720" rIns="91440" bIns="45720" numCol="1" anchor="t" anchorCtr="0" compatLnSpc="1">
              <a:spAutoFit/>
            </a:bodyPr>
            <a:lstStyle/>
            <a:p>
              <a:r>
                <a:rPr lang="en-US" b="1" dirty="0">
                  <a:solidFill>
                    <a:schemeClr val="bg1"/>
                  </a:solidFill>
                  <a:effectLst>
                    <a:outerShdw blurRad="38100" dist="38100" dir="2700000" algn="tl">
                      <a:srgbClr val="000000">
                        <a:alpha val="43137"/>
                      </a:srgbClr>
                    </a:outerShdw>
                  </a:effectLst>
                </a:rPr>
                <a:t>  </a:t>
              </a:r>
              <a:r>
                <a:rPr lang="en-US" b="1" dirty="0">
                  <a:solidFill>
                    <a:schemeClr val="accent3"/>
                  </a:solidFill>
                  <a:effectLst>
                    <a:outerShdw blurRad="38100" dist="38100" dir="2700000" algn="tl">
                      <a:srgbClr val="000000">
                        <a:alpha val="43137"/>
                      </a:srgbClr>
                    </a:outerShdw>
                  </a:effectLst>
                </a:rPr>
                <a:t>S	          T              R            I             D	       E</a:t>
              </a:r>
              <a:endParaRPr lang="en-US" b="1" dirty="0">
                <a:solidFill>
                  <a:schemeClr val="accent3"/>
                </a:solidFill>
                <a:effectLst>
                  <a:outerShdw blurRad="38100" dist="38100" dir="2700000" algn="tl">
                    <a:srgbClr val="000000">
                      <a:alpha val="43137"/>
                    </a:srgbClr>
                  </a:outerShdw>
                </a:effectLst>
              </a:endParaRPr>
            </a:p>
          </p:txBody>
        </p:sp>
        <p:sp>
          <p:nvSpPr>
            <p:cNvPr id="39950" name="Line 30"/>
            <p:cNvSpPr>
              <a:spLocks noChangeShapeType="1"/>
            </p:cNvSpPr>
            <p:nvPr/>
          </p:nvSpPr>
          <p:spPr bwMode="auto">
            <a:xfrm flipV="1">
              <a:off x="3987800" y="1169988"/>
              <a:ext cx="12700" cy="5426075"/>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51" name="Line 31"/>
            <p:cNvSpPr>
              <a:spLocks noChangeShapeType="1"/>
            </p:cNvSpPr>
            <p:nvPr/>
          </p:nvSpPr>
          <p:spPr bwMode="auto">
            <a:xfrm flipV="1">
              <a:off x="4878388" y="1169988"/>
              <a:ext cx="12700" cy="5426075"/>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52" name="Line 32"/>
            <p:cNvSpPr>
              <a:spLocks noChangeShapeType="1"/>
            </p:cNvSpPr>
            <p:nvPr/>
          </p:nvSpPr>
          <p:spPr bwMode="auto">
            <a:xfrm flipV="1">
              <a:off x="5768975" y="1169988"/>
              <a:ext cx="12700" cy="5426075"/>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53" name="Line 33"/>
            <p:cNvSpPr>
              <a:spLocks noChangeShapeType="1"/>
            </p:cNvSpPr>
            <p:nvPr/>
          </p:nvSpPr>
          <p:spPr bwMode="auto">
            <a:xfrm flipV="1">
              <a:off x="6659563" y="1169988"/>
              <a:ext cx="12700" cy="5426075"/>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39954" name="Line 34"/>
            <p:cNvSpPr>
              <a:spLocks noChangeShapeType="1"/>
            </p:cNvSpPr>
            <p:nvPr/>
          </p:nvSpPr>
          <p:spPr bwMode="auto">
            <a:xfrm flipV="1">
              <a:off x="7550150" y="1169988"/>
              <a:ext cx="12700" cy="5426075"/>
            </a:xfrm>
            <a:prstGeom prst="line">
              <a:avLst/>
            </a:prstGeom>
            <a:noFill/>
            <a:ln w="15875" cap="rnd">
              <a:solidFill>
                <a:schemeClr val="bg1"/>
              </a:solidFill>
              <a:prstDash val="sysDot"/>
              <a:round/>
              <a:tailEnd type="none" w="lg" len="lg"/>
            </a:ln>
          </p:spPr>
          <p:txBody>
            <a:bodyPr vert="horz" wrap="square" lIns="91440" tIns="45720" rIns="91440" bIns="45720" numCol="1" anchor="t" anchorCtr="0" compatLnSpc="1"/>
            <a:lstStyle/>
            <a:p>
              <a:endParaRPr lang="en-US" dirty="0"/>
            </a:p>
          </p:txBody>
        </p:sp>
        <p:sp>
          <p:nvSpPr>
            <p:cNvPr id="912419" name="Text Box 35"/>
            <p:cNvSpPr txBox="1">
              <a:spLocks noChangeArrowheads="1"/>
            </p:cNvSpPr>
            <p:nvPr/>
          </p:nvSpPr>
          <p:spPr bwMode="auto">
            <a:xfrm>
              <a:off x="3090863" y="1920875"/>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0" name="Text Box 36"/>
            <p:cNvSpPr txBox="1">
              <a:spLocks noChangeArrowheads="1"/>
            </p:cNvSpPr>
            <p:nvPr/>
          </p:nvSpPr>
          <p:spPr bwMode="auto">
            <a:xfrm>
              <a:off x="4911725" y="1922463"/>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1" name="Text Box 37"/>
            <p:cNvSpPr txBox="1">
              <a:spLocks noChangeArrowheads="1"/>
            </p:cNvSpPr>
            <p:nvPr/>
          </p:nvSpPr>
          <p:spPr bwMode="auto">
            <a:xfrm>
              <a:off x="3082925" y="3340099"/>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2" name="Text Box 38"/>
            <p:cNvSpPr txBox="1">
              <a:spLocks noChangeArrowheads="1"/>
            </p:cNvSpPr>
            <p:nvPr/>
          </p:nvSpPr>
          <p:spPr bwMode="auto">
            <a:xfrm>
              <a:off x="4057650" y="3340099"/>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3" name="Text Box 39"/>
            <p:cNvSpPr txBox="1">
              <a:spLocks noChangeArrowheads="1"/>
            </p:cNvSpPr>
            <p:nvPr/>
          </p:nvSpPr>
          <p:spPr bwMode="auto">
            <a:xfrm>
              <a:off x="4930775" y="3338512"/>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4" name="Text Box 40"/>
            <p:cNvSpPr txBox="1">
              <a:spLocks noChangeArrowheads="1"/>
            </p:cNvSpPr>
            <p:nvPr/>
          </p:nvSpPr>
          <p:spPr bwMode="auto">
            <a:xfrm>
              <a:off x="5765800" y="3340099"/>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5" name="Text Box 41"/>
            <p:cNvSpPr txBox="1">
              <a:spLocks noChangeArrowheads="1"/>
            </p:cNvSpPr>
            <p:nvPr/>
          </p:nvSpPr>
          <p:spPr bwMode="auto">
            <a:xfrm>
              <a:off x="6691313" y="3340099"/>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6" name="Text Box 42"/>
            <p:cNvSpPr txBox="1">
              <a:spLocks noChangeArrowheads="1"/>
            </p:cNvSpPr>
            <p:nvPr/>
          </p:nvSpPr>
          <p:spPr bwMode="auto">
            <a:xfrm>
              <a:off x="7564438" y="3340099"/>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7" name="Text Box 43"/>
            <p:cNvSpPr txBox="1">
              <a:spLocks noChangeArrowheads="1"/>
            </p:cNvSpPr>
            <p:nvPr/>
          </p:nvSpPr>
          <p:spPr bwMode="auto">
            <a:xfrm>
              <a:off x="3997325" y="4756150"/>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8" name="Text Box 44"/>
            <p:cNvSpPr txBox="1">
              <a:spLocks noChangeArrowheads="1"/>
            </p:cNvSpPr>
            <p:nvPr/>
          </p:nvSpPr>
          <p:spPr bwMode="auto">
            <a:xfrm>
              <a:off x="5795963" y="4756150"/>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29" name="Text Box 45"/>
            <p:cNvSpPr txBox="1">
              <a:spLocks noChangeArrowheads="1"/>
            </p:cNvSpPr>
            <p:nvPr/>
          </p:nvSpPr>
          <p:spPr bwMode="auto">
            <a:xfrm>
              <a:off x="6670675" y="4756150"/>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30" name="Text Box 46"/>
            <p:cNvSpPr txBox="1">
              <a:spLocks noChangeArrowheads="1"/>
            </p:cNvSpPr>
            <p:nvPr/>
          </p:nvSpPr>
          <p:spPr bwMode="auto">
            <a:xfrm>
              <a:off x="4008438" y="5653088"/>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31" name="Text Box 47"/>
            <p:cNvSpPr txBox="1">
              <a:spLocks noChangeArrowheads="1"/>
            </p:cNvSpPr>
            <p:nvPr/>
          </p:nvSpPr>
          <p:spPr bwMode="auto">
            <a:xfrm>
              <a:off x="5807075" y="5653088"/>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912432" name="Text Box 48"/>
            <p:cNvSpPr txBox="1">
              <a:spLocks noChangeArrowheads="1"/>
            </p:cNvSpPr>
            <p:nvPr/>
          </p:nvSpPr>
          <p:spPr bwMode="auto">
            <a:xfrm>
              <a:off x="6681788" y="5653088"/>
              <a:ext cx="96946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bg1"/>
                  </a:solidFill>
                  <a:effectLst>
                    <a:outerShdw blurRad="38100" dist="38100" dir="2700000" algn="tl">
                      <a:srgbClr val="000000"/>
                    </a:outerShdw>
                  </a:effectLst>
                  <a:sym typeface="Webdings" panose="05030102010509060703" pitchFamily="18" charset="2"/>
                </a:rPr>
                <a:t></a:t>
              </a:r>
              <a:endParaRPr lang="en-US" sz="5400" dirty="0">
                <a:solidFill>
                  <a:schemeClr val="bg1"/>
                </a:solidFill>
                <a:effectLst>
                  <a:outerShdw blurRad="38100" dist="38100" dir="2700000" algn="tl">
                    <a:srgbClr val="000000"/>
                  </a:outerShdw>
                </a:effectLst>
                <a:sym typeface="Webdings" panose="05030102010509060703" pitchFamily="18" charset="2"/>
              </a:endParaRPr>
            </a:p>
          </p:txBody>
        </p:sp>
        <p:sp>
          <p:nvSpPr>
            <p:cNvPr id="39969" name="Rectangle 50"/>
            <p:cNvSpPr>
              <a:spLocks noChangeArrowheads="1"/>
            </p:cNvSpPr>
            <p:nvPr/>
          </p:nvSpPr>
          <p:spPr bwMode="auto">
            <a:xfrm>
              <a:off x="447675" y="1238250"/>
              <a:ext cx="1524004" cy="510246"/>
            </a:xfrm>
            <a:prstGeom prst="rect">
              <a:avLst/>
            </a:prstGeom>
            <a:noFill/>
            <a:ln w="15875" algn="ctr">
              <a:noFill/>
              <a:miter lim="800000"/>
              <a:tailEnd type="none" w="lg" len="lg"/>
            </a:ln>
          </p:spPr>
          <p:txBody>
            <a:bodyPr vert="horz" wrap="none" lIns="91440" tIns="45720" rIns="91440" bIns="45720" numCol="1" anchor="t" anchorCtr="0" compatLnSpc="1">
              <a:spAutoFit/>
            </a:bodyPr>
            <a:lstStyle/>
            <a:p>
              <a:r>
                <a:rPr lang="en-US" sz="2400" dirty="0">
                  <a:solidFill>
                    <a:schemeClr val="bg1"/>
                  </a:solidFill>
                </a:rPr>
                <a:t>ELEMENT</a:t>
              </a:r>
              <a:endParaRPr lang="en-US" sz="2400" dirty="0">
                <a:solidFill>
                  <a:schemeClr val="bg1"/>
                </a:solidFill>
              </a:endParaRPr>
            </a:p>
          </p:txBody>
        </p:sp>
        <p:sp>
          <p:nvSpPr>
            <p:cNvPr id="912435" name="Text Box 51"/>
            <p:cNvSpPr txBox="1">
              <a:spLocks noChangeArrowheads="1"/>
            </p:cNvSpPr>
            <p:nvPr/>
          </p:nvSpPr>
          <p:spPr bwMode="auto">
            <a:xfrm>
              <a:off x="5032960" y="4752974"/>
              <a:ext cx="558436" cy="1020491"/>
            </a:xfrm>
            <a:prstGeom prst="rect">
              <a:avLst/>
            </a:prstGeom>
            <a:noFill/>
            <a:ln w="15875" algn="ctr">
              <a:noFill/>
              <a:miter lim="800000"/>
              <a:tailEnd type="none" w="lg" len="lg"/>
            </a:ln>
            <a:effectLst/>
          </p:spPr>
          <p:txBody>
            <a:bodyPr vert="horz" wrap="none" lIns="91440" tIns="45720" rIns="91440" bIns="45720" numCol="1" anchor="t" anchorCtr="0" compatLnSpc="1">
              <a:spAutoFit/>
            </a:bodyPr>
            <a:lstStyle/>
            <a:p>
              <a:pPr>
                <a:defRPr/>
              </a:pPr>
              <a:r>
                <a:rPr lang="en-US" sz="5400" dirty="0">
                  <a:solidFill>
                    <a:schemeClr val="accent3"/>
                  </a:solidFill>
                  <a:effectLst>
                    <a:outerShdw blurRad="38100" dist="38100" dir="2700000" algn="tl">
                      <a:srgbClr val="000000"/>
                    </a:outerShdw>
                  </a:effectLst>
                  <a:sym typeface="Webdings" panose="05030102010509060703" pitchFamily="18" charset="2"/>
                </a:rPr>
                <a:t>?</a:t>
              </a:r>
              <a:endParaRPr lang="en-US" sz="5400" dirty="0">
                <a:solidFill>
                  <a:schemeClr val="accent3"/>
                </a:solidFill>
                <a:effectLst>
                  <a:outerShdw blurRad="38100" dist="38100" dir="2700000" algn="tl">
                    <a:srgbClr val="000000"/>
                  </a:outerShdw>
                </a:effectLst>
                <a:sym typeface="Webdings" panose="05030102010509060703" pitchFamily="18" charset="2"/>
              </a:endParaRPr>
            </a:p>
          </p:txBody>
        </p:sp>
        <p:sp>
          <p:nvSpPr>
            <p:cNvPr id="43" name="Rectangle 42"/>
            <p:cNvSpPr/>
            <p:nvPr/>
          </p:nvSpPr>
          <p:spPr>
            <a:xfrm>
              <a:off x="1066800" y="6248400"/>
              <a:ext cx="1235857" cy="408196"/>
            </a:xfrm>
            <a:prstGeom prst="rect">
              <a:avLst/>
            </a:prstGeom>
          </p:spPr>
          <p:txBody>
            <a:bodyPr wrap="none">
              <a:spAutoFit/>
            </a:bodyPr>
            <a:lstStyle/>
            <a:p>
              <a:r>
                <a:rPr lang="en-US" dirty="0">
                  <a:solidFill>
                    <a:schemeClr val="bg1"/>
                  </a:solidFill>
                </a:rPr>
                <a:t>Data Flow</a:t>
              </a:r>
              <a:endParaRPr lang="en-US" dirty="0">
                <a:solidFill>
                  <a:schemeClr val="bg1"/>
                </a:solidFill>
              </a:endParaRPr>
            </a:p>
          </p:txBody>
        </p:sp>
        <p:sp>
          <p:nvSpPr>
            <p:cNvPr id="44" name="Rectangle 43"/>
            <p:cNvSpPr/>
            <p:nvPr/>
          </p:nvSpPr>
          <p:spPr>
            <a:xfrm>
              <a:off x="457199" y="2514600"/>
              <a:ext cx="1933575" cy="408196"/>
            </a:xfrm>
            <a:prstGeom prst="rect">
              <a:avLst/>
            </a:prstGeom>
          </p:spPr>
          <p:txBody>
            <a:bodyPr wrap="square">
              <a:spAutoFit/>
            </a:bodyPr>
            <a:lstStyle/>
            <a:p>
              <a:r>
                <a:rPr lang="en-US" dirty="0">
                  <a:solidFill>
                    <a:schemeClr val="bg1"/>
                  </a:solidFill>
                </a:rPr>
                <a:t>External Entity</a:t>
              </a:r>
              <a:endParaRPr lang="en-US" dirty="0">
                <a:solidFill>
                  <a:schemeClr val="bg1"/>
                </a:solidFill>
              </a:endParaRPr>
            </a:p>
          </p:txBody>
        </p:sp>
      </p:grpSp>
      <p:sp>
        <p:nvSpPr>
          <p:cNvPr id="53" name="Title 52"/>
          <p:cNvSpPr>
            <a:spLocks noGrp="1"/>
          </p:cNvSpPr>
          <p:nvPr>
            <p:ph type="title"/>
          </p:nvPr>
        </p:nvSpPr>
        <p:spPr/>
        <p:txBody>
          <a:bodyPr>
            <a:normAutofit fontScale="90000"/>
          </a:bodyPr>
          <a:lstStyle/>
          <a:p>
            <a:pPr lvl="0"/>
            <a:r>
              <a:rPr lang="en-US" dirty="0"/>
              <a:t>Different Threats Affect Each Element Type</a:t>
            </a:r>
            <a:br>
              <a:rPr lang="en-US" dirty="0"/>
            </a:br>
            <a:endParaRPr lang="en-US" dirty="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Apply STRIDE Threats to Each Element</a:t>
            </a:r>
            <a:endParaRPr lang="en-US" dirty="0"/>
          </a:p>
        </p:txBody>
      </p:sp>
      <p:sp>
        <p:nvSpPr>
          <p:cNvPr id="40963" name="Text Placeholder 2"/>
          <p:cNvSpPr>
            <a:spLocks noGrp="1"/>
          </p:cNvSpPr>
          <p:nvPr>
            <p:ph idx="1"/>
          </p:nvPr>
        </p:nvSpPr>
        <p:spPr/>
        <p:txBody>
          <a:bodyPr>
            <a:normAutofit lnSpcReduction="10000"/>
          </a:bodyPr>
          <a:lstStyle/>
          <a:p>
            <a:r>
              <a:rPr lang="en-US"/>
              <a:t>For each item on the diagram:</a:t>
            </a:r>
            <a:endParaRPr lang="en-US"/>
          </a:p>
          <a:p>
            <a:pPr lvl="1"/>
            <a:r>
              <a:rPr lang="en-US"/>
              <a:t>Apply relevant parts of STRIDE</a:t>
            </a:r>
            <a:endParaRPr lang="en-US"/>
          </a:p>
          <a:p>
            <a:pPr lvl="1"/>
            <a:r>
              <a:rPr lang="en-US"/>
              <a:t>Process: STRIDE</a:t>
            </a:r>
            <a:endParaRPr lang="en-US"/>
          </a:p>
          <a:p>
            <a:pPr lvl="1"/>
            <a:r>
              <a:rPr lang="en-US"/>
              <a:t>Data store, data flow: TID</a:t>
            </a:r>
            <a:endParaRPr lang="en-US"/>
          </a:p>
          <a:p>
            <a:pPr lvl="2"/>
            <a:r>
              <a:rPr lang="en-US"/>
              <a:t>Data stores that are logs: TID+R</a:t>
            </a:r>
            <a:endParaRPr lang="en-US"/>
          </a:p>
          <a:p>
            <a:pPr lvl="1"/>
            <a:r>
              <a:rPr lang="en-US"/>
              <a:t>External entity: SR</a:t>
            </a:r>
            <a:endParaRPr lang="en-US"/>
          </a:p>
          <a:p>
            <a:pPr lvl="1"/>
            <a:r>
              <a:rPr lang="en-US"/>
              <a:t>Data flow inside a process:</a:t>
            </a:r>
            <a:endParaRPr lang="en-US"/>
          </a:p>
          <a:p>
            <a:pPr lvl="2"/>
            <a:r>
              <a:rPr lang="en-US"/>
              <a:t>Don’t worry about T, I, or D</a:t>
            </a:r>
            <a:endParaRPr lang="en-US"/>
          </a:p>
          <a:p>
            <a:r>
              <a:rPr lang="en-US"/>
              <a:t>This is why you number things</a:t>
            </a:r>
            <a:endParaRPr lang="en-US"/>
          </a:p>
          <a:p>
            <a:pPr lvl="1"/>
            <a:endParaRPr lang="en-US" dirty="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Apply STRIDE Threats to Each Element</a:t>
            </a:r>
            <a:endParaRPr lang="en-US" dirty="0"/>
          </a:p>
        </p:txBody>
      </p:sp>
      <p:sp>
        <p:nvSpPr>
          <p:cNvPr id="40963" name="Text Placeholder 2"/>
          <p:cNvSpPr>
            <a:spLocks noGrp="1"/>
          </p:cNvSpPr>
          <p:nvPr>
            <p:ph idx="1"/>
          </p:nvPr>
        </p:nvSpPr>
        <p:spPr/>
        <p:txBody>
          <a:bodyPr>
            <a:normAutofit/>
          </a:bodyPr>
          <a:lstStyle/>
          <a:p>
            <a:r>
              <a:rPr lang="en-US" dirty="0"/>
              <a:t>Each element is a victim.</a:t>
            </a:r>
            <a:endParaRPr lang="en-US" dirty="0"/>
          </a:p>
          <a:p>
            <a:r>
              <a:rPr lang="en-US" dirty="0"/>
              <a:t>Can be confusing to decide which threat to identify.</a:t>
            </a:r>
            <a:endParaRPr lang="en-US" dirty="0"/>
          </a:p>
          <a:p>
            <a:r>
              <a:rPr lang="en-US" dirty="0"/>
              <a:t>Consider where threat arising from another threat.</a:t>
            </a:r>
            <a:endParaRPr lang="en-US" dirty="0"/>
          </a:p>
          <a:p>
            <a:r>
              <a:rPr lang="en-US" dirty="0"/>
              <a:t>For example, consider a data flow representing flow of email:</a:t>
            </a:r>
            <a:endParaRPr lang="en-US" dirty="0"/>
          </a:p>
          <a:p>
            <a:pPr lvl="1"/>
            <a:r>
              <a:rPr lang="en-US" dirty="0"/>
              <a:t>Tamper with the network to change the email FROM: field</a:t>
            </a:r>
            <a:endParaRPr lang="en-US" dirty="0"/>
          </a:p>
          <a:p>
            <a:pPr lvl="1"/>
            <a:r>
              <a:rPr lang="en-US" dirty="0"/>
              <a:t>Is this “tampering” or “spoofing” of the data flow?</a:t>
            </a:r>
            <a:endParaRPr lang="en-US" dirty="0"/>
          </a:p>
          <a:p>
            <a:pPr lvl="2"/>
            <a:endParaRPr lang="en-US" dirty="0"/>
          </a:p>
          <a:p>
            <a:pPr lvl="1"/>
            <a:endParaRPr lang="en-US" dirty="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Apply STRIDE Threats to Each Element</a:t>
            </a:r>
            <a:endParaRPr lang="en-US" dirty="0"/>
          </a:p>
        </p:txBody>
      </p:sp>
      <p:sp>
        <p:nvSpPr>
          <p:cNvPr id="40963" name="Text Placeholder 2"/>
          <p:cNvSpPr>
            <a:spLocks noGrp="1"/>
          </p:cNvSpPr>
          <p:nvPr>
            <p:ph idx="1"/>
          </p:nvPr>
        </p:nvSpPr>
        <p:spPr/>
        <p:txBody>
          <a:bodyPr>
            <a:normAutofit fontScale="92500"/>
          </a:bodyPr>
          <a:lstStyle/>
          <a:p>
            <a:r>
              <a:rPr lang="en-US" dirty="0"/>
              <a:t>Each element is a victim.</a:t>
            </a:r>
            <a:endParaRPr lang="en-US" dirty="0"/>
          </a:p>
          <a:p>
            <a:r>
              <a:rPr lang="en-US" dirty="0"/>
              <a:t>Can be confusing to decide which threat to identify.</a:t>
            </a:r>
            <a:endParaRPr lang="en-US" dirty="0"/>
          </a:p>
          <a:p>
            <a:r>
              <a:rPr lang="en-US" dirty="0"/>
              <a:t>Consider where threat arising from another threat.</a:t>
            </a:r>
            <a:endParaRPr lang="en-US" dirty="0"/>
          </a:p>
          <a:p>
            <a:r>
              <a:rPr lang="en-US" dirty="0"/>
              <a:t>For example, consider a data flow representing flow of email:</a:t>
            </a:r>
            <a:endParaRPr lang="en-US" dirty="0"/>
          </a:p>
          <a:p>
            <a:pPr lvl="1"/>
            <a:r>
              <a:rPr lang="en-US" dirty="0"/>
              <a:t>Tamper with the network to change the email FROM: field</a:t>
            </a:r>
            <a:endParaRPr lang="en-US" dirty="0"/>
          </a:p>
          <a:p>
            <a:pPr lvl="1"/>
            <a:r>
              <a:rPr lang="en-US" dirty="0"/>
              <a:t>Is this “tampering” or “spoofing” of the data flow?</a:t>
            </a:r>
            <a:endParaRPr lang="en-US" dirty="0"/>
          </a:p>
          <a:p>
            <a:pPr lvl="1"/>
            <a:r>
              <a:rPr lang="en-US" dirty="0"/>
              <a:t>Who is the victim here?</a:t>
            </a:r>
            <a:endParaRPr lang="en-US" dirty="0"/>
          </a:p>
          <a:p>
            <a:pPr lvl="2"/>
            <a:r>
              <a:rPr lang="en-US" dirty="0"/>
              <a:t>Endpoint (process, entity or data flow) – confused by what is other end so spoofing</a:t>
            </a:r>
            <a:endParaRPr lang="en-US" dirty="0"/>
          </a:p>
          <a:p>
            <a:pPr lvl="2"/>
            <a:r>
              <a:rPr lang="en-US" dirty="0"/>
              <a:t>Data flow – tampered with (leading to spoofing of endpoint)</a:t>
            </a:r>
            <a:endParaRPr lang="en-US" dirty="0"/>
          </a:p>
          <a:p>
            <a:pPr lvl="2"/>
            <a:endParaRPr lang="en-US" dirty="0"/>
          </a:p>
          <a:p>
            <a:pPr lvl="2"/>
            <a:endParaRPr lang="en-US" dirty="0"/>
          </a:p>
          <a:p>
            <a:pPr lvl="1"/>
            <a:endParaRPr lang="en-US" dirty="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and Distractions</a:t>
            </a:r>
            <a:endParaRPr lang="en-US" dirty="0"/>
          </a:p>
        </p:txBody>
      </p:sp>
      <p:sp>
        <p:nvSpPr>
          <p:cNvPr id="3" name="Content Placeholder 2"/>
          <p:cNvSpPr>
            <a:spLocks noGrp="1"/>
          </p:cNvSpPr>
          <p:nvPr>
            <p:ph idx="1"/>
          </p:nvPr>
        </p:nvSpPr>
        <p:spPr>
          <a:xfrm>
            <a:off x="1020417" y="1492596"/>
            <a:ext cx="10322133" cy="5146745"/>
          </a:xfrm>
        </p:spPr>
        <p:txBody>
          <a:bodyPr>
            <a:normAutofit fontScale="85000" lnSpcReduction="10000"/>
          </a:bodyPr>
          <a:lstStyle/>
          <a:p>
            <a:r>
              <a:rPr lang="en-US" dirty="0"/>
              <a:t>Don’t worry about these threats</a:t>
            </a:r>
            <a:endParaRPr lang="en-US" dirty="0"/>
          </a:p>
          <a:p>
            <a:pPr lvl="1"/>
            <a:r>
              <a:rPr lang="en-US" dirty="0"/>
              <a:t>The computer is infected with malware</a:t>
            </a:r>
            <a:endParaRPr lang="en-US" dirty="0"/>
          </a:p>
          <a:p>
            <a:pPr lvl="1"/>
            <a:r>
              <a:rPr lang="en-US" dirty="0"/>
              <a:t>Someone removed the hard drive and tampers</a:t>
            </a:r>
            <a:endParaRPr lang="en-US" dirty="0"/>
          </a:p>
          <a:p>
            <a:pPr lvl="1"/>
            <a:r>
              <a:rPr lang="en-US" dirty="0"/>
              <a:t>Admin is attacking user</a:t>
            </a:r>
            <a:endParaRPr lang="en-US" dirty="0"/>
          </a:p>
          <a:p>
            <a:pPr lvl="1"/>
            <a:r>
              <a:rPr lang="en-US" dirty="0"/>
              <a:t>A user is attacking himself</a:t>
            </a:r>
            <a:endParaRPr lang="en-US" dirty="0"/>
          </a:p>
          <a:p>
            <a:r>
              <a:rPr lang="en-US" dirty="0"/>
              <a:t>You can’t address any of these (unless you’re the OS)</a:t>
            </a:r>
            <a:endParaRPr lang="en-US" dirty="0"/>
          </a:p>
          <a:p>
            <a:r>
              <a:rPr lang="en-US" dirty="0"/>
              <a:t>There are some threats you will never be able to mitigate so ignore</a:t>
            </a:r>
            <a:endParaRPr lang="en-US" dirty="0"/>
          </a:p>
          <a:p>
            <a:r>
              <a:rPr lang="en-US" dirty="0"/>
              <a:t>You may document your assumptions:</a:t>
            </a:r>
            <a:endParaRPr lang="en-US" dirty="0"/>
          </a:p>
          <a:p>
            <a:pPr lvl="1"/>
            <a:r>
              <a:rPr lang="en-US" dirty="0"/>
              <a:t>Computer has up to date anti-virus</a:t>
            </a:r>
            <a:endParaRPr lang="en-US" dirty="0"/>
          </a:p>
          <a:p>
            <a:pPr lvl="1"/>
            <a:r>
              <a:rPr lang="en-US" dirty="0"/>
              <a:t>Attacker does not have physical access to server</a:t>
            </a:r>
            <a:endParaRPr lang="en-US" dirty="0"/>
          </a:p>
          <a:p>
            <a:pPr lvl="1"/>
            <a:r>
              <a:rPr lang="en-US" dirty="0"/>
              <a:t>Admin is trustworthy</a:t>
            </a:r>
            <a:endParaRPr lang="en-US" dirty="0"/>
          </a:p>
          <a:p>
            <a:pPr lvl="1"/>
            <a:r>
              <a:rPr lang="en-US" dirty="0"/>
              <a:t>Users act in their own best interests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and Distractions</a:t>
            </a:r>
            <a:endParaRPr lang="en-US" dirty="0"/>
          </a:p>
        </p:txBody>
      </p:sp>
      <p:sp>
        <p:nvSpPr>
          <p:cNvPr id="3" name="Content Placeholder 2"/>
          <p:cNvSpPr>
            <a:spLocks noGrp="1"/>
          </p:cNvSpPr>
          <p:nvPr>
            <p:ph idx="1"/>
          </p:nvPr>
        </p:nvSpPr>
        <p:spPr>
          <a:xfrm>
            <a:off x="1020417" y="1492596"/>
            <a:ext cx="10322133" cy="5146745"/>
          </a:xfrm>
        </p:spPr>
        <p:txBody>
          <a:bodyPr>
            <a:normAutofit fontScale="85000" lnSpcReduction="10000"/>
          </a:bodyPr>
          <a:lstStyle/>
          <a:p>
            <a:r>
              <a:rPr lang="en-US" dirty="0"/>
              <a:t>Don’t worry about these threats</a:t>
            </a:r>
            <a:endParaRPr lang="en-US" dirty="0"/>
          </a:p>
          <a:p>
            <a:pPr lvl="1"/>
            <a:r>
              <a:rPr lang="en-US" dirty="0"/>
              <a:t>The computer is infected with malware</a:t>
            </a:r>
            <a:endParaRPr lang="en-US" dirty="0"/>
          </a:p>
          <a:p>
            <a:pPr lvl="1"/>
            <a:r>
              <a:rPr lang="en-US" dirty="0"/>
              <a:t>Someone removed the hard drive and tampers</a:t>
            </a:r>
            <a:endParaRPr lang="en-US" dirty="0"/>
          </a:p>
          <a:p>
            <a:pPr lvl="1"/>
            <a:r>
              <a:rPr lang="en-US" dirty="0"/>
              <a:t>Admin is attacking user</a:t>
            </a:r>
            <a:endParaRPr lang="en-US" dirty="0"/>
          </a:p>
          <a:p>
            <a:pPr lvl="1"/>
            <a:r>
              <a:rPr lang="en-US" dirty="0"/>
              <a:t>A user is attacking himself</a:t>
            </a:r>
            <a:endParaRPr lang="en-US" dirty="0"/>
          </a:p>
          <a:p>
            <a:r>
              <a:rPr lang="en-US" dirty="0"/>
              <a:t>You can’t address any of these (unless you’re the OS)</a:t>
            </a:r>
            <a:endParaRPr lang="en-US" dirty="0"/>
          </a:p>
          <a:p>
            <a:r>
              <a:rPr lang="en-US" dirty="0"/>
              <a:t>There are some threats you will never be able to mitigate so ignore</a:t>
            </a:r>
            <a:endParaRPr lang="en-US" dirty="0"/>
          </a:p>
          <a:p>
            <a:r>
              <a:rPr lang="en-US" dirty="0"/>
              <a:t>You may document your assumptions:</a:t>
            </a:r>
            <a:endParaRPr lang="en-US" dirty="0"/>
          </a:p>
          <a:p>
            <a:pPr lvl="1"/>
            <a:r>
              <a:rPr lang="en-US" dirty="0"/>
              <a:t>Computer has up to date anti-virus</a:t>
            </a:r>
            <a:endParaRPr lang="en-US" dirty="0"/>
          </a:p>
          <a:p>
            <a:pPr lvl="1"/>
            <a:r>
              <a:rPr lang="en-US" dirty="0"/>
              <a:t>Attacker does not have physical access to server</a:t>
            </a:r>
            <a:endParaRPr lang="en-US" dirty="0"/>
          </a:p>
          <a:p>
            <a:pPr lvl="1"/>
            <a:r>
              <a:rPr lang="en-US" dirty="0"/>
              <a:t>Admin is trustworthy</a:t>
            </a:r>
            <a:endParaRPr lang="en-US" dirty="0"/>
          </a:p>
          <a:p>
            <a:pPr lvl="1"/>
            <a:r>
              <a:rPr lang="en-US" dirty="0"/>
              <a:t>Users act in their own best interests </a:t>
            </a:r>
            <a:endParaRPr lang="en-US" dirty="0"/>
          </a:p>
        </p:txBody>
      </p:sp>
      <p:sp>
        <p:nvSpPr>
          <p:cNvPr id="4" name="Rectangle 3"/>
          <p:cNvSpPr/>
          <p:nvPr/>
        </p:nvSpPr>
        <p:spPr>
          <a:xfrm>
            <a:off x="6347121" y="4690117"/>
            <a:ext cx="523527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Any danger here?</a:t>
            </a:r>
            <a:endParaRPr lang="en-US"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a:t>Validating Threat Models</a:t>
            </a:r>
            <a:endParaRPr lang="en-US" dirty="0"/>
          </a:p>
        </p:txBody>
      </p:sp>
      <p:sp>
        <p:nvSpPr>
          <p:cNvPr id="3" name="Content Placeholder 2"/>
          <p:cNvSpPr>
            <a:spLocks noGrp="1"/>
          </p:cNvSpPr>
          <p:nvPr>
            <p:ph idx="1"/>
          </p:nvPr>
        </p:nvSpPr>
        <p:spPr>
          <a:xfrm>
            <a:off x="609600" y="1598614"/>
            <a:ext cx="10707757" cy="4984748"/>
          </a:xfrm>
        </p:spPr>
        <p:txBody>
          <a:bodyPr>
            <a:normAutofit/>
          </a:bodyPr>
          <a:lstStyle/>
          <a:p>
            <a:r>
              <a:rPr lang="en-US" dirty="0"/>
              <a:t>Validate the whole threat model</a:t>
            </a:r>
            <a:endParaRPr lang="en-US" dirty="0"/>
          </a:p>
          <a:p>
            <a:pPr lvl="1"/>
            <a:r>
              <a:rPr lang="en-US" dirty="0"/>
              <a:t>Does diagram match final code?</a:t>
            </a:r>
            <a:endParaRPr lang="en-US" dirty="0"/>
          </a:p>
          <a:p>
            <a:pPr lvl="1"/>
            <a:r>
              <a:rPr lang="en-US" dirty="0"/>
              <a:t>Are threats enumerated?</a:t>
            </a:r>
            <a:endParaRPr lang="en-US" dirty="0"/>
          </a:p>
          <a:p>
            <a:pPr lvl="1"/>
            <a:r>
              <a:rPr lang="en-US" dirty="0"/>
              <a:t>Minimum: STRIDE per element touching a trust boundary</a:t>
            </a:r>
            <a:endParaRPr lang="en-US" dirty="0"/>
          </a:p>
          <a:p>
            <a:pPr lvl="1"/>
            <a:r>
              <a:rPr lang="en-US" dirty="0"/>
              <a:t>Maximum: Within trust boundaries to make explicit the reliance upon protection provided</a:t>
            </a:r>
            <a:endParaRPr lang="en-US" dirty="0"/>
          </a:p>
          <a:p>
            <a:pPr lvl="2"/>
            <a:r>
              <a:rPr lang="en-US" dirty="0"/>
              <a:t>Example: vending machine</a:t>
            </a:r>
            <a:endParaRPr lang="en-US" dirty="0"/>
          </a:p>
          <a:p>
            <a:pPr lvl="3"/>
            <a:r>
              <a:rPr lang="en-US" dirty="0"/>
              <a:t>Minimum: ignore elements inside machine protected by lock</a:t>
            </a:r>
            <a:endParaRPr lang="en-US" dirty="0"/>
          </a:p>
          <a:p>
            <a:pPr lvl="3"/>
            <a:r>
              <a:rPr lang="en-US" dirty="0"/>
              <a:t>Maximum: include elements so understand whether have </a:t>
            </a:r>
            <a:r>
              <a:rPr lang="en-US" dirty="0" err="1"/>
              <a:t>defence</a:t>
            </a:r>
            <a:r>
              <a:rPr lang="en-US" dirty="0"/>
              <a:t>-in-depth, exploitability depends upon lock</a:t>
            </a:r>
            <a:endParaRPr lang="en-US" dirty="0"/>
          </a:p>
          <a:p>
            <a:pPr lvl="3"/>
            <a:endParaRPr lang="en-US" dirty="0"/>
          </a:p>
          <a:p>
            <a:pPr marL="457200" lvl="1" indent="0">
              <a:buNone/>
            </a:pPr>
            <a:endParaRPr lang="en-US" dirty="0"/>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960563" y="2752486"/>
            <a:ext cx="8026400" cy="1477328"/>
          </a:xfrm>
        </p:spPr>
        <p:txBody>
          <a:bodyPr>
            <a:normAutofit/>
          </a:bodyPr>
          <a:lstStyle/>
          <a:p>
            <a:pPr lvl="0"/>
            <a:r>
              <a:rPr lang="en-US" dirty="0"/>
              <a:t>Attack trees</a:t>
            </a:r>
            <a:endParaRPr lang="en-US" dirty="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Attack Trees</a:t>
            </a:r>
            <a:endParaRPr lang="en-NZ" sz="4800" b="1" dirty="0"/>
          </a:p>
        </p:txBody>
      </p:sp>
      <p:sp>
        <p:nvSpPr>
          <p:cNvPr id="7" name="TextBox 6"/>
          <p:cNvSpPr txBox="1"/>
          <p:nvPr/>
        </p:nvSpPr>
        <p:spPr>
          <a:xfrm>
            <a:off x="329745" y="1141893"/>
            <a:ext cx="11790368" cy="7602081"/>
          </a:xfrm>
          <a:prstGeom prst="rect">
            <a:avLst/>
          </a:prstGeom>
          <a:noFill/>
        </p:spPr>
        <p:txBody>
          <a:bodyPr wrap="square" rtlCol="0">
            <a:spAutoFit/>
          </a:bodyPr>
          <a:lstStyle/>
          <a:p>
            <a:r>
              <a:rPr lang="en-US" sz="2400" dirty="0"/>
              <a:t>Alternative to STRIDE.</a:t>
            </a:r>
            <a:endParaRPr lang="en-US" sz="2400" dirty="0"/>
          </a:p>
          <a:p>
            <a:endParaRPr lang="en-US" sz="2400" dirty="0"/>
          </a:p>
          <a:p>
            <a:r>
              <a:rPr lang="en-US" sz="2400" dirty="0"/>
              <a:t>Explicity shows the relationships between threats compared to STRIDE that the description might show the relationship (“Spoofing email sender by tampering with header when sent via network to carry out phishing attack”).</a:t>
            </a:r>
            <a:endParaRPr lang="en-US" sz="2400" dirty="0"/>
          </a:p>
          <a:p>
            <a:endParaRPr lang="en-US" sz="2400" dirty="0"/>
          </a:p>
          <a:p>
            <a:r>
              <a:rPr lang="en-NZ" sz="2400" dirty="0"/>
              <a:t>Bruce </a:t>
            </a:r>
            <a:r>
              <a:rPr lang="en-NZ" sz="2400" dirty="0" err="1"/>
              <a:t>Schneier</a:t>
            </a:r>
            <a:r>
              <a:rPr lang="en-NZ" sz="2400" dirty="0"/>
              <a:t> (1999) “Attack trees provide a formal, methodical way of describing the security of systems, based on varying attacks. Basically, you represent attacks against a system in a tree structure, with the goal as the root node and different ways of achieving that goal as leaf nodes”</a:t>
            </a:r>
            <a:endParaRPr lang="en-NZ" sz="2400" dirty="0"/>
          </a:p>
          <a:p>
            <a:endParaRPr lang="en-NZ" sz="2400" dirty="0"/>
          </a:p>
          <a:p>
            <a:r>
              <a:rPr lang="en-NZ" sz="2400" dirty="0"/>
              <a:t>Three ways to use attack trees:</a:t>
            </a:r>
            <a:endParaRPr lang="en-NZ" sz="2400" dirty="0"/>
          </a:p>
          <a:p>
            <a:pPr marL="457200" indent="-457200">
              <a:buAutoNum type="arabicPeriod"/>
            </a:pPr>
            <a:r>
              <a:rPr lang="en-NZ" sz="2400" dirty="0"/>
              <a:t>Use attack tree from someone else.</a:t>
            </a:r>
            <a:endParaRPr lang="en-NZ" sz="2400" dirty="0"/>
          </a:p>
          <a:p>
            <a:pPr marL="457200" indent="-457200">
              <a:buAutoNum type="arabicPeriod"/>
            </a:pPr>
            <a:r>
              <a:rPr lang="en-NZ" sz="2400" dirty="0"/>
              <a:t>Create a new attack tree for your project.</a:t>
            </a:r>
            <a:endParaRPr lang="en-NZ" sz="2400" dirty="0"/>
          </a:p>
          <a:p>
            <a:pPr marL="457200" indent="-457200">
              <a:buAutoNum type="arabicPeriod"/>
            </a:pPr>
            <a:r>
              <a:rPr lang="en-NZ" sz="2400" dirty="0"/>
              <a:t>Create an attack for someone else to use them (this is hard!)</a:t>
            </a:r>
            <a:endParaRPr lang="en-NZ" sz="2400" dirty="0"/>
          </a:p>
          <a:p>
            <a:pPr marL="457200" indent="-457200">
              <a:buAutoNum type="arabicPeriod"/>
            </a:pPr>
            <a:endParaRPr lang="en-NZ" sz="2400" dirty="0"/>
          </a:p>
          <a:p>
            <a:r>
              <a:rPr lang="en-NZ" sz="2400" dirty="0"/>
              <a:t>Take the DFD and iterate through elements using attack tree to identify threats.</a:t>
            </a:r>
            <a:r>
              <a:rPr lang="en-NZ" sz="2000" dirty="0"/>
              <a:t> </a:t>
            </a:r>
            <a:endParaRPr lang="en-NZ" sz="2000" dirty="0"/>
          </a:p>
          <a:p>
            <a:endParaRPr lang="en-US" sz="2000" dirty="0"/>
          </a:p>
          <a:p>
            <a:endParaRPr lang="en-US" sz="2000" dirty="0"/>
          </a:p>
          <a:p>
            <a:endParaRPr lang="en-US" sz="2000" dirty="0"/>
          </a:p>
          <a:p>
            <a:endParaRPr lang="en-US" sz="2000"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893763"/>
            <a:ext cx="8229600" cy="677108"/>
          </a:xfrm>
        </p:spPr>
        <p:txBody>
          <a:bodyPr vert="horz" wrap="square" lIns="0" tIns="0" rIns="0" bIns="0" rtlCol="0" anchor="t">
            <a:spAutoFit/>
          </a:bodyPr>
          <a:lstStyle/>
          <a:p>
            <a:r>
              <a:rPr lang="en-US" dirty="0"/>
              <a:t>How to Create Diagrams</a:t>
            </a:r>
            <a:endParaRPr lang="en-US" dirty="0"/>
          </a:p>
        </p:txBody>
      </p:sp>
      <p:sp>
        <p:nvSpPr>
          <p:cNvPr id="3" name="Content Placeholder 2"/>
          <p:cNvSpPr>
            <a:spLocks noGrp="1"/>
          </p:cNvSpPr>
          <p:nvPr>
            <p:ph idx="1"/>
          </p:nvPr>
        </p:nvSpPr>
        <p:spPr>
          <a:xfrm>
            <a:off x="40464" y="1372235"/>
            <a:ext cx="7620000" cy="4876800"/>
          </a:xfrm>
        </p:spPr>
        <p:txBody>
          <a:bodyPr>
            <a:normAutofit/>
          </a:bodyPr>
          <a:lstStyle/>
          <a:p>
            <a:pPr>
              <a:defRPr/>
            </a:pPr>
            <a:r>
              <a:rPr lang="en-US" dirty="0"/>
              <a:t>Go to the whiteboard</a:t>
            </a:r>
            <a:endParaRPr lang="en-US" dirty="0"/>
          </a:p>
          <a:p>
            <a:pPr>
              <a:defRPr/>
            </a:pPr>
            <a:r>
              <a:rPr lang="en-US" dirty="0"/>
              <a:t>Start with an overview which has:</a:t>
            </a:r>
            <a:endParaRPr lang="en-US" dirty="0"/>
          </a:p>
          <a:p>
            <a:pPr lvl="1">
              <a:defRPr/>
            </a:pPr>
            <a:r>
              <a:rPr lang="en-US" dirty="0"/>
              <a:t>A few external </a:t>
            </a:r>
            <a:r>
              <a:rPr lang="en-US" dirty="0" err="1"/>
              <a:t>interactors</a:t>
            </a:r>
            <a:endParaRPr lang="en-US" dirty="0"/>
          </a:p>
          <a:p>
            <a:pPr lvl="1">
              <a:defRPr/>
            </a:pPr>
            <a:r>
              <a:rPr lang="en-US" dirty="0"/>
              <a:t>One or two processes</a:t>
            </a:r>
            <a:endParaRPr lang="en-US" dirty="0"/>
          </a:p>
          <a:p>
            <a:pPr lvl="1">
              <a:defRPr/>
            </a:pPr>
            <a:r>
              <a:rPr lang="en-US" dirty="0"/>
              <a:t>One or two data stores (maybe)</a:t>
            </a:r>
            <a:endParaRPr lang="en-US" dirty="0"/>
          </a:p>
          <a:p>
            <a:pPr lvl="1">
              <a:defRPr/>
            </a:pPr>
            <a:r>
              <a:rPr lang="en-US" dirty="0"/>
              <a:t>Data flows to connect them</a:t>
            </a:r>
            <a:endParaRPr lang="en-US" dirty="0"/>
          </a:p>
          <a:p>
            <a:pPr>
              <a:defRPr/>
            </a:pPr>
            <a:r>
              <a:rPr lang="en-US" dirty="0"/>
              <a:t>Check your work</a:t>
            </a:r>
            <a:endParaRPr lang="en-US" dirty="0"/>
          </a:p>
          <a:p>
            <a:pPr lvl="1">
              <a:defRPr/>
            </a:pPr>
            <a:r>
              <a:rPr lang="en-US" dirty="0"/>
              <a:t>Can you tell a story without edits?</a:t>
            </a:r>
            <a:endParaRPr lang="en-US" dirty="0"/>
          </a:p>
          <a:p>
            <a:pPr lvl="1">
              <a:defRPr/>
            </a:pPr>
            <a:r>
              <a:rPr lang="en-US" dirty="0"/>
              <a:t>Does it match reality?</a:t>
            </a:r>
            <a:endParaRPr lang="en-US" dirty="0"/>
          </a:p>
          <a:p>
            <a:pPr>
              <a:buNone/>
              <a:defRPr/>
            </a:pPr>
            <a:endParaRPr lang="en-US" dirty="0"/>
          </a:p>
        </p:txBody>
      </p:sp>
      <p:sp>
        <p:nvSpPr>
          <p:cNvPr id="2" name="文本框 1"/>
          <p:cNvSpPr txBox="1"/>
          <p:nvPr/>
        </p:nvSpPr>
        <p:spPr>
          <a:xfrm>
            <a:off x="6536690" y="1595120"/>
            <a:ext cx="5528310" cy="4399915"/>
          </a:xfrm>
          <a:prstGeom prst="rect">
            <a:avLst/>
          </a:prstGeom>
          <a:noFill/>
        </p:spPr>
        <p:txBody>
          <a:bodyPr wrap="square" rtlCol="0">
            <a:spAutoFit/>
          </a:bodyPr>
          <a:p>
            <a:r>
              <a:rPr lang="zh-CN" altLang="en-US" sz="2800"/>
              <a:t>转到白板</a:t>
            </a:r>
            <a:endParaRPr lang="zh-CN" altLang="en-US" sz="2800"/>
          </a:p>
          <a:p>
            <a:r>
              <a:rPr lang="zh-CN" altLang="en-US" sz="2800"/>
              <a:t>从概述开始：</a:t>
            </a:r>
            <a:endParaRPr lang="zh-CN" altLang="en-US" sz="2800"/>
          </a:p>
          <a:p>
            <a:r>
              <a:rPr lang="zh-CN" altLang="en-US" sz="2800"/>
              <a:t>一些外部交互器</a:t>
            </a:r>
            <a:endParaRPr lang="zh-CN" altLang="en-US" sz="2800"/>
          </a:p>
          <a:p>
            <a:r>
              <a:rPr lang="zh-CN" altLang="en-US" sz="2800"/>
              <a:t>一两个过程</a:t>
            </a:r>
            <a:endParaRPr lang="zh-CN" altLang="en-US" sz="2800"/>
          </a:p>
          <a:p>
            <a:r>
              <a:rPr lang="zh-CN" altLang="en-US" sz="2800"/>
              <a:t>一两个数据存储（也许）</a:t>
            </a:r>
            <a:endParaRPr lang="zh-CN" altLang="en-US" sz="2800"/>
          </a:p>
          <a:p>
            <a:r>
              <a:rPr lang="zh-CN" altLang="en-US" sz="2800"/>
              <a:t>数据流连接它们</a:t>
            </a:r>
            <a:endParaRPr lang="zh-CN" altLang="en-US" sz="2800"/>
          </a:p>
          <a:p>
            <a:endParaRPr lang="zh-CN" altLang="en-US" sz="2800"/>
          </a:p>
          <a:p>
            <a:r>
              <a:rPr lang="zh-CN" altLang="en-US" sz="2800"/>
              <a:t>检查你的工作</a:t>
            </a:r>
            <a:endParaRPr lang="zh-CN" altLang="en-US" sz="2800"/>
          </a:p>
          <a:p>
            <a:r>
              <a:rPr lang="zh-CN" altLang="en-US" sz="2800"/>
              <a:t>您可以不编辑就能讲一个故事吗？</a:t>
            </a:r>
            <a:endParaRPr lang="zh-CN" altLang="en-US" sz="2800"/>
          </a:p>
          <a:p>
            <a:r>
              <a:rPr lang="zh-CN" altLang="en-US" sz="2800"/>
              <a:t>它与现实相符吗？</a:t>
            </a:r>
            <a:endParaRPr lang="zh-CN" altLang="en-US" sz="28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Creating Attack Trees</a:t>
            </a:r>
            <a:endParaRPr lang="en-NZ" sz="4800" b="1" dirty="0"/>
          </a:p>
        </p:txBody>
      </p:sp>
      <p:sp>
        <p:nvSpPr>
          <p:cNvPr id="7" name="TextBox 6"/>
          <p:cNvSpPr txBox="1"/>
          <p:nvPr/>
        </p:nvSpPr>
        <p:spPr>
          <a:xfrm>
            <a:off x="329745" y="1141893"/>
            <a:ext cx="11790368" cy="4370427"/>
          </a:xfrm>
          <a:prstGeom prst="rect">
            <a:avLst/>
          </a:prstGeom>
          <a:noFill/>
        </p:spPr>
        <p:txBody>
          <a:bodyPr wrap="square" rtlCol="0">
            <a:spAutoFit/>
          </a:bodyPr>
          <a:lstStyle/>
          <a:p>
            <a:r>
              <a:rPr lang="en-NZ" sz="2800" dirty="0"/>
              <a:t>The basic steps to create an attack tree are as follows:</a:t>
            </a:r>
            <a:endParaRPr lang="en-NZ" sz="2800" dirty="0"/>
          </a:p>
          <a:p>
            <a:endParaRPr lang="en-NZ" sz="2800" dirty="0"/>
          </a:p>
          <a:p>
            <a:pPr marL="457200" indent="-457200">
              <a:buAutoNum type="arabicPeriod"/>
            </a:pPr>
            <a:r>
              <a:rPr lang="en-NZ" sz="2800" dirty="0"/>
              <a:t>Decide on a representation.</a:t>
            </a:r>
            <a:endParaRPr lang="en-NZ" sz="2800" dirty="0"/>
          </a:p>
          <a:p>
            <a:pPr marL="457200" indent="-457200">
              <a:buAutoNum type="arabicPeriod"/>
            </a:pPr>
            <a:r>
              <a:rPr lang="en-NZ" sz="2800" dirty="0"/>
              <a:t>Create a root node.</a:t>
            </a:r>
            <a:endParaRPr lang="en-NZ" sz="2800" dirty="0"/>
          </a:p>
          <a:p>
            <a:pPr marL="457200" indent="-457200">
              <a:buAutoNum type="arabicPeriod"/>
            </a:pPr>
            <a:r>
              <a:rPr lang="en-NZ" sz="2800" dirty="0"/>
              <a:t>Create </a:t>
            </a:r>
            <a:r>
              <a:rPr lang="en-NZ" sz="2800" dirty="0" err="1"/>
              <a:t>subnodes</a:t>
            </a:r>
            <a:r>
              <a:rPr lang="en-NZ" sz="2800" dirty="0"/>
              <a:t>.</a:t>
            </a:r>
            <a:endParaRPr lang="en-NZ" sz="2800" dirty="0"/>
          </a:p>
          <a:p>
            <a:pPr marL="457200" indent="-457200">
              <a:buAutoNum type="arabicPeriod"/>
            </a:pPr>
            <a:r>
              <a:rPr lang="en-NZ" sz="2800" dirty="0"/>
              <a:t>Consider completeness.</a:t>
            </a:r>
            <a:endParaRPr lang="en-NZ" sz="2800" dirty="0"/>
          </a:p>
          <a:p>
            <a:pPr marL="457200" indent="-457200">
              <a:buAutoNum type="arabicPeriod"/>
            </a:pPr>
            <a:r>
              <a:rPr lang="en-NZ" sz="2800" dirty="0"/>
              <a:t>Prune the tree.</a:t>
            </a:r>
            <a:endParaRPr lang="en-NZ" sz="2800" dirty="0"/>
          </a:p>
          <a:p>
            <a:pPr marL="457200" indent="-457200">
              <a:buAutoNum type="arabicPeriod"/>
            </a:pPr>
            <a:r>
              <a:rPr lang="en-NZ" sz="2800" dirty="0"/>
              <a:t>Check the presentation.</a:t>
            </a:r>
            <a:endParaRPr lang="en-US" sz="2400" dirty="0"/>
          </a:p>
          <a:p>
            <a:endParaRPr lang="en-US" dirty="0"/>
          </a:p>
          <a:p>
            <a:endParaRPr lang="en-US" dirty="0"/>
          </a:p>
          <a:p>
            <a:endParaRPr lang="en-US"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10460822" cy="830997"/>
          </a:xfrm>
          <a:prstGeom prst="rect">
            <a:avLst/>
          </a:prstGeom>
          <a:noFill/>
        </p:spPr>
        <p:txBody>
          <a:bodyPr wrap="square" rtlCol="0">
            <a:spAutoFit/>
          </a:bodyPr>
          <a:lstStyle/>
          <a:p>
            <a:r>
              <a:rPr lang="en-US" sz="4800" b="1" dirty="0"/>
              <a:t>Decide on a representation</a:t>
            </a:r>
            <a:endParaRPr lang="en-NZ" sz="4800" b="1" dirty="0"/>
          </a:p>
        </p:txBody>
      </p:sp>
      <p:sp>
        <p:nvSpPr>
          <p:cNvPr id="7" name="TextBox 6"/>
          <p:cNvSpPr txBox="1"/>
          <p:nvPr/>
        </p:nvSpPr>
        <p:spPr>
          <a:xfrm>
            <a:off x="329745" y="1141893"/>
            <a:ext cx="11790368" cy="3939540"/>
          </a:xfrm>
          <a:prstGeom prst="rect">
            <a:avLst/>
          </a:prstGeom>
          <a:noFill/>
        </p:spPr>
        <p:txBody>
          <a:bodyPr wrap="square" rtlCol="0">
            <a:spAutoFit/>
          </a:bodyPr>
          <a:lstStyle/>
          <a:p>
            <a:r>
              <a:rPr lang="en-NZ" sz="2800" dirty="0"/>
              <a:t>Either:</a:t>
            </a:r>
            <a:endParaRPr lang="en-NZ" sz="2800" dirty="0"/>
          </a:p>
          <a:p>
            <a:pPr marL="457200" indent="-457200">
              <a:buFontTx/>
              <a:buChar char="-"/>
            </a:pPr>
            <a:r>
              <a:rPr lang="en-NZ" sz="2800" dirty="0"/>
              <a:t>AND</a:t>
            </a:r>
            <a:endParaRPr lang="en-NZ" sz="2800" dirty="0"/>
          </a:p>
          <a:p>
            <a:pPr marL="342900" indent="-342900">
              <a:buFontTx/>
              <a:buChar char="-"/>
            </a:pPr>
            <a:r>
              <a:rPr lang="en-NZ" sz="2800" dirty="0"/>
              <a:t>OR</a:t>
            </a:r>
            <a:endParaRPr lang="en-NZ" sz="2800" dirty="0"/>
          </a:p>
          <a:p>
            <a:pPr marL="342900" indent="-342900">
              <a:buFontTx/>
              <a:buChar char="-"/>
            </a:pPr>
            <a:endParaRPr lang="en-NZ" sz="2800" dirty="0"/>
          </a:p>
          <a:p>
            <a:r>
              <a:rPr lang="en-NZ" sz="2800" dirty="0"/>
              <a:t>AND – all of the </a:t>
            </a:r>
            <a:r>
              <a:rPr lang="en-NZ" sz="2800" dirty="0" err="1"/>
              <a:t>subnodes</a:t>
            </a:r>
            <a:r>
              <a:rPr lang="en-NZ" sz="2800" dirty="0"/>
              <a:t> must be true for the goal to be achieved</a:t>
            </a:r>
            <a:endParaRPr lang="en-NZ" sz="2800" dirty="0"/>
          </a:p>
          <a:p>
            <a:endParaRPr lang="en-NZ" sz="2800" dirty="0"/>
          </a:p>
          <a:p>
            <a:r>
              <a:rPr lang="en-NZ" sz="2800" dirty="0"/>
              <a:t>OR – any one of the </a:t>
            </a:r>
            <a:r>
              <a:rPr lang="en-NZ" sz="2800" dirty="0" err="1"/>
              <a:t>subnodes</a:t>
            </a:r>
            <a:r>
              <a:rPr lang="en-NZ" sz="2800" dirty="0"/>
              <a:t> must be true for the goal to be achieved</a:t>
            </a:r>
            <a:endParaRPr lang="en-US" sz="2400" dirty="0"/>
          </a:p>
          <a:p>
            <a:endParaRPr lang="en-US" dirty="0"/>
          </a:p>
          <a:p>
            <a:endParaRPr lang="en-US" dirty="0"/>
          </a:p>
          <a:p>
            <a:endParaRPr lang="en-US"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10460822" cy="830997"/>
          </a:xfrm>
          <a:prstGeom prst="rect">
            <a:avLst/>
          </a:prstGeom>
          <a:noFill/>
        </p:spPr>
        <p:txBody>
          <a:bodyPr wrap="square" rtlCol="0">
            <a:spAutoFit/>
          </a:bodyPr>
          <a:lstStyle/>
          <a:p>
            <a:r>
              <a:rPr lang="en-US" sz="4800" b="1" dirty="0"/>
              <a:t>Create a root node</a:t>
            </a:r>
            <a:endParaRPr lang="en-NZ" sz="4800" b="1" dirty="0"/>
          </a:p>
        </p:txBody>
      </p:sp>
      <p:sp>
        <p:nvSpPr>
          <p:cNvPr id="7" name="TextBox 6"/>
          <p:cNvSpPr txBox="1"/>
          <p:nvPr/>
        </p:nvSpPr>
        <p:spPr>
          <a:xfrm>
            <a:off x="329745" y="1141893"/>
            <a:ext cx="11790368" cy="4370427"/>
          </a:xfrm>
          <a:prstGeom prst="rect">
            <a:avLst/>
          </a:prstGeom>
          <a:noFill/>
        </p:spPr>
        <p:txBody>
          <a:bodyPr wrap="square" rtlCol="0">
            <a:spAutoFit/>
          </a:bodyPr>
          <a:lstStyle/>
          <a:p>
            <a:r>
              <a:rPr lang="en-NZ" sz="2800" dirty="0"/>
              <a:t>Either:</a:t>
            </a:r>
            <a:endParaRPr lang="en-NZ" sz="2800" dirty="0"/>
          </a:p>
          <a:p>
            <a:pPr marL="457200" indent="-457200">
              <a:buFontTx/>
              <a:buChar char="-"/>
            </a:pPr>
            <a:r>
              <a:rPr lang="en-NZ" sz="2800" dirty="0"/>
              <a:t>Goal</a:t>
            </a:r>
            <a:endParaRPr lang="en-NZ" sz="2800" dirty="0"/>
          </a:p>
          <a:p>
            <a:pPr marL="457200" indent="-457200">
              <a:buFontTx/>
              <a:buChar char="-"/>
            </a:pPr>
            <a:r>
              <a:rPr lang="en-NZ" sz="2800" dirty="0"/>
              <a:t>High-impact action</a:t>
            </a:r>
            <a:endParaRPr lang="en-NZ" sz="2800" dirty="0"/>
          </a:p>
          <a:p>
            <a:pPr marL="457200" indent="-457200">
              <a:buFontTx/>
              <a:buChar char="-"/>
            </a:pPr>
            <a:endParaRPr lang="en-NZ" sz="2800" dirty="0"/>
          </a:p>
          <a:p>
            <a:r>
              <a:rPr lang="en-NZ" sz="2800" dirty="0"/>
              <a:t>Advice:</a:t>
            </a:r>
            <a:endParaRPr lang="en-NZ" sz="2800" dirty="0"/>
          </a:p>
          <a:p>
            <a:pPr marL="457200" indent="-457200">
              <a:buFontTx/>
              <a:buChar char="-"/>
            </a:pPr>
            <a:r>
              <a:rPr lang="en-NZ" sz="2800" dirty="0"/>
              <a:t>Create a root node with an attacker goal or high-impact action.</a:t>
            </a:r>
            <a:endParaRPr lang="en-NZ" sz="2800" dirty="0"/>
          </a:p>
          <a:p>
            <a:pPr marL="457200" indent="-457200">
              <a:buFontTx/>
              <a:buChar char="-"/>
            </a:pPr>
            <a:r>
              <a:rPr lang="en-NZ" sz="2800" dirty="0"/>
              <a:t>Use OR trees.</a:t>
            </a:r>
            <a:endParaRPr lang="en-NZ" sz="2800" dirty="0"/>
          </a:p>
          <a:p>
            <a:pPr marL="457200" indent="-457200">
              <a:buFontTx/>
              <a:buChar char="-"/>
            </a:pPr>
            <a:r>
              <a:rPr lang="en-NZ" sz="2800" dirty="0"/>
              <a:t>Draw them into a grid that the eye can track linearly.</a:t>
            </a:r>
            <a:endParaRPr lang="en-NZ" sz="2800" dirty="0"/>
          </a:p>
          <a:p>
            <a:endParaRPr lang="en-US" dirty="0"/>
          </a:p>
          <a:p>
            <a:endParaRPr lang="en-US" dirty="0"/>
          </a:p>
          <a:p>
            <a:endParaRPr lang="en-US"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10460822" cy="830997"/>
          </a:xfrm>
          <a:prstGeom prst="rect">
            <a:avLst/>
          </a:prstGeom>
          <a:noFill/>
        </p:spPr>
        <p:txBody>
          <a:bodyPr wrap="square" rtlCol="0">
            <a:spAutoFit/>
          </a:bodyPr>
          <a:lstStyle/>
          <a:p>
            <a:r>
              <a:rPr lang="en-US" sz="4800" b="1" dirty="0"/>
              <a:t>Create </a:t>
            </a:r>
            <a:r>
              <a:rPr lang="en-US" sz="4800" b="1" dirty="0" err="1"/>
              <a:t>subnodes</a:t>
            </a:r>
            <a:endParaRPr lang="en-NZ" sz="4800" b="1" dirty="0"/>
          </a:p>
        </p:txBody>
      </p:sp>
      <p:sp>
        <p:nvSpPr>
          <p:cNvPr id="7" name="TextBox 6"/>
          <p:cNvSpPr txBox="1"/>
          <p:nvPr/>
        </p:nvSpPr>
        <p:spPr>
          <a:xfrm>
            <a:off x="329745" y="1141893"/>
            <a:ext cx="5257800" cy="5262979"/>
          </a:xfrm>
          <a:prstGeom prst="rect">
            <a:avLst/>
          </a:prstGeom>
          <a:noFill/>
        </p:spPr>
        <p:txBody>
          <a:bodyPr wrap="square" rtlCol="0">
            <a:spAutoFit/>
          </a:bodyPr>
          <a:lstStyle/>
          <a:p>
            <a:r>
              <a:rPr lang="en-US" sz="2400" dirty="0"/>
              <a:t>Use brainstorming or rely upon checklists or similar of threats.</a:t>
            </a:r>
            <a:endParaRPr lang="en-US" sz="2400" dirty="0"/>
          </a:p>
          <a:p>
            <a:endParaRPr lang="en-US" sz="2400" dirty="0"/>
          </a:p>
          <a:p>
            <a:r>
              <a:rPr lang="en-US" sz="2400" dirty="0"/>
              <a:t>Nodes can be linked by AND or OR.</a:t>
            </a:r>
            <a:endParaRPr lang="en-US" sz="2400" dirty="0"/>
          </a:p>
          <a:p>
            <a:endParaRPr lang="en-US" sz="2400" dirty="0"/>
          </a:p>
          <a:p>
            <a:r>
              <a:rPr lang="en-US" sz="2400" dirty="0"/>
              <a:t>Example:</a:t>
            </a:r>
            <a:endParaRPr lang="en-US" sz="2400" dirty="0"/>
          </a:p>
          <a:p>
            <a:endParaRPr lang="en-US" sz="2400" dirty="0"/>
          </a:p>
          <a:p>
            <a:r>
              <a:rPr lang="en-NZ" sz="2400" dirty="0"/>
              <a:t>Attacking a system: </a:t>
            </a:r>
            <a:endParaRPr lang="en-NZ" sz="2400" dirty="0"/>
          </a:p>
          <a:p>
            <a:pPr lvl="1"/>
            <a:r>
              <a:rPr lang="en-NZ" sz="2400" dirty="0"/>
              <a:t>physical access</a:t>
            </a:r>
            <a:endParaRPr lang="en-NZ" sz="2400" dirty="0"/>
          </a:p>
          <a:p>
            <a:pPr lvl="1"/>
            <a:r>
              <a:rPr lang="en-NZ" sz="2400" dirty="0"/>
              <a:t>subvert software</a:t>
            </a:r>
            <a:endParaRPr lang="en-NZ" sz="2400" dirty="0"/>
          </a:p>
          <a:p>
            <a:pPr lvl="1"/>
            <a:r>
              <a:rPr lang="en-NZ" sz="2400" dirty="0"/>
              <a:t>subvert a person</a:t>
            </a:r>
            <a:endParaRPr lang="en-NZ" sz="2400" dirty="0"/>
          </a:p>
          <a:p>
            <a:pPr lvl="1"/>
            <a:endParaRPr lang="en-NZ" dirty="0"/>
          </a:p>
          <a:p>
            <a:endParaRPr lang="en-US" dirty="0"/>
          </a:p>
          <a:p>
            <a:endParaRPr lang="en-US" dirty="0"/>
          </a:p>
          <a:p>
            <a:endParaRPr lang="en-US"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
        <p:nvSpPr>
          <p:cNvPr id="6" name="TextBox 5"/>
          <p:cNvSpPr txBox="1"/>
          <p:nvPr/>
        </p:nvSpPr>
        <p:spPr>
          <a:xfrm>
            <a:off x="6419119" y="1108761"/>
            <a:ext cx="5257800" cy="6001643"/>
          </a:xfrm>
          <a:prstGeom prst="rect">
            <a:avLst/>
          </a:prstGeom>
          <a:noFill/>
        </p:spPr>
        <p:txBody>
          <a:bodyPr wrap="square" rtlCol="0">
            <a:spAutoFit/>
          </a:bodyPr>
          <a:lstStyle/>
          <a:p>
            <a:r>
              <a:rPr lang="en-US" sz="2400" dirty="0"/>
              <a:t>More examples:</a:t>
            </a:r>
            <a:endParaRPr lang="en-US" sz="2400" dirty="0"/>
          </a:p>
          <a:p>
            <a:pPr lvl="1"/>
            <a:endParaRPr lang="en-NZ" sz="2400" dirty="0"/>
          </a:p>
          <a:p>
            <a:r>
              <a:rPr lang="en-NZ" sz="2400" dirty="0"/>
              <a:t>Attacking a system via: </a:t>
            </a:r>
            <a:endParaRPr lang="en-NZ" sz="2400" dirty="0"/>
          </a:p>
          <a:p>
            <a:pPr lvl="1"/>
            <a:r>
              <a:rPr lang="en-NZ" sz="2400" dirty="0"/>
              <a:t>People</a:t>
            </a:r>
            <a:endParaRPr lang="en-NZ" sz="2400" dirty="0"/>
          </a:p>
          <a:p>
            <a:pPr lvl="1"/>
            <a:r>
              <a:rPr lang="en-NZ" sz="2400" dirty="0"/>
              <a:t>Process</a:t>
            </a:r>
            <a:endParaRPr lang="en-NZ" sz="2400" dirty="0"/>
          </a:p>
          <a:p>
            <a:pPr lvl="1"/>
            <a:r>
              <a:rPr lang="en-NZ" sz="2400" dirty="0"/>
              <a:t>Technology</a:t>
            </a:r>
            <a:endParaRPr lang="en-NZ" sz="2400" dirty="0"/>
          </a:p>
          <a:p>
            <a:endParaRPr lang="en-NZ" sz="2400" dirty="0"/>
          </a:p>
          <a:p>
            <a:r>
              <a:rPr lang="en-NZ" sz="2400" dirty="0"/>
              <a:t>Attacking a product during: </a:t>
            </a:r>
            <a:endParaRPr lang="en-NZ" sz="2400" dirty="0"/>
          </a:p>
          <a:p>
            <a:pPr lvl="1"/>
            <a:r>
              <a:rPr lang="en-NZ" sz="2400" dirty="0"/>
              <a:t>Design</a:t>
            </a:r>
            <a:endParaRPr lang="en-NZ" sz="2400" dirty="0"/>
          </a:p>
          <a:p>
            <a:pPr lvl="1"/>
            <a:r>
              <a:rPr lang="en-NZ" sz="2400" dirty="0"/>
              <a:t>Production</a:t>
            </a:r>
            <a:endParaRPr lang="en-NZ" sz="2400" dirty="0"/>
          </a:p>
          <a:p>
            <a:pPr lvl="1"/>
            <a:r>
              <a:rPr lang="en-NZ" sz="2400" dirty="0"/>
              <a:t>Distribution</a:t>
            </a:r>
            <a:endParaRPr lang="en-NZ" sz="2400" dirty="0"/>
          </a:p>
          <a:p>
            <a:pPr lvl="1"/>
            <a:r>
              <a:rPr lang="en-NZ" sz="2400" dirty="0"/>
              <a:t>Usage</a:t>
            </a:r>
            <a:endParaRPr lang="en-NZ" sz="2400" dirty="0"/>
          </a:p>
          <a:p>
            <a:pPr lvl="1"/>
            <a:r>
              <a:rPr lang="en-NZ" sz="2400" dirty="0"/>
              <a:t>Discard</a:t>
            </a:r>
            <a:endParaRPr lang="en-NZ" sz="2400" dirty="0"/>
          </a:p>
          <a:p>
            <a:pPr lvl="1"/>
            <a:endParaRPr lang="en-NZ" dirty="0"/>
          </a:p>
          <a:p>
            <a:endParaRPr lang="en-US" dirty="0"/>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10460822" cy="830997"/>
          </a:xfrm>
          <a:prstGeom prst="rect">
            <a:avLst/>
          </a:prstGeom>
          <a:noFill/>
        </p:spPr>
        <p:txBody>
          <a:bodyPr wrap="square" rtlCol="0">
            <a:spAutoFit/>
          </a:bodyPr>
          <a:lstStyle/>
          <a:p>
            <a:r>
              <a:rPr lang="en-US" sz="4800" b="1" dirty="0"/>
              <a:t>Consider completeness</a:t>
            </a:r>
            <a:endParaRPr lang="en-NZ" sz="4800" b="1" dirty="0"/>
          </a:p>
        </p:txBody>
      </p:sp>
      <p:sp>
        <p:nvSpPr>
          <p:cNvPr id="7" name="TextBox 6"/>
          <p:cNvSpPr txBox="1"/>
          <p:nvPr/>
        </p:nvSpPr>
        <p:spPr>
          <a:xfrm>
            <a:off x="329745" y="1141893"/>
            <a:ext cx="11186394" cy="6370975"/>
          </a:xfrm>
          <a:prstGeom prst="rect">
            <a:avLst/>
          </a:prstGeom>
          <a:noFill/>
        </p:spPr>
        <p:txBody>
          <a:bodyPr wrap="square" rtlCol="0">
            <a:spAutoFit/>
          </a:bodyPr>
          <a:lstStyle/>
          <a:p>
            <a:r>
              <a:rPr lang="en-US" sz="3200" dirty="0"/>
              <a:t>Might need trees for each component.</a:t>
            </a:r>
            <a:endParaRPr lang="en-US" sz="3200" dirty="0"/>
          </a:p>
          <a:p>
            <a:endParaRPr lang="en-US" sz="3200" dirty="0"/>
          </a:p>
          <a:p>
            <a:r>
              <a:rPr lang="en-US" sz="3200" dirty="0"/>
              <a:t>Ask “is another way that could happen?”</a:t>
            </a:r>
            <a:endParaRPr lang="en-US" sz="3200" dirty="0"/>
          </a:p>
          <a:p>
            <a:pPr marL="342900" indent="-342900">
              <a:buFontTx/>
              <a:buChar char="-"/>
            </a:pPr>
            <a:r>
              <a:rPr lang="en-US" sz="3200" dirty="0"/>
              <a:t>Consider additional attackers or motivations, or</a:t>
            </a:r>
            <a:endParaRPr lang="en-US" sz="3200" dirty="0"/>
          </a:p>
          <a:p>
            <a:pPr marL="342900" indent="-342900">
              <a:buFontTx/>
              <a:buChar char="-"/>
            </a:pPr>
            <a:r>
              <a:rPr lang="en-US" sz="3200" dirty="0"/>
              <a:t>Consider other threats</a:t>
            </a:r>
            <a:endParaRPr lang="en-US" sz="3200" dirty="0"/>
          </a:p>
          <a:p>
            <a:endParaRPr lang="en-US" sz="3200" dirty="0"/>
          </a:p>
          <a:p>
            <a:r>
              <a:rPr lang="en-US" sz="3200" dirty="0"/>
              <a:t>Can draw upon other techniques:</a:t>
            </a:r>
            <a:endParaRPr lang="en-US" sz="3200" dirty="0"/>
          </a:p>
          <a:p>
            <a:pPr marL="342900" indent="-342900">
              <a:buFontTx/>
              <a:buChar char="-"/>
            </a:pPr>
            <a:r>
              <a:rPr lang="en-US" sz="3200" dirty="0"/>
              <a:t>Apply STRIDE</a:t>
            </a:r>
            <a:endParaRPr lang="en-US" sz="3200" dirty="0"/>
          </a:p>
          <a:p>
            <a:pPr marL="342900" indent="-342900">
              <a:buFontTx/>
              <a:buChar char="-"/>
            </a:pPr>
            <a:r>
              <a:rPr lang="en-US" sz="3200" dirty="0"/>
              <a:t>Attacker models persona non grata here.</a:t>
            </a:r>
            <a:endParaRPr lang="en-US" sz="3200" dirty="0"/>
          </a:p>
          <a:p>
            <a:endParaRPr lang="en-US" sz="2400" dirty="0"/>
          </a:p>
          <a:p>
            <a:endParaRPr lang="en-US" sz="2400" dirty="0"/>
          </a:p>
          <a:p>
            <a:endParaRPr lang="en-NZ" dirty="0"/>
          </a:p>
          <a:p>
            <a:endParaRPr lang="en-US" dirty="0"/>
          </a:p>
          <a:p>
            <a:endParaRPr lang="en-US" dirty="0"/>
          </a:p>
          <a:p>
            <a:endParaRPr lang="en-US"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10460822" cy="830997"/>
          </a:xfrm>
          <a:prstGeom prst="rect">
            <a:avLst/>
          </a:prstGeom>
          <a:noFill/>
        </p:spPr>
        <p:txBody>
          <a:bodyPr wrap="square" rtlCol="0">
            <a:spAutoFit/>
          </a:bodyPr>
          <a:lstStyle/>
          <a:p>
            <a:r>
              <a:rPr lang="en-US" sz="4800" b="1" dirty="0"/>
              <a:t>Prune the tree</a:t>
            </a:r>
            <a:endParaRPr lang="en-NZ" sz="4800" b="1" dirty="0"/>
          </a:p>
        </p:txBody>
      </p:sp>
      <p:sp>
        <p:nvSpPr>
          <p:cNvPr id="7" name="TextBox 6"/>
          <p:cNvSpPr txBox="1"/>
          <p:nvPr/>
        </p:nvSpPr>
        <p:spPr>
          <a:xfrm>
            <a:off x="329745" y="1141893"/>
            <a:ext cx="10709316" cy="3046988"/>
          </a:xfrm>
          <a:prstGeom prst="rect">
            <a:avLst/>
          </a:prstGeom>
          <a:noFill/>
        </p:spPr>
        <p:txBody>
          <a:bodyPr wrap="square" rtlCol="0">
            <a:spAutoFit/>
          </a:bodyPr>
          <a:lstStyle/>
          <a:p>
            <a:r>
              <a:rPr lang="en-NZ" sz="3200" dirty="0"/>
              <a:t>Is each action preventable?</a:t>
            </a:r>
            <a:endParaRPr lang="en-NZ" sz="3200" dirty="0"/>
          </a:p>
          <a:p>
            <a:endParaRPr lang="en-NZ" sz="3200" dirty="0"/>
          </a:p>
          <a:p>
            <a:r>
              <a:rPr lang="en-NZ" sz="3200" dirty="0"/>
              <a:t>Are there duplicate?</a:t>
            </a:r>
            <a:endParaRPr lang="en-NZ" sz="3200" dirty="0"/>
          </a:p>
          <a:p>
            <a:endParaRPr lang="en-NZ" sz="3200" dirty="0"/>
          </a:p>
          <a:p>
            <a:r>
              <a:rPr lang="en-NZ" sz="3200" dirty="0"/>
              <a:t>Are the threats mitigated, mark them on the tree so it is clear about the assumptions.</a:t>
            </a:r>
            <a:endParaRPr lang="en-NZ" sz="3200"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10460822" cy="830997"/>
          </a:xfrm>
          <a:prstGeom prst="rect">
            <a:avLst/>
          </a:prstGeom>
          <a:noFill/>
        </p:spPr>
        <p:txBody>
          <a:bodyPr wrap="square" rtlCol="0">
            <a:spAutoFit/>
          </a:bodyPr>
          <a:lstStyle/>
          <a:p>
            <a:r>
              <a:rPr lang="en-US" sz="4800" b="1" dirty="0"/>
              <a:t>Check the presentation</a:t>
            </a:r>
            <a:endParaRPr lang="en-NZ" sz="4800" b="1" dirty="0"/>
          </a:p>
        </p:txBody>
      </p:sp>
      <p:sp>
        <p:nvSpPr>
          <p:cNvPr id="7" name="TextBox 6"/>
          <p:cNvSpPr txBox="1"/>
          <p:nvPr/>
        </p:nvSpPr>
        <p:spPr>
          <a:xfrm>
            <a:off x="329745" y="1141893"/>
            <a:ext cx="7820342" cy="4247317"/>
          </a:xfrm>
          <a:prstGeom prst="rect">
            <a:avLst/>
          </a:prstGeom>
          <a:noFill/>
        </p:spPr>
        <p:txBody>
          <a:bodyPr wrap="square" rtlCol="0">
            <a:spAutoFit/>
          </a:bodyPr>
          <a:lstStyle/>
          <a:p>
            <a:r>
              <a:rPr lang="en-NZ" sz="3600" dirty="0"/>
              <a:t>Present each tree on a single page.</a:t>
            </a:r>
            <a:endParaRPr lang="en-NZ" sz="3600" dirty="0"/>
          </a:p>
          <a:p>
            <a:endParaRPr lang="en-NZ" sz="3600" dirty="0"/>
          </a:p>
          <a:p>
            <a:r>
              <a:rPr lang="en-NZ" sz="3600" dirty="0"/>
              <a:t>Each top level </a:t>
            </a:r>
            <a:r>
              <a:rPr lang="en-NZ" sz="3600" dirty="0" err="1"/>
              <a:t>subnode</a:t>
            </a:r>
            <a:r>
              <a:rPr lang="en-NZ" sz="3600" dirty="0"/>
              <a:t> can be the root of a new tree.</a:t>
            </a:r>
            <a:endParaRPr lang="en-NZ" sz="3600" dirty="0"/>
          </a:p>
          <a:p>
            <a:endParaRPr lang="en-NZ" sz="3600" dirty="0"/>
          </a:p>
          <a:p>
            <a:r>
              <a:rPr lang="en-NZ" sz="3600" dirty="0"/>
              <a:t>Use active terms, show equivalent level </a:t>
            </a:r>
            <a:r>
              <a:rPr lang="en-NZ" sz="3600" dirty="0" err="1"/>
              <a:t>subnodes</a:t>
            </a:r>
            <a:r>
              <a:rPr lang="en-NZ" sz="3600" dirty="0"/>
              <a:t>.</a:t>
            </a:r>
            <a:endParaRPr lang="en-US" sz="3600" dirty="0"/>
          </a:p>
          <a:p>
            <a:endParaRPr lang="en-US"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10460822" cy="830997"/>
          </a:xfrm>
          <a:prstGeom prst="rect">
            <a:avLst/>
          </a:prstGeom>
          <a:noFill/>
        </p:spPr>
        <p:txBody>
          <a:bodyPr wrap="square" rtlCol="0">
            <a:spAutoFit/>
          </a:bodyPr>
          <a:lstStyle/>
          <a:p>
            <a:r>
              <a:rPr lang="en-US" sz="4800" b="1" dirty="0"/>
              <a:t>Example</a:t>
            </a:r>
            <a:endParaRPr lang="en-NZ" sz="4800" b="1" dirty="0"/>
          </a:p>
        </p:txBody>
      </p:sp>
      <p:sp>
        <p:nvSpPr>
          <p:cNvPr id="8"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pic>
        <p:nvPicPr>
          <p:cNvPr id="3" name="Picture 2"/>
          <p:cNvPicPr>
            <a:picLocks noChangeAspect="1"/>
          </p:cNvPicPr>
          <p:nvPr/>
        </p:nvPicPr>
        <p:blipFill>
          <a:blip r:embed="rId1"/>
          <a:stretch>
            <a:fillRect/>
          </a:stretch>
        </p:blipFill>
        <p:spPr>
          <a:xfrm>
            <a:off x="2700925" y="214486"/>
            <a:ext cx="4269718" cy="6296185"/>
          </a:xfrm>
          <a:prstGeom prst="rect">
            <a:avLst/>
          </a:prstGeom>
        </p:spPr>
      </p:pic>
      <p:pic>
        <p:nvPicPr>
          <p:cNvPr id="6" name="Picture 5"/>
          <p:cNvPicPr>
            <a:picLocks noChangeAspect="1"/>
          </p:cNvPicPr>
          <p:nvPr/>
        </p:nvPicPr>
        <p:blipFill>
          <a:blip r:embed="rId2"/>
          <a:stretch>
            <a:fillRect/>
          </a:stretch>
        </p:blipFill>
        <p:spPr>
          <a:xfrm>
            <a:off x="7450104" y="705532"/>
            <a:ext cx="3274568" cy="325686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12" name="TextBox 11"/>
          <p:cNvSpPr txBox="1"/>
          <p:nvPr/>
        </p:nvSpPr>
        <p:spPr>
          <a:xfrm>
            <a:off x="74656" y="401036"/>
            <a:ext cx="6948996" cy="830997"/>
          </a:xfrm>
          <a:prstGeom prst="rect">
            <a:avLst/>
          </a:prstGeom>
          <a:noFill/>
        </p:spPr>
        <p:txBody>
          <a:bodyPr wrap="square" rtlCol="0">
            <a:spAutoFit/>
          </a:bodyPr>
          <a:lstStyle/>
          <a:p>
            <a:r>
              <a:rPr lang="en-US" sz="4800" b="1" dirty="0"/>
              <a:t>That’s it</a:t>
            </a:r>
            <a:endParaRPr lang="en-NZ" sz="4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1200" y="893763"/>
            <a:ext cx="8229600" cy="677108"/>
          </a:xfrm>
        </p:spPr>
        <p:txBody>
          <a:bodyPr vert="horz" wrap="square" lIns="0" tIns="0" rIns="0" bIns="0" rtlCol="0" anchor="t">
            <a:spAutoFit/>
          </a:bodyPr>
          <a:lstStyle/>
          <a:p>
            <a:r>
              <a:rPr lang="en-US" dirty="0"/>
              <a:t>Diagramming</a:t>
            </a:r>
            <a:endParaRPr lang="en-US" dirty="0"/>
          </a:p>
        </p:txBody>
      </p:sp>
      <p:sp>
        <p:nvSpPr>
          <p:cNvPr id="3" name="Content Placeholder 2"/>
          <p:cNvSpPr>
            <a:spLocks noGrp="1"/>
          </p:cNvSpPr>
          <p:nvPr>
            <p:ph idx="1"/>
          </p:nvPr>
        </p:nvSpPr>
        <p:spPr>
          <a:xfrm>
            <a:off x="1981200" y="1567544"/>
            <a:ext cx="7467600" cy="5105400"/>
          </a:xfrm>
        </p:spPr>
        <p:txBody>
          <a:bodyPr>
            <a:noAutofit/>
          </a:bodyPr>
          <a:lstStyle/>
          <a:p>
            <a:pPr>
              <a:defRPr/>
            </a:pPr>
            <a:r>
              <a:rPr lang="en-US" dirty="0"/>
              <a:t>Use DFDs (Data Flow Diagrams)</a:t>
            </a:r>
            <a:endParaRPr lang="en-US" dirty="0"/>
          </a:p>
          <a:p>
            <a:pPr lvl="1">
              <a:defRPr/>
            </a:pPr>
            <a:r>
              <a:rPr lang="en-US" dirty="0"/>
              <a:t>Include processes, data stores, data flows</a:t>
            </a:r>
            <a:endParaRPr lang="en-US" dirty="0"/>
          </a:p>
          <a:p>
            <a:pPr lvl="1">
              <a:defRPr/>
            </a:pPr>
            <a:r>
              <a:rPr lang="en-US" dirty="0"/>
              <a:t>Include </a:t>
            </a:r>
            <a:r>
              <a:rPr lang="en-US" i="1" dirty="0"/>
              <a:t>trust boundaries</a:t>
            </a:r>
            <a:endParaRPr lang="en-US" i="1" dirty="0"/>
          </a:p>
          <a:p>
            <a:pPr lvl="1">
              <a:defRPr/>
            </a:pPr>
            <a:r>
              <a:rPr lang="en-US" dirty="0"/>
              <a:t>Diagrams per scenario may be helpful</a:t>
            </a:r>
            <a:endParaRPr lang="en-US" dirty="0"/>
          </a:p>
          <a:p>
            <a:pPr>
              <a:defRPr/>
            </a:pPr>
            <a:r>
              <a:rPr lang="en-US" dirty="0"/>
              <a:t>Update diagrams as product changes</a:t>
            </a:r>
            <a:endParaRPr lang="en-US" dirty="0"/>
          </a:p>
          <a:p>
            <a:pPr>
              <a:defRPr/>
            </a:pPr>
            <a:r>
              <a:rPr lang="en-US" dirty="0"/>
              <a:t>Enumerate assumptions, dependencies</a:t>
            </a:r>
            <a:endParaRPr lang="en-US" dirty="0"/>
          </a:p>
          <a:p>
            <a:pPr>
              <a:defRPr/>
            </a:pPr>
            <a:r>
              <a:rPr lang="en-US" dirty="0"/>
              <a:t>Number everything (if manual)</a:t>
            </a:r>
            <a:endParaRPr lang="en-US" dirty="0"/>
          </a:p>
          <a:p>
            <a:pPr>
              <a:buNone/>
              <a:defRPr/>
            </a:pP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609600" y="274638"/>
            <a:ext cx="10972800" cy="677108"/>
          </a:xfrm>
        </p:spPr>
        <p:txBody>
          <a:bodyPr vert="horz" wrap="square" lIns="0" tIns="0" rIns="0" bIns="0" rtlCol="0" anchor="t">
            <a:spAutoFit/>
          </a:bodyPr>
          <a:lstStyle/>
          <a:p>
            <a:r>
              <a:rPr lang="en-US" dirty="0"/>
              <a:t>Diagram Elements: Examples</a:t>
            </a:r>
            <a:endParaRPr lang="en-US" dirty="0"/>
          </a:p>
        </p:txBody>
      </p:sp>
      <p:sp>
        <p:nvSpPr>
          <p:cNvPr id="52" name="Rounded Rectangle 51"/>
          <p:cNvSpPr/>
          <p:nvPr/>
        </p:nvSpPr>
        <p:spPr>
          <a:xfrm>
            <a:off x="4122738" y="4906963"/>
            <a:ext cx="3933824" cy="1370012"/>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ounded Rectangle 52"/>
          <p:cNvSpPr/>
          <p:nvPr/>
        </p:nvSpPr>
        <p:spPr>
          <a:xfrm>
            <a:off x="8451850" y="1665289"/>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ounded Rectangle 53"/>
          <p:cNvSpPr/>
          <p:nvPr/>
        </p:nvSpPr>
        <p:spPr>
          <a:xfrm>
            <a:off x="6294966" y="1665289"/>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ounded Rectangle 55"/>
          <p:cNvSpPr/>
          <p:nvPr/>
        </p:nvSpPr>
        <p:spPr>
          <a:xfrm>
            <a:off x="4138083" y="1665289"/>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7" name="Rounded Rectangle 56"/>
          <p:cNvSpPr/>
          <p:nvPr/>
        </p:nvSpPr>
        <p:spPr>
          <a:xfrm>
            <a:off x="1981200" y="1665289"/>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Text Box 50"/>
          <p:cNvSpPr txBox="1">
            <a:spLocks noChangeArrowheads="1"/>
          </p:cNvSpPr>
          <p:nvPr/>
        </p:nvSpPr>
        <p:spPr bwMode="auto">
          <a:xfrm>
            <a:off x="5910368" y="4927362"/>
            <a:ext cx="184199" cy="36913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endParaRPr>
          </a:p>
        </p:txBody>
      </p:sp>
      <p:sp>
        <p:nvSpPr>
          <p:cNvPr id="59" name="Text Box 51"/>
          <p:cNvSpPr txBox="1">
            <a:spLocks noChangeArrowheads="1"/>
          </p:cNvSpPr>
          <p:nvPr/>
        </p:nvSpPr>
        <p:spPr bwMode="auto">
          <a:xfrm>
            <a:off x="4191175" y="5310104"/>
            <a:ext cx="300176" cy="369130"/>
          </a:xfrm>
          <a:prstGeom prst="rect">
            <a:avLst/>
          </a:prstGeom>
          <a:noFill/>
          <a:ln w="12700">
            <a:noFill/>
            <a:miter lim="800000"/>
            <a:headEnd type="none" w="sm" len="sm"/>
            <a:tailEnd type="none" w="sm" len="sm"/>
          </a:ln>
          <a:effectLst/>
        </p:spPr>
        <p:txBody>
          <a:bodyPr wrap="none">
            <a:spAutoFit/>
          </a:bodyPr>
          <a:lstStyle/>
          <a:p>
            <a:pPr marL="114300" indent="-114300">
              <a:buFontTx/>
              <a:buChar char="•"/>
            </a:pPr>
            <a:endParaRPr lang="en-US" dirty="0"/>
          </a:p>
        </p:txBody>
      </p:sp>
      <p:sp>
        <p:nvSpPr>
          <p:cNvPr id="60" name="Text Box 35"/>
          <p:cNvSpPr txBox="1">
            <a:spLocks noChangeArrowheads="1"/>
          </p:cNvSpPr>
          <p:nvPr/>
        </p:nvSpPr>
        <p:spPr bwMode="auto">
          <a:xfrm>
            <a:off x="3025725" y="1753545"/>
            <a:ext cx="184098" cy="36968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endParaRPr>
          </a:p>
        </p:txBody>
      </p:sp>
      <p:sp>
        <p:nvSpPr>
          <p:cNvPr id="61" name="Text Box 36"/>
          <p:cNvSpPr txBox="1">
            <a:spLocks noChangeArrowheads="1"/>
          </p:cNvSpPr>
          <p:nvPr/>
        </p:nvSpPr>
        <p:spPr bwMode="auto">
          <a:xfrm>
            <a:off x="2063665" y="2593862"/>
            <a:ext cx="1514902" cy="1077218"/>
          </a:xfrm>
          <a:prstGeom prst="rect">
            <a:avLst/>
          </a:prstGeom>
          <a:noFill/>
          <a:ln w="12700">
            <a:noFill/>
            <a:miter lim="800000"/>
            <a:headEnd type="none" w="sm" len="sm"/>
            <a:tailEnd type="none" w="sm" len="sm"/>
          </a:ln>
          <a:effectLst/>
        </p:spPr>
        <p:txBody>
          <a:bodyPr wrap="none">
            <a:spAutoFit/>
          </a:bodyPr>
          <a:lstStyle/>
          <a:p>
            <a:pPr marL="114300" indent="-114300">
              <a:buFontTx/>
              <a:buChar char="•"/>
            </a:pPr>
            <a:r>
              <a:rPr lang="en-US" sz="1600" dirty="0">
                <a:solidFill>
                  <a:schemeClr val="bg1"/>
                </a:solidFill>
                <a:effectLst>
                  <a:outerShdw blurRad="38100" dist="38100" dir="2700000" algn="tl">
                    <a:srgbClr val="000000">
                      <a:alpha val="43137"/>
                    </a:srgbClr>
                  </a:outerShdw>
                </a:effectLst>
              </a:rPr>
              <a:t>People</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Other systems</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Microsoft.com</a:t>
            </a:r>
            <a:endParaRPr lang="en-US" sz="1600" dirty="0">
              <a:solidFill>
                <a:schemeClr val="bg1"/>
              </a:solidFill>
              <a:effectLst>
                <a:outerShdw blurRad="38100" dist="38100" dir="2700000" algn="tl">
                  <a:srgbClr val="000000">
                    <a:alpha val="43137"/>
                  </a:srgbClr>
                </a:outerShdw>
              </a:effectLst>
            </a:endParaRPr>
          </a:p>
          <a:p>
            <a:pPr marL="114300" indent="-114300"/>
            <a:endParaRPr lang="en-US" sz="1600" dirty="0">
              <a:solidFill>
                <a:schemeClr val="bg1"/>
              </a:solidFill>
            </a:endParaRPr>
          </a:p>
        </p:txBody>
      </p:sp>
      <p:sp>
        <p:nvSpPr>
          <p:cNvPr id="63" name="Rectangle 4"/>
          <p:cNvSpPr>
            <a:spLocks noChangeArrowheads="1"/>
          </p:cNvSpPr>
          <p:nvPr/>
        </p:nvSpPr>
        <p:spPr bwMode="auto">
          <a:xfrm>
            <a:off x="2360597" y="1827779"/>
            <a:ext cx="1071924" cy="601287"/>
          </a:xfrm>
          <a:prstGeom prst="rect">
            <a:avLst/>
          </a:prstGeom>
          <a:noFill/>
          <a:ln w="15875" algn="ctr">
            <a:solidFill>
              <a:srgbClr val="FFCC00"/>
            </a:solidFill>
            <a:miter lim="800000"/>
            <a:tailEnd type="none" w="lg" len="lg"/>
          </a:ln>
          <a:effectLst/>
        </p:spPr>
        <p:txBody>
          <a:bodyPr wrap="none" anchor="ctr"/>
          <a:lstStyle/>
          <a:p>
            <a:endParaRPr lang="en-US" dirty="0"/>
          </a:p>
        </p:txBody>
      </p:sp>
      <p:sp>
        <p:nvSpPr>
          <p:cNvPr id="65" name="Text Box 51"/>
          <p:cNvSpPr txBox="1">
            <a:spLocks noChangeArrowheads="1"/>
          </p:cNvSpPr>
          <p:nvPr/>
        </p:nvSpPr>
        <p:spPr bwMode="auto">
          <a:xfrm>
            <a:off x="6311958" y="2594583"/>
            <a:ext cx="1559209" cy="1815882"/>
          </a:xfrm>
          <a:prstGeom prst="rect">
            <a:avLst/>
          </a:prstGeom>
          <a:noFill/>
          <a:ln w="12700">
            <a:noFill/>
            <a:miter lim="800000"/>
            <a:headEnd type="none" w="sm" len="sm"/>
            <a:tailEnd type="none" w="sm" len="sm"/>
          </a:ln>
          <a:effectLst/>
        </p:spPr>
        <p:txBody>
          <a:bodyPr wrap="none">
            <a:spAutoFit/>
          </a:bodyPr>
          <a:lstStyle/>
          <a:p>
            <a:pPr marL="114300" indent="-114300">
              <a:buFontTx/>
              <a:buChar char="•"/>
            </a:pPr>
            <a:r>
              <a:rPr lang="en-US" sz="1600" dirty="0">
                <a:solidFill>
                  <a:schemeClr val="bg1"/>
                </a:solidFill>
                <a:effectLst>
                  <a:outerShdw blurRad="38100" dist="38100" dir="2700000" algn="tl">
                    <a:srgbClr val="000000">
                      <a:alpha val="43137"/>
                    </a:srgbClr>
                  </a:outerShdw>
                </a:effectLst>
              </a:rPr>
              <a:t>Function call</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Network traffic</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Method calls</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Physical items</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Phone calls</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Texts</a:t>
            </a:r>
            <a:endParaRPr lang="en-US" sz="1600" dirty="0">
              <a:solidFill>
                <a:schemeClr val="bg1"/>
              </a:solidFill>
              <a:effectLst>
                <a:outerShdw blurRad="38100" dist="38100" dir="2700000" algn="tl">
                  <a:srgbClr val="000000">
                    <a:alpha val="43137"/>
                  </a:srgbClr>
                </a:outerShdw>
              </a:effectLst>
            </a:endParaRPr>
          </a:p>
          <a:p>
            <a:pPr marL="114300" indent="-114300"/>
            <a:endParaRPr lang="en-US" sz="1600" dirty="0">
              <a:solidFill>
                <a:schemeClr val="bg1"/>
              </a:solidFill>
            </a:endParaRPr>
          </a:p>
        </p:txBody>
      </p:sp>
      <p:cxnSp>
        <p:nvCxnSpPr>
          <p:cNvPr id="66" name="AutoShape 9"/>
          <p:cNvCxnSpPr>
            <a:cxnSpLocks noChangeShapeType="1"/>
          </p:cNvCxnSpPr>
          <p:nvPr/>
        </p:nvCxnSpPr>
        <p:spPr bwMode="auto">
          <a:xfrm flipV="1">
            <a:off x="6691350" y="1904981"/>
            <a:ext cx="1037777" cy="331079"/>
          </a:xfrm>
          <a:prstGeom prst="curvedConnector3">
            <a:avLst>
              <a:gd name="adj1" fmla="val 49931"/>
            </a:avLst>
          </a:prstGeom>
          <a:noFill/>
          <a:ln w="15875">
            <a:solidFill>
              <a:srgbClr val="FFCC00"/>
            </a:solidFill>
            <a:round/>
            <a:tailEnd type="triangle" w="lg" len="lg"/>
          </a:ln>
          <a:effectLst/>
        </p:spPr>
      </p:cxnSp>
      <p:sp>
        <p:nvSpPr>
          <p:cNvPr id="68" name="Text Box 42"/>
          <p:cNvSpPr txBox="1">
            <a:spLocks noChangeArrowheads="1"/>
          </p:cNvSpPr>
          <p:nvPr/>
        </p:nvSpPr>
        <p:spPr bwMode="auto">
          <a:xfrm>
            <a:off x="4244350" y="2594584"/>
            <a:ext cx="1241430" cy="1815882"/>
          </a:xfrm>
          <a:prstGeom prst="rect">
            <a:avLst/>
          </a:prstGeom>
          <a:noFill/>
          <a:ln w="12700">
            <a:noFill/>
            <a:miter lim="800000"/>
            <a:headEnd type="none" w="sm" len="sm"/>
            <a:tailEnd type="none" w="sm" len="sm"/>
          </a:ln>
          <a:effectLst/>
        </p:spPr>
        <p:txBody>
          <a:bodyPr wrap="none">
            <a:spAutoFit/>
          </a:bodyPr>
          <a:lstStyle/>
          <a:p>
            <a:pPr marL="114300" indent="-114300">
              <a:buFontTx/>
              <a:buChar char="•"/>
            </a:pPr>
            <a:r>
              <a:rPr lang="en-US" sz="1600" dirty="0">
                <a:solidFill>
                  <a:schemeClr val="bg1"/>
                </a:solidFill>
                <a:effectLst>
                  <a:outerShdw blurRad="38100" dist="38100" dir="2700000" algn="tl">
                    <a:srgbClr val="000000">
                      <a:alpha val="43137"/>
                    </a:srgbClr>
                  </a:outerShdw>
                </a:effectLst>
              </a:rPr>
              <a:t>DLLs</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EXEs</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.CLASS</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a:t>
            </a:r>
            <a:r>
              <a:rPr lang="en-US" sz="1600" dirty="0" err="1">
                <a:solidFill>
                  <a:schemeClr val="bg1"/>
                </a:solidFill>
                <a:effectLst>
                  <a:outerShdw blurRad="38100" dist="38100" dir="2700000" algn="tl">
                    <a:srgbClr val="000000">
                      <a:alpha val="43137"/>
                    </a:srgbClr>
                  </a:outerShdw>
                </a:effectLst>
              </a:rPr>
              <a:t>JSSe</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Manual </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procedures</a:t>
            </a:r>
            <a:endParaRPr lang="en-US" sz="1600" dirty="0">
              <a:solidFill>
                <a:schemeClr val="bg1"/>
              </a:solidFill>
              <a:effectLst>
                <a:outerShdw blurRad="38100" dist="38100" dir="2700000" algn="tl">
                  <a:srgbClr val="000000">
                    <a:alpha val="43137"/>
                  </a:srgbClr>
                </a:outerShdw>
              </a:effectLst>
            </a:endParaRPr>
          </a:p>
          <a:p>
            <a:pPr marL="114300" indent="-114300"/>
            <a:endParaRPr lang="en-US" sz="1600" dirty="0">
              <a:solidFill>
                <a:schemeClr val="bg1"/>
              </a:solidFill>
            </a:endParaRPr>
          </a:p>
        </p:txBody>
      </p:sp>
      <p:sp>
        <p:nvSpPr>
          <p:cNvPr id="69" name="Oval 5"/>
          <p:cNvSpPr>
            <a:spLocks noChangeArrowheads="1"/>
          </p:cNvSpPr>
          <p:nvPr/>
        </p:nvSpPr>
        <p:spPr bwMode="auto">
          <a:xfrm>
            <a:off x="4750899" y="1811447"/>
            <a:ext cx="576048" cy="576048"/>
          </a:xfrm>
          <a:prstGeom prst="ellipse">
            <a:avLst/>
          </a:prstGeom>
          <a:noFill/>
          <a:ln w="15875" algn="ctr">
            <a:solidFill>
              <a:srgbClr val="FFCC00"/>
            </a:solidFill>
            <a:round/>
            <a:tailEnd type="none" w="lg" len="lg"/>
          </a:ln>
          <a:effectLst/>
        </p:spPr>
        <p:txBody>
          <a:bodyPr wrap="none" anchor="ctr"/>
          <a:lstStyle/>
          <a:p>
            <a:endParaRPr lang="en-US" dirty="0"/>
          </a:p>
        </p:txBody>
      </p:sp>
      <p:sp>
        <p:nvSpPr>
          <p:cNvPr id="71" name="Text Box 58"/>
          <p:cNvSpPr txBox="1">
            <a:spLocks noChangeArrowheads="1"/>
          </p:cNvSpPr>
          <p:nvPr/>
        </p:nvSpPr>
        <p:spPr bwMode="auto">
          <a:xfrm>
            <a:off x="8526119" y="2594583"/>
            <a:ext cx="1625510" cy="2062103"/>
          </a:xfrm>
          <a:prstGeom prst="rect">
            <a:avLst/>
          </a:prstGeom>
          <a:noFill/>
          <a:ln w="12700">
            <a:noFill/>
            <a:miter lim="800000"/>
            <a:headEnd type="none" w="sm" len="sm"/>
            <a:tailEnd type="none" w="sm" len="sm"/>
          </a:ln>
          <a:effectLst/>
        </p:spPr>
        <p:txBody>
          <a:bodyPr wrap="none">
            <a:spAutoFit/>
          </a:bodyPr>
          <a:lstStyle/>
          <a:p>
            <a:pPr marL="114300" indent="-114300">
              <a:buFontTx/>
              <a:buChar char="•"/>
            </a:pPr>
            <a:r>
              <a:rPr lang="en-US" sz="1600" dirty="0">
                <a:solidFill>
                  <a:schemeClr val="bg1"/>
                </a:solidFill>
                <a:effectLst>
                  <a:outerShdw blurRad="38100" dist="38100" dir="2700000" algn="tl">
                    <a:srgbClr val="000000">
                      <a:alpha val="43137"/>
                    </a:srgbClr>
                  </a:outerShdw>
                </a:effectLst>
              </a:rPr>
              <a:t>Database</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File</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Registry</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Shared </a:t>
            </a:r>
            <a:br>
              <a:rPr lang="en-US" sz="1600" dirty="0">
                <a:solidFill>
                  <a:schemeClr val="bg1"/>
                </a:solidFill>
                <a:effectLst>
                  <a:outerShdw blurRad="38100" dist="38100" dir="2700000" algn="tl">
                    <a:srgbClr val="000000">
                      <a:alpha val="43137"/>
                    </a:srgbClr>
                  </a:outerShdw>
                </a:effectLst>
              </a:rPr>
            </a:br>
            <a:r>
              <a:rPr lang="en-US" sz="1600" dirty="0">
                <a:solidFill>
                  <a:schemeClr val="bg1"/>
                </a:solidFill>
                <a:effectLst>
                  <a:outerShdw blurRad="38100" dist="38100" dir="2700000" algn="tl">
                    <a:srgbClr val="000000">
                      <a:alpha val="43137"/>
                    </a:srgbClr>
                  </a:outerShdw>
                </a:effectLst>
              </a:rPr>
              <a:t>Memory</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Queue / Stack</a:t>
            </a:r>
            <a:endParaRPr lang="en-US" sz="1600" dirty="0">
              <a:solidFill>
                <a:schemeClr val="bg1"/>
              </a:solidFill>
              <a:effectLst>
                <a:outerShdw blurRad="38100" dist="38100" dir="2700000" algn="tl">
                  <a:srgbClr val="000000">
                    <a:alpha val="43137"/>
                  </a:srgbClr>
                </a:outerShdw>
              </a:effectLst>
            </a:endParaRPr>
          </a:p>
          <a:p>
            <a:pPr marL="114300" indent="-114300">
              <a:buFontTx/>
              <a:buChar char="•"/>
            </a:pPr>
            <a:r>
              <a:rPr lang="en-US" sz="1600" dirty="0">
                <a:solidFill>
                  <a:schemeClr val="bg1"/>
                </a:solidFill>
                <a:effectLst>
                  <a:outerShdw blurRad="38100" dist="38100" dir="2700000" algn="tl">
                    <a:srgbClr val="000000">
                      <a:alpha val="43137"/>
                    </a:srgbClr>
                  </a:outerShdw>
                </a:effectLst>
              </a:rPr>
              <a:t>Physical records</a:t>
            </a:r>
            <a:endParaRPr lang="en-US" sz="1600" dirty="0">
              <a:solidFill>
                <a:schemeClr val="bg1"/>
              </a:solidFill>
              <a:effectLst>
                <a:outerShdw blurRad="38100" dist="38100" dir="2700000" algn="tl">
                  <a:srgbClr val="000000">
                    <a:alpha val="43137"/>
                  </a:srgbClr>
                </a:outerShdw>
              </a:effectLst>
            </a:endParaRPr>
          </a:p>
          <a:p>
            <a:pPr marL="114300" indent="-114300"/>
            <a:endParaRPr lang="en-US" sz="1600" dirty="0">
              <a:solidFill>
                <a:schemeClr val="bg1"/>
              </a:solidFill>
            </a:endParaRPr>
          </a:p>
        </p:txBody>
      </p:sp>
      <p:grpSp>
        <p:nvGrpSpPr>
          <p:cNvPr id="72" name="Group 6"/>
          <p:cNvGrpSpPr/>
          <p:nvPr/>
        </p:nvGrpSpPr>
        <p:grpSpPr bwMode="auto">
          <a:xfrm>
            <a:off x="8847073" y="1897558"/>
            <a:ext cx="1045200" cy="435005"/>
            <a:chOff x="411" y="3170"/>
            <a:chExt cx="704" cy="293"/>
          </a:xfrm>
        </p:grpSpPr>
        <p:sp>
          <p:nvSpPr>
            <p:cNvPr id="73" name="Line 7"/>
            <p:cNvSpPr>
              <a:spLocks noChangeShapeType="1"/>
            </p:cNvSpPr>
            <p:nvPr/>
          </p:nvSpPr>
          <p:spPr bwMode="auto">
            <a:xfrm>
              <a:off x="411" y="3170"/>
              <a:ext cx="703" cy="0"/>
            </a:xfrm>
            <a:prstGeom prst="line">
              <a:avLst/>
            </a:prstGeom>
            <a:noFill/>
            <a:ln w="15875">
              <a:solidFill>
                <a:srgbClr val="FFCC00"/>
              </a:solidFill>
              <a:round/>
              <a:tailEnd type="none" w="lg" len="lg"/>
            </a:ln>
            <a:effectLst/>
          </p:spPr>
          <p:txBody>
            <a:bodyPr/>
            <a:lstStyle/>
            <a:p>
              <a:endParaRPr lang="en-US" dirty="0"/>
            </a:p>
          </p:txBody>
        </p:sp>
        <p:sp>
          <p:nvSpPr>
            <p:cNvPr id="74" name="Line 8"/>
            <p:cNvSpPr>
              <a:spLocks noChangeShapeType="1"/>
            </p:cNvSpPr>
            <p:nvPr/>
          </p:nvSpPr>
          <p:spPr bwMode="auto">
            <a:xfrm>
              <a:off x="412" y="3463"/>
              <a:ext cx="703" cy="0"/>
            </a:xfrm>
            <a:prstGeom prst="line">
              <a:avLst/>
            </a:prstGeom>
            <a:noFill/>
            <a:ln w="15875">
              <a:solidFill>
                <a:srgbClr val="FFCC00"/>
              </a:solidFill>
              <a:round/>
              <a:tailEnd type="none" w="lg" len="lg"/>
            </a:ln>
            <a:effectLst/>
          </p:spPr>
          <p:txBody>
            <a:bodyPr/>
            <a:lstStyle/>
            <a:p>
              <a:endParaRPr lang="en-US" dirty="0"/>
            </a:p>
          </p:txBody>
        </p:sp>
      </p:grpSp>
      <p:sp>
        <p:nvSpPr>
          <p:cNvPr id="75" name="TextBox 74"/>
          <p:cNvSpPr txBox="1"/>
          <p:nvPr/>
        </p:nvSpPr>
        <p:spPr>
          <a:xfrm>
            <a:off x="2408107" y="1817386"/>
            <a:ext cx="997691" cy="604461"/>
          </a:xfrm>
          <a:prstGeom prst="rect">
            <a:avLst/>
          </a:prstGeom>
          <a:noFill/>
          <a:ln>
            <a:noFill/>
          </a:ln>
          <a:effectLst/>
        </p:spPr>
        <p:txBody>
          <a:bodyPr wrap="square" rtlCol="0">
            <a:spAutoFit/>
          </a:bodyPr>
          <a:lstStyle/>
          <a:p>
            <a:pPr algn="ctr"/>
            <a:r>
              <a:rPr lang="en-US" sz="1600" dirty="0">
                <a:solidFill>
                  <a:schemeClr val="bg1"/>
                </a:solidFill>
                <a:effectLst>
                  <a:outerShdw blurRad="38100" dist="38100" dir="2700000" algn="tl">
                    <a:srgbClr val="000000">
                      <a:alpha val="43137"/>
                    </a:srgbClr>
                  </a:outerShdw>
                </a:effectLst>
              </a:rPr>
              <a:t>External Entity</a:t>
            </a:r>
            <a:endParaRPr lang="en-US" sz="1600" dirty="0">
              <a:solidFill>
                <a:schemeClr val="bg1"/>
              </a:solidFill>
              <a:effectLst>
                <a:outerShdw blurRad="38100" dist="38100" dir="2700000" algn="tl">
                  <a:srgbClr val="000000">
                    <a:alpha val="43137"/>
                  </a:srgbClr>
                </a:outerShdw>
              </a:effectLst>
            </a:endParaRPr>
          </a:p>
        </p:txBody>
      </p:sp>
      <p:sp>
        <p:nvSpPr>
          <p:cNvPr id="76" name="TextBox 75"/>
          <p:cNvSpPr txBox="1"/>
          <p:nvPr/>
        </p:nvSpPr>
        <p:spPr>
          <a:xfrm>
            <a:off x="4441241" y="1902762"/>
            <a:ext cx="1168984" cy="369332"/>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rPr>
              <a:t>Process</a:t>
            </a:r>
            <a:endParaRPr lang="en-US" dirty="0">
              <a:solidFill>
                <a:schemeClr val="bg1"/>
              </a:solidFill>
              <a:effectLst>
                <a:outerShdw blurRad="38100" dist="38100" dir="2700000" algn="tl">
                  <a:srgbClr val="000000">
                    <a:alpha val="43137"/>
                  </a:srgbClr>
                </a:outerShdw>
              </a:effectLst>
            </a:endParaRPr>
          </a:p>
        </p:txBody>
      </p:sp>
      <p:sp>
        <p:nvSpPr>
          <p:cNvPr id="77" name="TextBox 76"/>
          <p:cNvSpPr txBox="1"/>
          <p:nvPr/>
        </p:nvSpPr>
        <p:spPr>
          <a:xfrm>
            <a:off x="6311842" y="1761887"/>
            <a:ext cx="1639064" cy="584775"/>
          </a:xfrm>
          <a:prstGeom prst="rect">
            <a:avLst/>
          </a:prstGeom>
          <a:noFill/>
        </p:spPr>
        <p:txBody>
          <a:bodyPr wrap="square" rtlCol="0">
            <a:spAutoFit/>
          </a:bodyPr>
          <a:lstStyle/>
          <a:p>
            <a:r>
              <a:rPr lang="en-US" sz="1600" dirty="0">
                <a:solidFill>
                  <a:schemeClr val="bg1"/>
                </a:solidFill>
                <a:effectLst>
                  <a:outerShdw blurRad="38100" dist="38100" dir="2700000" algn="tl">
                    <a:srgbClr val="000000">
                      <a:alpha val="43137"/>
                    </a:srgbClr>
                  </a:outerShdw>
                </a:effectLst>
              </a:rPr>
              <a:t>Data              </a:t>
            </a:r>
            <a:endParaRPr lang="en-US" sz="1600" dirty="0">
              <a:solidFill>
                <a:schemeClr val="bg1"/>
              </a:solidFill>
              <a:effectLst>
                <a:outerShdw blurRad="38100" dist="38100" dir="2700000" algn="tl">
                  <a:srgbClr val="000000">
                    <a:alpha val="43137"/>
                  </a:srgbClr>
                </a:outerShdw>
              </a:effectLst>
            </a:endParaRPr>
          </a:p>
          <a:p>
            <a:pPr algn="r"/>
            <a:r>
              <a:rPr lang="en-US" sz="1600" dirty="0">
                <a:solidFill>
                  <a:schemeClr val="bg1"/>
                </a:solidFill>
                <a:effectLst>
                  <a:outerShdw blurRad="38100" dist="38100" dir="2700000" algn="tl">
                    <a:srgbClr val="000000">
                      <a:alpha val="43137"/>
                    </a:srgbClr>
                  </a:outerShdw>
                </a:effectLst>
              </a:rPr>
              <a:t>Flow</a:t>
            </a:r>
            <a:endParaRPr lang="en-US" sz="1600" dirty="0">
              <a:solidFill>
                <a:schemeClr val="bg1"/>
              </a:solidFill>
              <a:effectLst>
                <a:outerShdw blurRad="38100" dist="38100" dir="2700000" algn="tl">
                  <a:srgbClr val="000000">
                    <a:alpha val="43137"/>
                  </a:srgbClr>
                </a:outerShdw>
              </a:effectLst>
            </a:endParaRPr>
          </a:p>
        </p:txBody>
      </p:sp>
      <p:sp>
        <p:nvSpPr>
          <p:cNvPr id="78" name="TextBox 77"/>
          <p:cNvSpPr txBox="1"/>
          <p:nvPr/>
        </p:nvSpPr>
        <p:spPr>
          <a:xfrm>
            <a:off x="8536780" y="1926748"/>
            <a:ext cx="1567800" cy="338554"/>
          </a:xfrm>
          <a:prstGeom prst="rect">
            <a:avLst/>
          </a:prstGeom>
          <a:noFill/>
        </p:spPr>
        <p:txBody>
          <a:bodyPr wrap="square" rtlCol="0">
            <a:spAutoFit/>
          </a:bodyPr>
          <a:lstStyle/>
          <a:p>
            <a:pPr algn="ctr"/>
            <a:r>
              <a:rPr lang="en-US" sz="1600" dirty="0">
                <a:solidFill>
                  <a:schemeClr val="bg1"/>
                </a:solidFill>
                <a:effectLst>
                  <a:outerShdw blurRad="38100" dist="38100" dir="2700000" algn="tl">
                    <a:srgbClr val="000000">
                      <a:alpha val="43137"/>
                    </a:srgbClr>
                  </a:outerShdw>
                </a:effectLst>
              </a:rPr>
              <a:t>Data Store</a:t>
            </a:r>
            <a:endParaRPr lang="en-US" sz="1600" dirty="0">
              <a:solidFill>
                <a:schemeClr val="bg1"/>
              </a:solidFill>
              <a:effectLst>
                <a:outerShdw blurRad="38100" dist="38100" dir="2700000" algn="tl">
                  <a:srgbClr val="000000">
                    <a:alpha val="43137"/>
                  </a:srgbClr>
                </a:outerShdw>
              </a:effectLst>
            </a:endParaRPr>
          </a:p>
        </p:txBody>
      </p:sp>
      <p:sp>
        <p:nvSpPr>
          <p:cNvPr id="79" name="Text Box 21"/>
          <p:cNvSpPr txBox="1">
            <a:spLocks noChangeArrowheads="1"/>
          </p:cNvSpPr>
          <p:nvPr/>
        </p:nvSpPr>
        <p:spPr bwMode="auto">
          <a:xfrm>
            <a:off x="4173298" y="4905361"/>
            <a:ext cx="2066646" cy="345925"/>
          </a:xfrm>
          <a:prstGeom prst="rect">
            <a:avLst/>
          </a:prstGeom>
          <a:noFill/>
          <a:ln w="15875" algn="ctr">
            <a:noFill/>
            <a:miter lim="800000"/>
            <a:tailEnd type="none" w="lg" len="lg"/>
          </a:ln>
        </p:spPr>
        <p:txBody>
          <a:bodyPr vert="horz" wrap="square" lIns="91440" tIns="45720" rIns="91440" bIns="45720" numCol="1" anchor="t" anchorCtr="0" compatLnSpc="1">
            <a:spAutoFit/>
          </a:bodyPr>
          <a:lstStyle/>
          <a:p>
            <a:r>
              <a:rPr lang="en-US" sz="1600" dirty="0">
                <a:solidFill>
                  <a:schemeClr val="bg1"/>
                </a:solidFill>
                <a:effectLst>
                  <a:outerShdw blurRad="38100" dist="38100" dir="2700000" algn="tl">
                    <a:srgbClr val="000000">
                      <a:alpha val="43137"/>
                    </a:srgbClr>
                  </a:outerShdw>
                </a:effectLst>
              </a:rPr>
              <a:t>Trust Boundary</a:t>
            </a:r>
            <a:endParaRPr lang="en-US" sz="1600" dirty="0">
              <a:solidFill>
                <a:schemeClr val="bg1"/>
              </a:solidFill>
              <a:effectLst>
                <a:outerShdw blurRad="38100" dist="38100" dir="2700000" algn="tl">
                  <a:srgbClr val="000000">
                    <a:alpha val="43137"/>
                  </a:srgbClr>
                </a:outerShdw>
              </a:effectLst>
            </a:endParaRPr>
          </a:p>
        </p:txBody>
      </p:sp>
      <p:cxnSp>
        <p:nvCxnSpPr>
          <p:cNvPr id="80" name="Straight Connector 79"/>
          <p:cNvCxnSpPr/>
          <p:nvPr/>
        </p:nvCxnSpPr>
        <p:spPr>
          <a:xfrm>
            <a:off x="5971290" y="5095513"/>
            <a:ext cx="1929339" cy="1"/>
          </a:xfrm>
          <a:prstGeom prst="line">
            <a:avLst/>
          </a:prstGeom>
          <a:ln w="57150">
            <a:solidFill>
              <a:srgbClr val="F9FF01"/>
            </a:solidFill>
            <a:prstDash val="dash"/>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81" name="Text Box 42"/>
          <p:cNvSpPr txBox="1">
            <a:spLocks noChangeArrowheads="1"/>
          </p:cNvSpPr>
          <p:nvPr/>
        </p:nvSpPr>
        <p:spPr bwMode="auto">
          <a:xfrm>
            <a:off x="4225162" y="5353051"/>
            <a:ext cx="3505200" cy="792781"/>
          </a:xfrm>
          <a:prstGeom prst="rect">
            <a:avLst/>
          </a:prstGeom>
          <a:noFill/>
          <a:ln w="12700">
            <a:noFill/>
            <a:miter lim="800000"/>
            <a:headEnd type="none" w="sm" len="sm"/>
            <a:tailEnd type="none" w="sm" len="sm"/>
          </a:ln>
          <a:effectLst/>
        </p:spPr>
        <p:txBody>
          <a:bodyPr wrap="square">
            <a:spAutoFit/>
          </a:bodyPr>
          <a:lstStyle/>
          <a:p>
            <a:pPr marL="114300" indent="-114300">
              <a:lnSpc>
                <a:spcPct val="150000"/>
              </a:lnSpc>
              <a:buFontTx/>
              <a:buChar char="•"/>
            </a:pPr>
            <a:r>
              <a:rPr lang="en-US" sz="1600" dirty="0">
                <a:solidFill>
                  <a:schemeClr val="bg1"/>
                </a:solidFill>
                <a:effectLst>
                  <a:outerShdw blurRad="38100" dist="38100" dir="2700000" algn="tl">
                    <a:srgbClr val="000000">
                      <a:alpha val="43137"/>
                    </a:srgbClr>
                  </a:outerShdw>
                </a:effectLst>
              </a:rPr>
              <a:t>Process boundary</a:t>
            </a:r>
            <a:endParaRPr lang="en-US" sz="1600" dirty="0">
              <a:solidFill>
                <a:schemeClr val="bg1"/>
              </a:solidFill>
              <a:effectLst>
                <a:outerShdw blurRad="38100" dist="38100" dir="2700000" algn="tl">
                  <a:srgbClr val="000000">
                    <a:alpha val="43137"/>
                  </a:srgbClr>
                </a:outerShdw>
              </a:effectLst>
            </a:endParaRPr>
          </a:p>
          <a:p>
            <a:pPr marL="114300" indent="-114300">
              <a:lnSpc>
                <a:spcPct val="150000"/>
              </a:lnSpc>
              <a:buFontTx/>
              <a:buChar char="•"/>
            </a:pPr>
            <a:r>
              <a:rPr lang="en-US" sz="1600" dirty="0">
                <a:solidFill>
                  <a:schemeClr val="bg1"/>
                </a:solidFill>
                <a:effectLst>
                  <a:outerShdw blurRad="38100" dist="38100" dir="2700000" algn="tl">
                    <a:srgbClr val="000000">
                      <a:alpha val="43137"/>
                    </a:srgbClr>
                  </a:outerShdw>
                </a:effectLst>
              </a:rPr>
              <a:t>File system</a:t>
            </a:r>
            <a:endParaRPr lang="en-US" sz="1600" dirty="0">
              <a:solidFill>
                <a:schemeClr val="bg1"/>
              </a:solidFill>
              <a:effectLst>
                <a:outerShdw blurRad="38100" dist="38100" dir="2700000" algn="tl">
                  <a:srgbClr val="000000">
                    <a:alpha val="43137"/>
                  </a:srgbClr>
                </a:outerShdw>
              </a:effectLst>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05000" y="936180"/>
            <a:ext cx="8001000" cy="677108"/>
          </a:xfrm>
        </p:spPr>
        <p:txBody>
          <a:bodyPr vert="horz" wrap="square" lIns="0" tIns="0" rIns="0" bIns="0" rtlCol="0" anchor="t">
            <a:spAutoFit/>
          </a:bodyPr>
          <a:lstStyle/>
          <a:p>
            <a:r>
              <a:rPr lang="en-US" dirty="0"/>
              <a:t>Diagrams: Trust Boundaries</a:t>
            </a:r>
            <a:endParaRPr lang="en-US" dirty="0"/>
          </a:p>
        </p:txBody>
      </p:sp>
      <p:sp>
        <p:nvSpPr>
          <p:cNvPr id="27651" name="Content Placeholder 2"/>
          <p:cNvSpPr>
            <a:spLocks noGrp="1"/>
          </p:cNvSpPr>
          <p:nvPr>
            <p:ph idx="1"/>
          </p:nvPr>
        </p:nvSpPr>
        <p:spPr>
          <a:xfrm>
            <a:off x="1497496" y="1545781"/>
            <a:ext cx="9170504" cy="4921280"/>
          </a:xfrm>
        </p:spPr>
        <p:txBody>
          <a:bodyPr>
            <a:normAutofit fontScale="92500" lnSpcReduction="10000"/>
          </a:bodyPr>
          <a:lstStyle/>
          <a:p>
            <a:pPr>
              <a:defRPr/>
            </a:pPr>
            <a:r>
              <a:rPr lang="en-US" sz="2000" dirty="0"/>
              <a:t>Add trust boundaries that intersect data flows</a:t>
            </a:r>
            <a:endParaRPr lang="en-US" sz="2000" dirty="0"/>
          </a:p>
          <a:p>
            <a:pPr>
              <a:defRPr/>
            </a:pPr>
            <a:r>
              <a:rPr lang="en-US" sz="2000" dirty="0"/>
              <a:t>Points/surfaces where an attacker can interject</a:t>
            </a:r>
            <a:endParaRPr lang="en-US" sz="2000" dirty="0"/>
          </a:p>
          <a:p>
            <a:pPr lvl="1">
              <a:defRPr/>
            </a:pPr>
            <a:r>
              <a:rPr lang="en-US" dirty="0"/>
              <a:t>Machine boundaries, privilege boundaries, integrity boundaries are examples of trust boundaries</a:t>
            </a:r>
            <a:endParaRPr lang="en-US" dirty="0"/>
          </a:p>
          <a:p>
            <a:pPr lvl="1"/>
            <a:r>
              <a:rPr lang="en-US" dirty="0"/>
              <a:t>Threads in a native process are often inside a trust boundary, because they share the same </a:t>
            </a:r>
            <a:r>
              <a:rPr lang="en-US" dirty="0" err="1"/>
              <a:t>privs</a:t>
            </a:r>
            <a:r>
              <a:rPr lang="en-US" dirty="0"/>
              <a:t>, rights, identifiers and access</a:t>
            </a:r>
            <a:endParaRPr lang="en-US" dirty="0"/>
          </a:p>
          <a:p>
            <a:r>
              <a:rPr lang="en-US" sz="2000" dirty="0"/>
              <a:t>Processes talking across a network always have a trust boundary</a:t>
            </a:r>
            <a:endParaRPr lang="en-US" sz="2000" dirty="0"/>
          </a:p>
          <a:p>
            <a:pPr lvl="1"/>
            <a:r>
              <a:rPr lang="en-US" dirty="0"/>
              <a:t>They make may create a secure channel, but they’re still distinct entities</a:t>
            </a:r>
            <a:endParaRPr lang="en-US" dirty="0"/>
          </a:p>
          <a:p>
            <a:pPr lvl="1"/>
            <a:r>
              <a:rPr lang="en-US" dirty="0"/>
              <a:t>Encrypting network traffic is an ‘instinctive’ mitigation</a:t>
            </a:r>
            <a:endParaRPr lang="en-US" dirty="0"/>
          </a:p>
          <a:p>
            <a:pPr lvl="2"/>
            <a:r>
              <a:rPr lang="en-US" dirty="0"/>
              <a:t>But doesn’t address tampering or spoofing</a:t>
            </a:r>
            <a:endParaRPr lang="en-US" dirty="0"/>
          </a:p>
        </p:txBody>
      </p:sp>
      <p:sp>
        <p:nvSpPr>
          <p:cNvPr id="27654" name="Slide Number Placeholder 5"/>
          <p:cNvSpPr>
            <a:spLocks noGrp="1"/>
          </p:cNvSpPr>
          <p:nvPr>
            <p:ph type="sldNum" sz="quarter" idx="12"/>
          </p:nvPr>
        </p:nvSpPr>
        <p:spPr/>
        <p:txBody>
          <a:bodyPr/>
          <a:lstStyle/>
          <a:p>
            <a:pPr fontAlgn="base">
              <a:spcBef>
                <a:spcPct val="0"/>
              </a:spcBef>
              <a:spcAft>
                <a:spcPct val="0"/>
              </a:spcAft>
              <a:defRPr/>
            </a:pPr>
            <a:fld id="{790CC850-E520-4BEB-8ED8-E9158A29A42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861931" y="275531"/>
            <a:ext cx="8229600" cy="677108"/>
          </a:xfrm>
        </p:spPr>
        <p:txBody>
          <a:bodyPr vert="horz" wrap="square" lIns="0" tIns="0" rIns="0" bIns="0" rtlCol="0" anchor="t">
            <a:spAutoFit/>
          </a:bodyPr>
          <a:lstStyle/>
          <a:p>
            <a:r>
              <a:rPr lang="en-US" dirty="0"/>
              <a:t>Diagram Iteration</a:t>
            </a:r>
            <a:endParaRPr lang="en-US" dirty="0"/>
          </a:p>
        </p:txBody>
      </p:sp>
      <p:sp>
        <p:nvSpPr>
          <p:cNvPr id="29699" name="Content Placeholder 2"/>
          <p:cNvSpPr>
            <a:spLocks noGrp="1"/>
          </p:cNvSpPr>
          <p:nvPr>
            <p:ph idx="1"/>
          </p:nvPr>
        </p:nvSpPr>
        <p:spPr>
          <a:xfrm>
            <a:off x="1981200" y="1139687"/>
            <a:ext cx="8229600" cy="5334000"/>
          </a:xfrm>
        </p:spPr>
        <p:txBody>
          <a:bodyPr/>
          <a:lstStyle/>
          <a:p>
            <a:r>
              <a:rPr lang="en-US" dirty="0"/>
              <a:t>Iterate over processes, data stores, and see where they need to be broken down</a:t>
            </a:r>
            <a:endParaRPr lang="en-US" dirty="0"/>
          </a:p>
          <a:p>
            <a:r>
              <a:rPr lang="en-US" dirty="0"/>
              <a:t>How to know it “needs to be broken down?”</a:t>
            </a:r>
            <a:endParaRPr lang="en-US" dirty="0"/>
          </a:p>
          <a:p>
            <a:pPr lvl="1"/>
            <a:r>
              <a:rPr lang="en-US" dirty="0"/>
              <a:t>More detail is needed to explain security impact of the design</a:t>
            </a:r>
            <a:endParaRPr lang="en-US" dirty="0"/>
          </a:p>
          <a:p>
            <a:pPr lvl="1"/>
            <a:r>
              <a:rPr lang="en-US" dirty="0"/>
              <a:t>Object crosses a trust boundary</a:t>
            </a:r>
            <a:endParaRPr lang="en-US" dirty="0"/>
          </a:p>
          <a:p>
            <a:pPr lvl="1"/>
            <a:r>
              <a:rPr lang="en-US" dirty="0"/>
              <a:t>Words like “sometimes” and “also” indicate you have a combination of things that can be broken out</a:t>
            </a:r>
            <a:endParaRPr lang="en-US" dirty="0"/>
          </a:p>
          <a:p>
            <a:pPr lvl="2"/>
            <a:r>
              <a:rPr lang="en-US" dirty="0"/>
              <a:t>“Sometimes this </a:t>
            </a:r>
            <a:r>
              <a:rPr lang="en-US" dirty="0" err="1"/>
              <a:t>datastore</a:t>
            </a:r>
            <a:r>
              <a:rPr lang="en-US" dirty="0"/>
              <a:t> is used for X”…probably add a second </a:t>
            </a:r>
            <a:r>
              <a:rPr lang="en-US" dirty="0" err="1"/>
              <a:t>datastore</a:t>
            </a:r>
            <a:r>
              <a:rPr lang="en-US" dirty="0"/>
              <a:t> to the diagram</a:t>
            </a:r>
            <a:endParaRPr lang="en-US" dirty="0"/>
          </a:p>
          <a:p>
            <a:pPr lvl="1"/>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861931" y="275531"/>
            <a:ext cx="8229600" cy="677108"/>
          </a:xfrm>
        </p:spPr>
        <p:txBody>
          <a:bodyPr vert="horz" wrap="square" lIns="0" tIns="0" rIns="0" bIns="0" rtlCol="0" anchor="t">
            <a:spAutoFit/>
          </a:bodyPr>
          <a:lstStyle/>
          <a:p>
            <a:r>
              <a:rPr lang="en-US" dirty="0"/>
              <a:t>Diagram Iteration</a:t>
            </a:r>
            <a:endParaRPr lang="en-US" dirty="0"/>
          </a:p>
        </p:txBody>
      </p:sp>
      <p:sp>
        <p:nvSpPr>
          <p:cNvPr id="29699" name="Content Placeholder 2"/>
          <p:cNvSpPr>
            <a:spLocks noGrp="1"/>
          </p:cNvSpPr>
          <p:nvPr>
            <p:ph idx="1"/>
          </p:nvPr>
        </p:nvSpPr>
        <p:spPr>
          <a:xfrm>
            <a:off x="1981200" y="1139687"/>
            <a:ext cx="8229600" cy="5334000"/>
          </a:xfrm>
        </p:spPr>
        <p:txBody>
          <a:bodyPr/>
          <a:lstStyle/>
          <a:p>
            <a:r>
              <a:rPr lang="en-US" dirty="0"/>
              <a:t>Iterate over processes, data stores, and see where they need to be broken down</a:t>
            </a:r>
            <a:endParaRPr lang="en-US" dirty="0"/>
          </a:p>
          <a:p>
            <a:r>
              <a:rPr lang="en-US" dirty="0"/>
              <a:t>How to know it “needs to be broken down?”</a:t>
            </a:r>
            <a:endParaRPr lang="en-US" dirty="0"/>
          </a:p>
          <a:p>
            <a:pPr lvl="1"/>
            <a:r>
              <a:rPr lang="en-US" dirty="0"/>
              <a:t>More detail is needed to explain security impact of the design</a:t>
            </a:r>
            <a:endParaRPr lang="en-US" dirty="0"/>
          </a:p>
          <a:p>
            <a:pPr lvl="1"/>
            <a:r>
              <a:rPr lang="en-US" dirty="0"/>
              <a:t>Object crosses a trust boundary</a:t>
            </a:r>
            <a:endParaRPr lang="en-US" dirty="0"/>
          </a:p>
          <a:p>
            <a:pPr lvl="1"/>
            <a:r>
              <a:rPr lang="en-US" dirty="0"/>
              <a:t>Words like “sometimes” and “also” indicate you have a combination of things that can be broken out</a:t>
            </a:r>
            <a:endParaRPr lang="en-US" dirty="0"/>
          </a:p>
          <a:p>
            <a:pPr lvl="2"/>
            <a:r>
              <a:rPr lang="en-US" dirty="0"/>
              <a:t>“Sometimes this </a:t>
            </a:r>
            <a:r>
              <a:rPr lang="en-US" dirty="0" err="1"/>
              <a:t>datastore</a:t>
            </a:r>
            <a:r>
              <a:rPr lang="en-US" dirty="0"/>
              <a:t> is used for X”…probably add a second </a:t>
            </a:r>
            <a:r>
              <a:rPr lang="en-US" dirty="0" err="1"/>
              <a:t>datastore</a:t>
            </a:r>
            <a:r>
              <a:rPr lang="en-US" dirty="0"/>
              <a:t> to the diagram</a:t>
            </a:r>
            <a:endParaRPr lang="en-US" dirty="0"/>
          </a:p>
          <a:p>
            <a:pPr lvl="1"/>
            <a:endParaRPr lang="en-US" dirty="0"/>
          </a:p>
        </p:txBody>
      </p:sp>
    </p:spTree>
  </p:cSld>
  <p:clrMapOvr>
    <a:masterClrMapping/>
  </p:clrMapOvr>
  <p:transition/>
</p:sld>
</file>

<file path=ppt/tags/tag1.xml><?xml version="1.0" encoding="utf-8"?>
<p:tagLst xmlns:p="http://schemas.openxmlformats.org/presentationml/2006/main">
  <p:tag name="KSO_WM_UNIT_TABLE_BEAUTIFY" val="smartTable{300615f6-d684-491f-9452-754722339d49}"/>
</p:tagLst>
</file>

<file path=ppt/tags/tag2.xml><?xml version="1.0" encoding="utf-8"?>
<p:tagLst xmlns:p="http://schemas.openxmlformats.org/presentationml/2006/main">
  <p:tag name="KSO_WM_UNIT_TABLE_BEAUTIFY" val="smartTable{c30f520f-bcb8-46bb-beca-0340ad55ab71}"/>
</p:tagLst>
</file>

<file path=ppt/tags/tag3.xml><?xml version="1.0" encoding="utf-8"?>
<p:tagLst xmlns:p="http://schemas.openxmlformats.org/presentationml/2006/main">
  <p:tag name="KSO_WM_UNIT_TABLE_BEAUTIFY" val="smartTable{3368359a-005e-4b1f-935b-5218eefe21af}"/>
</p:tagLst>
</file>

<file path=ppt/tags/tag4.xml><?xml version="1.0" encoding="utf-8"?>
<p:tagLst xmlns:p="http://schemas.openxmlformats.org/presentationml/2006/main">
  <p:tag name="KSO_WM_UNIT_TABLE_BEAUTIFY" val="smartTable{5eb25ee2-3dac-4a6b-8bdf-b95f8cb7c69f}"/>
</p:tagLst>
</file>

<file path=ppt/tags/tag5.xml><?xml version="1.0" encoding="utf-8"?>
<p:tagLst xmlns:p="http://schemas.openxmlformats.org/presentationml/2006/main">
  <p:tag name="KSO_WM_UNIT_TABLE_BEAUTIFY" val="smartTable{c5e667ab-d4a0-4eaa-8d58-250941be28f6}"/>
</p:tagLst>
</file>

<file path=ppt/tags/tag6.xml><?xml version="1.0" encoding="utf-8"?>
<p:tagLst xmlns:p="http://schemas.openxmlformats.org/presentationml/2006/main">
  <p:tag name="KSO_WM_UNIT_TABLE_BEAUTIFY" val="smartTable{9161d3b3-73b8-4c5d-af03-2d063c8c3821}"/>
</p:tagLst>
</file>

<file path=ppt/tags/tag7.xml><?xml version="1.0" encoding="utf-8"?>
<p:tagLst xmlns:p="http://schemas.openxmlformats.org/presentationml/2006/main">
  <p:tag name="KSO_WM_UNIT_TABLE_BEAUTIFY" val="smartTable{3b6680ce-5f83-48ec-9e9e-e64a464de9b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11599</Words>
  <Application>WPS 演示</Application>
  <PresentationFormat>Widescreen</PresentationFormat>
  <Paragraphs>758</Paragraphs>
  <Slides>48</Slides>
  <Notes>42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48</vt:i4>
      </vt:variant>
    </vt:vector>
  </HeadingPairs>
  <TitlesOfParts>
    <vt:vector size="59" baseType="lpstr">
      <vt:lpstr>Arial</vt:lpstr>
      <vt:lpstr>宋体</vt:lpstr>
      <vt:lpstr>Wingdings</vt:lpstr>
      <vt:lpstr>Arial</vt:lpstr>
      <vt:lpstr>Segoe UI</vt:lpstr>
      <vt:lpstr>Calibri</vt:lpstr>
      <vt:lpstr>微软雅黑</vt:lpstr>
      <vt:lpstr>Arial Unicode MS</vt:lpstr>
      <vt:lpstr>Trebuchet MS</vt:lpstr>
      <vt:lpstr>Webdings</vt:lpstr>
      <vt:lpstr>Office Theme</vt:lpstr>
      <vt:lpstr>PowerPoint 演示文稿</vt:lpstr>
      <vt:lpstr>PowerPoint 演示文稿</vt:lpstr>
      <vt:lpstr>The STRIDE per Element Approach to Threat Modeling</vt:lpstr>
      <vt:lpstr>How to Create Diagrams</vt:lpstr>
      <vt:lpstr>Diagramming</vt:lpstr>
      <vt:lpstr>Diagram Elements: Examples</vt:lpstr>
      <vt:lpstr>Diagrams: Trust Boundaries</vt:lpstr>
      <vt:lpstr>Diagram Iteration</vt:lpstr>
      <vt:lpstr>Diagram Iteration</vt:lpstr>
      <vt:lpstr>Context Diagram</vt:lpstr>
      <vt:lpstr>Level 1 Diagram</vt:lpstr>
      <vt:lpstr>Diagram layers</vt:lpstr>
      <vt:lpstr>Creating Diagrams: analysis or synthesis?</vt:lpstr>
      <vt:lpstr>Diagram Validation Rules of Thumb</vt:lpstr>
      <vt:lpstr>Diagram Validation Rules of Thumb</vt:lpstr>
      <vt:lpstr>Diagram Validation Rules of Thumb</vt:lpstr>
      <vt:lpstr>Diagram Validation Rules of Thumb</vt:lpstr>
      <vt:lpstr>Diagram Validation Rules of Thumb</vt:lpstr>
      <vt:lpstr>Diagrams Should Not Resemble</vt:lpstr>
      <vt:lpstr>Real Context Diagram (“Castle”)</vt:lpstr>
      <vt:lpstr>Castle Level 1 Diagram</vt:lpstr>
      <vt:lpstr>Level 0 </vt:lpstr>
      <vt:lpstr>Level 0 </vt:lpstr>
      <vt:lpstr>Identify Threats</vt:lpstr>
      <vt:lpstr>Threat: Spoofing</vt:lpstr>
      <vt:lpstr>Threat: Tampering</vt:lpstr>
      <vt:lpstr>Threat: Repudiation</vt:lpstr>
      <vt:lpstr>Threat: Information Disclosure</vt:lpstr>
      <vt:lpstr>Threat: Denial of Service</vt:lpstr>
      <vt:lpstr>Threat: Elevation of Privilege</vt:lpstr>
      <vt:lpstr>Different Threats Affect Each Element Type </vt:lpstr>
      <vt:lpstr>Apply STRIDE Threats to Each Element</vt:lpstr>
      <vt:lpstr>Apply STRIDE Threats to Each Element</vt:lpstr>
      <vt:lpstr>Apply STRIDE Threats to Each Element</vt:lpstr>
      <vt:lpstr>Threats and Distractions</vt:lpstr>
      <vt:lpstr>Threats and Distractions</vt:lpstr>
      <vt:lpstr>Validating Threat Models</vt:lpstr>
      <vt:lpstr>Attack trees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Victoria University of Wellington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Watterson</dc:creator>
  <cp:lastModifiedBy>随心1427182852</cp:lastModifiedBy>
  <cp:revision>708</cp:revision>
  <cp:lastPrinted>2018-03-06T03:20:00Z</cp:lastPrinted>
  <dcterms:created xsi:type="dcterms:W3CDTF">2018-02-19T20:47:00Z</dcterms:created>
  <dcterms:modified xsi:type="dcterms:W3CDTF">2020-09-07T18:43:12Z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0x01010061487903724B6F418080FC200A05F3C2</vt:lpwstr>
  </property>
  <property fmtid="{D5CDD505-2E9C-101B-9397-08002B2CF9AE}" pid="3" name="KSOProductBuildVer">
    <vt:lpwstr>2052-11.3.0.9228</vt:lpwstr>
  </property>
</Properties>
</file>