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autoCompressPictures="0">
  <p:sldMasterIdLst>
    <p:sldMasterId id="2147483648" r:id="rId1"/>
  </p:sldMasterIdLst>
  <p:notesMasterIdLst>
    <p:notesMasterId r:id="rId4"/>
  </p:notesMasterIdLst>
  <p:handoutMasterIdLst>
    <p:handoutMasterId r:id="rId36"/>
  </p:handoutMasterIdLst>
  <p:sldIdLst>
    <p:sldId id="267" r:id="rId3"/>
    <p:sldId id="474" r:id="rId5"/>
    <p:sldId id="545" r:id="rId6"/>
    <p:sldId id="546" r:id="rId7"/>
    <p:sldId id="547" r:id="rId8"/>
    <p:sldId id="554" r:id="rId9"/>
    <p:sldId id="556" r:id="rId10"/>
    <p:sldId id="551" r:id="rId11"/>
    <p:sldId id="557" r:id="rId12"/>
    <p:sldId id="565" r:id="rId13"/>
    <p:sldId id="566" r:id="rId14"/>
    <p:sldId id="559" r:id="rId15"/>
    <p:sldId id="560" r:id="rId16"/>
    <p:sldId id="562" r:id="rId17"/>
    <p:sldId id="561" r:id="rId18"/>
    <p:sldId id="567" r:id="rId19"/>
    <p:sldId id="568" r:id="rId20"/>
    <p:sldId id="580" r:id="rId21"/>
    <p:sldId id="583" r:id="rId22"/>
    <p:sldId id="571" r:id="rId23"/>
    <p:sldId id="585" r:id="rId24"/>
    <p:sldId id="586" r:id="rId25"/>
    <p:sldId id="588" r:id="rId26"/>
    <p:sldId id="581" r:id="rId27"/>
    <p:sldId id="587" r:id="rId28"/>
    <p:sldId id="589" r:id="rId29"/>
    <p:sldId id="575" r:id="rId30"/>
    <p:sldId id="495" r:id="rId31"/>
    <p:sldId id="576" r:id="rId32"/>
    <p:sldId id="577" r:id="rId33"/>
    <p:sldId id="578" r:id="rId34"/>
    <p:sldId id="579" r:id="rId35"/>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89229" autoAdjust="0"/>
  </p:normalViewPr>
  <p:slideViewPr>
    <p:cSldViewPr snapToGrid="0" snapToObjects="1">
      <p:cViewPr varScale="1">
        <p:scale>
          <a:sx n="60" d="100"/>
          <a:sy n="60" d="100"/>
        </p:scale>
        <p:origin x="908" y="48"/>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96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7D788A-3FEA-4B7D-BBDF-3009AE5A162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F22B7FAC-DD04-42BC-A7B9-8577DCF3056C}">
      <dgm:prSet/>
      <dgm:spPr/>
      <dgm:t>
        <a:bodyPr/>
        <a:lstStyle/>
        <a:p>
          <a:r>
            <a:rPr lang="en-NZ" dirty="0"/>
            <a:t>Software - (513)</a:t>
          </a:r>
        </a:p>
      </dgm:t>
    </dgm:pt>
    <dgm:pt modelId="{09A47BFC-1D01-4606-8926-F68048FB7E10}" cxnId="{CBF64D74-08A0-4CFE-A8B9-3014DF20FB0B}" type="parTrans">
      <dgm:prSet/>
      <dgm:spPr/>
      <dgm:t>
        <a:bodyPr/>
        <a:lstStyle/>
        <a:p>
          <a:endParaRPr lang="en-NZ"/>
        </a:p>
      </dgm:t>
    </dgm:pt>
    <dgm:pt modelId="{8A300685-D0E1-491E-97B8-6AFD92F44C5F}" cxnId="{CBF64D74-08A0-4CFE-A8B9-3014DF20FB0B}" type="sibTrans">
      <dgm:prSet/>
      <dgm:spPr/>
      <dgm:t>
        <a:bodyPr/>
        <a:lstStyle/>
        <a:p>
          <a:endParaRPr lang="en-NZ"/>
        </a:p>
      </dgm:t>
    </dgm:pt>
    <dgm:pt modelId="{07B4D583-0811-40CF-80DF-0DD09067D9FD}">
      <dgm:prSet/>
      <dgm:spPr/>
      <dgm:t>
        <a:bodyPr/>
        <a:lstStyle/>
        <a:p>
          <a:r>
            <a:rPr lang="en-NZ"/>
            <a:t>Hardware - (515)</a:t>
          </a:r>
        </a:p>
      </dgm:t>
    </dgm:pt>
    <dgm:pt modelId="{2D2D53FD-7DC5-4480-98D3-6B56D9752EA9}" cxnId="{E02BB168-5B21-44FD-852E-F6AC4F5326BE}" type="parTrans">
      <dgm:prSet/>
      <dgm:spPr/>
      <dgm:t>
        <a:bodyPr/>
        <a:lstStyle/>
        <a:p>
          <a:endParaRPr lang="en-NZ"/>
        </a:p>
      </dgm:t>
    </dgm:pt>
    <dgm:pt modelId="{B2EF3EF2-AB38-4E19-A62C-38667D6C48C4}" cxnId="{E02BB168-5B21-44FD-852E-F6AC4F5326BE}" type="sibTrans">
      <dgm:prSet/>
      <dgm:spPr/>
      <dgm:t>
        <a:bodyPr/>
        <a:lstStyle/>
        <a:p>
          <a:endParaRPr lang="en-NZ"/>
        </a:p>
      </dgm:t>
    </dgm:pt>
    <dgm:pt modelId="{43169EDF-3E89-4D51-8003-DF4C292D7F31}">
      <dgm:prSet/>
      <dgm:spPr/>
      <dgm:t>
        <a:bodyPr/>
        <a:lstStyle/>
        <a:p>
          <a:r>
            <a:rPr lang="en-NZ"/>
            <a:t>Communications - (512)</a:t>
          </a:r>
        </a:p>
      </dgm:t>
    </dgm:pt>
    <dgm:pt modelId="{716897F9-8418-4B35-A886-47024E6CABE3}" cxnId="{E6F34267-A39E-4E55-A98A-692EC233A2E1}" type="parTrans">
      <dgm:prSet/>
      <dgm:spPr/>
      <dgm:t>
        <a:bodyPr/>
        <a:lstStyle/>
        <a:p>
          <a:endParaRPr lang="en-NZ"/>
        </a:p>
      </dgm:t>
    </dgm:pt>
    <dgm:pt modelId="{17CA452A-1B7D-44FC-B5DE-40C8F1FF9767}" cxnId="{E6F34267-A39E-4E55-A98A-692EC233A2E1}" type="sibTrans">
      <dgm:prSet/>
      <dgm:spPr/>
      <dgm:t>
        <a:bodyPr/>
        <a:lstStyle/>
        <a:p>
          <a:endParaRPr lang="en-NZ"/>
        </a:p>
      </dgm:t>
    </dgm:pt>
    <dgm:pt modelId="{F2DF2F95-D161-44E1-83A5-9A21936417CA}">
      <dgm:prSet/>
      <dgm:spPr/>
      <dgm:t>
        <a:bodyPr/>
        <a:lstStyle/>
        <a:p>
          <a:r>
            <a:rPr lang="en-NZ"/>
            <a:t>Supply Chain - (437)</a:t>
          </a:r>
        </a:p>
      </dgm:t>
    </dgm:pt>
    <dgm:pt modelId="{AC63CDCC-3B58-45C6-B4F1-EE01E507FB8D}" cxnId="{F7DFC9B7-0739-454E-9736-A09AE7044573}" type="parTrans">
      <dgm:prSet/>
      <dgm:spPr/>
      <dgm:t>
        <a:bodyPr/>
        <a:lstStyle/>
        <a:p>
          <a:endParaRPr lang="en-NZ"/>
        </a:p>
      </dgm:t>
    </dgm:pt>
    <dgm:pt modelId="{50E5585A-19B5-4CFD-9047-666CE5A5609E}" cxnId="{F7DFC9B7-0739-454E-9736-A09AE7044573}" type="sibTrans">
      <dgm:prSet/>
      <dgm:spPr/>
      <dgm:t>
        <a:bodyPr/>
        <a:lstStyle/>
        <a:p>
          <a:endParaRPr lang="en-NZ"/>
        </a:p>
      </dgm:t>
    </dgm:pt>
    <dgm:pt modelId="{32F6CE03-711F-4057-9B57-07A4D675B689}">
      <dgm:prSet/>
      <dgm:spPr/>
      <dgm:t>
        <a:bodyPr/>
        <a:lstStyle/>
        <a:p>
          <a:r>
            <a:rPr lang="en-NZ"/>
            <a:t>Social Engineering - (403)</a:t>
          </a:r>
        </a:p>
      </dgm:t>
    </dgm:pt>
    <dgm:pt modelId="{F36F6555-0872-4140-B554-901B9F3BD175}" cxnId="{0A2647B6-C19C-42F9-94AB-15513D906E4D}" type="parTrans">
      <dgm:prSet/>
      <dgm:spPr/>
      <dgm:t>
        <a:bodyPr/>
        <a:lstStyle/>
        <a:p>
          <a:endParaRPr lang="en-NZ"/>
        </a:p>
      </dgm:t>
    </dgm:pt>
    <dgm:pt modelId="{172D1856-C2DC-449E-8142-BE5D6F10C518}" cxnId="{0A2647B6-C19C-42F9-94AB-15513D906E4D}" type="sibTrans">
      <dgm:prSet/>
      <dgm:spPr/>
      <dgm:t>
        <a:bodyPr/>
        <a:lstStyle/>
        <a:p>
          <a:endParaRPr lang="en-NZ"/>
        </a:p>
      </dgm:t>
    </dgm:pt>
    <dgm:pt modelId="{42746D9A-3DB5-421F-92DD-D67DCC0C85C3}">
      <dgm:prSet/>
      <dgm:spPr/>
      <dgm:t>
        <a:bodyPr/>
        <a:lstStyle/>
        <a:p>
          <a:r>
            <a:rPr lang="en-NZ"/>
            <a:t>Physical Security - (514)</a:t>
          </a:r>
        </a:p>
      </dgm:t>
    </dgm:pt>
    <dgm:pt modelId="{F836A4F6-95A8-4496-8AAD-97C5F140E9AC}" cxnId="{27FC28AC-CA48-44EB-98DA-C4168CF48111}" type="parTrans">
      <dgm:prSet/>
      <dgm:spPr/>
      <dgm:t>
        <a:bodyPr/>
        <a:lstStyle/>
        <a:p>
          <a:endParaRPr lang="en-NZ"/>
        </a:p>
      </dgm:t>
    </dgm:pt>
    <dgm:pt modelId="{ACDAB8D5-2765-491B-84F8-18E344371A10}" cxnId="{27FC28AC-CA48-44EB-98DA-C4168CF48111}" type="sibTrans">
      <dgm:prSet/>
      <dgm:spPr/>
      <dgm:t>
        <a:bodyPr/>
        <a:lstStyle/>
        <a:p>
          <a:endParaRPr lang="en-NZ"/>
        </a:p>
      </dgm:t>
    </dgm:pt>
    <dgm:pt modelId="{E23AC041-E6DD-4DAE-A704-B0D8FD5B8BA3}" type="pres">
      <dgm:prSet presAssocID="{217D788A-3FEA-4B7D-BBDF-3009AE5A1622}" presName="diagram" presStyleCnt="0">
        <dgm:presLayoutVars>
          <dgm:dir/>
          <dgm:resizeHandles val="exact"/>
        </dgm:presLayoutVars>
      </dgm:prSet>
      <dgm:spPr/>
    </dgm:pt>
    <dgm:pt modelId="{8E10DC04-04DB-499A-89BB-C0B0432372E4}" type="pres">
      <dgm:prSet presAssocID="{F22B7FAC-DD04-42BC-A7B9-8577DCF3056C}" presName="node" presStyleLbl="node1" presStyleIdx="0" presStyleCnt="6">
        <dgm:presLayoutVars>
          <dgm:bulletEnabled val="1"/>
        </dgm:presLayoutVars>
      </dgm:prSet>
      <dgm:spPr/>
    </dgm:pt>
    <dgm:pt modelId="{DA0A3B1E-C4D3-4A5B-81FC-A6E93EACFFDF}" type="pres">
      <dgm:prSet presAssocID="{8A300685-D0E1-491E-97B8-6AFD92F44C5F}" presName="sibTrans" presStyleCnt="0"/>
      <dgm:spPr/>
    </dgm:pt>
    <dgm:pt modelId="{B9045A50-075D-4FDE-90C8-207B7F41840A}" type="pres">
      <dgm:prSet presAssocID="{07B4D583-0811-40CF-80DF-0DD09067D9FD}" presName="node" presStyleLbl="node1" presStyleIdx="1" presStyleCnt="6" custLinFactNeighborY="1204">
        <dgm:presLayoutVars>
          <dgm:bulletEnabled val="1"/>
        </dgm:presLayoutVars>
      </dgm:prSet>
      <dgm:spPr/>
    </dgm:pt>
    <dgm:pt modelId="{66C7AA02-51EA-4EC1-B4E1-962F7D81FBB9}" type="pres">
      <dgm:prSet presAssocID="{B2EF3EF2-AB38-4E19-A62C-38667D6C48C4}" presName="sibTrans" presStyleCnt="0"/>
      <dgm:spPr/>
    </dgm:pt>
    <dgm:pt modelId="{EF47720F-DF06-4C9E-8743-7190ED396A69}" type="pres">
      <dgm:prSet presAssocID="{43169EDF-3E89-4D51-8003-DF4C292D7F31}" presName="node" presStyleLbl="node1" presStyleIdx="2" presStyleCnt="6">
        <dgm:presLayoutVars>
          <dgm:bulletEnabled val="1"/>
        </dgm:presLayoutVars>
      </dgm:prSet>
      <dgm:spPr/>
    </dgm:pt>
    <dgm:pt modelId="{9CF62C7A-9925-4180-9A9C-22C29D305C86}" type="pres">
      <dgm:prSet presAssocID="{17CA452A-1B7D-44FC-B5DE-40C8F1FF9767}" presName="sibTrans" presStyleCnt="0"/>
      <dgm:spPr/>
    </dgm:pt>
    <dgm:pt modelId="{C7612945-6A4D-416C-A75C-35DFF64B15E3}" type="pres">
      <dgm:prSet presAssocID="{F2DF2F95-D161-44E1-83A5-9A21936417CA}" presName="node" presStyleLbl="node1" presStyleIdx="3" presStyleCnt="6">
        <dgm:presLayoutVars>
          <dgm:bulletEnabled val="1"/>
        </dgm:presLayoutVars>
      </dgm:prSet>
      <dgm:spPr/>
    </dgm:pt>
    <dgm:pt modelId="{D087D70D-5A64-4373-AFEB-DA64E5757F22}" type="pres">
      <dgm:prSet presAssocID="{50E5585A-19B5-4CFD-9047-666CE5A5609E}" presName="sibTrans" presStyleCnt="0"/>
      <dgm:spPr/>
    </dgm:pt>
    <dgm:pt modelId="{49363330-C7AC-4EA2-A34C-B92EAB46067C}" type="pres">
      <dgm:prSet presAssocID="{32F6CE03-711F-4057-9B57-07A4D675B689}" presName="node" presStyleLbl="node1" presStyleIdx="4" presStyleCnt="6">
        <dgm:presLayoutVars>
          <dgm:bulletEnabled val="1"/>
        </dgm:presLayoutVars>
      </dgm:prSet>
      <dgm:spPr/>
    </dgm:pt>
    <dgm:pt modelId="{5A1DA615-4F2B-4486-80EA-55211200B6F9}" type="pres">
      <dgm:prSet presAssocID="{172D1856-C2DC-449E-8142-BE5D6F10C518}" presName="sibTrans" presStyleCnt="0"/>
      <dgm:spPr/>
    </dgm:pt>
    <dgm:pt modelId="{7E52C5D9-B9F9-4D82-ACAC-6F7108122875}" type="pres">
      <dgm:prSet presAssocID="{42746D9A-3DB5-421F-92DD-D67DCC0C85C3}" presName="node" presStyleLbl="node1" presStyleIdx="5" presStyleCnt="6">
        <dgm:presLayoutVars>
          <dgm:bulletEnabled val="1"/>
        </dgm:presLayoutVars>
      </dgm:prSet>
      <dgm:spPr/>
    </dgm:pt>
  </dgm:ptLst>
  <dgm:cxnLst>
    <dgm:cxn modelId="{8757C525-74BC-4743-8B0A-79642F4B5766}" type="presOf" srcId="{F2DF2F95-D161-44E1-83A5-9A21936417CA}" destId="{C7612945-6A4D-416C-A75C-35DFF64B15E3}" srcOrd="0" destOrd="0" presId="urn:microsoft.com/office/officeart/2005/8/layout/default"/>
    <dgm:cxn modelId="{F4B3F527-1B78-4F85-8B77-07B932A785B2}" type="presOf" srcId="{217D788A-3FEA-4B7D-BBDF-3009AE5A1622}" destId="{E23AC041-E6DD-4DAE-A704-B0D8FD5B8BA3}" srcOrd="0" destOrd="0" presId="urn:microsoft.com/office/officeart/2005/8/layout/default"/>
    <dgm:cxn modelId="{383C0A2B-04EE-4E7D-8710-02F7FBE898B2}" type="presOf" srcId="{42746D9A-3DB5-421F-92DD-D67DCC0C85C3}" destId="{7E52C5D9-B9F9-4D82-ACAC-6F7108122875}" srcOrd="0" destOrd="0" presId="urn:microsoft.com/office/officeart/2005/8/layout/default"/>
    <dgm:cxn modelId="{697A893B-3344-4FD2-BFCE-35A05E16DD81}" type="presOf" srcId="{F22B7FAC-DD04-42BC-A7B9-8577DCF3056C}" destId="{8E10DC04-04DB-499A-89BB-C0B0432372E4}" srcOrd="0" destOrd="0" presId="urn:microsoft.com/office/officeart/2005/8/layout/default"/>
    <dgm:cxn modelId="{E6F34267-A39E-4E55-A98A-692EC233A2E1}" srcId="{217D788A-3FEA-4B7D-BBDF-3009AE5A1622}" destId="{43169EDF-3E89-4D51-8003-DF4C292D7F31}" srcOrd="2" destOrd="0" parTransId="{716897F9-8418-4B35-A886-47024E6CABE3}" sibTransId="{17CA452A-1B7D-44FC-B5DE-40C8F1FF9767}"/>
    <dgm:cxn modelId="{E02BB168-5B21-44FD-852E-F6AC4F5326BE}" srcId="{217D788A-3FEA-4B7D-BBDF-3009AE5A1622}" destId="{07B4D583-0811-40CF-80DF-0DD09067D9FD}" srcOrd="1" destOrd="0" parTransId="{2D2D53FD-7DC5-4480-98D3-6B56D9752EA9}" sibTransId="{B2EF3EF2-AB38-4E19-A62C-38667D6C48C4}"/>
    <dgm:cxn modelId="{D4E31C6B-F5FB-443B-AE1E-FF63ABC618DC}" type="presOf" srcId="{07B4D583-0811-40CF-80DF-0DD09067D9FD}" destId="{B9045A50-075D-4FDE-90C8-207B7F41840A}" srcOrd="0" destOrd="0" presId="urn:microsoft.com/office/officeart/2005/8/layout/default"/>
    <dgm:cxn modelId="{CBF64D74-08A0-4CFE-A8B9-3014DF20FB0B}" srcId="{217D788A-3FEA-4B7D-BBDF-3009AE5A1622}" destId="{F22B7FAC-DD04-42BC-A7B9-8577DCF3056C}" srcOrd="0" destOrd="0" parTransId="{09A47BFC-1D01-4606-8926-F68048FB7E10}" sibTransId="{8A300685-D0E1-491E-97B8-6AFD92F44C5F}"/>
    <dgm:cxn modelId="{27FC28AC-CA48-44EB-98DA-C4168CF48111}" srcId="{217D788A-3FEA-4B7D-BBDF-3009AE5A1622}" destId="{42746D9A-3DB5-421F-92DD-D67DCC0C85C3}" srcOrd="5" destOrd="0" parTransId="{F836A4F6-95A8-4496-8AAD-97C5F140E9AC}" sibTransId="{ACDAB8D5-2765-491B-84F8-18E344371A10}"/>
    <dgm:cxn modelId="{E34E3DAD-EE16-43DD-A2F0-60BA3EAC7E18}" type="presOf" srcId="{43169EDF-3E89-4D51-8003-DF4C292D7F31}" destId="{EF47720F-DF06-4C9E-8743-7190ED396A69}" srcOrd="0" destOrd="0" presId="urn:microsoft.com/office/officeart/2005/8/layout/default"/>
    <dgm:cxn modelId="{0A2647B6-C19C-42F9-94AB-15513D906E4D}" srcId="{217D788A-3FEA-4B7D-BBDF-3009AE5A1622}" destId="{32F6CE03-711F-4057-9B57-07A4D675B689}" srcOrd="4" destOrd="0" parTransId="{F36F6555-0872-4140-B554-901B9F3BD175}" sibTransId="{172D1856-C2DC-449E-8142-BE5D6F10C518}"/>
    <dgm:cxn modelId="{F7DFC9B7-0739-454E-9736-A09AE7044573}" srcId="{217D788A-3FEA-4B7D-BBDF-3009AE5A1622}" destId="{F2DF2F95-D161-44E1-83A5-9A21936417CA}" srcOrd="3" destOrd="0" parTransId="{AC63CDCC-3B58-45C6-B4F1-EE01E507FB8D}" sibTransId="{50E5585A-19B5-4CFD-9047-666CE5A5609E}"/>
    <dgm:cxn modelId="{1852D3E9-ACC5-4879-AE39-544ADEC030CD}" type="presOf" srcId="{32F6CE03-711F-4057-9B57-07A4D675B689}" destId="{49363330-C7AC-4EA2-A34C-B92EAB46067C}" srcOrd="0" destOrd="0" presId="urn:microsoft.com/office/officeart/2005/8/layout/default"/>
    <dgm:cxn modelId="{62816F65-17BA-4FA5-93A3-EA918F06DDC8}" type="presParOf" srcId="{E23AC041-E6DD-4DAE-A704-B0D8FD5B8BA3}" destId="{8E10DC04-04DB-499A-89BB-C0B0432372E4}" srcOrd="0" destOrd="0" presId="urn:microsoft.com/office/officeart/2005/8/layout/default"/>
    <dgm:cxn modelId="{E53DEB4D-3328-4894-A3F2-61DC224F7038}" type="presParOf" srcId="{E23AC041-E6DD-4DAE-A704-B0D8FD5B8BA3}" destId="{DA0A3B1E-C4D3-4A5B-81FC-A6E93EACFFDF}" srcOrd="1" destOrd="0" presId="urn:microsoft.com/office/officeart/2005/8/layout/default"/>
    <dgm:cxn modelId="{ED1B5D89-B6AF-4E94-9937-ABDB5D91805F}" type="presParOf" srcId="{E23AC041-E6DD-4DAE-A704-B0D8FD5B8BA3}" destId="{B9045A50-075D-4FDE-90C8-207B7F41840A}" srcOrd="2" destOrd="0" presId="urn:microsoft.com/office/officeart/2005/8/layout/default"/>
    <dgm:cxn modelId="{3FC09DF7-4447-448C-AEE7-58A1E703250D}" type="presParOf" srcId="{E23AC041-E6DD-4DAE-A704-B0D8FD5B8BA3}" destId="{66C7AA02-51EA-4EC1-B4E1-962F7D81FBB9}" srcOrd="3" destOrd="0" presId="urn:microsoft.com/office/officeart/2005/8/layout/default"/>
    <dgm:cxn modelId="{93A8EBC0-BDA2-4B08-8C6B-6FAFDEF5B10D}" type="presParOf" srcId="{E23AC041-E6DD-4DAE-A704-B0D8FD5B8BA3}" destId="{EF47720F-DF06-4C9E-8743-7190ED396A69}" srcOrd="4" destOrd="0" presId="urn:microsoft.com/office/officeart/2005/8/layout/default"/>
    <dgm:cxn modelId="{EED16D98-EBA7-4CB7-8C65-4725065EFAE1}" type="presParOf" srcId="{E23AC041-E6DD-4DAE-A704-B0D8FD5B8BA3}" destId="{9CF62C7A-9925-4180-9A9C-22C29D305C86}" srcOrd="5" destOrd="0" presId="urn:microsoft.com/office/officeart/2005/8/layout/default"/>
    <dgm:cxn modelId="{D4C33CC5-7F8F-411F-8B58-CC5869A7AEA3}" type="presParOf" srcId="{E23AC041-E6DD-4DAE-A704-B0D8FD5B8BA3}" destId="{C7612945-6A4D-416C-A75C-35DFF64B15E3}" srcOrd="6" destOrd="0" presId="urn:microsoft.com/office/officeart/2005/8/layout/default"/>
    <dgm:cxn modelId="{B2F44758-3822-4146-BA96-AE9DB8CF763C}" type="presParOf" srcId="{E23AC041-E6DD-4DAE-A704-B0D8FD5B8BA3}" destId="{D087D70D-5A64-4373-AFEB-DA64E5757F22}" srcOrd="7" destOrd="0" presId="urn:microsoft.com/office/officeart/2005/8/layout/default"/>
    <dgm:cxn modelId="{DD91B234-9749-4F2B-BDE2-C863589B81DB}" type="presParOf" srcId="{E23AC041-E6DD-4DAE-A704-B0D8FD5B8BA3}" destId="{49363330-C7AC-4EA2-A34C-B92EAB46067C}" srcOrd="8" destOrd="0" presId="urn:microsoft.com/office/officeart/2005/8/layout/default"/>
    <dgm:cxn modelId="{34AD2E4F-E006-4D4F-8404-F9C303A6E1A9}" type="presParOf" srcId="{E23AC041-E6DD-4DAE-A704-B0D8FD5B8BA3}" destId="{5A1DA615-4F2B-4486-80EA-55211200B6F9}" srcOrd="9" destOrd="0" presId="urn:microsoft.com/office/officeart/2005/8/layout/default"/>
    <dgm:cxn modelId="{CA4F3ADA-2A59-4CCB-8223-47A8A45BD2D1}" type="presParOf" srcId="{E23AC041-E6DD-4DAE-A704-B0D8FD5B8BA3}" destId="{7E52C5D9-B9F9-4D82-ACAC-6F7108122875}" srcOrd="1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D788A-3FEA-4B7D-BBDF-3009AE5A162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0AEBA57C-5B8B-4F48-814C-DC730C28F4CA}">
      <dgm:prSet phldrT="[Text]"/>
      <dgm:spPr>
        <a:solidFill>
          <a:schemeClr val="accent3">
            <a:lumMod val="50000"/>
          </a:schemeClr>
        </a:solidFill>
      </dgm:spPr>
      <dgm:t>
        <a:bodyPr/>
        <a:lstStyle/>
        <a:p>
          <a:r>
            <a:rPr lang="en-NZ" dirty="0"/>
            <a:t>Engage in Deceptive Interactions - (156)</a:t>
          </a:r>
        </a:p>
      </dgm:t>
    </dgm:pt>
    <dgm:pt modelId="{E7A6F0BB-C17C-4D73-8D06-C954FAEE14B6}" cxnId="{339F0A63-E79D-43E5-8118-0544607041F0}" type="parTrans">
      <dgm:prSet/>
      <dgm:spPr/>
      <dgm:t>
        <a:bodyPr/>
        <a:lstStyle/>
        <a:p>
          <a:endParaRPr lang="en-NZ"/>
        </a:p>
      </dgm:t>
    </dgm:pt>
    <dgm:pt modelId="{B7FCF8C9-38DA-4A47-9896-9EF98AA9F644}" cxnId="{339F0A63-E79D-43E5-8118-0544607041F0}" type="sibTrans">
      <dgm:prSet/>
      <dgm:spPr/>
      <dgm:t>
        <a:bodyPr/>
        <a:lstStyle/>
        <a:p>
          <a:endParaRPr lang="en-NZ"/>
        </a:p>
      </dgm:t>
    </dgm:pt>
    <dgm:pt modelId="{920E7B3D-7961-45A2-B851-A71D8A5AAB9D}">
      <dgm:prSet/>
      <dgm:spPr>
        <a:solidFill>
          <a:schemeClr val="accent3">
            <a:lumMod val="50000"/>
          </a:schemeClr>
        </a:solidFill>
      </dgm:spPr>
      <dgm:t>
        <a:bodyPr/>
        <a:lstStyle/>
        <a:p>
          <a:r>
            <a:rPr lang="en-NZ" dirty="0"/>
            <a:t>Abuse Existing Functionality - (210)</a:t>
          </a:r>
        </a:p>
      </dgm:t>
    </dgm:pt>
    <dgm:pt modelId="{F8659E55-8446-4FE7-93C4-47E689C48F56}" cxnId="{1AED54CD-7B5C-40B3-B6E8-CED5F3BC4000}" type="parTrans">
      <dgm:prSet/>
      <dgm:spPr/>
      <dgm:t>
        <a:bodyPr/>
        <a:lstStyle/>
        <a:p>
          <a:endParaRPr lang="en-NZ"/>
        </a:p>
      </dgm:t>
    </dgm:pt>
    <dgm:pt modelId="{0543D0F5-294D-42A7-B5DC-439E08C75F8A}" cxnId="{1AED54CD-7B5C-40B3-B6E8-CED5F3BC4000}" type="sibTrans">
      <dgm:prSet/>
      <dgm:spPr/>
      <dgm:t>
        <a:bodyPr/>
        <a:lstStyle/>
        <a:p>
          <a:endParaRPr lang="en-NZ"/>
        </a:p>
      </dgm:t>
    </dgm:pt>
    <dgm:pt modelId="{492B75EA-FDBE-4716-BB58-ABB08EB47D00}">
      <dgm:prSet/>
      <dgm:spPr>
        <a:solidFill>
          <a:schemeClr val="accent3">
            <a:lumMod val="50000"/>
          </a:schemeClr>
        </a:solidFill>
      </dgm:spPr>
      <dgm:t>
        <a:bodyPr/>
        <a:lstStyle/>
        <a:p>
          <a:r>
            <a:rPr lang="en-NZ"/>
            <a:t>Manipulate Data Structures - (255)</a:t>
          </a:r>
        </a:p>
      </dgm:t>
    </dgm:pt>
    <dgm:pt modelId="{84C4B806-0C78-4E13-B06B-A591212B3B31}" cxnId="{E84ECF3B-CE53-42A5-8650-B2B381A5F0CF}" type="parTrans">
      <dgm:prSet/>
      <dgm:spPr/>
      <dgm:t>
        <a:bodyPr/>
        <a:lstStyle/>
        <a:p>
          <a:endParaRPr lang="en-NZ"/>
        </a:p>
      </dgm:t>
    </dgm:pt>
    <dgm:pt modelId="{C033CABD-0F0F-457F-93C5-BA80298272FD}" cxnId="{E84ECF3B-CE53-42A5-8650-B2B381A5F0CF}" type="sibTrans">
      <dgm:prSet/>
      <dgm:spPr/>
      <dgm:t>
        <a:bodyPr/>
        <a:lstStyle/>
        <a:p>
          <a:endParaRPr lang="en-NZ"/>
        </a:p>
      </dgm:t>
    </dgm:pt>
    <dgm:pt modelId="{A45E2D6C-BA94-4844-81B1-21D5C7758028}">
      <dgm:prSet/>
      <dgm:spPr>
        <a:solidFill>
          <a:schemeClr val="accent3">
            <a:lumMod val="50000"/>
          </a:schemeClr>
        </a:solidFill>
      </dgm:spPr>
      <dgm:t>
        <a:bodyPr/>
        <a:lstStyle/>
        <a:p>
          <a:r>
            <a:rPr lang="en-NZ" dirty="0"/>
            <a:t>Manipulate System Resources - (262)</a:t>
          </a:r>
        </a:p>
      </dgm:t>
    </dgm:pt>
    <dgm:pt modelId="{A70F19D4-B38E-4ED9-9BCF-6973718C069D}" cxnId="{0897A4BC-7832-4615-A7E8-E9CDAC2E5BF9}" type="parTrans">
      <dgm:prSet/>
      <dgm:spPr/>
      <dgm:t>
        <a:bodyPr/>
        <a:lstStyle/>
        <a:p>
          <a:endParaRPr lang="en-NZ"/>
        </a:p>
      </dgm:t>
    </dgm:pt>
    <dgm:pt modelId="{EDF1EAE9-AB9F-4EB0-9753-4982C9EBEEBE}" cxnId="{0897A4BC-7832-4615-A7E8-E9CDAC2E5BF9}" type="sibTrans">
      <dgm:prSet/>
      <dgm:spPr/>
      <dgm:t>
        <a:bodyPr/>
        <a:lstStyle/>
        <a:p>
          <a:endParaRPr lang="en-NZ"/>
        </a:p>
      </dgm:t>
    </dgm:pt>
    <dgm:pt modelId="{BD393F68-35AE-48E5-AB67-A951E3AB9C5E}">
      <dgm:prSet/>
      <dgm:spPr>
        <a:solidFill>
          <a:schemeClr val="accent3">
            <a:lumMod val="50000"/>
          </a:schemeClr>
        </a:solidFill>
      </dgm:spPr>
      <dgm:t>
        <a:bodyPr/>
        <a:lstStyle/>
        <a:p>
          <a:r>
            <a:rPr lang="en-NZ" dirty="0"/>
            <a:t>Inject Unexpected Items - (152)</a:t>
          </a:r>
        </a:p>
      </dgm:t>
    </dgm:pt>
    <dgm:pt modelId="{3D60F6EE-8026-44EA-8996-5B4AF8A71757}" cxnId="{817214E8-B5A4-4206-AC25-CB409CE921CF}" type="parTrans">
      <dgm:prSet/>
      <dgm:spPr/>
      <dgm:t>
        <a:bodyPr/>
        <a:lstStyle/>
        <a:p>
          <a:endParaRPr lang="en-NZ"/>
        </a:p>
      </dgm:t>
    </dgm:pt>
    <dgm:pt modelId="{47B28805-A9B2-49C6-B59D-75B511511927}" cxnId="{817214E8-B5A4-4206-AC25-CB409CE921CF}" type="sibTrans">
      <dgm:prSet/>
      <dgm:spPr/>
      <dgm:t>
        <a:bodyPr/>
        <a:lstStyle/>
        <a:p>
          <a:endParaRPr lang="en-NZ"/>
        </a:p>
      </dgm:t>
    </dgm:pt>
    <dgm:pt modelId="{86ED4D4E-A9D4-435F-B4E5-543FDC5CB7AD}">
      <dgm:prSet/>
      <dgm:spPr>
        <a:solidFill>
          <a:schemeClr val="accent3">
            <a:lumMod val="50000"/>
          </a:schemeClr>
        </a:solidFill>
      </dgm:spPr>
      <dgm:t>
        <a:bodyPr/>
        <a:lstStyle/>
        <a:p>
          <a:r>
            <a:rPr lang="en-NZ" dirty="0"/>
            <a:t>Employ Probabilistic Techniques - (223)</a:t>
          </a:r>
        </a:p>
      </dgm:t>
    </dgm:pt>
    <dgm:pt modelId="{5ED096DD-B0DE-48CF-8BCD-529DC7A4D80F}" cxnId="{6D0F12A0-7A54-4C87-BE4F-66C88E0C48CD}" type="parTrans">
      <dgm:prSet/>
      <dgm:spPr/>
      <dgm:t>
        <a:bodyPr/>
        <a:lstStyle/>
        <a:p>
          <a:endParaRPr lang="en-NZ"/>
        </a:p>
      </dgm:t>
    </dgm:pt>
    <dgm:pt modelId="{989D5915-F9EB-4BCB-AB04-45B0C76D4A19}" cxnId="{6D0F12A0-7A54-4C87-BE4F-66C88E0C48CD}" type="sibTrans">
      <dgm:prSet/>
      <dgm:spPr/>
      <dgm:t>
        <a:bodyPr/>
        <a:lstStyle/>
        <a:p>
          <a:endParaRPr lang="en-NZ"/>
        </a:p>
      </dgm:t>
    </dgm:pt>
    <dgm:pt modelId="{06B3D39B-9FB2-41E1-9A47-B95D9F6F123C}">
      <dgm:prSet/>
      <dgm:spPr>
        <a:solidFill>
          <a:schemeClr val="accent3">
            <a:lumMod val="50000"/>
          </a:schemeClr>
        </a:solidFill>
      </dgm:spPr>
      <dgm:t>
        <a:bodyPr/>
        <a:lstStyle/>
        <a:p>
          <a:r>
            <a:rPr lang="en-NZ"/>
            <a:t>Manipulate Timing and State - (172)</a:t>
          </a:r>
        </a:p>
      </dgm:t>
    </dgm:pt>
    <dgm:pt modelId="{A3B41DD6-C0DE-4AF3-8201-E460CCC73907}" cxnId="{6585FF14-1052-4F09-81F5-59CFCF085D73}" type="parTrans">
      <dgm:prSet/>
      <dgm:spPr/>
      <dgm:t>
        <a:bodyPr/>
        <a:lstStyle/>
        <a:p>
          <a:endParaRPr lang="en-NZ"/>
        </a:p>
      </dgm:t>
    </dgm:pt>
    <dgm:pt modelId="{725EAE7E-BA2D-48E3-9541-FAE6DE6180C4}" cxnId="{6585FF14-1052-4F09-81F5-59CFCF085D73}" type="sibTrans">
      <dgm:prSet/>
      <dgm:spPr/>
      <dgm:t>
        <a:bodyPr/>
        <a:lstStyle/>
        <a:p>
          <a:endParaRPr lang="en-NZ"/>
        </a:p>
      </dgm:t>
    </dgm:pt>
    <dgm:pt modelId="{268484D1-982A-4944-9155-F95C815A4E3A}">
      <dgm:prSet/>
      <dgm:spPr>
        <a:solidFill>
          <a:schemeClr val="accent3">
            <a:lumMod val="50000"/>
          </a:schemeClr>
        </a:solidFill>
      </dgm:spPr>
      <dgm:t>
        <a:bodyPr/>
        <a:lstStyle/>
        <a:p>
          <a:r>
            <a:rPr lang="en-NZ"/>
            <a:t>Collect and Analyze Information - (118)</a:t>
          </a:r>
        </a:p>
      </dgm:t>
    </dgm:pt>
    <dgm:pt modelId="{A320025B-ADA5-488F-A0A8-2060A1FF84E9}" cxnId="{958A699F-4FE3-4C23-AD65-1DB951C739CD}" type="parTrans">
      <dgm:prSet/>
      <dgm:spPr/>
      <dgm:t>
        <a:bodyPr/>
        <a:lstStyle/>
        <a:p>
          <a:endParaRPr lang="en-NZ"/>
        </a:p>
      </dgm:t>
    </dgm:pt>
    <dgm:pt modelId="{B92D329B-6B9C-4AB6-BDF0-BA5334E01BBB}" cxnId="{958A699F-4FE3-4C23-AD65-1DB951C739CD}" type="sibTrans">
      <dgm:prSet/>
      <dgm:spPr/>
      <dgm:t>
        <a:bodyPr/>
        <a:lstStyle/>
        <a:p>
          <a:endParaRPr lang="en-NZ"/>
        </a:p>
      </dgm:t>
    </dgm:pt>
    <dgm:pt modelId="{0944B535-326C-43D6-9ECF-2E1D727DF4C6}">
      <dgm:prSet/>
      <dgm:spPr>
        <a:solidFill>
          <a:schemeClr val="accent3">
            <a:lumMod val="50000"/>
          </a:schemeClr>
        </a:solidFill>
      </dgm:spPr>
      <dgm:t>
        <a:bodyPr/>
        <a:lstStyle/>
        <a:p>
          <a:r>
            <a:rPr lang="en-NZ"/>
            <a:t>Subvert Access Control - (225)</a:t>
          </a:r>
        </a:p>
      </dgm:t>
    </dgm:pt>
    <dgm:pt modelId="{B6727D9F-BA34-4C65-BC01-5F930F831120}" cxnId="{1B21D0BD-8BCA-4200-810C-10D18C0D9DFF}" type="parTrans">
      <dgm:prSet/>
      <dgm:spPr/>
      <dgm:t>
        <a:bodyPr/>
        <a:lstStyle/>
        <a:p>
          <a:endParaRPr lang="en-NZ"/>
        </a:p>
      </dgm:t>
    </dgm:pt>
    <dgm:pt modelId="{6FBF53CE-7A29-4378-9F89-065C98F2B47E}" cxnId="{1B21D0BD-8BCA-4200-810C-10D18C0D9DFF}" type="sibTrans">
      <dgm:prSet/>
      <dgm:spPr/>
      <dgm:t>
        <a:bodyPr/>
        <a:lstStyle/>
        <a:p>
          <a:endParaRPr lang="en-NZ"/>
        </a:p>
      </dgm:t>
    </dgm:pt>
    <dgm:pt modelId="{E23AC041-E6DD-4DAE-A704-B0D8FD5B8BA3}" type="pres">
      <dgm:prSet presAssocID="{217D788A-3FEA-4B7D-BBDF-3009AE5A1622}" presName="diagram" presStyleCnt="0">
        <dgm:presLayoutVars>
          <dgm:dir/>
          <dgm:resizeHandles val="exact"/>
        </dgm:presLayoutVars>
      </dgm:prSet>
      <dgm:spPr/>
    </dgm:pt>
    <dgm:pt modelId="{42E30FAD-2181-46DA-AF96-607D894363B7}" type="pres">
      <dgm:prSet presAssocID="{0AEBA57C-5B8B-4F48-814C-DC730C28F4CA}" presName="node" presStyleLbl="node1" presStyleIdx="0" presStyleCnt="9">
        <dgm:presLayoutVars>
          <dgm:bulletEnabled val="1"/>
        </dgm:presLayoutVars>
      </dgm:prSet>
      <dgm:spPr/>
    </dgm:pt>
    <dgm:pt modelId="{586A49EC-B1F5-473D-8EDC-65F13002F6B4}" type="pres">
      <dgm:prSet presAssocID="{B7FCF8C9-38DA-4A47-9896-9EF98AA9F644}" presName="sibTrans" presStyleCnt="0"/>
      <dgm:spPr/>
    </dgm:pt>
    <dgm:pt modelId="{B9B66C12-ABC1-462D-82A6-85730A812580}" type="pres">
      <dgm:prSet presAssocID="{920E7B3D-7961-45A2-B851-A71D8A5AAB9D}" presName="node" presStyleLbl="node1" presStyleIdx="1" presStyleCnt="9">
        <dgm:presLayoutVars>
          <dgm:bulletEnabled val="1"/>
        </dgm:presLayoutVars>
      </dgm:prSet>
      <dgm:spPr/>
    </dgm:pt>
    <dgm:pt modelId="{E5E65E6C-79D2-4504-AAA0-AAC6A606E2FF}" type="pres">
      <dgm:prSet presAssocID="{0543D0F5-294D-42A7-B5DC-439E08C75F8A}" presName="sibTrans" presStyleCnt="0"/>
      <dgm:spPr/>
    </dgm:pt>
    <dgm:pt modelId="{8F7B7B69-F0BE-4FD8-B88F-A7A72489AC67}" type="pres">
      <dgm:prSet presAssocID="{492B75EA-FDBE-4716-BB58-ABB08EB47D00}" presName="node" presStyleLbl="node1" presStyleIdx="2" presStyleCnt="9">
        <dgm:presLayoutVars>
          <dgm:bulletEnabled val="1"/>
        </dgm:presLayoutVars>
      </dgm:prSet>
      <dgm:spPr/>
    </dgm:pt>
    <dgm:pt modelId="{AB964FA9-E38F-43C1-BB16-D4ABB35E6A9F}" type="pres">
      <dgm:prSet presAssocID="{C033CABD-0F0F-457F-93C5-BA80298272FD}" presName="sibTrans" presStyleCnt="0"/>
      <dgm:spPr/>
    </dgm:pt>
    <dgm:pt modelId="{A9FEFBF7-68ED-47EA-AFEA-5AEF736B722C}" type="pres">
      <dgm:prSet presAssocID="{A45E2D6C-BA94-4844-81B1-21D5C7758028}" presName="node" presStyleLbl="node1" presStyleIdx="3" presStyleCnt="9">
        <dgm:presLayoutVars>
          <dgm:bulletEnabled val="1"/>
        </dgm:presLayoutVars>
      </dgm:prSet>
      <dgm:spPr/>
    </dgm:pt>
    <dgm:pt modelId="{0BB1C66A-E2E6-4874-BBB7-9FA21AB70F03}" type="pres">
      <dgm:prSet presAssocID="{EDF1EAE9-AB9F-4EB0-9753-4982C9EBEEBE}" presName="sibTrans" presStyleCnt="0"/>
      <dgm:spPr/>
    </dgm:pt>
    <dgm:pt modelId="{C81D7624-1A10-4975-B8E1-4D0EBC03DA89}" type="pres">
      <dgm:prSet presAssocID="{BD393F68-35AE-48E5-AB67-A951E3AB9C5E}" presName="node" presStyleLbl="node1" presStyleIdx="4" presStyleCnt="9">
        <dgm:presLayoutVars>
          <dgm:bulletEnabled val="1"/>
        </dgm:presLayoutVars>
      </dgm:prSet>
      <dgm:spPr/>
    </dgm:pt>
    <dgm:pt modelId="{1D3D233A-3066-4F8E-815B-7ED36C02F4DF}" type="pres">
      <dgm:prSet presAssocID="{47B28805-A9B2-49C6-B59D-75B511511927}" presName="sibTrans" presStyleCnt="0"/>
      <dgm:spPr/>
    </dgm:pt>
    <dgm:pt modelId="{36CFE3EC-861F-4AE4-B692-4DE9C3BE64DE}" type="pres">
      <dgm:prSet presAssocID="{86ED4D4E-A9D4-435F-B4E5-543FDC5CB7AD}" presName="node" presStyleLbl="node1" presStyleIdx="5" presStyleCnt="9">
        <dgm:presLayoutVars>
          <dgm:bulletEnabled val="1"/>
        </dgm:presLayoutVars>
      </dgm:prSet>
      <dgm:spPr/>
    </dgm:pt>
    <dgm:pt modelId="{9BEA5249-31A8-449E-9701-AD2537B38646}" type="pres">
      <dgm:prSet presAssocID="{989D5915-F9EB-4BCB-AB04-45B0C76D4A19}" presName="sibTrans" presStyleCnt="0"/>
      <dgm:spPr/>
    </dgm:pt>
    <dgm:pt modelId="{FAD38C8D-3F77-47DC-9509-FE76C3722E0C}" type="pres">
      <dgm:prSet presAssocID="{06B3D39B-9FB2-41E1-9A47-B95D9F6F123C}" presName="node" presStyleLbl="node1" presStyleIdx="6" presStyleCnt="9">
        <dgm:presLayoutVars>
          <dgm:bulletEnabled val="1"/>
        </dgm:presLayoutVars>
      </dgm:prSet>
      <dgm:spPr/>
    </dgm:pt>
    <dgm:pt modelId="{69CADB6E-4F60-40D0-A031-18A8D823DA6D}" type="pres">
      <dgm:prSet presAssocID="{725EAE7E-BA2D-48E3-9541-FAE6DE6180C4}" presName="sibTrans" presStyleCnt="0"/>
      <dgm:spPr/>
    </dgm:pt>
    <dgm:pt modelId="{3E91EDB0-2529-4754-97D7-4A6C960D75CF}" type="pres">
      <dgm:prSet presAssocID="{268484D1-982A-4944-9155-F95C815A4E3A}" presName="node" presStyleLbl="node1" presStyleIdx="7" presStyleCnt="9">
        <dgm:presLayoutVars>
          <dgm:bulletEnabled val="1"/>
        </dgm:presLayoutVars>
      </dgm:prSet>
      <dgm:spPr/>
    </dgm:pt>
    <dgm:pt modelId="{9E2DC4BA-158F-42AB-9351-92F666C60081}" type="pres">
      <dgm:prSet presAssocID="{B92D329B-6B9C-4AB6-BDF0-BA5334E01BBB}" presName="sibTrans" presStyleCnt="0"/>
      <dgm:spPr/>
    </dgm:pt>
    <dgm:pt modelId="{282C7304-A29B-41DC-BB36-B0A5CEAFD9B9}" type="pres">
      <dgm:prSet presAssocID="{0944B535-326C-43D6-9ECF-2E1D727DF4C6}" presName="node" presStyleLbl="node1" presStyleIdx="8" presStyleCnt="9">
        <dgm:presLayoutVars>
          <dgm:bulletEnabled val="1"/>
        </dgm:presLayoutVars>
      </dgm:prSet>
      <dgm:spPr/>
    </dgm:pt>
  </dgm:ptLst>
  <dgm:cxnLst>
    <dgm:cxn modelId="{6585FF14-1052-4F09-81F5-59CFCF085D73}" srcId="{217D788A-3FEA-4B7D-BBDF-3009AE5A1622}" destId="{06B3D39B-9FB2-41E1-9A47-B95D9F6F123C}" srcOrd="6" destOrd="0" parTransId="{A3B41DD6-C0DE-4AF3-8201-E460CCC73907}" sibTransId="{725EAE7E-BA2D-48E3-9541-FAE6DE6180C4}"/>
    <dgm:cxn modelId="{30C78224-AEC9-4F77-A3C7-5FA61B2FE6AD}" type="presOf" srcId="{06B3D39B-9FB2-41E1-9A47-B95D9F6F123C}" destId="{FAD38C8D-3F77-47DC-9509-FE76C3722E0C}" srcOrd="0" destOrd="0" presId="urn:microsoft.com/office/officeart/2005/8/layout/default"/>
    <dgm:cxn modelId="{F4B3F527-1B78-4F85-8B77-07B932A785B2}" type="presOf" srcId="{217D788A-3FEA-4B7D-BBDF-3009AE5A1622}" destId="{E23AC041-E6DD-4DAE-A704-B0D8FD5B8BA3}" srcOrd="0" destOrd="0" presId="urn:microsoft.com/office/officeart/2005/8/layout/default"/>
    <dgm:cxn modelId="{E84ECF3B-CE53-42A5-8650-B2B381A5F0CF}" srcId="{217D788A-3FEA-4B7D-BBDF-3009AE5A1622}" destId="{492B75EA-FDBE-4716-BB58-ABB08EB47D00}" srcOrd="2" destOrd="0" parTransId="{84C4B806-0C78-4E13-B06B-A591212B3B31}" sibTransId="{C033CABD-0F0F-457F-93C5-BA80298272FD}"/>
    <dgm:cxn modelId="{DFC0FE3B-1911-4C5D-BDDC-B4276202486B}" type="presOf" srcId="{A45E2D6C-BA94-4844-81B1-21D5C7758028}" destId="{A9FEFBF7-68ED-47EA-AFEA-5AEF736B722C}" srcOrd="0" destOrd="0" presId="urn:microsoft.com/office/officeart/2005/8/layout/default"/>
    <dgm:cxn modelId="{439BC140-9C7F-435E-81F2-65FE84638C51}" type="presOf" srcId="{86ED4D4E-A9D4-435F-B4E5-543FDC5CB7AD}" destId="{36CFE3EC-861F-4AE4-B692-4DE9C3BE64DE}" srcOrd="0" destOrd="0" presId="urn:microsoft.com/office/officeart/2005/8/layout/default"/>
    <dgm:cxn modelId="{DFF38C5C-AACE-464A-B4F1-37B745E5684A}" type="presOf" srcId="{0AEBA57C-5B8B-4F48-814C-DC730C28F4CA}" destId="{42E30FAD-2181-46DA-AF96-607D894363B7}" srcOrd="0" destOrd="0" presId="urn:microsoft.com/office/officeart/2005/8/layout/default"/>
    <dgm:cxn modelId="{339F0A63-E79D-43E5-8118-0544607041F0}" srcId="{217D788A-3FEA-4B7D-BBDF-3009AE5A1622}" destId="{0AEBA57C-5B8B-4F48-814C-DC730C28F4CA}" srcOrd="0" destOrd="0" parTransId="{E7A6F0BB-C17C-4D73-8D06-C954FAEE14B6}" sibTransId="{B7FCF8C9-38DA-4A47-9896-9EF98AA9F644}"/>
    <dgm:cxn modelId="{E27EB474-F929-42BA-8506-741BE9B96C37}" type="presOf" srcId="{BD393F68-35AE-48E5-AB67-A951E3AB9C5E}" destId="{C81D7624-1A10-4975-B8E1-4D0EBC03DA89}" srcOrd="0" destOrd="0" presId="urn:microsoft.com/office/officeart/2005/8/layout/default"/>
    <dgm:cxn modelId="{C29A067B-3DFD-43A7-B764-5E2219D73DF2}" type="presOf" srcId="{492B75EA-FDBE-4716-BB58-ABB08EB47D00}" destId="{8F7B7B69-F0BE-4FD8-B88F-A7A72489AC67}" srcOrd="0" destOrd="0" presId="urn:microsoft.com/office/officeart/2005/8/layout/default"/>
    <dgm:cxn modelId="{2804468A-809D-4575-9AE2-3947304FF528}" type="presOf" srcId="{268484D1-982A-4944-9155-F95C815A4E3A}" destId="{3E91EDB0-2529-4754-97D7-4A6C960D75CF}" srcOrd="0" destOrd="0" presId="urn:microsoft.com/office/officeart/2005/8/layout/default"/>
    <dgm:cxn modelId="{958A699F-4FE3-4C23-AD65-1DB951C739CD}" srcId="{217D788A-3FEA-4B7D-BBDF-3009AE5A1622}" destId="{268484D1-982A-4944-9155-F95C815A4E3A}" srcOrd="7" destOrd="0" parTransId="{A320025B-ADA5-488F-A0A8-2060A1FF84E9}" sibTransId="{B92D329B-6B9C-4AB6-BDF0-BA5334E01BBB}"/>
    <dgm:cxn modelId="{6D0F12A0-7A54-4C87-BE4F-66C88E0C48CD}" srcId="{217D788A-3FEA-4B7D-BBDF-3009AE5A1622}" destId="{86ED4D4E-A9D4-435F-B4E5-543FDC5CB7AD}" srcOrd="5" destOrd="0" parTransId="{5ED096DD-B0DE-48CF-8BCD-529DC7A4D80F}" sibTransId="{989D5915-F9EB-4BCB-AB04-45B0C76D4A19}"/>
    <dgm:cxn modelId="{0897A4BC-7832-4615-A7E8-E9CDAC2E5BF9}" srcId="{217D788A-3FEA-4B7D-BBDF-3009AE5A1622}" destId="{A45E2D6C-BA94-4844-81B1-21D5C7758028}" srcOrd="3" destOrd="0" parTransId="{A70F19D4-B38E-4ED9-9BCF-6973718C069D}" sibTransId="{EDF1EAE9-AB9F-4EB0-9753-4982C9EBEEBE}"/>
    <dgm:cxn modelId="{1B21D0BD-8BCA-4200-810C-10D18C0D9DFF}" srcId="{217D788A-3FEA-4B7D-BBDF-3009AE5A1622}" destId="{0944B535-326C-43D6-9ECF-2E1D727DF4C6}" srcOrd="8" destOrd="0" parTransId="{B6727D9F-BA34-4C65-BC01-5F930F831120}" sibTransId="{6FBF53CE-7A29-4378-9F89-065C98F2B47E}"/>
    <dgm:cxn modelId="{9D9DCBC3-C23E-49D4-A3C2-EB99E057B3A2}" type="presOf" srcId="{0944B535-326C-43D6-9ECF-2E1D727DF4C6}" destId="{282C7304-A29B-41DC-BB36-B0A5CEAFD9B9}" srcOrd="0" destOrd="0" presId="urn:microsoft.com/office/officeart/2005/8/layout/default"/>
    <dgm:cxn modelId="{66A77FC9-45AD-40B1-AB40-E1869E132EBB}" type="presOf" srcId="{920E7B3D-7961-45A2-B851-A71D8A5AAB9D}" destId="{B9B66C12-ABC1-462D-82A6-85730A812580}" srcOrd="0" destOrd="0" presId="urn:microsoft.com/office/officeart/2005/8/layout/default"/>
    <dgm:cxn modelId="{1AED54CD-7B5C-40B3-B6E8-CED5F3BC4000}" srcId="{217D788A-3FEA-4B7D-BBDF-3009AE5A1622}" destId="{920E7B3D-7961-45A2-B851-A71D8A5AAB9D}" srcOrd="1" destOrd="0" parTransId="{F8659E55-8446-4FE7-93C4-47E689C48F56}" sibTransId="{0543D0F5-294D-42A7-B5DC-439E08C75F8A}"/>
    <dgm:cxn modelId="{817214E8-B5A4-4206-AC25-CB409CE921CF}" srcId="{217D788A-3FEA-4B7D-BBDF-3009AE5A1622}" destId="{BD393F68-35AE-48E5-AB67-A951E3AB9C5E}" srcOrd="4" destOrd="0" parTransId="{3D60F6EE-8026-44EA-8996-5B4AF8A71757}" sibTransId="{47B28805-A9B2-49C6-B59D-75B511511927}"/>
    <dgm:cxn modelId="{01C14E07-3040-44E9-A6CC-ED0C6F957DA3}" type="presParOf" srcId="{E23AC041-E6DD-4DAE-A704-B0D8FD5B8BA3}" destId="{42E30FAD-2181-46DA-AF96-607D894363B7}" srcOrd="0" destOrd="0" presId="urn:microsoft.com/office/officeart/2005/8/layout/default"/>
    <dgm:cxn modelId="{21716848-E611-4AE5-AD55-308BD92FB287}" type="presParOf" srcId="{E23AC041-E6DD-4DAE-A704-B0D8FD5B8BA3}" destId="{586A49EC-B1F5-473D-8EDC-65F13002F6B4}" srcOrd="1" destOrd="0" presId="urn:microsoft.com/office/officeart/2005/8/layout/default"/>
    <dgm:cxn modelId="{65E67B78-EDBC-41CD-A78E-F4CC341D526C}" type="presParOf" srcId="{E23AC041-E6DD-4DAE-A704-B0D8FD5B8BA3}" destId="{B9B66C12-ABC1-462D-82A6-85730A812580}" srcOrd="2" destOrd="0" presId="urn:microsoft.com/office/officeart/2005/8/layout/default"/>
    <dgm:cxn modelId="{0DC5BC5A-2595-4A8C-AD4E-55D39584A73A}" type="presParOf" srcId="{E23AC041-E6DD-4DAE-A704-B0D8FD5B8BA3}" destId="{E5E65E6C-79D2-4504-AAA0-AAC6A606E2FF}" srcOrd="3" destOrd="0" presId="urn:microsoft.com/office/officeart/2005/8/layout/default"/>
    <dgm:cxn modelId="{277036E2-0C5E-4121-A405-51E161470C55}" type="presParOf" srcId="{E23AC041-E6DD-4DAE-A704-B0D8FD5B8BA3}" destId="{8F7B7B69-F0BE-4FD8-B88F-A7A72489AC67}" srcOrd="4" destOrd="0" presId="urn:microsoft.com/office/officeart/2005/8/layout/default"/>
    <dgm:cxn modelId="{9427112B-20DF-4E9E-9125-0AB8D8AA1553}" type="presParOf" srcId="{E23AC041-E6DD-4DAE-A704-B0D8FD5B8BA3}" destId="{AB964FA9-E38F-43C1-BB16-D4ABB35E6A9F}" srcOrd="5" destOrd="0" presId="urn:microsoft.com/office/officeart/2005/8/layout/default"/>
    <dgm:cxn modelId="{70CF97BE-8AE7-4178-93F3-5F152C7C4A97}" type="presParOf" srcId="{E23AC041-E6DD-4DAE-A704-B0D8FD5B8BA3}" destId="{A9FEFBF7-68ED-47EA-AFEA-5AEF736B722C}" srcOrd="6" destOrd="0" presId="urn:microsoft.com/office/officeart/2005/8/layout/default"/>
    <dgm:cxn modelId="{8F4CBA33-1162-417D-8B03-E733E02556AD}" type="presParOf" srcId="{E23AC041-E6DD-4DAE-A704-B0D8FD5B8BA3}" destId="{0BB1C66A-E2E6-4874-BBB7-9FA21AB70F03}" srcOrd="7" destOrd="0" presId="urn:microsoft.com/office/officeart/2005/8/layout/default"/>
    <dgm:cxn modelId="{A5D17A48-BF47-4F38-B985-1EB98A5C58AD}" type="presParOf" srcId="{E23AC041-E6DD-4DAE-A704-B0D8FD5B8BA3}" destId="{C81D7624-1A10-4975-B8E1-4D0EBC03DA89}" srcOrd="8" destOrd="0" presId="urn:microsoft.com/office/officeart/2005/8/layout/default"/>
    <dgm:cxn modelId="{22A2F931-C463-45D6-9E54-B022B503DBB6}" type="presParOf" srcId="{E23AC041-E6DD-4DAE-A704-B0D8FD5B8BA3}" destId="{1D3D233A-3066-4F8E-815B-7ED36C02F4DF}" srcOrd="9" destOrd="0" presId="urn:microsoft.com/office/officeart/2005/8/layout/default"/>
    <dgm:cxn modelId="{99A138D4-F0B0-496C-A9CC-D100AA322C45}" type="presParOf" srcId="{E23AC041-E6DD-4DAE-A704-B0D8FD5B8BA3}" destId="{36CFE3EC-861F-4AE4-B692-4DE9C3BE64DE}" srcOrd="10" destOrd="0" presId="urn:microsoft.com/office/officeart/2005/8/layout/default"/>
    <dgm:cxn modelId="{34FBE9EA-E1E7-49A9-AA28-53625982DBBB}" type="presParOf" srcId="{E23AC041-E6DD-4DAE-A704-B0D8FD5B8BA3}" destId="{9BEA5249-31A8-449E-9701-AD2537B38646}" srcOrd="11" destOrd="0" presId="urn:microsoft.com/office/officeart/2005/8/layout/default"/>
    <dgm:cxn modelId="{04FAEA30-ABDC-4D87-BF75-82F4DFDAAE26}" type="presParOf" srcId="{E23AC041-E6DD-4DAE-A704-B0D8FD5B8BA3}" destId="{FAD38C8D-3F77-47DC-9509-FE76C3722E0C}" srcOrd="12" destOrd="0" presId="urn:microsoft.com/office/officeart/2005/8/layout/default"/>
    <dgm:cxn modelId="{00607870-D9ED-4E6F-80B4-0591052FD7BC}" type="presParOf" srcId="{E23AC041-E6DD-4DAE-A704-B0D8FD5B8BA3}" destId="{69CADB6E-4F60-40D0-A031-18A8D823DA6D}" srcOrd="13" destOrd="0" presId="urn:microsoft.com/office/officeart/2005/8/layout/default"/>
    <dgm:cxn modelId="{EA668CD3-8980-427B-8FC1-0F2AEE562978}" type="presParOf" srcId="{E23AC041-E6DD-4DAE-A704-B0D8FD5B8BA3}" destId="{3E91EDB0-2529-4754-97D7-4A6C960D75CF}" srcOrd="14" destOrd="0" presId="urn:microsoft.com/office/officeart/2005/8/layout/default"/>
    <dgm:cxn modelId="{C39B5754-0CF1-4E82-B5FC-A109CECCE373}" type="presParOf" srcId="{E23AC041-E6DD-4DAE-A704-B0D8FD5B8BA3}" destId="{9E2DC4BA-158F-42AB-9351-92F666C60081}" srcOrd="15" destOrd="0" presId="urn:microsoft.com/office/officeart/2005/8/layout/default"/>
    <dgm:cxn modelId="{31B2102C-BDAE-4688-87CF-331C658C51BF}" type="presParOf" srcId="{E23AC041-E6DD-4DAE-A704-B0D8FD5B8BA3}" destId="{282C7304-A29B-41DC-BB36-B0A5CEAFD9B9}" srcOrd="16" destOrd="0" presId="urn:microsoft.com/office/officeart/2005/8/layout/default"/>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0DC04-04DB-499A-89BB-C0B0432372E4}">
      <dsp:nvSpPr>
        <dsp:cNvPr id="0" name=""/>
        <dsp:cNvSpPr/>
      </dsp:nvSpPr>
      <dsp:spPr>
        <a:xfrm>
          <a:off x="693948" y="599"/>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dirty="0"/>
            <a:t>Software - (513)</a:t>
          </a:r>
        </a:p>
      </dsp:txBody>
      <dsp:txXfrm>
        <a:off x="693948" y="599"/>
        <a:ext cx="1894374" cy="1136624"/>
      </dsp:txXfrm>
    </dsp:sp>
    <dsp:sp modelId="{B9045A50-075D-4FDE-90C8-207B7F41840A}">
      <dsp:nvSpPr>
        <dsp:cNvPr id="0" name=""/>
        <dsp:cNvSpPr/>
      </dsp:nvSpPr>
      <dsp:spPr>
        <a:xfrm>
          <a:off x="2777760" y="14284"/>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a:t>Hardware - (515)</a:t>
          </a:r>
        </a:p>
      </dsp:txBody>
      <dsp:txXfrm>
        <a:off x="2777760" y="14284"/>
        <a:ext cx="1894374" cy="1136624"/>
      </dsp:txXfrm>
    </dsp:sp>
    <dsp:sp modelId="{EF47720F-DF06-4C9E-8743-7190ED396A69}">
      <dsp:nvSpPr>
        <dsp:cNvPr id="0" name=""/>
        <dsp:cNvSpPr/>
      </dsp:nvSpPr>
      <dsp:spPr>
        <a:xfrm>
          <a:off x="693948" y="1326661"/>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a:t>Communications - (512)</a:t>
          </a:r>
        </a:p>
      </dsp:txBody>
      <dsp:txXfrm>
        <a:off x="693948" y="1326661"/>
        <a:ext cx="1894374" cy="1136624"/>
      </dsp:txXfrm>
    </dsp:sp>
    <dsp:sp modelId="{C7612945-6A4D-416C-A75C-35DFF64B15E3}">
      <dsp:nvSpPr>
        <dsp:cNvPr id="0" name=""/>
        <dsp:cNvSpPr/>
      </dsp:nvSpPr>
      <dsp:spPr>
        <a:xfrm>
          <a:off x="2777760" y="1326661"/>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a:t>Supply Chain - (437)</a:t>
          </a:r>
        </a:p>
      </dsp:txBody>
      <dsp:txXfrm>
        <a:off x="2777760" y="1326661"/>
        <a:ext cx="1894374" cy="1136624"/>
      </dsp:txXfrm>
    </dsp:sp>
    <dsp:sp modelId="{49363330-C7AC-4EA2-A34C-B92EAB46067C}">
      <dsp:nvSpPr>
        <dsp:cNvPr id="0" name=""/>
        <dsp:cNvSpPr/>
      </dsp:nvSpPr>
      <dsp:spPr>
        <a:xfrm>
          <a:off x="693948" y="2652723"/>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a:t>Social Engineering - (403)</a:t>
          </a:r>
        </a:p>
      </dsp:txBody>
      <dsp:txXfrm>
        <a:off x="693948" y="2652723"/>
        <a:ext cx="1894374" cy="1136624"/>
      </dsp:txXfrm>
    </dsp:sp>
    <dsp:sp modelId="{7E52C5D9-B9F9-4D82-ACAC-6F7108122875}">
      <dsp:nvSpPr>
        <dsp:cNvPr id="0" name=""/>
        <dsp:cNvSpPr/>
      </dsp:nvSpPr>
      <dsp:spPr>
        <a:xfrm>
          <a:off x="2777760" y="2652723"/>
          <a:ext cx="1894374" cy="11366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a:t>Physical Security - (514)</a:t>
          </a:r>
        </a:p>
      </dsp:txBody>
      <dsp:txXfrm>
        <a:off x="2777760" y="2652723"/>
        <a:ext cx="1894374" cy="1136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30FAD-2181-46DA-AF96-607D894363B7}">
      <dsp:nvSpPr>
        <dsp:cNvPr id="0" name=""/>
        <dsp:cNvSpPr/>
      </dsp:nvSpPr>
      <dsp:spPr>
        <a:xfrm>
          <a:off x="0" y="649636"/>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dirty="0"/>
            <a:t>Engage in Deceptive Interactions - (156)</a:t>
          </a:r>
        </a:p>
      </dsp:txBody>
      <dsp:txXfrm>
        <a:off x="0" y="649636"/>
        <a:ext cx="1893536" cy="1136122"/>
      </dsp:txXfrm>
    </dsp:sp>
    <dsp:sp modelId="{B9B66C12-ABC1-462D-82A6-85730A812580}">
      <dsp:nvSpPr>
        <dsp:cNvPr id="0" name=""/>
        <dsp:cNvSpPr/>
      </dsp:nvSpPr>
      <dsp:spPr>
        <a:xfrm>
          <a:off x="2082890" y="649636"/>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dirty="0"/>
            <a:t>Abuse Existing Functionality - (210)</a:t>
          </a:r>
        </a:p>
      </dsp:txBody>
      <dsp:txXfrm>
        <a:off x="2082890" y="649636"/>
        <a:ext cx="1893536" cy="1136122"/>
      </dsp:txXfrm>
    </dsp:sp>
    <dsp:sp modelId="{8F7B7B69-F0BE-4FD8-B88F-A7A72489AC67}">
      <dsp:nvSpPr>
        <dsp:cNvPr id="0" name=""/>
        <dsp:cNvSpPr/>
      </dsp:nvSpPr>
      <dsp:spPr>
        <a:xfrm>
          <a:off x="4165781" y="649636"/>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a:t>Manipulate Data Structures - (255)</a:t>
          </a:r>
        </a:p>
      </dsp:txBody>
      <dsp:txXfrm>
        <a:off x="4165781" y="649636"/>
        <a:ext cx="1893536" cy="1136122"/>
      </dsp:txXfrm>
    </dsp:sp>
    <dsp:sp modelId="{A9FEFBF7-68ED-47EA-AFEA-5AEF736B722C}">
      <dsp:nvSpPr>
        <dsp:cNvPr id="0" name=""/>
        <dsp:cNvSpPr/>
      </dsp:nvSpPr>
      <dsp:spPr>
        <a:xfrm>
          <a:off x="0" y="1975111"/>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dirty="0"/>
            <a:t>Manipulate System Resources - (262)</a:t>
          </a:r>
        </a:p>
      </dsp:txBody>
      <dsp:txXfrm>
        <a:off x="0" y="1975111"/>
        <a:ext cx="1893536" cy="1136122"/>
      </dsp:txXfrm>
    </dsp:sp>
    <dsp:sp modelId="{C81D7624-1A10-4975-B8E1-4D0EBC03DA89}">
      <dsp:nvSpPr>
        <dsp:cNvPr id="0" name=""/>
        <dsp:cNvSpPr/>
      </dsp:nvSpPr>
      <dsp:spPr>
        <a:xfrm>
          <a:off x="2082890" y="1975111"/>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dirty="0"/>
            <a:t>Inject Unexpected Items - (152)</a:t>
          </a:r>
        </a:p>
      </dsp:txBody>
      <dsp:txXfrm>
        <a:off x="2082890" y="1975111"/>
        <a:ext cx="1893536" cy="1136122"/>
      </dsp:txXfrm>
    </dsp:sp>
    <dsp:sp modelId="{36CFE3EC-861F-4AE4-B692-4DE9C3BE64DE}">
      <dsp:nvSpPr>
        <dsp:cNvPr id="0" name=""/>
        <dsp:cNvSpPr/>
      </dsp:nvSpPr>
      <dsp:spPr>
        <a:xfrm>
          <a:off x="4165781" y="1975111"/>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dirty="0"/>
            <a:t>Employ Probabilistic Techniques - (223)</a:t>
          </a:r>
        </a:p>
      </dsp:txBody>
      <dsp:txXfrm>
        <a:off x="4165781" y="1975111"/>
        <a:ext cx="1893536" cy="1136122"/>
      </dsp:txXfrm>
    </dsp:sp>
    <dsp:sp modelId="{FAD38C8D-3F77-47DC-9509-FE76C3722E0C}">
      <dsp:nvSpPr>
        <dsp:cNvPr id="0" name=""/>
        <dsp:cNvSpPr/>
      </dsp:nvSpPr>
      <dsp:spPr>
        <a:xfrm>
          <a:off x="0" y="3300587"/>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a:t>Manipulate Timing and State - (172)</a:t>
          </a:r>
        </a:p>
      </dsp:txBody>
      <dsp:txXfrm>
        <a:off x="0" y="3300587"/>
        <a:ext cx="1893536" cy="1136122"/>
      </dsp:txXfrm>
    </dsp:sp>
    <dsp:sp modelId="{3E91EDB0-2529-4754-97D7-4A6C960D75CF}">
      <dsp:nvSpPr>
        <dsp:cNvPr id="0" name=""/>
        <dsp:cNvSpPr/>
      </dsp:nvSpPr>
      <dsp:spPr>
        <a:xfrm>
          <a:off x="2082890" y="3300587"/>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a:t>Collect and Analyze Information - (118)</a:t>
          </a:r>
        </a:p>
      </dsp:txBody>
      <dsp:txXfrm>
        <a:off x="2082890" y="3300587"/>
        <a:ext cx="1893536" cy="1136122"/>
      </dsp:txXfrm>
    </dsp:sp>
    <dsp:sp modelId="{282C7304-A29B-41DC-BB36-B0A5CEAFD9B9}">
      <dsp:nvSpPr>
        <dsp:cNvPr id="0" name=""/>
        <dsp:cNvSpPr/>
      </dsp:nvSpPr>
      <dsp:spPr>
        <a:xfrm>
          <a:off x="4165781" y="3300587"/>
          <a:ext cx="1893536" cy="1136122"/>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NZ" sz="1700" kern="1200"/>
            <a:t>Subvert Access Control - (225)</a:t>
          </a:r>
        </a:p>
      </dsp:txBody>
      <dsp:txXfrm>
        <a:off x="4165781" y="3300587"/>
        <a:ext cx="1893536" cy="11361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OWASP refers to the Top 10 as an ‘awareness document’ and they recommend that all companies incorporate the report into their processes in order to minimize and/or mitigate security risks.</a:t>
            </a:r>
            <a:endParaRPr lang="en-NZ" dirty="0"/>
          </a:p>
          <a:p>
            <a:endParaRPr lang="en-NZ" dirty="0"/>
          </a:p>
          <a:p>
            <a:r>
              <a:rPr lang="en-NZ" dirty="0"/>
              <a:t>The OWASP Top 10-2017 is based primarily on 40+ data submissions from firms that specialize in application security and an industry survey that was completed by over 500 individuals.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These are the top 10 critical risks as of 2017.</a:t>
            </a:r>
            <a:endParaRPr lang="en-NZ" dirty="0"/>
          </a:p>
          <a:p>
            <a:endParaRPr lang="en-NZ" dirty="0"/>
          </a:p>
          <a:p>
            <a:r>
              <a:rPr lang="en-NZ" dirty="0"/>
              <a:t>The OWASP Top 10 is not set up to resolve every attack in the book, but to help teams avoid the common mistakes which are far more likely to get their applications breached.</a:t>
            </a:r>
            <a:endParaRPr lang="en-NZ" dirty="0"/>
          </a:p>
          <a:p>
            <a:endParaRPr lang="en-NZ" dirty="0"/>
          </a:p>
          <a:p>
            <a:r>
              <a:rPr lang="en-NZ" dirty="0"/>
              <a:t>A determined attacker can find many avenues to breach their target. </a:t>
            </a:r>
            <a:endParaRPr lang="en-NZ" dirty="0"/>
          </a:p>
          <a:p>
            <a:endParaRPr lang="en-NZ" dirty="0"/>
          </a:p>
          <a:p>
            <a:r>
              <a:rPr lang="en-NZ" dirty="0"/>
              <a:t>However, the smart risk management advisories do not focus on the minority of cases but instead seek to address the issues facing the widest audience</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Each risk uses terminology based on this model of how attacks can happen, be mitigated and their impact.</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50" dirty="0"/>
              <a:t>This is an interesting list from the perspective of the threat modeler. The list is a good length, and many of these attacks seem like they are well-balanced in terms of attack detail and its power to provoke thought. A few (cross-site scripting and cross-site request forgery) seem overly specific with respect to threat </a:t>
            </a:r>
            <a:r>
              <a:rPr lang="en-NZ" sz="1050" dirty="0" err="1"/>
              <a:t>modeling</a:t>
            </a:r>
            <a:r>
              <a:rPr lang="en-NZ" sz="1050" dirty="0"/>
              <a:t>. They may be better as input into test planning.</a:t>
            </a:r>
            <a:endParaRPr lang="en-NZ" sz="1050" dirty="0"/>
          </a:p>
          <a:p>
            <a:endParaRPr lang="en-NZ" sz="1050" dirty="0"/>
          </a:p>
          <a:p>
            <a:r>
              <a:rPr lang="en-NZ" sz="1050" dirty="0"/>
              <a:t>Each has backing information, including threat agents, attack vectors, security weaknesses, technical and business impacts, as well as details covering whether you are vulnerable to the attack and how you prevent it.</a:t>
            </a:r>
            <a:endParaRPr lang="en-NZ" sz="105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Accept isn’t a fix but the point is that you make a conscious decision to accept and document it for the person who has to maintain the system after you.</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Mitigating a threats is about doing things to make </a:t>
            </a:r>
            <a:r>
              <a:rPr lang="en-NZ" sz="1200" kern="1200" dirty="0" err="1">
                <a:solidFill>
                  <a:schemeClr val="tx1"/>
                </a:solidFill>
                <a:effectLst/>
                <a:latin typeface="+mn-lt"/>
                <a:ea typeface="+mn-ea"/>
                <a:cs typeface="+mn-cs"/>
              </a:rPr>
              <a:t>itharder</a:t>
            </a:r>
            <a:r>
              <a:rPr lang="en-NZ" sz="1200" kern="1200" dirty="0">
                <a:solidFill>
                  <a:schemeClr val="tx1"/>
                </a:solidFill>
                <a:effectLst/>
                <a:latin typeface="+mn-lt"/>
                <a:ea typeface="+mn-ea"/>
                <a:cs typeface="+mn-cs"/>
              </a:rPr>
              <a:t> to take advantage of a threat. </a:t>
            </a:r>
            <a:r>
              <a:rPr lang="en-NZ" sz="1200" kern="1200" dirty="0" err="1">
                <a:solidFill>
                  <a:schemeClr val="tx1"/>
                </a:solidFill>
                <a:effectLst/>
                <a:latin typeface="+mn-lt"/>
                <a:ea typeface="+mn-ea"/>
                <a:cs typeface="+mn-cs"/>
              </a:rPr>
              <a:t>Requiringpasswords</a:t>
            </a:r>
            <a:r>
              <a:rPr lang="en-NZ" sz="1200" kern="1200" dirty="0">
                <a:solidFill>
                  <a:schemeClr val="tx1"/>
                </a:solidFill>
                <a:effectLst/>
                <a:latin typeface="+mn-lt"/>
                <a:ea typeface="+mn-ea"/>
                <a:cs typeface="+mn-cs"/>
              </a:rPr>
              <a:t> to control who can log in mitigates </a:t>
            </a:r>
            <a:r>
              <a:rPr lang="en-NZ" sz="1200" kern="1200" dirty="0" err="1">
                <a:solidFill>
                  <a:schemeClr val="tx1"/>
                </a:solidFill>
                <a:effectLst/>
                <a:latin typeface="+mn-lt"/>
                <a:ea typeface="+mn-ea"/>
                <a:cs typeface="+mn-cs"/>
              </a:rPr>
              <a:t>thethreat</a:t>
            </a:r>
            <a:r>
              <a:rPr lang="en-NZ" sz="1200" kern="1200" dirty="0">
                <a:solidFill>
                  <a:schemeClr val="tx1"/>
                </a:solidFill>
                <a:effectLst/>
                <a:latin typeface="+mn-lt"/>
                <a:ea typeface="+mn-ea"/>
                <a:cs typeface="+mn-cs"/>
              </a:rPr>
              <a:t> of spoofing. Adding password controls </a:t>
            </a:r>
            <a:r>
              <a:rPr lang="en-NZ" sz="1200" kern="1200" dirty="0" err="1">
                <a:solidFill>
                  <a:schemeClr val="tx1"/>
                </a:solidFill>
                <a:effectLst/>
                <a:latin typeface="+mn-lt"/>
                <a:ea typeface="+mn-ea"/>
                <a:cs typeface="+mn-cs"/>
              </a:rPr>
              <a:t>thatenforce</a:t>
            </a:r>
            <a:r>
              <a:rPr lang="en-NZ" sz="1200" kern="1200" dirty="0">
                <a:solidFill>
                  <a:schemeClr val="tx1"/>
                </a:solidFill>
                <a:effectLst/>
                <a:latin typeface="+mn-lt"/>
                <a:ea typeface="+mn-ea"/>
                <a:cs typeface="+mn-cs"/>
              </a:rPr>
              <a:t> complexity or expiration makes it less </a:t>
            </a:r>
            <a:r>
              <a:rPr lang="en-NZ" sz="1200" kern="1200" dirty="0" err="1">
                <a:solidFill>
                  <a:schemeClr val="tx1"/>
                </a:solidFill>
                <a:effectLst/>
                <a:latin typeface="+mn-lt"/>
                <a:ea typeface="+mn-ea"/>
                <a:cs typeface="+mn-cs"/>
              </a:rPr>
              <a:t>likelythat</a:t>
            </a:r>
            <a:r>
              <a:rPr lang="en-NZ" sz="1200" kern="1200" dirty="0">
                <a:solidFill>
                  <a:schemeClr val="tx1"/>
                </a:solidFill>
                <a:effectLst/>
                <a:latin typeface="+mn-lt"/>
                <a:ea typeface="+mn-ea"/>
                <a:cs typeface="+mn-cs"/>
              </a:rPr>
              <a:t> a password will be guessed or usable if stolen.</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Eliminating threats is almost always achieved by eliminating features. </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If you have a threat that someone will access the administrative function of a website by visiting the /admin/URL, you can mitigate it with passwords or other authentication techniques, but the threat is still present. You can eliminate it by removing the interface, handling administration through the command line. </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NZ" sz="1200" kern="1200" dirty="0">
                <a:solidFill>
                  <a:schemeClr val="tx1"/>
                </a:solidFill>
                <a:effectLst/>
                <a:latin typeface="+mn-lt"/>
                <a:ea typeface="+mn-ea"/>
                <a:cs typeface="+mn-cs"/>
              </a:rPr>
              <a:t>Accepting the risk is the final approach to addressing threats. For most organizations most of the time, searching everyone on the way in and out of the building is not worth the expense or the cost to the dignity and job satisfaction of those workers.(However, diamond mines and sometimes government agencies take a different approach.)</a:t>
            </a:r>
            <a:endParaRPr lang="en-NZ"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NZ"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NZ" sz="1200" kern="1200" dirty="0">
                <a:solidFill>
                  <a:schemeClr val="tx1"/>
                </a:solidFill>
                <a:effectLst/>
                <a:latin typeface="+mn-lt"/>
                <a:ea typeface="+mn-ea"/>
                <a:cs typeface="+mn-cs"/>
              </a:rPr>
              <a:t>Similarly, the cost of preventing someone from inserting a back door in the motherboard </a:t>
            </a:r>
            <a:r>
              <a:rPr lang="en-NZ" sz="1200" kern="1200" dirty="0" err="1">
                <a:solidFill>
                  <a:schemeClr val="tx1"/>
                </a:solidFill>
                <a:effectLst/>
                <a:latin typeface="+mn-lt"/>
                <a:ea typeface="+mn-ea"/>
                <a:cs typeface="+mn-cs"/>
              </a:rPr>
              <a:t>isexpensive</a:t>
            </a:r>
            <a:r>
              <a:rPr lang="en-NZ" sz="1200" kern="1200" dirty="0">
                <a:solidFill>
                  <a:schemeClr val="tx1"/>
                </a:solidFill>
                <a:effectLst/>
                <a:latin typeface="+mn-lt"/>
                <a:ea typeface="+mn-ea"/>
                <a:cs typeface="+mn-cs"/>
              </a:rPr>
              <a:t>, so for each of these examples you might choose to accept the risk. And once you’ve accepted the risk, you shouldn’t worry over it. Sometimes worry is a sign that the risk hasn’t been fully accepted, or that the risk acceptance was inappropriate..</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 list</a:t>
            </a:r>
            <a:r>
              <a:rPr lang="en-US" baseline="0" dirty="0"/>
              <a:t> of STRIDE Standard Mitigations is included at the end of the presentation.</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 list</a:t>
            </a:r>
            <a:r>
              <a:rPr lang="en-US" baseline="0" dirty="0"/>
              <a:t> of STRIDE Standard Mitigations is included at the end of the presentation.</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 list</a:t>
            </a:r>
            <a:r>
              <a:rPr lang="en-US" baseline="0" dirty="0"/>
              <a:t> of STRIDE Standard Mitigations is included at the end of the presentation.</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 list</a:t>
            </a:r>
            <a:r>
              <a:rPr lang="en-US" baseline="0" dirty="0"/>
              <a:t> of STRIDE Standard Mitigations is included at the end of the presentation.</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err="1">
                <a:solidFill>
                  <a:schemeClr val="tx1"/>
                </a:solidFill>
                <a:effectLst/>
                <a:latin typeface="+mn-lt"/>
                <a:ea typeface="+mn-ea"/>
                <a:cs typeface="+mn-cs"/>
              </a:rPr>
              <a:t>ccepting</a:t>
            </a:r>
            <a:r>
              <a:rPr lang="en-NZ" sz="1200" kern="1200" dirty="0">
                <a:solidFill>
                  <a:schemeClr val="tx1"/>
                </a:solidFill>
                <a:effectLst/>
                <a:latin typeface="+mn-lt"/>
                <a:ea typeface="+mn-ea"/>
                <a:cs typeface="+mn-cs"/>
              </a:rPr>
              <a:t> the risk is the final approach </a:t>
            </a:r>
            <a:r>
              <a:rPr lang="en-NZ" sz="1200" kern="1200" dirty="0" err="1">
                <a:solidFill>
                  <a:schemeClr val="tx1"/>
                </a:solidFill>
                <a:effectLst/>
                <a:latin typeface="+mn-lt"/>
                <a:ea typeface="+mn-ea"/>
                <a:cs typeface="+mn-cs"/>
              </a:rPr>
              <a:t>toaddressing</a:t>
            </a:r>
            <a:r>
              <a:rPr lang="en-NZ" sz="1200" kern="1200" dirty="0">
                <a:solidFill>
                  <a:schemeClr val="tx1"/>
                </a:solidFill>
                <a:effectLst/>
                <a:latin typeface="+mn-lt"/>
                <a:ea typeface="+mn-ea"/>
                <a:cs typeface="+mn-cs"/>
              </a:rPr>
              <a:t> threats. For most organizations most </a:t>
            </a:r>
            <a:r>
              <a:rPr lang="en-NZ" sz="1200" kern="1200" dirty="0" err="1">
                <a:solidFill>
                  <a:schemeClr val="tx1"/>
                </a:solidFill>
                <a:effectLst/>
                <a:latin typeface="+mn-lt"/>
                <a:ea typeface="+mn-ea"/>
                <a:cs typeface="+mn-cs"/>
              </a:rPr>
              <a:t>ofthe</a:t>
            </a:r>
            <a:r>
              <a:rPr lang="en-NZ" sz="1200" kern="1200" dirty="0">
                <a:solidFill>
                  <a:schemeClr val="tx1"/>
                </a:solidFill>
                <a:effectLst/>
                <a:latin typeface="+mn-lt"/>
                <a:ea typeface="+mn-ea"/>
                <a:cs typeface="+mn-cs"/>
              </a:rPr>
              <a:t> time, searching everyone on the way in and </a:t>
            </a:r>
            <a:r>
              <a:rPr lang="en-NZ" sz="1200" kern="1200" dirty="0" err="1">
                <a:solidFill>
                  <a:schemeClr val="tx1"/>
                </a:solidFill>
                <a:effectLst/>
                <a:latin typeface="+mn-lt"/>
                <a:ea typeface="+mn-ea"/>
                <a:cs typeface="+mn-cs"/>
              </a:rPr>
              <a:t>outof</a:t>
            </a:r>
            <a:r>
              <a:rPr lang="en-NZ" sz="1200" kern="1200" dirty="0">
                <a:solidFill>
                  <a:schemeClr val="tx1"/>
                </a:solidFill>
                <a:effectLst/>
                <a:latin typeface="+mn-lt"/>
                <a:ea typeface="+mn-ea"/>
                <a:cs typeface="+mn-cs"/>
              </a:rPr>
              <a:t> the building is not worth the expense or the </a:t>
            </a:r>
            <a:r>
              <a:rPr lang="en-NZ" sz="1200" kern="1200" dirty="0" err="1">
                <a:solidFill>
                  <a:schemeClr val="tx1"/>
                </a:solidFill>
                <a:effectLst/>
                <a:latin typeface="+mn-lt"/>
                <a:ea typeface="+mn-ea"/>
                <a:cs typeface="+mn-cs"/>
              </a:rPr>
              <a:t>costto</a:t>
            </a:r>
            <a:r>
              <a:rPr lang="en-NZ" sz="1200" kern="1200" dirty="0">
                <a:solidFill>
                  <a:schemeClr val="tx1"/>
                </a:solidFill>
                <a:effectLst/>
                <a:latin typeface="+mn-lt"/>
                <a:ea typeface="+mn-ea"/>
                <a:cs typeface="+mn-cs"/>
              </a:rPr>
              <a:t> the dignity and job satisfaction of those workers.(However, diamond mines and </a:t>
            </a:r>
            <a:r>
              <a:rPr lang="en-NZ" sz="1200" kern="1200" dirty="0" err="1">
                <a:solidFill>
                  <a:schemeClr val="tx1"/>
                </a:solidFill>
                <a:effectLst/>
                <a:latin typeface="+mn-lt"/>
                <a:ea typeface="+mn-ea"/>
                <a:cs typeface="+mn-cs"/>
              </a:rPr>
              <a:t>sometimesgovernment</a:t>
            </a:r>
            <a:r>
              <a:rPr lang="en-NZ" sz="1200" kern="1200" dirty="0">
                <a:solidFill>
                  <a:schemeClr val="tx1"/>
                </a:solidFill>
                <a:effectLst/>
                <a:latin typeface="+mn-lt"/>
                <a:ea typeface="+mn-ea"/>
                <a:cs typeface="+mn-cs"/>
              </a:rPr>
              <a:t> agencies take a different approach.)Similarly, the cost of preventing someone </a:t>
            </a:r>
            <a:r>
              <a:rPr lang="en-NZ" sz="1200" kern="1200" dirty="0" err="1">
                <a:solidFill>
                  <a:schemeClr val="tx1"/>
                </a:solidFill>
                <a:effectLst/>
                <a:latin typeface="+mn-lt"/>
                <a:ea typeface="+mn-ea"/>
                <a:cs typeface="+mn-cs"/>
              </a:rPr>
              <a:t>frominserting</a:t>
            </a:r>
            <a:r>
              <a:rPr lang="en-NZ" sz="1200" kern="1200" dirty="0">
                <a:solidFill>
                  <a:schemeClr val="tx1"/>
                </a:solidFill>
                <a:effectLst/>
                <a:latin typeface="+mn-lt"/>
                <a:ea typeface="+mn-ea"/>
                <a:cs typeface="+mn-cs"/>
              </a:rPr>
              <a:t> a back door in the motherboard </a:t>
            </a:r>
            <a:r>
              <a:rPr lang="en-NZ" sz="1200" kern="1200" dirty="0" err="1">
                <a:solidFill>
                  <a:schemeClr val="tx1"/>
                </a:solidFill>
                <a:effectLst/>
                <a:latin typeface="+mn-lt"/>
                <a:ea typeface="+mn-ea"/>
                <a:cs typeface="+mn-cs"/>
              </a:rPr>
              <a:t>isexpensive</a:t>
            </a:r>
            <a:r>
              <a:rPr lang="en-NZ" sz="1200" kern="1200" dirty="0">
                <a:solidFill>
                  <a:schemeClr val="tx1"/>
                </a:solidFill>
                <a:effectLst/>
                <a:latin typeface="+mn-lt"/>
                <a:ea typeface="+mn-ea"/>
                <a:cs typeface="+mn-cs"/>
              </a:rPr>
              <a:t>, so for each of these examples you </a:t>
            </a:r>
            <a:r>
              <a:rPr lang="en-NZ" sz="1200" kern="1200" dirty="0" err="1">
                <a:solidFill>
                  <a:schemeClr val="tx1"/>
                </a:solidFill>
                <a:effectLst/>
                <a:latin typeface="+mn-lt"/>
                <a:ea typeface="+mn-ea"/>
                <a:cs typeface="+mn-cs"/>
              </a:rPr>
              <a:t>mightchoose</a:t>
            </a:r>
            <a:r>
              <a:rPr lang="en-NZ" sz="1200" kern="1200" dirty="0">
                <a:solidFill>
                  <a:schemeClr val="tx1"/>
                </a:solidFill>
                <a:effectLst/>
                <a:latin typeface="+mn-lt"/>
                <a:ea typeface="+mn-ea"/>
                <a:cs typeface="+mn-cs"/>
              </a:rPr>
              <a:t> to accept the </a:t>
            </a:r>
            <a:r>
              <a:rPr lang="en-NZ" sz="1200" kern="1200" dirty="0" err="1">
                <a:solidFill>
                  <a:schemeClr val="tx1"/>
                </a:solidFill>
                <a:effectLst/>
                <a:latin typeface="+mn-lt"/>
                <a:ea typeface="+mn-ea"/>
                <a:cs typeface="+mn-cs"/>
              </a:rPr>
              <a:t>risk.And</a:t>
            </a:r>
            <a:r>
              <a:rPr lang="en-NZ" sz="1200" kern="1200" dirty="0">
                <a:solidFill>
                  <a:schemeClr val="tx1"/>
                </a:solidFill>
                <a:effectLst/>
                <a:latin typeface="+mn-lt"/>
                <a:ea typeface="+mn-ea"/>
                <a:cs typeface="+mn-cs"/>
              </a:rPr>
              <a:t> once you’ve accepted the risk, you </a:t>
            </a:r>
            <a:r>
              <a:rPr lang="en-NZ" sz="1200" kern="1200" dirty="0" err="1">
                <a:solidFill>
                  <a:schemeClr val="tx1"/>
                </a:solidFill>
                <a:effectLst/>
                <a:latin typeface="+mn-lt"/>
                <a:ea typeface="+mn-ea"/>
                <a:cs typeface="+mn-cs"/>
              </a:rPr>
              <a:t>shouldn’tworry</a:t>
            </a:r>
            <a:r>
              <a:rPr lang="en-NZ" sz="1200" kern="1200" dirty="0">
                <a:solidFill>
                  <a:schemeClr val="tx1"/>
                </a:solidFill>
                <a:effectLst/>
                <a:latin typeface="+mn-lt"/>
                <a:ea typeface="+mn-ea"/>
                <a:cs typeface="+mn-cs"/>
              </a:rPr>
              <a:t> over it. Sometimes worry is a sign that </a:t>
            </a:r>
            <a:r>
              <a:rPr lang="en-NZ" sz="1200" kern="1200" dirty="0" err="1">
                <a:solidFill>
                  <a:schemeClr val="tx1"/>
                </a:solidFill>
                <a:effectLst/>
                <a:latin typeface="+mn-lt"/>
                <a:ea typeface="+mn-ea"/>
                <a:cs typeface="+mn-cs"/>
              </a:rPr>
              <a:t>therisk</a:t>
            </a:r>
            <a:r>
              <a:rPr lang="en-NZ" sz="1200" kern="1200" dirty="0">
                <a:solidFill>
                  <a:schemeClr val="tx1"/>
                </a:solidFill>
                <a:effectLst/>
                <a:latin typeface="+mn-lt"/>
                <a:ea typeface="+mn-ea"/>
                <a:cs typeface="+mn-cs"/>
              </a:rPr>
              <a:t> hasn’t been fully accepted, or that the </a:t>
            </a:r>
            <a:r>
              <a:rPr lang="en-NZ" sz="1200" kern="1200" dirty="0" err="1">
                <a:solidFill>
                  <a:schemeClr val="tx1"/>
                </a:solidFill>
                <a:effectLst/>
                <a:latin typeface="+mn-lt"/>
                <a:ea typeface="+mn-ea"/>
                <a:cs typeface="+mn-cs"/>
              </a:rPr>
              <a:t>riskacceptance</a:t>
            </a:r>
            <a:r>
              <a:rPr lang="en-NZ" sz="1200" kern="1200" dirty="0">
                <a:solidFill>
                  <a:schemeClr val="tx1"/>
                </a:solidFill>
                <a:effectLst/>
                <a:latin typeface="+mn-lt"/>
                <a:ea typeface="+mn-ea"/>
                <a:cs typeface="+mn-cs"/>
              </a:rPr>
              <a:t> was inappropriate..</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DREAD</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Possible focuses: Application security, Web application security and Network </a:t>
            </a:r>
            <a:r>
              <a:rPr lang="en-NZ" dirty="0" err="1"/>
              <a:t>defense</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CVSS</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OWASP</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OWASP</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 </a:t>
            </a:r>
            <a:r>
              <a:rPr lang="en-NZ" b="1" dirty="0"/>
              <a:t>checklist</a:t>
            </a:r>
            <a:r>
              <a:rPr lang="en-NZ" dirty="0"/>
              <a:t> developed by </a:t>
            </a:r>
            <a:r>
              <a:rPr lang="en-NZ" b="1" dirty="0"/>
              <a:t>security</a:t>
            </a:r>
            <a:r>
              <a:rPr lang="en-NZ" dirty="0"/>
              <a:t> experts using questions dealing with a number of </a:t>
            </a:r>
            <a:r>
              <a:rPr lang="en-NZ" b="1" dirty="0"/>
              <a:t>security</a:t>
            </a:r>
            <a:r>
              <a:rPr lang="en-NZ" dirty="0"/>
              <a:t> issues. ... If computers are outside the firewall (bastion hosts), how securely are they separated from computers on the inside?</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dirty="0"/>
              <a:t>"Attack Patterns" are descriptions of the common attributes and approaches employed by adversaries to exploit known weaknesses in cyber-enabled capabilities. Attack patterns define the challenges that an adversary may face and how they go about solving it. They derive from the concept of design patterns applied in a destructive rather than constructive context and are generated from in-depth analysis of specific real-world exploit examples.</a:t>
            </a:r>
            <a:endParaRPr lang="en-NZ" sz="1000" dirty="0"/>
          </a:p>
          <a:p>
            <a:r>
              <a:rPr lang="en-NZ" sz="1000" dirty="0"/>
              <a:t>Each attack pattern captures knowledge about how specific parts of an attack are designed and executed, and gives guidance on ways to mitigate the attack's effectiveness. Attack patterns help those developing applications, or administrating cyber-enabled capabilities to better understand the specific elements of an attack and how to stop them from succeeding.</a:t>
            </a:r>
            <a:endParaRPr lang="en-NZ" sz="1000"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Spend time exploring one of these options – 5 minutes</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endParaRPr lang="en-US" dirty="0"/>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53E4FA-4A01-844E-B9D0-934A967CBC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53E4FA-4A01-844E-B9D0-934A967CBC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www.victoria.ac.nz/"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https://capec.mitre.org/community/usag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hyperlink" Target="https://owasp.org/www-project-top-ten/OWASP_Top_Ten_2017/Top_10-2017_A2-Broken_Authentica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mysite.com/admin.ph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hyperlink" Target="http://mysite.com/admin.pho"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http://mysite.com/admin.pho"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mysite.com/admin.ph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s://docs.oracle.com/cd/B19306_01/network.102/b14266/checklis.htm#i1011179" TargetMode="External"/><Relationship Id="rId1" Type="http://schemas.openxmlformats.org/officeDocument/2006/relationships/hyperlink" Target="https://itservices.uncc.edu/one-it/information-security-checklist"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s://cookingwithruthie.com/2015/03/13/easy-bunny-pattern/" TargetMode="Externa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capec.mitre.org/data/definitions/1000.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a:stretch>
            <a:fillRect/>
          </a:stretch>
        </p:blipFill>
        <p:spPr>
          <a:xfrm>
            <a:off x="0" y="0"/>
            <a:ext cx="12192000" cy="6858000"/>
          </a:xfrm>
          <a:prstGeom prst="rect">
            <a:avLst/>
          </a:prstGeom>
        </p:spPr>
      </p:pic>
      <p:sp>
        <p:nvSpPr>
          <p:cNvPr id="3" name="TextBox 2"/>
          <p:cNvSpPr txBox="1"/>
          <p:nvPr/>
        </p:nvSpPr>
        <p:spPr>
          <a:xfrm>
            <a:off x="1096255" y="2041832"/>
            <a:ext cx="9999490" cy="3785652"/>
          </a:xfrm>
          <a:prstGeom prst="rect">
            <a:avLst/>
          </a:prstGeom>
          <a:solidFill>
            <a:schemeClr val="bg1"/>
          </a:solidFill>
        </p:spPr>
        <p:txBody>
          <a:bodyPr wrap="square" rtlCol="0">
            <a:spAutoFit/>
          </a:bodyPr>
          <a:lstStyle/>
          <a:p>
            <a:pPr algn="ctr"/>
            <a:r>
              <a:rPr lang="en-US" sz="5400" b="1" dirty="0"/>
              <a:t>Threat Modelling </a:t>
            </a:r>
            <a:br>
              <a:rPr lang="en-US" sz="5400" b="1" dirty="0"/>
            </a:br>
            <a:r>
              <a:rPr lang="en-US" sz="5400" b="1" dirty="0"/>
              <a:t>and Risk Assessment IV</a:t>
            </a:r>
            <a:br>
              <a:rPr lang="en-US" sz="7200" b="1" dirty="0"/>
            </a:br>
            <a:r>
              <a:rPr lang="en-NZ" sz="3600" b="1" dirty="0">
                <a:solidFill>
                  <a:schemeClr val="bg1">
                    <a:lumMod val="65000"/>
                  </a:schemeClr>
                </a:solidFill>
              </a:rPr>
              <a:t>CYBR 271 T2 2020</a:t>
            </a:r>
            <a:endParaRPr lang="en-NZ" sz="3600" b="1" dirty="0">
              <a:solidFill>
                <a:schemeClr val="bg1">
                  <a:lumMod val="65000"/>
                </a:schemeClr>
              </a:solidFill>
            </a:endParaRPr>
          </a:p>
          <a:p>
            <a:pPr algn="ctr"/>
            <a:r>
              <a:rPr lang="en-NZ" sz="4000" b="1" dirty="0"/>
              <a:t>Ian Welch, Harith Al-</a:t>
            </a:r>
            <a:r>
              <a:rPr lang="en-NZ" sz="4000" b="1" dirty="0" err="1"/>
              <a:t>Sahaf</a:t>
            </a:r>
            <a:endParaRPr lang="en-NZ" sz="4000" b="1" dirty="0"/>
          </a:p>
          <a:p>
            <a:pPr algn="ctr"/>
            <a:r>
              <a:rPr lang="en-NZ" sz="2800" dirty="0"/>
              <a:t>Includes material from “Introduction to</a:t>
            </a:r>
            <a:br>
              <a:rPr lang="en-NZ" sz="2800" dirty="0"/>
            </a:br>
            <a:r>
              <a:rPr lang="en-NZ" sz="2800" dirty="0"/>
              <a:t>threat modelling” by Microsoft</a:t>
            </a:r>
            <a:endParaRPr lang="en-NZ" b="1" dirty="0"/>
          </a:p>
        </p:txBody>
      </p:sp>
      <p:sp>
        <p:nvSpPr>
          <p:cNvPr id="6" name="AutoShape 2" descr="Victoria University of Wellington - Te Whare Wānanga o te Ūpoko o te Ika a Māui">
            <a:hlinkClick r:id="rId2"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endParaRPr lang="en-NZ" sz="2800" dirty="0">
              <a:solidFill>
                <a:schemeClr val="bg1"/>
              </a:solidFill>
            </a:endParaRPr>
          </a:p>
          <a:p>
            <a:r>
              <a:rPr lang="en-NZ" sz="4000" dirty="0">
                <a:solidFill>
                  <a:schemeClr val="bg1"/>
                </a:solidFill>
              </a:rPr>
              <a:t> Engineering and Computer Science</a:t>
            </a:r>
            <a:endParaRPr lang="en-NZ" sz="4000" dirty="0">
              <a:solidFill>
                <a:schemeClr val="bg1"/>
              </a:solidFill>
            </a:endParaRP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369332"/>
          </a:xfrm>
          <a:prstGeom prst="rect">
            <a:avLst/>
          </a:prstGeom>
        </p:spPr>
        <p:txBody>
          <a:bodyPr wrap="square">
            <a:spAutoFit/>
          </a:bodyPr>
          <a:lstStyle/>
          <a:p>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Checklist</a:t>
            </a:r>
            <a:endParaRPr lang="en-NZ" dirty="0"/>
          </a:p>
          <a:p>
            <a:pPr lvl="1"/>
            <a:r>
              <a:rPr lang="en-NZ" dirty="0"/>
              <a:t>CAPEC is less specific so can be applied to wider range of types of systems or problem</a:t>
            </a:r>
            <a:endParaRPr lang="en-NZ" dirty="0"/>
          </a:p>
          <a:p>
            <a:r>
              <a:rPr lang="en-NZ" dirty="0"/>
              <a:t>STRIDE </a:t>
            </a:r>
            <a:endParaRPr lang="en-NZ" dirty="0"/>
          </a:p>
          <a:p>
            <a:pPr lvl="1"/>
            <a:r>
              <a:rPr lang="en-NZ" dirty="0"/>
              <a:t>STRIDE is a set of security properties to prompt creativity</a:t>
            </a:r>
            <a:endParaRPr lang="en-NZ" dirty="0"/>
          </a:p>
          <a:p>
            <a:pPr lvl="1"/>
            <a:r>
              <a:rPr lang="en-NZ" dirty="0"/>
              <a:t>CAPEC has more specific guidance on attacks and mitigations</a:t>
            </a:r>
            <a:endParaRPr lang="en-NZ" dirty="0"/>
          </a:p>
          <a:p>
            <a:pPr lvl="1"/>
            <a:r>
              <a:rPr lang="en-NZ" dirty="0"/>
              <a:t>Easier for less experienced user to get started</a:t>
            </a:r>
            <a:endParaRPr lang="en-NZ" dirty="0"/>
          </a:p>
          <a:p>
            <a:pPr lvl="2"/>
            <a:r>
              <a:rPr lang="en-NZ" dirty="0"/>
              <a:t>Has lead to the development of tools to help threat modellers, see </a:t>
            </a:r>
            <a:r>
              <a:rPr lang="en-NZ" dirty="0">
                <a:hlinkClick r:id="rId1"/>
              </a:rPr>
              <a:t>https://capec.mitre.org/community/usage.html</a:t>
            </a:r>
            <a:r>
              <a:rPr lang="en-NZ" dirty="0"/>
              <a:t> </a:t>
            </a:r>
            <a:endParaRPr lang="en-NZ" dirty="0"/>
          </a:p>
          <a:p>
            <a:pPr lvl="1"/>
            <a:r>
              <a:rPr lang="en-NZ" dirty="0"/>
              <a:t>Apparent completeness might limit creativity of threat models</a:t>
            </a:r>
            <a:endParaRPr lang="en-NZ" dirty="0"/>
          </a:p>
          <a:p>
            <a:pPr marL="0" indent="0">
              <a:buNone/>
            </a:pPr>
            <a:endParaRPr lang="en-NZ" dirty="0"/>
          </a:p>
          <a:p>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Comparison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pPr>
              <a:buFontTx/>
              <a:buChar char="-"/>
            </a:pPr>
            <a:r>
              <a:rPr lang="en-NZ" dirty="0"/>
              <a:t>Common Weakness Enumeration (CWE)– collection of community-sourced vulnerabilities</a:t>
            </a:r>
            <a:endParaRPr lang="en-NZ" dirty="0"/>
          </a:p>
          <a:p>
            <a:pPr lvl="1">
              <a:buFontTx/>
              <a:buChar char="-"/>
            </a:pPr>
            <a:r>
              <a:rPr lang="en-NZ" dirty="0"/>
              <a:t>CAPEC is how the attackers exploit those vulnerabilities</a:t>
            </a:r>
            <a:endParaRPr lang="en-NZ" dirty="0"/>
          </a:p>
          <a:p>
            <a:pPr>
              <a:buFontTx/>
              <a:buChar char="-"/>
            </a:pPr>
            <a:r>
              <a:rPr lang="en-NZ" dirty="0"/>
              <a:t>Adversarial Tactics, Techniques &amp; Common Knowledge (ATT&amp;CK)</a:t>
            </a:r>
            <a:endParaRPr lang="en-NZ" dirty="0"/>
          </a:p>
          <a:p>
            <a:pPr lvl="1">
              <a:buFontTx/>
              <a:buChar char="-"/>
            </a:pPr>
            <a:r>
              <a:rPr lang="en-NZ" dirty="0"/>
              <a:t>CAPEC focused on individual attacks</a:t>
            </a:r>
            <a:endParaRPr lang="en-NZ" dirty="0"/>
          </a:p>
          <a:p>
            <a:pPr lvl="1">
              <a:buFontTx/>
              <a:buChar char="-"/>
            </a:pPr>
            <a:r>
              <a:rPr lang="en-NZ" dirty="0"/>
              <a:t>ATT&amp;CK includes how attackers find vulnerabilities, exploit them and maintain access</a:t>
            </a:r>
            <a:endParaRPr lang="en-NZ" dirty="0"/>
          </a:p>
          <a:p>
            <a:pPr lvl="1">
              <a:buFontTx/>
              <a:buChar char="-"/>
            </a:pPr>
            <a:endParaRPr lang="en-NZ" dirty="0"/>
          </a:p>
          <a:p>
            <a:pPr lvl="1">
              <a:buFontTx/>
              <a:buChar char="-"/>
            </a:pPr>
            <a:endParaRPr lang="en-NZ" dirty="0"/>
          </a:p>
          <a:p>
            <a:pPr>
              <a:buFontTx/>
              <a:buChar char="-"/>
            </a:pPr>
            <a:endParaRPr lang="en-NZ" dirty="0"/>
          </a:p>
          <a:p>
            <a:pPr lvl="1">
              <a:buFontTx/>
              <a:buChar char="-"/>
            </a:pPr>
            <a:endParaRPr lang="en-NZ" dirty="0"/>
          </a:p>
          <a:p>
            <a:pPr>
              <a:buFontTx/>
              <a:buChar char="-"/>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MITRE other related projects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516567"/>
            <a:ext cx="10266947" cy="4259766"/>
          </a:xfrm>
        </p:spPr>
        <p:txBody>
          <a:bodyPr>
            <a:normAutofit/>
          </a:bodyPr>
          <a:lstStyle/>
          <a:p>
            <a:r>
              <a:rPr lang="en-NZ" dirty="0"/>
              <a:t>A list of the top ten web application vulnerabilities</a:t>
            </a:r>
            <a:endParaRPr lang="en-NZ" dirty="0"/>
          </a:p>
          <a:p>
            <a:pPr lvl="1"/>
            <a:r>
              <a:rPr lang="en-NZ" dirty="0"/>
              <a:t>Determined by OWASP and the security community at large</a:t>
            </a:r>
            <a:endParaRPr lang="en-NZ" dirty="0"/>
          </a:p>
          <a:p>
            <a:pPr lvl="1"/>
            <a:r>
              <a:rPr lang="en-NZ" dirty="0"/>
              <a:t>Released every few years</a:t>
            </a:r>
            <a:endParaRPr lang="en-NZ" dirty="0"/>
          </a:p>
          <a:p>
            <a:pPr lvl="1"/>
            <a:r>
              <a:rPr lang="en-NZ" dirty="0"/>
              <a:t>Most recently released in 2017</a:t>
            </a:r>
            <a:endParaRPr lang="en-NZ" dirty="0"/>
          </a:p>
          <a:p>
            <a:pPr lvl="1"/>
            <a:r>
              <a:rPr lang="en-NZ" dirty="0"/>
              <a:t>First release in 2003</a:t>
            </a:r>
            <a:endParaRPr lang="en-NZ" dirty="0"/>
          </a:p>
          <a:p>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OWASP top 10 Risks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3074" name="Picture 2" descr="Contrast Security responds to OWASP Top 10 controversy | CSO Onlin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3175" y="3706608"/>
            <a:ext cx="5054548" cy="1791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OWASP Top 10 Risks (2017)</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4" name="Content Placeholder 3"/>
          <p:cNvSpPr>
            <a:spLocks noGrp="1"/>
          </p:cNvSpPr>
          <p:nvPr>
            <p:ph idx="1"/>
          </p:nvPr>
        </p:nvSpPr>
        <p:spPr>
          <a:xfrm>
            <a:off x="609600" y="1338519"/>
            <a:ext cx="8690811" cy="4496797"/>
          </a:xfrm>
        </p:spPr>
        <p:txBody>
          <a:bodyPr>
            <a:normAutofit fontScale="92500" lnSpcReduction="10000"/>
          </a:bodyPr>
          <a:lstStyle/>
          <a:p>
            <a:r>
              <a:rPr lang="en-NZ" sz="2800" dirty="0"/>
              <a:t>A1: Injection</a:t>
            </a:r>
            <a:endParaRPr lang="en-NZ" sz="2800" dirty="0"/>
          </a:p>
          <a:p>
            <a:r>
              <a:rPr lang="en-NZ" sz="2800" dirty="0"/>
              <a:t>A2: Broken Authentication</a:t>
            </a:r>
            <a:endParaRPr lang="en-NZ" sz="2800" dirty="0"/>
          </a:p>
          <a:p>
            <a:r>
              <a:rPr lang="en-NZ" sz="2800" dirty="0"/>
              <a:t>A3: Sensitive Data Exposure</a:t>
            </a:r>
            <a:endParaRPr lang="en-NZ" sz="2800" dirty="0"/>
          </a:p>
          <a:p>
            <a:r>
              <a:rPr lang="en-NZ" sz="2800" dirty="0"/>
              <a:t>A4: XML External Entities (XEE)</a:t>
            </a:r>
            <a:endParaRPr lang="en-NZ" sz="2800" dirty="0"/>
          </a:p>
          <a:p>
            <a:r>
              <a:rPr lang="en-NZ" sz="2800" dirty="0"/>
              <a:t>A5: Broken Access Control</a:t>
            </a:r>
            <a:endParaRPr lang="en-NZ" sz="2800" dirty="0"/>
          </a:p>
          <a:p>
            <a:r>
              <a:rPr lang="en-NZ" sz="2800" dirty="0"/>
              <a:t>A6: Security Misconfiguration</a:t>
            </a:r>
            <a:endParaRPr lang="en-NZ" sz="2800" dirty="0"/>
          </a:p>
          <a:p>
            <a:r>
              <a:rPr lang="en-NZ" sz="2800" dirty="0"/>
              <a:t>A7: Cross-Site Scripting</a:t>
            </a:r>
            <a:endParaRPr lang="en-NZ" sz="2800" dirty="0"/>
          </a:p>
          <a:p>
            <a:r>
              <a:rPr lang="en-NZ" sz="2800" dirty="0"/>
              <a:t>A8: Insecure Deserialization</a:t>
            </a:r>
            <a:endParaRPr lang="en-NZ" sz="2800" dirty="0"/>
          </a:p>
          <a:p>
            <a:r>
              <a:rPr lang="en-NZ" sz="2800" dirty="0"/>
              <a:t>A9: Using Components with Known Vulnerabilities</a:t>
            </a:r>
            <a:endParaRPr lang="en-NZ" sz="2800" dirty="0"/>
          </a:p>
          <a:p>
            <a:r>
              <a:rPr lang="en-NZ" sz="2800" dirty="0"/>
              <a:t>A10: Insufficient Logging and Monitoring</a:t>
            </a:r>
            <a:endParaRPr lang="en-NZ"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OWASP Top 10 Risk Model</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6" name="Picture 5"/>
          <p:cNvPicPr>
            <a:picLocks noChangeAspect="1"/>
          </p:cNvPicPr>
          <p:nvPr/>
        </p:nvPicPr>
        <p:blipFill>
          <a:blip r:embed="rId1"/>
          <a:stretch>
            <a:fillRect/>
          </a:stretch>
        </p:blipFill>
        <p:spPr>
          <a:xfrm>
            <a:off x="418886" y="1474562"/>
            <a:ext cx="11424130" cy="39720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Example: Broken Access Control (2017)</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4" name="Content Placeholder 3"/>
          <p:cNvSpPr>
            <a:spLocks noGrp="1"/>
          </p:cNvSpPr>
          <p:nvPr>
            <p:ph idx="1"/>
          </p:nvPr>
        </p:nvSpPr>
        <p:spPr>
          <a:xfrm>
            <a:off x="609600" y="1600201"/>
            <a:ext cx="10939670" cy="4235115"/>
          </a:xfrm>
        </p:spPr>
        <p:txBody>
          <a:bodyPr>
            <a:normAutofit fontScale="92500"/>
          </a:bodyPr>
          <a:lstStyle/>
          <a:p>
            <a:r>
              <a:rPr lang="en-NZ" sz="3500" dirty="0"/>
              <a:t>Each risk documents:</a:t>
            </a:r>
            <a:endParaRPr lang="en-NZ" sz="3500" dirty="0"/>
          </a:p>
          <a:p>
            <a:pPr lvl="1"/>
            <a:r>
              <a:rPr lang="en-NZ" sz="3000" dirty="0"/>
              <a:t>Threat agents/attack vectors</a:t>
            </a:r>
            <a:endParaRPr lang="en-NZ" sz="3000" dirty="0"/>
          </a:p>
          <a:p>
            <a:pPr lvl="1"/>
            <a:r>
              <a:rPr lang="en-NZ" sz="3000" dirty="0"/>
              <a:t>Security weaknesses </a:t>
            </a:r>
            <a:endParaRPr lang="en-NZ" sz="3000" dirty="0"/>
          </a:p>
          <a:p>
            <a:pPr lvl="1"/>
            <a:r>
              <a:rPr lang="en-NZ" sz="3000" dirty="0"/>
              <a:t>Security controls</a:t>
            </a:r>
            <a:endParaRPr lang="en-NZ" sz="3000" dirty="0"/>
          </a:p>
          <a:p>
            <a:pPr lvl="1"/>
            <a:r>
              <a:rPr lang="en-NZ" sz="3000" dirty="0"/>
              <a:t>Technical and business impacts</a:t>
            </a:r>
            <a:endParaRPr lang="en-NZ" sz="3000" dirty="0"/>
          </a:p>
          <a:p>
            <a:pPr lvl="1"/>
            <a:endParaRPr lang="en-NZ" dirty="0"/>
          </a:p>
          <a:p>
            <a:pPr marL="0" indent="0">
              <a:buNone/>
            </a:pPr>
            <a:r>
              <a:rPr lang="en-NZ" dirty="0">
                <a:hlinkClick r:id="rId1"/>
              </a:rPr>
              <a:t>https://owasp.org/www-project-top-ten/OWASP_Top_Ten_2017/Top_10-2017_A2-Broken_Authentication</a:t>
            </a:r>
            <a:r>
              <a:rPr lang="en-NZ" dirty="0"/>
              <a:t> </a:t>
            </a:r>
            <a:endParaRPr lang="en-NZ"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Checklist</a:t>
            </a:r>
            <a:endParaRPr lang="en-NZ" dirty="0"/>
          </a:p>
          <a:p>
            <a:pPr lvl="1"/>
            <a:r>
              <a:rPr lang="en-NZ" dirty="0"/>
              <a:t>OWASP is less specific than a checklist supporting it applicability to a wide range of web applications</a:t>
            </a:r>
            <a:endParaRPr lang="en-NZ" dirty="0"/>
          </a:p>
          <a:p>
            <a:r>
              <a:rPr lang="en-NZ" dirty="0"/>
              <a:t>STRIDE </a:t>
            </a:r>
            <a:endParaRPr lang="en-NZ" dirty="0"/>
          </a:p>
          <a:p>
            <a:pPr lvl="1"/>
            <a:r>
              <a:rPr lang="en-NZ" dirty="0"/>
              <a:t>OWASP has similar issues as CAPEC </a:t>
            </a:r>
            <a:endParaRPr lang="en-NZ" dirty="0"/>
          </a:p>
          <a:p>
            <a:pPr lvl="1"/>
            <a:r>
              <a:rPr lang="en-NZ" dirty="0"/>
              <a:t>Could use them together for a web application to help define threats</a:t>
            </a:r>
            <a:endParaRPr lang="en-NZ" dirty="0"/>
          </a:p>
          <a:p>
            <a:r>
              <a:rPr lang="en-NZ" dirty="0"/>
              <a:t>CAPEC</a:t>
            </a:r>
            <a:endParaRPr lang="en-NZ" dirty="0"/>
          </a:p>
          <a:p>
            <a:pPr lvl="1"/>
            <a:r>
              <a:rPr lang="en-NZ" dirty="0"/>
              <a:t>OWASP is more specific than CAPEC because of its focus on web applications</a:t>
            </a:r>
            <a:endParaRPr lang="en-NZ" dirty="0"/>
          </a:p>
          <a:p>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Comparison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Libraries help people who are less experienced</a:t>
            </a:r>
            <a:endParaRPr lang="en-NZ" dirty="0"/>
          </a:p>
          <a:p>
            <a:r>
              <a:rPr lang="en-NZ" dirty="0"/>
              <a:t>Difficult to have the “perfect” library for threat </a:t>
            </a:r>
            <a:r>
              <a:rPr lang="en-NZ" dirty="0" err="1"/>
              <a:t>modeling</a:t>
            </a:r>
            <a:endParaRPr lang="en-NZ" dirty="0"/>
          </a:p>
          <a:p>
            <a:pPr lvl="1"/>
            <a:r>
              <a:rPr lang="en-NZ" dirty="0"/>
              <a:t>Not too abstract</a:t>
            </a:r>
            <a:endParaRPr lang="en-NZ" dirty="0"/>
          </a:p>
          <a:p>
            <a:pPr lvl="1"/>
            <a:r>
              <a:rPr lang="en-NZ" dirty="0"/>
              <a:t>Not too specific</a:t>
            </a:r>
            <a:endParaRPr lang="en-NZ" dirty="0"/>
          </a:p>
          <a:p>
            <a:r>
              <a:rPr lang="en-NZ" dirty="0"/>
              <a:t>Useful for education, reviewing the attacks as part of training</a:t>
            </a:r>
            <a:endParaRPr lang="en-NZ" dirty="0"/>
          </a:p>
          <a:p>
            <a:r>
              <a:rPr lang="en-NZ" dirty="0"/>
              <a:t>Remember that they cannot capture all possible threats</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Summary</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US" dirty="0"/>
              <a:t>Aim is to address or alleviate a problem</a:t>
            </a:r>
            <a:endParaRPr lang="en-US" dirty="0"/>
          </a:p>
          <a:p>
            <a:r>
              <a:rPr lang="en-US" dirty="0"/>
              <a:t>Protect customers</a:t>
            </a:r>
            <a:endParaRPr lang="en-US" dirty="0"/>
          </a:p>
          <a:p>
            <a:r>
              <a:rPr lang="en-US" dirty="0"/>
              <a:t>Design secure software</a:t>
            </a:r>
            <a:endParaRPr lang="en-US" dirty="0"/>
          </a:p>
          <a:p>
            <a:r>
              <a:rPr lang="en-US" dirty="0"/>
              <a:t>Why bother if you:</a:t>
            </a:r>
            <a:endParaRPr lang="en-US" dirty="0"/>
          </a:p>
          <a:p>
            <a:pPr lvl="1"/>
            <a:r>
              <a:rPr lang="en-US" dirty="0"/>
              <a:t>Create a great model </a:t>
            </a:r>
            <a:endParaRPr lang="en-US" dirty="0"/>
          </a:p>
          <a:p>
            <a:pPr lvl="1"/>
            <a:r>
              <a:rPr lang="en-US" dirty="0"/>
              <a:t>Identify lots of threats</a:t>
            </a:r>
            <a:endParaRPr lang="en-US" dirty="0"/>
          </a:p>
          <a:p>
            <a:pPr lvl="1"/>
            <a:r>
              <a:rPr lang="en-US" dirty="0"/>
              <a:t>Stop </a:t>
            </a:r>
            <a:endParaRPr lang="en-US" dirty="0"/>
          </a:p>
          <a:p>
            <a:r>
              <a:rPr lang="en-US" dirty="0"/>
              <a:t>So, find problems and fix them</a:t>
            </a:r>
            <a:endParaRPr lang="en-US" dirty="0"/>
          </a:p>
          <a:p>
            <a:pPr lvl="1"/>
            <a:r>
              <a:rPr lang="en-US" dirty="0"/>
              <a:t>Mitigate, </a:t>
            </a:r>
            <a:r>
              <a:rPr lang="en-US" dirty="0" err="1"/>
              <a:t>Elminate</a:t>
            </a:r>
            <a:r>
              <a:rPr lang="en-US" dirty="0"/>
              <a:t>, Transfer or Accept</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Addressing Threats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Mitigating a threat is about putting in place countermeasures to make it harder to take advantage of a threat.</a:t>
            </a:r>
            <a:endParaRPr lang="en-NZ" dirty="0"/>
          </a:p>
          <a:p>
            <a:r>
              <a:rPr lang="en-US" dirty="0"/>
              <a:t>Example:</a:t>
            </a:r>
            <a:endParaRPr lang="en-US" dirty="0"/>
          </a:p>
          <a:p>
            <a:pPr lvl="1"/>
            <a:r>
              <a:rPr lang="en-NZ" dirty="0"/>
              <a:t>Can access administrative function website via:</a:t>
            </a:r>
            <a:endParaRPr lang="en-NZ" dirty="0"/>
          </a:p>
          <a:p>
            <a:pPr lvl="2"/>
            <a:r>
              <a:rPr lang="en-NZ" dirty="0">
                <a:hlinkClick r:id="rId1"/>
              </a:rPr>
              <a:t>http://mysite.com/admin.pho</a:t>
            </a:r>
            <a:endParaRPr lang="en-NZ" dirty="0"/>
          </a:p>
          <a:p>
            <a:pPr lvl="1"/>
            <a:r>
              <a:rPr lang="en-US" dirty="0"/>
              <a:t>Can mitigate it by requiring a password</a:t>
            </a:r>
            <a:endParaRPr lang="en-NZ" dirty="0"/>
          </a:p>
          <a:p>
            <a:endParaRPr lang="en-US" dirty="0"/>
          </a:p>
          <a:p>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Mitigation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6567"/>
            <a:ext cx="10515600" cy="4259766"/>
          </a:xfrm>
        </p:spPr>
        <p:txBody>
          <a:bodyPr>
            <a:normAutofit/>
          </a:bodyPr>
          <a:lstStyle/>
          <a:p>
            <a:r>
              <a:rPr lang="en-NZ" dirty="0"/>
              <a:t>Identify the main elements of a dataflow diagram (DFD) and be able to interpret the semantics of a DFD</a:t>
            </a:r>
            <a:endParaRPr lang="en-NZ" dirty="0"/>
          </a:p>
          <a:p>
            <a:r>
              <a:rPr lang="en-NZ" dirty="0"/>
              <a:t>Describe each of the different STRIDE threats</a:t>
            </a:r>
            <a:endParaRPr lang="en-NZ" dirty="0"/>
          </a:p>
          <a:p>
            <a:r>
              <a:rPr lang="en-NZ" dirty="0"/>
              <a:t>Apply STRIDE to a DFD to identify threats to security</a:t>
            </a:r>
            <a:endParaRPr lang="en-NZ" dirty="0"/>
          </a:p>
          <a:p>
            <a:r>
              <a:rPr lang="en-NZ" dirty="0"/>
              <a:t>Explain the main purposes of an attack tree</a:t>
            </a:r>
            <a:endParaRPr lang="en-NZ" dirty="0"/>
          </a:p>
          <a:p>
            <a:r>
              <a:rPr lang="en-NZ" dirty="0"/>
              <a:t>Use attack trees to show the relationship between </a:t>
            </a:r>
            <a:r>
              <a:rPr lang="en-NZ"/>
              <a:t>different threats</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After the last lecture you should be able to …</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Eliminating threats = redesigning the system</a:t>
            </a:r>
            <a:endParaRPr lang="en-NZ" dirty="0"/>
          </a:p>
          <a:p>
            <a:r>
              <a:rPr lang="en-NZ" dirty="0"/>
              <a:t>Often comes down to eliminating features.</a:t>
            </a:r>
            <a:endParaRPr lang="en-NZ" dirty="0"/>
          </a:p>
          <a:p>
            <a:r>
              <a:rPr lang="en-NZ" dirty="0"/>
              <a:t>Example:</a:t>
            </a:r>
            <a:endParaRPr lang="en-NZ" dirty="0"/>
          </a:p>
          <a:p>
            <a:pPr lvl="1"/>
            <a:r>
              <a:rPr lang="en-NZ" dirty="0"/>
              <a:t>Can access administrative function website via:</a:t>
            </a:r>
            <a:endParaRPr lang="en-NZ" dirty="0"/>
          </a:p>
          <a:p>
            <a:pPr lvl="2"/>
            <a:r>
              <a:rPr lang="en-NZ" dirty="0">
                <a:hlinkClick r:id="rId1"/>
              </a:rPr>
              <a:t>http://mysite.com/admin.pho</a:t>
            </a:r>
            <a:endParaRPr lang="en-NZ" dirty="0"/>
          </a:p>
          <a:p>
            <a:pPr lvl="1"/>
            <a:r>
              <a:rPr lang="en-US" dirty="0"/>
              <a:t>Can mitigate it by requiring a password</a:t>
            </a:r>
            <a:endParaRPr lang="en-NZ" dirty="0"/>
          </a:p>
          <a:p>
            <a:pPr lvl="1"/>
            <a:r>
              <a:rPr lang="en-NZ" dirty="0"/>
              <a:t>What if the password is discovered?</a:t>
            </a:r>
            <a:endParaRPr lang="en-NZ" dirty="0"/>
          </a:p>
          <a:p>
            <a:pPr lvl="2"/>
            <a:r>
              <a:rPr lang="en-NZ" dirty="0"/>
              <a:t>Eliminate the threat by removing the interface requiring administration through the command line</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Elimination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lnSpcReduction="10000"/>
          </a:bodyPr>
          <a:lstStyle/>
          <a:p>
            <a:r>
              <a:rPr lang="en-NZ" dirty="0"/>
              <a:t>Transferring threats = let someone else handle the risk</a:t>
            </a:r>
            <a:endParaRPr lang="en-NZ" dirty="0"/>
          </a:p>
          <a:p>
            <a:r>
              <a:rPr lang="en-NZ" dirty="0"/>
              <a:t>Example:</a:t>
            </a:r>
            <a:endParaRPr lang="en-NZ" dirty="0"/>
          </a:p>
          <a:p>
            <a:pPr lvl="1"/>
            <a:r>
              <a:rPr lang="en-NZ" dirty="0"/>
              <a:t>Can access administrative function website via:</a:t>
            </a:r>
            <a:endParaRPr lang="en-NZ" dirty="0"/>
          </a:p>
          <a:p>
            <a:pPr lvl="2"/>
            <a:r>
              <a:rPr lang="en-NZ" dirty="0">
                <a:hlinkClick r:id="rId1"/>
              </a:rPr>
              <a:t>http://mysite.com/admin.pho</a:t>
            </a:r>
            <a:endParaRPr lang="en-NZ" dirty="0"/>
          </a:p>
          <a:p>
            <a:pPr lvl="1"/>
            <a:r>
              <a:rPr lang="en-US" dirty="0"/>
              <a:t>Can eliminate by removing feature, but what if we cannot do that?</a:t>
            </a:r>
            <a:endParaRPr lang="en-US" dirty="0"/>
          </a:p>
          <a:p>
            <a:pPr lvl="2"/>
            <a:r>
              <a:rPr lang="en-US" dirty="0"/>
              <a:t>Transfer the risk “at your own risk”, “you are responsible for what happens if you share your password”, End User Licence Agreements</a:t>
            </a:r>
            <a:endParaRPr lang="en-US" dirty="0"/>
          </a:p>
          <a:p>
            <a:pPr lvl="3"/>
            <a:r>
              <a:rPr lang="en-US" dirty="0"/>
              <a:t>There are legal limits to this – cannot contract out of liability in the physical world</a:t>
            </a:r>
            <a:endParaRPr lang="en-US" dirty="0"/>
          </a:p>
          <a:p>
            <a:pPr lvl="2"/>
            <a:r>
              <a:rPr lang="en-US" dirty="0"/>
              <a:t>Contract out responsibility to someone else (RealMe handles Government authentication) – may require a contract with the other party</a:t>
            </a:r>
            <a:endParaRPr lang="en-US" dirty="0"/>
          </a:p>
          <a:p>
            <a:pPr lvl="2"/>
            <a:r>
              <a:rPr lang="en-US" dirty="0"/>
              <a:t>Share the risk “you are connecting to an untrusted network, do you wish to proceed?”</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Transfer</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98518"/>
            <a:ext cx="10929731" cy="5341433"/>
          </a:xfrm>
        </p:spPr>
        <p:txBody>
          <a:bodyPr>
            <a:normAutofit/>
          </a:bodyPr>
          <a:lstStyle/>
          <a:p>
            <a:r>
              <a:rPr lang="en-NZ" dirty="0"/>
              <a:t>Accept threats = accept the outcome of successful attack</a:t>
            </a:r>
            <a:endParaRPr lang="en-NZ" dirty="0"/>
          </a:p>
          <a:p>
            <a:r>
              <a:rPr lang="en-NZ" dirty="0"/>
              <a:t>Example:</a:t>
            </a:r>
            <a:endParaRPr lang="en-NZ" dirty="0"/>
          </a:p>
          <a:p>
            <a:pPr lvl="1"/>
            <a:r>
              <a:rPr lang="en-NZ" dirty="0"/>
              <a:t>Can access administrative function website via:</a:t>
            </a:r>
            <a:endParaRPr lang="en-NZ" dirty="0"/>
          </a:p>
          <a:p>
            <a:pPr lvl="2"/>
            <a:r>
              <a:rPr lang="en-NZ" dirty="0">
                <a:hlinkClick r:id="rId1"/>
              </a:rPr>
              <a:t>http://mysite.com/admin.pho</a:t>
            </a:r>
            <a:endParaRPr lang="en-NZ" dirty="0"/>
          </a:p>
          <a:p>
            <a:pPr lvl="1"/>
            <a:r>
              <a:rPr lang="en-US" dirty="0"/>
              <a:t>A</a:t>
            </a:r>
            <a:r>
              <a:rPr lang="en-NZ" dirty="0" err="1"/>
              <a:t>ssume</a:t>
            </a:r>
            <a:r>
              <a:rPr lang="en-NZ" dirty="0"/>
              <a:t> for some reason cannot eliminate, transfer or accept the risk.</a:t>
            </a:r>
            <a:endParaRPr lang="en-NZ" dirty="0"/>
          </a:p>
          <a:p>
            <a:r>
              <a:rPr lang="en-US" dirty="0"/>
              <a:t>B</a:t>
            </a:r>
            <a:r>
              <a:rPr lang="en-NZ" dirty="0" err="1"/>
              <a:t>etter</a:t>
            </a:r>
            <a:r>
              <a:rPr lang="en-NZ" dirty="0"/>
              <a:t> example:</a:t>
            </a:r>
            <a:endParaRPr lang="en-NZ" dirty="0"/>
          </a:p>
          <a:p>
            <a:pPr lvl="1"/>
            <a:r>
              <a:rPr lang="en-US" dirty="0"/>
              <a:t>P</a:t>
            </a:r>
            <a:r>
              <a:rPr lang="en-NZ" dirty="0" err="1"/>
              <a:t>eople</a:t>
            </a:r>
            <a:r>
              <a:rPr lang="en-NZ" dirty="0"/>
              <a:t> take office supplies home at night.</a:t>
            </a:r>
            <a:endParaRPr lang="en-NZ" dirty="0"/>
          </a:p>
          <a:p>
            <a:pPr lvl="1"/>
            <a:r>
              <a:rPr lang="en-US" dirty="0"/>
              <a:t>Mitigations cost more than are lost and s</a:t>
            </a:r>
            <a:r>
              <a:rPr lang="en-NZ" dirty="0" err="1"/>
              <a:t>earching</a:t>
            </a:r>
            <a:r>
              <a:rPr lang="en-NZ" dirty="0"/>
              <a:t> people isn’t cost effective or a great way to have a happy workplace =&gt; accept</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Accept</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lnSpcReduction="10000"/>
          </a:bodyPr>
          <a:lstStyle/>
          <a:p>
            <a:r>
              <a:rPr lang="en-US" dirty="0"/>
              <a:t>Address each threat</a:t>
            </a:r>
            <a:endParaRPr lang="en-US" dirty="0"/>
          </a:p>
          <a:p>
            <a:r>
              <a:rPr lang="en-US" dirty="0"/>
              <a:t>Four ways to address threats</a:t>
            </a:r>
            <a:endParaRPr lang="en-US" dirty="0"/>
          </a:p>
          <a:p>
            <a:pPr marL="914400" lvl="1" indent="-457200">
              <a:buFont typeface="+mj-lt"/>
              <a:buAutoNum type="arabicPeriod"/>
            </a:pPr>
            <a:r>
              <a:rPr lang="en-US" b="1" dirty="0"/>
              <a:t>Eliminate</a:t>
            </a:r>
            <a:r>
              <a:rPr lang="en-US" dirty="0"/>
              <a:t> through a redesign</a:t>
            </a:r>
            <a:endParaRPr lang="en-US" dirty="0"/>
          </a:p>
          <a:p>
            <a:pPr marL="914400" lvl="1" indent="-457200">
              <a:buFont typeface="+mj-lt"/>
              <a:buAutoNum type="arabicPeriod"/>
            </a:pPr>
            <a:r>
              <a:rPr lang="en-US" dirty="0"/>
              <a:t>Apply standard </a:t>
            </a:r>
            <a:r>
              <a:rPr lang="en-US" b="1" dirty="0"/>
              <a:t>mitigation</a:t>
            </a:r>
            <a:endParaRPr lang="en-US" b="1" dirty="0"/>
          </a:p>
          <a:p>
            <a:pPr marL="1371600" lvl="2" indent="-457200"/>
            <a:r>
              <a:rPr lang="en-US" dirty="0"/>
              <a:t>What have similar software packages done and how has that worked out for them?</a:t>
            </a:r>
            <a:endParaRPr lang="en-US" dirty="0"/>
          </a:p>
          <a:p>
            <a:pPr marL="914400" lvl="1" indent="-457200">
              <a:buFont typeface="+mj-lt"/>
              <a:buAutoNum type="arabicPeriod"/>
            </a:pPr>
            <a:r>
              <a:rPr lang="en-US" dirty="0"/>
              <a:t>Invent new mitigations (riskier)</a:t>
            </a:r>
            <a:endParaRPr lang="en-US" dirty="0"/>
          </a:p>
          <a:p>
            <a:pPr marL="914400" lvl="1" indent="-457200">
              <a:buFont typeface="+mj-lt"/>
              <a:buAutoNum type="arabicPeriod"/>
            </a:pPr>
            <a:r>
              <a:rPr lang="en-US" b="1" dirty="0"/>
              <a:t>Transfer</a:t>
            </a:r>
            <a:r>
              <a:rPr lang="en-US" dirty="0"/>
              <a:t> to risk to someone else – depends upon law, regulation and business requirements</a:t>
            </a:r>
            <a:endParaRPr lang="en-US" dirty="0"/>
          </a:p>
          <a:p>
            <a:pPr marL="914400" lvl="1" indent="-457200">
              <a:buFont typeface="+mj-lt"/>
              <a:buAutoNum type="arabicPeriod"/>
            </a:pPr>
            <a:r>
              <a:rPr lang="en-US" b="1" dirty="0"/>
              <a:t>Accept</a:t>
            </a:r>
            <a:r>
              <a:rPr lang="en-US" dirty="0"/>
              <a:t> vulnerability in design – depends upon business requirements</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US" sz="4800" b="1" dirty="0"/>
              <a:t>P</a:t>
            </a:r>
            <a:r>
              <a:rPr lang="en-NZ" sz="4800" b="1" dirty="0" err="1"/>
              <a:t>rocess</a:t>
            </a:r>
            <a:r>
              <a:rPr lang="en-NZ" sz="4800" b="1" dirty="0"/>
              <a:t> for Addressing Threats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US" dirty="0"/>
              <a:t>Mitigations are an area of expertise, such as networking, databases, or cryptography</a:t>
            </a:r>
            <a:endParaRPr lang="en-US" dirty="0"/>
          </a:p>
          <a:p>
            <a:r>
              <a:rPr lang="en-US" dirty="0"/>
              <a:t>Amateurs make mistakes, but so do pros</a:t>
            </a:r>
            <a:endParaRPr lang="en-US" dirty="0"/>
          </a:p>
          <a:p>
            <a:r>
              <a:rPr lang="en-US" dirty="0"/>
              <a:t>Mitigation failures will appear to work</a:t>
            </a:r>
            <a:endParaRPr lang="en-US" dirty="0"/>
          </a:p>
          <a:p>
            <a:pPr lvl="1"/>
            <a:r>
              <a:rPr lang="en-US" dirty="0"/>
              <a:t>Until an expert looks at them</a:t>
            </a:r>
            <a:endParaRPr lang="en-US" dirty="0"/>
          </a:p>
          <a:p>
            <a:pPr lvl="1"/>
            <a:r>
              <a:rPr lang="en-US" dirty="0"/>
              <a:t>We hope that expert will work for us</a:t>
            </a:r>
            <a:endParaRPr lang="en-US" dirty="0"/>
          </a:p>
          <a:p>
            <a:r>
              <a:rPr lang="en-US" dirty="0"/>
              <a:t>When you need to invent mitigations, get expert help</a:t>
            </a:r>
            <a:endParaRPr lang="en-US"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solidFill>
                  <a:srgbClr val="FF0000"/>
                </a:solidFill>
              </a:rPr>
              <a:t>Inventing mitigations is hard – don’t do it!</a:t>
            </a:r>
            <a:endParaRPr lang="en-NZ" sz="4800" b="1" dirty="0">
              <a:solidFill>
                <a:srgbClr val="FF0000"/>
              </a:solidFill>
            </a:endParaRP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Example: </a:t>
            </a:r>
            <a:r>
              <a:rPr lang="en-NZ" sz="4000" b="1" dirty="0"/>
              <a:t>Microsoft Security Development Lifecycle</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15" name="Rounded Rectangle 3"/>
          <p:cNvSpPr/>
          <p:nvPr/>
        </p:nvSpPr>
        <p:spPr>
          <a:xfrm>
            <a:off x="1865993" y="1260625"/>
            <a:ext cx="8458113" cy="497613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aphicFrame>
        <p:nvGraphicFramePr>
          <p:cNvPr id="16" name="Table 15"/>
          <p:cNvGraphicFramePr>
            <a:graphicFrameLocks noGrp="1"/>
          </p:cNvGraphicFramePr>
          <p:nvPr/>
        </p:nvGraphicFramePr>
        <p:xfrm>
          <a:off x="2068287" y="1378576"/>
          <a:ext cx="8175170" cy="4838620"/>
        </p:xfrm>
        <a:graphic>
          <a:graphicData uri="http://schemas.openxmlformats.org/drawingml/2006/table">
            <a:tbl>
              <a:tblPr firstRow="1" bandRow="1">
                <a:tableStyleId>{F5AB1C69-6EDB-4FF4-983F-18BD219EF322}</a:tableStyleId>
              </a:tblPr>
              <a:tblGrid>
                <a:gridCol w="2329542"/>
                <a:gridCol w="1937657"/>
                <a:gridCol w="3907971"/>
              </a:tblGrid>
              <a:tr h="562431">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S</a:t>
                      </a:r>
                      <a:r>
                        <a:rPr lang="en-US" sz="1600" b="0" kern="1200" dirty="0">
                          <a:solidFill>
                            <a:schemeClr val="bg1"/>
                          </a:solidFill>
                          <a:latin typeface="+mn-lt"/>
                          <a:ea typeface="+mn-ea"/>
                          <a:cs typeface="+mn-cs"/>
                        </a:rPr>
                        <a:t>poofing</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a:solidFill>
                            <a:schemeClr val="bg1"/>
                          </a:solidFill>
                          <a:latin typeface="+mn-lt"/>
                          <a:ea typeface="+mn-ea"/>
                          <a:cs typeface="+mn-cs"/>
                        </a:rPr>
                        <a:t>Authentication</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a:solidFill>
                            <a:schemeClr val="bg1"/>
                          </a:solidFill>
                          <a:latin typeface="+mn-lt"/>
                          <a:ea typeface="+mn-ea"/>
                          <a:cs typeface="+mn-cs"/>
                        </a:rPr>
                        <a:t>To authenticate principals:</a:t>
                      </a:r>
                      <a:endParaRPr lang="en-US" sz="1200" b="0" kern="1200" dirty="0">
                        <a:solidFill>
                          <a:schemeClr val="bg1"/>
                        </a:solidFill>
                        <a:latin typeface="+mn-lt"/>
                        <a:ea typeface="+mn-ea"/>
                        <a:cs typeface="+mn-cs"/>
                      </a:endParaRPr>
                    </a:p>
                    <a:p>
                      <a:pPr marL="0" marR="0" lvl="0" algn="l" defTabSz="914400" rtl="0" eaLnBrk="1" latinLnBrk="0" hangingPunct="1">
                        <a:lnSpc>
                          <a:spcPct val="115000"/>
                        </a:lnSpc>
                        <a:spcBef>
                          <a:spcPts val="0"/>
                        </a:spcBef>
                        <a:spcAft>
                          <a:spcPts val="0"/>
                        </a:spcAft>
                        <a:buFont typeface="Arial" panose="020B0604020202020204" pitchFamily="34" charset="0"/>
                        <a:buChar char="•"/>
                      </a:pPr>
                      <a:r>
                        <a:rPr lang="en-US" sz="1200" b="0" kern="1200" dirty="0">
                          <a:solidFill>
                            <a:schemeClr val="bg1"/>
                          </a:solidFill>
                          <a:latin typeface="+mn-lt"/>
                          <a:ea typeface="+mn-ea"/>
                          <a:cs typeface="+mn-cs"/>
                        </a:rPr>
                        <a:t> Cookie authentication</a:t>
                      </a:r>
                      <a:endParaRPr lang="en-US" sz="1200" b="0" kern="1200" dirty="0">
                        <a:solidFill>
                          <a:schemeClr val="bg1"/>
                        </a:solidFill>
                        <a:latin typeface="+mn-lt"/>
                        <a:ea typeface="+mn-ea"/>
                        <a:cs typeface="+mn-cs"/>
                      </a:endParaRPr>
                    </a:p>
                    <a:p>
                      <a:pPr lvl="0">
                        <a:buFont typeface="Arial" panose="020B0604020202020204" pitchFamily="34" charset="0"/>
                        <a:buChar char="•"/>
                      </a:pPr>
                      <a:r>
                        <a:rPr lang="en-US" sz="1200" b="0" kern="1200" dirty="0">
                          <a:solidFill>
                            <a:schemeClr val="bg1"/>
                          </a:solidFill>
                          <a:latin typeface="+mn-lt"/>
                          <a:ea typeface="+mn-ea"/>
                          <a:cs typeface="+mn-cs"/>
                        </a:rPr>
                        <a:t> Kerberos authentication</a:t>
                      </a:r>
                      <a:endParaRPr lang="en-US" sz="1200" b="0" kern="1200" dirty="0">
                        <a:solidFill>
                          <a:schemeClr val="bg1"/>
                        </a:solidFill>
                        <a:latin typeface="+mn-lt"/>
                        <a:ea typeface="+mn-ea"/>
                        <a:cs typeface="+mn-cs"/>
                      </a:endParaRPr>
                    </a:p>
                    <a:p>
                      <a:pPr lvl="0">
                        <a:buFont typeface="Arial" panose="020B0604020202020204" pitchFamily="34" charset="0"/>
                        <a:buChar char="•"/>
                      </a:pPr>
                      <a:r>
                        <a:rPr lang="en-US" sz="1200" b="0" kern="1200" dirty="0">
                          <a:solidFill>
                            <a:schemeClr val="bg1"/>
                          </a:solidFill>
                          <a:latin typeface="+mn-lt"/>
                          <a:ea typeface="+mn-ea"/>
                          <a:cs typeface="+mn-cs"/>
                        </a:rPr>
                        <a:t> PKI systems such as SSL/TLS and certificates</a:t>
                      </a:r>
                      <a:endParaRPr lang="en-US" sz="1200" b="0" kern="1200" dirty="0">
                        <a:solidFill>
                          <a:schemeClr val="bg1"/>
                        </a:solidFill>
                        <a:latin typeface="+mn-lt"/>
                        <a:ea typeface="+mn-ea"/>
                        <a:cs typeface="+mn-cs"/>
                      </a:endParaRPr>
                    </a:p>
                    <a:p>
                      <a:r>
                        <a:rPr lang="en-US" sz="1200" b="0" kern="1200" dirty="0">
                          <a:solidFill>
                            <a:schemeClr val="bg1"/>
                          </a:solidFill>
                          <a:latin typeface="+mn-lt"/>
                          <a:ea typeface="+mn-ea"/>
                          <a:cs typeface="+mn-cs"/>
                        </a:rPr>
                        <a:t>To authenticate code or data:</a:t>
                      </a:r>
                      <a:endParaRPr lang="en-US" sz="1200" b="0" kern="1200" dirty="0">
                        <a:solidFill>
                          <a:schemeClr val="bg1"/>
                        </a:solidFill>
                        <a:latin typeface="+mn-lt"/>
                        <a:ea typeface="+mn-ea"/>
                        <a:cs typeface="+mn-cs"/>
                      </a:endParaRPr>
                    </a:p>
                    <a:p>
                      <a:pPr>
                        <a:buFont typeface="Arial" panose="020B0604020202020204" pitchFamily="34" charset="0"/>
                        <a:buChar char="•"/>
                      </a:pPr>
                      <a:r>
                        <a:rPr lang="en-US" sz="1200" b="0" kern="1200" dirty="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T</a:t>
                      </a:r>
                      <a:r>
                        <a:rPr lang="en-US" sz="1600" kern="1200" dirty="0">
                          <a:solidFill>
                            <a:schemeClr val="bg1"/>
                          </a:solidFill>
                          <a:latin typeface="+mn-lt"/>
                          <a:ea typeface="+mn-ea"/>
                          <a:cs typeface="+mn-cs"/>
                        </a:rPr>
                        <a:t>ampering</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a:solidFill>
                            <a:schemeClr val="bg1"/>
                          </a:solidFill>
                          <a:latin typeface="+mn-lt"/>
                          <a:ea typeface="+mn-ea"/>
                          <a:cs typeface="+mn-cs"/>
                        </a:rPr>
                        <a:t>Integrity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anose="020B0604020202020204" pitchFamily="34" charset="0"/>
                        <a:buChar char="•"/>
                      </a:pPr>
                      <a:r>
                        <a:rPr lang="en-US" sz="1200" b="0" kern="1200" dirty="0">
                          <a:solidFill>
                            <a:schemeClr val="bg1"/>
                          </a:solidFill>
                          <a:latin typeface="+mn-lt"/>
                          <a:ea typeface="+mn-ea"/>
                          <a:cs typeface="+mn-cs"/>
                        </a:rPr>
                        <a:t> Windows Vista Mandatory Integrity Controls</a:t>
                      </a:r>
                      <a:endParaRPr lang="en-US" sz="1200" b="0" kern="1200" dirty="0">
                        <a:solidFill>
                          <a:schemeClr val="bg1"/>
                        </a:solidFill>
                        <a:latin typeface="+mn-lt"/>
                        <a:ea typeface="+mn-ea"/>
                        <a:cs typeface="+mn-cs"/>
                      </a:endParaRPr>
                    </a:p>
                    <a:p>
                      <a:pPr marL="0" lvl="0" algn="l" defTabSz="914400" rtl="0" eaLnBrk="1" latinLnBrk="0" hangingPunct="1">
                        <a:buFont typeface="Arial" panose="020B0604020202020204" pitchFamily="34" charset="0"/>
                        <a:buChar char="•"/>
                      </a:pPr>
                      <a:r>
                        <a:rPr lang="en-US" sz="1200" b="0" kern="1200" dirty="0">
                          <a:solidFill>
                            <a:schemeClr val="bg1"/>
                          </a:solidFill>
                          <a:latin typeface="+mn-lt"/>
                          <a:ea typeface="+mn-ea"/>
                          <a:cs typeface="+mn-cs"/>
                        </a:rPr>
                        <a:t> ACLs</a:t>
                      </a:r>
                      <a:endParaRPr lang="en-US" sz="1200" b="0" kern="1200" dirty="0">
                        <a:solidFill>
                          <a:schemeClr val="bg1"/>
                        </a:solidFill>
                        <a:latin typeface="+mn-lt"/>
                        <a:ea typeface="+mn-ea"/>
                        <a:cs typeface="+mn-cs"/>
                      </a:endParaRPr>
                    </a:p>
                    <a:p>
                      <a:pPr marL="0" lvl="0" algn="l" defTabSz="914400" rtl="0" eaLnBrk="1" latinLnBrk="0" hangingPunct="1">
                        <a:buFont typeface="Arial" panose="020B0604020202020204" pitchFamily="34" charset="0"/>
                        <a:buChar char="•"/>
                      </a:pPr>
                      <a:r>
                        <a:rPr lang="en-US" sz="1200" b="0" kern="1200" dirty="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R</a:t>
                      </a:r>
                      <a:r>
                        <a:rPr lang="en-US" sz="1600" kern="1200" dirty="0">
                          <a:solidFill>
                            <a:schemeClr val="bg1"/>
                          </a:solidFill>
                          <a:latin typeface="+mn-lt"/>
                          <a:ea typeface="+mn-ea"/>
                          <a:cs typeface="+mn-cs"/>
                        </a:rPr>
                        <a:t>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a:solidFill>
                            <a:schemeClr val="bg1"/>
                          </a:solidFill>
                          <a:latin typeface="+mn-lt"/>
                          <a:ea typeface="+mn-ea"/>
                          <a:cs typeface="+mn-cs"/>
                        </a:rPr>
                        <a:t>Non Repudiation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anose="020B0604020202020204" pitchFamily="34" charset="0"/>
                        <a:buChar char="•"/>
                      </a:pPr>
                      <a:r>
                        <a:rPr lang="en-US" sz="1200" kern="1200" dirty="0">
                          <a:solidFill>
                            <a:schemeClr val="bg1"/>
                          </a:solidFill>
                          <a:latin typeface="+mn-lt"/>
                          <a:ea typeface="+mn-ea"/>
                          <a:cs typeface="+mn-cs"/>
                        </a:rPr>
                        <a:t> </a:t>
                      </a:r>
                      <a:r>
                        <a:rPr lang="en-US" sz="1200" b="0" kern="1200" dirty="0">
                          <a:solidFill>
                            <a:schemeClr val="bg1"/>
                          </a:solidFill>
                          <a:latin typeface="+mn-lt"/>
                          <a:ea typeface="+mn-ea"/>
                          <a:cs typeface="+mn-cs"/>
                        </a:rPr>
                        <a:t>Secure logging and auditing</a:t>
                      </a:r>
                      <a:endParaRPr lang="en-US" sz="1200" b="0" kern="1200" dirty="0">
                        <a:solidFill>
                          <a:schemeClr val="bg1"/>
                        </a:solidFill>
                        <a:latin typeface="+mn-lt"/>
                        <a:ea typeface="+mn-ea"/>
                        <a:cs typeface="+mn-cs"/>
                      </a:endParaRPr>
                    </a:p>
                    <a:p>
                      <a:pPr marL="0" lvl="0" algn="l" defTabSz="914400" rtl="0" eaLnBrk="1" latinLnBrk="0" hangingPunct="1">
                        <a:buFont typeface="Arial" panose="020B0604020202020204" pitchFamily="34" charset="0"/>
                        <a:buChar char="•"/>
                      </a:pPr>
                      <a:r>
                        <a:rPr lang="en-US" sz="1200" b="0" kern="1200" dirty="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6133">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I</a:t>
                      </a:r>
                      <a:r>
                        <a:rPr lang="en-US" sz="1600" kern="1200" dirty="0">
                          <a:solidFill>
                            <a:schemeClr val="bg1"/>
                          </a:solidFill>
                          <a:latin typeface="+mn-lt"/>
                          <a:ea typeface="+mn-ea"/>
                          <a:cs typeface="+mn-cs"/>
                        </a:rPr>
                        <a:t>nformation Disclosure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a:solidFill>
                            <a:schemeClr val="bg1"/>
                          </a:solidFill>
                          <a:latin typeface="+mn-lt"/>
                          <a:ea typeface="+mn-ea"/>
                          <a:cs typeface="+mn-cs"/>
                        </a:rPr>
                        <a:t>Confidentiality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anose="020B0604020202020204" pitchFamily="34" charset="0"/>
                        <a:buChar char="•"/>
                      </a:pPr>
                      <a:r>
                        <a:rPr lang="en-US" sz="1200" kern="1200" dirty="0">
                          <a:solidFill>
                            <a:schemeClr val="bg1"/>
                          </a:solidFill>
                          <a:latin typeface="+mn-lt"/>
                          <a:ea typeface="+mn-ea"/>
                          <a:cs typeface="+mn-cs"/>
                        </a:rPr>
                        <a:t> Encryption</a:t>
                      </a:r>
                      <a:endParaRPr lang="en-US" sz="1200" kern="1200" dirty="0">
                        <a:solidFill>
                          <a:schemeClr val="bg1"/>
                        </a:solidFill>
                        <a:latin typeface="+mn-lt"/>
                        <a:ea typeface="+mn-ea"/>
                        <a:cs typeface="+mn-cs"/>
                      </a:endParaRPr>
                    </a:p>
                    <a:p>
                      <a:pPr>
                        <a:buFont typeface="Arial" panose="020B0604020202020204" pitchFamily="34" charset="0"/>
                        <a:buChar char="•"/>
                      </a:pPr>
                      <a:r>
                        <a:rPr lang="en-US" sz="1200" kern="1200" dirty="0">
                          <a:solidFill>
                            <a:schemeClr val="bg1"/>
                          </a:solidFill>
                          <a:latin typeface="+mn-lt"/>
                          <a:ea typeface="+mn-ea"/>
                          <a:cs typeface="+mn-cs"/>
                        </a:rPr>
                        <a:t> ACLS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29343">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D</a:t>
                      </a:r>
                      <a:r>
                        <a:rPr lang="en-US" sz="1600" kern="1200" dirty="0">
                          <a:solidFill>
                            <a:schemeClr val="bg1"/>
                          </a:solidFill>
                          <a:latin typeface="+mn-lt"/>
                          <a:ea typeface="+mn-ea"/>
                          <a:cs typeface="+mn-cs"/>
                        </a:rPr>
                        <a:t>enial of Service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a:solidFill>
                            <a:schemeClr val="bg1"/>
                          </a:solidFill>
                          <a:latin typeface="+mn-lt"/>
                          <a:ea typeface="+mn-ea"/>
                          <a:cs typeface="+mn-cs"/>
                        </a:rPr>
                        <a:t>Availability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anose="020B0604020202020204" pitchFamily="34" charset="0"/>
                        <a:buChar char="•"/>
                      </a:pPr>
                      <a:r>
                        <a:rPr lang="en-US" sz="1200" kern="1200" dirty="0">
                          <a:solidFill>
                            <a:schemeClr val="bg1"/>
                          </a:solidFill>
                          <a:latin typeface="+mn-lt"/>
                          <a:ea typeface="+mn-ea"/>
                          <a:cs typeface="+mn-cs"/>
                        </a:rPr>
                        <a:t> ACLs</a:t>
                      </a:r>
                      <a:endParaRPr lang="en-US" sz="1200" kern="1200" dirty="0">
                        <a:solidFill>
                          <a:schemeClr val="bg1"/>
                        </a:solidFill>
                        <a:latin typeface="+mn-lt"/>
                        <a:ea typeface="+mn-ea"/>
                        <a:cs typeface="+mn-cs"/>
                      </a:endParaRPr>
                    </a:p>
                    <a:p>
                      <a:pPr lvl="0">
                        <a:buFont typeface="Arial" panose="020B0604020202020204" pitchFamily="34" charset="0"/>
                        <a:buChar char="•"/>
                      </a:pPr>
                      <a:r>
                        <a:rPr lang="en-US" sz="1200" kern="1200" dirty="0">
                          <a:solidFill>
                            <a:schemeClr val="bg1"/>
                          </a:solidFill>
                          <a:latin typeface="+mn-lt"/>
                          <a:ea typeface="+mn-ea"/>
                          <a:cs typeface="+mn-cs"/>
                        </a:rPr>
                        <a:t> Filtering</a:t>
                      </a:r>
                      <a:endParaRPr lang="en-US" sz="1200" kern="1200" dirty="0">
                        <a:solidFill>
                          <a:schemeClr val="bg1"/>
                        </a:solidFill>
                        <a:latin typeface="+mn-lt"/>
                        <a:ea typeface="+mn-ea"/>
                        <a:cs typeface="+mn-cs"/>
                      </a:endParaRPr>
                    </a:p>
                    <a:p>
                      <a:pPr>
                        <a:buFont typeface="Arial" panose="020B0604020202020204" pitchFamily="34" charset="0"/>
                        <a:buChar char="•"/>
                      </a:pPr>
                      <a:r>
                        <a:rPr lang="en-US" sz="1200" kern="1200" dirty="0">
                          <a:solidFill>
                            <a:schemeClr val="bg1"/>
                          </a:solidFill>
                          <a:latin typeface="+mn-lt"/>
                          <a:ea typeface="+mn-ea"/>
                          <a:cs typeface="+mn-cs"/>
                        </a:rPr>
                        <a:t> Quotas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17049">
                <a:tc>
                  <a:txBody>
                    <a:bodyPr/>
                    <a:lstStyle/>
                    <a:p>
                      <a:pPr marL="0" marR="0" algn="l" defTabSz="914400" rtl="0" eaLnBrk="1" latinLnBrk="0" hangingPunct="1">
                        <a:lnSpc>
                          <a:spcPct val="115000"/>
                        </a:lnSpc>
                        <a:spcBef>
                          <a:spcPts val="1000"/>
                        </a:spcBef>
                        <a:spcAft>
                          <a:spcPts val="0"/>
                        </a:spcAft>
                      </a:pPr>
                      <a:r>
                        <a:rPr lang="en-US" sz="16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E</a:t>
                      </a:r>
                      <a:r>
                        <a:rPr lang="en-US" sz="1600" kern="1200" dirty="0">
                          <a:solidFill>
                            <a:schemeClr val="bg1"/>
                          </a:solidFill>
                          <a:latin typeface="+mn-lt"/>
                          <a:ea typeface="+mn-ea"/>
                          <a:cs typeface="+mn-cs"/>
                        </a:rPr>
                        <a:t>levation of Privilege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a:solidFill>
                            <a:schemeClr val="bg1"/>
                          </a:solidFill>
                          <a:latin typeface="+mn-lt"/>
                          <a:ea typeface="+mn-ea"/>
                          <a:cs typeface="+mn-cs"/>
                        </a:rPr>
                        <a:t>Authorization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anose="020B0604020202020204" pitchFamily="34" charset="0"/>
                        <a:buChar char="•"/>
                      </a:pPr>
                      <a:r>
                        <a:rPr lang="en-US" sz="1200" kern="1200" dirty="0">
                          <a:solidFill>
                            <a:schemeClr val="bg1"/>
                          </a:solidFill>
                          <a:latin typeface="+mn-lt"/>
                          <a:ea typeface="+mn-ea"/>
                          <a:cs typeface="+mn-cs"/>
                        </a:rPr>
                        <a:t> ACLs</a:t>
                      </a:r>
                      <a:endParaRPr lang="en-US" sz="1200" kern="1200" dirty="0">
                        <a:solidFill>
                          <a:schemeClr val="bg1"/>
                        </a:solidFill>
                        <a:latin typeface="+mn-lt"/>
                        <a:ea typeface="+mn-ea"/>
                        <a:cs typeface="+mn-cs"/>
                      </a:endParaRPr>
                    </a:p>
                    <a:p>
                      <a:pPr lvl="0">
                        <a:buFont typeface="Arial" panose="020B0604020202020204" pitchFamily="34" charset="0"/>
                        <a:buChar char="•"/>
                      </a:pPr>
                      <a:r>
                        <a:rPr lang="en-US" sz="1200" kern="1200" dirty="0">
                          <a:solidFill>
                            <a:schemeClr val="bg1"/>
                          </a:solidFill>
                          <a:latin typeface="+mn-lt"/>
                          <a:ea typeface="+mn-ea"/>
                          <a:cs typeface="+mn-cs"/>
                        </a:rPr>
                        <a:t> Group or role membership</a:t>
                      </a:r>
                      <a:endParaRPr lang="en-US" sz="1200" kern="1200" dirty="0">
                        <a:solidFill>
                          <a:schemeClr val="bg1"/>
                        </a:solidFill>
                        <a:latin typeface="+mn-lt"/>
                        <a:ea typeface="+mn-ea"/>
                        <a:cs typeface="+mn-cs"/>
                      </a:endParaRPr>
                    </a:p>
                    <a:p>
                      <a:pPr lvl="0">
                        <a:buFont typeface="Arial" panose="020B0604020202020204" pitchFamily="34" charset="0"/>
                        <a:buChar char="•"/>
                      </a:pPr>
                      <a:r>
                        <a:rPr lang="en-US" sz="1200" kern="1200" dirty="0">
                          <a:solidFill>
                            <a:schemeClr val="bg1"/>
                          </a:solidFill>
                          <a:latin typeface="+mn-lt"/>
                          <a:ea typeface="+mn-ea"/>
                          <a:cs typeface="+mn-cs"/>
                        </a:rPr>
                        <a:t> Privilege ownership</a:t>
                      </a:r>
                      <a:endParaRPr lang="en-US" sz="1200" kern="1200" dirty="0">
                        <a:solidFill>
                          <a:schemeClr val="bg1"/>
                        </a:solidFill>
                        <a:latin typeface="+mn-lt"/>
                        <a:ea typeface="+mn-ea"/>
                        <a:cs typeface="+mn-cs"/>
                      </a:endParaRPr>
                    </a:p>
                    <a:p>
                      <a:pPr>
                        <a:buFont typeface="Arial" panose="020B0604020202020204" pitchFamily="34" charset="0"/>
                        <a:buChar char="•"/>
                      </a:pPr>
                      <a:r>
                        <a:rPr lang="en-US" sz="1200" kern="1200" dirty="0">
                          <a:solidFill>
                            <a:schemeClr val="bg1"/>
                          </a:solidFill>
                          <a:latin typeface="+mn-lt"/>
                          <a:ea typeface="+mn-ea"/>
                          <a:cs typeface="+mn-cs"/>
                        </a:rPr>
                        <a:t> Input validation</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Example: CAPEC Man in the Middle Attack</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2" name="Rectangle 1"/>
          <p:cNvSpPr/>
          <p:nvPr/>
        </p:nvSpPr>
        <p:spPr>
          <a:xfrm>
            <a:off x="6837095" y="1969931"/>
            <a:ext cx="4936544" cy="2308324"/>
          </a:xfrm>
          <a:prstGeom prst="rect">
            <a:avLst/>
          </a:prstGeom>
        </p:spPr>
        <p:txBody>
          <a:bodyPr wrap="none">
            <a:spAutoFit/>
          </a:bodyPr>
          <a:lstStyle/>
          <a:p>
            <a:r>
              <a:rPr lang="en-NZ" dirty="0"/>
              <a:t>Mitigations but also weaknesses that</a:t>
            </a:r>
            <a:br>
              <a:rPr lang="en-NZ" dirty="0"/>
            </a:br>
            <a:r>
              <a:rPr lang="en-NZ" dirty="0"/>
              <a:t>must be present and information on</a:t>
            </a:r>
            <a:br>
              <a:rPr lang="en-NZ" dirty="0"/>
            </a:br>
            <a:r>
              <a:rPr lang="en-NZ" dirty="0"/>
              <a:t>the tactics used by the attacker.</a:t>
            </a:r>
            <a:endParaRPr lang="en-NZ" dirty="0"/>
          </a:p>
          <a:p>
            <a:endParaRPr lang="en-NZ" dirty="0"/>
          </a:p>
          <a:p>
            <a:r>
              <a:rPr lang="en-NZ" dirty="0"/>
              <a:t>Defender would try and eliminate the weaknesses </a:t>
            </a:r>
            <a:br>
              <a:rPr lang="en-NZ" dirty="0"/>
            </a:br>
            <a:r>
              <a:rPr lang="en-NZ" dirty="0"/>
              <a:t>and find ways to disrupt the tactics.</a:t>
            </a:r>
            <a:br>
              <a:rPr lang="en-NZ" dirty="0"/>
            </a:br>
            <a:br>
              <a:rPr lang="en-NZ" dirty="0"/>
            </a:br>
            <a:r>
              <a:rPr lang="en-NZ" dirty="0"/>
              <a:t>https://capec.mitre.org/data/definitions/94.html</a:t>
            </a:r>
            <a:endParaRPr lang="en-NZ" dirty="0"/>
          </a:p>
        </p:txBody>
      </p:sp>
      <p:pic>
        <p:nvPicPr>
          <p:cNvPr id="6" name="Picture 5"/>
          <p:cNvPicPr>
            <a:picLocks noChangeAspect="1"/>
          </p:cNvPicPr>
          <p:nvPr/>
        </p:nvPicPr>
        <p:blipFill>
          <a:blip r:embed="rId1"/>
          <a:stretch>
            <a:fillRect/>
          </a:stretch>
        </p:blipFill>
        <p:spPr>
          <a:xfrm>
            <a:off x="180986" y="1338519"/>
            <a:ext cx="6230803" cy="421680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How do you choose which one to spend the money on if you have limited resources?</a:t>
            </a:r>
            <a:endParaRPr lang="en-NZ" dirty="0"/>
          </a:p>
          <a:p>
            <a:pPr lvl="1"/>
            <a:r>
              <a:rPr lang="en-NZ" dirty="0"/>
              <a:t>Risk ranking methods</a:t>
            </a:r>
            <a:endParaRPr lang="en-NZ" dirty="0"/>
          </a:p>
          <a:p>
            <a:pPr lvl="1"/>
            <a:r>
              <a:rPr lang="en-NZ" dirty="0"/>
              <a:t>Estimate the cost of the problem</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Ranking Threats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That’s it</a:t>
            </a:r>
            <a:endParaRPr lang="en-NZ" sz="4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How do you choose which one to spend the money on if you have limited resources?</a:t>
            </a:r>
            <a:endParaRPr lang="en-NZ" dirty="0"/>
          </a:p>
          <a:p>
            <a:pPr lvl="1"/>
            <a:r>
              <a:rPr lang="en-NZ" dirty="0"/>
              <a:t>Risk ranking methods</a:t>
            </a:r>
            <a:endParaRPr lang="en-NZ" dirty="0"/>
          </a:p>
          <a:p>
            <a:pPr lvl="1"/>
            <a:r>
              <a:rPr lang="en-NZ" dirty="0"/>
              <a:t>Estimate the cost of the problem</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8119"/>
            <a:ext cx="10515600" cy="4259766"/>
          </a:xfrm>
        </p:spPr>
        <p:txBody>
          <a:bodyPr>
            <a:normAutofit/>
          </a:bodyPr>
          <a:lstStyle/>
          <a:p>
            <a:r>
              <a:rPr lang="en-NZ" dirty="0"/>
              <a:t>Argument against STRIDE is that is too abstract.</a:t>
            </a:r>
            <a:endParaRPr lang="en-NZ" dirty="0"/>
          </a:p>
          <a:p>
            <a:r>
              <a:rPr lang="en-NZ" dirty="0"/>
              <a:t>Useful to have a detailed list of common problems.</a:t>
            </a:r>
            <a:endParaRPr lang="en-NZ" dirty="0"/>
          </a:p>
          <a:p>
            <a:r>
              <a:rPr lang="en-NZ" dirty="0"/>
              <a:t>Look at checklists and some examples of libraries.</a:t>
            </a:r>
            <a:endParaRPr lang="en-NZ" dirty="0"/>
          </a:p>
          <a:p>
            <a:r>
              <a:rPr lang="en-NZ" dirty="0"/>
              <a:t>Dimensions:</a:t>
            </a:r>
            <a:endParaRPr lang="en-NZ" dirty="0"/>
          </a:p>
          <a:p>
            <a:pPr lvl="1"/>
            <a:r>
              <a:rPr lang="en-NZ" sz="2400" dirty="0"/>
              <a:t>Audience – who is being targeted</a:t>
            </a:r>
            <a:endParaRPr lang="en-NZ" sz="2400" dirty="0"/>
          </a:p>
          <a:p>
            <a:pPr lvl="1"/>
            <a:r>
              <a:rPr lang="en-NZ" sz="2400" dirty="0"/>
              <a:t>Detail versus abstraction – specific detail versus abstract ideas</a:t>
            </a:r>
            <a:endParaRPr lang="en-NZ" sz="2400" dirty="0"/>
          </a:p>
          <a:p>
            <a:pPr lvl="1"/>
            <a:r>
              <a:rPr lang="en-NZ" sz="2400" dirty="0"/>
              <a:t>Scope – what’s the focus of the library</a:t>
            </a:r>
            <a:endParaRPr lang="en-NZ" sz="2400"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Attack libraries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9" name="Picture 8"/>
          <p:cNvPicPr>
            <a:picLocks noChangeAspect="1"/>
          </p:cNvPicPr>
          <p:nvPr/>
        </p:nvPicPr>
        <p:blipFill>
          <a:blip r:embed="rId1"/>
          <a:stretch>
            <a:fillRect/>
          </a:stretch>
        </p:blipFill>
        <p:spPr>
          <a:xfrm>
            <a:off x="2041358" y="5118446"/>
            <a:ext cx="7381209" cy="8309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How do you choose which one to spend the money on if you have limited resources?</a:t>
            </a:r>
            <a:endParaRPr lang="en-NZ" dirty="0"/>
          </a:p>
          <a:p>
            <a:pPr lvl="1"/>
            <a:r>
              <a:rPr lang="en-NZ" dirty="0"/>
              <a:t>Risk ranking methods</a:t>
            </a:r>
            <a:endParaRPr lang="en-NZ" dirty="0"/>
          </a:p>
          <a:p>
            <a:pPr lvl="1"/>
            <a:r>
              <a:rPr lang="en-NZ" dirty="0"/>
              <a:t>Estimate the cost of the problem</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How do you choose which one to spend the money on if you have limited resources?</a:t>
            </a:r>
            <a:endParaRPr lang="en-NZ" dirty="0"/>
          </a:p>
          <a:p>
            <a:pPr lvl="1"/>
            <a:r>
              <a:rPr lang="en-NZ" dirty="0"/>
              <a:t>Risk ranking methods</a:t>
            </a:r>
            <a:endParaRPr lang="en-NZ" dirty="0"/>
          </a:p>
          <a:p>
            <a:pPr lvl="1"/>
            <a:r>
              <a:rPr lang="en-NZ" dirty="0"/>
              <a:t>Estimate the cost of the problem</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97908"/>
            <a:ext cx="10929731" cy="5341433"/>
          </a:xfrm>
        </p:spPr>
        <p:txBody>
          <a:bodyPr>
            <a:normAutofit/>
          </a:bodyPr>
          <a:lstStyle/>
          <a:p>
            <a:r>
              <a:rPr lang="en-NZ" dirty="0"/>
              <a:t>How do you choose which one to spend the money on if you have limited resources?</a:t>
            </a:r>
            <a:endParaRPr lang="en-NZ" dirty="0"/>
          </a:p>
          <a:p>
            <a:pPr lvl="1"/>
            <a:r>
              <a:rPr lang="en-NZ" dirty="0"/>
              <a:t>Risk ranking methods</a:t>
            </a:r>
            <a:endParaRPr lang="en-NZ" dirty="0"/>
          </a:p>
          <a:p>
            <a:pPr lvl="1"/>
            <a:r>
              <a:rPr lang="en-NZ" dirty="0"/>
              <a:t>Estimate the cost of the problem</a:t>
            </a:r>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Probabilistic</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6407"/>
            <a:ext cx="10515600" cy="4683958"/>
          </a:xfrm>
        </p:spPr>
        <p:txBody>
          <a:bodyPr>
            <a:normAutofit fontScale="85000" lnSpcReduction="20000"/>
          </a:bodyPr>
          <a:lstStyle/>
          <a:p>
            <a:r>
              <a:rPr lang="en-NZ" dirty="0"/>
              <a:t>Detailed list of questions or steps related to security threats.</a:t>
            </a:r>
            <a:endParaRPr lang="en-NZ" dirty="0"/>
          </a:p>
          <a:p>
            <a:r>
              <a:rPr lang="en-NZ" dirty="0"/>
              <a:t>Focuses on a particular domain, e.g. network security, particular application or working from home.</a:t>
            </a:r>
            <a:endParaRPr lang="en-NZ" dirty="0"/>
          </a:p>
          <a:p>
            <a:r>
              <a:rPr lang="en-NZ" dirty="0"/>
              <a:t>Examples:</a:t>
            </a:r>
            <a:endParaRPr lang="en-NZ" dirty="0"/>
          </a:p>
          <a:p>
            <a:pPr lvl="1"/>
            <a:r>
              <a:rPr lang="en-NZ" dirty="0">
                <a:hlinkClick r:id="rId1"/>
              </a:rPr>
              <a:t>https://itservices.uncc.edu/one-it/information-security-checklist</a:t>
            </a:r>
            <a:r>
              <a:rPr lang="en-NZ" dirty="0"/>
              <a:t> </a:t>
            </a:r>
            <a:endParaRPr lang="en-NZ" dirty="0"/>
          </a:p>
          <a:p>
            <a:pPr lvl="1"/>
            <a:r>
              <a:rPr lang="en-NZ" dirty="0">
                <a:hlinkClick r:id="rId2"/>
              </a:rPr>
              <a:t>https://docs.oracle.com/cd/B19306_01/network.102/b14266/checklis.htm#i1011179</a:t>
            </a:r>
            <a:r>
              <a:rPr lang="en-NZ" dirty="0"/>
              <a:t> </a:t>
            </a:r>
            <a:endParaRPr lang="en-NZ" dirty="0"/>
          </a:p>
          <a:p>
            <a:r>
              <a:rPr lang="en-NZ" dirty="0"/>
              <a:t>Many security professionals are sceptical of “checklist security” </a:t>
            </a:r>
            <a:endParaRPr lang="en-NZ" dirty="0"/>
          </a:p>
          <a:p>
            <a:pPr lvl="1"/>
            <a:r>
              <a:rPr lang="en-NZ" dirty="0"/>
              <a:t>Encourages people to believe they are secure when they are not</a:t>
            </a:r>
            <a:endParaRPr lang="en-NZ" dirty="0"/>
          </a:p>
          <a:p>
            <a:r>
              <a:rPr lang="en-NZ" dirty="0"/>
              <a:t>Pro’s - Checklists can be used to avoid common classes of problems.</a:t>
            </a:r>
            <a:endParaRPr lang="en-NZ" dirty="0"/>
          </a:p>
          <a:p>
            <a:r>
              <a:rPr lang="en-NZ" dirty="0"/>
              <a:t>Con’s –Only avoid the threats associated with the problems on the checklist i.e. won’t find threats that are not on the checklist.</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“Checklist security”</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1997833"/>
            <a:ext cx="6408604" cy="4259766"/>
          </a:xfrm>
        </p:spPr>
        <p:txBody>
          <a:bodyPr>
            <a:normAutofit lnSpcReduction="10000"/>
          </a:bodyPr>
          <a:lstStyle/>
          <a:p>
            <a:r>
              <a:rPr lang="en-NZ" dirty="0"/>
              <a:t>Developed by MITRE corporation.</a:t>
            </a:r>
            <a:endParaRPr lang="en-NZ" dirty="0"/>
          </a:p>
          <a:p>
            <a:r>
              <a:rPr lang="en-NZ" dirty="0"/>
              <a:t>Who is MITRE?</a:t>
            </a:r>
            <a:endParaRPr lang="en-NZ" dirty="0"/>
          </a:p>
          <a:p>
            <a:pPr lvl="1"/>
            <a:r>
              <a:rPr lang="en-NZ" dirty="0"/>
              <a:t>Founded 1952</a:t>
            </a:r>
            <a:endParaRPr lang="en-NZ" dirty="0"/>
          </a:p>
          <a:p>
            <a:pPr lvl="1"/>
            <a:r>
              <a:rPr lang="en-NZ" dirty="0"/>
              <a:t>Not-for-profit research for US government agencies</a:t>
            </a:r>
            <a:endParaRPr lang="en-NZ" dirty="0"/>
          </a:p>
          <a:p>
            <a:pPr lvl="1"/>
            <a:r>
              <a:rPr lang="en-NZ" dirty="0"/>
              <a:t>$US 1.7 billion (2017)</a:t>
            </a:r>
            <a:endParaRPr lang="en-NZ" dirty="0"/>
          </a:p>
          <a:p>
            <a:r>
              <a:rPr lang="en-NZ" dirty="0"/>
              <a:t>Library of 500+ attack patterns </a:t>
            </a:r>
            <a:endParaRPr lang="en-NZ" dirty="0"/>
          </a:p>
          <a:p>
            <a:r>
              <a:rPr lang="en-NZ" dirty="0"/>
              <a:t>More abstract than a checklist</a:t>
            </a:r>
            <a:endParaRPr lang="en-NZ" dirty="0"/>
          </a:p>
          <a:p>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1569660"/>
          </a:xfrm>
          <a:prstGeom prst="rect">
            <a:avLst/>
          </a:prstGeom>
          <a:noFill/>
        </p:spPr>
        <p:txBody>
          <a:bodyPr wrap="square" rtlCol="0">
            <a:spAutoFit/>
          </a:bodyPr>
          <a:lstStyle/>
          <a:p>
            <a:r>
              <a:rPr lang="en-NZ" sz="4800" b="1" dirty="0"/>
              <a:t>CAPEC – Common Attack Pattern Enumeration and Classification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4" name="Picture 3"/>
          <p:cNvPicPr>
            <a:picLocks noChangeAspect="1"/>
          </p:cNvPicPr>
          <p:nvPr/>
        </p:nvPicPr>
        <p:blipFill>
          <a:blip r:embed="rId1"/>
          <a:stretch>
            <a:fillRect/>
          </a:stretch>
        </p:blipFill>
        <p:spPr>
          <a:xfrm>
            <a:off x="7984154" y="3078286"/>
            <a:ext cx="3970638" cy="2977979"/>
          </a:xfrm>
          <a:prstGeom prst="rect">
            <a:avLst/>
          </a:prstGeom>
        </p:spPr>
      </p:pic>
      <p:pic>
        <p:nvPicPr>
          <p:cNvPr id="6" name="Picture 5"/>
          <p:cNvPicPr>
            <a:picLocks noChangeAspect="1"/>
          </p:cNvPicPr>
          <p:nvPr/>
        </p:nvPicPr>
        <p:blipFill>
          <a:blip r:embed="rId2"/>
          <a:stretch>
            <a:fillRect/>
          </a:stretch>
        </p:blipFill>
        <p:spPr>
          <a:xfrm>
            <a:off x="6234554" y="1185866"/>
            <a:ext cx="4896200" cy="2017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695" y="1516567"/>
            <a:ext cx="7315200" cy="4776656"/>
          </a:xfrm>
        </p:spPr>
        <p:txBody>
          <a:bodyPr>
            <a:normAutofit fontScale="85000" lnSpcReduction="20000"/>
          </a:bodyPr>
          <a:lstStyle/>
          <a:p>
            <a:r>
              <a:rPr lang="en-NZ" dirty="0"/>
              <a:t>Pattern: “the regular way in which something happens or is done”</a:t>
            </a:r>
            <a:endParaRPr lang="en-NZ" dirty="0"/>
          </a:p>
          <a:p>
            <a:r>
              <a:rPr lang="en-NZ" dirty="0"/>
              <a:t>Attack pattern:</a:t>
            </a:r>
            <a:endParaRPr lang="en-NZ" dirty="0"/>
          </a:p>
          <a:p>
            <a:pPr lvl="1"/>
            <a:r>
              <a:rPr lang="en-NZ" dirty="0"/>
              <a:t>Common attributes and approaches employed by adversaries.</a:t>
            </a:r>
            <a:endParaRPr lang="en-NZ" dirty="0"/>
          </a:p>
          <a:p>
            <a:pPr lvl="1"/>
            <a:r>
              <a:rPr lang="en-NZ" dirty="0"/>
              <a:t>Exploit known weaknesses.</a:t>
            </a:r>
            <a:endParaRPr lang="en-NZ" dirty="0"/>
          </a:p>
          <a:p>
            <a:pPr lvl="1"/>
            <a:r>
              <a:rPr lang="en-NZ" dirty="0"/>
              <a:t>Challenges adversary faces and how they go about solving it.</a:t>
            </a:r>
            <a:endParaRPr lang="en-NZ" dirty="0"/>
          </a:p>
          <a:p>
            <a:r>
              <a:rPr lang="en-NZ" dirty="0"/>
              <a:t>Understand specific elements of an attack and how to stop them from succeeding.</a:t>
            </a:r>
            <a:endParaRPr lang="en-NZ" dirty="0"/>
          </a:p>
          <a:p>
            <a:r>
              <a:rPr lang="en-NZ" dirty="0"/>
              <a:t>Used to provide a consistent way of classifying and communicating about attacks.</a:t>
            </a:r>
            <a:endParaRPr lang="en-NZ" dirty="0"/>
          </a:p>
          <a:p>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What is an attack pattern?</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5" name="Picture 4"/>
          <p:cNvPicPr>
            <a:picLocks noChangeAspect="1"/>
          </p:cNvPicPr>
          <p:nvPr/>
        </p:nvPicPr>
        <p:blipFill>
          <a:blip r:embed="rId1"/>
          <a:stretch>
            <a:fillRect/>
          </a:stretch>
        </p:blipFill>
        <p:spPr>
          <a:xfrm>
            <a:off x="7857908" y="820324"/>
            <a:ext cx="3359526" cy="4421250"/>
          </a:xfrm>
          <a:prstGeom prst="rect">
            <a:avLst/>
          </a:prstGeom>
        </p:spPr>
      </p:pic>
      <p:sp>
        <p:nvSpPr>
          <p:cNvPr id="7" name="TextBox 6"/>
          <p:cNvSpPr txBox="1"/>
          <p:nvPr/>
        </p:nvSpPr>
        <p:spPr>
          <a:xfrm>
            <a:off x="8110572" y="5361970"/>
            <a:ext cx="2240460" cy="369332"/>
          </a:xfrm>
          <a:prstGeom prst="rect">
            <a:avLst/>
          </a:prstGeom>
          <a:noFill/>
        </p:spPr>
        <p:txBody>
          <a:bodyPr wrap="square" rtlCol="0">
            <a:spAutoFit/>
          </a:bodyPr>
          <a:lstStyle/>
          <a:p>
            <a:r>
              <a:rPr lang="en-NZ" sz="900">
                <a:hlinkClick r:id="rId2" tooltip="https://cookingwithruthie.com/2015/03/13/easy-bunny-pattern/"/>
              </a:rPr>
              <a:t>This Photo</a:t>
            </a:r>
            <a:r>
              <a:rPr lang="en-NZ" sz="900"/>
              <a:t> by Unknown Author is licensed under </a:t>
            </a:r>
            <a:r>
              <a:rPr lang="en-NZ" sz="900">
                <a:hlinkClick r:id="rId3" tooltip="https://creativecommons.org/licenses/by-nc-nd/3.0/"/>
              </a:rPr>
              <a:t>CC BY-NC-ND</a:t>
            </a:r>
            <a:endParaRPr lang="en-NZ"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516567"/>
            <a:ext cx="10266947" cy="4259766"/>
          </a:xfrm>
        </p:spPr>
        <p:txBody>
          <a:bodyPr>
            <a:normAutofit fontScale="92500" lnSpcReduction="10000"/>
          </a:bodyPr>
          <a:lstStyle/>
          <a:p>
            <a:r>
              <a:rPr lang="en-NZ" dirty="0"/>
              <a:t>Views – different perspectives looking at attack patterns</a:t>
            </a:r>
            <a:endParaRPr lang="en-NZ" dirty="0"/>
          </a:p>
          <a:p>
            <a:pPr lvl="1"/>
            <a:r>
              <a:rPr lang="en-NZ" dirty="0"/>
              <a:t>E.g. by mechanism or domain</a:t>
            </a:r>
            <a:endParaRPr lang="en-NZ" dirty="0"/>
          </a:p>
          <a:p>
            <a:r>
              <a:rPr lang="en-NZ" dirty="0"/>
              <a:t>Categories – collection of attack patterns organised by common characteristic</a:t>
            </a:r>
            <a:endParaRPr lang="en-NZ" dirty="0"/>
          </a:p>
          <a:p>
            <a:r>
              <a:rPr lang="en-NZ" dirty="0"/>
              <a:t>Patterns at different levels of abstraction:</a:t>
            </a:r>
            <a:endParaRPr lang="en-NZ" dirty="0"/>
          </a:p>
          <a:p>
            <a:pPr lvl="1"/>
            <a:r>
              <a:rPr lang="en-NZ" dirty="0"/>
              <a:t>Meta attack pattern – high level approach </a:t>
            </a:r>
            <a:endParaRPr lang="en-NZ" dirty="0"/>
          </a:p>
          <a:p>
            <a:pPr lvl="1"/>
            <a:r>
              <a:rPr lang="en-NZ" dirty="0"/>
              <a:t>Standard attack pattern – specific methodology or technique  </a:t>
            </a:r>
            <a:endParaRPr lang="en-NZ" dirty="0"/>
          </a:p>
          <a:p>
            <a:pPr lvl="1"/>
            <a:r>
              <a:rPr lang="en-NZ" dirty="0"/>
              <a:t>Detailed attack pattern – low level of detail utilising one or standard attack patterns chained together</a:t>
            </a:r>
            <a:endParaRPr lang="en-NZ" dirty="0"/>
          </a:p>
          <a:p>
            <a:endParaRPr lang="en-NZ" dirty="0"/>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Organisation of the library</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graphicFrame>
        <p:nvGraphicFramePr>
          <p:cNvPr id="10" name="Diagram 9"/>
          <p:cNvGraphicFramePr/>
          <p:nvPr/>
        </p:nvGraphicFramePr>
        <p:xfrm>
          <a:off x="360947" y="1455818"/>
          <a:ext cx="5366084" cy="37899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Views: Domains and Attack Mechanisms</a:t>
            </a:r>
            <a:endParaRPr lang="en-NZ" sz="4800" b="1" dirty="0"/>
          </a:p>
        </p:txBody>
      </p:sp>
      <p:graphicFrame>
        <p:nvGraphicFramePr>
          <p:cNvPr id="15" name="Diagram 14"/>
          <p:cNvGraphicFramePr/>
          <p:nvPr/>
        </p:nvGraphicFramePr>
        <p:xfrm>
          <a:off x="5895474" y="845223"/>
          <a:ext cx="6059318" cy="50863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16" name="TextBox 15"/>
          <p:cNvSpPr txBox="1"/>
          <p:nvPr/>
        </p:nvSpPr>
        <p:spPr>
          <a:xfrm>
            <a:off x="74656" y="401036"/>
            <a:ext cx="11880136" cy="830997"/>
          </a:xfrm>
          <a:prstGeom prst="rect">
            <a:avLst/>
          </a:prstGeom>
          <a:noFill/>
        </p:spPr>
        <p:txBody>
          <a:bodyPr wrap="square" rtlCol="0">
            <a:spAutoFit/>
          </a:bodyPr>
          <a:lstStyle/>
          <a:p>
            <a:r>
              <a:rPr lang="en-NZ" sz="4800" b="1" dirty="0"/>
              <a:t>Example: Engage in Deceptive Interactions</a:t>
            </a:r>
            <a:endParaRPr lang="en-NZ" sz="4800" b="1" dirty="0"/>
          </a:p>
        </p:txBody>
      </p:sp>
      <p:sp>
        <p:nvSpPr>
          <p:cNvPr id="4" name="Rectangle 3"/>
          <p:cNvSpPr/>
          <p:nvPr/>
        </p:nvSpPr>
        <p:spPr>
          <a:xfrm>
            <a:off x="6966284" y="1338519"/>
            <a:ext cx="4331369" cy="7417415"/>
          </a:xfrm>
          <a:prstGeom prst="rect">
            <a:avLst/>
          </a:prstGeom>
        </p:spPr>
        <p:txBody>
          <a:bodyPr wrap="square">
            <a:spAutoFit/>
          </a:bodyPr>
          <a:lstStyle/>
          <a:p>
            <a:pPr marL="457200" indent="-457200">
              <a:buFontTx/>
              <a:buChar char="-"/>
            </a:pPr>
            <a:r>
              <a:rPr lang="en-NZ" sz="2800" dirty="0"/>
              <a:t>Tree representation.</a:t>
            </a:r>
            <a:endParaRPr lang="en-NZ" sz="2800" dirty="0"/>
          </a:p>
          <a:p>
            <a:pPr marL="457200" indent="-457200">
              <a:buFontTx/>
              <a:buChar char="-"/>
            </a:pPr>
            <a:r>
              <a:rPr lang="en-NZ" sz="2800" dirty="0"/>
              <a:t>Categories. </a:t>
            </a:r>
            <a:endParaRPr lang="en-NZ" sz="2800" dirty="0"/>
          </a:p>
          <a:p>
            <a:pPr marL="914400" lvl="1" indent="-457200">
              <a:buFontTx/>
              <a:buChar char="-"/>
            </a:pPr>
            <a:r>
              <a:rPr lang="en-NZ" sz="2800" dirty="0"/>
              <a:t>Meta attack patterns.</a:t>
            </a:r>
            <a:endParaRPr lang="en-NZ" sz="2800" dirty="0"/>
          </a:p>
          <a:p>
            <a:pPr marL="1371600" lvl="2" indent="-457200">
              <a:buFontTx/>
              <a:buChar char="-"/>
            </a:pPr>
            <a:r>
              <a:rPr lang="en-NZ" sz="2800" dirty="0"/>
              <a:t>Specific attack patterns.</a:t>
            </a:r>
            <a:endParaRPr lang="en-NZ" sz="2800" dirty="0"/>
          </a:p>
          <a:p>
            <a:pPr marL="1828800" lvl="3" indent="-457200">
              <a:buFontTx/>
              <a:buChar char="-"/>
            </a:pPr>
            <a:r>
              <a:rPr lang="en-NZ" sz="2800" dirty="0"/>
              <a:t>Detailed attack patterns</a:t>
            </a:r>
            <a:r>
              <a:rPr lang="en-NZ" sz="2800" dirty="0">
                <a:solidFill>
                  <a:srgbClr val="FF0000"/>
                </a:solidFill>
              </a:rPr>
              <a:t>.</a:t>
            </a:r>
            <a:endParaRPr lang="en-NZ" sz="2800" dirty="0">
              <a:solidFill>
                <a:srgbClr val="FF0000"/>
              </a:solidFill>
            </a:endParaRPr>
          </a:p>
          <a:p>
            <a:pPr marL="457200" indent="-457200">
              <a:buFontTx/>
              <a:buChar char="-"/>
            </a:pPr>
            <a:endParaRPr lang="en-NZ" sz="2800" dirty="0">
              <a:solidFill>
                <a:srgbClr val="FF0000"/>
              </a:solidFill>
            </a:endParaRPr>
          </a:p>
          <a:p>
            <a:r>
              <a:rPr lang="en-NZ" sz="2800" dirty="0">
                <a:solidFill>
                  <a:srgbClr val="FF0000"/>
                </a:solidFill>
              </a:rPr>
              <a:t>Example: </a:t>
            </a:r>
            <a:r>
              <a:rPr lang="en-NZ" sz="2800" dirty="0">
                <a:solidFill>
                  <a:srgbClr val="FF0000"/>
                </a:solidFill>
                <a:hlinkClick r:id="rId1"/>
              </a:rPr>
              <a:t>https://capec.mitre.org/data/definitions/1000.html</a:t>
            </a:r>
            <a:r>
              <a:rPr lang="en-NZ" sz="2800" dirty="0">
                <a:solidFill>
                  <a:srgbClr val="FF0000"/>
                </a:solidFill>
              </a:rPr>
              <a:t> </a:t>
            </a:r>
            <a:endParaRPr lang="en-NZ" sz="2800" dirty="0">
              <a:solidFill>
                <a:srgbClr val="FF0000"/>
              </a:solidFill>
            </a:endParaRPr>
          </a:p>
          <a:p>
            <a:endParaRPr lang="en-NZ" sz="2800" dirty="0">
              <a:solidFill>
                <a:srgbClr val="FF0000"/>
              </a:solidFill>
            </a:endParaRPr>
          </a:p>
          <a:p>
            <a:endParaRPr lang="en-NZ" sz="2800" dirty="0">
              <a:solidFill>
                <a:srgbClr val="FF0000"/>
              </a:solidFill>
            </a:endParaRPr>
          </a:p>
          <a:p>
            <a:endParaRPr lang="en-NZ" sz="2800" dirty="0">
              <a:solidFill>
                <a:srgbClr val="FF0000"/>
              </a:solidFill>
            </a:endParaRPr>
          </a:p>
          <a:p>
            <a:endParaRPr lang="en-NZ" sz="2800" dirty="0">
              <a:solidFill>
                <a:srgbClr val="FF0000"/>
              </a:solidFill>
            </a:endParaRPr>
          </a:p>
          <a:p>
            <a:endParaRPr lang="en-NZ" sz="2800" dirty="0">
              <a:solidFill>
                <a:srgbClr val="FF0000"/>
              </a:solidFill>
            </a:endParaRPr>
          </a:p>
          <a:p>
            <a:endParaRPr lang="en-NZ" sz="2800" dirty="0">
              <a:solidFill>
                <a:srgbClr val="FF0000"/>
              </a:solidFill>
            </a:endParaRPr>
          </a:p>
        </p:txBody>
      </p:sp>
      <p:pic>
        <p:nvPicPr>
          <p:cNvPr id="7" name="Picture 6"/>
          <p:cNvPicPr>
            <a:picLocks noChangeAspect="1"/>
          </p:cNvPicPr>
          <p:nvPr/>
        </p:nvPicPr>
        <p:blipFill>
          <a:blip r:embed="rId2"/>
          <a:stretch>
            <a:fillRect/>
          </a:stretch>
        </p:blipFill>
        <p:spPr>
          <a:xfrm>
            <a:off x="420103" y="1338519"/>
            <a:ext cx="6057900" cy="3409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10330</Words>
  <Application>WPS 演示</Application>
  <PresentationFormat>Widescreen</PresentationFormat>
  <Paragraphs>574</Paragraphs>
  <Slides>32</Slides>
  <Notes>32</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Arial</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Victoria University of Wellington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随心1427182852</cp:lastModifiedBy>
  <cp:revision>845</cp:revision>
  <cp:lastPrinted>2018-03-06T03:20:00Z</cp:lastPrinted>
  <dcterms:created xsi:type="dcterms:W3CDTF">2018-02-19T20:47:00Z</dcterms:created>
  <dcterms:modified xsi:type="dcterms:W3CDTF">2020-09-07T07:17:25Z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0x01010061487903724B6F418080FC200A05F3C2</vt:lpwstr>
  </property>
  <property fmtid="{D5CDD505-2E9C-101B-9397-08002B2CF9AE}" pid="3" name="KSOProductBuildVer">
    <vt:lpwstr>2052-11.3.0.9228</vt:lpwstr>
  </property>
</Properties>
</file>