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31"/>
  </p:handoutMasterIdLst>
  <p:sldIdLst>
    <p:sldId id="267" r:id="rId3"/>
    <p:sldId id="399" r:id="rId5"/>
    <p:sldId id="426" r:id="rId6"/>
    <p:sldId id="431" r:id="rId7"/>
    <p:sldId id="428" r:id="rId8"/>
    <p:sldId id="442" r:id="rId9"/>
    <p:sldId id="441" r:id="rId10"/>
    <p:sldId id="429" r:id="rId11"/>
    <p:sldId id="432" r:id="rId12"/>
    <p:sldId id="433" r:id="rId13"/>
    <p:sldId id="434" r:id="rId14"/>
    <p:sldId id="437" r:id="rId15"/>
    <p:sldId id="436" r:id="rId16"/>
    <p:sldId id="425" r:id="rId17"/>
    <p:sldId id="427" r:id="rId18"/>
    <p:sldId id="440" r:id="rId19"/>
    <p:sldId id="393" r:id="rId20"/>
    <p:sldId id="350" r:id="rId21"/>
    <p:sldId id="394" r:id="rId22"/>
    <p:sldId id="395" r:id="rId23"/>
    <p:sldId id="396" r:id="rId24"/>
    <p:sldId id="398" r:id="rId25"/>
    <p:sldId id="401" r:id="rId26"/>
    <p:sldId id="421" r:id="rId27"/>
    <p:sldId id="420" r:id="rId28"/>
    <p:sldId id="404" r:id="rId29"/>
    <p:sldId id="438" r:id="rId30"/>
  </p:sldIdLst>
  <p:sldSz cx="9144000" cy="6858000" type="screen4x3"/>
  <p:notesSz cx="6794500" cy="9931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532"/>
    <a:srgbClr val="0046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4271" autoAdjust="0"/>
    <p:restoredTop sz="72113" autoAdjust="0"/>
  </p:normalViewPr>
  <p:slideViewPr>
    <p:cSldViewPr snapToGrid="0" snapToObjects="1">
      <p:cViewPr varScale="1">
        <p:scale>
          <a:sx n="73" d="100"/>
          <a:sy n="73" d="100"/>
        </p:scale>
        <p:origin x="211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657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8645" y="0"/>
            <a:ext cx="2944283" cy="496570"/>
          </a:xfrm>
          <a:prstGeom prst="rect">
            <a:avLst/>
          </a:prstGeom>
        </p:spPr>
        <p:txBody>
          <a:bodyPr vert="horz" lIns="91440" tIns="45720" rIns="91440" bIns="45720" rtlCol="0"/>
          <a:lstStyle>
            <a:lvl1pPr algn="r">
              <a:defRPr sz="1200"/>
            </a:lvl1pPr>
          </a:lstStyle>
          <a:p>
            <a:fld id="{A5BF4605-D142-4B55-B612-0E3EB9E4A6A5}" type="datetimeFigureOut">
              <a:rPr lang="en-US" smtClean="0"/>
            </a:fld>
            <a:endParaRPr lang="en-US"/>
          </a:p>
        </p:txBody>
      </p:sp>
      <p:sp>
        <p:nvSpPr>
          <p:cNvPr id="4" name="Footer Placeholder 3"/>
          <p:cNvSpPr>
            <a:spLocks noGrp="1"/>
          </p:cNvSpPr>
          <p:nvPr>
            <p:ph type="ftr" sz="quarter" idx="2"/>
          </p:nvPr>
        </p:nvSpPr>
        <p:spPr>
          <a:xfrm>
            <a:off x="0" y="9433106"/>
            <a:ext cx="2944283" cy="49657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8645" y="9433106"/>
            <a:ext cx="2944283" cy="496570"/>
          </a:xfrm>
          <a:prstGeom prst="rect">
            <a:avLst/>
          </a:prstGeom>
        </p:spPr>
        <p:txBody>
          <a:bodyPr vert="horz" lIns="91440" tIns="45720" rIns="91440" bIns="45720" rtlCol="0" anchor="b"/>
          <a:lstStyle>
            <a:lvl1pPr algn="r">
              <a:defRPr sz="1200"/>
            </a:lvl1pPr>
          </a:lstStyle>
          <a:p>
            <a:fld id="{B8AF7D7F-339B-458F-8A7D-90F2F8D57C84}"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8295"/>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48645" y="0"/>
            <a:ext cx="2944283" cy="498295"/>
          </a:xfrm>
          <a:prstGeom prst="rect">
            <a:avLst/>
          </a:prstGeom>
        </p:spPr>
        <p:txBody>
          <a:bodyPr vert="horz" lIns="91440" tIns="45720" rIns="91440" bIns="45720" rtlCol="0"/>
          <a:lstStyle>
            <a:lvl1pPr algn="r">
              <a:defRPr sz="1200"/>
            </a:lvl1pPr>
          </a:lstStyle>
          <a:p>
            <a:fld id="{DD889605-6C09-40D7-A368-5A401C49DDAE}" type="datetimeFigureOut">
              <a:rPr lang="en-NZ" smtClean="0"/>
            </a:fld>
            <a:endParaRPr lang="en-NZ"/>
          </a:p>
        </p:txBody>
      </p:sp>
      <p:sp>
        <p:nvSpPr>
          <p:cNvPr id="4" name="Slide Image Placeholder 3"/>
          <p:cNvSpPr>
            <a:spLocks noGrp="1" noRot="1" noChangeAspect="1"/>
          </p:cNvSpPr>
          <p:nvPr>
            <p:ph type="sldImg" idx="2"/>
          </p:nvPr>
        </p:nvSpPr>
        <p:spPr>
          <a:xfrm>
            <a:off x="1163638" y="1241425"/>
            <a:ext cx="4467225" cy="3351213"/>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79450" y="4779486"/>
            <a:ext cx="5435600" cy="3910489"/>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NZ"/>
          </a:p>
        </p:txBody>
      </p:sp>
      <p:sp>
        <p:nvSpPr>
          <p:cNvPr id="6" name="Footer Placeholder 5"/>
          <p:cNvSpPr>
            <a:spLocks noGrp="1"/>
          </p:cNvSpPr>
          <p:nvPr>
            <p:ph type="ftr" sz="quarter" idx="4"/>
          </p:nvPr>
        </p:nvSpPr>
        <p:spPr>
          <a:xfrm>
            <a:off x="0" y="9433107"/>
            <a:ext cx="2944283" cy="498294"/>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48645" y="9433107"/>
            <a:ext cx="2944283" cy="498294"/>
          </a:xfrm>
          <a:prstGeom prst="rect">
            <a:avLst/>
          </a:prstGeom>
        </p:spPr>
        <p:txBody>
          <a:bodyPr vert="horz" lIns="91440" tIns="45720" rIns="91440" bIns="45720" rtlCol="0" anchor="b"/>
          <a:lstStyle>
            <a:lvl1pPr algn="r">
              <a:defRPr sz="1200"/>
            </a:lvl1pPr>
          </a:lstStyle>
          <a:p>
            <a:fld id="{1FCFA1FB-0359-4589-92D8-427D075B88D8}" type="slidenum">
              <a:rPr lang="en-NZ" smtClean="0"/>
            </a:fld>
            <a:endParaRPr lang="en-N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6" Type="http://schemas.openxmlformats.org/officeDocument/2006/relationships/hyperlink" Target="https://docs.microsoft.com/en-gb/azure/devops/learn/devops-at-microsoft/code-reviews-not-primarily-finding-bugs" TargetMode="External"/><Relationship Id="rId5" Type="http://schemas.openxmlformats.org/officeDocument/2006/relationships/hyperlink" Target="https://www.checkmarx.com/2016/02/05/5-best-practices-perfect-secure-code-review/" TargetMode="External"/><Relationship Id="rId4" Type="http://schemas.openxmlformats.org/officeDocument/2006/relationships/hyperlink" Target="https://www.softwaresecured.com/security-code-review-introduction/" TargetMode="External"/><Relationship Id="rId3" Type="http://schemas.openxmlformats.org/officeDocument/2006/relationships/hyperlink" Target="https://blog.parasoft.com/a-guide-to-the-jungle-of-secure-coding-standards" TargetMode="External"/><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6" Type="http://schemas.openxmlformats.org/officeDocument/2006/relationships/hyperlink" Target="https://docs.microsoft.com/en-gb/azure/devops/learn/devops-at-microsoft/code-reviews-not-primarily-finding-bugs" TargetMode="External"/><Relationship Id="rId5" Type="http://schemas.openxmlformats.org/officeDocument/2006/relationships/hyperlink" Target="https://www.checkmarx.com/2016/02/05/5-best-practices-perfect-secure-code-review/" TargetMode="External"/><Relationship Id="rId4" Type="http://schemas.openxmlformats.org/officeDocument/2006/relationships/hyperlink" Target="https://www.softwaresecured.com/security-code-review-introduction/" TargetMode="External"/><Relationship Id="rId3" Type="http://schemas.openxmlformats.org/officeDocument/2006/relationships/hyperlink" Target="https://blog.parasoft.com/a-guide-to-the-jungle-of-secure-coding-standards" TargetMode="External"/><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5" Type="http://schemas.openxmlformats.org/officeDocument/2006/relationships/hyperlink" Target="https://docs.microsoft.com/en-gb/azure/devops/learn/devops-at-microsoft/code-reviews-not-primarily-finding-bugs" TargetMode="External"/><Relationship Id="rId4" Type="http://schemas.openxmlformats.org/officeDocument/2006/relationships/hyperlink" Target="https://www.microsoft.com/en-us/research/publication/code-reviews-do-not-find-bugs-how-the-current-code-review-best-practice-slows-us-down/?from=https://research.microsoft.com/apps/pubs/?id%3D242201" TargetMode="External"/><Relationship Id="rId3" Type="http://schemas.openxmlformats.org/officeDocument/2006/relationships/hyperlink" Target="https://www.michaelagreiler.com/code-reviews-at-google/" TargetMode="External"/><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gb/azure/devops/learn/devops-at-microsoft/code-reviews-not-primarily-finding-bugs" TargetMode="External"/><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4" Type="http://schemas.openxmlformats.org/officeDocument/2006/relationships/hyperlink" Target="https://docs.microsoft.com/en-gb/azure/devops/learn/devops-at-microsoft/code-reviews-not-primarily-finding-bugs" TargetMode="External"/><Relationship Id="rId3" Type="http://schemas.openxmlformats.org/officeDocument/2006/relationships/hyperlink" Target="https://www.owasp.org/index.php/Code_Review_Introduction" TargetMode="External"/><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4" Type="http://schemas.openxmlformats.org/officeDocument/2006/relationships/hyperlink" Target="https://www.owasp.org/index.php/Code_Review_Introduction" TargetMode="External"/><Relationship Id="rId3" Type="http://schemas.openxmlformats.org/officeDocument/2006/relationships/hyperlink" Target="https://docs.microsoft.com/en-gb/azure/devops/learn/devops-at-microsoft/code-reviews-not-primarily-finding-bugs" TargetMode="External"/><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nowsecure.com/blog/2017/05/10/level-up-mobile-app-security-metrics-to-measure-success/" TargetMode="External"/><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4" Type="http://schemas.openxmlformats.org/officeDocument/2006/relationships/hyperlink" Target="https://www.owasp.org/index.php/Code_Review_Introduction" TargetMode="External"/><Relationship Id="rId3" Type="http://schemas.openxmlformats.org/officeDocument/2006/relationships/hyperlink" Target="https://docs.microsoft.com/en-gb/azure/devops/learn/devops-at-microsoft/code-reviews-not-primarily-finding-bugs" TargetMode="External"/><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4" Type="http://schemas.openxmlformats.org/officeDocument/2006/relationships/hyperlink" Target="https://docs.microsoft.com/en-gb/azure/devops/learn/devops-at-microsoft/code-reviews-not-primarily-finding-bugs" TargetMode="External"/><Relationship Id="rId3" Type="http://schemas.openxmlformats.org/officeDocument/2006/relationships/hyperlink" Target="https://www.checkmarx.com/2016/02/05/5-best-practices-perfect-secure-code-review/" TargetMode="External"/><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4" Type="http://schemas.openxmlformats.org/officeDocument/2006/relationships/hyperlink" Target="https://docs.microsoft.com/en-gb/azure/devops/learn/devops-at-microsoft/code-reviews-not-primarily-finding-bugs" TargetMode="External"/><Relationship Id="rId3" Type="http://schemas.openxmlformats.org/officeDocument/2006/relationships/hyperlink" Target="https://www.checkmarx.com/2016/02/05/5-best-practices-perfect-secure-code-review/" TargetMode="External"/><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4" Type="http://schemas.openxmlformats.org/officeDocument/2006/relationships/hyperlink" Target="https://docs.microsoft.com/en-gb/azure/devops/learn/devops-at-microsoft/code-reviews-not-primarily-finding-bugs" TargetMode="External"/><Relationship Id="rId3" Type="http://schemas.openxmlformats.org/officeDocument/2006/relationships/hyperlink" Target="https://www.checkmarx.com/2016/02/05/5-best-practices-perfect-secure-code-review/" TargetMode="External"/><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4" Type="http://schemas.openxmlformats.org/officeDocument/2006/relationships/hyperlink" Target="https://docs.microsoft.com/en-gb/azure/devops/learn/devops-at-microsoft/code-reviews-not-primarily-finding-bugs" TargetMode="External"/><Relationship Id="rId3" Type="http://schemas.openxmlformats.org/officeDocument/2006/relationships/hyperlink" Target="https://www.checkmarx.com/2016/02/05/5-best-practices-perfect-secure-code-review/" TargetMode="External"/><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6" Type="http://schemas.openxmlformats.org/officeDocument/2006/relationships/hyperlink" Target="https://docs.microsoft.com/en-gb/azure/devops/learn/devops-at-microsoft/code-reviews-not-primarily-finding-bugs" TargetMode="External"/><Relationship Id="rId5" Type="http://schemas.openxmlformats.org/officeDocument/2006/relationships/hyperlink" Target="https://www.checkmarx.com/2016/02/05/5-best-practices-perfect-secure-code-review/" TargetMode="External"/><Relationship Id="rId4" Type="http://schemas.openxmlformats.org/officeDocument/2006/relationships/hyperlink" Target="https://www.softwaresecured.com/security-code-review-introduction/" TargetMode="External"/><Relationship Id="rId3" Type="http://schemas.openxmlformats.org/officeDocument/2006/relationships/hyperlink" Target="https://blog.parasoft.com/a-guide-to-the-jungle-of-secure-coding-standards" TargetMode="External"/><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Michael Howard (first)</a:t>
            </a:r>
            <a:endParaRPr lang="en-US" dirty="0" smtClean="0"/>
          </a:p>
          <a:p>
            <a:r>
              <a:rPr lang="en-US" dirty="0" smtClean="0"/>
              <a:t>David LeBlanc</a:t>
            </a:r>
            <a:r>
              <a:rPr lang="en-US" baseline="0" dirty="0" smtClean="0"/>
              <a:t> (Microsoft).</a:t>
            </a:r>
            <a:endParaRPr lang="en-US" baseline="0" dirty="0" smtClean="0"/>
          </a:p>
        </p:txBody>
      </p:sp>
      <p:sp>
        <p:nvSpPr>
          <p:cNvPr id="4" name="Slide Number Placeholder 3"/>
          <p:cNvSpPr>
            <a:spLocks noGrp="1"/>
          </p:cNvSpPr>
          <p:nvPr>
            <p:ph type="sldNum" sz="quarter" idx="10"/>
          </p:nvPr>
        </p:nvSpPr>
        <p:spPr/>
        <p:txBody>
          <a:bodyPr/>
          <a:lstStyle/>
          <a:p>
            <a:fld id="{1FCFA1FB-0359-4589-92D8-427D075B88D8}" type="slidenum">
              <a:rPr lang="en-NZ" smtClean="0"/>
            </a:fld>
            <a:endParaRPr lang="en-N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hlinkClick r:id="rId3"/>
              </a:rPr>
              <a:t>https://blog.parasoft.com/a-guide-to-the-jungle-of-secure-coding-standards</a:t>
            </a:r>
            <a:endParaRPr lang="en-NZ" dirty="0" smtClean="0"/>
          </a:p>
          <a:p>
            <a:endParaRPr lang="en-NZ" dirty="0" smtClean="0">
              <a:hlinkClick r:id="rId4"/>
            </a:endParaRPr>
          </a:p>
          <a:p>
            <a:r>
              <a:rPr lang="en-NZ" dirty="0" smtClean="0">
                <a:hlinkClick r:id="rId4"/>
              </a:rPr>
              <a:t>https://www.softwaresecured.com/security-code-review-introduction/</a:t>
            </a:r>
            <a:endParaRPr lang="en-NZ" dirty="0" smtClean="0"/>
          </a:p>
          <a:p>
            <a:r>
              <a:rPr lang="en-NZ" dirty="0" smtClean="0">
                <a:hlinkClick r:id="rId5"/>
              </a:rPr>
              <a:t>/</a:t>
            </a:r>
            <a:endParaRPr lang="en-NZ" dirty="0" smtClean="0"/>
          </a:p>
          <a:p>
            <a:endParaRPr lang="en-NZ" dirty="0" smtClean="0">
              <a:hlinkClick r:id="rId6"/>
            </a:endParaRPr>
          </a:p>
          <a:p>
            <a:endParaRPr lang="en-NZ" dirty="0" smtClean="0"/>
          </a:p>
        </p:txBody>
      </p:sp>
      <p:sp>
        <p:nvSpPr>
          <p:cNvPr id="4" name="Slide Number Placeholder 3"/>
          <p:cNvSpPr>
            <a:spLocks noGrp="1"/>
          </p:cNvSpPr>
          <p:nvPr>
            <p:ph type="sldNum" sz="quarter" idx="5"/>
          </p:nvPr>
        </p:nvSpPr>
        <p:spPr/>
        <p:txBody>
          <a:bodyPr/>
          <a:lstStyle/>
          <a:p>
            <a:fld id="{1FCFA1FB-0359-4589-92D8-427D075B88D8}" type="slidenum">
              <a:rPr lang="en-NZ" smtClean="0"/>
            </a:fld>
            <a:endParaRPr lang="en-N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hlinkClick r:id="rId3"/>
              </a:rPr>
              <a:t>https://blog.parasoft.com/a-guide-to-the-jungle-of-secure-coding-standards</a:t>
            </a:r>
            <a:endParaRPr lang="en-NZ" dirty="0" smtClean="0"/>
          </a:p>
          <a:p>
            <a:endParaRPr lang="en-NZ" dirty="0" smtClean="0">
              <a:hlinkClick r:id="rId4"/>
            </a:endParaRPr>
          </a:p>
          <a:p>
            <a:r>
              <a:rPr lang="en-NZ" dirty="0" smtClean="0">
                <a:hlinkClick r:id="rId4"/>
              </a:rPr>
              <a:t>https://www.softwaresecured.com/security-code-review-introduction/</a:t>
            </a:r>
            <a:endParaRPr lang="en-NZ" dirty="0" smtClean="0"/>
          </a:p>
          <a:p>
            <a:r>
              <a:rPr lang="en-NZ" dirty="0" smtClean="0">
                <a:hlinkClick r:id="rId5"/>
              </a:rPr>
              <a:t>/</a:t>
            </a:r>
            <a:endParaRPr lang="en-NZ" dirty="0" smtClean="0"/>
          </a:p>
          <a:p>
            <a:endParaRPr lang="en-NZ" dirty="0" smtClean="0">
              <a:hlinkClick r:id="rId6"/>
            </a:endParaRPr>
          </a:p>
          <a:p>
            <a:endParaRPr lang="en-NZ" dirty="0" smtClean="0"/>
          </a:p>
        </p:txBody>
      </p:sp>
      <p:sp>
        <p:nvSpPr>
          <p:cNvPr id="4" name="Slide Number Placeholder 3"/>
          <p:cNvSpPr>
            <a:spLocks noGrp="1"/>
          </p:cNvSpPr>
          <p:nvPr>
            <p:ph type="sldNum" sz="quarter" idx="5"/>
          </p:nvPr>
        </p:nvSpPr>
        <p:spPr/>
        <p:txBody>
          <a:bodyPr/>
          <a:lstStyle/>
          <a:p>
            <a:fld id="{1FCFA1FB-0359-4589-92D8-427D075B88D8}" type="slidenum">
              <a:rPr lang="en-NZ" smtClean="0"/>
            </a:fld>
            <a:endParaRPr lang="en-N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hlinkClick r:id="rId3"/>
              </a:rPr>
              <a:t>https://www.michaelagreiler.com/code-reviews-at-google/</a:t>
            </a:r>
            <a:endParaRPr lang="en-NZ" dirty="0" smtClean="0"/>
          </a:p>
          <a:p>
            <a:endParaRPr lang="en-US" dirty="0" smtClean="0"/>
          </a:p>
          <a:p>
            <a:r>
              <a:rPr lang="en-US" dirty="0" smtClean="0"/>
              <a:t>Counter</a:t>
            </a:r>
            <a:r>
              <a:rPr lang="en-US" baseline="0" dirty="0" smtClean="0"/>
              <a:t> argument:</a:t>
            </a:r>
            <a:endParaRPr lang="en-US" baseline="0" dirty="0" smtClean="0"/>
          </a:p>
          <a:p>
            <a:r>
              <a:rPr lang="en-NZ" dirty="0" smtClean="0">
                <a:hlinkClick r:id="rId4"/>
              </a:rPr>
              <a:t>https://www.microsoft.com/en-us/research/publication/code-reviews-do-not-find-bugs-how-the-current-code-review-best-practice-slows-us-down/?from=https%3A%2F%2Fresearch.microsoft.com%2Fapps%2Fpubs%2F%3Fid%3D242201</a:t>
            </a:r>
            <a:endParaRPr lang="en-NZ" dirty="0" smtClean="0"/>
          </a:p>
          <a:p>
            <a:endParaRPr lang="en-NZ" dirty="0" smtClean="0"/>
          </a:p>
          <a:p>
            <a:endParaRPr lang="en-NZ" dirty="0" smtClean="0">
              <a:hlinkClick r:id="rId5"/>
            </a:endParaRPr>
          </a:p>
          <a:p>
            <a:endParaRPr lang="en-NZ" dirty="0" smtClean="0"/>
          </a:p>
        </p:txBody>
      </p:sp>
      <p:sp>
        <p:nvSpPr>
          <p:cNvPr id="4" name="Slide Number Placeholder 3"/>
          <p:cNvSpPr>
            <a:spLocks noGrp="1"/>
          </p:cNvSpPr>
          <p:nvPr>
            <p:ph type="sldNum" sz="quarter" idx="5"/>
          </p:nvPr>
        </p:nvSpPr>
        <p:spPr/>
        <p:txBody>
          <a:bodyPr/>
          <a:lstStyle/>
          <a:p>
            <a:fld id="{1FCFA1FB-0359-4589-92D8-427D075B88D8}" type="slidenum">
              <a:rPr lang="en-NZ" smtClean="0"/>
            </a:fld>
            <a:endParaRPr lang="en-N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smtClean="0">
              <a:hlinkClick r:id="rId3"/>
            </a:endParaRPr>
          </a:p>
          <a:p>
            <a:endParaRPr lang="en-NZ" dirty="0" smtClean="0"/>
          </a:p>
        </p:txBody>
      </p:sp>
      <p:sp>
        <p:nvSpPr>
          <p:cNvPr id="4" name="Slide Number Placeholder 3"/>
          <p:cNvSpPr>
            <a:spLocks noGrp="1"/>
          </p:cNvSpPr>
          <p:nvPr>
            <p:ph type="sldNum" sz="quarter" idx="5"/>
          </p:nvPr>
        </p:nvSpPr>
        <p:spPr/>
        <p:txBody>
          <a:bodyPr/>
          <a:lstStyle/>
          <a:p>
            <a:fld id="{1FCFA1FB-0359-4589-92D8-427D075B88D8}" type="slidenum">
              <a:rPr lang="en-NZ" smtClean="0"/>
            </a:fld>
            <a:endParaRPr lang="en-N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Note that these</a:t>
            </a:r>
            <a:r>
              <a:rPr lang="en-NZ" baseline="0" dirty="0" smtClean="0"/>
              <a:t> are results for ordinary code reviews, they still are quite relevant.</a:t>
            </a:r>
            <a:endParaRPr lang="en-NZ" dirty="0" smtClean="0"/>
          </a:p>
          <a:p>
            <a:endParaRPr lang="en-US" dirty="0" smtClean="0"/>
          </a:p>
          <a:p>
            <a:endParaRPr lang="en-NZ" dirty="0" smtClean="0"/>
          </a:p>
        </p:txBody>
      </p:sp>
      <p:sp>
        <p:nvSpPr>
          <p:cNvPr id="4" name="Slide Number Placeholder 3"/>
          <p:cNvSpPr>
            <a:spLocks noGrp="1"/>
          </p:cNvSpPr>
          <p:nvPr>
            <p:ph type="sldNum" sz="quarter" idx="5"/>
          </p:nvPr>
        </p:nvSpPr>
        <p:spPr/>
        <p:txBody>
          <a:bodyPr/>
          <a:lstStyle/>
          <a:p>
            <a:fld id="{1FCFA1FB-0359-4589-92D8-427D075B88D8}" type="slidenum">
              <a:rPr lang="en-NZ" smtClean="0"/>
            </a:fld>
            <a:endParaRPr lang="en-NZ"/>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Ok, you have reviewed the code but what next?</a:t>
            </a:r>
            <a:endParaRPr lang="en-NZ" dirty="0" smtClean="0"/>
          </a:p>
          <a:p>
            <a:r>
              <a:rPr lang="en-NZ" dirty="0" smtClean="0"/>
              <a:t>We</a:t>
            </a:r>
            <a:r>
              <a:rPr lang="en-NZ" baseline="0" dirty="0" smtClean="0"/>
              <a:t> are at the point of testing the program.</a:t>
            </a:r>
            <a:endParaRPr lang="en-NZ" dirty="0" smtClean="0"/>
          </a:p>
        </p:txBody>
      </p:sp>
      <p:sp>
        <p:nvSpPr>
          <p:cNvPr id="4" name="Slide Number Placeholder 3"/>
          <p:cNvSpPr>
            <a:spLocks noGrp="1"/>
          </p:cNvSpPr>
          <p:nvPr>
            <p:ph type="sldNum" sz="quarter" idx="5"/>
          </p:nvPr>
        </p:nvSpPr>
        <p:spPr/>
        <p:txBody>
          <a:bodyPr/>
          <a:lstStyle/>
          <a:p>
            <a:fld id="{1FCFA1FB-0359-4589-92D8-427D075B88D8}" type="slidenum">
              <a:rPr lang="en-NZ" smtClean="0"/>
            </a:fld>
            <a:endParaRPr lang="en-NZ"/>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smtClean="0"/>
          </a:p>
        </p:txBody>
      </p:sp>
      <p:sp>
        <p:nvSpPr>
          <p:cNvPr id="4" name="Slide Number Placeholder 3"/>
          <p:cNvSpPr>
            <a:spLocks noGrp="1"/>
          </p:cNvSpPr>
          <p:nvPr>
            <p:ph type="sldNum" sz="quarter" idx="5"/>
          </p:nvPr>
        </p:nvSpPr>
        <p:spPr/>
        <p:txBody>
          <a:bodyPr/>
          <a:lstStyle/>
          <a:p>
            <a:fld id="{1FCFA1FB-0359-4589-92D8-427D075B88D8}" type="slidenum">
              <a:rPr lang="en-NZ" smtClean="0"/>
            </a:fld>
            <a:endParaRPr lang="en-NZ"/>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From SWEN221</a:t>
            </a:r>
            <a:endParaRPr lang="en-NZ" dirty="0" smtClean="0"/>
          </a:p>
          <a:p>
            <a:pPr eaLnBrk="1" hangingPunct="1"/>
            <a:r>
              <a:rPr lang="en-US" altLang="en-US" dirty="0" smtClean="0">
                <a:latin typeface="Times New Roman" panose="02020603050405020304" pitchFamily="18" charset="0"/>
                <a:ea typeface="MS PGothic" panose="020B0600070205080204" pitchFamily="34" charset="-128"/>
              </a:rPr>
              <a:t>Basically, I try and get them to answer the question!</a:t>
            </a:r>
            <a:endParaRPr lang="en-US" altLang="en-US" dirty="0" smtClean="0">
              <a:latin typeface="Times New Roman" panose="02020603050405020304" pitchFamily="18" charset="0"/>
              <a:ea typeface="MS PGothic" panose="020B0600070205080204" pitchFamily="34" charset="-128"/>
            </a:endParaRPr>
          </a:p>
          <a:p>
            <a:pPr eaLnBrk="1" hangingPunct="1"/>
            <a:r>
              <a:rPr lang="en-US" altLang="en-US" dirty="0" smtClean="0">
                <a:latin typeface="Times New Roman" panose="02020603050405020304" pitchFamily="18" charset="0"/>
                <a:ea typeface="MS PGothic" panose="020B0600070205080204" pitchFamily="34" charset="-128"/>
              </a:rPr>
              <a:t>When they say, to find the bugs!  I say: what is a bug?</a:t>
            </a:r>
            <a:endParaRPr lang="en-GB" altLang="en-US" dirty="0" smtClean="0">
              <a:latin typeface="Times New Roman" panose="02020603050405020304" pitchFamily="18" charset="0"/>
              <a:ea typeface="MS PGothic" panose="020B0600070205080204" pitchFamily="34" charset="-128"/>
            </a:endParaRPr>
          </a:p>
          <a:p>
            <a:endParaRPr lang="en-NZ" dirty="0" smtClean="0"/>
          </a:p>
        </p:txBody>
      </p:sp>
      <p:sp>
        <p:nvSpPr>
          <p:cNvPr id="4" name="Slide Number Placeholder 3"/>
          <p:cNvSpPr>
            <a:spLocks noGrp="1"/>
          </p:cNvSpPr>
          <p:nvPr>
            <p:ph type="sldNum" sz="quarter" idx="5"/>
          </p:nvPr>
        </p:nvSpPr>
        <p:spPr/>
        <p:txBody>
          <a:bodyPr/>
          <a:lstStyle/>
          <a:p>
            <a:fld id="{1FCFA1FB-0359-4589-92D8-427D075B88D8}" type="slidenum">
              <a:rPr lang="en-NZ" smtClean="0"/>
            </a:fld>
            <a:endParaRPr lang="en-NZ"/>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Bugs are defined by the specification</a:t>
            </a:r>
            <a:endParaRPr lang="en-NZ" dirty="0" smtClean="0"/>
          </a:p>
        </p:txBody>
      </p:sp>
      <p:sp>
        <p:nvSpPr>
          <p:cNvPr id="4" name="Slide Number Placeholder 3"/>
          <p:cNvSpPr>
            <a:spLocks noGrp="1"/>
          </p:cNvSpPr>
          <p:nvPr>
            <p:ph type="sldNum" sz="quarter" idx="5"/>
          </p:nvPr>
        </p:nvSpPr>
        <p:spPr/>
        <p:txBody>
          <a:bodyPr/>
          <a:lstStyle/>
          <a:p>
            <a:fld id="{1FCFA1FB-0359-4589-92D8-427D075B88D8}" type="slidenum">
              <a:rPr lang="en-NZ" smtClean="0"/>
            </a:fld>
            <a:endParaRPr lang="en-NZ"/>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smtClean="0"/>
          </a:p>
        </p:txBody>
      </p:sp>
      <p:sp>
        <p:nvSpPr>
          <p:cNvPr id="4" name="Slide Number Placeholder 3"/>
          <p:cNvSpPr>
            <a:spLocks noGrp="1"/>
          </p:cNvSpPr>
          <p:nvPr>
            <p:ph type="sldNum" sz="quarter" idx="5"/>
          </p:nvPr>
        </p:nvSpPr>
        <p:spPr/>
        <p:txBody>
          <a:bodyPr/>
          <a:lstStyle/>
          <a:p>
            <a:fld id="{1FCFA1FB-0359-4589-92D8-427D075B88D8}" type="slidenum">
              <a:rPr lang="en-NZ" smtClean="0"/>
            </a:fld>
            <a:endParaRPr lang="en-N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hlinkClick r:id="rId3"/>
              </a:rPr>
              <a:t>https://www.owasp.org/index.php/Code_Review_Introduction</a:t>
            </a:r>
            <a:endParaRPr lang="en-NZ" dirty="0" smtClean="0"/>
          </a:p>
          <a:p>
            <a:r>
              <a:rPr lang="en-NZ" dirty="0" smtClean="0">
                <a:hlinkClick r:id="rId4"/>
              </a:rPr>
              <a:t>https://docs.microsoft.com/en-gb/azure/devops/learn/devops-at-microsoft/code-reviews-not-primarily-finding-bugs</a:t>
            </a:r>
            <a:endParaRPr lang="en-NZ" dirty="0" smtClean="0"/>
          </a:p>
          <a:p>
            <a:endParaRPr lang="en-NZ" dirty="0" smtClean="0"/>
          </a:p>
        </p:txBody>
      </p:sp>
      <p:sp>
        <p:nvSpPr>
          <p:cNvPr id="4" name="Slide Number Placeholder 3"/>
          <p:cNvSpPr>
            <a:spLocks noGrp="1"/>
          </p:cNvSpPr>
          <p:nvPr>
            <p:ph type="sldNum" sz="quarter" idx="5"/>
          </p:nvPr>
        </p:nvSpPr>
        <p:spPr/>
        <p:txBody>
          <a:bodyPr/>
          <a:lstStyle/>
          <a:p>
            <a:fld id="{1FCFA1FB-0359-4589-92D8-427D075B88D8}" type="slidenum">
              <a:rPr lang="en-NZ" smtClean="0"/>
            </a:fld>
            <a:endParaRPr lang="en-NZ"/>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Ask them how security testing might be different?</a:t>
            </a:r>
            <a:endParaRPr lang="en-NZ" dirty="0" smtClean="0"/>
          </a:p>
          <a:p>
            <a:endParaRPr lang="en-NZ" dirty="0" smtClean="0"/>
          </a:p>
        </p:txBody>
      </p:sp>
      <p:sp>
        <p:nvSpPr>
          <p:cNvPr id="4" name="Slide Number Placeholder 3"/>
          <p:cNvSpPr>
            <a:spLocks noGrp="1"/>
          </p:cNvSpPr>
          <p:nvPr>
            <p:ph type="sldNum" sz="quarter" idx="5"/>
          </p:nvPr>
        </p:nvSpPr>
        <p:spPr/>
        <p:txBody>
          <a:bodyPr/>
          <a:lstStyle/>
          <a:p>
            <a:fld id="{1FCFA1FB-0359-4589-92D8-427D075B88D8}" type="slidenum">
              <a:rPr lang="en-NZ" smtClean="0"/>
            </a:fld>
            <a:endParaRPr lang="en-NZ"/>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the for some</a:t>
            </a:r>
            <a:r>
              <a:rPr lang="en-US" baseline="0" dirty="0" smtClean="0"/>
              <a:t> examples of a security bug.</a:t>
            </a:r>
            <a:endParaRPr lang="en-NZ" dirty="0" smtClean="0"/>
          </a:p>
        </p:txBody>
      </p:sp>
      <p:sp>
        <p:nvSpPr>
          <p:cNvPr id="4" name="Slide Number Placeholder 3"/>
          <p:cNvSpPr>
            <a:spLocks noGrp="1"/>
          </p:cNvSpPr>
          <p:nvPr>
            <p:ph type="sldNum" sz="quarter" idx="5"/>
          </p:nvPr>
        </p:nvSpPr>
        <p:spPr/>
        <p:txBody>
          <a:bodyPr/>
          <a:lstStyle/>
          <a:p>
            <a:fld id="{1FCFA1FB-0359-4589-92D8-427D075B88D8}" type="slidenum">
              <a:rPr lang="en-NZ" smtClean="0"/>
            </a:fld>
            <a:endParaRPr lang="en-NZ"/>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the for some</a:t>
            </a:r>
            <a:r>
              <a:rPr lang="en-US" baseline="0" dirty="0" smtClean="0"/>
              <a:t> examples of a security bug.</a:t>
            </a:r>
            <a:endParaRPr lang="en-NZ" dirty="0" smtClean="0"/>
          </a:p>
        </p:txBody>
      </p:sp>
      <p:sp>
        <p:nvSpPr>
          <p:cNvPr id="4" name="Slide Number Placeholder 3"/>
          <p:cNvSpPr>
            <a:spLocks noGrp="1"/>
          </p:cNvSpPr>
          <p:nvPr>
            <p:ph type="sldNum" sz="quarter" idx="5"/>
          </p:nvPr>
        </p:nvSpPr>
        <p:spPr/>
        <p:txBody>
          <a:bodyPr/>
          <a:lstStyle/>
          <a:p>
            <a:fld id="{1FCFA1FB-0359-4589-92D8-427D075B88D8}" type="slidenum">
              <a:rPr lang="en-NZ" smtClean="0"/>
            </a:fld>
            <a:endParaRPr lang="en-NZ"/>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Happy path tests what the users</a:t>
            </a:r>
            <a:r>
              <a:rPr lang="en-US" baseline="0" dirty="0" smtClean="0"/>
              <a:t> are supposed to do when using an application.</a:t>
            </a:r>
            <a:endParaRPr lang="en-US" baseline="0" dirty="0" smtClean="0"/>
          </a:p>
          <a:p>
            <a:r>
              <a:rPr lang="en-US" baseline="0" dirty="0" smtClean="0"/>
              <a:t>Unhappy paths are the ways that users might break your application.</a:t>
            </a:r>
            <a:endParaRPr lang="en-US" baseline="0" dirty="0" smtClean="0"/>
          </a:p>
          <a:p>
            <a:r>
              <a:rPr lang="en-US" baseline="0" dirty="0" smtClean="0"/>
              <a:t>The difference between this and security testing that it is still about the functionality where a function either works or doesn’t.</a:t>
            </a:r>
            <a:endParaRPr lang="en-US" baseline="0" dirty="0" smtClean="0"/>
          </a:p>
          <a:p>
            <a:r>
              <a:rPr lang="en-US" baseline="0" dirty="0" smtClean="0"/>
              <a:t>Security testing is about the functionality doing something it was never intended to do or operating outside the security policy.</a:t>
            </a:r>
            <a:endParaRPr lang="en-US" baseline="0" dirty="0" smtClean="0"/>
          </a:p>
          <a:p>
            <a:r>
              <a:rPr lang="en-US" baseline="0" dirty="0" smtClean="0"/>
              <a:t>This means that it is even harder to be exhaustive in security testing than ordinary testing.</a:t>
            </a:r>
            <a:endParaRPr lang="en-US" baseline="0" dirty="0" smtClean="0"/>
          </a:p>
          <a:p>
            <a:endParaRPr lang="en-US" baseline="0" dirty="0" smtClean="0"/>
          </a:p>
        </p:txBody>
      </p:sp>
      <p:sp>
        <p:nvSpPr>
          <p:cNvPr id="4" name="Slide Number Placeholder 3"/>
          <p:cNvSpPr>
            <a:spLocks noGrp="1"/>
          </p:cNvSpPr>
          <p:nvPr>
            <p:ph type="sldNum" sz="quarter" idx="5"/>
          </p:nvPr>
        </p:nvSpPr>
        <p:spPr/>
        <p:txBody>
          <a:bodyPr/>
          <a:lstStyle/>
          <a:p>
            <a:fld id="{1FCFA1FB-0359-4589-92D8-427D075B88D8}" type="slidenum">
              <a:rPr lang="en-NZ" smtClean="0"/>
            </a:fld>
            <a:endParaRPr lang="en-NZ"/>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5"/>
          </p:nvPr>
        </p:nvSpPr>
        <p:spPr/>
        <p:txBody>
          <a:bodyPr/>
          <a:lstStyle/>
          <a:p>
            <a:fld id="{1FCFA1FB-0359-4589-92D8-427D075B88D8}" type="slidenum">
              <a:rPr lang="en-NZ" smtClean="0"/>
            </a:fld>
            <a:endParaRPr lang="en-NZ"/>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5"/>
          </p:nvPr>
        </p:nvSpPr>
        <p:spPr/>
        <p:txBody>
          <a:bodyPr/>
          <a:lstStyle/>
          <a:p>
            <a:fld id="{1FCFA1FB-0359-4589-92D8-427D075B88D8}" type="slidenum">
              <a:rPr lang="en-NZ" smtClean="0"/>
            </a:fld>
            <a:endParaRPr lang="en-NZ"/>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smtClean="0"/>
          </a:p>
        </p:txBody>
      </p:sp>
      <p:sp>
        <p:nvSpPr>
          <p:cNvPr id="4" name="Slide Number Placeholder 3"/>
          <p:cNvSpPr>
            <a:spLocks noGrp="1"/>
          </p:cNvSpPr>
          <p:nvPr>
            <p:ph type="sldNum" sz="quarter" idx="5"/>
          </p:nvPr>
        </p:nvSpPr>
        <p:spPr/>
        <p:txBody>
          <a:bodyPr/>
          <a:lstStyle/>
          <a:p>
            <a:fld id="{1FCFA1FB-0359-4589-92D8-427D075B88D8}" type="slidenum">
              <a:rPr lang="en-NZ" smtClean="0"/>
            </a:fld>
            <a:endParaRPr lang="en-NZ"/>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hlinkClick r:id="rId3"/>
              </a:rPr>
              <a:t>https://docs.microsoft.com/en-gb/azure/devops/learn/devops-at-microsoft/code-reviews-not-primarily-finding-bugs</a:t>
            </a:r>
            <a:endParaRPr lang="en-NZ" dirty="0" smtClean="0"/>
          </a:p>
          <a:p>
            <a:endParaRPr lang="en-US" dirty="0" smtClean="0"/>
          </a:p>
          <a:p>
            <a:r>
              <a:rPr lang="en-NZ" dirty="0" smtClean="0">
                <a:hlinkClick r:id="rId4"/>
              </a:rPr>
              <a:t>https://www.owasp.org/index.php/Code_Review_Introduction</a:t>
            </a:r>
            <a:endParaRPr lang="en-NZ" dirty="0" smtClean="0"/>
          </a:p>
          <a:p>
            <a:endParaRPr lang="en-NZ" dirty="0" smtClean="0"/>
          </a:p>
        </p:txBody>
      </p:sp>
      <p:sp>
        <p:nvSpPr>
          <p:cNvPr id="4" name="Slide Number Placeholder 3"/>
          <p:cNvSpPr>
            <a:spLocks noGrp="1"/>
          </p:cNvSpPr>
          <p:nvPr>
            <p:ph type="sldNum" sz="quarter" idx="5"/>
          </p:nvPr>
        </p:nvSpPr>
        <p:spPr/>
        <p:txBody>
          <a:bodyPr/>
          <a:lstStyle/>
          <a:p>
            <a:fld id="{1FCFA1FB-0359-4589-92D8-427D075B88D8}" type="slidenum">
              <a:rPr lang="en-NZ" smtClean="0"/>
            </a:fld>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hlinkClick r:id="rId3"/>
              </a:rPr>
              <a:t>https://www.nowsecure.com/blog/2017/05/10/level-up-mobile-app-security-metrics-to-measure-success/</a:t>
            </a:r>
            <a:endParaRPr lang="en-NZ" dirty="0" smtClean="0"/>
          </a:p>
        </p:txBody>
      </p:sp>
      <p:sp>
        <p:nvSpPr>
          <p:cNvPr id="4" name="Slide Number Placeholder 3"/>
          <p:cNvSpPr>
            <a:spLocks noGrp="1"/>
          </p:cNvSpPr>
          <p:nvPr>
            <p:ph type="sldNum" sz="quarter" idx="5"/>
          </p:nvPr>
        </p:nvSpPr>
        <p:spPr/>
        <p:txBody>
          <a:bodyPr/>
          <a:lstStyle/>
          <a:p>
            <a:fld id="{1FCFA1FB-0359-4589-92D8-427D075B88D8}" type="slidenum">
              <a:rPr lang="en-NZ" smtClean="0"/>
            </a:fld>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hlinkClick r:id="rId3"/>
              </a:rPr>
              <a:t>https://docs.microsoft.com/en-gb/azure/devops/learn/devops-at-microsoft/code-reviews-not-primarily-finding-bugs</a:t>
            </a:r>
            <a:endParaRPr lang="en-NZ" dirty="0" smtClean="0"/>
          </a:p>
          <a:p>
            <a:endParaRPr lang="en-US" dirty="0" smtClean="0"/>
          </a:p>
          <a:p>
            <a:r>
              <a:rPr lang="en-NZ" dirty="0" smtClean="0">
                <a:hlinkClick r:id="rId4"/>
              </a:rPr>
              <a:t>https://www.owasp.org/index.php/Code_Review_Introduction</a:t>
            </a:r>
            <a:endParaRPr lang="en-NZ" dirty="0" smtClean="0"/>
          </a:p>
          <a:p>
            <a:endParaRPr lang="en-US" dirty="0" smtClean="0"/>
          </a:p>
          <a:p>
            <a:endParaRPr lang="en-NZ" dirty="0" smtClean="0"/>
          </a:p>
        </p:txBody>
      </p:sp>
      <p:sp>
        <p:nvSpPr>
          <p:cNvPr id="4" name="Slide Number Placeholder 3"/>
          <p:cNvSpPr>
            <a:spLocks noGrp="1"/>
          </p:cNvSpPr>
          <p:nvPr>
            <p:ph type="sldNum" sz="quarter" idx="5"/>
          </p:nvPr>
        </p:nvSpPr>
        <p:spPr/>
        <p:txBody>
          <a:bodyPr/>
          <a:lstStyle/>
          <a:p>
            <a:fld id="{1FCFA1FB-0359-4589-92D8-427D075B88D8}" type="slidenum">
              <a:rPr lang="en-NZ" smtClean="0"/>
            </a:fld>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hlinkClick r:id="rId3"/>
              </a:rPr>
              <a:t>https://www.checkmarx.com/2016/02/05/5-best-practices-perfect-secure-code-review/</a:t>
            </a:r>
            <a:endParaRPr lang="en-NZ" dirty="0" smtClean="0"/>
          </a:p>
          <a:p>
            <a:endParaRPr lang="en-NZ" dirty="0" smtClean="0">
              <a:hlinkClick r:id="rId4"/>
            </a:endParaRPr>
          </a:p>
          <a:p>
            <a:endParaRPr lang="en-NZ" dirty="0" smtClean="0"/>
          </a:p>
        </p:txBody>
      </p:sp>
      <p:sp>
        <p:nvSpPr>
          <p:cNvPr id="4" name="Slide Number Placeholder 3"/>
          <p:cNvSpPr>
            <a:spLocks noGrp="1"/>
          </p:cNvSpPr>
          <p:nvPr>
            <p:ph type="sldNum" sz="quarter" idx="5"/>
          </p:nvPr>
        </p:nvSpPr>
        <p:spPr/>
        <p:txBody>
          <a:bodyPr/>
          <a:lstStyle/>
          <a:p>
            <a:fld id="{1FCFA1FB-0359-4589-92D8-427D075B88D8}" type="slidenum">
              <a:rPr lang="en-NZ" smtClean="0"/>
            </a:fld>
            <a:endParaRPr lang="en-N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hlinkClick r:id="rId3"/>
              </a:rPr>
              <a:t>https://www.checkmarx.com/2016/02/05/5-best-practices-perfect-secure-code-review/</a:t>
            </a:r>
            <a:endParaRPr lang="en-NZ" dirty="0" smtClean="0"/>
          </a:p>
          <a:p>
            <a:endParaRPr lang="en-NZ" dirty="0" smtClean="0">
              <a:hlinkClick r:id="rId4"/>
            </a:endParaRPr>
          </a:p>
          <a:p>
            <a:endParaRPr lang="en-NZ" dirty="0" smtClean="0"/>
          </a:p>
        </p:txBody>
      </p:sp>
      <p:sp>
        <p:nvSpPr>
          <p:cNvPr id="4" name="Slide Number Placeholder 3"/>
          <p:cNvSpPr>
            <a:spLocks noGrp="1"/>
          </p:cNvSpPr>
          <p:nvPr>
            <p:ph type="sldNum" sz="quarter" idx="5"/>
          </p:nvPr>
        </p:nvSpPr>
        <p:spPr/>
        <p:txBody>
          <a:bodyPr/>
          <a:lstStyle/>
          <a:p>
            <a:fld id="{1FCFA1FB-0359-4589-92D8-427D075B88D8}" type="slidenum">
              <a:rPr lang="en-NZ" smtClean="0"/>
            </a:fld>
            <a:endParaRPr lang="en-N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hlinkClick r:id="rId3"/>
              </a:rPr>
              <a:t>https://www.checkmarx.com/2016/02/05/5-best-practices-perfect-secure-code-review/</a:t>
            </a:r>
            <a:endParaRPr lang="en-NZ" dirty="0" smtClean="0"/>
          </a:p>
          <a:p>
            <a:endParaRPr lang="en-NZ" dirty="0" smtClean="0">
              <a:hlinkClick r:id="rId4"/>
            </a:endParaRPr>
          </a:p>
          <a:p>
            <a:endParaRPr lang="en-NZ" dirty="0" smtClean="0"/>
          </a:p>
        </p:txBody>
      </p:sp>
      <p:sp>
        <p:nvSpPr>
          <p:cNvPr id="4" name="Slide Number Placeholder 3"/>
          <p:cNvSpPr>
            <a:spLocks noGrp="1"/>
          </p:cNvSpPr>
          <p:nvPr>
            <p:ph type="sldNum" sz="quarter" idx="5"/>
          </p:nvPr>
        </p:nvSpPr>
        <p:spPr/>
        <p:txBody>
          <a:bodyPr/>
          <a:lstStyle/>
          <a:p>
            <a:fld id="{1FCFA1FB-0359-4589-92D8-427D075B88D8}" type="slidenum">
              <a:rPr lang="en-NZ" smtClean="0"/>
            </a:fld>
            <a:endParaRPr lang="en-N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hlinkClick r:id="rId3"/>
              </a:rPr>
              <a:t>https://www.checkmarx.com/2016/02/05/5-best-practices-perfect-secure-code-review/</a:t>
            </a:r>
            <a:endParaRPr lang="en-NZ" dirty="0" smtClean="0"/>
          </a:p>
          <a:p>
            <a:endParaRPr lang="en-NZ" dirty="0" smtClean="0">
              <a:hlinkClick r:id="rId4"/>
            </a:endParaRPr>
          </a:p>
          <a:p>
            <a:endParaRPr lang="en-NZ" dirty="0" smtClean="0"/>
          </a:p>
        </p:txBody>
      </p:sp>
      <p:sp>
        <p:nvSpPr>
          <p:cNvPr id="4" name="Slide Number Placeholder 3"/>
          <p:cNvSpPr>
            <a:spLocks noGrp="1"/>
          </p:cNvSpPr>
          <p:nvPr>
            <p:ph type="sldNum" sz="quarter" idx="5"/>
          </p:nvPr>
        </p:nvSpPr>
        <p:spPr/>
        <p:txBody>
          <a:bodyPr/>
          <a:lstStyle/>
          <a:p>
            <a:fld id="{1FCFA1FB-0359-4589-92D8-427D075B88D8}" type="slidenum">
              <a:rPr lang="en-NZ" smtClean="0"/>
            </a:fld>
            <a:endParaRPr lang="en-N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hlinkClick r:id="rId3"/>
              </a:rPr>
              <a:t>https://blog.parasoft.com/a-guide-to-the-jungle-of-secure-coding-standards</a:t>
            </a:r>
            <a:endParaRPr lang="en-NZ" dirty="0" smtClean="0"/>
          </a:p>
          <a:p>
            <a:endParaRPr lang="en-NZ" dirty="0" smtClean="0">
              <a:hlinkClick r:id="rId4"/>
            </a:endParaRPr>
          </a:p>
          <a:p>
            <a:r>
              <a:rPr lang="en-NZ" dirty="0" smtClean="0">
                <a:hlinkClick r:id="rId4"/>
              </a:rPr>
              <a:t>https://www.softwaresecured.com/security-code-review-introduction/</a:t>
            </a:r>
            <a:endParaRPr lang="en-NZ" dirty="0" smtClean="0"/>
          </a:p>
          <a:p>
            <a:r>
              <a:rPr lang="en-NZ" dirty="0" smtClean="0">
                <a:hlinkClick r:id="rId5"/>
              </a:rPr>
              <a:t>/</a:t>
            </a:r>
            <a:endParaRPr lang="en-NZ" dirty="0" smtClean="0"/>
          </a:p>
          <a:p>
            <a:endParaRPr lang="en-NZ" dirty="0" smtClean="0">
              <a:hlinkClick r:id="rId6"/>
            </a:endParaRPr>
          </a:p>
          <a:p>
            <a:endParaRPr lang="en-NZ" dirty="0" smtClean="0"/>
          </a:p>
        </p:txBody>
      </p:sp>
      <p:sp>
        <p:nvSpPr>
          <p:cNvPr id="4" name="Slide Number Placeholder 3"/>
          <p:cNvSpPr>
            <a:spLocks noGrp="1"/>
          </p:cNvSpPr>
          <p:nvPr>
            <p:ph type="sldNum" sz="quarter" idx="5"/>
          </p:nvPr>
        </p:nvSpPr>
        <p:spPr/>
        <p:txBody>
          <a:bodyPr/>
          <a:lstStyle/>
          <a:p>
            <a:fld id="{1FCFA1FB-0359-4589-92D8-427D075B88D8}" type="slidenum">
              <a:rPr lang="en-NZ" smtClean="0"/>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a:xfrm>
            <a:off x="322729" y="6356350"/>
            <a:ext cx="2268071" cy="365125"/>
          </a:xfrm>
        </p:spPr>
        <p:txBody>
          <a:bodyPr/>
          <a:lstStyle/>
          <a:p>
            <a:r>
              <a:rPr lang="en-US" dirty="0"/>
              <a:t>CYBR171: </a:t>
            </a:r>
            <a:r>
              <a:rPr lang="en-US" dirty="0" err="1"/>
              <a:t>Haumaru</a:t>
            </a:r>
            <a:r>
              <a:rPr lang="en-US" dirty="0"/>
              <a:t>-a-</a:t>
            </a:r>
            <a:r>
              <a:rPr lang="en-US" dirty="0" err="1"/>
              <a:t>Rorohiko</a:t>
            </a:r>
            <a:r>
              <a:rPr lang="en-US" dirty="0"/>
              <a:t> </a:t>
            </a:r>
            <a:endParaRPr lang="en-US" dirty="0"/>
          </a:p>
        </p:txBody>
      </p:sp>
      <p:sp>
        <p:nvSpPr>
          <p:cNvPr id="5" name="Footer Placeholder 4"/>
          <p:cNvSpPr>
            <a:spLocks noGrp="1"/>
          </p:cNvSpPr>
          <p:nvPr>
            <p:ph type="ftr" sz="quarter" idx="11"/>
          </p:nvPr>
        </p:nvSpPr>
        <p:spPr/>
        <p:txBody>
          <a:bodyPr/>
          <a:lstStyle>
            <a:lvl1pPr>
              <a:defRPr i="1"/>
            </a:lvl1pPr>
          </a:lstStyle>
          <a:p>
            <a:endParaRPr lang="en-US" dirty="0"/>
          </a:p>
        </p:txBody>
      </p:sp>
      <p:sp>
        <p:nvSpPr>
          <p:cNvPr id="6" name="Slide Number Placeholder 5"/>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F53E4FA-4A01-844E-B9D0-934A967CBC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F53E4FA-4A01-844E-B9D0-934A967CBC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F53E4FA-4A01-844E-B9D0-934A967CBC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F53E4FA-4A01-844E-B9D0-934A967CBC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AF53E4FA-4A01-844E-B9D0-934A967CBC1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AF53E4FA-4A01-844E-B9D0-934A967CBC1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AF53E4FA-4A01-844E-B9D0-934A967CBC1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53E4FA-4A01-844E-B9D0-934A967CBC1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F53E4FA-4A01-844E-B9D0-934A967CBC1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F53E4FA-4A01-844E-B9D0-934A967CBC1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3E4FA-4A01-844E-B9D0-934A967CBC1A}"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D95122-A112-0844-98BC-D2A9AE74581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hyperlink" Target="https://www.victoria.ac.nz/" TargetMode="Externa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hyperlink" Target="https://www.checkmarx.com/2016/02/26/security-testing-sdlc-beginners-guide/"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hyperlink" Target="https://owasp.org/www-community/Source_Code_Analysis_Tools" TargetMode="Externa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hyperlink" Target="https://youtu.be/bkcGVkrtOQI" TargetMode="External"/><Relationship Id="rId1" Type="http://schemas.openxmlformats.org/officeDocument/2006/relationships/hyperlink" Target="https://www.synopsys.com/software-integrity/security-testing/static-analysis-sast.htm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descr="narrowscreen green.eps"/>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930153"/>
            <a:ext cx="9144000" cy="927847"/>
          </a:xfrm>
          <a:prstGeom prst="rect">
            <a:avLst/>
          </a:prstGeom>
        </p:spPr>
      </p:pic>
      <p:sp>
        <p:nvSpPr>
          <p:cNvPr id="3" name="TextBox 2"/>
          <p:cNvSpPr txBox="1"/>
          <p:nvPr/>
        </p:nvSpPr>
        <p:spPr>
          <a:xfrm>
            <a:off x="-1" y="1923281"/>
            <a:ext cx="9013371" cy="3293209"/>
          </a:xfrm>
          <a:prstGeom prst="rect">
            <a:avLst/>
          </a:prstGeom>
          <a:solidFill>
            <a:schemeClr val="tx1"/>
          </a:solidFill>
        </p:spPr>
        <p:txBody>
          <a:bodyPr wrap="square" rtlCol="0">
            <a:spAutoFit/>
          </a:bodyPr>
          <a:lstStyle/>
          <a:p>
            <a:pPr algn="ctr"/>
            <a:r>
              <a:rPr lang="en-NZ" sz="4400" b="1" dirty="0">
                <a:solidFill>
                  <a:schemeClr val="bg1"/>
                </a:solidFill>
              </a:rPr>
              <a:t>CYBR </a:t>
            </a:r>
            <a:r>
              <a:rPr lang="en-NZ" sz="4400" b="1" dirty="0" smtClean="0">
                <a:solidFill>
                  <a:schemeClr val="bg1"/>
                </a:solidFill>
              </a:rPr>
              <a:t>271 T2 </a:t>
            </a:r>
            <a:r>
              <a:rPr lang="en-NZ" sz="4400" b="1" dirty="0" smtClean="0">
                <a:solidFill>
                  <a:schemeClr val="bg1"/>
                </a:solidFill>
              </a:rPr>
              <a:t>2020 </a:t>
            </a:r>
            <a:br>
              <a:rPr lang="en-NZ" sz="4400" b="1" dirty="0">
                <a:solidFill>
                  <a:schemeClr val="bg1"/>
                </a:solidFill>
              </a:rPr>
            </a:br>
            <a:r>
              <a:rPr lang="en-NZ" sz="4400" b="1" dirty="0" smtClean="0">
                <a:solidFill>
                  <a:schemeClr val="bg1"/>
                </a:solidFill>
              </a:rPr>
              <a:t>Secure Programming</a:t>
            </a:r>
            <a:endParaRPr lang="en-NZ" sz="4400" b="1" dirty="0">
              <a:solidFill>
                <a:schemeClr val="bg1"/>
              </a:solidFill>
            </a:endParaRPr>
          </a:p>
          <a:p>
            <a:pPr algn="ctr"/>
            <a:r>
              <a:rPr lang="en-NZ" sz="4800" b="1" dirty="0" smtClean="0">
                <a:solidFill>
                  <a:srgbClr val="FFFF00"/>
                </a:solidFill>
              </a:rPr>
              <a:t>Security code reviews</a:t>
            </a:r>
            <a:br>
              <a:rPr lang="en-NZ" sz="4800" b="1" dirty="0">
                <a:solidFill>
                  <a:srgbClr val="FFFF00"/>
                </a:solidFill>
              </a:rPr>
            </a:br>
            <a:r>
              <a:rPr lang="en-NZ" b="1" dirty="0">
                <a:solidFill>
                  <a:schemeClr val="bg1"/>
                </a:solidFill>
              </a:rPr>
              <a:t>Ian Welch, Harith </a:t>
            </a:r>
            <a:r>
              <a:rPr lang="en-NZ" b="1" dirty="0" smtClean="0">
                <a:solidFill>
                  <a:schemeClr val="bg1"/>
                </a:solidFill>
              </a:rPr>
              <a:t>Al-Sahaf</a:t>
            </a:r>
            <a:endParaRPr lang="en-NZ" b="1" dirty="0" smtClean="0">
              <a:solidFill>
                <a:schemeClr val="bg1"/>
              </a:solidFill>
            </a:endParaRPr>
          </a:p>
          <a:p>
            <a:pPr algn="ctr"/>
            <a:endParaRPr lang="en-US" b="1" dirty="0">
              <a:solidFill>
                <a:schemeClr val="bg1"/>
              </a:solidFill>
            </a:endParaRPr>
          </a:p>
          <a:p>
            <a:pPr algn="ctr"/>
            <a:r>
              <a:rPr lang="en-US" b="1" dirty="0" smtClean="0">
                <a:solidFill>
                  <a:schemeClr val="bg1"/>
                </a:solidFill>
              </a:rPr>
              <a:t>Chapter 20 from Writing Secure Code by Michael Howard and David LeBlanc 2002</a:t>
            </a:r>
            <a:endParaRPr lang="en-NZ" b="1" dirty="0">
              <a:solidFill>
                <a:schemeClr val="bg1"/>
              </a:solidFill>
            </a:endParaRPr>
          </a:p>
          <a:p>
            <a:pPr algn="ctr"/>
            <a:endParaRPr lang="en-NZ" b="1" dirty="0">
              <a:solidFill>
                <a:schemeClr val="bg1"/>
              </a:solidFill>
            </a:endParaRPr>
          </a:p>
        </p:txBody>
      </p:sp>
      <p:sp>
        <p:nvSpPr>
          <p:cNvPr id="6" name="AutoShape 2" descr="Victoria University of Wellington - Te Whare Wānanga o te Ūpoko o te Ika a Māui">
            <a:hlinkClick r:id="rId2" tooltip="Victoria University of Wellington homepage"/>
          </p:cNvPr>
          <p:cNvSpPr>
            <a:spLocks noChangeAspect="1" noChangeArrowheads="1"/>
          </p:cNvSpPr>
          <p:nvPr/>
        </p:nvSpPr>
        <p:spPr bwMode="auto">
          <a:xfrm>
            <a:off x="4397375" y="-6016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NZ"/>
          </a:p>
        </p:txBody>
      </p:sp>
      <p:sp>
        <p:nvSpPr>
          <p:cNvPr id="7" name="Rectangle 6"/>
          <p:cNvSpPr/>
          <p:nvPr/>
        </p:nvSpPr>
        <p:spPr>
          <a:xfrm>
            <a:off x="0" y="0"/>
            <a:ext cx="9144000" cy="1892826"/>
          </a:xfrm>
          <a:prstGeom prst="rect">
            <a:avLst/>
          </a:prstGeom>
          <a:solidFill>
            <a:srgbClr val="004631"/>
          </a:solidFill>
        </p:spPr>
        <p:txBody>
          <a:bodyPr wrap="square">
            <a:spAutoFit/>
          </a:bodyPr>
          <a:lstStyle/>
          <a:p>
            <a:pPr>
              <a:spcBef>
                <a:spcPts val="600"/>
              </a:spcBef>
            </a:pPr>
            <a:endParaRPr lang="en-NZ" sz="600" dirty="0">
              <a:solidFill>
                <a:schemeClr val="bg1"/>
              </a:solidFill>
            </a:endParaRPr>
          </a:p>
          <a:p>
            <a:pPr>
              <a:spcBef>
                <a:spcPts val="600"/>
              </a:spcBef>
            </a:pPr>
            <a:r>
              <a:rPr lang="en-NZ" sz="2800" dirty="0">
                <a:solidFill>
                  <a:schemeClr val="bg1"/>
                </a:solidFill>
              </a:rPr>
              <a:t>  School of </a:t>
            </a:r>
            <a:endParaRPr lang="en-NZ" sz="2800" dirty="0">
              <a:solidFill>
                <a:schemeClr val="bg1"/>
              </a:solidFill>
            </a:endParaRPr>
          </a:p>
          <a:p>
            <a:r>
              <a:rPr lang="en-NZ" sz="4000" dirty="0">
                <a:solidFill>
                  <a:schemeClr val="bg1"/>
                </a:solidFill>
              </a:rPr>
              <a:t> Engineering and Computer Science</a:t>
            </a:r>
            <a:endParaRPr lang="en-NZ" sz="4000" dirty="0">
              <a:solidFill>
                <a:schemeClr val="bg1"/>
              </a:solidFill>
            </a:endParaRPr>
          </a:p>
          <a:p>
            <a:r>
              <a:rPr lang="en-NZ" dirty="0">
                <a:solidFill>
                  <a:schemeClr val="bg1"/>
                </a:solidFill>
              </a:rPr>
              <a:t>   Te Kura </a:t>
            </a:r>
            <a:r>
              <a:rPr lang="en-NZ" dirty="0" err="1">
                <a:solidFill>
                  <a:schemeClr val="bg1"/>
                </a:solidFill>
              </a:rPr>
              <a:t>Mātai</a:t>
            </a:r>
            <a:r>
              <a:rPr lang="en-NZ" dirty="0">
                <a:solidFill>
                  <a:schemeClr val="bg1"/>
                </a:solidFill>
              </a:rPr>
              <a:t> </a:t>
            </a:r>
            <a:r>
              <a:rPr lang="en-NZ" dirty="0" err="1">
                <a:solidFill>
                  <a:schemeClr val="bg1"/>
                </a:solidFill>
              </a:rPr>
              <a:t>Pūkaha</a:t>
            </a:r>
            <a:r>
              <a:rPr lang="en-NZ" dirty="0">
                <a:solidFill>
                  <a:schemeClr val="bg1"/>
                </a:solidFill>
              </a:rPr>
              <a:t>, </a:t>
            </a:r>
            <a:r>
              <a:rPr lang="en-NZ" dirty="0" err="1">
                <a:solidFill>
                  <a:schemeClr val="bg1"/>
                </a:solidFill>
              </a:rPr>
              <a:t>Pūrorohiko</a:t>
            </a:r>
            <a:endParaRPr lang="en-NZ" dirty="0">
              <a:solidFill>
                <a:schemeClr val="bg1"/>
              </a:solidFill>
            </a:endParaRPr>
          </a:p>
          <a:p>
            <a:endParaRPr lang="en-NZ"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70061" y="1445452"/>
            <a:ext cx="7903556" cy="3662541"/>
          </a:xfrm>
          <a:prstGeom prst="rect">
            <a:avLst/>
          </a:prstGeom>
          <a:noFill/>
        </p:spPr>
        <p:txBody>
          <a:bodyPr wrap="square" rtlCol="0">
            <a:spAutoFit/>
          </a:bodyPr>
          <a:lstStyle/>
          <a:p>
            <a:r>
              <a:rPr lang="en-US" sz="3200" dirty="0" smtClean="0">
                <a:solidFill>
                  <a:schemeClr val="bg1"/>
                </a:solidFill>
                <a:ea typeface="Tahoma" panose="020B0604030504040204" pitchFamily="34" charset="0"/>
                <a:cs typeface="Segoe UI" panose="020B0502040204020203" pitchFamily="34" charset="0"/>
              </a:rPr>
              <a:t>OWASP Secure Coding Practices Checklist </a:t>
            </a:r>
            <a:endParaRPr lang="en-US" sz="3200" dirty="0" smtClean="0">
              <a:solidFill>
                <a:schemeClr val="bg1"/>
              </a:solidFill>
              <a:ea typeface="Tahoma" panose="020B0604030504040204" pitchFamily="34" charset="0"/>
              <a:cs typeface="Segoe UI" panose="020B0502040204020203" pitchFamily="34" charset="0"/>
            </a:endParaRPr>
          </a:p>
          <a:p>
            <a:endParaRPr lang="en-US" sz="3200" dirty="0">
              <a:solidFill>
                <a:schemeClr val="bg1"/>
              </a:solidFill>
              <a:ea typeface="Tahoma" panose="020B0604030504040204" pitchFamily="34" charset="0"/>
              <a:cs typeface="Segoe UI" panose="020B0502040204020203" pitchFamily="34" charset="0"/>
            </a:endParaRPr>
          </a:p>
          <a:p>
            <a:r>
              <a:rPr lang="en-NZ" sz="3200" dirty="0">
                <a:solidFill>
                  <a:srgbClr val="FFFF00"/>
                </a:solidFill>
              </a:rPr>
              <a:t>https://www.owasp.org/index.php/OWASP_Secure_Coding_Practices_Checklist</a:t>
            </a:r>
            <a:endParaRPr lang="en-US" sz="3200" dirty="0" smtClean="0">
              <a:solidFill>
                <a:srgbClr val="FFFF00"/>
              </a:solidFill>
              <a:ea typeface="Tahoma" panose="020B0604030504040204" pitchFamily="34" charset="0"/>
              <a:cs typeface="Segoe UI" panose="020B0502040204020203" pitchFamily="34" charset="0"/>
            </a:endParaRPr>
          </a:p>
          <a:p>
            <a:pPr marL="457200" indent="-457200">
              <a:buFontTx/>
              <a:buChar char="-"/>
            </a:pPr>
            <a:endParaRPr lang="en-US" sz="2800" dirty="0" smtClean="0">
              <a:solidFill>
                <a:srgbClr val="FFFF00"/>
              </a:solidFill>
              <a:ea typeface="Tahoma" panose="020B0604030504040204" pitchFamily="34" charset="0"/>
              <a:cs typeface="Segoe UI" panose="020B0502040204020203" pitchFamily="34" charset="0"/>
            </a:endParaRPr>
          </a:p>
          <a:p>
            <a:endParaRPr lang="en-US" sz="2800" dirty="0">
              <a:solidFill>
                <a:srgbClr val="FFFF00"/>
              </a:solidFill>
              <a:ea typeface="Tahoma" panose="020B0604030504040204" pitchFamily="34" charset="0"/>
              <a:cs typeface="Segoe UI" panose="020B0502040204020203" pitchFamily="34" charset="0"/>
            </a:endParaRPr>
          </a:p>
          <a:p>
            <a:endParaRPr lang="en-US" sz="2400" dirty="0">
              <a:solidFill>
                <a:schemeClr val="bg1"/>
              </a:solidFill>
              <a:ea typeface="Tahoma" panose="020B0604030504040204" pitchFamily="34" charset="0"/>
              <a:cs typeface="Segoe UI" panose="020B0502040204020203" pitchFamily="34" charset="0"/>
            </a:endParaRPr>
          </a:p>
          <a:p>
            <a:endParaRPr lang="en-US" sz="2400" dirty="0">
              <a:solidFill>
                <a:schemeClr val="bg1"/>
              </a:solidFill>
              <a:ea typeface="Tahoma" panose="020B0604030504040204" pitchFamily="34" charset="0"/>
              <a:cs typeface="Segoe UI" panose="020B0502040204020203" pitchFamily="34" charset="0"/>
            </a:endParaRPr>
          </a:p>
        </p:txBody>
      </p:sp>
      <p:sp>
        <p:nvSpPr>
          <p:cNvPr id="7" name="TextBox 6"/>
          <p:cNvSpPr txBox="1"/>
          <p:nvPr/>
        </p:nvSpPr>
        <p:spPr>
          <a:xfrm>
            <a:off x="-1" y="0"/>
            <a:ext cx="9105900" cy="1332000"/>
          </a:xfrm>
          <a:prstGeom prst="rect">
            <a:avLst/>
          </a:prstGeom>
          <a:solidFill>
            <a:srgbClr val="004532"/>
          </a:solidFill>
        </p:spPr>
        <p:txBody>
          <a:bodyPr wrap="square" tIns="108000" bIns="108000" rtlCol="0" anchor="ctr" anchorCtr="0">
            <a:noAutofit/>
          </a:bodyPr>
          <a:lstStyle/>
          <a:p>
            <a:r>
              <a:rPr lang="en-US" sz="5500" dirty="0" smtClean="0">
                <a:solidFill>
                  <a:schemeClr val="bg1"/>
                </a:solidFill>
              </a:rPr>
              <a:t>Example - checklist</a:t>
            </a:r>
            <a:endParaRPr lang="en-NZ" sz="5500"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70061" y="1445452"/>
            <a:ext cx="3872731" cy="4524315"/>
          </a:xfrm>
          <a:prstGeom prst="rect">
            <a:avLst/>
          </a:prstGeom>
          <a:noFill/>
        </p:spPr>
        <p:txBody>
          <a:bodyPr wrap="square" rtlCol="0">
            <a:spAutoFit/>
          </a:bodyPr>
          <a:lstStyle/>
          <a:p>
            <a:r>
              <a:rPr lang="en-NZ" sz="2400" dirty="0">
                <a:solidFill>
                  <a:schemeClr val="bg1"/>
                </a:solidFill>
                <a:ea typeface="Tahoma" panose="020B0604030504040204" pitchFamily="34" charset="0"/>
                <a:cs typeface="Segoe UI" panose="020B0502040204020203" pitchFamily="34" charset="0"/>
              </a:rPr>
              <a:t>"All code that gets submitted needs to be reviewed by at least one other person, and either the code writer or the reviewer needs to have readability in that </a:t>
            </a:r>
            <a:r>
              <a:rPr lang="en-NZ" sz="2400" dirty="0" smtClean="0">
                <a:solidFill>
                  <a:schemeClr val="bg1"/>
                </a:solidFill>
                <a:ea typeface="Tahoma" panose="020B0604030504040204" pitchFamily="34" charset="0"/>
                <a:cs typeface="Segoe UI" panose="020B0502040204020203" pitchFamily="34" charset="0"/>
              </a:rPr>
              <a:t>language … obviously</a:t>
            </a:r>
            <a:r>
              <a:rPr lang="en-NZ" sz="2400" dirty="0">
                <a:solidFill>
                  <a:schemeClr val="bg1"/>
                </a:solidFill>
                <a:ea typeface="Tahoma" panose="020B0604030504040204" pitchFamily="34" charset="0"/>
                <a:cs typeface="Segoe UI" panose="020B0502040204020203" pitchFamily="34" charset="0"/>
              </a:rPr>
              <a:t>, we spend a good chunk of our time reviewing code."  </a:t>
            </a:r>
            <a:endParaRPr lang="en-NZ" sz="2400" dirty="0">
              <a:solidFill>
                <a:schemeClr val="bg1"/>
              </a:solidFill>
              <a:ea typeface="Tahoma" panose="020B0604030504040204" pitchFamily="34" charset="0"/>
              <a:cs typeface="Segoe UI" panose="020B0502040204020203" pitchFamily="34" charset="0"/>
            </a:endParaRPr>
          </a:p>
          <a:p>
            <a:endParaRPr lang="en-NZ" sz="2400" dirty="0">
              <a:solidFill>
                <a:schemeClr val="bg1"/>
              </a:solidFill>
              <a:ea typeface="Tahoma" panose="020B0604030504040204" pitchFamily="34" charset="0"/>
              <a:cs typeface="Segoe UI" panose="020B0502040204020203" pitchFamily="34" charset="0"/>
            </a:endParaRPr>
          </a:p>
          <a:p>
            <a:r>
              <a:rPr lang="en-NZ" sz="2400" dirty="0">
                <a:solidFill>
                  <a:schemeClr val="bg1"/>
                </a:solidFill>
                <a:ea typeface="Tahoma" panose="020B0604030504040204" pitchFamily="34" charset="0"/>
                <a:cs typeface="Segoe UI" panose="020B0502040204020203" pitchFamily="34" charset="0"/>
              </a:rPr>
              <a:t>-- Amanda Camp, Software Engineer, Google</a:t>
            </a:r>
            <a:endParaRPr lang="en-NZ" sz="2400" dirty="0">
              <a:solidFill>
                <a:schemeClr val="bg1"/>
              </a:solidFill>
              <a:ea typeface="Tahoma" panose="020B0604030504040204" pitchFamily="34" charset="0"/>
              <a:cs typeface="Segoe UI" panose="020B0502040204020203" pitchFamily="34" charset="0"/>
            </a:endParaRPr>
          </a:p>
        </p:txBody>
      </p:sp>
      <p:sp>
        <p:nvSpPr>
          <p:cNvPr id="7" name="TextBox 6"/>
          <p:cNvSpPr txBox="1"/>
          <p:nvPr/>
        </p:nvSpPr>
        <p:spPr>
          <a:xfrm>
            <a:off x="-1" y="0"/>
            <a:ext cx="9105900" cy="1332000"/>
          </a:xfrm>
          <a:prstGeom prst="rect">
            <a:avLst/>
          </a:prstGeom>
          <a:solidFill>
            <a:srgbClr val="004532"/>
          </a:solidFill>
        </p:spPr>
        <p:txBody>
          <a:bodyPr wrap="square" tIns="108000" bIns="108000" rtlCol="0" anchor="ctr" anchorCtr="0">
            <a:noAutofit/>
          </a:bodyPr>
          <a:lstStyle/>
          <a:p>
            <a:r>
              <a:rPr lang="en-US" sz="5500" dirty="0" smtClean="0">
                <a:solidFill>
                  <a:schemeClr val="bg1"/>
                </a:solidFill>
              </a:rPr>
              <a:t>Example - Google</a:t>
            </a:r>
            <a:endParaRPr lang="en-NZ" sz="5500" dirty="0">
              <a:solidFill>
                <a:schemeClr val="bg1"/>
              </a:solidFill>
            </a:endParaRPr>
          </a:p>
        </p:txBody>
      </p:sp>
      <p:pic>
        <p:nvPicPr>
          <p:cNvPr id="2050" name="Picture 2" descr="https://i1.wp.com/www.michaelagreiler.com/wp-content/uploads/2019/07/Code-Reviews-at-Google.png?resize=600%2C683&amp;ssl=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10353" y="1445451"/>
            <a:ext cx="4533488" cy="51606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70061" y="1445452"/>
            <a:ext cx="7903556" cy="6555641"/>
          </a:xfrm>
          <a:prstGeom prst="rect">
            <a:avLst/>
          </a:prstGeom>
          <a:noFill/>
        </p:spPr>
        <p:txBody>
          <a:bodyPr wrap="square" rtlCol="0">
            <a:spAutoFit/>
          </a:bodyPr>
          <a:lstStyle/>
          <a:p>
            <a:r>
              <a:rPr lang="en-US" sz="2800" dirty="0" smtClean="0">
                <a:solidFill>
                  <a:schemeClr val="bg1"/>
                </a:solidFill>
                <a:ea typeface="Tahoma" panose="020B0604030504040204" pitchFamily="34" charset="0"/>
                <a:cs typeface="Segoe UI" panose="020B0502040204020203" pitchFamily="34" charset="0"/>
              </a:rPr>
              <a:t>Code is prepared for review</a:t>
            </a:r>
            <a:endParaRPr lang="en-NZ" sz="2800" dirty="0" smtClean="0">
              <a:solidFill>
                <a:schemeClr val="bg1"/>
              </a:solidFill>
              <a:ea typeface="Tahoma" panose="020B0604030504040204" pitchFamily="34" charset="0"/>
              <a:cs typeface="Segoe UI" panose="020B0502040204020203" pitchFamily="34" charset="0"/>
            </a:endParaRPr>
          </a:p>
          <a:p>
            <a:pPr marL="457200" indent="-457200">
              <a:buFontTx/>
              <a:buChar char="-"/>
            </a:pPr>
            <a:r>
              <a:rPr lang="en-US" sz="2800" dirty="0" smtClean="0">
                <a:solidFill>
                  <a:schemeClr val="bg1"/>
                </a:solidFill>
                <a:ea typeface="Tahoma" panose="020B0604030504040204" pitchFamily="34" charset="0"/>
                <a:cs typeface="Segoe UI" panose="020B0502040204020203" pitchFamily="34" charset="0"/>
              </a:rPr>
              <a:t>Code management tool like git to identify changes to the code base</a:t>
            </a:r>
            <a:endParaRPr lang="en-US" sz="2800" dirty="0" smtClean="0">
              <a:solidFill>
                <a:schemeClr val="bg1"/>
              </a:solidFill>
              <a:ea typeface="Tahoma" panose="020B0604030504040204" pitchFamily="34" charset="0"/>
              <a:cs typeface="Segoe UI" panose="020B0502040204020203" pitchFamily="34" charset="0"/>
            </a:endParaRPr>
          </a:p>
          <a:p>
            <a:pPr marL="457200" indent="-457200">
              <a:buFontTx/>
              <a:buChar char="-"/>
            </a:pPr>
            <a:r>
              <a:rPr lang="en-US" sz="2800" dirty="0" smtClean="0">
                <a:solidFill>
                  <a:schemeClr val="bg1"/>
                </a:solidFill>
                <a:ea typeface="Tahoma" panose="020B0604030504040204" pitchFamily="34" charset="0"/>
                <a:cs typeface="Segoe UI" panose="020B0502040204020203" pitchFamily="34" charset="0"/>
              </a:rPr>
              <a:t>Use static analysis tool to find the obvious problems before sending for review</a:t>
            </a:r>
            <a:endParaRPr lang="en-US" sz="2800" dirty="0" smtClean="0">
              <a:solidFill>
                <a:schemeClr val="bg1"/>
              </a:solidFill>
              <a:ea typeface="Tahoma" panose="020B0604030504040204" pitchFamily="34" charset="0"/>
              <a:cs typeface="Segoe UI" panose="020B0502040204020203" pitchFamily="34" charset="0"/>
            </a:endParaRPr>
          </a:p>
          <a:p>
            <a:pPr marL="457200" indent="-457200">
              <a:buFontTx/>
              <a:buChar char="-"/>
            </a:pPr>
            <a:r>
              <a:rPr lang="en-US" sz="2800" dirty="0" smtClean="0">
                <a:solidFill>
                  <a:schemeClr val="bg1"/>
                </a:solidFill>
                <a:ea typeface="Tahoma" panose="020B0604030504040204" pitchFamily="34" charset="0"/>
                <a:cs typeface="Segoe UI" panose="020B0502040204020203" pitchFamily="34" charset="0"/>
              </a:rPr>
              <a:t>Applies linter to identify stylisic errors and enforce a consistent style</a:t>
            </a:r>
            <a:endParaRPr lang="en-US" sz="2800" dirty="0" smtClean="0">
              <a:solidFill>
                <a:schemeClr val="bg1"/>
              </a:solidFill>
              <a:ea typeface="Tahoma" panose="020B0604030504040204" pitchFamily="34" charset="0"/>
              <a:cs typeface="Segoe UI" panose="020B0502040204020203" pitchFamily="34" charset="0"/>
            </a:endParaRPr>
          </a:p>
          <a:p>
            <a:r>
              <a:rPr lang="en-US" sz="2800" dirty="0" smtClean="0">
                <a:solidFill>
                  <a:schemeClr val="bg1"/>
                </a:solidFill>
                <a:ea typeface="Tahoma" panose="020B0604030504040204" pitchFamily="34" charset="0"/>
                <a:cs typeface="Segoe UI" panose="020B0502040204020203" pitchFamily="34" charset="0"/>
              </a:rPr>
              <a:t>Reviewer give feedback</a:t>
            </a:r>
            <a:endParaRPr lang="en-US" sz="2800" dirty="0" smtClean="0">
              <a:solidFill>
                <a:schemeClr val="bg1"/>
              </a:solidFill>
              <a:ea typeface="Tahoma" panose="020B0604030504040204" pitchFamily="34" charset="0"/>
              <a:cs typeface="Segoe UI" panose="020B0502040204020203" pitchFamily="34" charset="0"/>
            </a:endParaRPr>
          </a:p>
          <a:p>
            <a:pPr marL="457200" indent="-457200">
              <a:buFontTx/>
              <a:buChar char="-"/>
            </a:pPr>
            <a:r>
              <a:rPr lang="en-US" sz="2800" dirty="0" smtClean="0">
                <a:solidFill>
                  <a:schemeClr val="bg1"/>
                </a:solidFill>
                <a:ea typeface="Tahoma" panose="020B0604030504040204" pitchFamily="34" charset="0"/>
                <a:cs typeface="Segoe UI" panose="020B0502040204020203" pitchFamily="34" charset="0"/>
              </a:rPr>
              <a:t>Leaves comments or asks for clarification</a:t>
            </a:r>
            <a:endParaRPr lang="en-US" sz="2800" dirty="0" smtClean="0">
              <a:solidFill>
                <a:schemeClr val="bg1"/>
              </a:solidFill>
              <a:ea typeface="Tahoma" panose="020B0604030504040204" pitchFamily="34" charset="0"/>
              <a:cs typeface="Segoe UI" panose="020B0502040204020203" pitchFamily="34" charset="0"/>
            </a:endParaRPr>
          </a:p>
          <a:p>
            <a:pPr marL="457200" indent="-457200">
              <a:buFontTx/>
              <a:buChar char="-"/>
            </a:pPr>
            <a:r>
              <a:rPr lang="en-US" sz="2800" dirty="0" smtClean="0">
                <a:solidFill>
                  <a:schemeClr val="bg1"/>
                </a:solidFill>
                <a:ea typeface="Tahoma" panose="020B0604030504040204" pitchFamily="34" charset="0"/>
                <a:cs typeface="Segoe UI" panose="020B0502040204020203" pitchFamily="34" charset="0"/>
              </a:rPr>
              <a:t>Address each comment or reply to comment</a:t>
            </a:r>
            <a:endParaRPr lang="en-US" sz="2800" dirty="0" smtClean="0">
              <a:solidFill>
                <a:schemeClr val="bg1"/>
              </a:solidFill>
              <a:ea typeface="Tahoma" panose="020B0604030504040204" pitchFamily="34" charset="0"/>
              <a:cs typeface="Segoe UI" panose="020B0502040204020203" pitchFamily="34" charset="0"/>
            </a:endParaRPr>
          </a:p>
          <a:p>
            <a:pPr marL="457200" indent="-457200">
              <a:buFontTx/>
              <a:buChar char="-"/>
            </a:pPr>
            <a:r>
              <a:rPr lang="en-US" sz="2800" dirty="0" smtClean="0">
                <a:solidFill>
                  <a:schemeClr val="bg1"/>
                </a:solidFill>
                <a:ea typeface="Tahoma" panose="020B0604030504040204" pitchFamily="34" charset="0"/>
                <a:cs typeface="Segoe UI" panose="020B0502040204020203" pitchFamily="34" charset="0"/>
              </a:rPr>
              <a:t>Uploads again, repeats review cycle</a:t>
            </a:r>
            <a:endParaRPr lang="en-US" sz="2800" dirty="0" smtClean="0">
              <a:solidFill>
                <a:schemeClr val="bg1"/>
              </a:solidFill>
              <a:ea typeface="Tahoma" panose="020B0604030504040204" pitchFamily="34" charset="0"/>
              <a:cs typeface="Segoe UI" panose="020B0502040204020203" pitchFamily="34" charset="0"/>
            </a:endParaRPr>
          </a:p>
          <a:p>
            <a:pPr marL="457200" indent="-457200">
              <a:buFontTx/>
              <a:buChar char="-"/>
            </a:pPr>
            <a:r>
              <a:rPr lang="en-US" sz="2800" dirty="0" smtClean="0">
                <a:solidFill>
                  <a:schemeClr val="bg1"/>
                </a:solidFill>
                <a:ea typeface="Tahoma" panose="020B0604030504040204" pitchFamily="34" charset="0"/>
                <a:cs typeface="Segoe UI" panose="020B0502040204020203" pitchFamily="34" charset="0"/>
              </a:rPr>
              <a:t>Reviewer marks it as </a:t>
            </a:r>
            <a:r>
              <a:rPr lang="en-US" sz="2800" dirty="0" smtClean="0">
                <a:solidFill>
                  <a:srgbClr val="FFFF00"/>
                </a:solidFill>
                <a:ea typeface="Tahoma" panose="020B0604030504040204" pitchFamily="34" charset="0"/>
                <a:cs typeface="Segoe UI" panose="020B0502040204020203" pitchFamily="34" charset="0"/>
              </a:rPr>
              <a:t>LGTM</a:t>
            </a:r>
            <a:r>
              <a:rPr lang="en-US" sz="2800" dirty="0" smtClean="0">
                <a:solidFill>
                  <a:schemeClr val="bg1"/>
                </a:solidFill>
                <a:ea typeface="Tahoma" panose="020B0604030504040204" pitchFamily="34" charset="0"/>
                <a:cs typeface="Segoe UI" panose="020B0502040204020203" pitchFamily="34" charset="0"/>
              </a:rPr>
              <a:t> (looks good to me)</a:t>
            </a:r>
            <a:endParaRPr lang="en-US" sz="2800" dirty="0" smtClean="0">
              <a:solidFill>
                <a:schemeClr val="bg1"/>
              </a:solidFill>
              <a:ea typeface="Tahoma" panose="020B0604030504040204" pitchFamily="34" charset="0"/>
              <a:cs typeface="Segoe UI" panose="020B0502040204020203" pitchFamily="34" charset="0"/>
            </a:endParaRPr>
          </a:p>
          <a:p>
            <a:endParaRPr lang="en-US" sz="2800" dirty="0" smtClean="0">
              <a:solidFill>
                <a:schemeClr val="bg1"/>
              </a:solidFill>
              <a:ea typeface="Tahoma" panose="020B0604030504040204" pitchFamily="34" charset="0"/>
              <a:cs typeface="Segoe UI" panose="020B0502040204020203" pitchFamily="34" charset="0"/>
            </a:endParaRPr>
          </a:p>
          <a:p>
            <a:pPr marL="457200" indent="-457200">
              <a:buFontTx/>
              <a:buChar char="-"/>
            </a:pPr>
            <a:endParaRPr lang="en-US" sz="2800" dirty="0" smtClean="0">
              <a:solidFill>
                <a:schemeClr val="bg1"/>
              </a:solidFill>
              <a:ea typeface="Tahoma" panose="020B0604030504040204" pitchFamily="34" charset="0"/>
              <a:cs typeface="Segoe UI" panose="020B0502040204020203" pitchFamily="34" charset="0"/>
            </a:endParaRPr>
          </a:p>
          <a:p>
            <a:pPr marL="457200" indent="-457200">
              <a:buFontTx/>
              <a:buChar char="-"/>
            </a:pPr>
            <a:endParaRPr lang="en-US" sz="2800" dirty="0" smtClean="0">
              <a:solidFill>
                <a:schemeClr val="bg1"/>
              </a:solidFill>
              <a:ea typeface="Tahoma" panose="020B0604030504040204" pitchFamily="34" charset="0"/>
              <a:cs typeface="Segoe UI" panose="020B0502040204020203" pitchFamily="34" charset="0"/>
            </a:endParaRPr>
          </a:p>
        </p:txBody>
      </p:sp>
      <p:sp>
        <p:nvSpPr>
          <p:cNvPr id="7" name="TextBox 6"/>
          <p:cNvSpPr txBox="1"/>
          <p:nvPr/>
        </p:nvSpPr>
        <p:spPr>
          <a:xfrm>
            <a:off x="-1" y="0"/>
            <a:ext cx="9105900" cy="1332000"/>
          </a:xfrm>
          <a:prstGeom prst="rect">
            <a:avLst/>
          </a:prstGeom>
          <a:solidFill>
            <a:srgbClr val="004532"/>
          </a:solidFill>
        </p:spPr>
        <p:txBody>
          <a:bodyPr wrap="square" tIns="108000" bIns="108000" rtlCol="0" anchor="ctr" anchorCtr="0">
            <a:noAutofit/>
          </a:bodyPr>
          <a:lstStyle/>
          <a:p>
            <a:r>
              <a:rPr lang="en-US" sz="5500" dirty="0" smtClean="0">
                <a:solidFill>
                  <a:schemeClr val="bg1"/>
                </a:solidFill>
              </a:rPr>
              <a:t>Example – Typical Process</a:t>
            </a:r>
            <a:endParaRPr lang="en-NZ" sz="5500"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70061" y="1445452"/>
            <a:ext cx="7903556" cy="5447645"/>
          </a:xfrm>
          <a:prstGeom prst="rect">
            <a:avLst/>
          </a:prstGeom>
          <a:noFill/>
        </p:spPr>
        <p:txBody>
          <a:bodyPr wrap="square" rtlCol="0">
            <a:spAutoFit/>
          </a:bodyPr>
          <a:lstStyle/>
          <a:p>
            <a:r>
              <a:rPr lang="en-NZ" sz="2800" dirty="0">
                <a:solidFill>
                  <a:srgbClr val="FFFF00"/>
                </a:solidFill>
                <a:ea typeface="Tahoma" panose="020B0604030504040204" pitchFamily="34" charset="0"/>
                <a:cs typeface="Segoe UI" panose="020B0502040204020203" pitchFamily="34" charset="0"/>
              </a:rPr>
              <a:t>"</a:t>
            </a:r>
            <a:r>
              <a:rPr lang="en-NZ" sz="2000" dirty="0">
                <a:solidFill>
                  <a:srgbClr val="FFFF00"/>
                </a:solidFill>
                <a:ea typeface="Tahoma" panose="020B0604030504040204" pitchFamily="34" charset="0"/>
                <a:cs typeface="Segoe UI" panose="020B0502040204020203" pitchFamily="34" charset="0"/>
              </a:rPr>
              <a:t>At Facebook, we have an internally-developed web-based tool to aid the code review process. Once an engineer has prepared a change, she submits it to this tool, which will notify the person or people she has asked to review the change, along with others that may be interested in the change -- such as people who have worked on a function that got changed.</a:t>
            </a:r>
            <a:br>
              <a:rPr lang="en-NZ" sz="2000" dirty="0">
                <a:solidFill>
                  <a:srgbClr val="FFFF00"/>
                </a:solidFill>
                <a:ea typeface="Tahoma" panose="020B0604030504040204" pitchFamily="34" charset="0"/>
                <a:cs typeface="Segoe UI" panose="020B0502040204020203" pitchFamily="34" charset="0"/>
              </a:rPr>
            </a:br>
            <a:br>
              <a:rPr lang="en-NZ" sz="2000" dirty="0">
                <a:solidFill>
                  <a:srgbClr val="FFFF00"/>
                </a:solidFill>
                <a:ea typeface="Tahoma" panose="020B0604030504040204" pitchFamily="34" charset="0"/>
                <a:cs typeface="Segoe UI" panose="020B0502040204020203" pitchFamily="34" charset="0"/>
              </a:rPr>
            </a:br>
            <a:r>
              <a:rPr lang="en-NZ" sz="2000" dirty="0">
                <a:solidFill>
                  <a:srgbClr val="FFFF00"/>
                </a:solidFill>
                <a:ea typeface="Tahoma" panose="020B0604030504040204" pitchFamily="34" charset="0"/>
                <a:cs typeface="Segoe UI" panose="020B0502040204020203" pitchFamily="34" charset="0"/>
              </a:rPr>
              <a:t>At this point, the reviewers can make comments, ask questions, request changes, or accept the changes. If changes are requested, the submitter must submit a new version of the change to be reviewed. All versions submitted are retained, so reviewers can compare the change to the original, or just changes from the last version they reviewed. Once a change has been submitted, the engineer can merge her change into the main source tree for deployment to the site during the next weekly push, or earlier if the change warrants quicker release."</a:t>
            </a:r>
            <a:endParaRPr lang="en-NZ" sz="2000" dirty="0">
              <a:solidFill>
                <a:srgbClr val="FFFF00"/>
              </a:solidFill>
              <a:ea typeface="Tahoma" panose="020B0604030504040204" pitchFamily="34" charset="0"/>
              <a:cs typeface="Segoe UI" panose="020B0502040204020203" pitchFamily="34" charset="0"/>
            </a:endParaRPr>
          </a:p>
          <a:p>
            <a:endParaRPr lang="en-US" sz="2000" dirty="0" smtClean="0">
              <a:solidFill>
                <a:srgbClr val="FFFF00"/>
              </a:solidFill>
              <a:ea typeface="Tahoma" panose="020B0604030504040204" pitchFamily="34" charset="0"/>
              <a:cs typeface="Segoe UI" panose="020B0502040204020203" pitchFamily="34" charset="0"/>
            </a:endParaRPr>
          </a:p>
          <a:p>
            <a:r>
              <a:rPr lang="en-NZ" sz="2000" dirty="0">
                <a:solidFill>
                  <a:srgbClr val="FFFF00"/>
                </a:solidFill>
                <a:ea typeface="Tahoma" panose="020B0604030504040204" pitchFamily="34" charset="0"/>
                <a:cs typeface="Segoe UI" panose="020B0502040204020203" pitchFamily="34" charset="0"/>
              </a:rPr>
              <a:t>- Ryan McElroy, Software Engineer, Facebook</a:t>
            </a:r>
            <a:endParaRPr lang="en-NZ" sz="2000" dirty="0">
              <a:solidFill>
                <a:srgbClr val="FFFF00"/>
              </a:solidFill>
              <a:ea typeface="Tahoma" panose="020B0604030504040204" pitchFamily="34" charset="0"/>
              <a:cs typeface="Segoe UI" panose="020B0502040204020203" pitchFamily="34" charset="0"/>
            </a:endParaRPr>
          </a:p>
          <a:p>
            <a:endParaRPr lang="en-NZ" sz="2000" dirty="0">
              <a:solidFill>
                <a:srgbClr val="FFFF00"/>
              </a:solidFill>
              <a:ea typeface="Tahoma" panose="020B0604030504040204" pitchFamily="34" charset="0"/>
              <a:cs typeface="Segoe UI" panose="020B0502040204020203" pitchFamily="34" charset="0"/>
            </a:endParaRPr>
          </a:p>
        </p:txBody>
      </p:sp>
      <p:sp>
        <p:nvSpPr>
          <p:cNvPr id="7" name="TextBox 6"/>
          <p:cNvSpPr txBox="1"/>
          <p:nvPr/>
        </p:nvSpPr>
        <p:spPr>
          <a:xfrm>
            <a:off x="-1" y="0"/>
            <a:ext cx="9105900" cy="1332000"/>
          </a:xfrm>
          <a:prstGeom prst="rect">
            <a:avLst/>
          </a:prstGeom>
          <a:solidFill>
            <a:srgbClr val="004532"/>
          </a:solidFill>
        </p:spPr>
        <p:txBody>
          <a:bodyPr wrap="square" tIns="108000" bIns="108000" rtlCol="0" anchor="ctr" anchorCtr="0">
            <a:noAutofit/>
          </a:bodyPr>
          <a:lstStyle/>
          <a:p>
            <a:r>
              <a:rPr lang="en-US" sz="5500" dirty="0" smtClean="0">
                <a:solidFill>
                  <a:schemeClr val="bg1"/>
                </a:solidFill>
              </a:rPr>
              <a:t>Example - Facebook</a:t>
            </a:r>
            <a:endParaRPr lang="en-NZ" sz="5500"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70061" y="1445452"/>
            <a:ext cx="7903556" cy="4955203"/>
          </a:xfrm>
          <a:prstGeom prst="rect">
            <a:avLst/>
          </a:prstGeom>
          <a:noFill/>
        </p:spPr>
        <p:txBody>
          <a:bodyPr wrap="square" rtlCol="0">
            <a:spAutoFit/>
          </a:bodyPr>
          <a:lstStyle/>
          <a:p>
            <a:r>
              <a:rPr lang="en-US" sz="2800" dirty="0" smtClean="0">
                <a:solidFill>
                  <a:schemeClr val="bg1"/>
                </a:solidFill>
                <a:ea typeface="Tahoma" panose="020B0604030504040204" pitchFamily="34" charset="0"/>
                <a:cs typeface="Segoe UI" panose="020B0502040204020203" pitchFamily="34" charset="0"/>
              </a:rPr>
              <a:t>11 programs developed by the same group of people</a:t>
            </a:r>
            <a:endParaRPr lang="en-US" sz="2800" dirty="0" smtClean="0">
              <a:solidFill>
                <a:schemeClr val="bg1"/>
              </a:solidFill>
              <a:ea typeface="Tahoma" panose="020B0604030504040204" pitchFamily="34" charset="0"/>
              <a:cs typeface="Segoe UI" panose="020B0502040204020203" pitchFamily="34" charset="0"/>
            </a:endParaRPr>
          </a:p>
          <a:p>
            <a:pPr marL="457200" indent="-457200">
              <a:buFontTx/>
              <a:buChar char="-"/>
            </a:pPr>
            <a:r>
              <a:rPr lang="en-US" sz="2400" dirty="0" smtClean="0">
                <a:solidFill>
                  <a:schemeClr val="bg1"/>
                </a:solidFill>
                <a:ea typeface="Tahoma" panose="020B0604030504040204" pitchFamily="34" charset="0"/>
                <a:cs typeface="Segoe UI" panose="020B0502040204020203" pitchFamily="34" charset="0"/>
              </a:rPr>
              <a:t>First 5 without reviews: average 4.5 errors per 100 lines of code</a:t>
            </a:r>
            <a:endParaRPr lang="en-US" sz="2400" dirty="0" smtClean="0">
              <a:solidFill>
                <a:schemeClr val="bg1"/>
              </a:solidFill>
              <a:ea typeface="Tahoma" panose="020B0604030504040204" pitchFamily="34" charset="0"/>
              <a:cs typeface="Segoe UI" panose="020B0502040204020203" pitchFamily="34" charset="0"/>
            </a:endParaRPr>
          </a:p>
          <a:p>
            <a:pPr marL="457200" indent="-457200">
              <a:buFontTx/>
              <a:buChar char="-"/>
            </a:pPr>
            <a:r>
              <a:rPr lang="en-US" sz="2400" dirty="0" smtClean="0">
                <a:solidFill>
                  <a:schemeClr val="bg1"/>
                </a:solidFill>
                <a:ea typeface="Tahoma" panose="020B0604030504040204" pitchFamily="34" charset="0"/>
                <a:cs typeface="Segoe UI" panose="020B0502040204020203" pitchFamily="34" charset="0"/>
              </a:rPr>
              <a:t>Remaining 6 with reviews: average 0.82 errors per 100 lines of code</a:t>
            </a:r>
            <a:endParaRPr lang="en-US" sz="2400" dirty="0" smtClean="0">
              <a:solidFill>
                <a:schemeClr val="bg1"/>
              </a:solidFill>
              <a:ea typeface="Tahoma" panose="020B0604030504040204" pitchFamily="34" charset="0"/>
              <a:cs typeface="Segoe UI" panose="020B0502040204020203" pitchFamily="34" charset="0"/>
            </a:endParaRPr>
          </a:p>
          <a:p>
            <a:pPr marL="457200" indent="-457200">
              <a:buFontTx/>
              <a:buChar char="-"/>
            </a:pPr>
            <a:r>
              <a:rPr lang="en-US" sz="2400" dirty="0" smtClean="0">
                <a:solidFill>
                  <a:schemeClr val="bg1"/>
                </a:solidFill>
                <a:ea typeface="Tahoma" panose="020B0604030504040204" pitchFamily="34" charset="0"/>
                <a:cs typeface="Segoe UI" panose="020B0502040204020203" pitchFamily="34" charset="0"/>
              </a:rPr>
              <a:t>Errors reduced by </a:t>
            </a:r>
            <a:r>
              <a:rPr lang="en-US" sz="2400" b="1" dirty="0" smtClean="0">
                <a:solidFill>
                  <a:schemeClr val="bg1"/>
                </a:solidFill>
                <a:ea typeface="Tahoma" panose="020B0604030504040204" pitchFamily="34" charset="0"/>
                <a:cs typeface="Segoe UI" panose="020B0502040204020203" pitchFamily="34" charset="0"/>
              </a:rPr>
              <a:t>&gt;80 percent</a:t>
            </a:r>
            <a:endParaRPr lang="en-US" sz="2400" dirty="0" smtClean="0">
              <a:solidFill>
                <a:schemeClr val="bg1"/>
              </a:solidFill>
              <a:ea typeface="Tahoma" panose="020B0604030504040204" pitchFamily="34" charset="0"/>
              <a:cs typeface="Segoe UI" panose="020B0502040204020203" pitchFamily="34" charset="0"/>
            </a:endParaRPr>
          </a:p>
          <a:p>
            <a:pPr marL="457200" indent="-457200">
              <a:buFontTx/>
              <a:buChar char="-"/>
            </a:pPr>
            <a:endParaRPr lang="en-US" sz="2800" dirty="0">
              <a:solidFill>
                <a:schemeClr val="bg1"/>
              </a:solidFill>
              <a:ea typeface="Tahoma" panose="020B0604030504040204" pitchFamily="34" charset="0"/>
              <a:cs typeface="Segoe UI" panose="020B0502040204020203" pitchFamily="34" charset="0"/>
            </a:endParaRPr>
          </a:p>
          <a:p>
            <a:r>
              <a:rPr lang="en-US" sz="2800" dirty="0" smtClean="0">
                <a:solidFill>
                  <a:schemeClr val="bg1"/>
                </a:solidFill>
                <a:ea typeface="Tahoma" panose="020B0604030504040204" pitchFamily="34" charset="0"/>
                <a:cs typeface="Segoe UI" panose="020B0502040204020203" pitchFamily="34" charset="0"/>
              </a:rPr>
              <a:t>IBM’s Orbit project: 500,000 lines, 11 levels of inspections. Delivered early and 1% of the errors that would normally be expected.</a:t>
            </a:r>
            <a:endParaRPr lang="en-US" sz="2800" dirty="0" smtClean="0">
              <a:solidFill>
                <a:schemeClr val="bg1"/>
              </a:solidFill>
              <a:ea typeface="Tahoma" panose="020B0604030504040204" pitchFamily="34" charset="0"/>
              <a:cs typeface="Segoe UI" panose="020B0502040204020203" pitchFamily="34" charset="0"/>
            </a:endParaRPr>
          </a:p>
          <a:p>
            <a:endParaRPr lang="en-US" sz="2800" dirty="0">
              <a:solidFill>
                <a:schemeClr val="bg1"/>
              </a:solidFill>
              <a:ea typeface="Tahoma" panose="020B0604030504040204" pitchFamily="34" charset="0"/>
              <a:cs typeface="Segoe UI" panose="020B0502040204020203" pitchFamily="34" charset="0"/>
            </a:endParaRPr>
          </a:p>
          <a:p>
            <a:r>
              <a:rPr lang="en-US" i="1" dirty="0" smtClean="0">
                <a:solidFill>
                  <a:schemeClr val="bg1"/>
                </a:solidFill>
                <a:ea typeface="Tahoma" panose="020B0604030504040204" pitchFamily="34" charset="0"/>
                <a:cs typeface="Segoe UI" panose="020B0502040204020203" pitchFamily="34" charset="0"/>
              </a:rPr>
              <a:t>(From Steve McConnell’s Code Complete)</a:t>
            </a:r>
            <a:endParaRPr lang="en-US" sz="2800" i="1" dirty="0" smtClean="0">
              <a:solidFill>
                <a:schemeClr val="bg1"/>
              </a:solidFill>
              <a:ea typeface="Tahoma" panose="020B0604030504040204" pitchFamily="34" charset="0"/>
              <a:cs typeface="Segoe UI" panose="020B0502040204020203" pitchFamily="34" charset="0"/>
            </a:endParaRPr>
          </a:p>
        </p:txBody>
      </p:sp>
      <p:sp>
        <p:nvSpPr>
          <p:cNvPr id="7" name="TextBox 6"/>
          <p:cNvSpPr txBox="1"/>
          <p:nvPr/>
        </p:nvSpPr>
        <p:spPr>
          <a:xfrm>
            <a:off x="-1" y="0"/>
            <a:ext cx="9105900" cy="1332000"/>
          </a:xfrm>
          <a:prstGeom prst="rect">
            <a:avLst/>
          </a:prstGeom>
          <a:solidFill>
            <a:srgbClr val="004532"/>
          </a:solidFill>
        </p:spPr>
        <p:txBody>
          <a:bodyPr wrap="square" tIns="108000" bIns="108000" rtlCol="0" anchor="ctr" anchorCtr="0">
            <a:noAutofit/>
          </a:bodyPr>
          <a:lstStyle/>
          <a:p>
            <a:r>
              <a:rPr lang="en-US" sz="5500" dirty="0" smtClean="0">
                <a:solidFill>
                  <a:schemeClr val="bg1"/>
                </a:solidFill>
              </a:rPr>
              <a:t>Success stories</a:t>
            </a:r>
            <a:endParaRPr lang="en-NZ" sz="5500" dirty="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70061" y="1632062"/>
            <a:ext cx="8668666" cy="4278094"/>
          </a:xfrm>
          <a:prstGeom prst="rect">
            <a:avLst/>
          </a:prstGeom>
          <a:noFill/>
        </p:spPr>
        <p:txBody>
          <a:bodyPr wrap="square" rtlCol="0">
            <a:spAutoFit/>
          </a:bodyPr>
          <a:lstStyle/>
          <a:p>
            <a:pPr lvl="1"/>
            <a:r>
              <a:rPr lang="en-NZ" sz="3600" dirty="0">
                <a:solidFill>
                  <a:schemeClr val="bg1"/>
                </a:solidFill>
                <a:ea typeface="Tahoma" panose="020B0604030504040204" pitchFamily="34" charset="0"/>
                <a:cs typeface="Segoe UI" panose="020B0502040204020203" pitchFamily="34" charset="0"/>
              </a:rPr>
              <a:t>A </a:t>
            </a:r>
            <a:r>
              <a:rPr lang="en-NZ" sz="3600" b="1" dirty="0">
                <a:solidFill>
                  <a:srgbClr val="FFFF00"/>
                </a:solidFill>
                <a:ea typeface="Tahoma" panose="020B0604030504040204" pitchFamily="34" charset="0"/>
                <a:cs typeface="Segoe UI" panose="020B0502040204020203" pitchFamily="34" charset="0"/>
              </a:rPr>
              <a:t>security test </a:t>
            </a:r>
            <a:r>
              <a:rPr lang="en-NZ" sz="3600" dirty="0">
                <a:solidFill>
                  <a:schemeClr val="bg1"/>
                </a:solidFill>
                <a:ea typeface="Tahoma" panose="020B0604030504040204" pitchFamily="34" charset="0"/>
                <a:cs typeface="Segoe UI" panose="020B0502040204020203" pitchFamily="34" charset="0"/>
              </a:rPr>
              <a:t>is a method of evaluating the security of a computer system or network by methodically validating and verifying the effectiveness of application security controls. </a:t>
            </a:r>
            <a:endParaRPr lang="en-NZ" sz="3600" dirty="0">
              <a:solidFill>
                <a:schemeClr val="bg1"/>
              </a:solidFill>
              <a:ea typeface="Tahoma" panose="020B0604030504040204" pitchFamily="34" charset="0"/>
              <a:cs typeface="Segoe UI" panose="020B0502040204020203" pitchFamily="34" charset="0"/>
            </a:endParaRPr>
          </a:p>
          <a:p>
            <a:pPr lvl="1"/>
            <a:endParaRPr lang="en-US" sz="3600" dirty="0">
              <a:solidFill>
                <a:schemeClr val="bg1"/>
              </a:solidFill>
              <a:latin typeface="Arial" panose="020B0604020202020204" pitchFamily="34" charset="0"/>
              <a:ea typeface="Tahoma" panose="020B0604030504040204" pitchFamily="34" charset="0"/>
              <a:cs typeface="Segoe UI" panose="020B0502040204020203" pitchFamily="34" charset="0"/>
            </a:endParaRPr>
          </a:p>
          <a:p>
            <a:pPr lvl="1"/>
            <a:r>
              <a:rPr lang="en-US" sz="3600" dirty="0">
                <a:solidFill>
                  <a:schemeClr val="bg1"/>
                </a:solidFill>
                <a:latin typeface="Arial" panose="020B0604020202020204" pitchFamily="34" charset="0"/>
                <a:ea typeface="Tahoma" panose="020B0604030504040204" pitchFamily="34" charset="0"/>
                <a:cs typeface="Segoe UI" panose="020B0502040204020203" pitchFamily="34" charset="0"/>
              </a:rPr>
              <a:t>OWASP project:</a:t>
            </a:r>
            <a:br>
              <a:rPr lang="en-US" sz="3600" dirty="0">
                <a:solidFill>
                  <a:schemeClr val="bg1"/>
                </a:solidFill>
                <a:latin typeface="Arial" panose="020B0604020202020204" pitchFamily="34" charset="0"/>
                <a:ea typeface="Tahoma" panose="020B0604030504040204" pitchFamily="34" charset="0"/>
                <a:cs typeface="Segoe UI" panose="020B0502040204020203" pitchFamily="34" charset="0"/>
              </a:rPr>
            </a:br>
            <a:r>
              <a:rPr lang="en-NZ" sz="2000" dirty="0">
                <a:solidFill>
                  <a:schemeClr val="bg1"/>
                </a:solidFill>
              </a:rPr>
              <a:t>https://www.owasp.org/index.php/Testing:_Introduction_and_objectives</a:t>
            </a:r>
            <a:endParaRPr lang="en-US" sz="2000" dirty="0">
              <a:solidFill>
                <a:schemeClr val="bg1"/>
              </a:solidFill>
              <a:latin typeface="Arial" panose="020B0604020202020204" pitchFamily="34" charset="0"/>
              <a:ea typeface="Tahoma" panose="020B0604030504040204" pitchFamily="34" charset="0"/>
              <a:cs typeface="Arial" panose="020B0604020202020204" pitchFamily="34" charset="0"/>
            </a:endParaRPr>
          </a:p>
        </p:txBody>
      </p:sp>
      <p:sp>
        <p:nvSpPr>
          <p:cNvPr id="7" name="TextBox 6"/>
          <p:cNvSpPr txBox="1"/>
          <p:nvPr/>
        </p:nvSpPr>
        <p:spPr>
          <a:xfrm>
            <a:off x="-1" y="0"/>
            <a:ext cx="9105900" cy="1332000"/>
          </a:xfrm>
          <a:prstGeom prst="rect">
            <a:avLst/>
          </a:prstGeom>
          <a:solidFill>
            <a:srgbClr val="004532"/>
          </a:solidFill>
        </p:spPr>
        <p:txBody>
          <a:bodyPr wrap="square" tIns="108000" bIns="108000" rtlCol="0" anchor="ctr" anchorCtr="0">
            <a:noAutofit/>
          </a:bodyPr>
          <a:lstStyle/>
          <a:p>
            <a:r>
              <a:rPr lang="en-US" sz="5500" dirty="0" smtClean="0">
                <a:solidFill>
                  <a:schemeClr val="bg1"/>
                </a:solidFill>
              </a:rPr>
              <a:t>Security testing</a:t>
            </a:r>
            <a:endParaRPr lang="en-NZ" sz="5500" dirty="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70061" y="1632062"/>
            <a:ext cx="8668666" cy="1200329"/>
          </a:xfrm>
          <a:prstGeom prst="rect">
            <a:avLst/>
          </a:prstGeom>
          <a:noFill/>
        </p:spPr>
        <p:txBody>
          <a:bodyPr wrap="square" rtlCol="0">
            <a:spAutoFit/>
          </a:bodyPr>
          <a:lstStyle/>
          <a:p>
            <a:pPr lvl="1"/>
            <a:r>
              <a:rPr lang="en-US" sz="3600" dirty="0" smtClean="0">
                <a:solidFill>
                  <a:schemeClr val="bg1"/>
                </a:solidFill>
                <a:ea typeface="Tahoma" panose="020B0604030504040204" pitchFamily="34" charset="0"/>
                <a:cs typeface="Segoe UI" panose="020B0502040204020203" pitchFamily="34" charset="0"/>
              </a:rPr>
              <a:t>What is the relationship with software testing (e.g. SWEN 221)?</a:t>
            </a:r>
            <a:endParaRPr lang="en-US" sz="2000" dirty="0">
              <a:solidFill>
                <a:schemeClr val="bg1"/>
              </a:solidFill>
              <a:latin typeface="Arial" panose="020B0604020202020204" pitchFamily="34" charset="0"/>
              <a:ea typeface="Tahoma" panose="020B0604030504040204" pitchFamily="34" charset="0"/>
              <a:cs typeface="Arial" panose="020B0604020202020204" pitchFamily="34" charset="0"/>
            </a:endParaRPr>
          </a:p>
        </p:txBody>
      </p:sp>
      <p:sp>
        <p:nvSpPr>
          <p:cNvPr id="7" name="TextBox 6"/>
          <p:cNvSpPr txBox="1"/>
          <p:nvPr/>
        </p:nvSpPr>
        <p:spPr>
          <a:xfrm>
            <a:off x="-1" y="0"/>
            <a:ext cx="9105900" cy="1332000"/>
          </a:xfrm>
          <a:prstGeom prst="rect">
            <a:avLst/>
          </a:prstGeom>
          <a:solidFill>
            <a:srgbClr val="004532"/>
          </a:solidFill>
        </p:spPr>
        <p:txBody>
          <a:bodyPr wrap="square" tIns="108000" bIns="108000" rtlCol="0" anchor="ctr" anchorCtr="0">
            <a:noAutofit/>
          </a:bodyPr>
          <a:lstStyle/>
          <a:p>
            <a:r>
              <a:rPr lang="en-US" sz="5500" dirty="0" smtClean="0">
                <a:solidFill>
                  <a:schemeClr val="bg1"/>
                </a:solidFill>
              </a:rPr>
              <a:t>Security testing</a:t>
            </a:r>
            <a:endParaRPr lang="en-NZ" sz="5500" dirty="0">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70060" y="3365284"/>
            <a:ext cx="8565777" cy="1015663"/>
          </a:xfrm>
          <a:prstGeom prst="rect">
            <a:avLst/>
          </a:prstGeom>
          <a:noFill/>
        </p:spPr>
        <p:txBody>
          <a:bodyPr wrap="square" rtlCol="0">
            <a:spAutoFit/>
          </a:bodyPr>
          <a:lstStyle/>
          <a:p>
            <a:r>
              <a:rPr lang="en-NZ" sz="2800" dirty="0" smtClean="0">
                <a:solidFill>
                  <a:schemeClr val="bg1"/>
                </a:solidFill>
                <a:ea typeface="Tahoma" panose="020B0604030504040204" pitchFamily="34" charset="0"/>
                <a:cs typeface="Segoe UI" panose="020B0502040204020203" pitchFamily="34" charset="0"/>
              </a:rPr>
              <a:t>Why </a:t>
            </a:r>
            <a:r>
              <a:rPr lang="en-NZ" sz="2800" dirty="0">
                <a:solidFill>
                  <a:schemeClr val="bg1"/>
                </a:solidFill>
                <a:ea typeface="Tahoma" panose="020B0604030504040204" pitchFamily="34" charset="0"/>
                <a:cs typeface="Segoe UI" panose="020B0502040204020203" pitchFamily="34" charset="0"/>
              </a:rPr>
              <a:t>test?</a:t>
            </a:r>
            <a:endParaRPr lang="en-NZ" sz="2800" dirty="0">
              <a:solidFill>
                <a:schemeClr val="bg1"/>
              </a:solidFill>
              <a:ea typeface="Tahoma" panose="020B0604030504040204" pitchFamily="34" charset="0"/>
              <a:cs typeface="Segoe UI" panose="020B0502040204020203" pitchFamily="34" charset="0"/>
            </a:endParaRPr>
          </a:p>
          <a:p>
            <a:endParaRPr lang="en-US" sz="3200" dirty="0">
              <a:solidFill>
                <a:schemeClr val="bg1"/>
              </a:solidFill>
              <a:latin typeface="Arial" panose="020B0604020202020204" pitchFamily="34" charset="0"/>
              <a:ea typeface="Tahoma" panose="020B0604030504040204" pitchFamily="34" charset="0"/>
              <a:cs typeface="Arial" panose="020B0604020202020204" pitchFamily="34" charset="0"/>
            </a:endParaRPr>
          </a:p>
        </p:txBody>
      </p:sp>
      <p:sp>
        <p:nvSpPr>
          <p:cNvPr id="7" name="TextBox 6"/>
          <p:cNvSpPr txBox="1"/>
          <p:nvPr/>
        </p:nvSpPr>
        <p:spPr>
          <a:xfrm>
            <a:off x="-1" y="0"/>
            <a:ext cx="9105900" cy="1332000"/>
          </a:xfrm>
          <a:prstGeom prst="rect">
            <a:avLst/>
          </a:prstGeom>
          <a:solidFill>
            <a:srgbClr val="004532"/>
          </a:solidFill>
        </p:spPr>
        <p:txBody>
          <a:bodyPr wrap="square" tIns="108000" bIns="108000" rtlCol="0" anchor="ctr" anchorCtr="0">
            <a:noAutofit/>
          </a:bodyPr>
          <a:lstStyle/>
          <a:p>
            <a:r>
              <a:rPr lang="en-US" sz="5500" dirty="0" smtClean="0">
                <a:solidFill>
                  <a:schemeClr val="bg1"/>
                </a:solidFill>
                <a:ea typeface="Tahoma" panose="020B0604030504040204" pitchFamily="34" charset="0"/>
                <a:cs typeface="Tahoma" panose="020B0604030504040204" pitchFamily="34" charset="0"/>
              </a:rPr>
              <a:t>Software testing</a:t>
            </a:r>
            <a:endParaRPr lang="en-NZ" sz="5500" dirty="0">
              <a:solidFill>
                <a:schemeClr val="bg1"/>
              </a:solidFill>
            </a:endParaRPr>
          </a:p>
        </p:txBody>
      </p:sp>
      <p:sp>
        <p:nvSpPr>
          <p:cNvPr id="5" name="Rectangle 4"/>
          <p:cNvSpPr>
            <a:spLocks noChangeArrowheads="1"/>
          </p:cNvSpPr>
          <p:nvPr/>
        </p:nvSpPr>
        <p:spPr bwMode="auto">
          <a:xfrm>
            <a:off x="1466850" y="2033588"/>
            <a:ext cx="1981200" cy="990600"/>
          </a:xfrm>
          <a:prstGeom prst="rect">
            <a:avLst/>
          </a:prstGeom>
          <a:solidFill>
            <a:schemeClr val="bg1"/>
          </a:solidFill>
          <a:ln w="25400">
            <a:solidFill>
              <a:schemeClr val="tx1"/>
            </a:solidFill>
            <a:miter lim="800000"/>
          </a:ln>
        </p:spPr>
        <p:txBody>
          <a:bodyPr wrap="none" anchor="ctr"/>
          <a:lstStyle>
            <a:lvl1pPr>
              <a:spcBef>
                <a:spcPct val="20000"/>
              </a:spcBef>
              <a:buClr>
                <a:srgbClr val="FFCC00"/>
              </a:buClr>
              <a:buChar char="•"/>
              <a:defRPr kumimoji="1"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CC00"/>
              </a:buClr>
              <a:buChar char="–"/>
              <a:defRPr kumimoji="1"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CC00"/>
              </a:buClr>
              <a:buChar char="•"/>
              <a:defRPr kumimoji="1"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kumimoji="0" lang="en-NZ" altLang="en-US" sz="2800" dirty="0">
                <a:latin typeface="Arial Narrow" panose="020B0606020202030204" pitchFamily="34" charset="0"/>
              </a:rPr>
              <a:t>Specification</a:t>
            </a:r>
            <a:endParaRPr kumimoji="0" lang="en-NZ" altLang="en-US" sz="2800" dirty="0">
              <a:latin typeface="Arial Narrow" panose="020B0606020202030204" pitchFamily="34" charset="0"/>
            </a:endParaRPr>
          </a:p>
        </p:txBody>
      </p:sp>
      <p:sp>
        <p:nvSpPr>
          <p:cNvPr id="6" name="Rectangle 5"/>
          <p:cNvSpPr>
            <a:spLocks noChangeArrowheads="1"/>
          </p:cNvSpPr>
          <p:nvPr/>
        </p:nvSpPr>
        <p:spPr bwMode="auto">
          <a:xfrm>
            <a:off x="5607050" y="2033588"/>
            <a:ext cx="1665288" cy="990600"/>
          </a:xfrm>
          <a:prstGeom prst="rect">
            <a:avLst/>
          </a:prstGeom>
          <a:solidFill>
            <a:schemeClr val="bg1"/>
          </a:solidFill>
          <a:ln w="25400">
            <a:solidFill>
              <a:schemeClr val="tx1"/>
            </a:solidFill>
            <a:miter lim="800000"/>
          </a:ln>
        </p:spPr>
        <p:txBody>
          <a:bodyPr wrap="none" anchor="ctr"/>
          <a:lstStyle>
            <a:lvl1pPr>
              <a:spcBef>
                <a:spcPct val="20000"/>
              </a:spcBef>
              <a:buClr>
                <a:srgbClr val="FFCC00"/>
              </a:buClr>
              <a:buChar char="•"/>
              <a:defRPr kumimoji="1"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CC00"/>
              </a:buClr>
              <a:buChar char="–"/>
              <a:defRPr kumimoji="1"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CC00"/>
              </a:buClr>
              <a:buChar char="•"/>
              <a:defRPr kumimoji="1"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kumimoji="0" lang="en-NZ" altLang="en-US" sz="2400" dirty="0">
                <a:latin typeface="Arial Narrow" panose="020B0606020202030204" pitchFamily="34" charset="0"/>
              </a:rPr>
              <a:t>Program</a:t>
            </a:r>
            <a:endParaRPr kumimoji="0" lang="en-NZ" altLang="en-US" sz="2400" dirty="0">
              <a:latin typeface="Arial Narrow" panose="020B0606020202030204" pitchFamily="34" charset="0"/>
            </a:endParaRPr>
          </a:p>
          <a:p>
            <a:pPr algn="ctr" eaLnBrk="1" hangingPunct="1">
              <a:spcBef>
                <a:spcPct val="0"/>
              </a:spcBef>
              <a:buClrTx/>
              <a:buFontTx/>
              <a:buNone/>
            </a:pPr>
            <a:r>
              <a:rPr kumimoji="0" lang="en-NZ" altLang="en-US" sz="2400" dirty="0">
                <a:latin typeface="Arial Narrow" panose="020B0606020202030204" pitchFamily="34" charset="0"/>
              </a:rPr>
              <a:t>Code</a:t>
            </a:r>
            <a:endParaRPr kumimoji="0" lang="en-NZ" altLang="en-US" sz="2400" dirty="0">
              <a:latin typeface="Arial Narrow" panose="020B0606020202030204" pitchFamily="34" charset="0"/>
            </a:endParaRPr>
          </a:p>
        </p:txBody>
      </p:sp>
      <p:sp>
        <p:nvSpPr>
          <p:cNvPr id="8" name="AutoShape 6"/>
          <p:cNvSpPr>
            <a:spLocks noChangeArrowheads="1"/>
          </p:cNvSpPr>
          <p:nvPr/>
        </p:nvSpPr>
        <p:spPr bwMode="auto">
          <a:xfrm>
            <a:off x="3582988" y="2079625"/>
            <a:ext cx="1935162" cy="854075"/>
          </a:xfrm>
          <a:prstGeom prst="rightArrow">
            <a:avLst>
              <a:gd name="adj1" fmla="val 54648"/>
              <a:gd name="adj2" fmla="val 71194"/>
            </a:avLst>
          </a:prstGeom>
          <a:solidFill>
            <a:srgbClr val="FFCC00"/>
          </a:solidFill>
          <a:ln w="25400">
            <a:solidFill>
              <a:schemeClr val="tx1"/>
            </a:solidFill>
            <a:miter lim="800000"/>
          </a:ln>
        </p:spPr>
        <p:txBody>
          <a:bodyPr wrap="none" anchor="ctr"/>
          <a:lstStyle>
            <a:lvl1pPr>
              <a:spcBef>
                <a:spcPct val="20000"/>
              </a:spcBef>
              <a:buClr>
                <a:srgbClr val="FFCC00"/>
              </a:buClr>
              <a:buChar char="•"/>
              <a:defRPr kumimoji="1"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CC00"/>
              </a:buClr>
              <a:buChar char="–"/>
              <a:defRPr kumimoji="1"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CC00"/>
              </a:buClr>
              <a:buChar char="•"/>
              <a:defRPr kumimoji="1"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kumimoji="0" lang="en-NZ" altLang="en-US" sz="2400">
                <a:latin typeface="Arial Narrow" panose="020B0606020202030204" pitchFamily="34" charset="0"/>
              </a:rPr>
              <a:t>Development</a:t>
            </a:r>
            <a:endParaRPr kumimoji="0" lang="en-NZ" altLang="en-US" sz="2400">
              <a:latin typeface="Arial Narrow" panose="020B0606020202030204" pitchFamily="34" charset="0"/>
            </a:endParaRPr>
          </a:p>
        </p:txBody>
      </p:sp>
      <p:sp>
        <p:nvSpPr>
          <p:cNvPr id="9" name="AutoShape 7"/>
          <p:cNvSpPr>
            <a:spLocks noChangeArrowheads="1"/>
          </p:cNvSpPr>
          <p:nvPr/>
        </p:nvSpPr>
        <p:spPr bwMode="auto">
          <a:xfrm flipH="1">
            <a:off x="4976813" y="503238"/>
            <a:ext cx="2970212" cy="189071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881" y="11878"/>
                </a:moveTo>
                <a:cubicBezTo>
                  <a:pt x="17935" y="11521"/>
                  <a:pt x="17963" y="11161"/>
                  <a:pt x="17963" y="10800"/>
                </a:cubicBezTo>
                <a:cubicBezTo>
                  <a:pt x="17963" y="6843"/>
                  <a:pt x="14756" y="3637"/>
                  <a:pt x="10800" y="3637"/>
                </a:cubicBezTo>
                <a:cubicBezTo>
                  <a:pt x="6843" y="3637"/>
                  <a:pt x="3637" y="6843"/>
                  <a:pt x="3637" y="10800"/>
                </a:cubicBezTo>
                <a:cubicBezTo>
                  <a:pt x="3636" y="12300"/>
                  <a:pt x="4108" y="13762"/>
                  <a:pt x="4983" y="14981"/>
                </a:cubicBezTo>
                <a:lnTo>
                  <a:pt x="2030" y="17104"/>
                </a:lnTo>
                <a:cubicBezTo>
                  <a:pt x="710" y="15267"/>
                  <a:pt x="0" y="13062"/>
                  <a:pt x="0" y="10800"/>
                </a:cubicBezTo>
                <a:cubicBezTo>
                  <a:pt x="0" y="4835"/>
                  <a:pt x="4835" y="0"/>
                  <a:pt x="10800" y="0"/>
                </a:cubicBezTo>
                <a:cubicBezTo>
                  <a:pt x="16764" y="0"/>
                  <a:pt x="21600" y="4835"/>
                  <a:pt x="21600" y="10800"/>
                </a:cubicBezTo>
                <a:cubicBezTo>
                  <a:pt x="21599" y="11344"/>
                  <a:pt x="21558" y="11888"/>
                  <a:pt x="21476" y="12426"/>
                </a:cubicBezTo>
                <a:lnTo>
                  <a:pt x="24145" y="12833"/>
                </a:lnTo>
                <a:lnTo>
                  <a:pt x="18999" y="16619"/>
                </a:lnTo>
                <a:lnTo>
                  <a:pt x="15212" y="11472"/>
                </a:lnTo>
                <a:lnTo>
                  <a:pt x="17881" y="11878"/>
                </a:lnTo>
                <a:close/>
              </a:path>
            </a:pathLst>
          </a:custGeom>
          <a:solidFill>
            <a:srgbClr val="A50021"/>
          </a:solidFill>
          <a:ln w="25400">
            <a:solidFill>
              <a:schemeClr val="tx1"/>
            </a:solidFill>
            <a:miter lim="800000"/>
          </a:ln>
        </p:spPr>
        <p:txBody>
          <a:bodyPr wrap="none" anchor="ctr"/>
          <a:lstStyle>
            <a:lvl1pPr>
              <a:spcBef>
                <a:spcPct val="20000"/>
              </a:spcBef>
              <a:buClr>
                <a:srgbClr val="FFCC00"/>
              </a:buClr>
              <a:buChar char="•"/>
              <a:defRPr kumimoji="1"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CC00"/>
              </a:buClr>
              <a:buChar char="–"/>
              <a:defRPr kumimoji="1"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CC00"/>
              </a:buClr>
              <a:buChar char="•"/>
              <a:defRPr kumimoji="1"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kumimoji="0" lang="en-NZ" altLang="en-US" dirty="0">
                <a:solidFill>
                  <a:schemeClr val="bg1"/>
                </a:solidFill>
                <a:latin typeface="Arial Narrow" panose="020B0606020202030204" pitchFamily="34" charset="0"/>
              </a:rPr>
              <a:t>Testing</a:t>
            </a:r>
            <a:endParaRPr kumimoji="0" lang="en-NZ" altLang="en-US" dirty="0">
              <a:solidFill>
                <a:schemeClr val="bg1"/>
              </a:solidFill>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70060" y="3365284"/>
            <a:ext cx="8565777" cy="3477875"/>
          </a:xfrm>
          <a:prstGeom prst="rect">
            <a:avLst/>
          </a:prstGeom>
          <a:noFill/>
        </p:spPr>
        <p:txBody>
          <a:bodyPr wrap="square" rtlCol="0">
            <a:spAutoFit/>
          </a:bodyPr>
          <a:lstStyle/>
          <a:p>
            <a:r>
              <a:rPr lang="en-NZ" sz="2800" dirty="0" smtClean="0">
                <a:solidFill>
                  <a:schemeClr val="bg1"/>
                </a:solidFill>
                <a:ea typeface="Tahoma" panose="020B0604030504040204" pitchFamily="34" charset="0"/>
                <a:cs typeface="Segoe UI" panose="020B0502040204020203" pitchFamily="34" charset="0"/>
              </a:rPr>
              <a:t>Why </a:t>
            </a:r>
            <a:r>
              <a:rPr lang="en-NZ" sz="2800" dirty="0">
                <a:solidFill>
                  <a:schemeClr val="bg1"/>
                </a:solidFill>
                <a:ea typeface="Tahoma" panose="020B0604030504040204" pitchFamily="34" charset="0"/>
                <a:cs typeface="Segoe UI" panose="020B0502040204020203" pitchFamily="34" charset="0"/>
              </a:rPr>
              <a:t>test?</a:t>
            </a:r>
            <a:endParaRPr lang="en-NZ" sz="2800" dirty="0">
              <a:solidFill>
                <a:schemeClr val="bg1"/>
              </a:solidFill>
              <a:ea typeface="Tahoma" panose="020B0604030504040204" pitchFamily="34" charset="0"/>
              <a:cs typeface="Segoe UI" panose="020B0502040204020203" pitchFamily="34" charset="0"/>
            </a:endParaRPr>
          </a:p>
          <a:p>
            <a:pPr marL="457200" indent="-457200">
              <a:buFontTx/>
              <a:buChar char="-"/>
            </a:pPr>
            <a:r>
              <a:rPr lang="en-NZ" sz="2400" dirty="0" smtClean="0">
                <a:solidFill>
                  <a:schemeClr val="bg1"/>
                </a:solidFill>
                <a:ea typeface="Tahoma" panose="020B0604030504040204" pitchFamily="34" charset="0"/>
                <a:cs typeface="Segoe UI" panose="020B0502040204020203" pitchFamily="34" charset="0"/>
              </a:rPr>
              <a:t>Code </a:t>
            </a:r>
            <a:r>
              <a:rPr lang="en-NZ" sz="2400" dirty="0">
                <a:solidFill>
                  <a:schemeClr val="bg1"/>
                </a:solidFill>
                <a:ea typeface="Tahoma" panose="020B0604030504040204" pitchFamily="34" charset="0"/>
                <a:cs typeface="Segoe UI" panose="020B0502040204020203" pitchFamily="34" charset="0"/>
              </a:rPr>
              <a:t>never works first </a:t>
            </a:r>
            <a:r>
              <a:rPr lang="en-NZ" sz="2400" dirty="0" smtClean="0">
                <a:solidFill>
                  <a:schemeClr val="bg1"/>
                </a:solidFill>
                <a:ea typeface="Tahoma" panose="020B0604030504040204" pitchFamily="34" charset="0"/>
                <a:cs typeface="Segoe UI" panose="020B0502040204020203" pitchFamily="34" charset="0"/>
              </a:rPr>
              <a:t>time!</a:t>
            </a:r>
            <a:endParaRPr lang="en-NZ" sz="2400" dirty="0" smtClean="0">
              <a:solidFill>
                <a:schemeClr val="bg1"/>
              </a:solidFill>
              <a:ea typeface="Tahoma" panose="020B0604030504040204" pitchFamily="34" charset="0"/>
              <a:cs typeface="Segoe UI" panose="020B0502040204020203" pitchFamily="34" charset="0"/>
            </a:endParaRPr>
          </a:p>
          <a:p>
            <a:pPr marL="457200" indent="-457200">
              <a:buFontTx/>
              <a:buChar char="-"/>
            </a:pPr>
            <a:r>
              <a:rPr lang="en-NZ" sz="2400" dirty="0" smtClean="0">
                <a:solidFill>
                  <a:schemeClr val="bg1"/>
                </a:solidFill>
                <a:ea typeface="Tahoma" panose="020B0604030504040204" pitchFamily="34" charset="0"/>
                <a:cs typeface="Segoe UI" panose="020B0502040204020203" pitchFamily="34" charset="0"/>
              </a:rPr>
              <a:t>You </a:t>
            </a:r>
            <a:r>
              <a:rPr lang="en-NZ" sz="2400" dirty="0">
                <a:solidFill>
                  <a:schemeClr val="bg1"/>
                </a:solidFill>
                <a:ea typeface="Tahoma" panose="020B0604030504040204" pitchFamily="34" charset="0"/>
                <a:cs typeface="Segoe UI" panose="020B0502040204020203" pitchFamily="34" charset="0"/>
              </a:rPr>
              <a:t>must test it to find the </a:t>
            </a:r>
            <a:r>
              <a:rPr lang="en-NZ" sz="2400" dirty="0" smtClean="0">
                <a:solidFill>
                  <a:schemeClr val="bg1"/>
                </a:solidFill>
                <a:ea typeface="Tahoma" panose="020B0604030504040204" pitchFamily="34" charset="0"/>
                <a:cs typeface="Segoe UI" panose="020B0502040204020203" pitchFamily="34" charset="0"/>
              </a:rPr>
              <a:t>bugs!</a:t>
            </a:r>
            <a:endParaRPr lang="en-NZ" sz="2400" dirty="0" smtClean="0">
              <a:solidFill>
                <a:schemeClr val="bg1"/>
              </a:solidFill>
              <a:ea typeface="Tahoma" panose="020B0604030504040204" pitchFamily="34" charset="0"/>
              <a:cs typeface="Segoe UI" panose="020B0502040204020203" pitchFamily="34" charset="0"/>
            </a:endParaRPr>
          </a:p>
          <a:p>
            <a:pPr marL="457200" indent="-457200">
              <a:buFontTx/>
              <a:buChar char="-"/>
            </a:pPr>
            <a:r>
              <a:rPr lang="en-NZ" sz="2400" dirty="0" smtClean="0">
                <a:solidFill>
                  <a:schemeClr val="bg1"/>
                </a:solidFill>
                <a:ea typeface="Tahoma" panose="020B0604030504040204" pitchFamily="34" charset="0"/>
                <a:cs typeface="Segoe UI" panose="020B0502040204020203" pitchFamily="34" charset="0"/>
              </a:rPr>
              <a:t>But</a:t>
            </a:r>
            <a:r>
              <a:rPr lang="en-NZ" sz="2400" dirty="0">
                <a:solidFill>
                  <a:schemeClr val="bg1"/>
                </a:solidFill>
                <a:ea typeface="Tahoma" panose="020B0604030504040204" pitchFamily="34" charset="0"/>
                <a:cs typeface="Segoe UI" panose="020B0502040204020203" pitchFamily="34" charset="0"/>
              </a:rPr>
              <a:t>, what is a </a:t>
            </a:r>
            <a:r>
              <a:rPr lang="en-NZ" sz="2400" dirty="0" smtClean="0">
                <a:solidFill>
                  <a:schemeClr val="bg1"/>
                </a:solidFill>
                <a:ea typeface="Tahoma" panose="020B0604030504040204" pitchFamily="34" charset="0"/>
                <a:cs typeface="Segoe UI" panose="020B0502040204020203" pitchFamily="34" charset="0"/>
              </a:rPr>
              <a:t>bug?</a:t>
            </a:r>
            <a:endParaRPr lang="en-NZ" sz="2400" dirty="0" smtClean="0">
              <a:solidFill>
                <a:schemeClr val="bg1"/>
              </a:solidFill>
              <a:ea typeface="Tahoma" panose="020B0604030504040204" pitchFamily="34" charset="0"/>
              <a:cs typeface="Segoe UI" panose="020B0502040204020203" pitchFamily="34" charset="0"/>
            </a:endParaRPr>
          </a:p>
          <a:p>
            <a:pPr marL="914400" lvl="1" indent="-457200">
              <a:buFontTx/>
              <a:buChar char="-"/>
            </a:pPr>
            <a:r>
              <a:rPr lang="en-NZ" sz="2000" dirty="0" smtClean="0">
                <a:solidFill>
                  <a:schemeClr val="bg1"/>
                </a:solidFill>
                <a:ea typeface="Tahoma" panose="020B0604030504040204" pitchFamily="34" charset="0"/>
                <a:cs typeface="Segoe UI" panose="020B0502040204020203" pitchFamily="34" charset="0"/>
              </a:rPr>
              <a:t>Obvious </a:t>
            </a:r>
            <a:r>
              <a:rPr lang="en-NZ" sz="2000" dirty="0">
                <a:solidFill>
                  <a:schemeClr val="bg1"/>
                </a:solidFill>
                <a:ea typeface="Tahoma" panose="020B0604030504040204" pitchFamily="34" charset="0"/>
                <a:cs typeface="Segoe UI" panose="020B0502040204020203" pitchFamily="34" charset="0"/>
              </a:rPr>
              <a:t>ones e.g. </a:t>
            </a:r>
            <a:r>
              <a:rPr lang="en-NZ" sz="2000" dirty="0" smtClean="0">
                <a:solidFill>
                  <a:schemeClr val="bg1"/>
                </a:solidFill>
                <a:ea typeface="Tahoma" panose="020B0604030504040204" pitchFamily="34" charset="0"/>
                <a:cs typeface="Segoe UI" panose="020B0502040204020203" pitchFamily="34" charset="0"/>
              </a:rPr>
              <a:t>divide-by-zero</a:t>
            </a:r>
            <a:endParaRPr lang="en-NZ" sz="2000" dirty="0" smtClean="0">
              <a:solidFill>
                <a:schemeClr val="bg1"/>
              </a:solidFill>
              <a:ea typeface="Tahoma" panose="020B0604030504040204" pitchFamily="34" charset="0"/>
              <a:cs typeface="Segoe UI" panose="020B0502040204020203" pitchFamily="34" charset="0"/>
            </a:endParaRPr>
          </a:p>
          <a:p>
            <a:pPr marL="914400" lvl="1" indent="-457200">
              <a:buFontTx/>
              <a:buChar char="-"/>
            </a:pPr>
            <a:r>
              <a:rPr lang="en-NZ" sz="2000" dirty="0" smtClean="0">
                <a:solidFill>
                  <a:schemeClr val="bg1"/>
                </a:solidFill>
                <a:ea typeface="Tahoma" panose="020B0604030504040204" pitchFamily="34" charset="0"/>
                <a:cs typeface="Segoe UI" panose="020B0502040204020203" pitchFamily="34" charset="0"/>
              </a:rPr>
              <a:t>Subtle </a:t>
            </a:r>
            <a:r>
              <a:rPr lang="en-NZ" sz="2000" dirty="0">
                <a:solidFill>
                  <a:schemeClr val="bg1"/>
                </a:solidFill>
                <a:ea typeface="Tahoma" panose="020B0604030504040204" pitchFamily="34" charset="0"/>
                <a:cs typeface="Segoe UI" panose="020B0502040204020203" pitchFamily="34" charset="0"/>
              </a:rPr>
              <a:t>failures to meet </a:t>
            </a:r>
            <a:r>
              <a:rPr lang="en-NZ" sz="2000" dirty="0" smtClean="0">
                <a:solidFill>
                  <a:schemeClr val="bg1"/>
                </a:solidFill>
                <a:ea typeface="Tahoma" panose="020B0604030504040204" pitchFamily="34" charset="0"/>
                <a:cs typeface="Segoe UI" panose="020B0502040204020203" pitchFamily="34" charset="0"/>
              </a:rPr>
              <a:t>functional specification</a:t>
            </a:r>
            <a:endParaRPr lang="en-NZ" sz="2000" dirty="0" smtClean="0">
              <a:solidFill>
                <a:schemeClr val="bg1"/>
              </a:solidFill>
              <a:ea typeface="Tahoma" panose="020B0604030504040204" pitchFamily="34" charset="0"/>
              <a:cs typeface="Segoe UI" panose="020B0502040204020203" pitchFamily="34" charset="0"/>
            </a:endParaRPr>
          </a:p>
          <a:p>
            <a:pPr marL="457200" indent="-457200">
              <a:buFontTx/>
              <a:buChar char="-"/>
            </a:pPr>
            <a:r>
              <a:rPr lang="en-NZ" sz="2400" dirty="0" smtClean="0">
                <a:solidFill>
                  <a:schemeClr val="bg1"/>
                </a:solidFill>
                <a:ea typeface="Tahoma" panose="020B0604030504040204" pitchFamily="34" charset="0"/>
                <a:cs typeface="Segoe UI" panose="020B0502040204020203" pitchFamily="34" charset="0"/>
              </a:rPr>
              <a:t>Testing </a:t>
            </a:r>
            <a:r>
              <a:rPr lang="en-NZ" sz="2400" dirty="0">
                <a:solidFill>
                  <a:schemeClr val="bg1"/>
                </a:solidFill>
                <a:ea typeface="Tahoma" panose="020B0604030504040204" pitchFamily="34" charset="0"/>
                <a:cs typeface="Segoe UI" panose="020B0502040204020203" pitchFamily="34" charset="0"/>
              </a:rPr>
              <a:t>only increases confidence in </a:t>
            </a:r>
            <a:r>
              <a:rPr lang="en-NZ" sz="2400" dirty="0" smtClean="0">
                <a:solidFill>
                  <a:schemeClr val="bg1"/>
                </a:solidFill>
                <a:ea typeface="Tahoma" panose="020B0604030504040204" pitchFamily="34" charset="0"/>
                <a:cs typeface="Segoe UI" panose="020B0502040204020203" pitchFamily="34" charset="0"/>
              </a:rPr>
              <a:t>software</a:t>
            </a:r>
            <a:endParaRPr lang="en-NZ" sz="2400" dirty="0" smtClean="0">
              <a:solidFill>
                <a:schemeClr val="bg1"/>
              </a:solidFill>
              <a:ea typeface="Tahoma" panose="020B0604030504040204" pitchFamily="34" charset="0"/>
              <a:cs typeface="Segoe UI" panose="020B0502040204020203" pitchFamily="34" charset="0"/>
            </a:endParaRPr>
          </a:p>
          <a:p>
            <a:pPr marL="914400" lvl="1" indent="-457200">
              <a:buFontTx/>
              <a:buChar char="-"/>
            </a:pPr>
            <a:r>
              <a:rPr lang="en-NZ" sz="2000" dirty="0" smtClean="0">
                <a:solidFill>
                  <a:schemeClr val="bg1"/>
                </a:solidFill>
                <a:ea typeface="Tahoma" panose="020B0604030504040204" pitchFamily="34" charset="0"/>
                <a:cs typeface="Segoe UI" panose="020B0502040204020203" pitchFamily="34" charset="0"/>
              </a:rPr>
              <a:t>It </a:t>
            </a:r>
            <a:r>
              <a:rPr lang="en-NZ" sz="2000" dirty="0">
                <a:solidFill>
                  <a:schemeClr val="bg1"/>
                </a:solidFill>
                <a:ea typeface="Tahoma" panose="020B0604030504040204" pitchFamily="34" charset="0"/>
                <a:cs typeface="Segoe UI" panose="020B0502040204020203" pitchFamily="34" charset="0"/>
              </a:rPr>
              <a:t>cannot guarantee there are no </a:t>
            </a:r>
            <a:r>
              <a:rPr lang="en-NZ" sz="2000" dirty="0" err="1" smtClean="0">
                <a:solidFill>
                  <a:schemeClr val="bg1"/>
                </a:solidFill>
                <a:ea typeface="Tahoma" panose="020B0604030504040204" pitchFamily="34" charset="0"/>
                <a:cs typeface="Segoe UI" panose="020B0502040204020203" pitchFamily="34" charset="0"/>
              </a:rPr>
              <a:t>bugs</a:t>
            </a:r>
            <a:r>
              <a:rPr lang="en-NZ" dirty="0" err="1" smtClean="0">
                <a:cs typeface="Segoe UI" panose="020B0502040204020203" pitchFamily="34" charset="0"/>
              </a:rPr>
              <a:t>nce</a:t>
            </a:r>
            <a:endParaRPr lang="en-US" sz="3200" dirty="0" smtClean="0">
              <a:solidFill>
                <a:schemeClr val="bg1"/>
              </a:solidFill>
              <a:latin typeface="Arial" panose="020B0604020202020204" pitchFamily="34" charset="0"/>
              <a:ea typeface="Tahoma" panose="020B0604030504040204" pitchFamily="34" charset="0"/>
              <a:cs typeface="Arial" panose="020B0604020202020204" pitchFamily="34" charset="0"/>
            </a:endParaRPr>
          </a:p>
          <a:p>
            <a:endParaRPr lang="en-US" sz="3200" dirty="0">
              <a:solidFill>
                <a:schemeClr val="bg1"/>
              </a:solidFill>
              <a:latin typeface="Arial" panose="020B0604020202020204" pitchFamily="34" charset="0"/>
              <a:ea typeface="Tahoma" panose="020B0604030504040204" pitchFamily="34" charset="0"/>
              <a:cs typeface="Arial" panose="020B0604020202020204" pitchFamily="34" charset="0"/>
            </a:endParaRPr>
          </a:p>
        </p:txBody>
      </p:sp>
      <p:sp>
        <p:nvSpPr>
          <p:cNvPr id="7" name="TextBox 6"/>
          <p:cNvSpPr txBox="1"/>
          <p:nvPr/>
        </p:nvSpPr>
        <p:spPr>
          <a:xfrm>
            <a:off x="-1" y="0"/>
            <a:ext cx="9105900" cy="1332000"/>
          </a:xfrm>
          <a:prstGeom prst="rect">
            <a:avLst/>
          </a:prstGeom>
          <a:solidFill>
            <a:srgbClr val="004532"/>
          </a:solidFill>
        </p:spPr>
        <p:txBody>
          <a:bodyPr wrap="square" tIns="108000" bIns="108000" rtlCol="0" anchor="ctr" anchorCtr="0">
            <a:noAutofit/>
          </a:bodyPr>
          <a:lstStyle/>
          <a:p>
            <a:r>
              <a:rPr lang="en-US" sz="5500" dirty="0" smtClean="0">
                <a:solidFill>
                  <a:schemeClr val="bg1"/>
                </a:solidFill>
                <a:ea typeface="Tahoma" panose="020B0604030504040204" pitchFamily="34" charset="0"/>
                <a:cs typeface="Tahoma" panose="020B0604030504040204" pitchFamily="34" charset="0"/>
              </a:rPr>
              <a:t>Software testing</a:t>
            </a:r>
            <a:endParaRPr lang="en-NZ" sz="5500" dirty="0">
              <a:solidFill>
                <a:schemeClr val="bg1"/>
              </a:solidFill>
            </a:endParaRPr>
          </a:p>
        </p:txBody>
      </p:sp>
      <p:sp>
        <p:nvSpPr>
          <p:cNvPr id="5" name="Rectangle 4"/>
          <p:cNvSpPr>
            <a:spLocks noChangeArrowheads="1"/>
          </p:cNvSpPr>
          <p:nvPr/>
        </p:nvSpPr>
        <p:spPr bwMode="auto">
          <a:xfrm>
            <a:off x="1466850" y="2033588"/>
            <a:ext cx="1981200" cy="990600"/>
          </a:xfrm>
          <a:prstGeom prst="rect">
            <a:avLst/>
          </a:prstGeom>
          <a:solidFill>
            <a:schemeClr val="bg1"/>
          </a:solidFill>
          <a:ln w="25400">
            <a:solidFill>
              <a:schemeClr val="tx1"/>
            </a:solidFill>
            <a:miter lim="800000"/>
          </a:ln>
        </p:spPr>
        <p:txBody>
          <a:bodyPr wrap="none" anchor="ctr"/>
          <a:lstStyle>
            <a:lvl1pPr>
              <a:spcBef>
                <a:spcPct val="20000"/>
              </a:spcBef>
              <a:buClr>
                <a:srgbClr val="FFCC00"/>
              </a:buClr>
              <a:buChar char="•"/>
              <a:defRPr kumimoji="1"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CC00"/>
              </a:buClr>
              <a:buChar char="–"/>
              <a:defRPr kumimoji="1"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CC00"/>
              </a:buClr>
              <a:buChar char="•"/>
              <a:defRPr kumimoji="1"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kumimoji="0" lang="en-NZ" altLang="en-US" sz="2800" dirty="0">
                <a:latin typeface="Arial Narrow" panose="020B0606020202030204" pitchFamily="34" charset="0"/>
              </a:rPr>
              <a:t>Specification</a:t>
            </a:r>
            <a:endParaRPr kumimoji="0" lang="en-NZ" altLang="en-US" sz="2800" dirty="0">
              <a:latin typeface="Arial Narrow" panose="020B0606020202030204" pitchFamily="34" charset="0"/>
            </a:endParaRPr>
          </a:p>
        </p:txBody>
      </p:sp>
      <p:sp>
        <p:nvSpPr>
          <p:cNvPr id="6" name="Rectangle 5"/>
          <p:cNvSpPr>
            <a:spLocks noChangeArrowheads="1"/>
          </p:cNvSpPr>
          <p:nvPr/>
        </p:nvSpPr>
        <p:spPr bwMode="auto">
          <a:xfrm>
            <a:off x="5607050" y="2033588"/>
            <a:ext cx="1665288" cy="990600"/>
          </a:xfrm>
          <a:prstGeom prst="rect">
            <a:avLst/>
          </a:prstGeom>
          <a:solidFill>
            <a:schemeClr val="bg1"/>
          </a:solidFill>
          <a:ln w="25400">
            <a:solidFill>
              <a:schemeClr val="tx1"/>
            </a:solidFill>
            <a:miter lim="800000"/>
          </a:ln>
        </p:spPr>
        <p:txBody>
          <a:bodyPr wrap="none" anchor="ctr"/>
          <a:lstStyle>
            <a:lvl1pPr>
              <a:spcBef>
                <a:spcPct val="20000"/>
              </a:spcBef>
              <a:buClr>
                <a:srgbClr val="FFCC00"/>
              </a:buClr>
              <a:buChar char="•"/>
              <a:defRPr kumimoji="1"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CC00"/>
              </a:buClr>
              <a:buChar char="–"/>
              <a:defRPr kumimoji="1"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CC00"/>
              </a:buClr>
              <a:buChar char="•"/>
              <a:defRPr kumimoji="1"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kumimoji="0" lang="en-NZ" altLang="en-US" sz="2400" dirty="0">
                <a:latin typeface="Arial Narrow" panose="020B0606020202030204" pitchFamily="34" charset="0"/>
              </a:rPr>
              <a:t>Program</a:t>
            </a:r>
            <a:endParaRPr kumimoji="0" lang="en-NZ" altLang="en-US" sz="2400" dirty="0">
              <a:latin typeface="Arial Narrow" panose="020B0606020202030204" pitchFamily="34" charset="0"/>
            </a:endParaRPr>
          </a:p>
          <a:p>
            <a:pPr algn="ctr" eaLnBrk="1" hangingPunct="1">
              <a:spcBef>
                <a:spcPct val="0"/>
              </a:spcBef>
              <a:buClrTx/>
              <a:buFontTx/>
              <a:buNone/>
            </a:pPr>
            <a:r>
              <a:rPr kumimoji="0" lang="en-NZ" altLang="en-US" sz="2400" dirty="0">
                <a:latin typeface="Arial Narrow" panose="020B0606020202030204" pitchFamily="34" charset="0"/>
              </a:rPr>
              <a:t>Code</a:t>
            </a:r>
            <a:endParaRPr kumimoji="0" lang="en-NZ" altLang="en-US" sz="2400" dirty="0">
              <a:latin typeface="Arial Narrow" panose="020B0606020202030204" pitchFamily="34" charset="0"/>
            </a:endParaRPr>
          </a:p>
        </p:txBody>
      </p:sp>
      <p:sp>
        <p:nvSpPr>
          <p:cNvPr id="8" name="AutoShape 6"/>
          <p:cNvSpPr>
            <a:spLocks noChangeArrowheads="1"/>
          </p:cNvSpPr>
          <p:nvPr/>
        </p:nvSpPr>
        <p:spPr bwMode="auto">
          <a:xfrm>
            <a:off x="3582988" y="2079625"/>
            <a:ext cx="1935162" cy="854075"/>
          </a:xfrm>
          <a:prstGeom prst="rightArrow">
            <a:avLst>
              <a:gd name="adj1" fmla="val 54648"/>
              <a:gd name="adj2" fmla="val 71194"/>
            </a:avLst>
          </a:prstGeom>
          <a:solidFill>
            <a:srgbClr val="FFCC00"/>
          </a:solidFill>
          <a:ln w="25400">
            <a:solidFill>
              <a:schemeClr val="tx1"/>
            </a:solidFill>
            <a:miter lim="800000"/>
          </a:ln>
        </p:spPr>
        <p:txBody>
          <a:bodyPr wrap="none" anchor="ctr"/>
          <a:lstStyle>
            <a:lvl1pPr>
              <a:spcBef>
                <a:spcPct val="20000"/>
              </a:spcBef>
              <a:buClr>
                <a:srgbClr val="FFCC00"/>
              </a:buClr>
              <a:buChar char="•"/>
              <a:defRPr kumimoji="1"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CC00"/>
              </a:buClr>
              <a:buChar char="–"/>
              <a:defRPr kumimoji="1"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CC00"/>
              </a:buClr>
              <a:buChar char="•"/>
              <a:defRPr kumimoji="1"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kumimoji="0" lang="en-NZ" altLang="en-US" sz="2400">
                <a:latin typeface="Arial Narrow" panose="020B0606020202030204" pitchFamily="34" charset="0"/>
              </a:rPr>
              <a:t>Development</a:t>
            </a:r>
            <a:endParaRPr kumimoji="0" lang="en-NZ" altLang="en-US" sz="2400">
              <a:latin typeface="Arial Narrow" panose="020B0606020202030204" pitchFamily="34" charset="0"/>
            </a:endParaRPr>
          </a:p>
        </p:txBody>
      </p:sp>
      <p:sp>
        <p:nvSpPr>
          <p:cNvPr id="9" name="AutoShape 7"/>
          <p:cNvSpPr>
            <a:spLocks noChangeArrowheads="1"/>
          </p:cNvSpPr>
          <p:nvPr/>
        </p:nvSpPr>
        <p:spPr bwMode="auto">
          <a:xfrm flipH="1">
            <a:off x="4976813" y="503238"/>
            <a:ext cx="2970212" cy="189071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881" y="11878"/>
                </a:moveTo>
                <a:cubicBezTo>
                  <a:pt x="17935" y="11521"/>
                  <a:pt x="17963" y="11161"/>
                  <a:pt x="17963" y="10800"/>
                </a:cubicBezTo>
                <a:cubicBezTo>
                  <a:pt x="17963" y="6843"/>
                  <a:pt x="14756" y="3637"/>
                  <a:pt x="10800" y="3637"/>
                </a:cubicBezTo>
                <a:cubicBezTo>
                  <a:pt x="6843" y="3637"/>
                  <a:pt x="3637" y="6843"/>
                  <a:pt x="3637" y="10800"/>
                </a:cubicBezTo>
                <a:cubicBezTo>
                  <a:pt x="3636" y="12300"/>
                  <a:pt x="4108" y="13762"/>
                  <a:pt x="4983" y="14981"/>
                </a:cubicBezTo>
                <a:lnTo>
                  <a:pt x="2030" y="17104"/>
                </a:lnTo>
                <a:cubicBezTo>
                  <a:pt x="710" y="15267"/>
                  <a:pt x="0" y="13062"/>
                  <a:pt x="0" y="10800"/>
                </a:cubicBezTo>
                <a:cubicBezTo>
                  <a:pt x="0" y="4835"/>
                  <a:pt x="4835" y="0"/>
                  <a:pt x="10800" y="0"/>
                </a:cubicBezTo>
                <a:cubicBezTo>
                  <a:pt x="16764" y="0"/>
                  <a:pt x="21600" y="4835"/>
                  <a:pt x="21600" y="10800"/>
                </a:cubicBezTo>
                <a:cubicBezTo>
                  <a:pt x="21599" y="11344"/>
                  <a:pt x="21558" y="11888"/>
                  <a:pt x="21476" y="12426"/>
                </a:cubicBezTo>
                <a:lnTo>
                  <a:pt x="24145" y="12833"/>
                </a:lnTo>
                <a:lnTo>
                  <a:pt x="18999" y="16619"/>
                </a:lnTo>
                <a:lnTo>
                  <a:pt x="15212" y="11472"/>
                </a:lnTo>
                <a:lnTo>
                  <a:pt x="17881" y="11878"/>
                </a:lnTo>
                <a:close/>
              </a:path>
            </a:pathLst>
          </a:custGeom>
          <a:solidFill>
            <a:srgbClr val="A50021"/>
          </a:solidFill>
          <a:ln w="25400">
            <a:solidFill>
              <a:schemeClr val="tx1"/>
            </a:solidFill>
            <a:miter lim="800000"/>
          </a:ln>
        </p:spPr>
        <p:txBody>
          <a:bodyPr wrap="none" anchor="ctr"/>
          <a:lstStyle>
            <a:lvl1pPr>
              <a:spcBef>
                <a:spcPct val="20000"/>
              </a:spcBef>
              <a:buClr>
                <a:srgbClr val="FFCC00"/>
              </a:buClr>
              <a:buChar char="•"/>
              <a:defRPr kumimoji="1"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CC00"/>
              </a:buClr>
              <a:buChar char="–"/>
              <a:defRPr kumimoji="1"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CC00"/>
              </a:buClr>
              <a:buChar char="•"/>
              <a:defRPr kumimoji="1"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kumimoji="0" lang="en-NZ" altLang="en-US" dirty="0">
                <a:solidFill>
                  <a:schemeClr val="bg1"/>
                </a:solidFill>
                <a:latin typeface="Arial Narrow" panose="020B0606020202030204" pitchFamily="34" charset="0"/>
              </a:rPr>
              <a:t>Testing</a:t>
            </a:r>
            <a:endParaRPr kumimoji="0" lang="en-NZ" altLang="en-US" dirty="0">
              <a:solidFill>
                <a:schemeClr val="bg1"/>
              </a:solidFill>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70060" y="1718131"/>
            <a:ext cx="8565777" cy="5139869"/>
          </a:xfrm>
          <a:prstGeom prst="rect">
            <a:avLst/>
          </a:prstGeom>
          <a:noFill/>
        </p:spPr>
        <p:txBody>
          <a:bodyPr wrap="square" rtlCol="0">
            <a:spAutoFit/>
          </a:bodyPr>
          <a:lstStyle/>
          <a:p>
            <a:r>
              <a:rPr lang="en-US" altLang="en-US" sz="3600" dirty="0" err="1">
                <a:solidFill>
                  <a:schemeClr val="bg1"/>
                </a:solidFill>
                <a:ea typeface="MS PGothic" panose="020B0600070205080204" pitchFamily="34" charset="-128"/>
              </a:rPr>
              <a:t>Edsger</a:t>
            </a:r>
            <a:r>
              <a:rPr lang="en-US" altLang="en-US" sz="3600" dirty="0">
                <a:solidFill>
                  <a:schemeClr val="bg1"/>
                </a:solidFill>
                <a:ea typeface="MS PGothic" panose="020B0600070205080204" pitchFamily="34" charset="-128"/>
              </a:rPr>
              <a:t> </a:t>
            </a:r>
            <a:r>
              <a:rPr lang="en-US" altLang="en-US" sz="3600" dirty="0" err="1">
                <a:solidFill>
                  <a:schemeClr val="bg1"/>
                </a:solidFill>
                <a:ea typeface="MS PGothic" panose="020B0600070205080204" pitchFamily="34" charset="-128"/>
              </a:rPr>
              <a:t>Wybe</a:t>
            </a:r>
            <a:r>
              <a:rPr lang="en-US" altLang="en-US" sz="3600" dirty="0">
                <a:solidFill>
                  <a:schemeClr val="bg1"/>
                </a:solidFill>
                <a:ea typeface="MS PGothic" panose="020B0600070205080204" pitchFamily="34" charset="-128"/>
              </a:rPr>
              <a:t> </a:t>
            </a:r>
            <a:r>
              <a:rPr lang="en-US" altLang="en-US" sz="3600" dirty="0" err="1">
                <a:solidFill>
                  <a:schemeClr val="bg1"/>
                </a:solidFill>
                <a:ea typeface="MS PGothic" panose="020B0600070205080204" pitchFamily="34" charset="-128"/>
              </a:rPr>
              <a:t>Dijkstra</a:t>
            </a:r>
            <a:r>
              <a:rPr lang="en-US" altLang="en-US" sz="3600" dirty="0">
                <a:solidFill>
                  <a:schemeClr val="bg1"/>
                </a:solidFill>
                <a:ea typeface="MS PGothic" panose="020B0600070205080204" pitchFamily="34" charset="-128"/>
              </a:rPr>
              <a:t>:</a:t>
            </a:r>
            <a:endParaRPr lang="en-US" altLang="en-US" sz="3600" dirty="0">
              <a:solidFill>
                <a:schemeClr val="bg1"/>
              </a:solidFill>
              <a:ea typeface="MS PGothic" panose="020B0600070205080204" pitchFamily="34" charset="-128"/>
            </a:endParaRPr>
          </a:p>
          <a:p>
            <a:endParaRPr lang="en-US" sz="3400" dirty="0" smtClean="0">
              <a:solidFill>
                <a:schemeClr val="bg1"/>
              </a:solidFill>
              <a:ea typeface="Tahoma" panose="020B0604030504040204" pitchFamily="34" charset="0"/>
              <a:cs typeface="Segoe UI" panose="020B0502040204020203" pitchFamily="34" charset="0"/>
            </a:endParaRPr>
          </a:p>
          <a:p>
            <a:endParaRPr lang="en-US" sz="3400" dirty="0">
              <a:solidFill>
                <a:schemeClr val="bg1"/>
              </a:solidFill>
              <a:ea typeface="Tahoma" panose="020B0604030504040204" pitchFamily="34" charset="0"/>
              <a:cs typeface="Segoe UI" panose="020B0502040204020203" pitchFamily="34" charset="0"/>
            </a:endParaRPr>
          </a:p>
          <a:p>
            <a:r>
              <a:rPr lang="en-US" sz="3400" dirty="0" smtClean="0">
                <a:solidFill>
                  <a:schemeClr val="bg1"/>
                </a:solidFill>
                <a:ea typeface="Tahoma" panose="020B0604030504040204" pitchFamily="34" charset="0"/>
                <a:cs typeface="Segoe UI" panose="020B0502040204020203" pitchFamily="34" charset="0"/>
              </a:rPr>
              <a:t>“Program testing can be used to show the presence of bugs, but never to show their absence!”</a:t>
            </a:r>
            <a:endParaRPr lang="en-US" sz="3400" dirty="0" smtClean="0">
              <a:solidFill>
                <a:schemeClr val="bg1"/>
              </a:solidFill>
              <a:ea typeface="Tahoma" panose="020B0604030504040204" pitchFamily="34" charset="0"/>
              <a:cs typeface="Segoe UI" panose="020B0502040204020203" pitchFamily="34" charset="0"/>
            </a:endParaRPr>
          </a:p>
          <a:p>
            <a:endParaRPr lang="en-US" sz="3400" dirty="0">
              <a:solidFill>
                <a:schemeClr val="bg1"/>
              </a:solidFill>
              <a:latin typeface="Arial" panose="020B0604020202020204" pitchFamily="34" charset="0"/>
              <a:ea typeface="Tahoma" panose="020B0604030504040204" pitchFamily="34" charset="0"/>
              <a:cs typeface="Segoe UI" panose="020B0502040204020203" pitchFamily="34" charset="0"/>
            </a:endParaRPr>
          </a:p>
          <a:p>
            <a:pPr algn="r"/>
            <a:r>
              <a:rPr lang="en-US" altLang="en-US" sz="2400" dirty="0">
                <a:solidFill>
                  <a:schemeClr val="bg1"/>
                </a:solidFill>
                <a:latin typeface="Courier New" panose="02070309020205020404" pitchFamily="49" charset="0"/>
                <a:ea typeface="MS PGothic" panose="020B0600070205080204" pitchFamily="34" charset="-128"/>
                <a:cs typeface="Courier New" panose="02070309020205020404" pitchFamily="49" charset="0"/>
              </a:rPr>
              <a:t>http://www.cs.utexas.edu/users/EWD/</a:t>
            </a:r>
            <a:endParaRPr lang="en-US" altLang="en-US" sz="2400" dirty="0">
              <a:solidFill>
                <a:schemeClr val="bg1"/>
              </a:solidFill>
              <a:latin typeface="Courier New" panose="02070309020205020404" pitchFamily="49" charset="0"/>
              <a:ea typeface="MS PGothic" panose="020B0600070205080204" pitchFamily="34" charset="-128"/>
              <a:cs typeface="Courier New" panose="02070309020205020404" pitchFamily="49" charset="0"/>
            </a:endParaRPr>
          </a:p>
          <a:p>
            <a:endParaRPr lang="en-US" sz="3200" dirty="0" smtClean="0">
              <a:solidFill>
                <a:schemeClr val="bg1"/>
              </a:solidFill>
              <a:latin typeface="Arial" panose="020B0604020202020204" pitchFamily="34" charset="0"/>
              <a:ea typeface="Tahoma" panose="020B0604030504040204" pitchFamily="34" charset="0"/>
              <a:cs typeface="Arial" panose="020B0604020202020204" pitchFamily="34" charset="0"/>
            </a:endParaRPr>
          </a:p>
          <a:p>
            <a:endParaRPr lang="en-US" sz="3200" dirty="0">
              <a:solidFill>
                <a:schemeClr val="bg1"/>
              </a:solidFill>
              <a:latin typeface="Arial" panose="020B0604020202020204" pitchFamily="34" charset="0"/>
              <a:ea typeface="Tahoma" panose="020B0604030504040204" pitchFamily="34" charset="0"/>
              <a:cs typeface="Arial" panose="020B0604020202020204" pitchFamily="34" charset="0"/>
            </a:endParaRPr>
          </a:p>
        </p:txBody>
      </p:sp>
      <p:sp>
        <p:nvSpPr>
          <p:cNvPr id="7" name="TextBox 6"/>
          <p:cNvSpPr txBox="1"/>
          <p:nvPr/>
        </p:nvSpPr>
        <p:spPr>
          <a:xfrm>
            <a:off x="-1" y="0"/>
            <a:ext cx="9105900" cy="1332000"/>
          </a:xfrm>
          <a:prstGeom prst="rect">
            <a:avLst/>
          </a:prstGeom>
          <a:solidFill>
            <a:srgbClr val="004532"/>
          </a:solidFill>
        </p:spPr>
        <p:txBody>
          <a:bodyPr wrap="square" tIns="108000" bIns="108000" rtlCol="0" anchor="ctr" anchorCtr="0">
            <a:noAutofit/>
          </a:bodyPr>
          <a:lstStyle/>
          <a:p>
            <a:r>
              <a:rPr lang="en-US" sz="5500" dirty="0" smtClean="0">
                <a:solidFill>
                  <a:schemeClr val="bg1"/>
                </a:solidFill>
                <a:ea typeface="Tahoma" panose="020B0604030504040204" pitchFamily="34" charset="0"/>
                <a:cs typeface="Tahoma" panose="020B0604030504040204" pitchFamily="34" charset="0"/>
              </a:rPr>
              <a:t>Testing</a:t>
            </a:r>
            <a:endParaRPr lang="en-NZ" sz="5500" dirty="0">
              <a:solidFill>
                <a:schemeClr val="bg1"/>
              </a:solidFill>
            </a:endParaRPr>
          </a:p>
        </p:txBody>
      </p:sp>
      <p:pic>
        <p:nvPicPr>
          <p:cNvPr id="10" name="Picture 3" descr="EWDwww.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6227763" y="188913"/>
            <a:ext cx="2238375" cy="298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36101" y="1613647"/>
            <a:ext cx="8668666" cy="4524315"/>
          </a:xfrm>
          <a:prstGeom prst="rect">
            <a:avLst/>
          </a:prstGeom>
          <a:noFill/>
        </p:spPr>
        <p:txBody>
          <a:bodyPr wrap="square" rtlCol="0">
            <a:spAutoFit/>
          </a:bodyPr>
          <a:lstStyle/>
          <a:p>
            <a:pPr lvl="1"/>
            <a:r>
              <a:rPr lang="en-NZ" sz="2800" dirty="0">
                <a:solidFill>
                  <a:schemeClr val="bg1"/>
                </a:solidFill>
                <a:latin typeface="Arial" panose="020B0604020202020204" pitchFamily="34" charset="0"/>
                <a:ea typeface="Tahoma" panose="020B0604030504040204" pitchFamily="34" charset="0"/>
                <a:cs typeface="Segoe UI" panose="020B0502040204020203" pitchFamily="34" charset="0"/>
              </a:rPr>
              <a:t>Security code review is the process of auditing the source code for an application to verify that the proper security controls are present, that they work as intended, and that they have been invoked in all the right places. Code review is a way of ensuring that the application has been developed so as to be “self-defending” in its given environment. </a:t>
            </a:r>
            <a:endParaRPr lang="en-US" sz="3600" dirty="0">
              <a:solidFill>
                <a:schemeClr val="bg1"/>
              </a:solidFill>
              <a:latin typeface="Arial" panose="020B0604020202020204" pitchFamily="34" charset="0"/>
              <a:ea typeface="Tahoma" panose="020B0604030504040204" pitchFamily="34" charset="0"/>
              <a:cs typeface="Segoe UI" panose="020B0502040204020203" pitchFamily="34" charset="0"/>
            </a:endParaRPr>
          </a:p>
          <a:p>
            <a:pPr lvl="1"/>
            <a:endParaRPr lang="en-US" sz="3600" dirty="0" smtClean="0">
              <a:solidFill>
                <a:schemeClr val="bg1"/>
              </a:solidFill>
              <a:latin typeface="Arial" panose="020B0604020202020204" pitchFamily="34" charset="0"/>
              <a:ea typeface="Tahoma" panose="020B0604030504040204" pitchFamily="34" charset="0"/>
              <a:cs typeface="Segoe UI" panose="020B0502040204020203" pitchFamily="34" charset="0"/>
            </a:endParaRPr>
          </a:p>
          <a:p>
            <a:pPr lvl="1"/>
            <a:r>
              <a:rPr lang="en-US" sz="3600" dirty="0" smtClean="0">
                <a:solidFill>
                  <a:schemeClr val="bg1"/>
                </a:solidFill>
                <a:latin typeface="Arial" panose="020B0604020202020204" pitchFamily="34" charset="0"/>
                <a:ea typeface="Tahoma" panose="020B0604030504040204" pitchFamily="34" charset="0"/>
                <a:cs typeface="Segoe UI" panose="020B0502040204020203" pitchFamily="34" charset="0"/>
              </a:rPr>
              <a:t>OWASP project:</a:t>
            </a:r>
            <a:br>
              <a:rPr lang="en-US" sz="3600" dirty="0" smtClean="0">
                <a:solidFill>
                  <a:schemeClr val="bg1"/>
                </a:solidFill>
                <a:latin typeface="Arial" panose="020B0604020202020204" pitchFamily="34" charset="0"/>
                <a:ea typeface="Tahoma" panose="020B0604030504040204" pitchFamily="34" charset="0"/>
                <a:cs typeface="Segoe UI" panose="020B0502040204020203" pitchFamily="34" charset="0"/>
              </a:rPr>
            </a:br>
            <a:r>
              <a:rPr lang="en-US" dirty="0">
                <a:solidFill>
                  <a:schemeClr val="bg1"/>
                </a:solidFill>
                <a:latin typeface="Arial" panose="020B0604020202020204" pitchFamily="34" charset="0"/>
                <a:ea typeface="Tahoma" panose="020B0604030504040204" pitchFamily="34" charset="0"/>
                <a:cs typeface="Segoe UI" panose="020B0502040204020203" pitchFamily="34" charset="0"/>
              </a:rPr>
              <a:t>https://</a:t>
            </a:r>
            <a:r>
              <a:rPr lang="en-US" dirty="0" smtClean="0">
                <a:solidFill>
                  <a:schemeClr val="bg1"/>
                </a:solidFill>
                <a:latin typeface="Arial" panose="020B0604020202020204" pitchFamily="34" charset="0"/>
                <a:ea typeface="Tahoma" panose="020B0604030504040204" pitchFamily="34" charset="0"/>
                <a:cs typeface="Segoe UI" panose="020B0502040204020203" pitchFamily="34" charset="0"/>
              </a:rPr>
              <a:t>www.owasp.org/index.php/Code_Review_Introduction</a:t>
            </a:r>
            <a:endParaRPr lang="en-US" sz="2000" dirty="0">
              <a:solidFill>
                <a:schemeClr val="bg1"/>
              </a:solidFill>
              <a:latin typeface="Arial" panose="020B0604020202020204" pitchFamily="34" charset="0"/>
              <a:ea typeface="Tahoma" panose="020B0604030504040204" pitchFamily="34" charset="0"/>
              <a:cs typeface="Arial" panose="020B0604020202020204" pitchFamily="34" charset="0"/>
            </a:endParaRPr>
          </a:p>
        </p:txBody>
      </p:sp>
      <p:sp>
        <p:nvSpPr>
          <p:cNvPr id="7" name="TextBox 6"/>
          <p:cNvSpPr txBox="1"/>
          <p:nvPr/>
        </p:nvSpPr>
        <p:spPr>
          <a:xfrm>
            <a:off x="-1" y="0"/>
            <a:ext cx="9105900" cy="1332000"/>
          </a:xfrm>
          <a:prstGeom prst="rect">
            <a:avLst/>
          </a:prstGeom>
          <a:solidFill>
            <a:srgbClr val="004532"/>
          </a:solidFill>
        </p:spPr>
        <p:txBody>
          <a:bodyPr wrap="square" tIns="108000" bIns="108000" rtlCol="0" anchor="ctr" anchorCtr="0">
            <a:noAutofit/>
          </a:bodyPr>
          <a:lstStyle/>
          <a:p>
            <a:r>
              <a:rPr lang="en-US" sz="5500" dirty="0" smtClean="0">
                <a:solidFill>
                  <a:schemeClr val="bg1"/>
                </a:solidFill>
              </a:rPr>
              <a:t>Security code review</a:t>
            </a:r>
            <a:endParaRPr lang="en-NZ" sz="5500" dirty="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70060" y="3234657"/>
            <a:ext cx="8565777" cy="1015663"/>
          </a:xfrm>
          <a:prstGeom prst="rect">
            <a:avLst/>
          </a:prstGeom>
          <a:noFill/>
        </p:spPr>
        <p:txBody>
          <a:bodyPr wrap="square" rtlCol="0">
            <a:spAutoFit/>
          </a:bodyPr>
          <a:lstStyle/>
          <a:p>
            <a:r>
              <a:rPr lang="en-NZ" sz="2800" dirty="0" smtClean="0">
                <a:solidFill>
                  <a:schemeClr val="bg1"/>
                </a:solidFill>
                <a:ea typeface="Tahoma" panose="020B0604030504040204" pitchFamily="34" charset="0"/>
                <a:cs typeface="Segoe UI" panose="020B0502040204020203" pitchFamily="34" charset="0"/>
              </a:rPr>
              <a:t>How is security testing different?</a:t>
            </a:r>
            <a:endParaRPr lang="en-NZ" sz="2800" dirty="0">
              <a:solidFill>
                <a:schemeClr val="bg1"/>
              </a:solidFill>
              <a:ea typeface="Tahoma" panose="020B0604030504040204" pitchFamily="34" charset="0"/>
              <a:cs typeface="Segoe UI" panose="020B0502040204020203" pitchFamily="34" charset="0"/>
            </a:endParaRPr>
          </a:p>
          <a:p>
            <a:endParaRPr lang="en-US" sz="3200" dirty="0">
              <a:solidFill>
                <a:schemeClr val="bg1"/>
              </a:solidFill>
              <a:latin typeface="Arial" panose="020B0604020202020204" pitchFamily="34" charset="0"/>
              <a:ea typeface="Tahoma" panose="020B0604030504040204" pitchFamily="34" charset="0"/>
              <a:cs typeface="Arial" panose="020B0604020202020204" pitchFamily="34" charset="0"/>
            </a:endParaRPr>
          </a:p>
        </p:txBody>
      </p:sp>
      <p:sp>
        <p:nvSpPr>
          <p:cNvPr id="7" name="TextBox 6"/>
          <p:cNvSpPr txBox="1"/>
          <p:nvPr/>
        </p:nvSpPr>
        <p:spPr>
          <a:xfrm>
            <a:off x="-1" y="0"/>
            <a:ext cx="9105900" cy="1332000"/>
          </a:xfrm>
          <a:prstGeom prst="rect">
            <a:avLst/>
          </a:prstGeom>
          <a:solidFill>
            <a:srgbClr val="004532"/>
          </a:solidFill>
        </p:spPr>
        <p:txBody>
          <a:bodyPr wrap="square" tIns="108000" bIns="108000" rtlCol="0" anchor="ctr" anchorCtr="0">
            <a:noAutofit/>
          </a:bodyPr>
          <a:lstStyle/>
          <a:p>
            <a:r>
              <a:rPr lang="en-US" sz="5500" dirty="0" smtClean="0">
                <a:solidFill>
                  <a:schemeClr val="bg1"/>
                </a:solidFill>
                <a:ea typeface="Tahoma" panose="020B0604030504040204" pitchFamily="34" charset="0"/>
                <a:cs typeface="Tahoma" panose="020B0604030504040204" pitchFamily="34" charset="0"/>
              </a:rPr>
              <a:t>Security testing</a:t>
            </a:r>
            <a:endParaRPr lang="en-NZ" sz="5500" dirty="0">
              <a:solidFill>
                <a:schemeClr val="bg1"/>
              </a:solidFill>
            </a:endParaRPr>
          </a:p>
        </p:txBody>
      </p:sp>
      <p:sp>
        <p:nvSpPr>
          <p:cNvPr id="5" name="Rectangle 4"/>
          <p:cNvSpPr>
            <a:spLocks noChangeArrowheads="1"/>
          </p:cNvSpPr>
          <p:nvPr/>
        </p:nvSpPr>
        <p:spPr bwMode="auto">
          <a:xfrm>
            <a:off x="1466850" y="2033588"/>
            <a:ext cx="1981200" cy="990600"/>
          </a:xfrm>
          <a:prstGeom prst="rect">
            <a:avLst/>
          </a:prstGeom>
          <a:solidFill>
            <a:schemeClr val="bg1"/>
          </a:solidFill>
          <a:ln w="25400">
            <a:solidFill>
              <a:schemeClr val="tx1"/>
            </a:solidFill>
            <a:miter lim="800000"/>
          </a:ln>
        </p:spPr>
        <p:txBody>
          <a:bodyPr wrap="none" anchor="ctr"/>
          <a:lstStyle>
            <a:lvl1pPr>
              <a:spcBef>
                <a:spcPct val="20000"/>
              </a:spcBef>
              <a:buClr>
                <a:srgbClr val="FFCC00"/>
              </a:buClr>
              <a:buChar char="•"/>
              <a:defRPr kumimoji="1"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CC00"/>
              </a:buClr>
              <a:buChar char="–"/>
              <a:defRPr kumimoji="1"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CC00"/>
              </a:buClr>
              <a:buChar char="•"/>
              <a:defRPr kumimoji="1"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kumimoji="0" lang="en-NZ" altLang="en-US" sz="2800" dirty="0">
                <a:latin typeface="Arial Narrow" panose="020B0606020202030204" pitchFamily="34" charset="0"/>
              </a:rPr>
              <a:t>Specification</a:t>
            </a:r>
            <a:endParaRPr kumimoji="0" lang="en-NZ" altLang="en-US" sz="2800" dirty="0">
              <a:latin typeface="Arial Narrow" panose="020B0606020202030204" pitchFamily="34" charset="0"/>
            </a:endParaRPr>
          </a:p>
        </p:txBody>
      </p:sp>
      <p:sp>
        <p:nvSpPr>
          <p:cNvPr id="6" name="Rectangle 5"/>
          <p:cNvSpPr>
            <a:spLocks noChangeArrowheads="1"/>
          </p:cNvSpPr>
          <p:nvPr/>
        </p:nvSpPr>
        <p:spPr bwMode="auto">
          <a:xfrm>
            <a:off x="5607050" y="2033588"/>
            <a:ext cx="1665288" cy="990600"/>
          </a:xfrm>
          <a:prstGeom prst="rect">
            <a:avLst/>
          </a:prstGeom>
          <a:solidFill>
            <a:schemeClr val="bg1"/>
          </a:solidFill>
          <a:ln w="25400">
            <a:solidFill>
              <a:schemeClr val="tx1"/>
            </a:solidFill>
            <a:miter lim="800000"/>
          </a:ln>
        </p:spPr>
        <p:txBody>
          <a:bodyPr wrap="none" anchor="ctr"/>
          <a:lstStyle>
            <a:lvl1pPr>
              <a:spcBef>
                <a:spcPct val="20000"/>
              </a:spcBef>
              <a:buClr>
                <a:srgbClr val="FFCC00"/>
              </a:buClr>
              <a:buChar char="•"/>
              <a:defRPr kumimoji="1"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CC00"/>
              </a:buClr>
              <a:buChar char="–"/>
              <a:defRPr kumimoji="1"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CC00"/>
              </a:buClr>
              <a:buChar char="•"/>
              <a:defRPr kumimoji="1"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kumimoji="0" lang="en-NZ" altLang="en-US" sz="2400" dirty="0">
                <a:latin typeface="Arial Narrow" panose="020B0606020202030204" pitchFamily="34" charset="0"/>
              </a:rPr>
              <a:t>Program</a:t>
            </a:r>
            <a:endParaRPr kumimoji="0" lang="en-NZ" altLang="en-US" sz="2400" dirty="0">
              <a:latin typeface="Arial Narrow" panose="020B0606020202030204" pitchFamily="34" charset="0"/>
            </a:endParaRPr>
          </a:p>
          <a:p>
            <a:pPr algn="ctr" eaLnBrk="1" hangingPunct="1">
              <a:spcBef>
                <a:spcPct val="0"/>
              </a:spcBef>
              <a:buClrTx/>
              <a:buFontTx/>
              <a:buNone/>
            </a:pPr>
            <a:r>
              <a:rPr kumimoji="0" lang="en-NZ" altLang="en-US" sz="2400" dirty="0">
                <a:latin typeface="Arial Narrow" panose="020B0606020202030204" pitchFamily="34" charset="0"/>
              </a:rPr>
              <a:t>Code</a:t>
            </a:r>
            <a:endParaRPr kumimoji="0" lang="en-NZ" altLang="en-US" sz="2400" dirty="0">
              <a:latin typeface="Arial Narrow" panose="020B0606020202030204" pitchFamily="34" charset="0"/>
            </a:endParaRPr>
          </a:p>
        </p:txBody>
      </p:sp>
      <p:sp>
        <p:nvSpPr>
          <p:cNvPr id="8" name="AutoShape 6"/>
          <p:cNvSpPr>
            <a:spLocks noChangeArrowheads="1"/>
          </p:cNvSpPr>
          <p:nvPr/>
        </p:nvSpPr>
        <p:spPr bwMode="auto">
          <a:xfrm>
            <a:off x="3582988" y="2079625"/>
            <a:ext cx="1935162" cy="854075"/>
          </a:xfrm>
          <a:prstGeom prst="rightArrow">
            <a:avLst>
              <a:gd name="adj1" fmla="val 54648"/>
              <a:gd name="adj2" fmla="val 71194"/>
            </a:avLst>
          </a:prstGeom>
          <a:solidFill>
            <a:srgbClr val="FFCC00"/>
          </a:solidFill>
          <a:ln w="25400">
            <a:solidFill>
              <a:schemeClr val="tx1"/>
            </a:solidFill>
            <a:miter lim="800000"/>
          </a:ln>
        </p:spPr>
        <p:txBody>
          <a:bodyPr wrap="none" anchor="ctr"/>
          <a:lstStyle>
            <a:lvl1pPr>
              <a:spcBef>
                <a:spcPct val="20000"/>
              </a:spcBef>
              <a:buClr>
                <a:srgbClr val="FFCC00"/>
              </a:buClr>
              <a:buChar char="•"/>
              <a:defRPr kumimoji="1"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CC00"/>
              </a:buClr>
              <a:buChar char="–"/>
              <a:defRPr kumimoji="1"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CC00"/>
              </a:buClr>
              <a:buChar char="•"/>
              <a:defRPr kumimoji="1"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kumimoji="0" lang="en-NZ" altLang="en-US" sz="2400">
                <a:latin typeface="Arial Narrow" panose="020B0606020202030204" pitchFamily="34" charset="0"/>
              </a:rPr>
              <a:t>Development</a:t>
            </a:r>
            <a:endParaRPr kumimoji="0" lang="en-NZ" altLang="en-US" sz="2400">
              <a:latin typeface="Arial Narrow" panose="020B0606020202030204" pitchFamily="34" charset="0"/>
            </a:endParaRPr>
          </a:p>
        </p:txBody>
      </p:sp>
      <p:sp>
        <p:nvSpPr>
          <p:cNvPr id="9" name="AutoShape 7"/>
          <p:cNvSpPr>
            <a:spLocks noChangeArrowheads="1"/>
          </p:cNvSpPr>
          <p:nvPr/>
        </p:nvSpPr>
        <p:spPr bwMode="auto">
          <a:xfrm flipH="1">
            <a:off x="4976813" y="503238"/>
            <a:ext cx="2970212" cy="189071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881" y="11878"/>
                </a:moveTo>
                <a:cubicBezTo>
                  <a:pt x="17935" y="11521"/>
                  <a:pt x="17963" y="11161"/>
                  <a:pt x="17963" y="10800"/>
                </a:cubicBezTo>
                <a:cubicBezTo>
                  <a:pt x="17963" y="6843"/>
                  <a:pt x="14756" y="3637"/>
                  <a:pt x="10800" y="3637"/>
                </a:cubicBezTo>
                <a:cubicBezTo>
                  <a:pt x="6843" y="3637"/>
                  <a:pt x="3637" y="6843"/>
                  <a:pt x="3637" y="10800"/>
                </a:cubicBezTo>
                <a:cubicBezTo>
                  <a:pt x="3636" y="12300"/>
                  <a:pt x="4108" y="13762"/>
                  <a:pt x="4983" y="14981"/>
                </a:cubicBezTo>
                <a:lnTo>
                  <a:pt x="2030" y="17104"/>
                </a:lnTo>
                <a:cubicBezTo>
                  <a:pt x="710" y="15267"/>
                  <a:pt x="0" y="13062"/>
                  <a:pt x="0" y="10800"/>
                </a:cubicBezTo>
                <a:cubicBezTo>
                  <a:pt x="0" y="4835"/>
                  <a:pt x="4835" y="0"/>
                  <a:pt x="10800" y="0"/>
                </a:cubicBezTo>
                <a:cubicBezTo>
                  <a:pt x="16764" y="0"/>
                  <a:pt x="21600" y="4835"/>
                  <a:pt x="21600" y="10800"/>
                </a:cubicBezTo>
                <a:cubicBezTo>
                  <a:pt x="21599" y="11344"/>
                  <a:pt x="21558" y="11888"/>
                  <a:pt x="21476" y="12426"/>
                </a:cubicBezTo>
                <a:lnTo>
                  <a:pt x="24145" y="12833"/>
                </a:lnTo>
                <a:lnTo>
                  <a:pt x="18999" y="16619"/>
                </a:lnTo>
                <a:lnTo>
                  <a:pt x="15212" y="11472"/>
                </a:lnTo>
                <a:lnTo>
                  <a:pt x="17881" y="11878"/>
                </a:lnTo>
                <a:close/>
              </a:path>
            </a:pathLst>
          </a:custGeom>
          <a:solidFill>
            <a:srgbClr val="A50021"/>
          </a:solidFill>
          <a:ln w="25400">
            <a:solidFill>
              <a:schemeClr val="tx1"/>
            </a:solidFill>
            <a:miter lim="800000"/>
          </a:ln>
        </p:spPr>
        <p:txBody>
          <a:bodyPr wrap="none" anchor="ctr"/>
          <a:lstStyle>
            <a:lvl1pPr>
              <a:spcBef>
                <a:spcPct val="20000"/>
              </a:spcBef>
              <a:buClr>
                <a:srgbClr val="FFCC00"/>
              </a:buClr>
              <a:buChar char="•"/>
              <a:defRPr kumimoji="1"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CC00"/>
              </a:buClr>
              <a:buChar char="–"/>
              <a:defRPr kumimoji="1"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CC00"/>
              </a:buClr>
              <a:buChar char="•"/>
              <a:defRPr kumimoji="1"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kumimoji="0" lang="en-NZ" altLang="en-US" dirty="0">
                <a:solidFill>
                  <a:schemeClr val="bg1"/>
                </a:solidFill>
                <a:latin typeface="Arial Narrow" panose="020B0606020202030204" pitchFamily="34" charset="0"/>
              </a:rPr>
              <a:t>Testing</a:t>
            </a:r>
            <a:endParaRPr kumimoji="0" lang="en-NZ" altLang="en-US" dirty="0">
              <a:solidFill>
                <a:schemeClr val="bg1"/>
              </a:solidFill>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70060" y="3215996"/>
            <a:ext cx="8565777" cy="3046988"/>
          </a:xfrm>
          <a:prstGeom prst="rect">
            <a:avLst/>
          </a:prstGeom>
          <a:noFill/>
        </p:spPr>
        <p:txBody>
          <a:bodyPr wrap="square" rtlCol="0">
            <a:spAutoFit/>
          </a:bodyPr>
          <a:lstStyle/>
          <a:p>
            <a:r>
              <a:rPr lang="en-NZ" sz="2800" dirty="0">
                <a:solidFill>
                  <a:schemeClr val="bg1"/>
                </a:solidFill>
                <a:ea typeface="Tahoma" panose="020B0604030504040204" pitchFamily="34" charset="0"/>
                <a:cs typeface="Segoe UI" panose="020B0502040204020203" pitchFamily="34" charset="0"/>
              </a:rPr>
              <a:t>How is security testing different</a:t>
            </a:r>
            <a:r>
              <a:rPr lang="en-NZ" sz="2800" dirty="0" smtClean="0">
                <a:solidFill>
                  <a:schemeClr val="bg1"/>
                </a:solidFill>
                <a:ea typeface="Tahoma" panose="020B0604030504040204" pitchFamily="34" charset="0"/>
                <a:cs typeface="Segoe UI" panose="020B0502040204020203" pitchFamily="34" charset="0"/>
              </a:rPr>
              <a:t>?</a:t>
            </a:r>
            <a:endParaRPr lang="en-NZ" sz="2800" dirty="0">
              <a:solidFill>
                <a:schemeClr val="bg1"/>
              </a:solidFill>
              <a:ea typeface="Tahoma" panose="020B0604030504040204" pitchFamily="34" charset="0"/>
              <a:cs typeface="Segoe UI" panose="020B0502040204020203" pitchFamily="34" charset="0"/>
            </a:endParaRPr>
          </a:p>
          <a:p>
            <a:pPr marL="457200" indent="-457200">
              <a:buFontTx/>
              <a:buChar char="-"/>
            </a:pPr>
            <a:r>
              <a:rPr lang="en-NZ" sz="2400" dirty="0" smtClean="0">
                <a:solidFill>
                  <a:schemeClr val="bg1"/>
                </a:solidFill>
                <a:ea typeface="Tahoma" panose="020B0604030504040204" pitchFamily="34" charset="0"/>
                <a:cs typeface="Segoe UI" panose="020B0502040204020203" pitchFamily="34" charset="0"/>
              </a:rPr>
              <a:t>Bugs are caused accidentally</a:t>
            </a:r>
            <a:endParaRPr lang="en-NZ" sz="2400" dirty="0" smtClean="0">
              <a:solidFill>
                <a:schemeClr val="bg1"/>
              </a:solidFill>
              <a:ea typeface="Tahoma" panose="020B0604030504040204" pitchFamily="34" charset="0"/>
              <a:cs typeface="Segoe UI" panose="020B0502040204020203" pitchFamily="34" charset="0"/>
            </a:endParaRPr>
          </a:p>
          <a:p>
            <a:pPr marL="457200" indent="-457200">
              <a:buFontTx/>
              <a:buChar char="-"/>
            </a:pPr>
            <a:r>
              <a:rPr lang="en-NZ" sz="2400" dirty="0" smtClean="0">
                <a:solidFill>
                  <a:schemeClr val="bg1"/>
                </a:solidFill>
                <a:ea typeface="Tahoma" panose="020B0604030504040204" pitchFamily="34" charset="0"/>
                <a:cs typeface="Segoe UI" panose="020B0502040204020203" pitchFamily="34" charset="0"/>
              </a:rPr>
              <a:t>Tester needs to think like the attacker</a:t>
            </a:r>
            <a:endParaRPr lang="en-NZ" sz="2400" dirty="0" smtClean="0">
              <a:solidFill>
                <a:schemeClr val="bg1"/>
              </a:solidFill>
              <a:ea typeface="Tahoma" panose="020B0604030504040204" pitchFamily="34" charset="0"/>
              <a:cs typeface="Segoe UI" panose="020B0502040204020203" pitchFamily="34" charset="0"/>
            </a:endParaRPr>
          </a:p>
          <a:p>
            <a:pPr marL="457200" indent="-457200">
              <a:buFontTx/>
              <a:buChar char="-"/>
            </a:pPr>
            <a:r>
              <a:rPr lang="en-US" sz="2400" dirty="0" smtClean="0">
                <a:solidFill>
                  <a:schemeClr val="bg1"/>
                </a:solidFill>
                <a:ea typeface="Tahoma" panose="020B0604030504040204" pitchFamily="34" charset="0"/>
                <a:cs typeface="Segoe UI" panose="020B0502040204020203" pitchFamily="34" charset="0"/>
              </a:rPr>
              <a:t>So, what is a security bug?</a:t>
            </a:r>
            <a:endParaRPr lang="en-US" sz="2400" dirty="0" smtClean="0">
              <a:solidFill>
                <a:schemeClr val="bg1"/>
              </a:solidFill>
              <a:ea typeface="Tahoma" panose="020B0604030504040204" pitchFamily="34" charset="0"/>
              <a:cs typeface="Segoe UI" panose="020B0502040204020203" pitchFamily="34" charset="0"/>
            </a:endParaRPr>
          </a:p>
          <a:p>
            <a:pPr marL="914400" lvl="1" indent="-457200">
              <a:buFontTx/>
              <a:buChar char="-"/>
            </a:pPr>
            <a:endParaRPr lang="en-NZ" sz="2800" dirty="0" smtClean="0">
              <a:solidFill>
                <a:schemeClr val="bg1"/>
              </a:solidFill>
              <a:ea typeface="Tahoma" panose="020B0604030504040204" pitchFamily="34" charset="0"/>
              <a:cs typeface="Segoe UI" panose="020B0502040204020203" pitchFamily="34" charset="0"/>
            </a:endParaRPr>
          </a:p>
          <a:p>
            <a:pPr marL="457200" indent="-457200">
              <a:buFontTx/>
              <a:buChar char="-"/>
            </a:pPr>
            <a:endParaRPr lang="en-US" sz="3200" b="1" dirty="0" smtClean="0">
              <a:solidFill>
                <a:schemeClr val="bg1"/>
              </a:solidFill>
              <a:ea typeface="Tahoma" panose="020B0604030504040204" pitchFamily="34" charset="0"/>
              <a:cs typeface="Arial" panose="020B0604020202020204" pitchFamily="34" charset="0"/>
            </a:endParaRPr>
          </a:p>
          <a:p>
            <a:endParaRPr lang="en-US" sz="3200" dirty="0">
              <a:solidFill>
                <a:schemeClr val="bg1"/>
              </a:solidFill>
              <a:latin typeface="Arial" panose="020B0604020202020204" pitchFamily="34" charset="0"/>
              <a:ea typeface="Tahoma" panose="020B0604030504040204" pitchFamily="34" charset="0"/>
              <a:cs typeface="Arial" panose="020B0604020202020204" pitchFamily="34" charset="0"/>
            </a:endParaRPr>
          </a:p>
        </p:txBody>
      </p:sp>
      <p:sp>
        <p:nvSpPr>
          <p:cNvPr id="7" name="TextBox 6"/>
          <p:cNvSpPr txBox="1"/>
          <p:nvPr/>
        </p:nvSpPr>
        <p:spPr>
          <a:xfrm>
            <a:off x="-1" y="0"/>
            <a:ext cx="9105900" cy="1332000"/>
          </a:xfrm>
          <a:prstGeom prst="rect">
            <a:avLst/>
          </a:prstGeom>
          <a:solidFill>
            <a:srgbClr val="004532"/>
          </a:solidFill>
        </p:spPr>
        <p:txBody>
          <a:bodyPr wrap="square" tIns="108000" bIns="108000" rtlCol="0" anchor="ctr" anchorCtr="0">
            <a:noAutofit/>
          </a:bodyPr>
          <a:lstStyle/>
          <a:p>
            <a:r>
              <a:rPr lang="en-US" sz="5500" dirty="0" smtClean="0">
                <a:solidFill>
                  <a:schemeClr val="bg1"/>
                </a:solidFill>
                <a:ea typeface="Tahoma" panose="020B0604030504040204" pitchFamily="34" charset="0"/>
                <a:cs typeface="Tahoma" panose="020B0604030504040204" pitchFamily="34" charset="0"/>
              </a:rPr>
              <a:t>Security testing</a:t>
            </a:r>
            <a:endParaRPr lang="en-NZ" sz="5500" dirty="0">
              <a:solidFill>
                <a:schemeClr val="bg1"/>
              </a:solidFill>
            </a:endParaRPr>
          </a:p>
        </p:txBody>
      </p:sp>
      <p:sp>
        <p:nvSpPr>
          <p:cNvPr id="5" name="Rectangle 4"/>
          <p:cNvSpPr>
            <a:spLocks noChangeArrowheads="1"/>
          </p:cNvSpPr>
          <p:nvPr/>
        </p:nvSpPr>
        <p:spPr bwMode="auto">
          <a:xfrm>
            <a:off x="1466850" y="2033588"/>
            <a:ext cx="1981200" cy="990600"/>
          </a:xfrm>
          <a:prstGeom prst="rect">
            <a:avLst/>
          </a:prstGeom>
          <a:solidFill>
            <a:schemeClr val="bg1"/>
          </a:solidFill>
          <a:ln w="25400">
            <a:solidFill>
              <a:schemeClr val="tx1"/>
            </a:solidFill>
            <a:miter lim="800000"/>
          </a:ln>
        </p:spPr>
        <p:txBody>
          <a:bodyPr wrap="none" anchor="ctr"/>
          <a:lstStyle>
            <a:lvl1pPr>
              <a:spcBef>
                <a:spcPct val="20000"/>
              </a:spcBef>
              <a:buClr>
                <a:srgbClr val="FFCC00"/>
              </a:buClr>
              <a:buChar char="•"/>
              <a:defRPr kumimoji="1"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CC00"/>
              </a:buClr>
              <a:buChar char="–"/>
              <a:defRPr kumimoji="1"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CC00"/>
              </a:buClr>
              <a:buChar char="•"/>
              <a:defRPr kumimoji="1"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kumimoji="0" lang="en-NZ" altLang="en-US" sz="2800" dirty="0">
                <a:latin typeface="Arial Narrow" panose="020B0606020202030204" pitchFamily="34" charset="0"/>
              </a:rPr>
              <a:t>Specification</a:t>
            </a:r>
            <a:endParaRPr kumimoji="0" lang="en-NZ" altLang="en-US" sz="2800" dirty="0">
              <a:latin typeface="Arial Narrow" panose="020B0606020202030204" pitchFamily="34" charset="0"/>
            </a:endParaRPr>
          </a:p>
        </p:txBody>
      </p:sp>
      <p:sp>
        <p:nvSpPr>
          <p:cNvPr id="6" name="Rectangle 5"/>
          <p:cNvSpPr>
            <a:spLocks noChangeArrowheads="1"/>
          </p:cNvSpPr>
          <p:nvPr/>
        </p:nvSpPr>
        <p:spPr bwMode="auto">
          <a:xfrm>
            <a:off x="5607050" y="2033588"/>
            <a:ext cx="1665288" cy="990600"/>
          </a:xfrm>
          <a:prstGeom prst="rect">
            <a:avLst/>
          </a:prstGeom>
          <a:solidFill>
            <a:schemeClr val="bg1"/>
          </a:solidFill>
          <a:ln w="25400">
            <a:solidFill>
              <a:schemeClr val="tx1"/>
            </a:solidFill>
            <a:miter lim="800000"/>
          </a:ln>
        </p:spPr>
        <p:txBody>
          <a:bodyPr wrap="none" anchor="ctr"/>
          <a:lstStyle>
            <a:lvl1pPr>
              <a:spcBef>
                <a:spcPct val="20000"/>
              </a:spcBef>
              <a:buClr>
                <a:srgbClr val="FFCC00"/>
              </a:buClr>
              <a:buChar char="•"/>
              <a:defRPr kumimoji="1"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CC00"/>
              </a:buClr>
              <a:buChar char="–"/>
              <a:defRPr kumimoji="1"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CC00"/>
              </a:buClr>
              <a:buChar char="•"/>
              <a:defRPr kumimoji="1"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kumimoji="0" lang="en-NZ" altLang="en-US" sz="2400" dirty="0">
                <a:latin typeface="Arial Narrow" panose="020B0606020202030204" pitchFamily="34" charset="0"/>
              </a:rPr>
              <a:t>Program</a:t>
            </a:r>
            <a:endParaRPr kumimoji="0" lang="en-NZ" altLang="en-US" sz="2400" dirty="0">
              <a:latin typeface="Arial Narrow" panose="020B0606020202030204" pitchFamily="34" charset="0"/>
            </a:endParaRPr>
          </a:p>
          <a:p>
            <a:pPr algn="ctr" eaLnBrk="1" hangingPunct="1">
              <a:spcBef>
                <a:spcPct val="0"/>
              </a:spcBef>
              <a:buClrTx/>
              <a:buFontTx/>
              <a:buNone/>
            </a:pPr>
            <a:r>
              <a:rPr kumimoji="0" lang="en-NZ" altLang="en-US" sz="2400" dirty="0">
                <a:latin typeface="Arial Narrow" panose="020B0606020202030204" pitchFamily="34" charset="0"/>
              </a:rPr>
              <a:t>Code</a:t>
            </a:r>
            <a:endParaRPr kumimoji="0" lang="en-NZ" altLang="en-US" sz="2400" dirty="0">
              <a:latin typeface="Arial Narrow" panose="020B0606020202030204" pitchFamily="34" charset="0"/>
            </a:endParaRPr>
          </a:p>
        </p:txBody>
      </p:sp>
      <p:sp>
        <p:nvSpPr>
          <p:cNvPr id="8" name="AutoShape 6"/>
          <p:cNvSpPr>
            <a:spLocks noChangeArrowheads="1"/>
          </p:cNvSpPr>
          <p:nvPr/>
        </p:nvSpPr>
        <p:spPr bwMode="auto">
          <a:xfrm>
            <a:off x="3582988" y="2079625"/>
            <a:ext cx="1935162" cy="854075"/>
          </a:xfrm>
          <a:prstGeom prst="rightArrow">
            <a:avLst>
              <a:gd name="adj1" fmla="val 54648"/>
              <a:gd name="adj2" fmla="val 71194"/>
            </a:avLst>
          </a:prstGeom>
          <a:solidFill>
            <a:srgbClr val="FFCC00"/>
          </a:solidFill>
          <a:ln w="25400">
            <a:solidFill>
              <a:schemeClr val="tx1"/>
            </a:solidFill>
            <a:miter lim="800000"/>
          </a:ln>
        </p:spPr>
        <p:txBody>
          <a:bodyPr wrap="none" anchor="ctr"/>
          <a:lstStyle>
            <a:lvl1pPr>
              <a:spcBef>
                <a:spcPct val="20000"/>
              </a:spcBef>
              <a:buClr>
                <a:srgbClr val="FFCC00"/>
              </a:buClr>
              <a:buChar char="•"/>
              <a:defRPr kumimoji="1"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CC00"/>
              </a:buClr>
              <a:buChar char="–"/>
              <a:defRPr kumimoji="1"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CC00"/>
              </a:buClr>
              <a:buChar char="•"/>
              <a:defRPr kumimoji="1"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kumimoji="0" lang="en-NZ" altLang="en-US" sz="2400">
                <a:latin typeface="Arial Narrow" panose="020B0606020202030204" pitchFamily="34" charset="0"/>
              </a:rPr>
              <a:t>Development</a:t>
            </a:r>
            <a:endParaRPr kumimoji="0" lang="en-NZ" altLang="en-US" sz="2400">
              <a:latin typeface="Arial Narrow" panose="020B0606020202030204" pitchFamily="34" charset="0"/>
            </a:endParaRPr>
          </a:p>
        </p:txBody>
      </p:sp>
      <p:sp>
        <p:nvSpPr>
          <p:cNvPr id="9" name="AutoShape 7"/>
          <p:cNvSpPr>
            <a:spLocks noChangeArrowheads="1"/>
          </p:cNvSpPr>
          <p:nvPr/>
        </p:nvSpPr>
        <p:spPr bwMode="auto">
          <a:xfrm flipH="1">
            <a:off x="4976813" y="503238"/>
            <a:ext cx="2970212" cy="189071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881" y="11878"/>
                </a:moveTo>
                <a:cubicBezTo>
                  <a:pt x="17935" y="11521"/>
                  <a:pt x="17963" y="11161"/>
                  <a:pt x="17963" y="10800"/>
                </a:cubicBezTo>
                <a:cubicBezTo>
                  <a:pt x="17963" y="6843"/>
                  <a:pt x="14756" y="3637"/>
                  <a:pt x="10800" y="3637"/>
                </a:cubicBezTo>
                <a:cubicBezTo>
                  <a:pt x="6843" y="3637"/>
                  <a:pt x="3637" y="6843"/>
                  <a:pt x="3637" y="10800"/>
                </a:cubicBezTo>
                <a:cubicBezTo>
                  <a:pt x="3636" y="12300"/>
                  <a:pt x="4108" y="13762"/>
                  <a:pt x="4983" y="14981"/>
                </a:cubicBezTo>
                <a:lnTo>
                  <a:pt x="2030" y="17104"/>
                </a:lnTo>
                <a:cubicBezTo>
                  <a:pt x="710" y="15267"/>
                  <a:pt x="0" y="13062"/>
                  <a:pt x="0" y="10800"/>
                </a:cubicBezTo>
                <a:cubicBezTo>
                  <a:pt x="0" y="4835"/>
                  <a:pt x="4835" y="0"/>
                  <a:pt x="10800" y="0"/>
                </a:cubicBezTo>
                <a:cubicBezTo>
                  <a:pt x="16764" y="0"/>
                  <a:pt x="21600" y="4835"/>
                  <a:pt x="21600" y="10800"/>
                </a:cubicBezTo>
                <a:cubicBezTo>
                  <a:pt x="21599" y="11344"/>
                  <a:pt x="21558" y="11888"/>
                  <a:pt x="21476" y="12426"/>
                </a:cubicBezTo>
                <a:lnTo>
                  <a:pt x="24145" y="12833"/>
                </a:lnTo>
                <a:lnTo>
                  <a:pt x="18999" y="16619"/>
                </a:lnTo>
                <a:lnTo>
                  <a:pt x="15212" y="11472"/>
                </a:lnTo>
                <a:lnTo>
                  <a:pt x="17881" y="11878"/>
                </a:lnTo>
                <a:close/>
              </a:path>
            </a:pathLst>
          </a:custGeom>
          <a:solidFill>
            <a:srgbClr val="A50021"/>
          </a:solidFill>
          <a:ln w="25400">
            <a:solidFill>
              <a:schemeClr val="tx1"/>
            </a:solidFill>
            <a:miter lim="800000"/>
          </a:ln>
        </p:spPr>
        <p:txBody>
          <a:bodyPr wrap="none" anchor="ctr"/>
          <a:lstStyle>
            <a:lvl1pPr>
              <a:spcBef>
                <a:spcPct val="20000"/>
              </a:spcBef>
              <a:buClr>
                <a:srgbClr val="FFCC00"/>
              </a:buClr>
              <a:buChar char="•"/>
              <a:defRPr kumimoji="1"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CC00"/>
              </a:buClr>
              <a:buChar char="–"/>
              <a:defRPr kumimoji="1"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CC00"/>
              </a:buClr>
              <a:buChar char="•"/>
              <a:defRPr kumimoji="1"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kumimoji="0" lang="en-NZ" altLang="en-US" dirty="0">
                <a:solidFill>
                  <a:schemeClr val="bg1"/>
                </a:solidFill>
                <a:latin typeface="Arial Narrow" panose="020B0606020202030204" pitchFamily="34" charset="0"/>
              </a:rPr>
              <a:t>Testing</a:t>
            </a:r>
            <a:endParaRPr kumimoji="0" lang="en-NZ" altLang="en-US" dirty="0">
              <a:solidFill>
                <a:schemeClr val="bg1"/>
              </a:solidFill>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70060" y="3215996"/>
            <a:ext cx="8565777" cy="4770537"/>
          </a:xfrm>
          <a:prstGeom prst="rect">
            <a:avLst/>
          </a:prstGeom>
          <a:noFill/>
        </p:spPr>
        <p:txBody>
          <a:bodyPr wrap="square" rtlCol="0">
            <a:spAutoFit/>
          </a:bodyPr>
          <a:lstStyle/>
          <a:p>
            <a:r>
              <a:rPr lang="en-NZ" sz="2800" dirty="0">
                <a:solidFill>
                  <a:schemeClr val="bg1"/>
                </a:solidFill>
                <a:ea typeface="Tahoma" panose="020B0604030504040204" pitchFamily="34" charset="0"/>
                <a:cs typeface="Segoe UI" panose="020B0502040204020203" pitchFamily="34" charset="0"/>
              </a:rPr>
              <a:t>How is security testing different</a:t>
            </a:r>
            <a:r>
              <a:rPr lang="en-NZ" sz="2800" dirty="0" smtClean="0">
                <a:solidFill>
                  <a:schemeClr val="bg1"/>
                </a:solidFill>
                <a:ea typeface="Tahoma" panose="020B0604030504040204" pitchFamily="34" charset="0"/>
                <a:cs typeface="Segoe UI" panose="020B0502040204020203" pitchFamily="34" charset="0"/>
              </a:rPr>
              <a:t>?</a:t>
            </a:r>
            <a:endParaRPr lang="en-NZ" sz="2800" dirty="0">
              <a:solidFill>
                <a:schemeClr val="bg1"/>
              </a:solidFill>
              <a:ea typeface="Tahoma" panose="020B0604030504040204" pitchFamily="34" charset="0"/>
              <a:cs typeface="Segoe UI" panose="020B0502040204020203" pitchFamily="34" charset="0"/>
            </a:endParaRPr>
          </a:p>
          <a:p>
            <a:pPr marL="457200" indent="-457200">
              <a:buFontTx/>
              <a:buChar char="-"/>
            </a:pPr>
            <a:r>
              <a:rPr lang="en-NZ" sz="2400" dirty="0" smtClean="0">
                <a:solidFill>
                  <a:schemeClr val="bg1"/>
                </a:solidFill>
                <a:ea typeface="Tahoma" panose="020B0604030504040204" pitchFamily="34" charset="0"/>
                <a:cs typeface="Segoe UI" panose="020B0502040204020203" pitchFamily="34" charset="0"/>
              </a:rPr>
              <a:t>Security bugs are caused deliberately</a:t>
            </a:r>
            <a:endParaRPr lang="en-NZ" sz="2400" dirty="0" smtClean="0">
              <a:solidFill>
                <a:schemeClr val="bg1"/>
              </a:solidFill>
              <a:ea typeface="Tahoma" panose="020B0604030504040204" pitchFamily="34" charset="0"/>
              <a:cs typeface="Segoe UI" panose="020B0502040204020203" pitchFamily="34" charset="0"/>
            </a:endParaRPr>
          </a:p>
          <a:p>
            <a:pPr marL="457200" indent="-457200">
              <a:buFontTx/>
              <a:buChar char="-"/>
            </a:pPr>
            <a:r>
              <a:rPr lang="en-US" sz="2400" dirty="0" smtClean="0">
                <a:solidFill>
                  <a:schemeClr val="bg1"/>
                </a:solidFill>
                <a:ea typeface="Tahoma" panose="020B0604030504040204" pitchFamily="34" charset="0"/>
                <a:cs typeface="Segoe UI" panose="020B0502040204020203" pitchFamily="34" charset="0"/>
              </a:rPr>
              <a:t>Tester need to think like th attacker</a:t>
            </a:r>
            <a:endParaRPr lang="en-NZ" sz="2400" dirty="0" smtClean="0">
              <a:solidFill>
                <a:schemeClr val="bg1"/>
              </a:solidFill>
              <a:ea typeface="Tahoma" panose="020B0604030504040204" pitchFamily="34" charset="0"/>
              <a:cs typeface="Segoe UI" panose="020B0502040204020203" pitchFamily="34" charset="0"/>
            </a:endParaRPr>
          </a:p>
          <a:p>
            <a:pPr marL="457200" indent="-457200">
              <a:buFontTx/>
              <a:buChar char="-"/>
            </a:pPr>
            <a:r>
              <a:rPr lang="en-US" sz="2400" dirty="0" smtClean="0">
                <a:solidFill>
                  <a:schemeClr val="bg1"/>
                </a:solidFill>
                <a:ea typeface="Tahoma" panose="020B0604030504040204" pitchFamily="34" charset="0"/>
                <a:cs typeface="Segoe UI" panose="020B0502040204020203" pitchFamily="34" charset="0"/>
              </a:rPr>
              <a:t>So, what is a security bug?</a:t>
            </a:r>
            <a:endParaRPr lang="en-US" sz="2400" dirty="0" smtClean="0">
              <a:solidFill>
                <a:schemeClr val="bg1"/>
              </a:solidFill>
              <a:ea typeface="Tahoma" panose="020B0604030504040204" pitchFamily="34" charset="0"/>
              <a:cs typeface="Segoe UI" panose="020B0502040204020203" pitchFamily="34" charset="0"/>
            </a:endParaRPr>
          </a:p>
          <a:p>
            <a:pPr marL="914400" lvl="1" indent="-457200">
              <a:buFontTx/>
              <a:buChar char="-"/>
            </a:pPr>
            <a:r>
              <a:rPr lang="en-US" sz="2000" dirty="0" smtClean="0">
                <a:solidFill>
                  <a:schemeClr val="bg1"/>
                </a:solidFill>
                <a:ea typeface="Tahoma" panose="020B0604030504040204" pitchFamily="34" charset="0"/>
                <a:cs typeface="Segoe UI" panose="020B0502040204020203" pitchFamily="34" charset="0"/>
              </a:rPr>
              <a:t>spoofing another’s identity</a:t>
            </a:r>
            <a:endParaRPr lang="en-US" sz="2000" dirty="0" smtClean="0">
              <a:solidFill>
                <a:schemeClr val="bg1"/>
              </a:solidFill>
              <a:ea typeface="Tahoma" panose="020B0604030504040204" pitchFamily="34" charset="0"/>
              <a:cs typeface="Segoe UI" panose="020B0502040204020203" pitchFamily="34" charset="0"/>
            </a:endParaRPr>
          </a:p>
          <a:p>
            <a:pPr marL="914400" lvl="1" indent="-457200">
              <a:buFontTx/>
              <a:buChar char="-"/>
            </a:pPr>
            <a:r>
              <a:rPr lang="en-US" sz="2000" dirty="0" smtClean="0">
                <a:solidFill>
                  <a:schemeClr val="bg1"/>
                </a:solidFill>
                <a:ea typeface="Tahoma" panose="020B0604030504040204" pitchFamily="34" charset="0"/>
                <a:cs typeface="Segoe UI" panose="020B0502040204020203" pitchFamily="34" charset="0"/>
              </a:rPr>
              <a:t>failed to meet the </a:t>
            </a:r>
            <a:r>
              <a:rPr lang="en-US" sz="2000" dirty="0" smtClean="0">
                <a:solidFill>
                  <a:srgbClr val="FFFF00"/>
                </a:solidFill>
                <a:ea typeface="Tahoma" panose="020B0604030504040204" pitchFamily="34" charset="0"/>
                <a:cs typeface="Segoe UI" panose="020B0502040204020203" pitchFamily="34" charset="0"/>
              </a:rPr>
              <a:t>security requirements</a:t>
            </a:r>
            <a:endParaRPr lang="en-US" sz="2000" dirty="0" smtClean="0">
              <a:solidFill>
                <a:srgbClr val="FFFF00"/>
              </a:solidFill>
              <a:ea typeface="Tahoma" panose="020B0604030504040204" pitchFamily="34" charset="0"/>
              <a:cs typeface="Segoe UI" panose="020B0502040204020203" pitchFamily="34" charset="0"/>
            </a:endParaRPr>
          </a:p>
          <a:p>
            <a:pPr marL="457200" indent="-457200">
              <a:buFontTx/>
              <a:buChar char="-"/>
            </a:pPr>
            <a:r>
              <a:rPr lang="en-US" sz="2400" dirty="0" smtClean="0">
                <a:solidFill>
                  <a:schemeClr val="bg1"/>
                </a:solidFill>
                <a:ea typeface="Tahoma" panose="020B0604030504040204" pitchFamily="34" charset="0"/>
                <a:cs typeface="Segoe UI" panose="020B0502040204020203" pitchFamily="34" charset="0"/>
              </a:rPr>
              <a:t>Testing still just increases confidence in the software</a:t>
            </a:r>
            <a:endParaRPr lang="en-US" sz="2400" dirty="0" smtClean="0">
              <a:solidFill>
                <a:schemeClr val="bg1"/>
              </a:solidFill>
              <a:ea typeface="Tahoma" panose="020B0604030504040204" pitchFamily="34" charset="0"/>
              <a:cs typeface="Segoe UI" panose="020B0502040204020203" pitchFamily="34" charset="0"/>
            </a:endParaRPr>
          </a:p>
          <a:p>
            <a:pPr marL="914400" lvl="1" indent="-457200">
              <a:buFontTx/>
              <a:buChar char="-"/>
            </a:pPr>
            <a:r>
              <a:rPr lang="en-US" sz="2000" dirty="0" smtClean="0">
                <a:solidFill>
                  <a:schemeClr val="bg1"/>
                </a:solidFill>
                <a:ea typeface="Tahoma" panose="020B0604030504040204" pitchFamily="34" charset="0"/>
                <a:cs typeface="Segoe UI" panose="020B0502040204020203" pitchFamily="34" charset="0"/>
              </a:rPr>
              <a:t>no guarantee that system is secure against motivated attacker</a:t>
            </a:r>
            <a:endParaRPr lang="en-US" sz="2000" dirty="0" smtClean="0">
              <a:solidFill>
                <a:schemeClr val="bg1"/>
              </a:solidFill>
              <a:ea typeface="Tahoma" panose="020B0604030504040204" pitchFamily="34" charset="0"/>
              <a:cs typeface="Segoe UI" panose="020B0502040204020203" pitchFamily="34" charset="0"/>
            </a:endParaRPr>
          </a:p>
          <a:p>
            <a:pPr marL="914400" lvl="1" indent="-457200">
              <a:buFontTx/>
              <a:buChar char="-"/>
            </a:pPr>
            <a:endParaRPr lang="en-US" sz="2800" dirty="0" smtClean="0">
              <a:solidFill>
                <a:schemeClr val="bg1"/>
              </a:solidFill>
              <a:ea typeface="Tahoma" panose="020B0604030504040204" pitchFamily="34" charset="0"/>
              <a:cs typeface="Segoe UI" panose="020B0502040204020203" pitchFamily="34" charset="0"/>
            </a:endParaRPr>
          </a:p>
          <a:p>
            <a:pPr marL="914400" lvl="1" indent="-457200">
              <a:buFontTx/>
              <a:buChar char="-"/>
            </a:pPr>
            <a:endParaRPr lang="en-NZ" sz="2800" dirty="0" smtClean="0">
              <a:solidFill>
                <a:schemeClr val="bg1"/>
              </a:solidFill>
              <a:ea typeface="Tahoma" panose="020B0604030504040204" pitchFamily="34" charset="0"/>
              <a:cs typeface="Segoe UI" panose="020B0502040204020203" pitchFamily="34" charset="0"/>
            </a:endParaRPr>
          </a:p>
          <a:p>
            <a:pPr marL="457200" indent="-457200">
              <a:buFontTx/>
              <a:buChar char="-"/>
            </a:pPr>
            <a:endParaRPr lang="en-US" sz="3200" b="1" dirty="0" smtClean="0">
              <a:solidFill>
                <a:schemeClr val="bg1"/>
              </a:solidFill>
              <a:ea typeface="Tahoma" panose="020B0604030504040204" pitchFamily="34" charset="0"/>
              <a:cs typeface="Arial" panose="020B0604020202020204" pitchFamily="34" charset="0"/>
            </a:endParaRPr>
          </a:p>
          <a:p>
            <a:endParaRPr lang="en-US" sz="3200" dirty="0">
              <a:solidFill>
                <a:schemeClr val="bg1"/>
              </a:solidFill>
              <a:latin typeface="Arial" panose="020B0604020202020204" pitchFamily="34" charset="0"/>
              <a:ea typeface="Tahoma" panose="020B0604030504040204" pitchFamily="34" charset="0"/>
              <a:cs typeface="Arial" panose="020B0604020202020204" pitchFamily="34" charset="0"/>
            </a:endParaRPr>
          </a:p>
        </p:txBody>
      </p:sp>
      <p:sp>
        <p:nvSpPr>
          <p:cNvPr id="7" name="TextBox 6"/>
          <p:cNvSpPr txBox="1"/>
          <p:nvPr/>
        </p:nvSpPr>
        <p:spPr>
          <a:xfrm>
            <a:off x="-1" y="0"/>
            <a:ext cx="9105900" cy="1332000"/>
          </a:xfrm>
          <a:prstGeom prst="rect">
            <a:avLst/>
          </a:prstGeom>
          <a:solidFill>
            <a:srgbClr val="004532"/>
          </a:solidFill>
        </p:spPr>
        <p:txBody>
          <a:bodyPr wrap="square" tIns="108000" bIns="108000" rtlCol="0" anchor="ctr" anchorCtr="0">
            <a:noAutofit/>
          </a:bodyPr>
          <a:lstStyle/>
          <a:p>
            <a:r>
              <a:rPr lang="en-US" sz="5500" dirty="0" smtClean="0">
                <a:solidFill>
                  <a:schemeClr val="bg1"/>
                </a:solidFill>
                <a:ea typeface="Tahoma" panose="020B0604030504040204" pitchFamily="34" charset="0"/>
                <a:cs typeface="Tahoma" panose="020B0604030504040204" pitchFamily="34" charset="0"/>
              </a:rPr>
              <a:t>Security testing</a:t>
            </a:r>
            <a:endParaRPr lang="en-NZ" sz="5500" dirty="0">
              <a:solidFill>
                <a:schemeClr val="bg1"/>
              </a:solidFill>
            </a:endParaRPr>
          </a:p>
        </p:txBody>
      </p:sp>
      <p:sp>
        <p:nvSpPr>
          <p:cNvPr id="5" name="Rectangle 4"/>
          <p:cNvSpPr>
            <a:spLocks noChangeArrowheads="1"/>
          </p:cNvSpPr>
          <p:nvPr/>
        </p:nvSpPr>
        <p:spPr bwMode="auto">
          <a:xfrm>
            <a:off x="1466850" y="2033588"/>
            <a:ext cx="1981200" cy="990600"/>
          </a:xfrm>
          <a:prstGeom prst="rect">
            <a:avLst/>
          </a:prstGeom>
          <a:solidFill>
            <a:schemeClr val="bg1"/>
          </a:solidFill>
          <a:ln w="25400">
            <a:solidFill>
              <a:schemeClr val="tx1"/>
            </a:solidFill>
            <a:miter lim="800000"/>
          </a:ln>
        </p:spPr>
        <p:txBody>
          <a:bodyPr wrap="none" anchor="ctr"/>
          <a:lstStyle>
            <a:lvl1pPr>
              <a:spcBef>
                <a:spcPct val="20000"/>
              </a:spcBef>
              <a:buClr>
                <a:srgbClr val="FFCC00"/>
              </a:buClr>
              <a:buChar char="•"/>
              <a:defRPr kumimoji="1"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CC00"/>
              </a:buClr>
              <a:buChar char="–"/>
              <a:defRPr kumimoji="1"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CC00"/>
              </a:buClr>
              <a:buChar char="•"/>
              <a:defRPr kumimoji="1"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kumimoji="0" lang="en-NZ" altLang="en-US" sz="2800" dirty="0" smtClean="0">
                <a:latin typeface="Arial Narrow" panose="020B0606020202030204" pitchFamily="34" charset="0"/>
              </a:rPr>
              <a:t>Security </a:t>
            </a:r>
            <a:br>
              <a:rPr kumimoji="0" lang="en-NZ" altLang="en-US" sz="2800" dirty="0" smtClean="0">
                <a:latin typeface="Arial Narrow" panose="020B0606020202030204" pitchFamily="34" charset="0"/>
              </a:rPr>
            </a:br>
            <a:r>
              <a:rPr kumimoji="0" lang="en-NZ" altLang="en-US" sz="2800" dirty="0" smtClean="0">
                <a:latin typeface="Arial Narrow" panose="020B0606020202030204" pitchFamily="34" charset="0"/>
              </a:rPr>
              <a:t>requirements</a:t>
            </a:r>
            <a:endParaRPr kumimoji="0" lang="en-NZ" altLang="en-US" sz="2800" dirty="0">
              <a:latin typeface="Arial Narrow" panose="020B0606020202030204" pitchFamily="34" charset="0"/>
            </a:endParaRPr>
          </a:p>
        </p:txBody>
      </p:sp>
      <p:sp>
        <p:nvSpPr>
          <p:cNvPr id="6" name="Rectangle 5"/>
          <p:cNvSpPr>
            <a:spLocks noChangeArrowheads="1"/>
          </p:cNvSpPr>
          <p:nvPr/>
        </p:nvSpPr>
        <p:spPr bwMode="auto">
          <a:xfrm>
            <a:off x="5607050" y="2033588"/>
            <a:ext cx="1665288" cy="990600"/>
          </a:xfrm>
          <a:prstGeom prst="rect">
            <a:avLst/>
          </a:prstGeom>
          <a:solidFill>
            <a:schemeClr val="bg1"/>
          </a:solidFill>
          <a:ln w="25400">
            <a:solidFill>
              <a:schemeClr val="tx1"/>
            </a:solidFill>
            <a:miter lim="800000"/>
          </a:ln>
        </p:spPr>
        <p:txBody>
          <a:bodyPr wrap="none" anchor="ctr"/>
          <a:lstStyle>
            <a:lvl1pPr>
              <a:spcBef>
                <a:spcPct val="20000"/>
              </a:spcBef>
              <a:buClr>
                <a:srgbClr val="FFCC00"/>
              </a:buClr>
              <a:buChar char="•"/>
              <a:defRPr kumimoji="1"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CC00"/>
              </a:buClr>
              <a:buChar char="–"/>
              <a:defRPr kumimoji="1"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CC00"/>
              </a:buClr>
              <a:buChar char="•"/>
              <a:defRPr kumimoji="1"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kumimoji="0" lang="en-NZ" altLang="en-US" sz="2400" dirty="0">
                <a:latin typeface="Arial Narrow" panose="020B0606020202030204" pitchFamily="34" charset="0"/>
              </a:rPr>
              <a:t>Program</a:t>
            </a:r>
            <a:endParaRPr kumimoji="0" lang="en-NZ" altLang="en-US" sz="2400" dirty="0">
              <a:latin typeface="Arial Narrow" panose="020B0606020202030204" pitchFamily="34" charset="0"/>
            </a:endParaRPr>
          </a:p>
          <a:p>
            <a:pPr algn="ctr" eaLnBrk="1" hangingPunct="1">
              <a:spcBef>
                <a:spcPct val="0"/>
              </a:spcBef>
              <a:buClrTx/>
              <a:buFontTx/>
              <a:buNone/>
            </a:pPr>
            <a:r>
              <a:rPr kumimoji="0" lang="en-NZ" altLang="en-US" sz="2400" dirty="0">
                <a:latin typeface="Arial Narrow" panose="020B0606020202030204" pitchFamily="34" charset="0"/>
              </a:rPr>
              <a:t>Code</a:t>
            </a:r>
            <a:endParaRPr kumimoji="0" lang="en-NZ" altLang="en-US" sz="2400" dirty="0">
              <a:latin typeface="Arial Narrow" panose="020B0606020202030204" pitchFamily="34" charset="0"/>
            </a:endParaRPr>
          </a:p>
        </p:txBody>
      </p:sp>
      <p:sp>
        <p:nvSpPr>
          <p:cNvPr id="8" name="AutoShape 6"/>
          <p:cNvSpPr>
            <a:spLocks noChangeArrowheads="1"/>
          </p:cNvSpPr>
          <p:nvPr/>
        </p:nvSpPr>
        <p:spPr bwMode="auto">
          <a:xfrm>
            <a:off x="3582988" y="2079625"/>
            <a:ext cx="1935162" cy="854075"/>
          </a:xfrm>
          <a:prstGeom prst="rightArrow">
            <a:avLst>
              <a:gd name="adj1" fmla="val 54648"/>
              <a:gd name="adj2" fmla="val 71194"/>
            </a:avLst>
          </a:prstGeom>
          <a:solidFill>
            <a:srgbClr val="FFCC00"/>
          </a:solidFill>
          <a:ln w="25400">
            <a:solidFill>
              <a:schemeClr val="tx1"/>
            </a:solidFill>
            <a:miter lim="800000"/>
          </a:ln>
        </p:spPr>
        <p:txBody>
          <a:bodyPr wrap="none" anchor="ctr"/>
          <a:lstStyle>
            <a:lvl1pPr>
              <a:spcBef>
                <a:spcPct val="20000"/>
              </a:spcBef>
              <a:buClr>
                <a:srgbClr val="FFCC00"/>
              </a:buClr>
              <a:buChar char="•"/>
              <a:defRPr kumimoji="1"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CC00"/>
              </a:buClr>
              <a:buChar char="–"/>
              <a:defRPr kumimoji="1"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CC00"/>
              </a:buClr>
              <a:buChar char="•"/>
              <a:defRPr kumimoji="1"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kumimoji="0" lang="en-NZ" altLang="en-US" sz="2400">
                <a:latin typeface="Arial Narrow" panose="020B0606020202030204" pitchFamily="34" charset="0"/>
              </a:rPr>
              <a:t>Development</a:t>
            </a:r>
            <a:endParaRPr kumimoji="0" lang="en-NZ" altLang="en-US" sz="2400">
              <a:latin typeface="Arial Narrow" panose="020B0606020202030204" pitchFamily="34" charset="0"/>
            </a:endParaRPr>
          </a:p>
        </p:txBody>
      </p:sp>
      <p:sp>
        <p:nvSpPr>
          <p:cNvPr id="9" name="AutoShape 7"/>
          <p:cNvSpPr>
            <a:spLocks noChangeArrowheads="1"/>
          </p:cNvSpPr>
          <p:nvPr/>
        </p:nvSpPr>
        <p:spPr bwMode="auto">
          <a:xfrm flipH="1">
            <a:off x="4976813" y="503238"/>
            <a:ext cx="2970212" cy="189071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881" y="11878"/>
                </a:moveTo>
                <a:cubicBezTo>
                  <a:pt x="17935" y="11521"/>
                  <a:pt x="17963" y="11161"/>
                  <a:pt x="17963" y="10800"/>
                </a:cubicBezTo>
                <a:cubicBezTo>
                  <a:pt x="17963" y="6843"/>
                  <a:pt x="14756" y="3637"/>
                  <a:pt x="10800" y="3637"/>
                </a:cubicBezTo>
                <a:cubicBezTo>
                  <a:pt x="6843" y="3637"/>
                  <a:pt x="3637" y="6843"/>
                  <a:pt x="3637" y="10800"/>
                </a:cubicBezTo>
                <a:cubicBezTo>
                  <a:pt x="3636" y="12300"/>
                  <a:pt x="4108" y="13762"/>
                  <a:pt x="4983" y="14981"/>
                </a:cubicBezTo>
                <a:lnTo>
                  <a:pt x="2030" y="17104"/>
                </a:lnTo>
                <a:cubicBezTo>
                  <a:pt x="710" y="15267"/>
                  <a:pt x="0" y="13062"/>
                  <a:pt x="0" y="10800"/>
                </a:cubicBezTo>
                <a:cubicBezTo>
                  <a:pt x="0" y="4835"/>
                  <a:pt x="4835" y="0"/>
                  <a:pt x="10800" y="0"/>
                </a:cubicBezTo>
                <a:cubicBezTo>
                  <a:pt x="16764" y="0"/>
                  <a:pt x="21600" y="4835"/>
                  <a:pt x="21600" y="10800"/>
                </a:cubicBezTo>
                <a:cubicBezTo>
                  <a:pt x="21599" y="11344"/>
                  <a:pt x="21558" y="11888"/>
                  <a:pt x="21476" y="12426"/>
                </a:cubicBezTo>
                <a:lnTo>
                  <a:pt x="24145" y="12833"/>
                </a:lnTo>
                <a:lnTo>
                  <a:pt x="18999" y="16619"/>
                </a:lnTo>
                <a:lnTo>
                  <a:pt x="15212" y="11472"/>
                </a:lnTo>
                <a:lnTo>
                  <a:pt x="17881" y="11878"/>
                </a:lnTo>
                <a:close/>
              </a:path>
            </a:pathLst>
          </a:custGeom>
          <a:solidFill>
            <a:srgbClr val="A50021"/>
          </a:solidFill>
          <a:ln w="25400">
            <a:solidFill>
              <a:schemeClr val="tx1"/>
            </a:solidFill>
            <a:miter lim="800000"/>
          </a:ln>
        </p:spPr>
        <p:txBody>
          <a:bodyPr wrap="none" anchor="ctr"/>
          <a:lstStyle>
            <a:lvl1pPr>
              <a:spcBef>
                <a:spcPct val="20000"/>
              </a:spcBef>
              <a:buClr>
                <a:srgbClr val="FFCC00"/>
              </a:buClr>
              <a:buChar char="•"/>
              <a:defRPr kumimoji="1"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CC00"/>
              </a:buClr>
              <a:buChar char="–"/>
              <a:defRPr kumimoji="1"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CC00"/>
              </a:buClr>
              <a:buChar char="•"/>
              <a:defRPr kumimoji="1"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kumimoji="0" lang="en-NZ" altLang="en-US" dirty="0">
                <a:solidFill>
                  <a:schemeClr val="bg1"/>
                </a:solidFill>
                <a:latin typeface="Arial Narrow" panose="020B0606020202030204" pitchFamily="34" charset="0"/>
              </a:rPr>
              <a:t>Testing</a:t>
            </a:r>
            <a:endParaRPr kumimoji="0" lang="en-NZ" altLang="en-US" dirty="0">
              <a:solidFill>
                <a:schemeClr val="bg1"/>
              </a:solidFill>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70060" y="3365284"/>
            <a:ext cx="8565777" cy="3416320"/>
          </a:xfrm>
          <a:prstGeom prst="rect">
            <a:avLst/>
          </a:prstGeom>
          <a:noFill/>
        </p:spPr>
        <p:txBody>
          <a:bodyPr wrap="square" rtlCol="0">
            <a:spAutoFit/>
          </a:bodyPr>
          <a:lstStyle/>
          <a:p>
            <a:r>
              <a:rPr lang="en-US" sz="2800" dirty="0" smtClean="0">
                <a:solidFill>
                  <a:schemeClr val="bg1"/>
                </a:solidFill>
                <a:ea typeface="Tahoma" panose="020B0604030504040204" pitchFamily="34" charset="0"/>
                <a:cs typeface="Segoe UI" panose="020B0502040204020203" pitchFamily="34" charset="0"/>
              </a:rPr>
              <a:t>Ordinary testing focuses on ...</a:t>
            </a:r>
            <a:endParaRPr lang="en-US" sz="2800" dirty="0" smtClean="0">
              <a:solidFill>
                <a:schemeClr val="bg1"/>
              </a:solidFill>
              <a:ea typeface="Tahoma" panose="020B0604030504040204" pitchFamily="34" charset="0"/>
              <a:cs typeface="Segoe UI" panose="020B0502040204020203" pitchFamily="34" charset="0"/>
            </a:endParaRPr>
          </a:p>
          <a:p>
            <a:pPr marL="457200" indent="-457200">
              <a:buFontTx/>
              <a:buChar char="-"/>
            </a:pPr>
            <a:r>
              <a:rPr lang="en-US" sz="2400" dirty="0" smtClean="0">
                <a:solidFill>
                  <a:schemeClr val="bg1"/>
                </a:solidFill>
                <a:ea typeface="Tahoma" panose="020B0604030504040204" pitchFamily="34" charset="0"/>
                <a:cs typeface="Segoe UI" panose="020B0502040204020203" pitchFamily="34" charset="0"/>
              </a:rPr>
              <a:t>Happy path</a:t>
            </a:r>
            <a:endParaRPr lang="en-US" sz="2400" dirty="0" smtClean="0">
              <a:solidFill>
                <a:schemeClr val="bg1"/>
              </a:solidFill>
              <a:ea typeface="Tahoma" panose="020B0604030504040204" pitchFamily="34" charset="0"/>
              <a:cs typeface="Segoe UI" panose="020B0502040204020203" pitchFamily="34" charset="0"/>
            </a:endParaRPr>
          </a:p>
          <a:p>
            <a:pPr marL="457200" indent="-457200">
              <a:buFontTx/>
              <a:buChar char="-"/>
            </a:pPr>
            <a:r>
              <a:rPr lang="en-US" sz="2400" dirty="0" smtClean="0">
                <a:solidFill>
                  <a:schemeClr val="bg1"/>
                </a:solidFill>
                <a:ea typeface="Tahoma" panose="020B0604030504040204" pitchFamily="34" charset="0"/>
                <a:cs typeface="Segoe UI" panose="020B0502040204020203" pitchFamily="34" charset="0"/>
              </a:rPr>
              <a:t>Unhappy path </a:t>
            </a:r>
            <a:endParaRPr lang="en-US" sz="2400" dirty="0" smtClean="0">
              <a:solidFill>
                <a:schemeClr val="bg1"/>
              </a:solidFill>
              <a:ea typeface="Tahoma" panose="020B0604030504040204" pitchFamily="34" charset="0"/>
              <a:cs typeface="Segoe UI" panose="020B0502040204020203" pitchFamily="34" charset="0"/>
            </a:endParaRPr>
          </a:p>
          <a:p>
            <a:pPr marL="914400" lvl="1" indent="-457200">
              <a:buFontTx/>
              <a:buChar char="-"/>
            </a:pPr>
            <a:r>
              <a:rPr lang="en-US" sz="2000" dirty="0" smtClean="0">
                <a:solidFill>
                  <a:srgbClr val="FFFF00"/>
                </a:solidFill>
                <a:ea typeface="Tahoma" panose="020B0604030504040204" pitchFamily="34" charset="0"/>
                <a:cs typeface="Segoe UI" panose="020B0502040204020203" pitchFamily="34" charset="0"/>
              </a:rPr>
              <a:t>is this the same as a security bug?</a:t>
            </a:r>
            <a:endParaRPr lang="en-US" sz="2000" dirty="0" smtClean="0">
              <a:solidFill>
                <a:srgbClr val="FFFF00"/>
              </a:solidFill>
              <a:ea typeface="Tahoma" panose="020B0604030504040204" pitchFamily="34" charset="0"/>
              <a:cs typeface="Segoe UI" panose="020B0502040204020203" pitchFamily="34" charset="0"/>
            </a:endParaRPr>
          </a:p>
          <a:p>
            <a:pPr marL="914400" lvl="1" indent="-457200">
              <a:buFontTx/>
              <a:buChar char="-"/>
            </a:pPr>
            <a:endParaRPr lang="en-US" sz="2800" dirty="0" smtClean="0">
              <a:solidFill>
                <a:schemeClr val="bg1"/>
              </a:solidFill>
              <a:ea typeface="Tahoma" panose="020B0604030504040204" pitchFamily="34" charset="0"/>
              <a:cs typeface="Segoe UI" panose="020B0502040204020203" pitchFamily="34" charset="0"/>
            </a:endParaRPr>
          </a:p>
          <a:p>
            <a:pPr marL="914400" lvl="1" indent="-457200">
              <a:buFontTx/>
              <a:buChar char="-"/>
            </a:pPr>
            <a:endParaRPr lang="en-NZ" sz="2800" dirty="0" smtClean="0">
              <a:solidFill>
                <a:schemeClr val="bg1"/>
              </a:solidFill>
              <a:ea typeface="Tahoma" panose="020B0604030504040204" pitchFamily="34" charset="0"/>
              <a:cs typeface="Segoe UI" panose="020B0502040204020203" pitchFamily="34" charset="0"/>
            </a:endParaRPr>
          </a:p>
          <a:p>
            <a:pPr marL="457200" indent="-457200">
              <a:buFontTx/>
              <a:buChar char="-"/>
            </a:pPr>
            <a:endParaRPr lang="en-US" sz="3200" b="1" dirty="0" smtClean="0">
              <a:solidFill>
                <a:schemeClr val="bg1"/>
              </a:solidFill>
              <a:ea typeface="Tahoma" panose="020B0604030504040204" pitchFamily="34" charset="0"/>
              <a:cs typeface="Arial" panose="020B0604020202020204" pitchFamily="34" charset="0"/>
            </a:endParaRPr>
          </a:p>
          <a:p>
            <a:endParaRPr lang="en-US" sz="3200" dirty="0">
              <a:solidFill>
                <a:schemeClr val="bg1"/>
              </a:solidFill>
              <a:latin typeface="Arial" panose="020B0604020202020204" pitchFamily="34" charset="0"/>
              <a:ea typeface="Tahoma" panose="020B0604030504040204" pitchFamily="34" charset="0"/>
              <a:cs typeface="Arial" panose="020B0604020202020204" pitchFamily="34" charset="0"/>
            </a:endParaRPr>
          </a:p>
        </p:txBody>
      </p:sp>
      <p:sp>
        <p:nvSpPr>
          <p:cNvPr id="7" name="TextBox 6"/>
          <p:cNvSpPr txBox="1"/>
          <p:nvPr/>
        </p:nvSpPr>
        <p:spPr>
          <a:xfrm>
            <a:off x="-1" y="0"/>
            <a:ext cx="9105900" cy="1332000"/>
          </a:xfrm>
          <a:prstGeom prst="rect">
            <a:avLst/>
          </a:prstGeom>
          <a:solidFill>
            <a:srgbClr val="004532"/>
          </a:solidFill>
        </p:spPr>
        <p:txBody>
          <a:bodyPr wrap="square" tIns="108000" bIns="108000" rtlCol="0" anchor="ctr" anchorCtr="0">
            <a:noAutofit/>
          </a:bodyPr>
          <a:lstStyle/>
          <a:p>
            <a:r>
              <a:rPr lang="en-US" sz="5500" dirty="0" smtClean="0">
                <a:solidFill>
                  <a:schemeClr val="bg1"/>
                </a:solidFill>
                <a:ea typeface="Tahoma" panose="020B0604030504040204" pitchFamily="34" charset="0"/>
                <a:cs typeface="Tahoma" panose="020B0604030504040204" pitchFamily="34" charset="0"/>
              </a:rPr>
              <a:t>Security testing</a:t>
            </a:r>
            <a:endParaRPr lang="en-NZ" sz="5500" dirty="0">
              <a:solidFill>
                <a:schemeClr val="bg1"/>
              </a:solidFill>
            </a:endParaRPr>
          </a:p>
        </p:txBody>
      </p:sp>
      <p:sp>
        <p:nvSpPr>
          <p:cNvPr id="5" name="Rectangle 4"/>
          <p:cNvSpPr>
            <a:spLocks noChangeArrowheads="1"/>
          </p:cNvSpPr>
          <p:nvPr/>
        </p:nvSpPr>
        <p:spPr bwMode="auto">
          <a:xfrm>
            <a:off x="1466850" y="2033588"/>
            <a:ext cx="1981200" cy="990600"/>
          </a:xfrm>
          <a:prstGeom prst="rect">
            <a:avLst/>
          </a:prstGeom>
          <a:solidFill>
            <a:schemeClr val="bg1"/>
          </a:solidFill>
          <a:ln w="25400">
            <a:solidFill>
              <a:schemeClr val="tx1"/>
            </a:solidFill>
            <a:miter lim="800000"/>
          </a:ln>
        </p:spPr>
        <p:txBody>
          <a:bodyPr wrap="none" anchor="ctr"/>
          <a:lstStyle>
            <a:lvl1pPr>
              <a:spcBef>
                <a:spcPct val="20000"/>
              </a:spcBef>
              <a:buClr>
                <a:srgbClr val="FFCC00"/>
              </a:buClr>
              <a:buChar char="•"/>
              <a:defRPr kumimoji="1"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CC00"/>
              </a:buClr>
              <a:buChar char="–"/>
              <a:defRPr kumimoji="1"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CC00"/>
              </a:buClr>
              <a:buChar char="•"/>
              <a:defRPr kumimoji="1"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kumimoji="0" lang="en-NZ" altLang="en-US" sz="2800" dirty="0" smtClean="0">
                <a:latin typeface="Arial Narrow" panose="020B0606020202030204" pitchFamily="34" charset="0"/>
              </a:rPr>
              <a:t>Security</a:t>
            </a:r>
            <a:br>
              <a:rPr kumimoji="0" lang="en-NZ" altLang="en-US" sz="2800" dirty="0" smtClean="0">
                <a:latin typeface="Arial Narrow" panose="020B0606020202030204" pitchFamily="34" charset="0"/>
              </a:rPr>
            </a:br>
            <a:r>
              <a:rPr kumimoji="0" lang="en-NZ" altLang="en-US" sz="2800" dirty="0" smtClean="0">
                <a:latin typeface="Arial Narrow" panose="020B0606020202030204" pitchFamily="34" charset="0"/>
              </a:rPr>
              <a:t>requirements</a:t>
            </a:r>
            <a:endParaRPr kumimoji="0" lang="en-NZ" altLang="en-US" sz="2800" dirty="0">
              <a:latin typeface="Arial Narrow" panose="020B0606020202030204" pitchFamily="34" charset="0"/>
            </a:endParaRPr>
          </a:p>
        </p:txBody>
      </p:sp>
      <p:sp>
        <p:nvSpPr>
          <p:cNvPr id="6" name="Rectangle 5"/>
          <p:cNvSpPr>
            <a:spLocks noChangeArrowheads="1"/>
          </p:cNvSpPr>
          <p:nvPr/>
        </p:nvSpPr>
        <p:spPr bwMode="auto">
          <a:xfrm>
            <a:off x="5607050" y="2033588"/>
            <a:ext cx="1665288" cy="990600"/>
          </a:xfrm>
          <a:prstGeom prst="rect">
            <a:avLst/>
          </a:prstGeom>
          <a:solidFill>
            <a:schemeClr val="bg1"/>
          </a:solidFill>
          <a:ln w="25400">
            <a:solidFill>
              <a:schemeClr val="tx1"/>
            </a:solidFill>
            <a:miter lim="800000"/>
          </a:ln>
        </p:spPr>
        <p:txBody>
          <a:bodyPr wrap="none" anchor="ctr"/>
          <a:lstStyle>
            <a:lvl1pPr>
              <a:spcBef>
                <a:spcPct val="20000"/>
              </a:spcBef>
              <a:buClr>
                <a:srgbClr val="FFCC00"/>
              </a:buClr>
              <a:buChar char="•"/>
              <a:defRPr kumimoji="1"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CC00"/>
              </a:buClr>
              <a:buChar char="–"/>
              <a:defRPr kumimoji="1"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CC00"/>
              </a:buClr>
              <a:buChar char="•"/>
              <a:defRPr kumimoji="1"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kumimoji="0" lang="en-NZ" altLang="en-US" sz="2400" dirty="0">
                <a:latin typeface="Arial Narrow" panose="020B0606020202030204" pitchFamily="34" charset="0"/>
              </a:rPr>
              <a:t>Program</a:t>
            </a:r>
            <a:endParaRPr kumimoji="0" lang="en-NZ" altLang="en-US" sz="2400" dirty="0">
              <a:latin typeface="Arial Narrow" panose="020B0606020202030204" pitchFamily="34" charset="0"/>
            </a:endParaRPr>
          </a:p>
          <a:p>
            <a:pPr algn="ctr" eaLnBrk="1" hangingPunct="1">
              <a:spcBef>
                <a:spcPct val="0"/>
              </a:spcBef>
              <a:buClrTx/>
              <a:buFontTx/>
              <a:buNone/>
            </a:pPr>
            <a:r>
              <a:rPr kumimoji="0" lang="en-NZ" altLang="en-US" sz="2400" dirty="0">
                <a:latin typeface="Arial Narrow" panose="020B0606020202030204" pitchFamily="34" charset="0"/>
              </a:rPr>
              <a:t>Code</a:t>
            </a:r>
            <a:endParaRPr kumimoji="0" lang="en-NZ" altLang="en-US" sz="2400" dirty="0">
              <a:latin typeface="Arial Narrow" panose="020B0606020202030204" pitchFamily="34" charset="0"/>
            </a:endParaRPr>
          </a:p>
        </p:txBody>
      </p:sp>
      <p:sp>
        <p:nvSpPr>
          <p:cNvPr id="8" name="AutoShape 6"/>
          <p:cNvSpPr>
            <a:spLocks noChangeArrowheads="1"/>
          </p:cNvSpPr>
          <p:nvPr/>
        </p:nvSpPr>
        <p:spPr bwMode="auto">
          <a:xfrm>
            <a:off x="3582988" y="2079625"/>
            <a:ext cx="1935162" cy="854075"/>
          </a:xfrm>
          <a:prstGeom prst="rightArrow">
            <a:avLst>
              <a:gd name="adj1" fmla="val 54648"/>
              <a:gd name="adj2" fmla="val 71194"/>
            </a:avLst>
          </a:prstGeom>
          <a:solidFill>
            <a:srgbClr val="FFCC00"/>
          </a:solidFill>
          <a:ln w="25400">
            <a:solidFill>
              <a:schemeClr val="tx1"/>
            </a:solidFill>
            <a:miter lim="800000"/>
          </a:ln>
        </p:spPr>
        <p:txBody>
          <a:bodyPr wrap="none" anchor="ctr"/>
          <a:lstStyle>
            <a:lvl1pPr>
              <a:spcBef>
                <a:spcPct val="20000"/>
              </a:spcBef>
              <a:buClr>
                <a:srgbClr val="FFCC00"/>
              </a:buClr>
              <a:buChar char="•"/>
              <a:defRPr kumimoji="1"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CC00"/>
              </a:buClr>
              <a:buChar char="–"/>
              <a:defRPr kumimoji="1"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CC00"/>
              </a:buClr>
              <a:buChar char="•"/>
              <a:defRPr kumimoji="1"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kumimoji="0" lang="en-NZ" altLang="en-US" sz="2400">
                <a:latin typeface="Arial Narrow" panose="020B0606020202030204" pitchFamily="34" charset="0"/>
              </a:rPr>
              <a:t>Development</a:t>
            </a:r>
            <a:endParaRPr kumimoji="0" lang="en-NZ" altLang="en-US" sz="2400">
              <a:latin typeface="Arial Narrow" panose="020B0606020202030204" pitchFamily="34" charset="0"/>
            </a:endParaRPr>
          </a:p>
        </p:txBody>
      </p:sp>
      <p:sp>
        <p:nvSpPr>
          <p:cNvPr id="9" name="AutoShape 7"/>
          <p:cNvSpPr>
            <a:spLocks noChangeArrowheads="1"/>
          </p:cNvSpPr>
          <p:nvPr/>
        </p:nvSpPr>
        <p:spPr bwMode="auto">
          <a:xfrm flipH="1">
            <a:off x="4976813" y="503238"/>
            <a:ext cx="2970212" cy="189071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881" y="11878"/>
                </a:moveTo>
                <a:cubicBezTo>
                  <a:pt x="17935" y="11521"/>
                  <a:pt x="17963" y="11161"/>
                  <a:pt x="17963" y="10800"/>
                </a:cubicBezTo>
                <a:cubicBezTo>
                  <a:pt x="17963" y="6843"/>
                  <a:pt x="14756" y="3637"/>
                  <a:pt x="10800" y="3637"/>
                </a:cubicBezTo>
                <a:cubicBezTo>
                  <a:pt x="6843" y="3637"/>
                  <a:pt x="3637" y="6843"/>
                  <a:pt x="3637" y="10800"/>
                </a:cubicBezTo>
                <a:cubicBezTo>
                  <a:pt x="3636" y="12300"/>
                  <a:pt x="4108" y="13762"/>
                  <a:pt x="4983" y="14981"/>
                </a:cubicBezTo>
                <a:lnTo>
                  <a:pt x="2030" y="17104"/>
                </a:lnTo>
                <a:cubicBezTo>
                  <a:pt x="710" y="15267"/>
                  <a:pt x="0" y="13062"/>
                  <a:pt x="0" y="10800"/>
                </a:cubicBezTo>
                <a:cubicBezTo>
                  <a:pt x="0" y="4835"/>
                  <a:pt x="4835" y="0"/>
                  <a:pt x="10800" y="0"/>
                </a:cubicBezTo>
                <a:cubicBezTo>
                  <a:pt x="16764" y="0"/>
                  <a:pt x="21600" y="4835"/>
                  <a:pt x="21600" y="10800"/>
                </a:cubicBezTo>
                <a:cubicBezTo>
                  <a:pt x="21599" y="11344"/>
                  <a:pt x="21558" y="11888"/>
                  <a:pt x="21476" y="12426"/>
                </a:cubicBezTo>
                <a:lnTo>
                  <a:pt x="24145" y="12833"/>
                </a:lnTo>
                <a:lnTo>
                  <a:pt x="18999" y="16619"/>
                </a:lnTo>
                <a:lnTo>
                  <a:pt x="15212" y="11472"/>
                </a:lnTo>
                <a:lnTo>
                  <a:pt x="17881" y="11878"/>
                </a:lnTo>
                <a:close/>
              </a:path>
            </a:pathLst>
          </a:custGeom>
          <a:solidFill>
            <a:srgbClr val="A50021"/>
          </a:solidFill>
          <a:ln w="25400">
            <a:solidFill>
              <a:schemeClr val="tx1"/>
            </a:solidFill>
            <a:miter lim="800000"/>
          </a:ln>
        </p:spPr>
        <p:txBody>
          <a:bodyPr wrap="none" anchor="ctr"/>
          <a:lstStyle>
            <a:lvl1pPr>
              <a:spcBef>
                <a:spcPct val="20000"/>
              </a:spcBef>
              <a:buClr>
                <a:srgbClr val="FFCC00"/>
              </a:buClr>
              <a:buChar char="•"/>
              <a:defRPr kumimoji="1"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CC00"/>
              </a:buClr>
              <a:buChar char="–"/>
              <a:defRPr kumimoji="1"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CC00"/>
              </a:buClr>
              <a:buChar char="•"/>
              <a:defRPr kumimoji="1"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kumimoji="0" lang="en-NZ" altLang="en-US" dirty="0">
                <a:solidFill>
                  <a:schemeClr val="bg1"/>
                </a:solidFill>
                <a:latin typeface="Arial Narrow" panose="020B0606020202030204" pitchFamily="34" charset="0"/>
              </a:rPr>
              <a:t>Testing</a:t>
            </a:r>
            <a:endParaRPr kumimoji="0" lang="en-NZ" altLang="en-US" dirty="0">
              <a:solidFill>
                <a:schemeClr val="bg1"/>
              </a:solidFill>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70060" y="3365284"/>
            <a:ext cx="8565777" cy="5139869"/>
          </a:xfrm>
          <a:prstGeom prst="rect">
            <a:avLst/>
          </a:prstGeom>
          <a:noFill/>
        </p:spPr>
        <p:txBody>
          <a:bodyPr wrap="square" rtlCol="0">
            <a:spAutoFit/>
          </a:bodyPr>
          <a:lstStyle/>
          <a:p>
            <a:r>
              <a:rPr lang="en-US" sz="2800" dirty="0" smtClean="0">
                <a:solidFill>
                  <a:schemeClr val="bg1"/>
                </a:solidFill>
                <a:ea typeface="Tahoma" panose="020B0604030504040204" pitchFamily="34" charset="0"/>
                <a:cs typeface="Segoe UI" panose="020B0502040204020203" pitchFamily="34" charset="0"/>
              </a:rPr>
              <a:t>Ordinary testing focuses on ...</a:t>
            </a:r>
            <a:endParaRPr lang="en-US" sz="2800" dirty="0" smtClean="0">
              <a:solidFill>
                <a:schemeClr val="bg1"/>
              </a:solidFill>
              <a:ea typeface="Tahoma" panose="020B0604030504040204" pitchFamily="34" charset="0"/>
              <a:cs typeface="Segoe UI" panose="020B0502040204020203" pitchFamily="34" charset="0"/>
            </a:endParaRPr>
          </a:p>
          <a:p>
            <a:pPr marL="457200" indent="-457200">
              <a:buFontTx/>
              <a:buChar char="-"/>
            </a:pPr>
            <a:r>
              <a:rPr lang="en-US" sz="2400" dirty="0" smtClean="0">
                <a:solidFill>
                  <a:schemeClr val="bg1"/>
                </a:solidFill>
                <a:ea typeface="Tahoma" panose="020B0604030504040204" pitchFamily="34" charset="0"/>
                <a:cs typeface="Segoe UI" panose="020B0502040204020203" pitchFamily="34" charset="0"/>
              </a:rPr>
              <a:t>Happy path</a:t>
            </a:r>
            <a:endParaRPr lang="en-US" sz="2400" dirty="0" smtClean="0">
              <a:solidFill>
                <a:schemeClr val="bg1"/>
              </a:solidFill>
              <a:ea typeface="Tahoma" panose="020B0604030504040204" pitchFamily="34" charset="0"/>
              <a:cs typeface="Segoe UI" panose="020B0502040204020203" pitchFamily="34" charset="0"/>
            </a:endParaRPr>
          </a:p>
          <a:p>
            <a:pPr marL="457200" indent="-457200">
              <a:buFontTx/>
              <a:buChar char="-"/>
            </a:pPr>
            <a:r>
              <a:rPr lang="en-US" sz="2400" dirty="0" smtClean="0">
                <a:solidFill>
                  <a:schemeClr val="bg1"/>
                </a:solidFill>
                <a:ea typeface="Tahoma" panose="020B0604030504040204" pitchFamily="34" charset="0"/>
                <a:cs typeface="Segoe UI" panose="020B0502040204020203" pitchFamily="34" charset="0"/>
              </a:rPr>
              <a:t>Unhappy path </a:t>
            </a:r>
            <a:endParaRPr lang="en-US" sz="2400" dirty="0" smtClean="0">
              <a:solidFill>
                <a:schemeClr val="bg1"/>
              </a:solidFill>
              <a:ea typeface="Tahoma" panose="020B0604030504040204" pitchFamily="34" charset="0"/>
              <a:cs typeface="Segoe UI" panose="020B0502040204020203" pitchFamily="34" charset="0"/>
            </a:endParaRPr>
          </a:p>
          <a:p>
            <a:pPr marL="914400" lvl="1" indent="-457200">
              <a:buFontTx/>
              <a:buChar char="-"/>
            </a:pPr>
            <a:r>
              <a:rPr lang="en-US" sz="2000" dirty="0" smtClean="0">
                <a:solidFill>
                  <a:schemeClr val="bg1"/>
                </a:solidFill>
                <a:ea typeface="Tahoma" panose="020B0604030504040204" pitchFamily="34" charset="0"/>
                <a:cs typeface="Segoe UI" panose="020B0502040204020203" pitchFamily="34" charset="0"/>
              </a:rPr>
              <a:t>is this the same as a security bug?</a:t>
            </a:r>
            <a:endParaRPr lang="en-US" sz="2000" dirty="0" smtClean="0">
              <a:solidFill>
                <a:schemeClr val="bg1"/>
              </a:solidFill>
              <a:ea typeface="Tahoma" panose="020B0604030504040204" pitchFamily="34" charset="0"/>
              <a:cs typeface="Segoe UI" panose="020B0502040204020203" pitchFamily="34" charset="0"/>
            </a:endParaRPr>
          </a:p>
          <a:p>
            <a:r>
              <a:rPr lang="en-US" sz="2800" dirty="0" smtClean="0">
                <a:solidFill>
                  <a:schemeClr val="bg1"/>
                </a:solidFill>
                <a:ea typeface="Tahoma" panose="020B0604030504040204" pitchFamily="34" charset="0"/>
                <a:cs typeface="Segoe UI" panose="020B0502040204020203" pitchFamily="34" charset="0"/>
              </a:rPr>
              <a:t>No, different because</a:t>
            </a:r>
            <a:endParaRPr lang="en-US" sz="2800" dirty="0" smtClean="0">
              <a:solidFill>
                <a:schemeClr val="bg1"/>
              </a:solidFill>
              <a:ea typeface="Tahoma" panose="020B0604030504040204" pitchFamily="34" charset="0"/>
              <a:cs typeface="Segoe UI" panose="020B0502040204020203" pitchFamily="34" charset="0"/>
            </a:endParaRPr>
          </a:p>
          <a:p>
            <a:pPr marL="457200" indent="-457200">
              <a:buFontTx/>
              <a:buChar char="-"/>
            </a:pPr>
            <a:r>
              <a:rPr lang="en-US" sz="2400" dirty="0" smtClean="0">
                <a:solidFill>
                  <a:schemeClr val="bg1"/>
                </a:solidFill>
                <a:ea typeface="Tahoma" panose="020B0604030504040204" pitchFamily="34" charset="0"/>
                <a:cs typeface="Segoe UI" panose="020B0502040204020203" pitchFamily="34" charset="0"/>
              </a:rPr>
              <a:t>Paths are about the intended functionality</a:t>
            </a:r>
            <a:endParaRPr lang="en-US" sz="2400" dirty="0" smtClean="0">
              <a:solidFill>
                <a:schemeClr val="bg1"/>
              </a:solidFill>
              <a:ea typeface="Tahoma" panose="020B0604030504040204" pitchFamily="34" charset="0"/>
              <a:cs typeface="Segoe UI" panose="020B0502040204020203" pitchFamily="34" charset="0"/>
            </a:endParaRPr>
          </a:p>
          <a:p>
            <a:pPr marL="457200" indent="-457200">
              <a:buFontTx/>
              <a:buChar char="-"/>
            </a:pPr>
            <a:r>
              <a:rPr lang="en-US" sz="2400" dirty="0" smtClean="0">
                <a:solidFill>
                  <a:schemeClr val="bg1"/>
                </a:solidFill>
                <a:ea typeface="Tahoma" panose="020B0604030504040204" pitchFamily="34" charset="0"/>
                <a:cs typeface="Segoe UI" panose="020B0502040204020203" pitchFamily="34" charset="0"/>
              </a:rPr>
              <a:t>Unhappy paths are failures due to errors made by programmer</a:t>
            </a:r>
            <a:endParaRPr lang="en-US" sz="2400" dirty="0" smtClean="0">
              <a:solidFill>
                <a:schemeClr val="bg1"/>
              </a:solidFill>
              <a:ea typeface="Tahoma" panose="020B0604030504040204" pitchFamily="34" charset="0"/>
              <a:cs typeface="Segoe UI" panose="020B0502040204020203" pitchFamily="34" charset="0"/>
            </a:endParaRPr>
          </a:p>
          <a:p>
            <a:pPr marL="457200" indent="-457200">
              <a:buFontTx/>
              <a:buChar char="-"/>
            </a:pPr>
            <a:r>
              <a:rPr lang="en-US" sz="2400" dirty="0" smtClean="0">
                <a:solidFill>
                  <a:schemeClr val="bg1"/>
                </a:solidFill>
                <a:ea typeface="Tahoma" panose="020B0604030504040204" pitchFamily="34" charset="0"/>
                <a:cs typeface="Segoe UI" panose="020B0502040204020203" pitchFamily="34" charset="0"/>
              </a:rPr>
              <a:t>Security bugs are caused deliberately by attacker</a:t>
            </a:r>
            <a:endParaRPr lang="en-US" sz="2400" dirty="0" smtClean="0">
              <a:solidFill>
                <a:schemeClr val="bg1"/>
              </a:solidFill>
              <a:ea typeface="Tahoma" panose="020B0604030504040204" pitchFamily="34" charset="0"/>
              <a:cs typeface="Segoe UI" panose="020B0502040204020203" pitchFamily="34" charset="0"/>
            </a:endParaRPr>
          </a:p>
          <a:p>
            <a:pPr marL="914400" lvl="1" indent="-457200">
              <a:buFontTx/>
              <a:buChar char="-"/>
            </a:pPr>
            <a:endParaRPr lang="en-US" sz="2800" dirty="0" smtClean="0">
              <a:solidFill>
                <a:schemeClr val="bg1"/>
              </a:solidFill>
              <a:ea typeface="Tahoma" panose="020B0604030504040204" pitchFamily="34" charset="0"/>
              <a:cs typeface="Segoe UI" panose="020B0502040204020203" pitchFamily="34" charset="0"/>
            </a:endParaRPr>
          </a:p>
          <a:p>
            <a:pPr marL="914400" lvl="1" indent="-457200">
              <a:buFontTx/>
              <a:buChar char="-"/>
            </a:pPr>
            <a:endParaRPr lang="en-NZ" sz="2800" dirty="0" smtClean="0">
              <a:solidFill>
                <a:schemeClr val="bg1"/>
              </a:solidFill>
              <a:ea typeface="Tahoma" panose="020B0604030504040204" pitchFamily="34" charset="0"/>
              <a:cs typeface="Segoe UI" panose="020B0502040204020203" pitchFamily="34" charset="0"/>
            </a:endParaRPr>
          </a:p>
          <a:p>
            <a:pPr marL="457200" indent="-457200">
              <a:buFontTx/>
              <a:buChar char="-"/>
            </a:pPr>
            <a:endParaRPr lang="en-US" sz="3200" b="1" dirty="0" smtClean="0">
              <a:solidFill>
                <a:schemeClr val="bg1"/>
              </a:solidFill>
              <a:ea typeface="Tahoma" panose="020B0604030504040204" pitchFamily="34" charset="0"/>
              <a:cs typeface="Arial" panose="020B0604020202020204" pitchFamily="34" charset="0"/>
            </a:endParaRPr>
          </a:p>
          <a:p>
            <a:endParaRPr lang="en-US" sz="3200" dirty="0">
              <a:solidFill>
                <a:schemeClr val="bg1"/>
              </a:solidFill>
              <a:latin typeface="Arial" panose="020B0604020202020204" pitchFamily="34" charset="0"/>
              <a:ea typeface="Tahoma" panose="020B0604030504040204" pitchFamily="34" charset="0"/>
              <a:cs typeface="Arial" panose="020B0604020202020204" pitchFamily="34" charset="0"/>
            </a:endParaRPr>
          </a:p>
        </p:txBody>
      </p:sp>
      <p:sp>
        <p:nvSpPr>
          <p:cNvPr id="7" name="TextBox 6"/>
          <p:cNvSpPr txBox="1"/>
          <p:nvPr/>
        </p:nvSpPr>
        <p:spPr>
          <a:xfrm>
            <a:off x="-1" y="0"/>
            <a:ext cx="9105900" cy="1332000"/>
          </a:xfrm>
          <a:prstGeom prst="rect">
            <a:avLst/>
          </a:prstGeom>
          <a:solidFill>
            <a:srgbClr val="004532"/>
          </a:solidFill>
        </p:spPr>
        <p:txBody>
          <a:bodyPr wrap="square" tIns="108000" bIns="108000" rtlCol="0" anchor="ctr" anchorCtr="0">
            <a:noAutofit/>
          </a:bodyPr>
          <a:lstStyle/>
          <a:p>
            <a:r>
              <a:rPr lang="en-US" sz="5500" dirty="0" smtClean="0">
                <a:solidFill>
                  <a:schemeClr val="bg1"/>
                </a:solidFill>
                <a:ea typeface="Tahoma" panose="020B0604030504040204" pitchFamily="34" charset="0"/>
                <a:cs typeface="Tahoma" panose="020B0604030504040204" pitchFamily="34" charset="0"/>
              </a:rPr>
              <a:t>Security testing</a:t>
            </a:r>
            <a:endParaRPr lang="en-NZ" sz="5500" dirty="0">
              <a:solidFill>
                <a:schemeClr val="bg1"/>
              </a:solidFill>
            </a:endParaRPr>
          </a:p>
        </p:txBody>
      </p:sp>
      <p:sp>
        <p:nvSpPr>
          <p:cNvPr id="5" name="Rectangle 4"/>
          <p:cNvSpPr>
            <a:spLocks noChangeArrowheads="1"/>
          </p:cNvSpPr>
          <p:nvPr/>
        </p:nvSpPr>
        <p:spPr bwMode="auto">
          <a:xfrm>
            <a:off x="1466850" y="2033588"/>
            <a:ext cx="1981200" cy="990600"/>
          </a:xfrm>
          <a:prstGeom prst="rect">
            <a:avLst/>
          </a:prstGeom>
          <a:solidFill>
            <a:schemeClr val="bg1"/>
          </a:solidFill>
          <a:ln w="25400">
            <a:solidFill>
              <a:schemeClr val="tx1"/>
            </a:solidFill>
            <a:miter lim="800000"/>
          </a:ln>
        </p:spPr>
        <p:txBody>
          <a:bodyPr wrap="none" anchor="ctr"/>
          <a:lstStyle>
            <a:lvl1pPr>
              <a:spcBef>
                <a:spcPct val="20000"/>
              </a:spcBef>
              <a:buClr>
                <a:srgbClr val="FFCC00"/>
              </a:buClr>
              <a:buChar char="•"/>
              <a:defRPr kumimoji="1"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CC00"/>
              </a:buClr>
              <a:buChar char="–"/>
              <a:defRPr kumimoji="1"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CC00"/>
              </a:buClr>
              <a:buChar char="•"/>
              <a:defRPr kumimoji="1"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kumimoji="0" lang="en-NZ" altLang="en-US" sz="2800" dirty="0" smtClean="0">
                <a:latin typeface="Arial Narrow" panose="020B0606020202030204" pitchFamily="34" charset="0"/>
              </a:rPr>
              <a:t>Security</a:t>
            </a:r>
            <a:br>
              <a:rPr kumimoji="0" lang="en-NZ" altLang="en-US" sz="2800" dirty="0" smtClean="0">
                <a:latin typeface="Arial Narrow" panose="020B0606020202030204" pitchFamily="34" charset="0"/>
              </a:rPr>
            </a:br>
            <a:r>
              <a:rPr kumimoji="0" lang="en-NZ" altLang="en-US" sz="2800" dirty="0" smtClean="0">
                <a:latin typeface="Arial Narrow" panose="020B0606020202030204" pitchFamily="34" charset="0"/>
              </a:rPr>
              <a:t>requirements</a:t>
            </a:r>
            <a:endParaRPr kumimoji="0" lang="en-NZ" altLang="en-US" sz="2800" dirty="0">
              <a:latin typeface="Arial Narrow" panose="020B0606020202030204" pitchFamily="34" charset="0"/>
            </a:endParaRPr>
          </a:p>
        </p:txBody>
      </p:sp>
      <p:sp>
        <p:nvSpPr>
          <p:cNvPr id="6" name="Rectangle 5"/>
          <p:cNvSpPr>
            <a:spLocks noChangeArrowheads="1"/>
          </p:cNvSpPr>
          <p:nvPr/>
        </p:nvSpPr>
        <p:spPr bwMode="auto">
          <a:xfrm>
            <a:off x="5607050" y="2033588"/>
            <a:ext cx="1665288" cy="990600"/>
          </a:xfrm>
          <a:prstGeom prst="rect">
            <a:avLst/>
          </a:prstGeom>
          <a:solidFill>
            <a:schemeClr val="bg1"/>
          </a:solidFill>
          <a:ln w="25400">
            <a:solidFill>
              <a:schemeClr val="tx1"/>
            </a:solidFill>
            <a:miter lim="800000"/>
          </a:ln>
        </p:spPr>
        <p:txBody>
          <a:bodyPr wrap="none" anchor="ctr"/>
          <a:lstStyle>
            <a:lvl1pPr>
              <a:spcBef>
                <a:spcPct val="20000"/>
              </a:spcBef>
              <a:buClr>
                <a:srgbClr val="FFCC00"/>
              </a:buClr>
              <a:buChar char="•"/>
              <a:defRPr kumimoji="1"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CC00"/>
              </a:buClr>
              <a:buChar char="–"/>
              <a:defRPr kumimoji="1"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CC00"/>
              </a:buClr>
              <a:buChar char="•"/>
              <a:defRPr kumimoji="1"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kumimoji="0" lang="en-NZ" altLang="en-US" sz="2400" dirty="0">
                <a:latin typeface="Arial Narrow" panose="020B0606020202030204" pitchFamily="34" charset="0"/>
              </a:rPr>
              <a:t>Program</a:t>
            </a:r>
            <a:endParaRPr kumimoji="0" lang="en-NZ" altLang="en-US" sz="2400" dirty="0">
              <a:latin typeface="Arial Narrow" panose="020B0606020202030204" pitchFamily="34" charset="0"/>
            </a:endParaRPr>
          </a:p>
          <a:p>
            <a:pPr algn="ctr" eaLnBrk="1" hangingPunct="1">
              <a:spcBef>
                <a:spcPct val="0"/>
              </a:spcBef>
              <a:buClrTx/>
              <a:buFontTx/>
              <a:buNone/>
            </a:pPr>
            <a:r>
              <a:rPr kumimoji="0" lang="en-NZ" altLang="en-US" sz="2400" dirty="0">
                <a:latin typeface="Arial Narrow" panose="020B0606020202030204" pitchFamily="34" charset="0"/>
              </a:rPr>
              <a:t>Code</a:t>
            </a:r>
            <a:endParaRPr kumimoji="0" lang="en-NZ" altLang="en-US" sz="2400" dirty="0">
              <a:latin typeface="Arial Narrow" panose="020B0606020202030204" pitchFamily="34" charset="0"/>
            </a:endParaRPr>
          </a:p>
        </p:txBody>
      </p:sp>
      <p:sp>
        <p:nvSpPr>
          <p:cNvPr id="8" name="AutoShape 6"/>
          <p:cNvSpPr>
            <a:spLocks noChangeArrowheads="1"/>
          </p:cNvSpPr>
          <p:nvPr/>
        </p:nvSpPr>
        <p:spPr bwMode="auto">
          <a:xfrm>
            <a:off x="3582988" y="2079625"/>
            <a:ext cx="1935162" cy="854075"/>
          </a:xfrm>
          <a:prstGeom prst="rightArrow">
            <a:avLst>
              <a:gd name="adj1" fmla="val 54648"/>
              <a:gd name="adj2" fmla="val 71194"/>
            </a:avLst>
          </a:prstGeom>
          <a:solidFill>
            <a:srgbClr val="FFCC00"/>
          </a:solidFill>
          <a:ln w="25400">
            <a:solidFill>
              <a:schemeClr val="tx1"/>
            </a:solidFill>
            <a:miter lim="800000"/>
          </a:ln>
        </p:spPr>
        <p:txBody>
          <a:bodyPr wrap="none" anchor="ctr"/>
          <a:lstStyle>
            <a:lvl1pPr>
              <a:spcBef>
                <a:spcPct val="20000"/>
              </a:spcBef>
              <a:buClr>
                <a:srgbClr val="FFCC00"/>
              </a:buClr>
              <a:buChar char="•"/>
              <a:defRPr kumimoji="1"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CC00"/>
              </a:buClr>
              <a:buChar char="–"/>
              <a:defRPr kumimoji="1"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CC00"/>
              </a:buClr>
              <a:buChar char="•"/>
              <a:defRPr kumimoji="1"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kumimoji="0" lang="en-NZ" altLang="en-US" sz="2400">
                <a:latin typeface="Arial Narrow" panose="020B0606020202030204" pitchFamily="34" charset="0"/>
              </a:rPr>
              <a:t>Development</a:t>
            </a:r>
            <a:endParaRPr kumimoji="0" lang="en-NZ" altLang="en-US" sz="2400">
              <a:latin typeface="Arial Narrow" panose="020B0606020202030204" pitchFamily="34" charset="0"/>
            </a:endParaRPr>
          </a:p>
        </p:txBody>
      </p:sp>
      <p:sp>
        <p:nvSpPr>
          <p:cNvPr id="9" name="AutoShape 7"/>
          <p:cNvSpPr>
            <a:spLocks noChangeArrowheads="1"/>
          </p:cNvSpPr>
          <p:nvPr/>
        </p:nvSpPr>
        <p:spPr bwMode="auto">
          <a:xfrm flipH="1">
            <a:off x="4976813" y="503238"/>
            <a:ext cx="2970212" cy="189071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881" y="11878"/>
                </a:moveTo>
                <a:cubicBezTo>
                  <a:pt x="17935" y="11521"/>
                  <a:pt x="17963" y="11161"/>
                  <a:pt x="17963" y="10800"/>
                </a:cubicBezTo>
                <a:cubicBezTo>
                  <a:pt x="17963" y="6843"/>
                  <a:pt x="14756" y="3637"/>
                  <a:pt x="10800" y="3637"/>
                </a:cubicBezTo>
                <a:cubicBezTo>
                  <a:pt x="6843" y="3637"/>
                  <a:pt x="3637" y="6843"/>
                  <a:pt x="3637" y="10800"/>
                </a:cubicBezTo>
                <a:cubicBezTo>
                  <a:pt x="3636" y="12300"/>
                  <a:pt x="4108" y="13762"/>
                  <a:pt x="4983" y="14981"/>
                </a:cubicBezTo>
                <a:lnTo>
                  <a:pt x="2030" y="17104"/>
                </a:lnTo>
                <a:cubicBezTo>
                  <a:pt x="710" y="15267"/>
                  <a:pt x="0" y="13062"/>
                  <a:pt x="0" y="10800"/>
                </a:cubicBezTo>
                <a:cubicBezTo>
                  <a:pt x="0" y="4835"/>
                  <a:pt x="4835" y="0"/>
                  <a:pt x="10800" y="0"/>
                </a:cubicBezTo>
                <a:cubicBezTo>
                  <a:pt x="16764" y="0"/>
                  <a:pt x="21600" y="4835"/>
                  <a:pt x="21600" y="10800"/>
                </a:cubicBezTo>
                <a:cubicBezTo>
                  <a:pt x="21599" y="11344"/>
                  <a:pt x="21558" y="11888"/>
                  <a:pt x="21476" y="12426"/>
                </a:cubicBezTo>
                <a:lnTo>
                  <a:pt x="24145" y="12833"/>
                </a:lnTo>
                <a:lnTo>
                  <a:pt x="18999" y="16619"/>
                </a:lnTo>
                <a:lnTo>
                  <a:pt x="15212" y="11472"/>
                </a:lnTo>
                <a:lnTo>
                  <a:pt x="17881" y="11878"/>
                </a:lnTo>
                <a:close/>
              </a:path>
            </a:pathLst>
          </a:custGeom>
          <a:solidFill>
            <a:srgbClr val="A50021"/>
          </a:solidFill>
          <a:ln w="25400">
            <a:solidFill>
              <a:schemeClr val="tx1"/>
            </a:solidFill>
            <a:miter lim="800000"/>
          </a:ln>
        </p:spPr>
        <p:txBody>
          <a:bodyPr wrap="none" anchor="ctr"/>
          <a:lstStyle>
            <a:lvl1pPr>
              <a:spcBef>
                <a:spcPct val="20000"/>
              </a:spcBef>
              <a:buClr>
                <a:srgbClr val="FFCC00"/>
              </a:buClr>
              <a:buChar char="•"/>
              <a:defRPr kumimoji="1"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CC00"/>
              </a:buClr>
              <a:buChar char="–"/>
              <a:defRPr kumimoji="1"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CC00"/>
              </a:buClr>
              <a:buChar char="•"/>
              <a:defRPr kumimoji="1"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kumimoji="0" lang="en-NZ" altLang="en-US" dirty="0">
                <a:solidFill>
                  <a:schemeClr val="bg1"/>
                </a:solidFill>
                <a:latin typeface="Arial Narrow" panose="020B0606020202030204" pitchFamily="34" charset="0"/>
              </a:rPr>
              <a:t>Testing</a:t>
            </a:r>
            <a:endParaRPr kumimoji="0" lang="en-NZ" altLang="en-US" dirty="0">
              <a:solidFill>
                <a:schemeClr val="bg1"/>
              </a:solidFill>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70060" y="3365284"/>
            <a:ext cx="8565777" cy="5386090"/>
          </a:xfrm>
          <a:prstGeom prst="rect">
            <a:avLst/>
          </a:prstGeom>
          <a:noFill/>
        </p:spPr>
        <p:txBody>
          <a:bodyPr wrap="square" rtlCol="0">
            <a:spAutoFit/>
          </a:bodyPr>
          <a:lstStyle/>
          <a:p>
            <a:r>
              <a:rPr lang="en-US" sz="2800" dirty="0" smtClean="0">
                <a:solidFill>
                  <a:schemeClr val="bg1"/>
                </a:solidFill>
                <a:ea typeface="Tahoma" panose="020B0604030504040204" pitchFamily="34" charset="0"/>
                <a:cs typeface="Segoe UI" panose="020B0502040204020203" pitchFamily="34" charset="0"/>
              </a:rPr>
              <a:t>Ordinary bugs:</a:t>
            </a:r>
            <a:endParaRPr lang="en-US" sz="2800" dirty="0" smtClean="0">
              <a:solidFill>
                <a:schemeClr val="bg1"/>
              </a:solidFill>
              <a:ea typeface="Tahoma" panose="020B0604030504040204" pitchFamily="34" charset="0"/>
              <a:cs typeface="Segoe UI" panose="020B0502040204020203" pitchFamily="34" charset="0"/>
            </a:endParaRPr>
          </a:p>
          <a:p>
            <a:pPr marL="457200" indent="-457200">
              <a:buFontTx/>
              <a:buChar char="-"/>
            </a:pPr>
            <a:r>
              <a:rPr lang="en-US" sz="2400" dirty="0" smtClean="0">
                <a:solidFill>
                  <a:schemeClr val="bg1"/>
                </a:solidFill>
                <a:ea typeface="Tahoma" panose="020B0604030504040204" pitchFamily="34" charset="0"/>
                <a:cs typeface="Segoe UI" panose="020B0502040204020203" pitchFamily="34" charset="0"/>
              </a:rPr>
              <a:t>focus on failures most likely to occur</a:t>
            </a:r>
            <a:endParaRPr lang="en-US" sz="2400" dirty="0" smtClean="0">
              <a:solidFill>
                <a:schemeClr val="bg1"/>
              </a:solidFill>
              <a:ea typeface="Tahoma" panose="020B0604030504040204" pitchFamily="34" charset="0"/>
              <a:cs typeface="Segoe UI" panose="020B0502040204020203" pitchFamily="34" charset="0"/>
            </a:endParaRPr>
          </a:p>
          <a:p>
            <a:pPr marL="457200" indent="-457200">
              <a:buFontTx/>
              <a:buChar char="-"/>
            </a:pPr>
            <a:r>
              <a:rPr lang="en-US" sz="2400" dirty="0" smtClean="0">
                <a:solidFill>
                  <a:schemeClr val="bg1"/>
                </a:solidFill>
                <a:ea typeface="Tahoma" panose="020B0604030504040204" pitchFamily="34" charset="0"/>
                <a:cs typeface="Segoe UI" panose="020B0502040204020203" pitchFamily="34" charset="0"/>
              </a:rPr>
              <a:t>affecting the most users</a:t>
            </a:r>
            <a:endParaRPr lang="en-US" sz="2400" dirty="0" smtClean="0">
              <a:solidFill>
                <a:schemeClr val="bg1"/>
              </a:solidFill>
              <a:ea typeface="Tahoma" panose="020B0604030504040204" pitchFamily="34" charset="0"/>
              <a:cs typeface="Segoe UI" panose="020B0502040204020203" pitchFamily="34" charset="0"/>
            </a:endParaRPr>
          </a:p>
          <a:p>
            <a:pPr marL="457200" indent="-457200">
              <a:buFontTx/>
              <a:buChar char="-"/>
            </a:pPr>
            <a:r>
              <a:rPr lang="en-US" sz="2400" dirty="0" smtClean="0">
                <a:solidFill>
                  <a:schemeClr val="bg1"/>
                </a:solidFill>
                <a:ea typeface="Tahoma" panose="020B0604030504040204" pitchFamily="34" charset="0"/>
                <a:cs typeface="Segoe UI" panose="020B0502040204020203" pitchFamily="34" charset="0"/>
              </a:rPr>
              <a:t>highest return on investment (tester)</a:t>
            </a:r>
            <a:endParaRPr lang="en-US" sz="2400" dirty="0" smtClean="0">
              <a:solidFill>
                <a:schemeClr val="bg1"/>
              </a:solidFill>
              <a:ea typeface="Tahoma" panose="020B0604030504040204" pitchFamily="34" charset="0"/>
              <a:cs typeface="Segoe UI" panose="020B0502040204020203" pitchFamily="34" charset="0"/>
            </a:endParaRPr>
          </a:p>
          <a:p>
            <a:r>
              <a:rPr lang="en-US" sz="2800" dirty="0" smtClean="0">
                <a:solidFill>
                  <a:schemeClr val="bg1"/>
                </a:solidFill>
                <a:ea typeface="Tahoma" panose="020B0604030504040204" pitchFamily="34" charset="0"/>
                <a:cs typeface="Segoe UI" panose="020B0502040204020203" pitchFamily="34" charset="0"/>
              </a:rPr>
              <a:t>Security bugs are:</a:t>
            </a:r>
            <a:endParaRPr lang="en-US" sz="2800" dirty="0" smtClean="0">
              <a:solidFill>
                <a:schemeClr val="bg1"/>
              </a:solidFill>
              <a:ea typeface="Tahoma" panose="020B0604030504040204" pitchFamily="34" charset="0"/>
              <a:cs typeface="Segoe UI" panose="020B0502040204020203" pitchFamily="34" charset="0"/>
            </a:endParaRPr>
          </a:p>
          <a:p>
            <a:pPr marL="457200" indent="-457200">
              <a:buFontTx/>
              <a:buChar char="-"/>
            </a:pPr>
            <a:r>
              <a:rPr lang="en-US" sz="2400" dirty="0" smtClean="0">
                <a:solidFill>
                  <a:schemeClr val="bg1"/>
                </a:solidFill>
                <a:ea typeface="Tahoma" panose="020B0604030504040204" pitchFamily="34" charset="0"/>
                <a:cs typeface="Segoe UI" panose="020B0502040204020203" pitchFamily="34" charset="0"/>
              </a:rPr>
              <a:t>focus on less likely to occur failures</a:t>
            </a:r>
            <a:endParaRPr lang="en-US" sz="2400" dirty="0" smtClean="0">
              <a:solidFill>
                <a:schemeClr val="bg1"/>
              </a:solidFill>
              <a:ea typeface="Tahoma" panose="020B0604030504040204" pitchFamily="34" charset="0"/>
              <a:cs typeface="Segoe UI" panose="020B0502040204020203" pitchFamily="34" charset="0"/>
            </a:endParaRPr>
          </a:p>
          <a:p>
            <a:pPr marL="457200" indent="-457200">
              <a:buFontTx/>
              <a:buChar char="-"/>
            </a:pPr>
            <a:r>
              <a:rPr lang="en-US" sz="2400" dirty="0" smtClean="0">
                <a:solidFill>
                  <a:schemeClr val="bg1"/>
                </a:solidFill>
                <a:ea typeface="Tahoma" panose="020B0604030504040204" pitchFamily="34" charset="0"/>
                <a:cs typeface="Segoe UI" panose="020B0502040204020203" pitchFamily="34" charset="0"/>
              </a:rPr>
              <a:t>meeting the attackers goals</a:t>
            </a:r>
            <a:endParaRPr lang="en-US" sz="2400" dirty="0" smtClean="0">
              <a:solidFill>
                <a:schemeClr val="bg1"/>
              </a:solidFill>
              <a:ea typeface="Tahoma" panose="020B0604030504040204" pitchFamily="34" charset="0"/>
              <a:cs typeface="Segoe UI" panose="020B0502040204020203" pitchFamily="34" charset="0"/>
            </a:endParaRPr>
          </a:p>
          <a:p>
            <a:pPr marL="457200" indent="-457200">
              <a:buFontTx/>
              <a:buChar char="-"/>
            </a:pPr>
            <a:r>
              <a:rPr lang="en-US" sz="2400" dirty="0" smtClean="0">
                <a:solidFill>
                  <a:schemeClr val="bg1"/>
                </a:solidFill>
                <a:ea typeface="Tahoma" panose="020B0604030504040204" pitchFamily="34" charset="0"/>
                <a:cs typeface="Segoe UI" panose="020B0502040204020203" pitchFamily="34" charset="0"/>
              </a:rPr>
              <a:t>highest return on investment (attacker)</a:t>
            </a:r>
            <a:endParaRPr lang="en-US" sz="2400" dirty="0" smtClean="0">
              <a:solidFill>
                <a:schemeClr val="bg1"/>
              </a:solidFill>
              <a:ea typeface="Tahoma" panose="020B0604030504040204" pitchFamily="34" charset="0"/>
              <a:cs typeface="Segoe UI" panose="020B0502040204020203" pitchFamily="34" charset="0"/>
            </a:endParaRPr>
          </a:p>
          <a:p>
            <a:pPr marL="457200" indent="-457200">
              <a:buFontTx/>
              <a:buChar char="-"/>
            </a:pPr>
            <a:endParaRPr lang="en-US" sz="2400" dirty="0" smtClean="0">
              <a:solidFill>
                <a:schemeClr val="bg1"/>
              </a:solidFill>
              <a:ea typeface="Tahoma" panose="020B0604030504040204" pitchFamily="34" charset="0"/>
              <a:cs typeface="Segoe UI" panose="020B0502040204020203" pitchFamily="34" charset="0"/>
            </a:endParaRPr>
          </a:p>
          <a:p>
            <a:pPr marL="914400" lvl="1" indent="-457200">
              <a:buFontTx/>
              <a:buChar char="-"/>
            </a:pPr>
            <a:endParaRPr lang="en-US" sz="2800" dirty="0" smtClean="0">
              <a:solidFill>
                <a:schemeClr val="bg1"/>
              </a:solidFill>
              <a:ea typeface="Tahoma" panose="020B0604030504040204" pitchFamily="34" charset="0"/>
              <a:cs typeface="Segoe UI" panose="020B0502040204020203" pitchFamily="34" charset="0"/>
            </a:endParaRPr>
          </a:p>
          <a:p>
            <a:pPr marL="914400" lvl="1" indent="-457200">
              <a:buFontTx/>
              <a:buChar char="-"/>
            </a:pPr>
            <a:endParaRPr lang="en-NZ" sz="2800" dirty="0" smtClean="0">
              <a:solidFill>
                <a:schemeClr val="bg1"/>
              </a:solidFill>
              <a:ea typeface="Tahoma" panose="020B0604030504040204" pitchFamily="34" charset="0"/>
              <a:cs typeface="Segoe UI" panose="020B0502040204020203" pitchFamily="34" charset="0"/>
            </a:endParaRPr>
          </a:p>
          <a:p>
            <a:pPr marL="457200" indent="-457200">
              <a:buFontTx/>
              <a:buChar char="-"/>
            </a:pPr>
            <a:endParaRPr lang="en-US" sz="3200" b="1" dirty="0" smtClean="0">
              <a:solidFill>
                <a:schemeClr val="bg1"/>
              </a:solidFill>
              <a:ea typeface="Tahoma" panose="020B0604030504040204" pitchFamily="34" charset="0"/>
              <a:cs typeface="Arial" panose="020B0604020202020204" pitchFamily="34" charset="0"/>
            </a:endParaRPr>
          </a:p>
          <a:p>
            <a:endParaRPr lang="en-US" sz="3200" dirty="0">
              <a:solidFill>
                <a:schemeClr val="bg1"/>
              </a:solidFill>
              <a:latin typeface="Arial" panose="020B0604020202020204" pitchFamily="34" charset="0"/>
              <a:ea typeface="Tahoma" panose="020B0604030504040204" pitchFamily="34" charset="0"/>
              <a:cs typeface="Arial" panose="020B0604020202020204" pitchFamily="34" charset="0"/>
            </a:endParaRPr>
          </a:p>
        </p:txBody>
      </p:sp>
      <p:sp>
        <p:nvSpPr>
          <p:cNvPr id="7" name="TextBox 6"/>
          <p:cNvSpPr txBox="1"/>
          <p:nvPr/>
        </p:nvSpPr>
        <p:spPr>
          <a:xfrm>
            <a:off x="-1" y="0"/>
            <a:ext cx="9105900" cy="1332000"/>
          </a:xfrm>
          <a:prstGeom prst="rect">
            <a:avLst/>
          </a:prstGeom>
          <a:solidFill>
            <a:srgbClr val="004532"/>
          </a:solidFill>
        </p:spPr>
        <p:txBody>
          <a:bodyPr wrap="square" tIns="108000" bIns="108000" rtlCol="0" anchor="ctr" anchorCtr="0">
            <a:noAutofit/>
          </a:bodyPr>
          <a:lstStyle/>
          <a:p>
            <a:r>
              <a:rPr lang="en-US" sz="5500" dirty="0" smtClean="0">
                <a:solidFill>
                  <a:schemeClr val="bg1"/>
                </a:solidFill>
                <a:ea typeface="Tahoma" panose="020B0604030504040204" pitchFamily="34" charset="0"/>
                <a:cs typeface="Tahoma" panose="020B0604030504040204" pitchFamily="34" charset="0"/>
              </a:rPr>
              <a:t>Security testing</a:t>
            </a:r>
            <a:endParaRPr lang="en-NZ" sz="5500" dirty="0">
              <a:solidFill>
                <a:schemeClr val="bg1"/>
              </a:solidFill>
            </a:endParaRPr>
          </a:p>
        </p:txBody>
      </p:sp>
      <p:sp>
        <p:nvSpPr>
          <p:cNvPr id="5" name="Rectangle 4"/>
          <p:cNvSpPr>
            <a:spLocks noChangeArrowheads="1"/>
          </p:cNvSpPr>
          <p:nvPr/>
        </p:nvSpPr>
        <p:spPr bwMode="auto">
          <a:xfrm>
            <a:off x="1466850" y="2033588"/>
            <a:ext cx="1981200" cy="990600"/>
          </a:xfrm>
          <a:prstGeom prst="rect">
            <a:avLst/>
          </a:prstGeom>
          <a:solidFill>
            <a:schemeClr val="bg1"/>
          </a:solidFill>
          <a:ln w="25400">
            <a:solidFill>
              <a:schemeClr val="tx1"/>
            </a:solidFill>
            <a:miter lim="800000"/>
          </a:ln>
        </p:spPr>
        <p:txBody>
          <a:bodyPr wrap="none" anchor="ctr"/>
          <a:lstStyle>
            <a:lvl1pPr>
              <a:spcBef>
                <a:spcPct val="20000"/>
              </a:spcBef>
              <a:buClr>
                <a:srgbClr val="FFCC00"/>
              </a:buClr>
              <a:buChar char="•"/>
              <a:defRPr kumimoji="1"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CC00"/>
              </a:buClr>
              <a:buChar char="–"/>
              <a:defRPr kumimoji="1"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CC00"/>
              </a:buClr>
              <a:buChar char="•"/>
              <a:defRPr kumimoji="1"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kumimoji="0" lang="en-NZ" altLang="en-US" sz="2800" dirty="0" smtClean="0">
                <a:latin typeface="Arial Narrow" panose="020B0606020202030204" pitchFamily="34" charset="0"/>
              </a:rPr>
              <a:t>Security</a:t>
            </a:r>
            <a:br>
              <a:rPr kumimoji="0" lang="en-NZ" altLang="en-US" sz="2800" dirty="0" smtClean="0">
                <a:latin typeface="Arial Narrow" panose="020B0606020202030204" pitchFamily="34" charset="0"/>
              </a:rPr>
            </a:br>
            <a:r>
              <a:rPr kumimoji="0" lang="en-NZ" altLang="en-US" sz="2800" dirty="0" smtClean="0">
                <a:latin typeface="Arial Narrow" panose="020B0606020202030204" pitchFamily="34" charset="0"/>
              </a:rPr>
              <a:t>requirements</a:t>
            </a:r>
            <a:endParaRPr kumimoji="0" lang="en-NZ" altLang="en-US" sz="2800" dirty="0">
              <a:latin typeface="Arial Narrow" panose="020B0606020202030204" pitchFamily="34" charset="0"/>
            </a:endParaRPr>
          </a:p>
        </p:txBody>
      </p:sp>
      <p:sp>
        <p:nvSpPr>
          <p:cNvPr id="6" name="Rectangle 5"/>
          <p:cNvSpPr>
            <a:spLocks noChangeArrowheads="1"/>
          </p:cNvSpPr>
          <p:nvPr/>
        </p:nvSpPr>
        <p:spPr bwMode="auto">
          <a:xfrm>
            <a:off x="5607050" y="2033588"/>
            <a:ext cx="1665288" cy="990600"/>
          </a:xfrm>
          <a:prstGeom prst="rect">
            <a:avLst/>
          </a:prstGeom>
          <a:solidFill>
            <a:schemeClr val="bg1"/>
          </a:solidFill>
          <a:ln w="25400">
            <a:solidFill>
              <a:schemeClr val="tx1"/>
            </a:solidFill>
            <a:miter lim="800000"/>
          </a:ln>
        </p:spPr>
        <p:txBody>
          <a:bodyPr wrap="none" anchor="ctr"/>
          <a:lstStyle>
            <a:lvl1pPr>
              <a:spcBef>
                <a:spcPct val="20000"/>
              </a:spcBef>
              <a:buClr>
                <a:srgbClr val="FFCC00"/>
              </a:buClr>
              <a:buChar char="•"/>
              <a:defRPr kumimoji="1"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CC00"/>
              </a:buClr>
              <a:buChar char="–"/>
              <a:defRPr kumimoji="1"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CC00"/>
              </a:buClr>
              <a:buChar char="•"/>
              <a:defRPr kumimoji="1"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kumimoji="0" lang="en-NZ" altLang="en-US" sz="2400" dirty="0">
                <a:latin typeface="Arial Narrow" panose="020B0606020202030204" pitchFamily="34" charset="0"/>
              </a:rPr>
              <a:t>Program</a:t>
            </a:r>
            <a:endParaRPr kumimoji="0" lang="en-NZ" altLang="en-US" sz="2400" dirty="0">
              <a:latin typeface="Arial Narrow" panose="020B0606020202030204" pitchFamily="34" charset="0"/>
            </a:endParaRPr>
          </a:p>
          <a:p>
            <a:pPr algn="ctr" eaLnBrk="1" hangingPunct="1">
              <a:spcBef>
                <a:spcPct val="0"/>
              </a:spcBef>
              <a:buClrTx/>
              <a:buFontTx/>
              <a:buNone/>
            </a:pPr>
            <a:r>
              <a:rPr kumimoji="0" lang="en-NZ" altLang="en-US" sz="2400" dirty="0">
                <a:latin typeface="Arial Narrow" panose="020B0606020202030204" pitchFamily="34" charset="0"/>
              </a:rPr>
              <a:t>Code</a:t>
            </a:r>
            <a:endParaRPr kumimoji="0" lang="en-NZ" altLang="en-US" sz="2400" dirty="0">
              <a:latin typeface="Arial Narrow" panose="020B0606020202030204" pitchFamily="34" charset="0"/>
            </a:endParaRPr>
          </a:p>
        </p:txBody>
      </p:sp>
      <p:sp>
        <p:nvSpPr>
          <p:cNvPr id="8" name="AutoShape 6"/>
          <p:cNvSpPr>
            <a:spLocks noChangeArrowheads="1"/>
          </p:cNvSpPr>
          <p:nvPr/>
        </p:nvSpPr>
        <p:spPr bwMode="auto">
          <a:xfrm>
            <a:off x="3582988" y="2079625"/>
            <a:ext cx="1935162" cy="854075"/>
          </a:xfrm>
          <a:prstGeom prst="rightArrow">
            <a:avLst>
              <a:gd name="adj1" fmla="val 54648"/>
              <a:gd name="adj2" fmla="val 71194"/>
            </a:avLst>
          </a:prstGeom>
          <a:solidFill>
            <a:srgbClr val="FFCC00"/>
          </a:solidFill>
          <a:ln w="25400">
            <a:solidFill>
              <a:schemeClr val="tx1"/>
            </a:solidFill>
            <a:miter lim="800000"/>
          </a:ln>
        </p:spPr>
        <p:txBody>
          <a:bodyPr wrap="none" anchor="ctr"/>
          <a:lstStyle>
            <a:lvl1pPr>
              <a:spcBef>
                <a:spcPct val="20000"/>
              </a:spcBef>
              <a:buClr>
                <a:srgbClr val="FFCC00"/>
              </a:buClr>
              <a:buChar char="•"/>
              <a:defRPr kumimoji="1"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CC00"/>
              </a:buClr>
              <a:buChar char="–"/>
              <a:defRPr kumimoji="1"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CC00"/>
              </a:buClr>
              <a:buChar char="•"/>
              <a:defRPr kumimoji="1"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kumimoji="0" lang="en-NZ" altLang="en-US" sz="2400">
                <a:latin typeface="Arial Narrow" panose="020B0606020202030204" pitchFamily="34" charset="0"/>
              </a:rPr>
              <a:t>Development</a:t>
            </a:r>
            <a:endParaRPr kumimoji="0" lang="en-NZ" altLang="en-US" sz="2400">
              <a:latin typeface="Arial Narrow" panose="020B0606020202030204" pitchFamily="34" charset="0"/>
            </a:endParaRPr>
          </a:p>
        </p:txBody>
      </p:sp>
      <p:sp>
        <p:nvSpPr>
          <p:cNvPr id="9" name="AutoShape 7"/>
          <p:cNvSpPr>
            <a:spLocks noChangeArrowheads="1"/>
          </p:cNvSpPr>
          <p:nvPr/>
        </p:nvSpPr>
        <p:spPr bwMode="auto">
          <a:xfrm flipH="1">
            <a:off x="4976813" y="503238"/>
            <a:ext cx="2970212" cy="189071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881" y="11878"/>
                </a:moveTo>
                <a:cubicBezTo>
                  <a:pt x="17935" y="11521"/>
                  <a:pt x="17963" y="11161"/>
                  <a:pt x="17963" y="10800"/>
                </a:cubicBezTo>
                <a:cubicBezTo>
                  <a:pt x="17963" y="6843"/>
                  <a:pt x="14756" y="3637"/>
                  <a:pt x="10800" y="3637"/>
                </a:cubicBezTo>
                <a:cubicBezTo>
                  <a:pt x="6843" y="3637"/>
                  <a:pt x="3637" y="6843"/>
                  <a:pt x="3637" y="10800"/>
                </a:cubicBezTo>
                <a:cubicBezTo>
                  <a:pt x="3636" y="12300"/>
                  <a:pt x="4108" y="13762"/>
                  <a:pt x="4983" y="14981"/>
                </a:cubicBezTo>
                <a:lnTo>
                  <a:pt x="2030" y="17104"/>
                </a:lnTo>
                <a:cubicBezTo>
                  <a:pt x="710" y="15267"/>
                  <a:pt x="0" y="13062"/>
                  <a:pt x="0" y="10800"/>
                </a:cubicBezTo>
                <a:cubicBezTo>
                  <a:pt x="0" y="4835"/>
                  <a:pt x="4835" y="0"/>
                  <a:pt x="10800" y="0"/>
                </a:cubicBezTo>
                <a:cubicBezTo>
                  <a:pt x="16764" y="0"/>
                  <a:pt x="21600" y="4835"/>
                  <a:pt x="21600" y="10800"/>
                </a:cubicBezTo>
                <a:cubicBezTo>
                  <a:pt x="21599" y="11344"/>
                  <a:pt x="21558" y="11888"/>
                  <a:pt x="21476" y="12426"/>
                </a:cubicBezTo>
                <a:lnTo>
                  <a:pt x="24145" y="12833"/>
                </a:lnTo>
                <a:lnTo>
                  <a:pt x="18999" y="16619"/>
                </a:lnTo>
                <a:lnTo>
                  <a:pt x="15212" y="11472"/>
                </a:lnTo>
                <a:lnTo>
                  <a:pt x="17881" y="11878"/>
                </a:lnTo>
                <a:close/>
              </a:path>
            </a:pathLst>
          </a:custGeom>
          <a:solidFill>
            <a:srgbClr val="A50021"/>
          </a:solidFill>
          <a:ln w="25400">
            <a:solidFill>
              <a:schemeClr val="tx1"/>
            </a:solidFill>
            <a:miter lim="800000"/>
          </a:ln>
        </p:spPr>
        <p:txBody>
          <a:bodyPr wrap="none" anchor="ctr"/>
          <a:lstStyle>
            <a:lvl1pPr>
              <a:spcBef>
                <a:spcPct val="20000"/>
              </a:spcBef>
              <a:buClr>
                <a:srgbClr val="FFCC00"/>
              </a:buClr>
              <a:buChar char="•"/>
              <a:defRPr kumimoji="1"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CC00"/>
              </a:buClr>
              <a:buChar char="–"/>
              <a:defRPr kumimoji="1"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CC00"/>
              </a:buClr>
              <a:buChar char="•"/>
              <a:defRPr kumimoji="1"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CC00"/>
              </a:buClr>
              <a:buChar char="•"/>
              <a:defRPr kumimoji="1"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CC00"/>
              </a:buClr>
              <a:buChar char="•"/>
              <a:defRPr kumimoji="1"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kumimoji="0" lang="en-NZ" altLang="en-US" dirty="0">
                <a:solidFill>
                  <a:schemeClr val="bg1"/>
                </a:solidFill>
                <a:latin typeface="Arial Narrow" panose="020B0606020202030204" pitchFamily="34" charset="0"/>
              </a:rPr>
              <a:t>Testing</a:t>
            </a:r>
            <a:endParaRPr kumimoji="0" lang="en-NZ" altLang="en-US" dirty="0">
              <a:solidFill>
                <a:schemeClr val="bg1"/>
              </a:solidFill>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70061" y="1632062"/>
            <a:ext cx="3766984" cy="6247864"/>
          </a:xfrm>
          <a:prstGeom prst="rect">
            <a:avLst/>
          </a:prstGeom>
          <a:noFill/>
        </p:spPr>
        <p:txBody>
          <a:bodyPr wrap="square" rtlCol="0">
            <a:spAutoFit/>
          </a:bodyPr>
          <a:lstStyle/>
          <a:p>
            <a:r>
              <a:rPr lang="en-US" sz="2800" dirty="0" smtClean="0">
                <a:solidFill>
                  <a:schemeClr val="bg1"/>
                </a:solidFill>
                <a:ea typeface="Tahoma" panose="020B0604030504040204" pitchFamily="34" charset="0"/>
                <a:cs typeface="Segoe UI" panose="020B0502040204020203" pitchFamily="34" charset="0"/>
              </a:rPr>
              <a:t>How do you start?</a:t>
            </a:r>
            <a:endParaRPr lang="en-US" sz="2800" dirty="0" smtClean="0">
              <a:solidFill>
                <a:schemeClr val="bg1"/>
              </a:solidFill>
              <a:ea typeface="Tahoma" panose="020B0604030504040204" pitchFamily="34" charset="0"/>
              <a:cs typeface="Segoe UI" panose="020B0502040204020203" pitchFamily="34" charset="0"/>
            </a:endParaRPr>
          </a:p>
          <a:p>
            <a:endParaRPr lang="en-US" sz="2800" dirty="0" smtClean="0">
              <a:solidFill>
                <a:schemeClr val="bg1"/>
              </a:solidFill>
              <a:ea typeface="Tahoma" panose="020B0604030504040204" pitchFamily="34" charset="0"/>
              <a:cs typeface="Segoe UI" panose="020B0502040204020203" pitchFamily="34" charset="0"/>
            </a:endParaRPr>
          </a:p>
          <a:p>
            <a:r>
              <a:rPr lang="en-US" sz="2800" dirty="0" smtClean="0">
                <a:solidFill>
                  <a:schemeClr val="bg1"/>
                </a:solidFill>
                <a:ea typeface="Tahoma" panose="020B0604030504040204" pitchFamily="34" charset="0"/>
                <a:cs typeface="Segoe UI" panose="020B0502040204020203" pitchFamily="34" charset="0"/>
              </a:rPr>
              <a:t>How do you select where to put your resources?</a:t>
            </a:r>
            <a:endParaRPr lang="en-US" sz="2800" dirty="0" smtClean="0">
              <a:solidFill>
                <a:schemeClr val="bg1"/>
              </a:solidFill>
              <a:ea typeface="Tahoma" panose="020B0604030504040204" pitchFamily="34" charset="0"/>
              <a:cs typeface="Segoe UI" panose="020B0502040204020203" pitchFamily="34" charset="0"/>
            </a:endParaRPr>
          </a:p>
          <a:p>
            <a:endParaRPr lang="en-US" sz="2800" dirty="0" smtClean="0">
              <a:solidFill>
                <a:schemeClr val="bg1"/>
              </a:solidFill>
              <a:ea typeface="Tahoma" panose="020B0604030504040204" pitchFamily="34" charset="0"/>
              <a:cs typeface="Segoe UI" panose="020B0502040204020203" pitchFamily="34" charset="0"/>
            </a:endParaRPr>
          </a:p>
          <a:p>
            <a:r>
              <a:rPr lang="en-US" sz="2800" b="1" dirty="0" smtClean="0">
                <a:solidFill>
                  <a:srgbClr val="FFFF00"/>
                </a:solidFill>
                <a:ea typeface="Tahoma" panose="020B0604030504040204" pitchFamily="34" charset="0"/>
                <a:cs typeface="Segoe UI" panose="020B0502040204020203" pitchFamily="34" charset="0"/>
              </a:rPr>
              <a:t>One approach ... use information from the threat model you developed at the design stage.</a:t>
            </a:r>
            <a:endParaRPr lang="en-US" sz="2800" b="1" dirty="0" smtClean="0">
              <a:solidFill>
                <a:srgbClr val="FFFF00"/>
              </a:solidFill>
              <a:ea typeface="Tahoma" panose="020B0604030504040204" pitchFamily="34" charset="0"/>
              <a:cs typeface="Segoe UI" panose="020B0502040204020203" pitchFamily="34" charset="0"/>
            </a:endParaRPr>
          </a:p>
          <a:p>
            <a:pPr marL="914400" lvl="1" indent="-457200">
              <a:buFontTx/>
              <a:buChar char="-"/>
            </a:pPr>
            <a:endParaRPr lang="en-NZ" sz="2800" dirty="0" smtClean="0">
              <a:solidFill>
                <a:schemeClr val="bg1"/>
              </a:solidFill>
              <a:ea typeface="Tahoma" panose="020B0604030504040204" pitchFamily="34" charset="0"/>
              <a:cs typeface="Segoe UI" panose="020B0502040204020203" pitchFamily="34" charset="0"/>
            </a:endParaRPr>
          </a:p>
          <a:p>
            <a:pPr marL="457200" indent="-457200">
              <a:buFontTx/>
              <a:buChar char="-"/>
            </a:pPr>
            <a:endParaRPr lang="en-US" sz="3200" b="1" dirty="0" smtClean="0">
              <a:solidFill>
                <a:schemeClr val="bg1"/>
              </a:solidFill>
              <a:ea typeface="Tahoma" panose="020B0604030504040204" pitchFamily="34" charset="0"/>
              <a:cs typeface="Arial" panose="020B0604020202020204" pitchFamily="34" charset="0"/>
            </a:endParaRPr>
          </a:p>
          <a:p>
            <a:endParaRPr lang="en-US" sz="3200" dirty="0">
              <a:solidFill>
                <a:schemeClr val="bg1"/>
              </a:solidFill>
              <a:latin typeface="Arial" panose="020B0604020202020204" pitchFamily="34" charset="0"/>
              <a:ea typeface="Tahoma" panose="020B0604030504040204" pitchFamily="34" charset="0"/>
              <a:cs typeface="Arial" panose="020B0604020202020204" pitchFamily="34" charset="0"/>
            </a:endParaRPr>
          </a:p>
        </p:txBody>
      </p:sp>
      <p:sp>
        <p:nvSpPr>
          <p:cNvPr id="7" name="TextBox 6"/>
          <p:cNvSpPr txBox="1"/>
          <p:nvPr/>
        </p:nvSpPr>
        <p:spPr>
          <a:xfrm>
            <a:off x="-1" y="0"/>
            <a:ext cx="9105900" cy="1332000"/>
          </a:xfrm>
          <a:prstGeom prst="rect">
            <a:avLst/>
          </a:prstGeom>
          <a:solidFill>
            <a:srgbClr val="004532"/>
          </a:solidFill>
        </p:spPr>
        <p:txBody>
          <a:bodyPr wrap="square" tIns="108000" bIns="108000" rtlCol="0" anchor="ctr" anchorCtr="0">
            <a:noAutofit/>
          </a:bodyPr>
          <a:lstStyle/>
          <a:p>
            <a:r>
              <a:rPr lang="en-US" sz="5500" dirty="0" smtClean="0">
                <a:solidFill>
                  <a:schemeClr val="bg1"/>
                </a:solidFill>
                <a:ea typeface="Tahoma" panose="020B0604030504040204" pitchFamily="34" charset="0"/>
                <a:cs typeface="Tahoma" panose="020B0604030504040204" pitchFamily="34" charset="0"/>
              </a:rPr>
              <a:t>Building Security Test Plans</a:t>
            </a:r>
            <a:endParaRPr lang="en-NZ" sz="5500" dirty="0">
              <a:solidFill>
                <a:schemeClr val="bg1"/>
              </a:solidFill>
            </a:endParaRPr>
          </a:p>
        </p:txBody>
      </p:sp>
      <p:sp>
        <p:nvSpPr>
          <p:cNvPr id="11" name="Flowchart: Alternate Process 10"/>
          <p:cNvSpPr/>
          <p:nvPr/>
        </p:nvSpPr>
        <p:spPr>
          <a:xfrm>
            <a:off x="3757130" y="2869531"/>
            <a:ext cx="1915886" cy="1455576"/>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Threat model</a:t>
            </a:r>
            <a:endParaRPr lang="en-NZ" sz="3200" dirty="0"/>
          </a:p>
        </p:txBody>
      </p:sp>
      <p:sp>
        <p:nvSpPr>
          <p:cNvPr id="13" name="Flowchart: Alternate Process 12"/>
          <p:cNvSpPr/>
          <p:nvPr/>
        </p:nvSpPr>
        <p:spPr>
          <a:xfrm>
            <a:off x="7059388" y="2869531"/>
            <a:ext cx="1915886" cy="1455576"/>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Security Test Plan</a:t>
            </a:r>
            <a:endParaRPr lang="en-NZ" sz="3200" dirty="0"/>
          </a:p>
        </p:txBody>
      </p:sp>
      <p:sp>
        <p:nvSpPr>
          <p:cNvPr id="12" name="Right Arrow 11"/>
          <p:cNvSpPr/>
          <p:nvPr/>
        </p:nvSpPr>
        <p:spPr>
          <a:xfrm>
            <a:off x="5952931" y="2850870"/>
            <a:ext cx="933061" cy="147423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p:cNvSpPr txBox="1"/>
          <p:nvPr/>
        </p:nvSpPr>
        <p:spPr>
          <a:xfrm>
            <a:off x="-1" y="0"/>
            <a:ext cx="9105900" cy="1332000"/>
          </a:xfrm>
          <a:prstGeom prst="rect">
            <a:avLst/>
          </a:prstGeom>
          <a:solidFill>
            <a:srgbClr val="004532"/>
          </a:solidFill>
        </p:spPr>
        <p:txBody>
          <a:bodyPr wrap="square" tIns="108000" bIns="108000" rtlCol="0" anchor="ctr" anchorCtr="0">
            <a:noAutofit/>
          </a:bodyPr>
          <a:lstStyle/>
          <a:p>
            <a:r>
              <a:rPr lang="en-US" sz="5500" dirty="0" smtClean="0">
                <a:solidFill>
                  <a:schemeClr val="bg1"/>
                </a:solidFill>
              </a:rPr>
              <a:t>The End.</a:t>
            </a:r>
            <a:endParaRPr lang="en-NZ" sz="5500"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38654" y="1488955"/>
            <a:ext cx="3518946" cy="4832092"/>
          </a:xfrm>
          <a:prstGeom prst="rect">
            <a:avLst/>
          </a:prstGeom>
          <a:noFill/>
        </p:spPr>
        <p:txBody>
          <a:bodyPr wrap="square" rtlCol="0">
            <a:spAutoFit/>
          </a:bodyPr>
          <a:lstStyle/>
          <a:p>
            <a:r>
              <a:rPr lang="en-US" sz="2800" dirty="0" smtClean="0">
                <a:solidFill>
                  <a:schemeClr val="bg1"/>
                </a:solidFill>
                <a:ea typeface="Tahoma" panose="020B0604030504040204" pitchFamily="34" charset="0"/>
                <a:cs typeface="Segoe UI" panose="020B0502040204020203" pitchFamily="34" charset="0"/>
              </a:rPr>
              <a:t>Sooner you find a security issue.</a:t>
            </a:r>
            <a:endParaRPr lang="en-US" sz="2800" dirty="0" smtClean="0">
              <a:solidFill>
                <a:schemeClr val="bg1"/>
              </a:solidFill>
              <a:ea typeface="Tahoma" panose="020B0604030504040204" pitchFamily="34" charset="0"/>
              <a:cs typeface="Segoe UI" panose="020B0502040204020203" pitchFamily="34" charset="0"/>
            </a:endParaRPr>
          </a:p>
          <a:p>
            <a:endParaRPr lang="en-US" sz="2800" dirty="0">
              <a:solidFill>
                <a:schemeClr val="bg1"/>
              </a:solidFill>
              <a:ea typeface="Tahoma" panose="020B0604030504040204" pitchFamily="34" charset="0"/>
              <a:cs typeface="Segoe UI" panose="020B0502040204020203" pitchFamily="34" charset="0"/>
            </a:endParaRPr>
          </a:p>
          <a:p>
            <a:r>
              <a:rPr lang="en-US" sz="2800" dirty="0" smtClean="0">
                <a:solidFill>
                  <a:schemeClr val="bg1"/>
                </a:solidFill>
                <a:ea typeface="Tahoma" panose="020B0604030504040204" pitchFamily="34" charset="0"/>
                <a:cs typeface="Segoe UI" panose="020B0502040204020203" pitchFamily="34" charset="0"/>
              </a:rPr>
              <a:t>Easier it is to fix, same principles as software bugs.</a:t>
            </a:r>
            <a:endParaRPr lang="en-US" sz="2800" dirty="0" smtClean="0">
              <a:solidFill>
                <a:schemeClr val="bg1"/>
              </a:solidFill>
              <a:ea typeface="Tahoma" panose="020B0604030504040204" pitchFamily="34" charset="0"/>
              <a:cs typeface="Segoe UI" panose="020B0502040204020203" pitchFamily="34" charset="0"/>
            </a:endParaRPr>
          </a:p>
          <a:p>
            <a:endParaRPr lang="en-US" sz="2800" dirty="0">
              <a:solidFill>
                <a:schemeClr val="bg1"/>
              </a:solidFill>
              <a:ea typeface="Tahoma" panose="020B0604030504040204" pitchFamily="34" charset="0"/>
              <a:cs typeface="Segoe UI" panose="020B0502040204020203" pitchFamily="34" charset="0"/>
            </a:endParaRPr>
          </a:p>
          <a:p>
            <a:r>
              <a:rPr lang="en-US" sz="2800" dirty="0" smtClean="0">
                <a:solidFill>
                  <a:schemeClr val="bg1"/>
                </a:solidFill>
                <a:ea typeface="Tahoma" panose="020B0604030504040204" pitchFamily="34" charset="0"/>
                <a:cs typeface="Segoe UI" panose="020B0502040204020203" pitchFamily="34" charset="0"/>
              </a:rPr>
              <a:t>Cost at different stages of the Software Development Life Cycle (SDLC)</a:t>
            </a:r>
            <a:endParaRPr lang="en-US" sz="2800" dirty="0">
              <a:solidFill>
                <a:schemeClr val="bg1"/>
              </a:solidFill>
              <a:ea typeface="Tahoma" panose="020B0604030504040204" pitchFamily="34" charset="0"/>
              <a:cs typeface="Segoe UI" panose="020B0502040204020203" pitchFamily="34" charset="0"/>
            </a:endParaRPr>
          </a:p>
        </p:txBody>
      </p:sp>
      <p:sp>
        <p:nvSpPr>
          <p:cNvPr id="7" name="TextBox 6"/>
          <p:cNvSpPr txBox="1"/>
          <p:nvPr/>
        </p:nvSpPr>
        <p:spPr>
          <a:xfrm>
            <a:off x="-1" y="0"/>
            <a:ext cx="9105900" cy="1332000"/>
          </a:xfrm>
          <a:prstGeom prst="rect">
            <a:avLst/>
          </a:prstGeom>
          <a:solidFill>
            <a:srgbClr val="004532"/>
          </a:solidFill>
        </p:spPr>
        <p:txBody>
          <a:bodyPr wrap="square" tIns="108000" bIns="108000" rtlCol="0" anchor="ctr" anchorCtr="0">
            <a:noAutofit/>
          </a:bodyPr>
          <a:lstStyle/>
          <a:p>
            <a:r>
              <a:rPr lang="en-US" sz="5500" dirty="0" smtClean="0">
                <a:solidFill>
                  <a:schemeClr val="bg1"/>
                </a:solidFill>
              </a:rPr>
              <a:t>Why perform code reviews?</a:t>
            </a:r>
            <a:endParaRPr lang="en-NZ" sz="5500" dirty="0">
              <a:solidFill>
                <a:schemeClr val="bg1"/>
              </a:solidFill>
            </a:endParaRPr>
          </a:p>
        </p:txBody>
      </p:sp>
      <p:sp>
        <p:nvSpPr>
          <p:cNvPr id="2" name="Rectangle 1"/>
          <p:cNvSpPr/>
          <p:nvPr/>
        </p:nvSpPr>
        <p:spPr>
          <a:xfrm>
            <a:off x="4422710" y="5035492"/>
            <a:ext cx="4572000" cy="646331"/>
          </a:xfrm>
          <a:prstGeom prst="rect">
            <a:avLst/>
          </a:prstGeom>
        </p:spPr>
        <p:txBody>
          <a:bodyPr>
            <a:spAutoFit/>
          </a:bodyPr>
          <a:lstStyle/>
          <a:p>
            <a:r>
              <a:rPr lang="en-NZ">
                <a:hlinkClick r:id="rId1"/>
              </a:rPr>
              <a:t>https://www.checkmarx.com/2016/02/26/security-testing-sdlc-beginners-guide/</a:t>
            </a:r>
            <a:endParaRPr lang="en-NZ"/>
          </a:p>
        </p:txBody>
      </p:sp>
      <p:pic>
        <p:nvPicPr>
          <p:cNvPr id="1028" name="Picture 4" descr="https://www.nowsecure.com/wp-content/uploads/2017/05/NIST-relative-cost-to-fix-a-flaw-800x6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6671" y="1828800"/>
            <a:ext cx="5036631" cy="38530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70061" y="1445452"/>
            <a:ext cx="7903556" cy="3970318"/>
          </a:xfrm>
          <a:prstGeom prst="rect">
            <a:avLst/>
          </a:prstGeom>
          <a:noFill/>
        </p:spPr>
        <p:txBody>
          <a:bodyPr wrap="square" rtlCol="0">
            <a:spAutoFit/>
          </a:bodyPr>
          <a:lstStyle/>
          <a:p>
            <a:r>
              <a:rPr lang="en-US" sz="2800" dirty="0" smtClean="0">
                <a:solidFill>
                  <a:schemeClr val="bg1"/>
                </a:solidFill>
                <a:ea typeface="Tahoma" panose="020B0604030504040204" pitchFamily="34" charset="0"/>
                <a:cs typeface="Segoe UI" panose="020B0502040204020203" pitchFamily="34" charset="0"/>
              </a:rPr>
              <a:t>Considered as part of the security testing process.</a:t>
            </a:r>
            <a:endParaRPr lang="en-US" sz="2800" dirty="0" smtClean="0">
              <a:solidFill>
                <a:schemeClr val="bg1"/>
              </a:solidFill>
              <a:ea typeface="Tahoma" panose="020B0604030504040204" pitchFamily="34" charset="0"/>
              <a:cs typeface="Segoe UI" panose="020B0502040204020203" pitchFamily="34" charset="0"/>
            </a:endParaRPr>
          </a:p>
          <a:p>
            <a:endParaRPr lang="en-US" sz="2800" dirty="0" smtClean="0">
              <a:solidFill>
                <a:schemeClr val="bg1"/>
              </a:solidFill>
              <a:ea typeface="Tahoma" panose="020B0604030504040204" pitchFamily="34" charset="0"/>
              <a:cs typeface="Segoe UI" panose="020B0502040204020203" pitchFamily="34" charset="0"/>
            </a:endParaRPr>
          </a:p>
          <a:p>
            <a:r>
              <a:rPr lang="en-US" sz="2800" dirty="0" smtClean="0">
                <a:solidFill>
                  <a:schemeClr val="bg1"/>
                </a:solidFill>
                <a:ea typeface="Tahoma" panose="020B0604030504040204" pitchFamily="34" charset="0"/>
                <a:cs typeface="Segoe UI" panose="020B0502040204020203" pitchFamily="34" charset="0"/>
              </a:rPr>
              <a:t>Integrated </a:t>
            </a:r>
            <a:r>
              <a:rPr lang="en-US" sz="2800" dirty="0">
                <a:solidFill>
                  <a:schemeClr val="bg1"/>
                </a:solidFill>
                <a:ea typeface="Tahoma" panose="020B0604030504040204" pitchFamily="34" charset="0"/>
                <a:cs typeface="Segoe UI" panose="020B0502040204020203" pitchFamily="34" charset="0"/>
              </a:rPr>
              <a:t>into standard code review </a:t>
            </a:r>
            <a:r>
              <a:rPr lang="en-US" sz="2800" dirty="0" smtClean="0">
                <a:solidFill>
                  <a:schemeClr val="bg1"/>
                </a:solidFill>
                <a:ea typeface="Tahoma" panose="020B0604030504040204" pitchFamily="34" charset="0"/>
                <a:cs typeface="Segoe UI" panose="020B0502040204020203" pitchFamily="34" charset="0"/>
              </a:rPr>
              <a:t>process</a:t>
            </a:r>
            <a:r>
              <a:rPr lang="en-US" sz="2800" dirty="0">
                <a:solidFill>
                  <a:schemeClr val="bg1"/>
                </a:solidFill>
                <a:ea typeface="Tahoma" panose="020B0604030504040204" pitchFamily="34" charset="0"/>
                <a:cs typeface="Segoe UI" panose="020B0502040204020203" pitchFamily="34" charset="0"/>
              </a:rPr>
              <a:t>.</a:t>
            </a:r>
            <a:endParaRPr lang="en-US" sz="2800" dirty="0" smtClean="0">
              <a:solidFill>
                <a:schemeClr val="bg1"/>
              </a:solidFill>
              <a:ea typeface="Tahoma" panose="020B0604030504040204" pitchFamily="34" charset="0"/>
              <a:cs typeface="Segoe UI" panose="020B0502040204020203" pitchFamily="34" charset="0"/>
            </a:endParaRPr>
          </a:p>
          <a:p>
            <a:endParaRPr lang="en-US" sz="2800" dirty="0">
              <a:solidFill>
                <a:schemeClr val="bg1"/>
              </a:solidFill>
              <a:ea typeface="Tahoma" panose="020B0604030504040204" pitchFamily="34" charset="0"/>
              <a:cs typeface="Segoe UI" panose="020B0502040204020203" pitchFamily="34" charset="0"/>
            </a:endParaRPr>
          </a:p>
          <a:p>
            <a:r>
              <a:rPr lang="en-US" sz="2800" dirty="0" smtClean="0">
                <a:solidFill>
                  <a:schemeClr val="bg1"/>
                </a:solidFill>
                <a:ea typeface="Tahoma" panose="020B0604030504040204" pitchFamily="34" charset="0"/>
                <a:cs typeface="Segoe UI" panose="020B0502040204020203" pitchFamily="34" charset="0"/>
              </a:rPr>
              <a:t>Audit the application to verify security controls are present.</a:t>
            </a:r>
            <a:endParaRPr lang="en-US" sz="2800" dirty="0" smtClean="0">
              <a:solidFill>
                <a:schemeClr val="bg1"/>
              </a:solidFill>
              <a:ea typeface="Tahoma" panose="020B0604030504040204" pitchFamily="34" charset="0"/>
              <a:cs typeface="Segoe UI" panose="020B0502040204020203" pitchFamily="34" charset="0"/>
            </a:endParaRPr>
          </a:p>
          <a:p>
            <a:endParaRPr lang="en-US" sz="2800" dirty="0">
              <a:solidFill>
                <a:schemeClr val="bg1"/>
              </a:solidFill>
              <a:ea typeface="Tahoma" panose="020B0604030504040204" pitchFamily="34" charset="0"/>
              <a:cs typeface="Segoe UI" panose="020B0502040204020203" pitchFamily="34" charset="0"/>
            </a:endParaRPr>
          </a:p>
          <a:p>
            <a:r>
              <a:rPr lang="en-US" sz="2800" dirty="0" smtClean="0">
                <a:solidFill>
                  <a:schemeClr val="bg1"/>
                </a:solidFill>
                <a:ea typeface="Tahoma" panose="020B0604030504040204" pitchFamily="34" charset="0"/>
                <a:cs typeface="Segoe UI" panose="020B0502040204020203" pitchFamily="34" charset="0"/>
              </a:rPr>
              <a:t>Ideally done during coding phase but often left to the end of the coding phase </a:t>
            </a:r>
            <a:r>
              <a:rPr lang="en-US" sz="2800" dirty="0" smtClean="0">
                <a:solidFill>
                  <a:srgbClr val="FFFF00"/>
                </a:solidFill>
                <a:ea typeface="Tahoma" panose="020B0604030504040204" pitchFamily="34" charset="0"/>
                <a:cs typeface="Segoe UI" panose="020B0502040204020203" pitchFamily="34" charset="0"/>
              </a:rPr>
              <a:t>(if done at all!)</a:t>
            </a:r>
            <a:endParaRPr lang="en-US" sz="3200" dirty="0">
              <a:solidFill>
                <a:srgbClr val="FFFF00"/>
              </a:solidFill>
              <a:latin typeface="Arial" panose="020B0604020202020204" pitchFamily="34" charset="0"/>
              <a:ea typeface="Tahoma" panose="020B0604030504040204" pitchFamily="34" charset="0"/>
              <a:cs typeface="Arial" panose="020B0604020202020204" pitchFamily="34" charset="0"/>
            </a:endParaRPr>
          </a:p>
        </p:txBody>
      </p:sp>
      <p:sp>
        <p:nvSpPr>
          <p:cNvPr id="7" name="TextBox 6"/>
          <p:cNvSpPr txBox="1"/>
          <p:nvPr/>
        </p:nvSpPr>
        <p:spPr>
          <a:xfrm>
            <a:off x="-1" y="0"/>
            <a:ext cx="9105900" cy="1332000"/>
          </a:xfrm>
          <a:prstGeom prst="rect">
            <a:avLst/>
          </a:prstGeom>
          <a:solidFill>
            <a:srgbClr val="004532"/>
          </a:solidFill>
        </p:spPr>
        <p:txBody>
          <a:bodyPr wrap="square" tIns="108000" bIns="108000" rtlCol="0" anchor="ctr" anchorCtr="0">
            <a:noAutofit/>
          </a:bodyPr>
          <a:lstStyle/>
          <a:p>
            <a:r>
              <a:rPr lang="en-US" sz="5500" dirty="0" smtClean="0">
                <a:solidFill>
                  <a:schemeClr val="bg1"/>
                </a:solidFill>
              </a:rPr>
              <a:t>Secure code review</a:t>
            </a:r>
            <a:endParaRPr lang="en-NZ" sz="5500"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70061" y="1445452"/>
            <a:ext cx="7903556" cy="5262979"/>
          </a:xfrm>
          <a:prstGeom prst="rect">
            <a:avLst/>
          </a:prstGeom>
          <a:noFill/>
        </p:spPr>
        <p:txBody>
          <a:bodyPr wrap="square" rtlCol="0">
            <a:spAutoFit/>
          </a:bodyPr>
          <a:lstStyle/>
          <a:p>
            <a:r>
              <a:rPr lang="en-US" sz="2800" dirty="0" smtClean="0">
                <a:solidFill>
                  <a:schemeClr val="bg1"/>
                </a:solidFill>
                <a:ea typeface="Tahoma" panose="020B0604030504040204" pitchFamily="34" charset="0"/>
                <a:cs typeface="Segoe UI" panose="020B0502040204020203" pitchFamily="34" charset="0"/>
              </a:rPr>
              <a:t>Source analysis tools – analyze source code or compiled versions of code to help find security flaws.</a:t>
            </a:r>
            <a:endParaRPr lang="en-US" sz="2800" dirty="0" smtClean="0">
              <a:solidFill>
                <a:schemeClr val="bg1"/>
              </a:solidFill>
              <a:ea typeface="Tahoma" panose="020B0604030504040204" pitchFamily="34" charset="0"/>
              <a:cs typeface="Segoe UI" panose="020B0502040204020203" pitchFamily="34" charset="0"/>
            </a:endParaRPr>
          </a:p>
          <a:p>
            <a:endParaRPr lang="en-US" sz="2800" dirty="0">
              <a:solidFill>
                <a:schemeClr val="bg1"/>
              </a:solidFill>
              <a:ea typeface="Tahoma" panose="020B0604030504040204" pitchFamily="34" charset="0"/>
              <a:cs typeface="Segoe UI" panose="020B0502040204020203" pitchFamily="34" charset="0"/>
            </a:endParaRPr>
          </a:p>
          <a:p>
            <a:r>
              <a:rPr lang="en-US" sz="2800" dirty="0" smtClean="0">
                <a:solidFill>
                  <a:schemeClr val="bg1"/>
                </a:solidFill>
                <a:ea typeface="Tahoma" panose="020B0604030504040204" pitchFamily="34" charset="0"/>
                <a:cs typeface="Segoe UI" panose="020B0502040204020203" pitchFamily="34" charset="0"/>
              </a:rPr>
              <a:t>Also known as Static Application Security Testing (SAST) Tools.</a:t>
            </a:r>
            <a:endParaRPr lang="en-US" sz="2800" dirty="0" smtClean="0">
              <a:solidFill>
                <a:schemeClr val="bg1"/>
              </a:solidFill>
              <a:ea typeface="Tahoma" panose="020B0604030504040204" pitchFamily="34" charset="0"/>
              <a:cs typeface="Segoe UI" panose="020B0502040204020203" pitchFamily="34" charset="0"/>
            </a:endParaRPr>
          </a:p>
          <a:p>
            <a:endParaRPr lang="en-US" sz="2800" dirty="0" smtClean="0">
              <a:solidFill>
                <a:schemeClr val="bg1"/>
              </a:solidFill>
              <a:ea typeface="Tahoma" panose="020B0604030504040204" pitchFamily="34" charset="0"/>
              <a:cs typeface="Segoe UI" panose="020B0502040204020203" pitchFamily="34" charset="0"/>
            </a:endParaRPr>
          </a:p>
          <a:p>
            <a:r>
              <a:rPr lang="en-US" sz="2800" dirty="0">
                <a:solidFill>
                  <a:schemeClr val="bg1"/>
                </a:solidFill>
                <a:ea typeface="Tahoma" panose="020B0604030504040204" pitchFamily="34" charset="0"/>
                <a:cs typeface="Segoe UI" panose="020B0502040204020203" pitchFamily="34" charset="0"/>
              </a:rPr>
              <a:t>Examples:</a:t>
            </a:r>
            <a:br>
              <a:rPr lang="en-US" sz="2800" dirty="0">
                <a:solidFill>
                  <a:schemeClr val="bg1"/>
                </a:solidFill>
                <a:ea typeface="Tahoma" panose="020B0604030504040204" pitchFamily="34" charset="0"/>
                <a:cs typeface="Segoe UI" panose="020B0502040204020203" pitchFamily="34" charset="0"/>
              </a:rPr>
            </a:br>
            <a:r>
              <a:rPr lang="en-US" sz="2800" dirty="0">
                <a:solidFill>
                  <a:schemeClr val="bg1"/>
                </a:solidFill>
                <a:ea typeface="Tahoma" panose="020B0604030504040204" pitchFamily="34" charset="0"/>
                <a:cs typeface="Segoe UI" panose="020B0502040204020203" pitchFamily="34" charset="0"/>
                <a:hlinkClick r:id="rId1"/>
              </a:rPr>
              <a:t>https://</a:t>
            </a:r>
            <a:r>
              <a:rPr lang="en-US" sz="2800" dirty="0" smtClean="0">
                <a:solidFill>
                  <a:schemeClr val="bg1"/>
                </a:solidFill>
                <a:ea typeface="Tahoma" panose="020B0604030504040204" pitchFamily="34" charset="0"/>
                <a:cs typeface="Segoe UI" panose="020B0502040204020203" pitchFamily="34" charset="0"/>
                <a:hlinkClick r:id="rId1"/>
              </a:rPr>
              <a:t>owasp.org/www-community/Source_Code_Analysis_Tools</a:t>
            </a:r>
            <a:r>
              <a:rPr lang="en-US" sz="2800" dirty="0" smtClean="0">
                <a:solidFill>
                  <a:schemeClr val="bg1"/>
                </a:solidFill>
                <a:ea typeface="Tahoma" panose="020B0604030504040204" pitchFamily="34" charset="0"/>
                <a:cs typeface="Segoe UI" panose="020B0502040204020203" pitchFamily="34" charset="0"/>
              </a:rPr>
              <a:t> </a:t>
            </a:r>
            <a:endParaRPr lang="en-US" sz="2800" dirty="0">
              <a:solidFill>
                <a:schemeClr val="bg1"/>
              </a:solidFill>
              <a:ea typeface="Tahoma" panose="020B0604030504040204" pitchFamily="34" charset="0"/>
              <a:cs typeface="Segoe UI" panose="020B0502040204020203" pitchFamily="34" charset="0"/>
            </a:endParaRPr>
          </a:p>
          <a:p>
            <a:r>
              <a:rPr lang="en-US" sz="2800" dirty="0" smtClean="0">
                <a:solidFill>
                  <a:schemeClr val="bg1"/>
                </a:solidFill>
                <a:ea typeface="Tahoma" panose="020B0604030504040204" pitchFamily="34" charset="0"/>
                <a:cs typeface="Segoe UI" panose="020B0502040204020203" pitchFamily="34" charset="0"/>
              </a:rPr>
              <a:t> </a:t>
            </a:r>
            <a:endParaRPr lang="en-US" sz="2400" dirty="0" smtClean="0">
              <a:solidFill>
                <a:schemeClr val="bg1"/>
              </a:solidFill>
              <a:ea typeface="Tahoma" panose="020B0604030504040204" pitchFamily="34" charset="0"/>
              <a:cs typeface="Segoe UI" panose="020B0502040204020203" pitchFamily="34" charset="0"/>
            </a:endParaRPr>
          </a:p>
          <a:p>
            <a:endParaRPr lang="en-US" sz="2800" dirty="0">
              <a:solidFill>
                <a:schemeClr val="bg1"/>
              </a:solidFill>
              <a:ea typeface="Tahoma" panose="020B0604030504040204" pitchFamily="34" charset="0"/>
              <a:cs typeface="Segoe UI" panose="020B0502040204020203" pitchFamily="34" charset="0"/>
            </a:endParaRPr>
          </a:p>
          <a:p>
            <a:endParaRPr lang="en-US" sz="2800" i="1" dirty="0">
              <a:solidFill>
                <a:schemeClr val="bg1"/>
              </a:solidFill>
              <a:ea typeface="Tahoma" panose="020B0604030504040204" pitchFamily="34" charset="0"/>
              <a:cs typeface="Segoe UI" panose="020B0502040204020203" pitchFamily="34" charset="0"/>
            </a:endParaRPr>
          </a:p>
        </p:txBody>
      </p:sp>
      <p:sp>
        <p:nvSpPr>
          <p:cNvPr id="7" name="TextBox 6"/>
          <p:cNvSpPr txBox="1"/>
          <p:nvPr/>
        </p:nvSpPr>
        <p:spPr>
          <a:xfrm>
            <a:off x="-1" y="0"/>
            <a:ext cx="9105900" cy="1332000"/>
          </a:xfrm>
          <a:prstGeom prst="rect">
            <a:avLst/>
          </a:prstGeom>
          <a:solidFill>
            <a:srgbClr val="004532"/>
          </a:solidFill>
        </p:spPr>
        <p:txBody>
          <a:bodyPr wrap="square" tIns="108000" bIns="108000" rtlCol="0" anchor="ctr" anchorCtr="0">
            <a:noAutofit/>
          </a:bodyPr>
          <a:lstStyle/>
          <a:p>
            <a:r>
              <a:rPr lang="en-US" sz="5500" dirty="0" smtClean="0">
                <a:solidFill>
                  <a:schemeClr val="bg1"/>
                </a:solidFill>
              </a:rPr>
              <a:t>Source Analysis Tools</a:t>
            </a:r>
            <a:endParaRPr lang="en-NZ" sz="5500"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70061" y="1445452"/>
            <a:ext cx="7903556" cy="3539430"/>
          </a:xfrm>
          <a:prstGeom prst="rect">
            <a:avLst/>
          </a:prstGeom>
          <a:noFill/>
        </p:spPr>
        <p:txBody>
          <a:bodyPr wrap="square" rtlCol="0">
            <a:spAutoFit/>
          </a:bodyPr>
          <a:lstStyle/>
          <a:p>
            <a:r>
              <a:rPr lang="en-US" sz="2800" dirty="0">
                <a:solidFill>
                  <a:schemeClr val="bg1"/>
                </a:solidFill>
                <a:ea typeface="Tahoma" panose="020B0604030504040204" pitchFamily="34" charset="0"/>
                <a:cs typeface="Segoe UI" panose="020B0502040204020203" pitchFamily="34" charset="0"/>
                <a:hlinkClick r:id="rId1"/>
              </a:rPr>
              <a:t>https://</a:t>
            </a:r>
            <a:r>
              <a:rPr lang="en-US" sz="2800" dirty="0" smtClean="0">
                <a:solidFill>
                  <a:schemeClr val="bg1"/>
                </a:solidFill>
                <a:ea typeface="Tahoma" panose="020B0604030504040204" pitchFamily="34" charset="0"/>
                <a:cs typeface="Segoe UI" panose="020B0502040204020203" pitchFamily="34" charset="0"/>
                <a:hlinkClick r:id="rId1"/>
              </a:rPr>
              <a:t>www.synopsys.com/software-integrity/security-testing/static-analysis-sast.html</a:t>
            </a:r>
            <a:endParaRPr lang="en-US" sz="2800" dirty="0" smtClean="0">
              <a:solidFill>
                <a:schemeClr val="bg1"/>
              </a:solidFill>
              <a:ea typeface="Tahoma" panose="020B0604030504040204" pitchFamily="34" charset="0"/>
              <a:cs typeface="Segoe UI" panose="020B0502040204020203" pitchFamily="34" charset="0"/>
            </a:endParaRPr>
          </a:p>
          <a:p>
            <a:endParaRPr lang="en-US" sz="2800" dirty="0">
              <a:solidFill>
                <a:schemeClr val="bg1"/>
              </a:solidFill>
              <a:ea typeface="Tahoma" panose="020B0604030504040204" pitchFamily="34" charset="0"/>
              <a:cs typeface="Segoe UI" panose="020B0502040204020203" pitchFamily="34" charset="0"/>
            </a:endParaRPr>
          </a:p>
          <a:p>
            <a:r>
              <a:rPr lang="en-US" sz="2800" dirty="0" smtClean="0">
                <a:solidFill>
                  <a:schemeClr val="bg1"/>
                </a:solidFill>
                <a:ea typeface="Tahoma" panose="020B0604030504040204" pitchFamily="34" charset="0"/>
                <a:cs typeface="Segoe UI" panose="020B0502040204020203" pitchFamily="34" charset="0"/>
              </a:rPr>
              <a:t> </a:t>
            </a:r>
            <a:endParaRPr lang="en-US" sz="2400" dirty="0" smtClean="0">
              <a:solidFill>
                <a:schemeClr val="bg1"/>
              </a:solidFill>
              <a:ea typeface="Tahoma" panose="020B0604030504040204" pitchFamily="34" charset="0"/>
              <a:cs typeface="Segoe UI" panose="020B0502040204020203" pitchFamily="34" charset="0"/>
            </a:endParaRPr>
          </a:p>
          <a:p>
            <a:r>
              <a:rPr lang="en-US" sz="2800" dirty="0" smtClean="0">
                <a:solidFill>
                  <a:schemeClr val="bg1"/>
                </a:solidFill>
                <a:ea typeface="Tahoma" panose="020B0604030504040204" pitchFamily="34" charset="0"/>
                <a:cs typeface="Segoe UI" panose="020B0502040204020203" pitchFamily="34" charset="0"/>
              </a:rPr>
              <a:t>Marketing video:</a:t>
            </a:r>
            <a:endParaRPr lang="en-US" sz="2800" dirty="0" smtClean="0">
              <a:solidFill>
                <a:schemeClr val="bg1"/>
              </a:solidFill>
              <a:ea typeface="Tahoma" panose="020B0604030504040204" pitchFamily="34" charset="0"/>
              <a:cs typeface="Segoe UI" panose="020B0502040204020203" pitchFamily="34" charset="0"/>
            </a:endParaRPr>
          </a:p>
          <a:p>
            <a:r>
              <a:rPr lang="en-US" sz="2800">
                <a:solidFill>
                  <a:schemeClr val="bg1"/>
                </a:solidFill>
                <a:ea typeface="Tahoma" panose="020B0604030504040204" pitchFamily="34" charset="0"/>
                <a:cs typeface="Segoe UI" panose="020B0502040204020203" pitchFamily="34" charset="0"/>
                <a:hlinkClick r:id="rId2"/>
              </a:rPr>
              <a:t>https</a:t>
            </a:r>
            <a:r>
              <a:rPr lang="en-US" sz="2800">
                <a:solidFill>
                  <a:schemeClr val="bg1"/>
                </a:solidFill>
                <a:ea typeface="Tahoma" panose="020B0604030504040204" pitchFamily="34" charset="0"/>
                <a:cs typeface="Segoe UI" panose="020B0502040204020203" pitchFamily="34" charset="0"/>
                <a:hlinkClick r:id="rId2"/>
              </a:rPr>
              <a:t>://</a:t>
            </a:r>
            <a:r>
              <a:rPr lang="en-US" sz="2800" smtClean="0">
                <a:solidFill>
                  <a:schemeClr val="bg1"/>
                </a:solidFill>
                <a:ea typeface="Tahoma" panose="020B0604030504040204" pitchFamily="34" charset="0"/>
                <a:cs typeface="Segoe UI" panose="020B0502040204020203" pitchFamily="34" charset="0"/>
                <a:hlinkClick r:id="rId2"/>
              </a:rPr>
              <a:t>youtu.be/bkcGVkrtOQI</a:t>
            </a:r>
            <a:endParaRPr lang="en-US" sz="2800" smtClean="0">
              <a:solidFill>
                <a:schemeClr val="bg1"/>
              </a:solidFill>
              <a:ea typeface="Tahoma" panose="020B0604030504040204" pitchFamily="34" charset="0"/>
              <a:cs typeface="Segoe UI" panose="020B0502040204020203" pitchFamily="34" charset="0"/>
            </a:endParaRPr>
          </a:p>
          <a:p>
            <a:endParaRPr lang="en-US" sz="2800" dirty="0">
              <a:solidFill>
                <a:schemeClr val="bg1"/>
              </a:solidFill>
              <a:ea typeface="Tahoma" panose="020B0604030504040204" pitchFamily="34" charset="0"/>
              <a:cs typeface="Segoe UI" panose="020B0502040204020203" pitchFamily="34" charset="0"/>
            </a:endParaRPr>
          </a:p>
          <a:p>
            <a:endParaRPr lang="en-US" sz="2800" i="1" dirty="0">
              <a:solidFill>
                <a:schemeClr val="bg1"/>
              </a:solidFill>
              <a:ea typeface="Tahoma" panose="020B0604030504040204" pitchFamily="34" charset="0"/>
              <a:cs typeface="Segoe UI" panose="020B0502040204020203" pitchFamily="34" charset="0"/>
            </a:endParaRPr>
          </a:p>
        </p:txBody>
      </p:sp>
      <p:sp>
        <p:nvSpPr>
          <p:cNvPr id="7" name="TextBox 6"/>
          <p:cNvSpPr txBox="1"/>
          <p:nvPr/>
        </p:nvSpPr>
        <p:spPr>
          <a:xfrm>
            <a:off x="-1" y="0"/>
            <a:ext cx="9105900" cy="1332000"/>
          </a:xfrm>
          <a:prstGeom prst="rect">
            <a:avLst/>
          </a:prstGeom>
          <a:solidFill>
            <a:srgbClr val="004532"/>
          </a:solidFill>
        </p:spPr>
        <p:txBody>
          <a:bodyPr wrap="square" tIns="108000" bIns="108000" rtlCol="0" anchor="ctr" anchorCtr="0">
            <a:noAutofit/>
          </a:bodyPr>
          <a:lstStyle/>
          <a:p>
            <a:r>
              <a:rPr lang="en-US" sz="5500" dirty="0" smtClean="0">
                <a:solidFill>
                  <a:schemeClr val="bg1"/>
                </a:solidFill>
              </a:rPr>
              <a:t>Coverity</a:t>
            </a:r>
            <a:endParaRPr lang="en-NZ" sz="5500"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70061" y="1445452"/>
            <a:ext cx="7903556" cy="5201424"/>
          </a:xfrm>
          <a:prstGeom prst="rect">
            <a:avLst/>
          </a:prstGeom>
          <a:noFill/>
        </p:spPr>
        <p:txBody>
          <a:bodyPr wrap="square" rtlCol="0">
            <a:spAutoFit/>
          </a:bodyPr>
          <a:lstStyle/>
          <a:p>
            <a:r>
              <a:rPr lang="en-US" sz="2800" dirty="0" smtClean="0">
                <a:solidFill>
                  <a:schemeClr val="bg1"/>
                </a:solidFill>
                <a:ea typeface="Tahoma" panose="020B0604030504040204" pitchFamily="34" charset="0"/>
                <a:cs typeface="Segoe UI" panose="020B0502040204020203" pitchFamily="34" charset="0"/>
              </a:rPr>
              <a:t>Manual – human auditor:</a:t>
            </a:r>
            <a:endParaRPr lang="en-US" sz="2800" dirty="0" smtClean="0">
              <a:solidFill>
                <a:schemeClr val="bg1"/>
              </a:solidFill>
              <a:ea typeface="Tahoma" panose="020B0604030504040204" pitchFamily="34" charset="0"/>
              <a:cs typeface="Segoe UI" panose="020B0502040204020203" pitchFamily="34" charset="0"/>
            </a:endParaRPr>
          </a:p>
          <a:p>
            <a:pPr marL="457200" indent="-457200">
              <a:buFontTx/>
              <a:buChar char="-"/>
            </a:pPr>
            <a:r>
              <a:rPr lang="en-US" sz="2400" dirty="0" smtClean="0">
                <a:solidFill>
                  <a:schemeClr val="bg1"/>
                </a:solidFill>
                <a:ea typeface="Tahoma" panose="020B0604030504040204" pitchFamily="34" charset="0"/>
                <a:cs typeface="Segoe UI" panose="020B0502040204020203" pitchFamily="34" charset="0"/>
              </a:rPr>
              <a:t>can find logical flaws related to context</a:t>
            </a:r>
            <a:endParaRPr lang="en-US" sz="2400" dirty="0" smtClean="0">
              <a:solidFill>
                <a:schemeClr val="bg1"/>
              </a:solidFill>
              <a:ea typeface="Tahoma" panose="020B0604030504040204" pitchFamily="34" charset="0"/>
              <a:cs typeface="Segoe UI" panose="020B0502040204020203" pitchFamily="34" charset="0"/>
            </a:endParaRPr>
          </a:p>
          <a:p>
            <a:pPr marL="457200" indent="-457200">
              <a:buFontTx/>
              <a:buChar char="-"/>
            </a:pPr>
            <a:r>
              <a:rPr lang="en-US" sz="2400" dirty="0" smtClean="0">
                <a:solidFill>
                  <a:schemeClr val="bg1"/>
                </a:solidFill>
                <a:ea typeface="Tahoma" panose="020B0604030504040204" pitchFamily="34" charset="0"/>
                <a:cs typeface="Segoe UI" panose="020B0502040204020203" pitchFamily="34" charset="0"/>
              </a:rPr>
              <a:t>better at finding authorization and authentication problems</a:t>
            </a:r>
            <a:endParaRPr lang="en-US" sz="2400" dirty="0" smtClean="0">
              <a:solidFill>
                <a:schemeClr val="bg1"/>
              </a:solidFill>
              <a:ea typeface="Tahoma" panose="020B0604030504040204" pitchFamily="34" charset="0"/>
              <a:cs typeface="Segoe UI" panose="020B0502040204020203" pitchFamily="34" charset="0"/>
            </a:endParaRPr>
          </a:p>
          <a:p>
            <a:pPr marL="457200" indent="-457200">
              <a:buFontTx/>
              <a:buChar char="-"/>
            </a:pPr>
            <a:r>
              <a:rPr lang="en-US" sz="2400" dirty="0" smtClean="0">
                <a:solidFill>
                  <a:schemeClr val="bg1"/>
                </a:solidFill>
                <a:ea typeface="Tahoma" panose="020B0604030504040204" pitchFamily="34" charset="0"/>
                <a:cs typeface="Segoe UI" panose="020B0502040204020203" pitchFamily="34" charset="0"/>
              </a:rPr>
              <a:t>expensive in terms of resources if done at the end of the process</a:t>
            </a:r>
            <a:endParaRPr lang="en-US" sz="2400" dirty="0" smtClean="0">
              <a:solidFill>
                <a:schemeClr val="bg1"/>
              </a:solidFill>
              <a:ea typeface="Tahoma" panose="020B0604030504040204" pitchFamily="34" charset="0"/>
              <a:cs typeface="Segoe UI" panose="020B0502040204020203" pitchFamily="34" charset="0"/>
            </a:endParaRPr>
          </a:p>
          <a:p>
            <a:endParaRPr lang="en-US" sz="2800" dirty="0">
              <a:solidFill>
                <a:schemeClr val="bg1"/>
              </a:solidFill>
              <a:ea typeface="Tahoma" panose="020B0604030504040204" pitchFamily="34" charset="0"/>
              <a:cs typeface="Segoe UI" panose="020B0502040204020203" pitchFamily="34" charset="0"/>
            </a:endParaRPr>
          </a:p>
          <a:p>
            <a:r>
              <a:rPr lang="en-US" sz="2800" dirty="0" smtClean="0">
                <a:solidFill>
                  <a:schemeClr val="bg1"/>
                </a:solidFill>
                <a:ea typeface="Tahoma" panose="020B0604030504040204" pitchFamily="34" charset="0"/>
                <a:cs typeface="Segoe UI" panose="020B0502040204020203" pitchFamily="34" charset="0"/>
              </a:rPr>
              <a:t>Automated - static code analysis </a:t>
            </a:r>
            <a:r>
              <a:rPr lang="en-US" sz="2800" dirty="0" smtClean="0">
                <a:solidFill>
                  <a:schemeClr val="bg1"/>
                </a:solidFill>
                <a:ea typeface="Tahoma" panose="020B0604030504040204" pitchFamily="34" charset="0"/>
                <a:cs typeface="Segoe UI" panose="020B0502040204020203" pitchFamily="34" charset="0"/>
              </a:rPr>
              <a:t>tools:</a:t>
            </a:r>
            <a:endParaRPr lang="en-US" sz="2800" dirty="0" smtClean="0">
              <a:solidFill>
                <a:schemeClr val="bg1"/>
              </a:solidFill>
              <a:ea typeface="Tahoma" panose="020B0604030504040204" pitchFamily="34" charset="0"/>
              <a:cs typeface="Segoe UI" panose="020B0502040204020203" pitchFamily="34" charset="0"/>
            </a:endParaRPr>
          </a:p>
          <a:p>
            <a:pPr marL="457200" indent="-457200">
              <a:buFontTx/>
              <a:buChar char="-"/>
            </a:pPr>
            <a:r>
              <a:rPr lang="en-US" sz="2400" dirty="0" smtClean="0">
                <a:solidFill>
                  <a:schemeClr val="bg1"/>
                </a:solidFill>
                <a:ea typeface="Tahoma" panose="020B0604030504040204" pitchFamily="34" charset="0"/>
                <a:cs typeface="Segoe UI" panose="020B0502040204020203" pitchFamily="34" charset="0"/>
              </a:rPr>
              <a:t>detects low-hanging fruits like SQL injection etc.</a:t>
            </a:r>
            <a:endParaRPr lang="en-US" sz="2400" dirty="0" smtClean="0">
              <a:solidFill>
                <a:schemeClr val="bg1"/>
              </a:solidFill>
              <a:ea typeface="Tahoma" panose="020B0604030504040204" pitchFamily="34" charset="0"/>
              <a:cs typeface="Segoe UI" panose="020B0502040204020203" pitchFamily="34" charset="0"/>
            </a:endParaRPr>
          </a:p>
          <a:p>
            <a:pPr marL="457200" indent="-457200">
              <a:buFontTx/>
              <a:buChar char="-"/>
            </a:pPr>
            <a:r>
              <a:rPr lang="en-US" sz="2400" dirty="0" smtClean="0">
                <a:solidFill>
                  <a:schemeClr val="bg1"/>
                </a:solidFill>
                <a:ea typeface="Tahoma" panose="020B0604030504040204" pitchFamily="34" charset="0"/>
                <a:cs typeface="Segoe UI" panose="020B0502040204020203" pitchFamily="34" charset="0"/>
              </a:rPr>
              <a:t>scales well, test quickly and in large chucks of code</a:t>
            </a:r>
            <a:endParaRPr lang="en-US" sz="2400" dirty="0" smtClean="0">
              <a:solidFill>
                <a:schemeClr val="bg1"/>
              </a:solidFill>
              <a:ea typeface="Tahoma" panose="020B0604030504040204" pitchFamily="34" charset="0"/>
              <a:cs typeface="Segoe UI" panose="020B0502040204020203" pitchFamily="34" charset="0"/>
            </a:endParaRPr>
          </a:p>
          <a:p>
            <a:pPr marL="457200" indent="-457200">
              <a:buFontTx/>
              <a:buChar char="-"/>
            </a:pPr>
            <a:r>
              <a:rPr lang="en-US" sz="2400" dirty="0" smtClean="0">
                <a:solidFill>
                  <a:schemeClr val="bg1"/>
                </a:solidFill>
                <a:ea typeface="Tahoma" panose="020B0604030504040204" pitchFamily="34" charset="0"/>
                <a:cs typeface="Segoe UI" panose="020B0502040204020203" pitchFamily="34" charset="0"/>
              </a:rPr>
              <a:t>false negatives and false positives</a:t>
            </a:r>
            <a:endParaRPr lang="en-US" sz="2400" dirty="0" smtClean="0">
              <a:solidFill>
                <a:schemeClr val="bg1"/>
              </a:solidFill>
              <a:ea typeface="Tahoma" panose="020B0604030504040204" pitchFamily="34" charset="0"/>
              <a:cs typeface="Segoe UI" panose="020B0502040204020203" pitchFamily="34" charset="0"/>
            </a:endParaRPr>
          </a:p>
          <a:p>
            <a:endParaRPr lang="en-US" sz="2800" dirty="0">
              <a:solidFill>
                <a:schemeClr val="bg1"/>
              </a:solidFill>
              <a:ea typeface="Tahoma" panose="020B0604030504040204" pitchFamily="34" charset="0"/>
              <a:cs typeface="Segoe UI" panose="020B0502040204020203" pitchFamily="34" charset="0"/>
            </a:endParaRPr>
          </a:p>
          <a:p>
            <a:endParaRPr lang="en-US" sz="2800" i="1" dirty="0">
              <a:solidFill>
                <a:schemeClr val="bg1"/>
              </a:solidFill>
              <a:ea typeface="Tahoma" panose="020B0604030504040204" pitchFamily="34" charset="0"/>
              <a:cs typeface="Segoe UI" panose="020B0502040204020203" pitchFamily="34" charset="0"/>
            </a:endParaRPr>
          </a:p>
        </p:txBody>
      </p:sp>
      <p:sp>
        <p:nvSpPr>
          <p:cNvPr id="7" name="TextBox 6"/>
          <p:cNvSpPr txBox="1"/>
          <p:nvPr/>
        </p:nvSpPr>
        <p:spPr>
          <a:xfrm>
            <a:off x="-1" y="0"/>
            <a:ext cx="9105900" cy="1332000"/>
          </a:xfrm>
          <a:prstGeom prst="rect">
            <a:avLst/>
          </a:prstGeom>
          <a:solidFill>
            <a:srgbClr val="004532"/>
          </a:solidFill>
        </p:spPr>
        <p:txBody>
          <a:bodyPr wrap="square" tIns="108000" bIns="108000" rtlCol="0" anchor="ctr" anchorCtr="0">
            <a:noAutofit/>
          </a:bodyPr>
          <a:lstStyle/>
          <a:p>
            <a:r>
              <a:rPr lang="en-US" sz="5500" dirty="0" smtClean="0">
                <a:solidFill>
                  <a:schemeClr val="bg1"/>
                </a:solidFill>
              </a:rPr>
              <a:t>Manual versus automated</a:t>
            </a:r>
            <a:endParaRPr lang="en-NZ" sz="5500"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70061" y="1445452"/>
            <a:ext cx="7903556" cy="4524315"/>
          </a:xfrm>
          <a:prstGeom prst="rect">
            <a:avLst/>
          </a:prstGeom>
          <a:noFill/>
        </p:spPr>
        <p:txBody>
          <a:bodyPr wrap="square" rtlCol="0">
            <a:spAutoFit/>
          </a:bodyPr>
          <a:lstStyle/>
          <a:p>
            <a:r>
              <a:rPr lang="en-US" sz="2800" dirty="0" smtClean="0">
                <a:solidFill>
                  <a:srgbClr val="FFFF00"/>
                </a:solidFill>
                <a:ea typeface="Tahoma" panose="020B0604030504040204" pitchFamily="34" charset="0"/>
                <a:cs typeface="Segoe UI" panose="020B0502040204020203" pitchFamily="34" charset="0"/>
              </a:rPr>
              <a:t>Inspection</a:t>
            </a:r>
            <a:r>
              <a:rPr lang="en-US" sz="2800" dirty="0" smtClean="0">
                <a:solidFill>
                  <a:schemeClr val="bg1"/>
                </a:solidFill>
                <a:ea typeface="Tahoma" panose="020B0604030504040204" pitchFamily="34" charset="0"/>
                <a:cs typeface="Segoe UI" panose="020B0502040204020203" pitchFamily="34" charset="0"/>
              </a:rPr>
              <a:t>: A more formalized code review with:</a:t>
            </a:r>
            <a:endParaRPr lang="en-US" sz="2800" dirty="0" smtClean="0">
              <a:solidFill>
                <a:schemeClr val="bg1"/>
              </a:solidFill>
              <a:ea typeface="Tahoma" panose="020B0604030504040204" pitchFamily="34" charset="0"/>
              <a:cs typeface="Segoe UI" panose="020B0502040204020203" pitchFamily="34" charset="0"/>
            </a:endParaRPr>
          </a:p>
          <a:p>
            <a:pPr marL="457200" indent="-457200">
              <a:buFontTx/>
              <a:buChar char="-"/>
            </a:pPr>
            <a:r>
              <a:rPr lang="en-US" sz="2400" dirty="0" smtClean="0">
                <a:solidFill>
                  <a:schemeClr val="bg1"/>
                </a:solidFill>
                <a:ea typeface="Tahoma" panose="020B0604030504040204" pitchFamily="34" charset="0"/>
                <a:cs typeface="Segoe UI" panose="020B0502040204020203" pitchFamily="34" charset="0"/>
              </a:rPr>
              <a:t>roles (moderator, author, reviewer, scribe, etc.)</a:t>
            </a:r>
            <a:endParaRPr lang="en-US" sz="2400" dirty="0" smtClean="0">
              <a:solidFill>
                <a:schemeClr val="bg1"/>
              </a:solidFill>
              <a:ea typeface="Tahoma" panose="020B0604030504040204" pitchFamily="34" charset="0"/>
              <a:cs typeface="Segoe UI" panose="020B0502040204020203" pitchFamily="34" charset="0"/>
            </a:endParaRPr>
          </a:p>
          <a:p>
            <a:pPr marL="457200" indent="-457200">
              <a:buFontTx/>
              <a:buChar char="-"/>
            </a:pPr>
            <a:r>
              <a:rPr lang="en-US" sz="2400" dirty="0" smtClean="0">
                <a:solidFill>
                  <a:schemeClr val="bg1"/>
                </a:solidFill>
                <a:ea typeface="Tahoma" panose="020B0604030504040204" pitchFamily="34" charset="0"/>
                <a:cs typeface="Segoe UI" panose="020B0502040204020203" pitchFamily="34" charset="0"/>
              </a:rPr>
              <a:t>several reviewers looking at the same piece of code</a:t>
            </a:r>
            <a:endParaRPr lang="en-US" sz="2400" dirty="0" smtClean="0">
              <a:solidFill>
                <a:schemeClr val="bg1"/>
              </a:solidFill>
              <a:ea typeface="Tahoma" panose="020B0604030504040204" pitchFamily="34" charset="0"/>
              <a:cs typeface="Segoe UI" panose="020B0502040204020203" pitchFamily="34" charset="0"/>
            </a:endParaRPr>
          </a:p>
          <a:p>
            <a:pPr marL="457200" indent="-457200">
              <a:buFontTx/>
              <a:buChar char="-"/>
            </a:pPr>
            <a:r>
              <a:rPr lang="en-US" sz="2400" dirty="0" smtClean="0">
                <a:solidFill>
                  <a:schemeClr val="bg1"/>
                </a:solidFill>
                <a:ea typeface="Tahoma" panose="020B0604030504040204" pitchFamily="34" charset="0"/>
                <a:cs typeface="Segoe UI" panose="020B0502040204020203" pitchFamily="34" charset="0"/>
              </a:rPr>
              <a:t>specific expected outcomes (e.g. report, list of defects)</a:t>
            </a:r>
            <a:endParaRPr lang="en-US" sz="2400" dirty="0" smtClean="0">
              <a:solidFill>
                <a:schemeClr val="bg1"/>
              </a:solidFill>
              <a:ea typeface="Tahoma" panose="020B0604030504040204" pitchFamily="34" charset="0"/>
              <a:cs typeface="Segoe UI" panose="020B0502040204020203" pitchFamily="34" charset="0"/>
            </a:endParaRPr>
          </a:p>
          <a:p>
            <a:endParaRPr lang="en-US" sz="2400" dirty="0">
              <a:solidFill>
                <a:schemeClr val="bg1"/>
              </a:solidFill>
              <a:ea typeface="Tahoma" panose="020B0604030504040204" pitchFamily="34" charset="0"/>
              <a:cs typeface="Segoe UI" panose="020B0502040204020203" pitchFamily="34" charset="0"/>
            </a:endParaRPr>
          </a:p>
          <a:p>
            <a:r>
              <a:rPr lang="en-US" sz="2800" dirty="0" smtClean="0">
                <a:solidFill>
                  <a:srgbClr val="FFFF00"/>
                </a:solidFill>
                <a:ea typeface="Tahoma" panose="020B0604030504040204" pitchFamily="34" charset="0"/>
                <a:cs typeface="Segoe UI" panose="020B0502040204020203" pitchFamily="34" charset="0"/>
              </a:rPr>
              <a:t>Walkthrough</a:t>
            </a:r>
            <a:r>
              <a:rPr lang="en-US" sz="2800" dirty="0" smtClean="0">
                <a:solidFill>
                  <a:schemeClr val="bg1"/>
                </a:solidFill>
                <a:ea typeface="Tahoma" panose="020B0604030504040204" pitchFamily="34" charset="0"/>
                <a:cs typeface="Segoe UI" panose="020B0502040204020203" pitchFamily="34" charset="0"/>
              </a:rPr>
              <a:t>: informal discussion of code between author and a single reviewer</a:t>
            </a:r>
            <a:endParaRPr lang="en-US" sz="2800" dirty="0" smtClean="0">
              <a:solidFill>
                <a:schemeClr val="bg1"/>
              </a:solidFill>
              <a:ea typeface="Tahoma" panose="020B0604030504040204" pitchFamily="34" charset="0"/>
              <a:cs typeface="Segoe UI" panose="020B0502040204020203" pitchFamily="34" charset="0"/>
            </a:endParaRPr>
          </a:p>
          <a:p>
            <a:endParaRPr lang="en-US" sz="2800" dirty="0">
              <a:solidFill>
                <a:schemeClr val="bg1"/>
              </a:solidFill>
              <a:ea typeface="Tahoma" panose="020B0604030504040204" pitchFamily="34" charset="0"/>
              <a:cs typeface="Segoe UI" panose="020B0502040204020203" pitchFamily="34" charset="0"/>
            </a:endParaRPr>
          </a:p>
          <a:p>
            <a:r>
              <a:rPr lang="en-US" sz="2800" dirty="0" smtClean="0">
                <a:solidFill>
                  <a:srgbClr val="FFFF00"/>
                </a:solidFill>
                <a:ea typeface="Tahoma" panose="020B0604030504040204" pitchFamily="34" charset="0"/>
                <a:cs typeface="Segoe UI" panose="020B0502040204020203" pitchFamily="34" charset="0"/>
              </a:rPr>
              <a:t>Code reading</a:t>
            </a:r>
            <a:r>
              <a:rPr lang="en-US" sz="2800" dirty="0" smtClean="0">
                <a:solidFill>
                  <a:schemeClr val="bg1"/>
                </a:solidFill>
                <a:ea typeface="Tahoma" panose="020B0604030504040204" pitchFamily="34" charset="0"/>
                <a:cs typeface="Segoe UI" panose="020B0502040204020203" pitchFamily="34" charset="0"/>
              </a:rPr>
              <a:t>: reviewers look at code by themselves (possibly with no actual meeting)</a:t>
            </a:r>
            <a:endParaRPr lang="en-US" sz="2400" dirty="0">
              <a:solidFill>
                <a:schemeClr val="bg1"/>
              </a:solidFill>
              <a:ea typeface="Tahoma" panose="020B0604030504040204" pitchFamily="34" charset="0"/>
              <a:cs typeface="Segoe UI" panose="020B0502040204020203" pitchFamily="34" charset="0"/>
            </a:endParaRPr>
          </a:p>
          <a:p>
            <a:endParaRPr lang="en-US" sz="2400" dirty="0">
              <a:solidFill>
                <a:schemeClr val="bg1"/>
              </a:solidFill>
              <a:ea typeface="Tahoma" panose="020B0604030504040204" pitchFamily="34" charset="0"/>
              <a:cs typeface="Segoe UI" panose="020B0502040204020203" pitchFamily="34" charset="0"/>
            </a:endParaRPr>
          </a:p>
        </p:txBody>
      </p:sp>
      <p:sp>
        <p:nvSpPr>
          <p:cNvPr id="7" name="TextBox 6"/>
          <p:cNvSpPr txBox="1"/>
          <p:nvPr/>
        </p:nvSpPr>
        <p:spPr>
          <a:xfrm>
            <a:off x="-1" y="0"/>
            <a:ext cx="9105900" cy="1332000"/>
          </a:xfrm>
          <a:prstGeom prst="rect">
            <a:avLst/>
          </a:prstGeom>
          <a:solidFill>
            <a:srgbClr val="004532"/>
          </a:solidFill>
        </p:spPr>
        <p:txBody>
          <a:bodyPr wrap="square" tIns="108000" bIns="108000" rtlCol="0" anchor="ctr" anchorCtr="0">
            <a:noAutofit/>
          </a:bodyPr>
          <a:lstStyle/>
          <a:p>
            <a:r>
              <a:rPr lang="en-US" sz="5500" dirty="0" smtClean="0">
                <a:solidFill>
                  <a:schemeClr val="bg1"/>
                </a:solidFill>
              </a:rPr>
              <a:t>Code review variations</a:t>
            </a:r>
            <a:endParaRPr lang="en-NZ" sz="5500"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70061" y="1445452"/>
            <a:ext cx="7903556" cy="6801862"/>
          </a:xfrm>
          <a:prstGeom prst="rect">
            <a:avLst/>
          </a:prstGeom>
          <a:noFill/>
        </p:spPr>
        <p:txBody>
          <a:bodyPr wrap="square" rtlCol="0">
            <a:spAutoFit/>
          </a:bodyPr>
          <a:lstStyle/>
          <a:p>
            <a:r>
              <a:rPr lang="en-US" sz="2800" dirty="0" smtClean="0">
                <a:solidFill>
                  <a:schemeClr val="bg1"/>
                </a:solidFill>
                <a:ea typeface="Tahoma" panose="020B0604030504040204" pitchFamily="34" charset="0"/>
                <a:cs typeface="Segoe UI" panose="020B0502040204020203" pitchFamily="34" charset="0"/>
              </a:rPr>
              <a:t>Key components in the secure code review </a:t>
            </a:r>
            <a:endParaRPr lang="en-US" sz="2800" dirty="0" smtClean="0">
              <a:solidFill>
                <a:schemeClr val="bg1"/>
              </a:solidFill>
              <a:ea typeface="Tahoma" panose="020B0604030504040204" pitchFamily="34" charset="0"/>
              <a:cs typeface="Segoe UI" panose="020B0502040204020203" pitchFamily="34" charset="0"/>
            </a:endParaRPr>
          </a:p>
          <a:p>
            <a:endParaRPr lang="en-US" sz="2800" dirty="0">
              <a:solidFill>
                <a:schemeClr val="bg1"/>
              </a:solidFill>
              <a:ea typeface="Tahoma" panose="020B0604030504040204" pitchFamily="34" charset="0"/>
              <a:cs typeface="Segoe UI" panose="020B0502040204020203" pitchFamily="34" charset="0"/>
            </a:endParaRPr>
          </a:p>
          <a:p>
            <a:r>
              <a:rPr lang="en-US" sz="2800" dirty="0" smtClean="0">
                <a:solidFill>
                  <a:schemeClr val="bg1"/>
                </a:solidFill>
                <a:ea typeface="Tahoma" panose="020B0604030504040204" pitchFamily="34" charset="0"/>
                <a:cs typeface="Segoe UI" panose="020B0502040204020203" pitchFamily="34" charset="0"/>
              </a:rPr>
              <a:t>Organisations might adopt cyber security standards</a:t>
            </a:r>
            <a:endParaRPr lang="en-US" sz="2800" dirty="0" smtClean="0">
              <a:solidFill>
                <a:schemeClr val="bg1"/>
              </a:solidFill>
              <a:ea typeface="Tahoma" panose="020B0604030504040204" pitchFamily="34" charset="0"/>
              <a:cs typeface="Segoe UI" panose="020B0502040204020203" pitchFamily="34" charset="0"/>
            </a:endParaRPr>
          </a:p>
          <a:p>
            <a:pPr marL="457200" indent="-457200">
              <a:buFontTx/>
              <a:buChar char="-"/>
            </a:pPr>
            <a:r>
              <a:rPr lang="en-US" sz="2400" dirty="0" smtClean="0">
                <a:solidFill>
                  <a:schemeClr val="bg1"/>
                </a:solidFill>
                <a:ea typeface="Tahoma" panose="020B0604030504040204" pitchFamily="34" charset="0"/>
                <a:cs typeface="Segoe UI" panose="020B0502040204020203" pitchFamily="34" charset="0"/>
              </a:rPr>
              <a:t>NIST Cybersecurity framework and publications</a:t>
            </a:r>
            <a:endParaRPr lang="en-US" sz="2400" dirty="0" smtClean="0">
              <a:solidFill>
                <a:schemeClr val="bg1"/>
              </a:solidFill>
              <a:ea typeface="Tahoma" panose="020B0604030504040204" pitchFamily="34" charset="0"/>
              <a:cs typeface="Segoe UI" panose="020B0502040204020203" pitchFamily="34" charset="0"/>
            </a:endParaRPr>
          </a:p>
          <a:p>
            <a:pPr marL="457200" indent="-457200">
              <a:buFontTx/>
              <a:buChar char="-"/>
            </a:pPr>
            <a:r>
              <a:rPr lang="en-US" sz="2400" dirty="0" smtClean="0">
                <a:solidFill>
                  <a:schemeClr val="bg1"/>
                </a:solidFill>
                <a:ea typeface="Tahoma" panose="020B0604030504040204" pitchFamily="34" charset="0"/>
                <a:cs typeface="Segoe UI" panose="020B0502040204020203" pitchFamily="34" charset="0"/>
              </a:rPr>
              <a:t>New Zealand Information Security Manual (GCSB)</a:t>
            </a:r>
            <a:endParaRPr lang="en-US" sz="2400" dirty="0" smtClean="0">
              <a:solidFill>
                <a:schemeClr val="bg1"/>
              </a:solidFill>
              <a:ea typeface="Tahoma" panose="020B0604030504040204" pitchFamily="34" charset="0"/>
              <a:cs typeface="Segoe UI" panose="020B0502040204020203" pitchFamily="34" charset="0"/>
            </a:endParaRPr>
          </a:p>
          <a:p>
            <a:pPr marL="457200" indent="-457200">
              <a:buFontTx/>
              <a:buChar char="-"/>
            </a:pPr>
            <a:r>
              <a:rPr lang="en-US" sz="2400" dirty="0" smtClean="0">
                <a:solidFill>
                  <a:schemeClr val="bg1"/>
                </a:solidFill>
                <a:ea typeface="Tahoma" panose="020B0604030504040204" pitchFamily="34" charset="0"/>
                <a:cs typeface="Segoe UI" panose="020B0502040204020203" pitchFamily="34" charset="0"/>
              </a:rPr>
              <a:t>Payment card industry data security standard (PCI)</a:t>
            </a:r>
            <a:endParaRPr lang="en-US" sz="2400" dirty="0" smtClean="0">
              <a:solidFill>
                <a:schemeClr val="bg1"/>
              </a:solidFill>
              <a:ea typeface="Tahoma" panose="020B0604030504040204" pitchFamily="34" charset="0"/>
              <a:cs typeface="Segoe UI" panose="020B0502040204020203" pitchFamily="34" charset="0"/>
            </a:endParaRPr>
          </a:p>
          <a:p>
            <a:endParaRPr lang="en-US" sz="2800" dirty="0" smtClean="0">
              <a:solidFill>
                <a:schemeClr val="bg1"/>
              </a:solidFill>
              <a:ea typeface="Tahoma" panose="020B0604030504040204" pitchFamily="34" charset="0"/>
              <a:cs typeface="Segoe UI" panose="020B0502040204020203" pitchFamily="34" charset="0"/>
            </a:endParaRPr>
          </a:p>
          <a:p>
            <a:r>
              <a:rPr lang="en-US" sz="2800" dirty="0" smtClean="0">
                <a:solidFill>
                  <a:schemeClr val="bg1"/>
                </a:solidFill>
                <a:ea typeface="Tahoma" panose="020B0604030504040204" pitchFamily="34" charset="0"/>
                <a:cs typeface="Segoe UI" panose="020B0502040204020203" pitchFamily="34" charset="0"/>
              </a:rPr>
              <a:t>Coding standards and checklists</a:t>
            </a:r>
            <a:endParaRPr lang="en-US" sz="2800" dirty="0" smtClean="0">
              <a:solidFill>
                <a:schemeClr val="bg1"/>
              </a:solidFill>
              <a:ea typeface="Tahoma" panose="020B0604030504040204" pitchFamily="34" charset="0"/>
              <a:cs typeface="Segoe UI" panose="020B0502040204020203" pitchFamily="34" charset="0"/>
            </a:endParaRPr>
          </a:p>
          <a:p>
            <a:pPr marL="457200" indent="-457200">
              <a:buFontTx/>
              <a:buChar char="-"/>
            </a:pPr>
            <a:r>
              <a:rPr lang="en-US" sz="2400" dirty="0">
                <a:solidFill>
                  <a:schemeClr val="bg1"/>
                </a:solidFill>
                <a:ea typeface="Tahoma" panose="020B0604030504040204" pitchFamily="34" charset="0"/>
                <a:cs typeface="Segoe UI" panose="020B0502040204020203" pitchFamily="34" charset="0"/>
              </a:rPr>
              <a:t>Common Weakness Enumeration list (MITRE)</a:t>
            </a:r>
            <a:endParaRPr lang="en-US" sz="2400" dirty="0">
              <a:solidFill>
                <a:schemeClr val="bg1"/>
              </a:solidFill>
              <a:ea typeface="Tahoma" panose="020B0604030504040204" pitchFamily="34" charset="0"/>
              <a:cs typeface="Segoe UI" panose="020B0502040204020203" pitchFamily="34" charset="0"/>
            </a:endParaRPr>
          </a:p>
          <a:p>
            <a:pPr marL="457200" indent="-457200">
              <a:buFontTx/>
              <a:buChar char="-"/>
            </a:pPr>
            <a:r>
              <a:rPr lang="en-US" sz="2400" dirty="0">
                <a:solidFill>
                  <a:schemeClr val="bg1"/>
                </a:solidFill>
                <a:ea typeface="Tahoma" panose="020B0604030504040204" pitchFamily="34" charset="0"/>
                <a:cs typeface="Segoe UI" panose="020B0502040204020203" pitchFamily="34" charset="0"/>
              </a:rPr>
              <a:t>SANS Institute “Top 25 Most Dangerous Software Errors</a:t>
            </a:r>
            <a:r>
              <a:rPr lang="en-US" sz="2400" dirty="0" smtClean="0">
                <a:solidFill>
                  <a:schemeClr val="bg1"/>
                </a:solidFill>
                <a:ea typeface="Tahoma" panose="020B0604030504040204" pitchFamily="34" charset="0"/>
                <a:cs typeface="Segoe UI" panose="020B0502040204020203" pitchFamily="34" charset="0"/>
              </a:rPr>
              <a:t>”</a:t>
            </a:r>
            <a:endParaRPr lang="en-US" sz="2400" dirty="0" smtClean="0">
              <a:solidFill>
                <a:schemeClr val="bg1"/>
              </a:solidFill>
              <a:ea typeface="Tahoma" panose="020B0604030504040204" pitchFamily="34" charset="0"/>
              <a:cs typeface="Segoe UI" panose="020B0502040204020203" pitchFamily="34" charset="0"/>
            </a:endParaRPr>
          </a:p>
          <a:p>
            <a:pPr marL="457200" indent="-457200">
              <a:buFontTx/>
              <a:buChar char="-"/>
            </a:pPr>
            <a:r>
              <a:rPr lang="en-US" sz="2400" dirty="0" smtClean="0">
                <a:solidFill>
                  <a:schemeClr val="bg1"/>
                </a:solidFill>
                <a:ea typeface="Tahoma" panose="020B0604030504040204" pitchFamily="34" charset="0"/>
                <a:cs typeface="Segoe UI" panose="020B0502040204020203" pitchFamily="34" charset="0"/>
              </a:rPr>
              <a:t>MISRA C 2012 </a:t>
            </a:r>
            <a:endParaRPr lang="en-US" sz="2400" dirty="0" smtClean="0">
              <a:solidFill>
                <a:schemeClr val="bg1"/>
              </a:solidFill>
              <a:ea typeface="Tahoma" panose="020B0604030504040204" pitchFamily="34" charset="0"/>
              <a:cs typeface="Segoe UI" panose="020B0502040204020203" pitchFamily="34" charset="0"/>
            </a:endParaRPr>
          </a:p>
          <a:p>
            <a:pPr marL="457200" indent="-457200">
              <a:buFontTx/>
              <a:buChar char="-"/>
            </a:pPr>
            <a:r>
              <a:rPr lang="en-US" sz="2400" dirty="0" smtClean="0">
                <a:solidFill>
                  <a:schemeClr val="bg1"/>
                </a:solidFill>
                <a:ea typeface="Tahoma" panose="020B0604030504040204" pitchFamily="34" charset="0"/>
                <a:cs typeface="Segoe UI" panose="020B0502040204020203" pitchFamily="34" charset="0"/>
              </a:rPr>
              <a:t>CERT C , C++ and Java Standards</a:t>
            </a:r>
            <a:endParaRPr lang="en-US" sz="2400" dirty="0" smtClean="0">
              <a:solidFill>
                <a:schemeClr val="bg1"/>
              </a:solidFill>
              <a:ea typeface="Tahoma" panose="020B0604030504040204" pitchFamily="34" charset="0"/>
              <a:cs typeface="Segoe UI" panose="020B0502040204020203" pitchFamily="34" charset="0"/>
            </a:endParaRPr>
          </a:p>
          <a:p>
            <a:pPr marL="457200" indent="-457200">
              <a:buFontTx/>
              <a:buChar char="-"/>
            </a:pPr>
            <a:r>
              <a:rPr lang="en-US" sz="2400" dirty="0" smtClean="0">
                <a:solidFill>
                  <a:schemeClr val="bg1"/>
                </a:solidFill>
                <a:ea typeface="Tahoma" panose="020B0604030504040204" pitchFamily="34" charset="0"/>
                <a:cs typeface="Segoe UI" panose="020B0502040204020203" pitchFamily="34" charset="0"/>
              </a:rPr>
              <a:t>OWASP Secure Coding Practices Checklist </a:t>
            </a:r>
            <a:endParaRPr lang="en-US" sz="2400" dirty="0" smtClean="0">
              <a:solidFill>
                <a:schemeClr val="bg1"/>
              </a:solidFill>
              <a:ea typeface="Tahoma" panose="020B0604030504040204" pitchFamily="34" charset="0"/>
              <a:cs typeface="Segoe UI" panose="020B0502040204020203" pitchFamily="34" charset="0"/>
            </a:endParaRPr>
          </a:p>
          <a:p>
            <a:pPr marL="457200" indent="-457200">
              <a:buFontTx/>
              <a:buChar char="-"/>
            </a:pPr>
            <a:endParaRPr lang="en-US" sz="2800" dirty="0" smtClean="0">
              <a:solidFill>
                <a:srgbClr val="FFFF00"/>
              </a:solidFill>
              <a:ea typeface="Tahoma" panose="020B0604030504040204" pitchFamily="34" charset="0"/>
              <a:cs typeface="Segoe UI" panose="020B0502040204020203" pitchFamily="34" charset="0"/>
            </a:endParaRPr>
          </a:p>
          <a:p>
            <a:endParaRPr lang="en-US" sz="2800" dirty="0">
              <a:solidFill>
                <a:srgbClr val="FFFF00"/>
              </a:solidFill>
              <a:ea typeface="Tahoma" panose="020B0604030504040204" pitchFamily="34" charset="0"/>
              <a:cs typeface="Segoe UI" panose="020B0502040204020203" pitchFamily="34" charset="0"/>
            </a:endParaRPr>
          </a:p>
          <a:p>
            <a:endParaRPr lang="en-US" sz="2400" dirty="0">
              <a:solidFill>
                <a:schemeClr val="bg1"/>
              </a:solidFill>
              <a:ea typeface="Tahoma" panose="020B0604030504040204" pitchFamily="34" charset="0"/>
              <a:cs typeface="Segoe UI" panose="020B0502040204020203" pitchFamily="34" charset="0"/>
            </a:endParaRPr>
          </a:p>
          <a:p>
            <a:endParaRPr lang="en-US" sz="2400" dirty="0">
              <a:solidFill>
                <a:schemeClr val="bg1"/>
              </a:solidFill>
              <a:ea typeface="Tahoma" panose="020B0604030504040204" pitchFamily="34" charset="0"/>
              <a:cs typeface="Segoe UI" panose="020B0502040204020203" pitchFamily="34" charset="0"/>
            </a:endParaRPr>
          </a:p>
        </p:txBody>
      </p:sp>
      <p:sp>
        <p:nvSpPr>
          <p:cNvPr id="7" name="TextBox 6"/>
          <p:cNvSpPr txBox="1"/>
          <p:nvPr/>
        </p:nvSpPr>
        <p:spPr>
          <a:xfrm>
            <a:off x="-1" y="0"/>
            <a:ext cx="9105900" cy="1332000"/>
          </a:xfrm>
          <a:prstGeom prst="rect">
            <a:avLst/>
          </a:prstGeom>
          <a:solidFill>
            <a:srgbClr val="004532"/>
          </a:solidFill>
        </p:spPr>
        <p:txBody>
          <a:bodyPr wrap="square" tIns="108000" bIns="108000" rtlCol="0" anchor="ctr" anchorCtr="0">
            <a:noAutofit/>
          </a:bodyPr>
          <a:lstStyle/>
          <a:p>
            <a:r>
              <a:rPr lang="en-US" sz="5500" dirty="0" smtClean="0">
                <a:solidFill>
                  <a:schemeClr val="bg1"/>
                </a:solidFill>
              </a:rPr>
              <a:t>Standards and checklists</a:t>
            </a:r>
            <a:endParaRPr lang="en-NZ" sz="5500"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7632</Words>
  <Application>WPS 演示</Application>
  <PresentationFormat>On-screen Show (4:3)</PresentationFormat>
  <Paragraphs>352</Paragraphs>
  <Slides>27</Slides>
  <Notes>27</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27</vt:i4>
      </vt:variant>
    </vt:vector>
  </HeadingPairs>
  <TitlesOfParts>
    <vt:vector size="41" baseType="lpstr">
      <vt:lpstr>Arial</vt:lpstr>
      <vt:lpstr>宋体</vt:lpstr>
      <vt:lpstr>Wingdings</vt:lpstr>
      <vt:lpstr>Arial</vt:lpstr>
      <vt:lpstr>Tahoma</vt:lpstr>
      <vt:lpstr>Segoe UI</vt:lpstr>
      <vt:lpstr>Calibri</vt:lpstr>
      <vt:lpstr>微软雅黑</vt:lpstr>
      <vt:lpstr>Arial Unicode MS</vt:lpstr>
      <vt:lpstr>MS PGothic</vt:lpstr>
      <vt:lpstr>Arial Narrow</vt:lpstr>
      <vt:lpstr>Times New Roman</vt:lpstr>
      <vt:lpstr>Courier New</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Victoria University of Wellington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Craig Watterson</dc:creator>
  <cp:lastModifiedBy>随心1427182852</cp:lastModifiedBy>
  <cp:revision>729</cp:revision>
  <cp:lastPrinted>2018-03-06T03:20:00Z</cp:lastPrinted>
  <dcterms:created xsi:type="dcterms:W3CDTF">2018-02-19T20:47:00Z</dcterms:created>
  <dcterms:modified xsi:type="dcterms:W3CDTF">2020-09-07T18:43:28Z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