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autoCompressPictures="0">
  <p:sldMasterIdLst>
    <p:sldMasterId id="2147483648" r:id="rId1"/>
  </p:sldMasterIdLst>
  <p:notesMasterIdLst>
    <p:notesMasterId r:id="rId4"/>
  </p:notesMasterIdLst>
  <p:handoutMasterIdLst>
    <p:handoutMasterId r:id="rId22"/>
  </p:handoutMasterIdLst>
  <p:sldIdLst>
    <p:sldId id="267" r:id="rId3"/>
    <p:sldId id="608" r:id="rId5"/>
    <p:sldId id="607" r:id="rId6"/>
    <p:sldId id="598" r:id="rId7"/>
    <p:sldId id="601" r:id="rId8"/>
    <p:sldId id="594" r:id="rId9"/>
    <p:sldId id="600" r:id="rId10"/>
    <p:sldId id="602" r:id="rId11"/>
    <p:sldId id="591" r:id="rId12"/>
    <p:sldId id="604" r:id="rId13"/>
    <p:sldId id="605" r:id="rId14"/>
    <p:sldId id="606" r:id="rId15"/>
    <p:sldId id="590" r:id="rId16"/>
    <p:sldId id="592" r:id="rId17"/>
    <p:sldId id="595" r:id="rId18"/>
    <p:sldId id="593" r:id="rId19"/>
    <p:sldId id="597" r:id="rId20"/>
    <p:sldId id="609" r:id="rId21"/>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Welch" initials="I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2" autoAdjust="0"/>
    <p:restoredTop sz="65957" autoAdjust="0"/>
  </p:normalViewPr>
  <p:slideViewPr>
    <p:cSldViewPr snapToGrid="0" snapToObjects="1">
      <p:cViewPr varScale="1">
        <p:scale>
          <a:sx n="104" d="100"/>
          <a:sy n="104" d="100"/>
        </p:scale>
        <p:origin x="2502" y="72"/>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5BF4605-D142-4B55-B612-0E3EB9E4A6A5}" type="datetimeFigureOut">
              <a:rPr lang="en-US" smtClean="0"/>
            </a:fld>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B8AF7D7F-339B-458F-8A7D-90F2F8D57C84}"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DD889605-6C09-40D7-A368-5A401C49DDAE}" type="datetimeFigureOut">
              <a:rPr lang="en-NZ" smtClean="0"/>
            </a:fld>
            <a:endParaRPr lang="en-NZ"/>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NZ"/>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1FCFA1FB-0359-4589-92D8-427D075B88D8}" type="slidenum">
              <a:rPr lang="en-NZ" smtClean="0"/>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FA1FB-0359-4589-92D8-427D075B88D8}" type="slidenum">
              <a:rPr lang="en-NZ" smtClean="0"/>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000" b="0" i="0" u="none" strike="noStrike" kern="1200" baseline="0" dirty="0">
                <a:solidFill>
                  <a:schemeClr val="tx1"/>
                </a:solidFill>
                <a:latin typeface="+mn-lt"/>
                <a:ea typeface="+mn-ea"/>
                <a:cs typeface="+mn-cs"/>
              </a:rPr>
              <a:t>Probability assessments in information security are notoriously hard to get</a:t>
            </a:r>
            <a:endParaRPr lang="en-NZ" sz="1000" b="0" i="0" u="none" strike="noStrike" kern="1200" baseline="0" dirty="0">
              <a:solidFill>
                <a:schemeClr val="tx1"/>
              </a:solidFill>
              <a:latin typeface="+mn-lt"/>
              <a:ea typeface="+mn-ea"/>
              <a:cs typeface="+mn-cs"/>
            </a:endParaRPr>
          </a:p>
          <a:p>
            <a:r>
              <a:rPr lang="en-NZ" sz="1000" b="0" i="0" u="none" strike="noStrike" kern="1200" baseline="0" dirty="0">
                <a:solidFill>
                  <a:schemeClr val="tx1"/>
                </a:solidFill>
                <a:latin typeface="+mn-lt"/>
                <a:ea typeface="+mn-ea"/>
                <a:cs typeface="+mn-cs"/>
              </a:rPr>
              <a:t>right. Well-engineered systems can often be broken with very inexpensive</a:t>
            </a:r>
            <a:endParaRPr lang="en-NZ" sz="1000" b="0" i="0" u="none" strike="noStrike" kern="1200" baseline="0" dirty="0">
              <a:solidFill>
                <a:schemeClr val="tx1"/>
              </a:solidFill>
              <a:latin typeface="+mn-lt"/>
              <a:ea typeface="+mn-ea"/>
              <a:cs typeface="+mn-cs"/>
            </a:endParaRPr>
          </a:p>
          <a:p>
            <a:r>
              <a:rPr lang="en-NZ" sz="1000" b="0" i="0" u="none" strike="noStrike" kern="1200" baseline="0" dirty="0">
                <a:solidFill>
                  <a:schemeClr val="tx1"/>
                </a:solidFill>
                <a:latin typeface="+mn-lt"/>
                <a:ea typeface="+mn-ea"/>
                <a:cs typeface="+mn-cs"/>
              </a:rPr>
              <a:t>equipment. Kryptonite bike locks were found vulnerable to a Bic pen (</a:t>
            </a:r>
            <a:r>
              <a:rPr lang="en-NZ" sz="1000" b="0" i="0" u="none" strike="noStrike" kern="1200" baseline="0" dirty="0" err="1">
                <a:solidFill>
                  <a:schemeClr val="tx1"/>
                </a:solidFill>
                <a:latin typeface="+mn-lt"/>
                <a:ea typeface="+mn-ea"/>
                <a:cs typeface="+mn-cs"/>
              </a:rPr>
              <a:t>Kahney</a:t>
            </a:r>
            <a:r>
              <a:rPr lang="en-NZ" sz="1000" b="0" i="0" u="none" strike="noStrike" kern="1200" baseline="0" dirty="0">
                <a:solidFill>
                  <a:schemeClr val="tx1"/>
                </a:solidFill>
                <a:latin typeface="+mn-lt"/>
                <a:ea typeface="+mn-ea"/>
                <a:cs typeface="+mn-cs"/>
              </a:rPr>
              <a:t>,</a:t>
            </a:r>
            <a:endParaRPr lang="en-NZ" sz="1000" b="0" i="0" u="none" strike="noStrike" kern="1200" baseline="0" dirty="0">
              <a:solidFill>
                <a:schemeClr val="tx1"/>
              </a:solidFill>
              <a:latin typeface="+mn-lt"/>
              <a:ea typeface="+mn-ea"/>
              <a:cs typeface="+mn-cs"/>
            </a:endParaRPr>
          </a:p>
          <a:p>
            <a:r>
              <a:rPr lang="en-NZ" sz="1000" b="0" i="0" u="none" strike="noStrike" kern="1200" baseline="0" dirty="0">
                <a:solidFill>
                  <a:schemeClr val="tx1"/>
                </a:solidFill>
                <a:latin typeface="+mn-lt"/>
                <a:ea typeface="+mn-ea"/>
                <a:cs typeface="+mn-cs"/>
              </a:rPr>
              <a:t>2004). Facial recognition systems have been found to recognize photographs of</a:t>
            </a:r>
            <a:endParaRPr lang="en-NZ" sz="1000" b="0" i="0" u="none" strike="noStrike" kern="1200" baseline="0" dirty="0">
              <a:solidFill>
                <a:schemeClr val="tx1"/>
              </a:solidFill>
              <a:latin typeface="+mn-lt"/>
              <a:ea typeface="+mn-ea"/>
              <a:cs typeface="+mn-cs"/>
            </a:endParaRPr>
          </a:p>
          <a:p>
            <a:r>
              <a:rPr lang="en-NZ" sz="1000" b="0" i="0" u="none" strike="noStrike" kern="1200" baseline="0" dirty="0">
                <a:solidFill>
                  <a:schemeClr val="tx1"/>
                </a:solidFill>
                <a:latin typeface="+mn-lt"/>
                <a:ea typeface="+mn-ea"/>
                <a:cs typeface="+mn-cs"/>
              </a:rPr>
              <a:t>an authorized person (Nguyen, 2009). Fingerprint readers have been beaten by</a:t>
            </a:r>
            <a:endParaRPr lang="en-NZ" sz="1000" b="0" i="0" u="none" strike="noStrike" kern="1200" baseline="0" dirty="0">
              <a:solidFill>
                <a:schemeClr val="tx1"/>
              </a:solidFill>
              <a:latin typeface="+mn-lt"/>
              <a:ea typeface="+mn-ea"/>
              <a:cs typeface="+mn-cs"/>
            </a:endParaRPr>
          </a:p>
          <a:p>
            <a:r>
              <a:rPr lang="en-NZ" sz="1000" b="0" i="0" u="none" strike="noStrike" kern="1200" baseline="0" dirty="0">
                <a:solidFill>
                  <a:schemeClr val="tx1"/>
                </a:solidFill>
                <a:latin typeface="+mn-lt"/>
                <a:ea typeface="+mn-ea"/>
                <a:cs typeface="+mn-cs"/>
              </a:rPr>
              <a:t>gummy candy and laser printers (Matsumoto, 2002). Expensive equipment may</a:t>
            </a:r>
            <a:endParaRPr lang="en-NZ" sz="1000" b="0" i="0" u="none" strike="noStrike" kern="1200" baseline="0" dirty="0">
              <a:solidFill>
                <a:schemeClr val="tx1"/>
              </a:solidFill>
              <a:latin typeface="+mn-lt"/>
              <a:ea typeface="+mn-ea"/>
              <a:cs typeface="+mn-cs"/>
            </a:endParaRPr>
          </a:p>
          <a:p>
            <a:r>
              <a:rPr lang="en-NZ" sz="1000" b="0" i="0" u="none" strike="noStrike" kern="1200" baseline="0" dirty="0">
                <a:solidFill>
                  <a:schemeClr val="tx1"/>
                </a:solidFill>
                <a:latin typeface="+mn-lt"/>
                <a:ea typeface="+mn-ea"/>
                <a:cs typeface="+mn-cs"/>
              </a:rPr>
              <a:t>be easier to get than you anticipate, for example, graduate students often have</a:t>
            </a:r>
            <a:endParaRPr lang="en-NZ" sz="1000" b="0" i="0" u="none" strike="noStrike" kern="1200" baseline="0" dirty="0">
              <a:solidFill>
                <a:schemeClr val="tx1"/>
              </a:solidFill>
              <a:latin typeface="+mn-lt"/>
              <a:ea typeface="+mn-ea"/>
              <a:cs typeface="+mn-cs"/>
            </a:endParaRPr>
          </a:p>
          <a:p>
            <a:r>
              <a:rPr lang="en-NZ" sz="1000" b="0" i="0" u="none" strike="noStrike" kern="1200" baseline="0" dirty="0">
                <a:solidFill>
                  <a:schemeClr val="tx1"/>
                </a:solidFill>
                <a:latin typeface="+mn-lt"/>
                <a:ea typeface="+mn-ea"/>
                <a:cs typeface="+mn-cs"/>
              </a:rPr>
              <a:t>access to million-dollar lab equipment.</a:t>
            </a:r>
            <a:endParaRPr lang="en-NZ" sz="1000"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430306" y="6356351"/>
            <a:ext cx="3024095" cy="365125"/>
          </a:xfrm>
        </p:spPr>
        <p:txBody>
          <a:bodyPr/>
          <a:lstStyle/>
          <a:p>
            <a:r>
              <a:rPr lang="en-US" dirty="0"/>
              <a:t>CYBR171: </a:t>
            </a:r>
            <a:r>
              <a:rPr lang="en-US" dirty="0" err="1"/>
              <a:t>Haumaru</a:t>
            </a:r>
            <a:r>
              <a:rPr lang="en-US" dirty="0"/>
              <a:t>-a-</a:t>
            </a:r>
            <a:r>
              <a:rPr lang="en-US" dirty="0" err="1"/>
              <a:t>Rorohiko</a:t>
            </a:r>
            <a:r>
              <a:rPr lang="en-US" dirty="0"/>
              <a:t> </a:t>
            </a:r>
            <a:endParaRPr lang="en-US" dirty="0"/>
          </a:p>
        </p:txBody>
      </p:sp>
      <p:sp>
        <p:nvSpPr>
          <p:cNvPr id="5" name="Footer Placeholder 4"/>
          <p:cNvSpPr>
            <a:spLocks noGrp="1"/>
          </p:cNvSpPr>
          <p:nvPr>
            <p:ph type="ftr" sz="quarter" idx="11"/>
          </p:nvPr>
        </p:nvSpPr>
        <p:spPr/>
        <p:txBody>
          <a:bodyPr/>
          <a:lstStyle>
            <a:lvl1pPr>
              <a:defRPr i="1"/>
            </a:lvl1pPr>
          </a:lstStyle>
          <a:p>
            <a:endParaRPr lang="en-US" dirty="0"/>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53E4FA-4A01-844E-B9D0-934A967CBC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F53E4FA-4A01-844E-B9D0-934A967CBC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F53E4FA-4A01-844E-B9D0-934A967CBC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3E4FA-4A01-844E-B9D0-934A967CBC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53E4FA-4A01-844E-B9D0-934A967CBC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3E4FA-4A01-844E-B9D0-934A967CBC1A}"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95122-A112-0844-98BC-D2A9AE74581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hyperlink" Target="https://owasp.org/www-pdf-archive/AdvancedThreatModeling.pdf" TargetMode="External"/><Relationship Id="rId2" Type="http://schemas.openxmlformats.org/officeDocument/2006/relationships/hyperlink" Target="https://www.victoria.ac.nz/"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hyperlink" Target="https://en.wikipedia.org/wiki/Stephen_Stucker" TargetMode="Externa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hyperlink" Target="https://creativecommons.org/licenses/by-sa/3.0/" TargetMode="External"/><Relationship Id="rId3" Type="http://schemas.openxmlformats.org/officeDocument/2006/relationships/hyperlink" Target="https://en.wikipedia.org/wiki/Kryptonite_lock" TargetMode="External"/><Relationship Id="rId2" Type="http://schemas.openxmlformats.org/officeDocument/2006/relationships/image" Target="../media/image4.jpeg"/><Relationship Id="rId1" Type="http://schemas.openxmlformats.org/officeDocument/2006/relationships/hyperlink" Target="https://www.youtube.com/watch?v=_2vLtpVPqhI"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s://www.cio.com/article/3065655/what-is-cyber-insurance-and-why-you-need-it.html"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hyperlink" Target="https://www.itproportal.com/features/we-are-not-payingthe-cyber-insurance-conundrum/" TargetMode="External"/><Relationship Id="rId1" Type="http://schemas.openxmlformats.org/officeDocument/2006/relationships/hyperlink" Target="https://www.pwc.com/gx/en/industries/financial-services/publications/insurance-2020-cyber.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a:stretch>
            <a:fillRect/>
          </a:stretch>
        </p:blipFill>
        <p:spPr>
          <a:xfrm>
            <a:off x="0" y="0"/>
            <a:ext cx="12192000" cy="6858000"/>
          </a:xfrm>
          <a:prstGeom prst="rect">
            <a:avLst/>
          </a:prstGeom>
        </p:spPr>
      </p:pic>
      <p:sp>
        <p:nvSpPr>
          <p:cNvPr id="3" name="TextBox 2"/>
          <p:cNvSpPr txBox="1"/>
          <p:nvPr/>
        </p:nvSpPr>
        <p:spPr>
          <a:xfrm>
            <a:off x="1096255" y="2041832"/>
            <a:ext cx="9999490" cy="2092881"/>
          </a:xfrm>
          <a:prstGeom prst="rect">
            <a:avLst/>
          </a:prstGeom>
          <a:solidFill>
            <a:schemeClr val="bg1"/>
          </a:solidFill>
        </p:spPr>
        <p:txBody>
          <a:bodyPr wrap="square" rtlCol="0">
            <a:spAutoFit/>
          </a:bodyPr>
          <a:lstStyle/>
          <a:p>
            <a:pPr algn="ctr"/>
            <a:r>
              <a:rPr lang="en-US" sz="5400" b="1" dirty="0" smtClean="0"/>
              <a:t>Threat and Risk Modelling V</a:t>
            </a:r>
            <a:endParaRPr lang="en-US" sz="5400" b="1" dirty="0" smtClean="0"/>
          </a:p>
          <a:p>
            <a:pPr algn="ctr"/>
            <a:r>
              <a:rPr lang="en-NZ" sz="3600" b="1" dirty="0" smtClean="0">
                <a:solidFill>
                  <a:schemeClr val="bg1">
                    <a:lumMod val="65000"/>
                  </a:schemeClr>
                </a:solidFill>
              </a:rPr>
              <a:t>CYBR </a:t>
            </a:r>
            <a:r>
              <a:rPr lang="en-NZ" sz="3600" b="1" dirty="0">
                <a:solidFill>
                  <a:schemeClr val="bg1">
                    <a:lumMod val="65000"/>
                  </a:schemeClr>
                </a:solidFill>
              </a:rPr>
              <a:t>271 T2 2020</a:t>
            </a:r>
            <a:endParaRPr lang="en-NZ" sz="3600" b="1" dirty="0">
              <a:solidFill>
                <a:schemeClr val="bg1">
                  <a:lumMod val="65000"/>
                </a:schemeClr>
              </a:solidFill>
            </a:endParaRPr>
          </a:p>
          <a:p>
            <a:pPr algn="ctr"/>
            <a:r>
              <a:rPr lang="en-NZ" sz="4000" b="1" dirty="0"/>
              <a:t>Ian Welch, Harith Al-</a:t>
            </a:r>
            <a:r>
              <a:rPr lang="en-NZ" sz="4000" b="1" dirty="0" err="1"/>
              <a:t>Sahaf</a:t>
            </a:r>
            <a:endParaRPr lang="en-NZ" sz="4000" b="1" dirty="0"/>
          </a:p>
        </p:txBody>
      </p:sp>
      <p:sp>
        <p:nvSpPr>
          <p:cNvPr id="6" name="AutoShape 2" descr="Victoria University of Wellington - Te Whare Wānanga o te Ūpoko o te Ika a Māui">
            <a:hlinkClick r:id="rId2" tooltip="Victoria University of Wellington homepage"/>
          </p:cNvPr>
          <p:cNvSpPr>
            <a:spLocks noChangeAspect="1" noChangeArrowheads="1"/>
          </p:cNvSpPr>
          <p:nvPr/>
        </p:nvSpPr>
        <p:spPr bwMode="auto">
          <a:xfrm>
            <a:off x="5921375" y="-60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NZ"/>
          </a:p>
        </p:txBody>
      </p:sp>
      <p:sp>
        <p:nvSpPr>
          <p:cNvPr id="7" name="Rectangle 6"/>
          <p:cNvSpPr/>
          <p:nvPr/>
        </p:nvSpPr>
        <p:spPr>
          <a:xfrm>
            <a:off x="0" y="0"/>
            <a:ext cx="12192000" cy="1892826"/>
          </a:xfrm>
          <a:prstGeom prst="rect">
            <a:avLst/>
          </a:prstGeom>
          <a:solidFill>
            <a:schemeClr val="tx1"/>
          </a:solidFill>
        </p:spPr>
        <p:txBody>
          <a:bodyPr wrap="square">
            <a:spAutoFit/>
          </a:bodyPr>
          <a:lstStyle/>
          <a:p>
            <a:pPr>
              <a:spcBef>
                <a:spcPts val="600"/>
              </a:spcBef>
            </a:pPr>
            <a:endParaRPr lang="en-NZ" sz="600" dirty="0">
              <a:solidFill>
                <a:schemeClr val="bg1"/>
              </a:solidFill>
            </a:endParaRPr>
          </a:p>
          <a:p>
            <a:pPr>
              <a:spcBef>
                <a:spcPts val="600"/>
              </a:spcBef>
            </a:pPr>
            <a:r>
              <a:rPr lang="en-NZ" sz="2800" dirty="0">
                <a:solidFill>
                  <a:schemeClr val="bg1"/>
                </a:solidFill>
              </a:rPr>
              <a:t>  School of </a:t>
            </a:r>
            <a:endParaRPr lang="en-NZ" sz="2800" dirty="0">
              <a:solidFill>
                <a:schemeClr val="bg1"/>
              </a:solidFill>
            </a:endParaRPr>
          </a:p>
          <a:p>
            <a:r>
              <a:rPr lang="en-NZ" sz="4000" dirty="0">
                <a:solidFill>
                  <a:schemeClr val="bg1"/>
                </a:solidFill>
              </a:rPr>
              <a:t> Engineering and Computer Science</a:t>
            </a:r>
            <a:endParaRPr lang="en-NZ" sz="4000" dirty="0">
              <a:solidFill>
                <a:schemeClr val="bg1"/>
              </a:solidFill>
            </a:endParaRPr>
          </a:p>
          <a:p>
            <a:r>
              <a:rPr lang="en-NZ" dirty="0">
                <a:solidFill>
                  <a:schemeClr val="bg1"/>
                </a:solidFill>
              </a:rPr>
              <a:t>   Te Kura </a:t>
            </a:r>
            <a:r>
              <a:rPr lang="en-NZ" dirty="0" err="1">
                <a:solidFill>
                  <a:schemeClr val="bg1"/>
                </a:solidFill>
              </a:rPr>
              <a:t>Mātai</a:t>
            </a:r>
            <a:r>
              <a:rPr lang="en-NZ" dirty="0">
                <a:solidFill>
                  <a:schemeClr val="bg1"/>
                </a:solidFill>
              </a:rPr>
              <a:t> </a:t>
            </a:r>
            <a:r>
              <a:rPr lang="en-NZ" dirty="0" err="1">
                <a:solidFill>
                  <a:schemeClr val="bg1"/>
                </a:solidFill>
              </a:rPr>
              <a:t>Pūkaha</a:t>
            </a:r>
            <a:r>
              <a:rPr lang="en-NZ" dirty="0">
                <a:solidFill>
                  <a:schemeClr val="bg1"/>
                </a:solidFill>
              </a:rPr>
              <a:t>, </a:t>
            </a:r>
            <a:r>
              <a:rPr lang="en-NZ" dirty="0" err="1">
                <a:solidFill>
                  <a:schemeClr val="bg1"/>
                </a:solidFill>
              </a:rPr>
              <a:t>Pūrorohiko</a:t>
            </a:r>
            <a:endParaRPr lang="en-NZ" dirty="0">
              <a:solidFill>
                <a:schemeClr val="bg1"/>
              </a:solidFill>
            </a:endParaRPr>
          </a:p>
          <a:p>
            <a:endParaRPr lang="en-NZ" dirty="0"/>
          </a:p>
        </p:txBody>
      </p:sp>
      <p:sp>
        <p:nvSpPr>
          <p:cNvPr id="2" name="Rectangle 1"/>
          <p:cNvSpPr/>
          <p:nvPr/>
        </p:nvSpPr>
        <p:spPr>
          <a:xfrm>
            <a:off x="1721224" y="5050080"/>
            <a:ext cx="9374521" cy="369332"/>
          </a:xfrm>
          <a:prstGeom prst="rect">
            <a:avLst/>
          </a:prstGeom>
        </p:spPr>
        <p:txBody>
          <a:bodyPr wrap="square">
            <a:spAutoFit/>
          </a:bodyPr>
          <a:lstStyle/>
          <a:p>
            <a:endParaRPr lang="en-NZ" dirty="0"/>
          </a:p>
        </p:txBody>
      </p:sp>
      <p:sp>
        <p:nvSpPr>
          <p:cNvPr id="4" name="Rectangle 3"/>
          <p:cNvSpPr/>
          <p:nvPr/>
        </p:nvSpPr>
        <p:spPr>
          <a:xfrm>
            <a:off x="2697018" y="4347651"/>
            <a:ext cx="7659577" cy="646331"/>
          </a:xfrm>
          <a:prstGeom prst="rect">
            <a:avLst/>
          </a:prstGeom>
        </p:spPr>
        <p:txBody>
          <a:bodyPr wrap="square">
            <a:spAutoFit/>
          </a:bodyPr>
          <a:lstStyle/>
          <a:p>
            <a:pPr algn="ctr"/>
            <a:r>
              <a:rPr lang="en-NZ" dirty="0" smtClean="0"/>
              <a:t>Thanks to OWASP Foundation for some materials.</a:t>
            </a:r>
            <a:r>
              <a:rPr lang="en-NZ" dirty="0">
                <a:hlinkClick r:id="rId3"/>
              </a:rPr>
              <a:t> </a:t>
            </a:r>
            <a:endParaRPr lang="en-NZ" dirty="0" smtClean="0">
              <a:hlinkClick r:id="rId3"/>
            </a:endParaRPr>
          </a:p>
          <a:p>
            <a:pPr algn="ctr"/>
            <a:r>
              <a:rPr lang="en-NZ" dirty="0" smtClean="0">
                <a:hlinkClick r:id="rId3"/>
              </a:rPr>
              <a:t>https</a:t>
            </a:r>
            <a:r>
              <a:rPr lang="en-NZ" dirty="0">
                <a:hlinkClick r:id="rId3"/>
              </a:rPr>
              <a:t>://owasp.org/www-pdf-archive/AdvancedThreatModeling.pdf</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445"/>
            <a:ext cx="4967177" cy="5110520"/>
          </a:xfrm>
        </p:spPr>
        <p:txBody>
          <a:bodyPr>
            <a:normAutofit fontScale="55000" lnSpcReduction="20000"/>
          </a:bodyPr>
          <a:lstStyle/>
          <a:p>
            <a:pPr>
              <a:buFont typeface="Arial" panose="020B0604020202020204" pitchFamily="34" charset="0"/>
              <a:buChar char="•"/>
            </a:pPr>
            <a:r>
              <a:rPr lang="en-NZ" dirty="0"/>
              <a:t>DREAD Average Ranking</a:t>
            </a:r>
            <a:endParaRPr lang="en-NZ" dirty="0"/>
          </a:p>
          <a:p>
            <a:pPr>
              <a:buFont typeface="Arial" panose="020B0604020202020204" pitchFamily="34" charset="0"/>
              <a:buChar char="•"/>
            </a:pPr>
            <a:r>
              <a:rPr lang="en-NZ" dirty="0"/>
              <a:t>Damage Potential –If a threat exploit occurs, evaluate the damage caused</a:t>
            </a:r>
            <a:endParaRPr lang="en-NZ" dirty="0"/>
          </a:p>
          <a:p>
            <a:pPr lvl="1">
              <a:buFont typeface="Arial" panose="020B0604020202020204" pitchFamily="34" charset="0"/>
              <a:buChar char="•"/>
            </a:pPr>
            <a:r>
              <a:rPr lang="en-NZ" dirty="0"/>
              <a:t>0 = Nothing</a:t>
            </a:r>
            <a:endParaRPr lang="en-NZ" dirty="0"/>
          </a:p>
          <a:p>
            <a:pPr lvl="1">
              <a:buFont typeface="Arial" panose="020B0604020202020204" pitchFamily="34" charset="0"/>
              <a:buChar char="•"/>
            </a:pPr>
            <a:r>
              <a:rPr lang="en-NZ" dirty="0"/>
              <a:t>5 = Individual user data compromised</a:t>
            </a:r>
            <a:endParaRPr lang="en-NZ" dirty="0"/>
          </a:p>
          <a:p>
            <a:pPr lvl="1">
              <a:buFont typeface="Arial" panose="020B0604020202020204" pitchFamily="34" charset="0"/>
              <a:buChar char="•"/>
            </a:pPr>
            <a:r>
              <a:rPr lang="en-NZ" dirty="0"/>
              <a:t>10=Complete system or data destruction</a:t>
            </a:r>
            <a:endParaRPr lang="en-NZ" dirty="0"/>
          </a:p>
          <a:p>
            <a:pPr>
              <a:buFont typeface="Arial" panose="020B0604020202020204" pitchFamily="34" charset="0"/>
              <a:buChar char="•"/>
            </a:pPr>
            <a:r>
              <a:rPr lang="en-NZ" dirty="0"/>
              <a:t>Reproducibility –How easy is it to reproduce the threat exploit?</a:t>
            </a:r>
            <a:endParaRPr lang="en-NZ" dirty="0"/>
          </a:p>
          <a:p>
            <a:pPr lvl="1">
              <a:buFont typeface="Arial" panose="020B0604020202020204" pitchFamily="34" charset="0"/>
              <a:buChar char="•"/>
            </a:pPr>
            <a:r>
              <a:rPr lang="en-NZ" dirty="0"/>
              <a:t>0 = Very hard or impossible even for administrators/DBAs</a:t>
            </a:r>
            <a:endParaRPr lang="en-NZ" dirty="0"/>
          </a:p>
          <a:p>
            <a:pPr lvl="1">
              <a:buFont typeface="Arial" panose="020B0604020202020204" pitchFamily="34" charset="0"/>
              <a:buChar char="•"/>
            </a:pPr>
            <a:r>
              <a:rPr lang="en-NZ" dirty="0"/>
              <a:t>5 = One or two steps required, may need an authorized user</a:t>
            </a:r>
            <a:endParaRPr lang="en-NZ" dirty="0"/>
          </a:p>
          <a:p>
            <a:pPr lvl="1">
              <a:buFont typeface="Arial" panose="020B0604020202020204" pitchFamily="34" charset="0"/>
              <a:buChar char="•"/>
            </a:pPr>
            <a:r>
              <a:rPr lang="en-NZ" dirty="0"/>
              <a:t>10 = Just a web browser is enough</a:t>
            </a:r>
            <a:endParaRPr lang="en-NZ" dirty="0"/>
          </a:p>
          <a:p>
            <a:pPr>
              <a:buFont typeface="Arial" panose="020B0604020202020204" pitchFamily="34" charset="0"/>
              <a:buChar char="•"/>
            </a:pPr>
            <a:r>
              <a:rPr lang="en-NZ" dirty="0"/>
              <a:t>Exploitability –What is needed to exploit this threat?</a:t>
            </a:r>
            <a:endParaRPr lang="en-NZ" dirty="0"/>
          </a:p>
          <a:p>
            <a:pPr lvl="1">
              <a:buFont typeface="Arial" panose="020B0604020202020204" pitchFamily="34" charset="0"/>
              <a:buChar char="•"/>
            </a:pPr>
            <a:r>
              <a:rPr lang="en-NZ" dirty="0"/>
              <a:t>0 = Advanced programming &amp; networking knowledge</a:t>
            </a:r>
            <a:endParaRPr lang="en-NZ" dirty="0"/>
          </a:p>
          <a:p>
            <a:pPr lvl="1">
              <a:buFont typeface="Arial" panose="020B0604020202020204" pitchFamily="34" charset="0"/>
              <a:buChar char="•"/>
            </a:pPr>
            <a:r>
              <a:rPr lang="en-NZ" dirty="0"/>
              <a:t>5 = Malware exists on the Net, or any tolls available</a:t>
            </a:r>
            <a:endParaRPr lang="en-NZ" dirty="0"/>
          </a:p>
          <a:p>
            <a:pPr lvl="1">
              <a:buFont typeface="Arial" panose="020B0604020202020204" pitchFamily="34" charset="0"/>
              <a:buChar char="•"/>
            </a:pPr>
            <a:r>
              <a:rPr lang="en-NZ" dirty="0"/>
              <a:t>10 = Just a web browser is enough</a:t>
            </a: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DREAD</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
        <p:nvSpPr>
          <p:cNvPr id="2" name="Rectangle 1"/>
          <p:cNvSpPr/>
          <p:nvPr/>
        </p:nvSpPr>
        <p:spPr>
          <a:xfrm>
            <a:off x="5924109" y="1346445"/>
            <a:ext cx="6096000" cy="4247317"/>
          </a:xfrm>
          <a:prstGeom prst="rect">
            <a:avLst/>
          </a:prstGeom>
        </p:spPr>
        <p:txBody>
          <a:bodyPr>
            <a:spAutoFit/>
          </a:bodyPr>
          <a:lstStyle/>
          <a:p>
            <a:pPr marL="285750" indent="-285750">
              <a:buFont typeface="Arial" panose="020B0604020202020204" pitchFamily="34" charset="0"/>
              <a:buChar char="•"/>
            </a:pPr>
            <a:r>
              <a:rPr lang="en-NZ" dirty="0"/>
              <a:t>Affected Users</a:t>
            </a:r>
            <a:endParaRPr lang="en-NZ" dirty="0"/>
          </a:p>
          <a:p>
            <a:pPr marL="742950" lvl="1" indent="-285750">
              <a:buFont typeface="Arial" panose="020B0604020202020204" pitchFamily="34" charset="0"/>
              <a:buChar char="•"/>
            </a:pPr>
            <a:r>
              <a:rPr lang="en-NZ" dirty="0"/>
              <a:t>How many users are affected?</a:t>
            </a:r>
            <a:endParaRPr lang="en-NZ" dirty="0"/>
          </a:p>
          <a:p>
            <a:pPr marL="1200150" lvl="2" indent="-285750">
              <a:buFont typeface="Arial" panose="020B0604020202020204" pitchFamily="34" charset="0"/>
              <a:buChar char="•"/>
            </a:pPr>
            <a:r>
              <a:rPr lang="en-NZ" dirty="0"/>
              <a:t>0 = None</a:t>
            </a:r>
            <a:endParaRPr lang="en-NZ" dirty="0"/>
          </a:p>
          <a:p>
            <a:pPr marL="1200150" lvl="2" indent="-285750">
              <a:buFont typeface="Arial" panose="020B0604020202020204" pitchFamily="34" charset="0"/>
              <a:buChar char="•"/>
            </a:pPr>
            <a:r>
              <a:rPr lang="en-NZ" dirty="0"/>
              <a:t>5 = Some users, but not all</a:t>
            </a:r>
            <a:endParaRPr lang="en-NZ" dirty="0"/>
          </a:p>
          <a:p>
            <a:pPr marL="1200150" lvl="2" indent="-285750">
              <a:buFont typeface="Arial" panose="020B0604020202020204" pitchFamily="34" charset="0"/>
              <a:buChar char="•"/>
            </a:pPr>
            <a:r>
              <a:rPr lang="en-NZ" dirty="0"/>
              <a:t>10 = All users</a:t>
            </a:r>
            <a:endParaRPr lang="en-NZ" dirty="0"/>
          </a:p>
          <a:p>
            <a:pPr marL="285750" indent="-285750">
              <a:buFont typeface="Arial" panose="020B0604020202020204" pitchFamily="34" charset="0"/>
              <a:buChar char="•"/>
            </a:pPr>
            <a:r>
              <a:rPr lang="en-NZ" dirty="0"/>
              <a:t>Discoverability</a:t>
            </a:r>
            <a:endParaRPr lang="en-NZ" dirty="0"/>
          </a:p>
          <a:p>
            <a:pPr marL="742950" lvl="1" indent="-285750">
              <a:buFont typeface="Arial" panose="020B0604020202020204" pitchFamily="34" charset="0"/>
              <a:buChar char="•"/>
            </a:pPr>
            <a:r>
              <a:rPr lang="en-NZ" dirty="0"/>
              <a:t>How easy is it to discover the threat</a:t>
            </a:r>
            <a:endParaRPr lang="en-NZ" dirty="0"/>
          </a:p>
          <a:p>
            <a:pPr marL="1200150" lvl="2" indent="-285750">
              <a:buFont typeface="Arial" panose="020B0604020202020204" pitchFamily="34" charset="0"/>
              <a:buChar char="•"/>
            </a:pPr>
            <a:r>
              <a:rPr lang="en-NZ" dirty="0"/>
              <a:t>0 = Very hard or impossible; needs source code or admin access</a:t>
            </a:r>
            <a:endParaRPr lang="en-NZ" dirty="0"/>
          </a:p>
          <a:p>
            <a:pPr marL="1200150" lvl="2" indent="-285750">
              <a:buFont typeface="Arial" panose="020B0604020202020204" pitchFamily="34" charset="0"/>
              <a:buChar char="•"/>
            </a:pPr>
            <a:r>
              <a:rPr lang="en-NZ" dirty="0"/>
              <a:t>5 = Can figure it out by guessing or monitoring network traces</a:t>
            </a:r>
            <a:endParaRPr lang="en-NZ" dirty="0"/>
          </a:p>
          <a:p>
            <a:pPr marL="1200150" lvl="2" indent="-285750">
              <a:buFont typeface="Arial" panose="020B0604020202020204" pitchFamily="34" charset="0"/>
              <a:buChar char="•"/>
            </a:pPr>
            <a:r>
              <a:rPr lang="en-NZ" dirty="0"/>
              <a:t>10 = Information is visible in the web browser or address bar or in the form or as a hidden variable</a:t>
            </a:r>
            <a:endParaRPr lang="en-NZ" dirty="0"/>
          </a:p>
          <a:p>
            <a:pPr marL="285750" indent="-285750">
              <a:buFont typeface="Arial" panose="020B0604020202020204" pitchFamily="34" charset="0"/>
              <a:buChar char="•"/>
            </a:pPr>
            <a:r>
              <a:rPr lang="en-NZ" dirty="0"/>
              <a:t>Finally use the formula:</a:t>
            </a:r>
            <a:endParaRPr lang="en-NZ" dirty="0"/>
          </a:p>
          <a:p>
            <a:pPr marL="285750" indent="-285750">
              <a:buFont typeface="Arial" panose="020B0604020202020204" pitchFamily="34" charset="0"/>
              <a:buChar char="•"/>
            </a:pPr>
            <a:r>
              <a:rPr lang="en-NZ" dirty="0"/>
              <a:t>Average Threat Ranking = (D + R + E + A + D)</a:t>
            </a:r>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445"/>
            <a:ext cx="10929730" cy="5110520"/>
          </a:xfrm>
        </p:spPr>
        <p:txBody>
          <a:bodyPr>
            <a:normAutofit/>
          </a:bodyPr>
          <a:lstStyle/>
          <a:p>
            <a:pPr>
              <a:buFont typeface="Arial" panose="020B0604020202020204" pitchFamily="34" charset="0"/>
              <a:buChar char="•"/>
            </a:pPr>
            <a:r>
              <a:rPr lang="en-US" dirty="0" smtClean="0"/>
              <a:t>Can customise the values for your particular system/company (see assignment).</a:t>
            </a:r>
            <a:endParaRPr lang="en-US" dirty="0" smtClean="0"/>
          </a:p>
          <a:p>
            <a:pPr>
              <a:buFont typeface="Arial" panose="020B0604020202020204" pitchFamily="34" charset="0"/>
              <a:buChar char="•"/>
            </a:pPr>
            <a:r>
              <a:rPr lang="en-US" dirty="0" smtClean="0"/>
              <a:t>Some people use DREA/D</a:t>
            </a:r>
            <a:endParaRPr lang="en-US" dirty="0" smtClean="0"/>
          </a:p>
          <a:p>
            <a:pPr lvl="1">
              <a:buFont typeface="Arial" panose="020B0604020202020204" pitchFamily="34" charset="0"/>
              <a:buChar char="•"/>
            </a:pPr>
            <a:r>
              <a:rPr lang="en-US" dirty="0" smtClean="0"/>
              <a:t>assume discoverability is at maximum value.</a:t>
            </a:r>
            <a:endParaRPr lang="en-US" dirty="0" smtClean="0"/>
          </a:p>
          <a:p>
            <a:pPr lvl="1">
              <a:buFont typeface="Arial" panose="020B0604020202020204" pitchFamily="34" charset="0"/>
              <a:buChar char="•"/>
            </a:pPr>
            <a:r>
              <a:rPr lang="en-US" dirty="0" smtClean="0"/>
              <a:t>calculate just using DREA</a:t>
            </a:r>
            <a:endParaRPr lang="en-US" dirty="0" smtClean="0"/>
          </a:p>
          <a:p>
            <a:pPr>
              <a:buFont typeface="Arial" panose="020B0604020202020204" pitchFamily="34" charset="0"/>
              <a:buChar char="•"/>
            </a:pPr>
            <a:r>
              <a:rPr lang="en-US" dirty="0" smtClean="0"/>
              <a:t>Some people use DEA/RD</a:t>
            </a:r>
            <a:endParaRPr lang="en-US" dirty="0" smtClean="0"/>
          </a:p>
          <a:p>
            <a:pPr lvl="1">
              <a:buFont typeface="Arial" panose="020B0604020202020204" pitchFamily="34" charset="0"/>
              <a:buChar char="•"/>
            </a:pPr>
            <a:r>
              <a:rPr lang="en-US" dirty="0" smtClean="0"/>
              <a:t>assume reproducibility is also at maximum value.</a:t>
            </a:r>
            <a:endParaRPr lang="en-US" dirty="0" smtClean="0"/>
          </a:p>
          <a:p>
            <a:pPr lvl="1">
              <a:buFont typeface="Arial" panose="020B0604020202020204" pitchFamily="34" charset="0"/>
              <a:buChar char="•"/>
            </a:pPr>
            <a:r>
              <a:rPr lang="en-US" dirty="0" smtClean="0"/>
              <a:t>calculate just using DEA</a:t>
            </a:r>
            <a:endParaRPr lang="en-US" dirty="0" smtClean="0"/>
          </a:p>
          <a:p>
            <a:pPr>
              <a:buFont typeface="Arial" panose="020B0604020202020204" pitchFamily="34" charset="0"/>
              <a:buChar char="•"/>
            </a:pPr>
            <a:r>
              <a:rPr lang="en-US" dirty="0" smtClean="0"/>
              <a:t>Change calculation for a larger spread of values</a:t>
            </a:r>
            <a:endParaRPr lang="en-US" dirty="0" smtClean="0"/>
          </a:p>
          <a:p>
            <a:pPr lvl="1">
              <a:buFont typeface="Arial" panose="020B0604020202020204" pitchFamily="34" charset="0"/>
              <a:buChar char="•"/>
            </a:pPr>
            <a:endParaRPr lang="en-US" dirty="0" smtClean="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DREAD Variations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445"/>
            <a:ext cx="10929730" cy="5110520"/>
          </a:xfrm>
        </p:spPr>
        <p:txBody>
          <a:bodyPr>
            <a:normAutofit lnSpcReduction="10000"/>
          </a:bodyPr>
          <a:lstStyle/>
          <a:p>
            <a:pPr>
              <a:buFont typeface="Arial" panose="020B0604020202020204" pitchFamily="34" charset="0"/>
              <a:buChar char="•"/>
            </a:pPr>
            <a:r>
              <a:rPr lang="en-NZ" dirty="0" smtClean="0"/>
              <a:t>Microsoft</a:t>
            </a:r>
            <a:r>
              <a:rPr lang="en-NZ" dirty="0" smtClean="0"/>
              <a:t> moved beyond it to new techniques that don’t rely on trying to assign numeric values.</a:t>
            </a:r>
            <a:endParaRPr lang="en-NZ" dirty="0" smtClean="0"/>
          </a:p>
          <a:p>
            <a:pPr>
              <a:buFont typeface="Arial" panose="020B0604020202020204" pitchFamily="34" charset="0"/>
              <a:buChar char="•"/>
            </a:pPr>
            <a:r>
              <a:rPr lang="en-NZ" dirty="0" smtClean="0"/>
              <a:t>Bug Bar</a:t>
            </a:r>
            <a:endParaRPr lang="en-NZ" dirty="0" smtClean="0"/>
          </a:p>
          <a:p>
            <a:pPr lvl="1">
              <a:buFont typeface="Arial" panose="020B0604020202020204" pitchFamily="34" charset="0"/>
              <a:buChar char="•"/>
            </a:pPr>
            <a:r>
              <a:rPr lang="en-US" dirty="0" smtClean="0"/>
              <a:t>Serverity based on shared understanding of impact.</a:t>
            </a:r>
            <a:endParaRPr lang="en-US" dirty="0" smtClean="0"/>
          </a:p>
          <a:p>
            <a:pPr lvl="1">
              <a:buFont typeface="Arial" panose="020B0604020202020204" pitchFamily="34" charset="0"/>
              <a:buChar char="•"/>
            </a:pPr>
            <a:r>
              <a:rPr lang="en-US" dirty="0" smtClean="0"/>
              <a:t>Developed by the organisation for their context.</a:t>
            </a:r>
            <a:endParaRPr lang="en-US" dirty="0" smtClean="0"/>
          </a:p>
          <a:p>
            <a:pPr lvl="1">
              <a:buFont typeface="Arial" panose="020B0604020202020204" pitchFamily="34" charset="0"/>
              <a:buChar char="•"/>
            </a:pPr>
            <a:r>
              <a:rPr lang="en-US" dirty="0" smtClean="0"/>
              <a:t>Each threat recorded as a bug (or issue in gitlab)</a:t>
            </a:r>
            <a:endParaRPr lang="en-NZ" dirty="0" smtClean="0"/>
          </a:p>
          <a:p>
            <a:pPr lvl="1">
              <a:buFont typeface="Arial" panose="020B0604020202020204" pitchFamily="34" charset="0"/>
              <a:buChar char="•"/>
            </a:pPr>
            <a:r>
              <a:rPr lang="en-US" dirty="0" smtClean="0"/>
              <a:t>Critical, important, moderate, low</a:t>
            </a:r>
            <a:endParaRPr lang="en-US" dirty="0" smtClean="0"/>
          </a:p>
          <a:p>
            <a:pPr lvl="1">
              <a:buFont typeface="Arial" panose="020B0604020202020204" pitchFamily="34" charset="0"/>
              <a:buChar char="•"/>
            </a:pPr>
            <a:r>
              <a:rPr lang="en-US" dirty="0" smtClean="0"/>
              <a:t>Six months before shipping – medium-impact bug fixed</a:t>
            </a:r>
            <a:endParaRPr lang="en-US" dirty="0" smtClean="0"/>
          </a:p>
          <a:p>
            <a:pPr>
              <a:buFont typeface="Arial" panose="020B0604020202020204" pitchFamily="34" charset="0"/>
              <a:buChar char="•"/>
            </a:pPr>
            <a:r>
              <a:rPr lang="en-US" dirty="0" smtClean="0"/>
              <a:t>Downside: big investment in time and requirement for expertise.</a:t>
            </a:r>
            <a:endParaRPr lang="en-NZ" dirty="0" smtClean="0"/>
          </a:p>
          <a:p>
            <a:pPr lvl="1">
              <a:buFont typeface="Arial" panose="020B0604020202020204" pitchFamily="34" charset="0"/>
              <a:buChar char="•"/>
            </a:pPr>
            <a:endParaRPr lang="en-NZ" dirty="0" smtClean="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Beyond DREAD</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6567"/>
            <a:ext cx="10515600" cy="4259766"/>
          </a:xfrm>
        </p:spPr>
        <p:txBody>
          <a:bodyPr>
            <a:normAutofit/>
          </a:bodyPr>
          <a:lstStyle/>
          <a:p>
            <a:pPr>
              <a:buFont typeface="Arial" panose="020B0604020202020204" pitchFamily="34" charset="0"/>
              <a:buChar char="•"/>
            </a:pPr>
            <a:r>
              <a:rPr lang="en-NZ" dirty="0"/>
              <a:t>AS/NZS 4360:2004 Risk </a:t>
            </a:r>
            <a:r>
              <a:rPr lang="en-NZ" dirty="0" smtClean="0"/>
              <a:t>Management</a:t>
            </a:r>
            <a:endParaRPr lang="en-NZ" dirty="0" smtClean="0"/>
          </a:p>
          <a:p>
            <a:pPr>
              <a:buFont typeface="Arial" panose="020B0604020202020204" pitchFamily="34" charset="0"/>
              <a:buChar char="•"/>
            </a:pPr>
            <a:r>
              <a:rPr lang="en-US" dirty="0" smtClean="0"/>
              <a:t>OCTAVE</a:t>
            </a:r>
            <a:endParaRPr lang="en-US" dirty="0" smtClean="0"/>
          </a:p>
          <a:p>
            <a:pPr>
              <a:buFont typeface="Arial" panose="020B0604020202020204" pitchFamily="34" charset="0"/>
              <a:buChar char="•"/>
            </a:pPr>
            <a:r>
              <a:rPr lang="en-US" dirty="0" smtClean="0"/>
              <a:t>CVSS</a:t>
            </a:r>
            <a:endParaRPr lang="en-US" dirty="0" smtClean="0"/>
          </a:p>
          <a:p>
            <a:pPr>
              <a:buFont typeface="Arial" panose="020B0604020202020204" pitchFamily="34" charset="0"/>
              <a:buChar char="•"/>
            </a:pPr>
            <a:endParaRPr lang="en-US" dirty="0"/>
          </a:p>
          <a:p>
            <a:pPr marL="0" indent="0">
              <a:buNone/>
            </a:pPr>
            <a:r>
              <a:rPr lang="en-US" b="1" i="1" dirty="0" smtClean="0"/>
              <a:t>Cover these and more in CYBR 373 Human and Organisational Security</a:t>
            </a:r>
            <a:endParaRPr lang="en-US" b="1" i="1" dirty="0" smtClean="0"/>
          </a:p>
          <a:p>
            <a:pPr>
              <a:buFont typeface="Arial" panose="020B0604020202020204" pitchFamily="34" charset="0"/>
              <a:buChar char="•"/>
            </a:pP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Other methods you should know about</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4008"/>
            <a:ext cx="10442944" cy="4250791"/>
          </a:xfrm>
        </p:spPr>
        <p:txBody>
          <a:bodyPr>
            <a:noAutofit/>
          </a:bodyPr>
          <a:lstStyle/>
          <a:p>
            <a:pPr>
              <a:buFont typeface="Arial" panose="020B0604020202020204" pitchFamily="34" charset="0"/>
              <a:buChar char="•"/>
            </a:pPr>
            <a:r>
              <a:rPr lang="en-NZ" sz="1400" dirty="0"/>
              <a:t>AS/NZS 4360:2004 Risk Management</a:t>
            </a:r>
            <a:endParaRPr lang="en-NZ" sz="1400" dirty="0"/>
          </a:p>
          <a:p>
            <a:pPr lvl="1">
              <a:buFont typeface="Arial" panose="020B0604020202020204" pitchFamily="34" charset="0"/>
              <a:buChar char="•"/>
            </a:pPr>
            <a:r>
              <a:rPr lang="en-NZ" sz="1100" dirty="0"/>
              <a:t>The Australian/New Zealand Standard AS/NZS 4360, first issued in 1999, and revised in 2004, is the world’s first formal standard for documenting and managing risk and is still one of the few formal standards for managing it. The standard’s approach </a:t>
            </a:r>
            <a:r>
              <a:rPr lang="en-NZ" sz="1100" dirty="0" smtClean="0"/>
              <a:t>is simple </a:t>
            </a:r>
            <a:r>
              <a:rPr lang="en-NZ" sz="1100" dirty="0"/>
              <a:t>(it’s only 28 pages long), flexible, and iterative. Furthermore, it does not lock organizations into a particular risk management methodology, provided the methodology fulfils the AS/NZS 4360 five steps. It also provides several sets of </a:t>
            </a:r>
            <a:r>
              <a:rPr lang="en-NZ" sz="1100" dirty="0" smtClean="0"/>
              <a:t>risk tables </a:t>
            </a:r>
            <a:r>
              <a:rPr lang="en-NZ" sz="1100" dirty="0"/>
              <a:t>as examples, and allows organizations to freely develop and adopt their own.</a:t>
            </a:r>
            <a:endParaRPr lang="en-NZ" sz="1200" dirty="0"/>
          </a:p>
          <a:p>
            <a:pPr>
              <a:buFont typeface="Arial" panose="020B0604020202020204" pitchFamily="34" charset="0"/>
              <a:buChar char="•"/>
            </a:pPr>
            <a:r>
              <a:rPr lang="en-NZ" sz="1400" dirty="0"/>
              <a:t>The five steps of the AS/NZS 4360 process are:</a:t>
            </a:r>
            <a:endParaRPr lang="en-NZ" sz="1400" dirty="0"/>
          </a:p>
          <a:p>
            <a:pPr lvl="1">
              <a:buFont typeface="Arial" panose="020B0604020202020204" pitchFamily="34" charset="0"/>
              <a:buChar char="•"/>
            </a:pPr>
            <a:r>
              <a:rPr lang="en-NZ" sz="1100" dirty="0"/>
              <a:t>Establish Context: Establish the risk domain, i.e., which assets/systems are important?</a:t>
            </a:r>
            <a:endParaRPr lang="en-NZ" sz="1100" dirty="0"/>
          </a:p>
          <a:p>
            <a:pPr lvl="1">
              <a:buFont typeface="Arial" panose="020B0604020202020204" pitchFamily="34" charset="0"/>
              <a:buChar char="•"/>
            </a:pPr>
            <a:r>
              <a:rPr lang="en-NZ" sz="1100" dirty="0"/>
              <a:t>Identify the Risks: Within the risk domain, what specific risks are apparent?</a:t>
            </a:r>
            <a:endParaRPr lang="en-NZ" sz="1100" dirty="0"/>
          </a:p>
          <a:p>
            <a:pPr lvl="1">
              <a:buFont typeface="Arial" panose="020B0604020202020204" pitchFamily="34" charset="0"/>
              <a:buChar char="•"/>
            </a:pPr>
            <a:r>
              <a:rPr lang="en-NZ" sz="1100" dirty="0" err="1"/>
              <a:t>Analyze</a:t>
            </a:r>
            <a:r>
              <a:rPr lang="en-NZ" sz="1100" dirty="0"/>
              <a:t> the Risks: Look at the risks and determine if there are any supporting controls in place.</a:t>
            </a:r>
            <a:endParaRPr lang="en-NZ" sz="1100" dirty="0"/>
          </a:p>
          <a:p>
            <a:pPr lvl="1">
              <a:buFont typeface="Arial" panose="020B0604020202020204" pitchFamily="34" charset="0"/>
              <a:buChar char="•"/>
            </a:pPr>
            <a:r>
              <a:rPr lang="en-NZ" sz="1100" dirty="0"/>
              <a:t>Evaluate the Risks: Determine the residual risk.</a:t>
            </a:r>
            <a:endParaRPr lang="en-NZ" sz="1100" dirty="0"/>
          </a:p>
          <a:p>
            <a:pPr lvl="1">
              <a:buFont typeface="Arial" panose="020B0604020202020204" pitchFamily="34" charset="0"/>
              <a:buChar char="•"/>
            </a:pPr>
            <a:r>
              <a:rPr lang="en-NZ" sz="1100" dirty="0"/>
              <a:t>Treat the Risks: Describe the method to treat the risks so that risks selected by the business will be mitigated.</a:t>
            </a:r>
            <a:endParaRPr lang="en-NZ" sz="1100" dirty="0"/>
          </a:p>
          <a:p>
            <a:pPr>
              <a:buFont typeface="Arial" panose="020B0604020202020204" pitchFamily="34" charset="0"/>
              <a:buChar char="•"/>
            </a:pPr>
            <a:r>
              <a:rPr lang="en-NZ" sz="1400" dirty="0"/>
              <a:t>AS/NZS 4360 assumes that risk will be managed by an operational risk group, and that the organization has adequate skills and risk management resources in house to identify, </a:t>
            </a:r>
            <a:r>
              <a:rPr lang="en-NZ" sz="1400" dirty="0" err="1"/>
              <a:t>analyze</a:t>
            </a:r>
            <a:r>
              <a:rPr lang="en-NZ" sz="1400" dirty="0"/>
              <a:t>, and treat the risks.</a:t>
            </a:r>
            <a:endParaRPr lang="en-NZ" sz="1400" dirty="0"/>
          </a:p>
          <a:p>
            <a:pPr>
              <a:buFont typeface="Arial" panose="020B0604020202020204" pitchFamily="34" charset="0"/>
              <a:buChar char="•"/>
            </a:pPr>
            <a:r>
              <a:rPr lang="en-NZ" sz="1400" dirty="0"/>
              <a:t>The advantages of AS/NZS 4360:</a:t>
            </a:r>
            <a:endParaRPr lang="en-NZ" sz="1400" dirty="0"/>
          </a:p>
          <a:p>
            <a:pPr lvl="1">
              <a:buFont typeface="Arial" panose="020B0604020202020204" pitchFamily="34" charset="0"/>
              <a:buChar char="•"/>
            </a:pPr>
            <a:r>
              <a:rPr lang="en-NZ" sz="1100" dirty="0"/>
              <a:t>AS/NZS 4360 works well as a risk management methodology for organizations requiring Sarbanes-Oxley compliance.</a:t>
            </a:r>
            <a:endParaRPr lang="en-NZ" sz="1100" dirty="0"/>
          </a:p>
          <a:p>
            <a:pPr lvl="1">
              <a:buFont typeface="Arial" panose="020B0604020202020204" pitchFamily="34" charset="0"/>
              <a:buChar char="•"/>
            </a:pPr>
            <a:r>
              <a:rPr lang="en-NZ" sz="1100" dirty="0"/>
              <a:t>AS/NZS 4360 works well for organizations that prefer to manage risks in a traditional way, such as just using likelihood and consequence to determine an overall risk.</a:t>
            </a:r>
            <a:endParaRPr lang="en-NZ" sz="1100" dirty="0"/>
          </a:p>
          <a:p>
            <a:pPr lvl="1">
              <a:buFont typeface="Arial" panose="020B0604020202020204" pitchFamily="34" charset="0"/>
              <a:buChar char="•"/>
            </a:pPr>
            <a:r>
              <a:rPr lang="en-NZ" sz="1100" dirty="0"/>
              <a:t>AS/NZS 4360 is familiar to most risk managers worldwide, and your organization may already have implemented an AS/NZS 4360 compatible approach.</a:t>
            </a:r>
            <a:endParaRPr lang="en-NZ" sz="1100" dirty="0"/>
          </a:p>
          <a:p>
            <a:pPr lvl="1">
              <a:buFont typeface="Arial" panose="020B0604020202020204" pitchFamily="34" charset="0"/>
              <a:buChar char="•"/>
            </a:pPr>
            <a:r>
              <a:rPr lang="en-NZ" sz="1100" dirty="0"/>
              <a:t>You are an Australian organization, and may be required to use it if you are audited on a regular basis, or to justify why you aren’t using it. Luckily, the STRIDE/DREAD model discussed earlier is AS/NZS 4360 compatible.</a:t>
            </a:r>
            <a:endParaRPr lang="en-NZ" sz="1100" dirty="0"/>
          </a:p>
          <a:p>
            <a:pPr>
              <a:buFont typeface="Arial" panose="020B0604020202020204" pitchFamily="34" charset="0"/>
              <a:buChar char="•"/>
            </a:pPr>
            <a:r>
              <a:rPr lang="en-NZ" sz="1400" dirty="0"/>
              <a:t>The limitations of AS/NZS 4360:</a:t>
            </a:r>
            <a:endParaRPr lang="en-NZ" sz="1400" dirty="0"/>
          </a:p>
          <a:p>
            <a:pPr lvl="1">
              <a:buFont typeface="Arial" panose="020B0604020202020204" pitchFamily="34" charset="0"/>
              <a:buChar char="•"/>
            </a:pPr>
            <a:r>
              <a:rPr lang="en-NZ" sz="1100" dirty="0" smtClean="0"/>
              <a:t>The </a:t>
            </a:r>
            <a:r>
              <a:rPr lang="en-NZ" sz="1100" dirty="0"/>
              <a:t>AS/NZS 4360 approach works best for business or systemic risks than for technical risks.</a:t>
            </a:r>
            <a:endParaRPr lang="en-NZ" sz="1100" dirty="0"/>
          </a:p>
          <a:p>
            <a:pPr lvl="1">
              <a:buFont typeface="Arial" panose="020B0604020202020204" pitchFamily="34" charset="0"/>
              <a:buChar char="•"/>
            </a:pPr>
            <a:r>
              <a:rPr lang="en-NZ" sz="1100" dirty="0"/>
              <a:t>AS/NZS 4360 does not define the methodology to perform a structured threat risk </a:t>
            </a:r>
            <a:r>
              <a:rPr lang="en-NZ" sz="1100" dirty="0" err="1"/>
              <a:t>modeling</a:t>
            </a:r>
            <a:r>
              <a:rPr lang="en-NZ" sz="1100" dirty="0"/>
              <a:t> exercise</a:t>
            </a:r>
            <a:r>
              <a:rPr lang="en-NZ" sz="1100" dirty="0" smtClean="0"/>
              <a:t>.</a:t>
            </a:r>
            <a:endParaRPr lang="en-NZ" sz="1100" dirty="0" smtClean="0"/>
          </a:p>
          <a:p>
            <a:pPr lvl="1">
              <a:buFont typeface="Arial" panose="020B0604020202020204" pitchFamily="34" charset="0"/>
              <a:buChar char="•"/>
            </a:pPr>
            <a:r>
              <a:rPr lang="en-NZ" sz="1100" dirty="0" smtClean="0"/>
              <a:t>As </a:t>
            </a:r>
            <a:r>
              <a:rPr lang="en-NZ" sz="1100" dirty="0"/>
              <a:t>AS/NZS 4360 is a generic framework for managing risk, it does not provide any structured method to enumerate </a:t>
            </a:r>
            <a:r>
              <a:rPr lang="en-NZ" sz="1100" dirty="0" smtClean="0"/>
              <a:t>web application </a:t>
            </a:r>
            <a:r>
              <a:rPr lang="en-NZ" sz="1100" dirty="0"/>
              <a:t>security risks.</a:t>
            </a:r>
            <a:endParaRPr lang="en-NZ" sz="1100" dirty="0"/>
          </a:p>
          <a:p>
            <a:pPr lvl="1">
              <a:buFont typeface="Arial" panose="020B0604020202020204" pitchFamily="34" charset="0"/>
              <a:buChar char="•"/>
            </a:pPr>
            <a:r>
              <a:rPr lang="en-NZ" sz="1100" dirty="0"/>
              <a:t>Although AS/NZS 4360 may be used to rank risks for security reviews, the lack of structured methods of  enumerating threats for web applications makes it less desirable than other methodologies described earlier. </a:t>
            </a:r>
            <a:endParaRPr lang="en-NZ" sz="1100"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Alternative Threat Models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4008"/>
            <a:ext cx="10442944" cy="4592537"/>
          </a:xfrm>
        </p:spPr>
        <p:txBody>
          <a:bodyPr>
            <a:noAutofit/>
          </a:bodyPr>
          <a:lstStyle/>
          <a:p>
            <a:pPr>
              <a:buFont typeface="Arial" panose="020B0604020202020204" pitchFamily="34" charset="0"/>
              <a:buChar char="•"/>
            </a:pPr>
            <a:r>
              <a:rPr lang="en-NZ" sz="2000" dirty="0" smtClean="0"/>
              <a:t>OCTAVE</a:t>
            </a:r>
            <a:endParaRPr lang="en-NZ" sz="2400" dirty="0" smtClean="0"/>
          </a:p>
          <a:p>
            <a:pPr lvl="1">
              <a:buFont typeface="Arial" panose="020B0604020202020204" pitchFamily="34" charset="0"/>
              <a:buChar char="•"/>
            </a:pPr>
            <a:r>
              <a:rPr lang="en-NZ" sz="1400" dirty="0" smtClean="0"/>
              <a:t>OCTAVE </a:t>
            </a:r>
            <a:r>
              <a:rPr lang="en-NZ" sz="1400" dirty="0"/>
              <a:t>is a heavyweight risk methodology approach originating from Carnegie Mellon University’s Software Engineering Institute (SEI) in collaboration with CERT. OCTAVE focuses on organizational risk, not technical risk. </a:t>
            </a:r>
            <a:endParaRPr lang="en-NZ" sz="1400" dirty="0" smtClean="0"/>
          </a:p>
          <a:p>
            <a:pPr lvl="1">
              <a:buFont typeface="Arial" panose="020B0604020202020204" pitchFamily="34" charset="0"/>
              <a:buChar char="•"/>
            </a:pPr>
            <a:r>
              <a:rPr lang="en-NZ" sz="1400" dirty="0" smtClean="0"/>
              <a:t>OCTAVE </a:t>
            </a:r>
            <a:r>
              <a:rPr lang="en-NZ" sz="1400" dirty="0"/>
              <a:t>comes in two versions: Full OCTAVE, for large organizations, and OCTAVE-S for small organizations, both of which have specific </a:t>
            </a:r>
            <a:r>
              <a:rPr lang="en-NZ" sz="1400" dirty="0" err="1"/>
              <a:t>catalogs</a:t>
            </a:r>
            <a:r>
              <a:rPr lang="en-NZ" sz="1400" dirty="0"/>
              <a:t> of practices, profiles, and worksheets to document the </a:t>
            </a:r>
            <a:r>
              <a:rPr lang="en-NZ" sz="1400" dirty="0" err="1"/>
              <a:t>modeling</a:t>
            </a:r>
            <a:r>
              <a:rPr lang="en-NZ" sz="1400" dirty="0"/>
              <a:t> outcomes. </a:t>
            </a:r>
            <a:endParaRPr lang="en-NZ" sz="1400" dirty="0"/>
          </a:p>
          <a:p>
            <a:pPr>
              <a:buFont typeface="Arial" panose="020B0604020202020204" pitchFamily="34" charset="0"/>
              <a:buChar char="•"/>
            </a:pPr>
            <a:r>
              <a:rPr lang="en-NZ" sz="2000" dirty="0" smtClean="0"/>
              <a:t>OCTAVE </a:t>
            </a:r>
            <a:r>
              <a:rPr lang="en-NZ" sz="2000" dirty="0"/>
              <a:t>is popular with many sites and is useful when: </a:t>
            </a:r>
            <a:endParaRPr lang="en-NZ" sz="2000" dirty="0"/>
          </a:p>
          <a:p>
            <a:pPr lvl="1">
              <a:buFont typeface="Arial" panose="020B0604020202020204" pitchFamily="34" charset="0"/>
              <a:buChar char="•"/>
            </a:pPr>
            <a:r>
              <a:rPr lang="en-NZ" sz="1400" dirty="0" smtClean="0"/>
              <a:t>Implementing </a:t>
            </a:r>
            <a:r>
              <a:rPr lang="en-NZ" sz="1400" dirty="0"/>
              <a:t>an organizational culture of risk management and controls becomes necessary. </a:t>
            </a:r>
            <a:endParaRPr lang="en-NZ" sz="1400" dirty="0"/>
          </a:p>
          <a:p>
            <a:pPr lvl="1">
              <a:buFont typeface="Arial" panose="020B0604020202020204" pitchFamily="34" charset="0"/>
              <a:buChar char="•"/>
            </a:pPr>
            <a:r>
              <a:rPr lang="en-NZ" sz="1400" dirty="0" smtClean="0"/>
              <a:t>Documenting </a:t>
            </a:r>
            <a:r>
              <a:rPr lang="en-NZ" sz="1400" dirty="0"/>
              <a:t>and measuring business risk becomes timely. </a:t>
            </a:r>
            <a:endParaRPr lang="en-NZ" sz="1400" dirty="0"/>
          </a:p>
          <a:p>
            <a:pPr lvl="1">
              <a:buFont typeface="Arial" panose="020B0604020202020204" pitchFamily="34" charset="0"/>
              <a:buChar char="•"/>
            </a:pPr>
            <a:r>
              <a:rPr lang="en-NZ" sz="1400" dirty="0" smtClean="0"/>
              <a:t>Documenting </a:t>
            </a:r>
            <a:r>
              <a:rPr lang="en-NZ" sz="1400" dirty="0"/>
              <a:t>and measuring the overall IT security risk, particularly as it relates to the corporate IT risk management, becomes necessary. </a:t>
            </a:r>
            <a:endParaRPr lang="en-NZ" sz="1400" dirty="0"/>
          </a:p>
          <a:p>
            <a:pPr lvl="1">
              <a:buFont typeface="Arial" panose="020B0604020202020204" pitchFamily="34" charset="0"/>
              <a:buChar char="•"/>
            </a:pPr>
            <a:r>
              <a:rPr lang="en-NZ" sz="1400" dirty="0" smtClean="0"/>
              <a:t>When </a:t>
            </a:r>
            <a:r>
              <a:rPr lang="en-NZ" sz="1400" dirty="0"/>
              <a:t>documenting risks surrounding complete systems becomes necessary. </a:t>
            </a:r>
            <a:endParaRPr lang="en-NZ" sz="1400" dirty="0"/>
          </a:p>
          <a:p>
            <a:pPr lvl="1">
              <a:buFont typeface="Arial" panose="020B0604020202020204" pitchFamily="34" charset="0"/>
              <a:buChar char="•"/>
            </a:pPr>
            <a:r>
              <a:rPr lang="en-NZ" sz="1400" dirty="0" smtClean="0"/>
              <a:t>To </a:t>
            </a:r>
            <a:r>
              <a:rPr lang="en-NZ" sz="1400" dirty="0"/>
              <a:t>accommodate a fundamental reorganization, such as when an organization does not have a working risk methodology in place, and requires a robust risk management framework to be put in place. </a:t>
            </a:r>
            <a:endParaRPr lang="en-NZ" sz="1400" dirty="0" smtClean="0"/>
          </a:p>
          <a:p>
            <a:pPr>
              <a:buFont typeface="Arial" panose="020B0604020202020204" pitchFamily="34" charset="0"/>
              <a:buChar char="•"/>
            </a:pPr>
            <a:r>
              <a:rPr lang="en-NZ" sz="2000" dirty="0" smtClean="0"/>
              <a:t>The </a:t>
            </a:r>
            <a:r>
              <a:rPr lang="en-NZ" sz="2000" dirty="0"/>
              <a:t>limitations of OCTAVE are: </a:t>
            </a:r>
            <a:endParaRPr lang="en-NZ" sz="2000" dirty="0"/>
          </a:p>
          <a:p>
            <a:pPr lvl="1">
              <a:buFont typeface="Arial" panose="020B0604020202020204" pitchFamily="34" charset="0"/>
              <a:buChar char="•"/>
            </a:pPr>
            <a:r>
              <a:rPr lang="en-NZ" sz="1400" dirty="0" smtClean="0"/>
              <a:t>OCTAVE </a:t>
            </a:r>
            <a:r>
              <a:rPr lang="en-NZ" sz="1400" dirty="0"/>
              <a:t>is incompatible with AS/NZS 4360, as it mandates Likelihood = 1 (i.e., It assumes a threat will always occur) and this is inappropriate for many organizations. OCTAVE-S makes the inclusion of this probability optional, but this is not part of the more comprehensive OCTAVE standard. </a:t>
            </a:r>
            <a:endParaRPr lang="en-NZ" sz="1400" dirty="0"/>
          </a:p>
          <a:p>
            <a:pPr lvl="1">
              <a:buFont typeface="Arial" panose="020B0604020202020204" pitchFamily="34" charset="0"/>
              <a:buChar char="•"/>
            </a:pPr>
            <a:r>
              <a:rPr lang="en-NZ" sz="1400" dirty="0" smtClean="0"/>
              <a:t>Consisting </a:t>
            </a:r>
            <a:r>
              <a:rPr lang="en-NZ" sz="1400" dirty="0"/>
              <a:t>of 18 volumes, OCTAVE is large and complex, with many worksheets and practices to implement. </a:t>
            </a:r>
            <a:endParaRPr lang="en-NZ" sz="1400" dirty="0"/>
          </a:p>
          <a:p>
            <a:pPr lvl="1">
              <a:buFont typeface="Arial" panose="020B0604020202020204" pitchFamily="34" charset="0"/>
              <a:buChar char="•"/>
            </a:pPr>
            <a:r>
              <a:rPr lang="en-NZ" sz="1400" dirty="0" smtClean="0"/>
              <a:t>It </a:t>
            </a:r>
            <a:r>
              <a:rPr lang="en-NZ" sz="1400" dirty="0"/>
              <a:t>does </a:t>
            </a:r>
            <a:r>
              <a:rPr lang="en-NZ" sz="1400" dirty="0" smtClean="0"/>
              <a:t>not </a:t>
            </a:r>
            <a:r>
              <a:rPr lang="en-NZ" sz="1400" dirty="0"/>
              <a:t>provide a list of “out of the box” practices for assessing and mitigating web application </a:t>
            </a:r>
            <a:r>
              <a:rPr lang="en-NZ" sz="1400" dirty="0" smtClean="0"/>
              <a:t>security risks</a:t>
            </a:r>
            <a:r>
              <a:rPr lang="en-NZ" sz="1400" dirty="0"/>
              <a:t>.  </a:t>
            </a:r>
            <a:endParaRPr lang="en-NZ" sz="1050"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Alternative Threat Models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445"/>
            <a:ext cx="10442944" cy="5110520"/>
          </a:xfrm>
        </p:spPr>
        <p:txBody>
          <a:bodyPr>
            <a:normAutofit fontScale="55000" lnSpcReduction="20000"/>
          </a:bodyPr>
          <a:lstStyle/>
          <a:p>
            <a:pPr>
              <a:buFont typeface="Arial" panose="020B0604020202020204" pitchFamily="34" charset="0"/>
              <a:buChar char="•"/>
            </a:pPr>
            <a:r>
              <a:rPr lang="en-NZ" dirty="0"/>
              <a:t>CVSS </a:t>
            </a:r>
            <a:endParaRPr lang="en-NZ" dirty="0"/>
          </a:p>
          <a:p>
            <a:pPr lvl="1">
              <a:buFont typeface="Arial" panose="020B0604020202020204" pitchFamily="34" charset="0"/>
              <a:buChar char="•"/>
            </a:pPr>
            <a:r>
              <a:rPr lang="en-NZ" dirty="0"/>
              <a:t>The US Department of Homeland Security (DHS) established the NIAC Vulnerability Disclosure Working Group, which incorporates input from Cisco Systems, Symantec, ISS, Qualys, Microsoft, CERT/CC, and eBay. One of the group’s outputs is the Common Vulnerability Scoring System (CVSS).</a:t>
            </a:r>
            <a:endParaRPr lang="en-NZ" dirty="0"/>
          </a:p>
          <a:p>
            <a:pPr>
              <a:buFont typeface="Arial" panose="020B0604020202020204" pitchFamily="34" charset="0"/>
              <a:buChar char="•"/>
            </a:pPr>
            <a:r>
              <a:rPr lang="en-NZ" dirty="0"/>
              <a:t>The advantages of CVSS:</a:t>
            </a:r>
            <a:endParaRPr lang="en-NZ" dirty="0"/>
          </a:p>
          <a:p>
            <a:pPr lvl="1">
              <a:buFont typeface="Arial" panose="020B0604020202020204" pitchFamily="34" charset="0"/>
              <a:buChar char="•"/>
            </a:pPr>
            <a:r>
              <a:rPr lang="en-NZ" dirty="0"/>
              <a:t>You have just received notification from a security researcher or other source that your product has vulnerability, and you wish to ensure that it has an accurate and normalized severity rating, so as to alert your customers to the appropriate level of action required when you release the patch. </a:t>
            </a:r>
            <a:endParaRPr lang="en-NZ" dirty="0"/>
          </a:p>
          <a:p>
            <a:pPr lvl="1">
              <a:buFont typeface="Arial" panose="020B0604020202020204" pitchFamily="34" charset="0"/>
              <a:buChar char="•"/>
            </a:pPr>
            <a:r>
              <a:rPr lang="en-NZ" dirty="0"/>
              <a:t>You are a security researcher, and have found several threat exploits within an application. You would like to use the CVSS ranking system to produce reliable risk rankings, to ensure that the ISV will take the exploits seriously as indicated by their rating. </a:t>
            </a:r>
            <a:endParaRPr lang="en-NZ" dirty="0"/>
          </a:p>
          <a:p>
            <a:pPr lvl="1">
              <a:buFont typeface="Arial" panose="020B0604020202020204" pitchFamily="34" charset="0"/>
              <a:buChar char="•"/>
            </a:pPr>
            <a:r>
              <a:rPr lang="en-NZ" dirty="0"/>
              <a:t>CVSS has been recommended by the working group for use by US Government departments. However, it is unclear if it will become policy or be widely adopted at the time of this writing. </a:t>
            </a:r>
            <a:endParaRPr lang="en-NZ" dirty="0"/>
          </a:p>
          <a:p>
            <a:pPr>
              <a:buFont typeface="Arial" panose="020B0604020202020204" pitchFamily="34" charset="0"/>
              <a:buChar char="•"/>
            </a:pPr>
            <a:r>
              <a:rPr lang="en-NZ" dirty="0"/>
              <a:t>The limitations of CVSS</a:t>
            </a:r>
            <a:r>
              <a:rPr lang="en-NZ" dirty="0" smtClean="0"/>
              <a:t>:</a:t>
            </a:r>
            <a:endParaRPr lang="en-NZ" dirty="0" smtClean="0"/>
          </a:p>
          <a:p>
            <a:pPr lvl="1">
              <a:buFont typeface="Arial" panose="020B0604020202020204" pitchFamily="34" charset="0"/>
              <a:buChar char="•"/>
            </a:pPr>
            <a:r>
              <a:rPr lang="en-NZ" dirty="0" smtClean="0"/>
              <a:t>CVSS </a:t>
            </a:r>
            <a:r>
              <a:rPr lang="en-NZ" dirty="0"/>
              <a:t>does not find or reduce the attack surface area (i.e. design flaws), or help enumerate risks within any arbitrary piece of code, as it is just a scoring system, not a </a:t>
            </a:r>
            <a:r>
              <a:rPr lang="en-NZ" dirty="0" err="1"/>
              <a:t>modeling</a:t>
            </a:r>
            <a:r>
              <a:rPr lang="en-NZ" dirty="0"/>
              <a:t> methodology. </a:t>
            </a:r>
            <a:endParaRPr lang="en-NZ" dirty="0"/>
          </a:p>
          <a:p>
            <a:pPr lvl="1">
              <a:buFont typeface="Arial" panose="020B0604020202020204" pitchFamily="34" charset="0"/>
              <a:buChar char="•"/>
            </a:pPr>
            <a:r>
              <a:rPr lang="en-NZ" dirty="0"/>
              <a:t>CVSS is more complex than STRIDE/DREAD, as it aims to calculate the risk of announced vulnerabilities as applied to deployed software and environmental factors. </a:t>
            </a:r>
            <a:endParaRPr lang="en-NZ" dirty="0" smtClean="0"/>
          </a:p>
          <a:p>
            <a:pPr lvl="1">
              <a:buFont typeface="Arial" panose="020B0604020202020204" pitchFamily="34" charset="0"/>
              <a:buChar char="•"/>
            </a:pPr>
            <a:r>
              <a:rPr lang="en-NZ" dirty="0" smtClean="0"/>
              <a:t>The </a:t>
            </a:r>
            <a:r>
              <a:rPr lang="en-NZ" dirty="0"/>
              <a:t>CVSS risk ranking is complex –a spreadsheet is required to calculate the risk components as the assumption behind CVSS is that a specific vulnerability has been identified and announced, or a worm or Trojan has been released targeting a small number of attack vectors. </a:t>
            </a:r>
            <a:endParaRPr lang="en-NZ" dirty="0" smtClean="0"/>
          </a:p>
          <a:p>
            <a:pPr lvl="1">
              <a:buFont typeface="Arial" panose="020B0604020202020204" pitchFamily="34" charset="0"/>
              <a:buChar char="•"/>
            </a:pPr>
            <a:r>
              <a:rPr lang="en-NZ" dirty="0" smtClean="0"/>
              <a:t>T</a:t>
            </a:r>
            <a:r>
              <a:rPr lang="en-NZ" dirty="0" smtClean="0"/>
              <a:t>he </a:t>
            </a:r>
            <a:r>
              <a:rPr lang="en-NZ" dirty="0"/>
              <a:t>overhead of calculating the CVSS risk ranking is quite high if applied to a thorough code review, which may have 250 or more threats to rank.</a:t>
            </a: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Alternative Threat Models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445"/>
            <a:ext cx="10442944" cy="5110520"/>
          </a:xfrm>
        </p:spPr>
        <p:txBody>
          <a:bodyPr>
            <a:normAutofit/>
          </a:bodyPr>
          <a:lstStyle/>
          <a:p>
            <a:pPr>
              <a:buFont typeface="Arial" panose="020B0604020202020204" pitchFamily="34" charset="0"/>
              <a:buChar char="•"/>
            </a:pPr>
            <a:r>
              <a:rPr lang="en-NZ" dirty="0"/>
              <a:t>A mature software development process</a:t>
            </a:r>
            <a:endParaRPr lang="en-NZ" dirty="0"/>
          </a:p>
          <a:p>
            <a:pPr>
              <a:buFont typeface="Arial" panose="020B0604020202020204" pitchFamily="34" charset="0"/>
              <a:buChar char="•"/>
            </a:pPr>
            <a:r>
              <a:rPr lang="en-NZ" dirty="0"/>
              <a:t>Time consuming process</a:t>
            </a:r>
            <a:endParaRPr lang="en-NZ" dirty="0"/>
          </a:p>
          <a:p>
            <a:pPr>
              <a:buFont typeface="Arial" panose="020B0604020202020204" pitchFamily="34" charset="0"/>
              <a:buChar char="•"/>
            </a:pPr>
            <a:r>
              <a:rPr lang="en-NZ" dirty="0"/>
              <a:t>Difficult to show </a:t>
            </a:r>
            <a:r>
              <a:rPr lang="en-NZ" dirty="0" err="1"/>
              <a:t>demonstratable</a:t>
            </a:r>
            <a:r>
              <a:rPr lang="en-NZ" dirty="0"/>
              <a:t> return-on-investment (ROI)</a:t>
            </a:r>
            <a:endParaRPr lang="en-NZ" dirty="0"/>
          </a:p>
          <a:p>
            <a:pPr>
              <a:buFont typeface="Arial" panose="020B0604020202020204" pitchFamily="34" charset="0"/>
              <a:buChar char="•"/>
            </a:pPr>
            <a:r>
              <a:rPr lang="en-NZ" dirty="0"/>
              <a:t>Fairly dry stuff to </a:t>
            </a:r>
            <a:r>
              <a:rPr lang="en-NZ" dirty="0" smtClean="0"/>
              <a:t>do and payoff isn’t immediate unlike development </a:t>
            </a: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Challenges to Threat Modelling</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445"/>
            <a:ext cx="10442944" cy="5110520"/>
          </a:xfrm>
        </p:spPr>
        <p:txBody>
          <a:bodyPr>
            <a:normAutofit/>
          </a:bodyPr>
          <a:lstStyle/>
          <a:p>
            <a:pPr>
              <a:buFont typeface="Arial" panose="020B0604020202020204" pitchFamily="34" charset="0"/>
              <a:buChar char="•"/>
            </a:pPr>
            <a:r>
              <a:rPr lang="en-US" dirty="0" smtClean="0"/>
              <a:t>We have come to the end of the first half of the course.</a:t>
            </a:r>
            <a:endParaRPr lang="en-US" dirty="0" smtClean="0"/>
          </a:p>
          <a:p>
            <a:pPr>
              <a:buFont typeface="Arial" panose="020B0604020202020204" pitchFamily="34" charset="0"/>
              <a:buChar char="•"/>
            </a:pPr>
            <a:r>
              <a:rPr lang="en-US" dirty="0" smtClean="0"/>
              <a:t>Next we will be looking at software artifacts, threats and mitigations.</a:t>
            </a: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Expect an email from Amazon to your myvuw account and please follow instructions to join CYBR 271 classroom</a:t>
            </a: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That’s it for threat modelling</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445"/>
            <a:ext cx="10442944" cy="5110520"/>
          </a:xfrm>
        </p:spPr>
        <p:txBody>
          <a:bodyPr>
            <a:normAutofit/>
          </a:bodyPr>
          <a:lstStyle/>
          <a:p>
            <a:pPr>
              <a:buFont typeface="Arial" panose="020B0604020202020204" pitchFamily="34" charset="0"/>
              <a:buChar char="•"/>
            </a:pPr>
            <a:r>
              <a:rPr lang="en-US" dirty="0" smtClean="0"/>
              <a:t>Probabilistic threat ranking.</a:t>
            </a:r>
            <a:endParaRPr lang="en-US" dirty="0" smtClean="0"/>
          </a:p>
          <a:p>
            <a:pPr>
              <a:buFont typeface="Arial" panose="020B0604020202020204" pitchFamily="34" charset="0"/>
              <a:buChar char="•"/>
            </a:pPr>
            <a:r>
              <a:rPr lang="en-US" dirty="0" smtClean="0"/>
              <a:t>DREAD</a:t>
            </a:r>
            <a:endParaRPr lang="en-US" dirty="0" smtClean="0"/>
          </a:p>
          <a:p>
            <a:pPr>
              <a:buFont typeface="Arial" panose="020B0604020202020204" pitchFamily="34" charset="0"/>
              <a:buChar char="•"/>
            </a:pPr>
            <a:r>
              <a:rPr lang="en-US" dirty="0" smtClean="0"/>
              <a:t>Other threat modelling techniques</a:t>
            </a: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Today</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6567"/>
            <a:ext cx="10515600" cy="4259766"/>
          </a:xfrm>
        </p:spPr>
        <p:txBody>
          <a:bodyPr>
            <a:normAutofit fontScale="92500" lnSpcReduction="20000"/>
          </a:bodyPr>
          <a:lstStyle/>
          <a:p>
            <a:r>
              <a:rPr lang="en-NZ" dirty="0"/>
              <a:t>Probability * Impact Ranking</a:t>
            </a:r>
            <a:endParaRPr lang="en-NZ" dirty="0"/>
          </a:p>
          <a:p>
            <a:r>
              <a:rPr lang="en-NZ" dirty="0"/>
              <a:t>Heuristic</a:t>
            </a:r>
            <a:endParaRPr lang="en-NZ" dirty="0"/>
          </a:p>
          <a:p>
            <a:r>
              <a:rPr lang="en-NZ" dirty="0"/>
              <a:t>Define a probability of attack/exploit</a:t>
            </a:r>
            <a:endParaRPr lang="en-NZ" dirty="0"/>
          </a:p>
          <a:p>
            <a:pPr lvl="1"/>
            <a:r>
              <a:rPr lang="en-NZ" dirty="0"/>
              <a:t>High (15)</a:t>
            </a:r>
            <a:endParaRPr lang="en-NZ" dirty="0"/>
          </a:p>
          <a:p>
            <a:pPr lvl="1"/>
            <a:r>
              <a:rPr lang="en-NZ" dirty="0"/>
              <a:t>Medium (10)</a:t>
            </a:r>
            <a:endParaRPr lang="en-NZ" dirty="0"/>
          </a:p>
          <a:p>
            <a:pPr lvl="1"/>
            <a:r>
              <a:rPr lang="en-NZ" dirty="0"/>
              <a:t>Low (5)</a:t>
            </a:r>
            <a:endParaRPr lang="en-NZ" dirty="0"/>
          </a:p>
          <a:p>
            <a:r>
              <a:rPr lang="en-NZ" dirty="0"/>
              <a:t>Define Impact (Seriousness when attacked/exploited)</a:t>
            </a:r>
            <a:endParaRPr lang="en-NZ" dirty="0"/>
          </a:p>
          <a:p>
            <a:pPr lvl="1"/>
            <a:r>
              <a:rPr lang="en-NZ" dirty="0"/>
              <a:t>High (15)</a:t>
            </a:r>
            <a:endParaRPr lang="en-NZ" dirty="0"/>
          </a:p>
          <a:p>
            <a:pPr lvl="1"/>
            <a:r>
              <a:rPr lang="en-NZ" dirty="0"/>
              <a:t>Medium (10)</a:t>
            </a:r>
            <a:endParaRPr lang="en-NZ" dirty="0"/>
          </a:p>
          <a:p>
            <a:pPr lvl="1"/>
            <a:r>
              <a:rPr lang="en-NZ" dirty="0"/>
              <a:t>Low (5)</a:t>
            </a: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a:t>Ranking Threats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2405" y="1453493"/>
            <a:ext cx="5085522" cy="4259766"/>
          </a:xfrm>
        </p:spPr>
        <p:txBody>
          <a:bodyPr>
            <a:normAutofit fontScale="85000" lnSpcReduction="20000"/>
          </a:bodyPr>
          <a:lstStyle/>
          <a:p>
            <a:r>
              <a:rPr lang="en-NZ" dirty="0" smtClean="0"/>
              <a:t>“easy” to make probability assessments for hardware.</a:t>
            </a:r>
            <a:endParaRPr lang="en-NZ" dirty="0" smtClean="0"/>
          </a:p>
          <a:p>
            <a:r>
              <a:rPr lang="en-US" dirty="0" smtClean="0"/>
              <a:t>Well-understood physical processes </a:t>
            </a:r>
            <a:r>
              <a:rPr lang="en-US" dirty="0"/>
              <a:t>at work.</a:t>
            </a:r>
            <a:endParaRPr lang="en-US" dirty="0"/>
          </a:p>
          <a:p>
            <a:r>
              <a:rPr lang="en-NZ" dirty="0" smtClean="0"/>
              <a:t>Example: </a:t>
            </a:r>
            <a:endParaRPr lang="en-NZ" dirty="0" smtClean="0"/>
          </a:p>
          <a:p>
            <a:pPr lvl="1"/>
            <a:r>
              <a:rPr lang="en-NZ" dirty="0" smtClean="0"/>
              <a:t>model of lifetime (time to failure) of a lightbulb.</a:t>
            </a:r>
            <a:endParaRPr lang="en-NZ" dirty="0" smtClean="0"/>
          </a:p>
          <a:p>
            <a:pPr lvl="1"/>
            <a:r>
              <a:rPr lang="en-US" dirty="0" smtClean="0"/>
              <a:t>Can reliably calculate mean with a confidence interval.</a:t>
            </a:r>
            <a:endParaRPr lang="en-US" dirty="0" smtClean="0"/>
          </a:p>
          <a:p>
            <a:pPr lvl="1"/>
            <a:r>
              <a:rPr lang="en-US" dirty="0" smtClean="0"/>
              <a:t>Provides a probability of event happening allowing us to accurately estimate overall risk.</a:t>
            </a: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US" sz="4800" b="1" dirty="0" smtClean="0"/>
              <a:t>Estimating Probabilities (Hardware)</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1026" name="Picture 2" descr="Normal Distribu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2713" y="1683647"/>
            <a:ext cx="6155413" cy="4319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2405" y="1453492"/>
            <a:ext cx="5085522" cy="4750771"/>
          </a:xfrm>
        </p:spPr>
        <p:txBody>
          <a:bodyPr>
            <a:normAutofit fontScale="85000" lnSpcReduction="10000"/>
          </a:bodyPr>
          <a:lstStyle/>
          <a:p>
            <a:r>
              <a:rPr lang="en-NZ" sz="3300" dirty="0" smtClean="0"/>
              <a:t>Software is easier to risk model.</a:t>
            </a:r>
            <a:endParaRPr lang="en-NZ" sz="3300" dirty="0" smtClean="0"/>
          </a:p>
          <a:p>
            <a:r>
              <a:rPr lang="en-US" sz="3300" dirty="0" smtClean="0"/>
              <a:t>Human processes are involved.</a:t>
            </a:r>
            <a:endParaRPr lang="en-US" sz="3300" dirty="0" smtClean="0"/>
          </a:p>
          <a:p>
            <a:r>
              <a:rPr lang="en-US" sz="3300" dirty="0" smtClean="0"/>
              <a:t>Discrete nature of software and many interdepedencies means one small change can have unpredicable outcomes.</a:t>
            </a:r>
            <a:endParaRPr lang="en-US" sz="3300" dirty="0" smtClean="0"/>
          </a:p>
          <a:p>
            <a:r>
              <a:rPr lang="en-US" sz="3300" dirty="0" smtClean="0"/>
              <a:t>(in general) small changes to physical systems will not result in same level of unpredictability.</a:t>
            </a:r>
            <a:endParaRPr lang="en-NZ" sz="3300"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US" sz="4800" b="1" dirty="0" smtClean="0"/>
              <a:t>Estimating Probabilities (Software)</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2050" name="Picture 2" descr="Airplane Unplugging Lights - US-EAST IS DOWN! OOP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114" y="1453493"/>
            <a:ext cx="6171754" cy="40527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94114" y="5589969"/>
            <a:ext cx="4603311" cy="369332"/>
          </a:xfrm>
          <a:prstGeom prst="rect">
            <a:avLst/>
          </a:prstGeom>
        </p:spPr>
        <p:txBody>
          <a:bodyPr wrap="none">
            <a:spAutoFit/>
          </a:bodyPr>
          <a:lstStyle/>
          <a:p>
            <a:r>
              <a:rPr lang="en-NZ" dirty="0">
                <a:hlinkClick r:id="rId2"/>
              </a:rPr>
              <a:t>https://en.wikipedia.org/wiki/Stephen_Stucker</a:t>
            </a:r>
            <a:endParaRPr lang="en-NZ"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5210" y="4738702"/>
            <a:ext cx="4749800" cy="2068462"/>
          </a:xfrm>
        </p:spPr>
        <p:txBody>
          <a:bodyPr>
            <a:normAutofit/>
          </a:bodyPr>
          <a:lstStyle/>
          <a:p>
            <a:pPr marL="0" indent="0">
              <a:buNone/>
            </a:pPr>
            <a:r>
              <a:rPr lang="en-NZ" dirty="0" smtClean="0">
                <a:hlinkClick r:id="rId1"/>
              </a:rPr>
              <a:t>https</a:t>
            </a:r>
            <a:r>
              <a:rPr lang="en-NZ" dirty="0">
                <a:hlinkClick r:id="rId1"/>
              </a:rPr>
              <a:t>://www.youtube.com/watch?v=_2vLtpVPqhI</a:t>
            </a:r>
            <a:r>
              <a:rPr lang="en-NZ" dirty="0"/>
              <a:t> </a:t>
            </a: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Example: Zero days</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pic>
        <p:nvPicPr>
          <p:cNvPr id="4" name="Picture 3"/>
          <p:cNvPicPr>
            <a:picLocks noChangeAspect="1"/>
          </p:cNvPicPr>
          <p:nvPr/>
        </p:nvPicPr>
        <p:blipFill>
          <a:blip r:embed="rId2"/>
          <a:stretch>
            <a:fillRect/>
          </a:stretch>
        </p:blipFill>
        <p:spPr>
          <a:xfrm>
            <a:off x="788189" y="1603981"/>
            <a:ext cx="5486392" cy="3643879"/>
          </a:xfrm>
          <a:prstGeom prst="rect">
            <a:avLst/>
          </a:prstGeom>
        </p:spPr>
      </p:pic>
      <p:sp>
        <p:nvSpPr>
          <p:cNvPr id="5" name="TextBox 4"/>
          <p:cNvSpPr txBox="1"/>
          <p:nvPr/>
        </p:nvSpPr>
        <p:spPr>
          <a:xfrm>
            <a:off x="788189" y="5318155"/>
            <a:ext cx="3657600" cy="230832"/>
          </a:xfrm>
          <a:prstGeom prst="rect">
            <a:avLst/>
          </a:prstGeom>
          <a:noFill/>
        </p:spPr>
        <p:txBody>
          <a:bodyPr wrap="square" rtlCol="0">
            <a:spAutoFit/>
          </a:bodyPr>
          <a:lstStyle/>
          <a:p>
            <a:r>
              <a:rPr lang="en-NZ" sz="900" dirty="0">
                <a:hlinkClick r:id="rId3" tooltip="https://en.wikipedia.org/wiki/Kryptonite_lock"/>
              </a:rPr>
              <a:t>This Photo</a:t>
            </a:r>
            <a:r>
              <a:rPr lang="en-NZ" sz="900" dirty="0"/>
              <a:t> by Unknown Author is licensed under </a:t>
            </a:r>
            <a:r>
              <a:rPr lang="en-NZ" sz="900" dirty="0">
                <a:hlinkClick r:id="rId4" tooltip="https://creativecommons.org/licenses/by-sa/3.0/"/>
              </a:rPr>
              <a:t>CC BY-SA</a:t>
            </a:r>
            <a:endParaRPr lang="en-NZ" sz="900" dirty="0"/>
          </a:p>
        </p:txBody>
      </p:sp>
      <p:sp>
        <p:nvSpPr>
          <p:cNvPr id="9" name="TextBox 8"/>
          <p:cNvSpPr txBox="1"/>
          <p:nvPr/>
        </p:nvSpPr>
        <p:spPr>
          <a:xfrm>
            <a:off x="6585210" y="393924"/>
            <a:ext cx="4374338" cy="4031873"/>
          </a:xfrm>
          <a:prstGeom prst="rect">
            <a:avLst/>
          </a:prstGeom>
          <a:noFill/>
        </p:spPr>
        <p:txBody>
          <a:bodyPr wrap="square" rtlCol="0">
            <a:spAutoFit/>
          </a:bodyPr>
          <a:lstStyle/>
          <a:p>
            <a:r>
              <a:rPr lang="en-NZ" sz="3200" dirty="0" smtClean="0"/>
              <a:t>Unlike cable locks very hard to cut through a kryptonite lock.</a:t>
            </a:r>
            <a:endParaRPr lang="en-NZ" sz="3200" dirty="0" smtClean="0"/>
          </a:p>
          <a:p>
            <a:endParaRPr lang="en-US" sz="3200" dirty="0"/>
          </a:p>
          <a:p>
            <a:r>
              <a:rPr lang="en-US" sz="3200" dirty="0" smtClean="0"/>
              <a:t>Can estimate the time required for a particular piece of equipment quite accurately ... but wait.</a:t>
            </a:r>
            <a:endParaRPr lang="en-NZ"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438" y="1338519"/>
            <a:ext cx="10595110" cy="4259766"/>
          </a:xfrm>
        </p:spPr>
        <p:txBody>
          <a:bodyPr>
            <a:normAutofit fontScale="92500" lnSpcReduction="10000"/>
          </a:bodyPr>
          <a:lstStyle/>
          <a:p>
            <a:r>
              <a:rPr lang="en-US" dirty="0" smtClean="0"/>
              <a:t>Related to these issues is whether you can transfer to risk to someone else.</a:t>
            </a:r>
            <a:endParaRPr lang="en-US" dirty="0" smtClean="0"/>
          </a:p>
          <a:p>
            <a:pPr lvl="1"/>
            <a:r>
              <a:rPr lang="en-NZ" dirty="0" smtClean="0"/>
              <a:t>“A </a:t>
            </a:r>
            <a:r>
              <a:rPr lang="en-NZ" dirty="0"/>
              <a:t>cyber insurance policy, also referred to as cyber risk insurance or cyber liability insurance coverage (CLIC), is designed to help an organization </a:t>
            </a:r>
            <a:r>
              <a:rPr lang="en-NZ" b="1" dirty="0"/>
              <a:t>mitigate</a:t>
            </a:r>
            <a:r>
              <a:rPr lang="en-NZ" dirty="0"/>
              <a:t> risk exposure by offsetting costs involved with recovery after a cyber-related security breach or similar event. </a:t>
            </a:r>
            <a:r>
              <a:rPr lang="en-NZ" dirty="0" smtClean="0"/>
              <a:t>” </a:t>
            </a:r>
            <a:r>
              <a:rPr lang="en-NZ" dirty="0">
                <a:hlinkClick r:id="rId1"/>
              </a:rPr>
              <a:t>https://</a:t>
            </a:r>
            <a:r>
              <a:rPr lang="en-NZ" dirty="0" smtClean="0">
                <a:hlinkClick r:id="rId1"/>
              </a:rPr>
              <a:t>www.cio.com/article/3065655/what-is-cyber-insurance-and-why-you-need-it.html</a:t>
            </a:r>
            <a:endParaRPr lang="en-NZ" dirty="0" smtClean="0"/>
          </a:p>
          <a:p>
            <a:r>
              <a:rPr lang="en-US" dirty="0" smtClean="0"/>
              <a:t>Started in the 1990s to cover downtime from server failures, cost of recovery, loss of business and brand value.</a:t>
            </a:r>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US" sz="4800" b="1" dirty="0" smtClean="0"/>
              <a:t>Cyberinsurance</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438" y="1179494"/>
            <a:ext cx="10595110" cy="5201430"/>
          </a:xfrm>
        </p:spPr>
        <p:txBody>
          <a:bodyPr>
            <a:normAutofit fontScale="85000" lnSpcReduction="20000"/>
          </a:bodyPr>
          <a:lstStyle/>
          <a:p>
            <a:r>
              <a:rPr lang="en-US" dirty="0" smtClean="0"/>
              <a:t>PWC estimates </a:t>
            </a:r>
            <a:r>
              <a:rPr lang="en-US" sz="2400" dirty="0" smtClean="0"/>
              <a:t>(</a:t>
            </a:r>
            <a:r>
              <a:rPr lang="en-NZ" sz="2400" dirty="0">
                <a:hlinkClick r:id="rId1"/>
              </a:rPr>
              <a:t>https://</a:t>
            </a:r>
            <a:r>
              <a:rPr lang="en-NZ" sz="2400" dirty="0" smtClean="0">
                <a:hlinkClick r:id="rId1"/>
              </a:rPr>
              <a:t>www.pwc.com/gx/en/industries/financial-services/publications/insurance-2020-cyber.html</a:t>
            </a:r>
            <a:r>
              <a:rPr lang="en-NZ" sz="2400" dirty="0" smtClean="0"/>
              <a:t>):</a:t>
            </a:r>
            <a:endParaRPr lang="en-NZ" dirty="0" smtClean="0"/>
          </a:p>
          <a:p>
            <a:pPr lvl="1"/>
            <a:r>
              <a:rPr lang="en-US" dirty="0" smtClean="0"/>
              <a:t>Total value of premiums estimated to grow from $2.5 billion to $7.5 billion by end of decade.</a:t>
            </a:r>
            <a:endParaRPr lang="en-US" dirty="0" smtClean="0"/>
          </a:p>
          <a:p>
            <a:pPr lvl="1"/>
            <a:r>
              <a:rPr lang="en-US" dirty="0" smtClean="0"/>
              <a:t>Cyber crime costs global economy more than $400 billion a year.</a:t>
            </a:r>
            <a:endParaRPr lang="en-US" dirty="0" smtClean="0"/>
          </a:p>
          <a:p>
            <a:r>
              <a:rPr lang="en-US" dirty="0" smtClean="0"/>
              <a:t>Are these being paid out on?</a:t>
            </a:r>
            <a:endParaRPr lang="en-US" dirty="0" smtClean="0"/>
          </a:p>
          <a:p>
            <a:r>
              <a:rPr lang="en-US" dirty="0" smtClean="0"/>
              <a:t>Unsure, one issue raised is that many enterprises might be breach of requirements:</a:t>
            </a:r>
            <a:endParaRPr lang="en-US" dirty="0" smtClean="0"/>
          </a:p>
          <a:p>
            <a:pPr lvl="1"/>
            <a:r>
              <a:rPr lang="en-US" dirty="0"/>
              <a:t>R</a:t>
            </a:r>
            <a:r>
              <a:rPr lang="en-US" dirty="0" smtClean="0"/>
              <a:t>equire regular scanning of systems</a:t>
            </a:r>
            <a:endParaRPr lang="en-US" dirty="0" smtClean="0"/>
          </a:p>
          <a:p>
            <a:pPr lvl="1"/>
            <a:r>
              <a:rPr lang="en-US" dirty="0" smtClean="0"/>
              <a:t>Edgescan found that 3,000 networks in Europe and North America have unpatched vulnerabilities disovered in 1999 (this scan was done in 2019)</a:t>
            </a:r>
            <a:endParaRPr lang="en-US" dirty="0" smtClean="0"/>
          </a:p>
          <a:p>
            <a:pPr lvl="1"/>
            <a:r>
              <a:rPr lang="en-US" dirty="0" smtClean="0"/>
              <a:t>Suggests companies are not doing basic maintenance, if you have insurance it could lead to a rejected claim</a:t>
            </a:r>
            <a:endParaRPr lang="en-US" dirty="0" smtClean="0"/>
          </a:p>
          <a:p>
            <a:pPr lvl="1"/>
            <a:r>
              <a:rPr lang="en-NZ" sz="2600" dirty="0">
                <a:hlinkClick r:id="rId2"/>
              </a:rPr>
              <a:t>https://www.itproportal.com/features/we-are-not-payingthe-cyber-insurance-conundrum/</a:t>
            </a:r>
            <a:endParaRPr lang="en-US" sz="2600" dirty="0" smtClean="0"/>
          </a:p>
          <a:p>
            <a:pPr lvl="1"/>
            <a:endParaRPr lang="en-US" dirty="0" smtClean="0"/>
          </a:p>
          <a:p>
            <a:endParaRPr lang="en-US" dirty="0" smtClean="0"/>
          </a:p>
          <a:p>
            <a:endParaRPr lang="en-NZ" dirty="0"/>
          </a:p>
          <a:p>
            <a:pPr marL="0" indent="0">
              <a:buNone/>
            </a:pPr>
            <a:endParaRPr lang="en-NZ" dirty="0"/>
          </a:p>
          <a:p>
            <a:pPr marL="0" indent="0">
              <a:buNone/>
            </a:pPr>
            <a:endParaRPr lang="en-NZ" dirty="0"/>
          </a:p>
          <a:p>
            <a:pPr marL="0" indent="0">
              <a:buNone/>
            </a:pP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US" sz="4800" b="1" dirty="0" smtClean="0"/>
              <a:t>Cyberinsurance</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445"/>
            <a:ext cx="10929730" cy="5110520"/>
          </a:xfrm>
        </p:spPr>
        <p:txBody>
          <a:bodyPr>
            <a:normAutofit/>
          </a:bodyPr>
          <a:lstStyle/>
          <a:p>
            <a:pPr>
              <a:buFont typeface="Arial" panose="020B0604020202020204" pitchFamily="34" charset="0"/>
              <a:buChar char="•"/>
            </a:pPr>
            <a:r>
              <a:rPr lang="en-NZ" dirty="0" smtClean="0"/>
              <a:t>Developed at Microsoft.</a:t>
            </a:r>
            <a:endParaRPr lang="en-NZ" dirty="0" smtClean="0"/>
          </a:p>
          <a:p>
            <a:pPr>
              <a:buFont typeface="Arial" panose="020B0604020202020204" pitchFamily="34" charset="0"/>
              <a:buChar char="•"/>
            </a:pPr>
            <a:r>
              <a:rPr lang="en-NZ" dirty="0" smtClean="0"/>
              <a:t>Easy to remember </a:t>
            </a:r>
            <a:r>
              <a:rPr lang="en-NZ" dirty="0" err="1" smtClean="0"/>
              <a:t>memonic</a:t>
            </a:r>
            <a:r>
              <a:rPr lang="en-NZ" dirty="0" smtClean="0"/>
              <a:t>.</a:t>
            </a:r>
            <a:endParaRPr lang="en-NZ" dirty="0" smtClean="0"/>
          </a:p>
          <a:p>
            <a:pPr lvl="1">
              <a:buFont typeface="Arial" panose="020B0604020202020204" pitchFamily="34" charset="0"/>
              <a:buChar char="•"/>
            </a:pPr>
            <a:r>
              <a:rPr lang="en-NZ" b="1" dirty="0" smtClean="0"/>
              <a:t>D</a:t>
            </a:r>
            <a:r>
              <a:rPr lang="en-NZ" dirty="0" smtClean="0"/>
              <a:t>amage </a:t>
            </a:r>
            <a:r>
              <a:rPr lang="en-NZ" dirty="0"/>
              <a:t>Potential –If a threat exploit occurs, evaluate the damage caused</a:t>
            </a:r>
            <a:endParaRPr lang="en-NZ" dirty="0"/>
          </a:p>
          <a:p>
            <a:pPr lvl="1">
              <a:buFont typeface="Arial" panose="020B0604020202020204" pitchFamily="34" charset="0"/>
              <a:buChar char="•"/>
            </a:pPr>
            <a:r>
              <a:rPr lang="en-NZ" b="1" dirty="0" smtClean="0"/>
              <a:t>R</a:t>
            </a:r>
            <a:r>
              <a:rPr lang="en-NZ" dirty="0" smtClean="0"/>
              <a:t>eproducibility </a:t>
            </a:r>
            <a:r>
              <a:rPr lang="en-NZ" dirty="0"/>
              <a:t>–How easy is it to reproduce the threat exploit?</a:t>
            </a:r>
            <a:endParaRPr lang="en-NZ" dirty="0"/>
          </a:p>
          <a:p>
            <a:pPr lvl="1">
              <a:buFont typeface="Arial" panose="020B0604020202020204" pitchFamily="34" charset="0"/>
              <a:buChar char="•"/>
            </a:pPr>
            <a:r>
              <a:rPr lang="en-NZ" b="1" dirty="0" smtClean="0"/>
              <a:t>E</a:t>
            </a:r>
            <a:r>
              <a:rPr lang="en-NZ" dirty="0" smtClean="0"/>
              <a:t>xploitability </a:t>
            </a:r>
            <a:r>
              <a:rPr lang="en-NZ" dirty="0"/>
              <a:t>–What is needed to exploit this threat</a:t>
            </a:r>
            <a:r>
              <a:rPr lang="en-NZ" dirty="0" smtClean="0"/>
              <a:t>?</a:t>
            </a:r>
            <a:endParaRPr lang="en-NZ" dirty="0" smtClean="0"/>
          </a:p>
          <a:p>
            <a:pPr lvl="1">
              <a:buFont typeface="Arial" panose="020B0604020202020204" pitchFamily="34" charset="0"/>
              <a:buChar char="•"/>
            </a:pPr>
            <a:r>
              <a:rPr lang="en-US" b="1" dirty="0" smtClean="0"/>
              <a:t>A</a:t>
            </a:r>
            <a:r>
              <a:rPr lang="en-US" dirty="0" smtClean="0"/>
              <a:t>ffected Users – How many users are affected?</a:t>
            </a:r>
            <a:endParaRPr lang="en-US" dirty="0" smtClean="0"/>
          </a:p>
          <a:p>
            <a:pPr lvl="1">
              <a:buFont typeface="Arial" panose="020B0604020202020204" pitchFamily="34" charset="0"/>
              <a:buChar char="•"/>
            </a:pPr>
            <a:r>
              <a:rPr lang="en-US" b="1" dirty="0" smtClean="0"/>
              <a:t>D</a:t>
            </a:r>
            <a:r>
              <a:rPr lang="en-US" dirty="0" smtClean="0"/>
              <a:t>iscoverability – How easy is it to discover the threat?</a:t>
            </a:r>
            <a:endParaRPr lang="en-NZ" dirty="0"/>
          </a:p>
        </p:txBody>
      </p:sp>
      <p:sp>
        <p:nvSpPr>
          <p:cNvPr id="8" name="TextBox 7"/>
          <p:cNvSpPr txBox="1"/>
          <p:nvPr/>
        </p:nvSpPr>
        <p:spPr>
          <a:xfrm>
            <a:off x="74656" y="401036"/>
            <a:ext cx="11880136" cy="830997"/>
          </a:xfrm>
          <a:prstGeom prst="rect">
            <a:avLst/>
          </a:prstGeom>
          <a:noFill/>
        </p:spPr>
        <p:txBody>
          <a:bodyPr wrap="square" rtlCol="0">
            <a:spAutoFit/>
          </a:bodyPr>
          <a:lstStyle/>
          <a:p>
            <a:r>
              <a:rPr lang="en-NZ" sz="4800" b="1" dirty="0" smtClean="0"/>
              <a:t>DREAD</a:t>
            </a:r>
            <a:endParaRPr lang="en-NZ" sz="4800" b="1" dirty="0"/>
          </a:p>
        </p:txBody>
      </p:sp>
      <p:grpSp>
        <p:nvGrpSpPr>
          <p:cNvPr id="11" name="Group 10"/>
          <p:cNvGrpSpPr/>
          <p:nvPr/>
        </p:nvGrpSpPr>
        <p:grpSpPr>
          <a:xfrm>
            <a:off x="-1" y="6293223"/>
            <a:ext cx="12192001" cy="564777"/>
            <a:chOff x="-17967" y="6494445"/>
            <a:chExt cx="9279644" cy="369332"/>
          </a:xfrm>
        </p:grpSpPr>
        <p:sp>
          <p:nvSpPr>
            <p:cNvPr id="12" name="Rectangle 11"/>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95073" y="6564081"/>
              <a:ext cx="3401372" cy="239077"/>
            </a:xfrm>
            <a:prstGeom prst="rect">
              <a:avLst/>
            </a:prstGeom>
            <a:solidFill>
              <a:schemeClr val="tx1"/>
            </a:solidFill>
          </p:spPr>
          <p:txBody>
            <a:bodyPr wrap="square" rtlCol="0">
              <a:spAutoFit/>
            </a:bodyPr>
            <a:lstStyle/>
            <a:p>
              <a:r>
                <a:rPr lang="en-US" dirty="0">
                  <a:solidFill>
                    <a:schemeClr val="bg1"/>
                  </a:solidFill>
                </a:rPr>
                <a:t>CYBR 271: Secure Programming</a:t>
              </a:r>
              <a:endParaRPr lang="en-US" dirty="0">
                <a:solidFill>
                  <a:schemeClr val="bg1"/>
                </a:solidFill>
              </a:endParaRPr>
            </a:p>
          </p:txBody>
        </p:sp>
        <p:sp>
          <p:nvSpPr>
            <p:cNvPr id="14" name="TextBox 13"/>
            <p:cNvSpPr txBox="1"/>
            <p:nvPr/>
          </p:nvSpPr>
          <p:spPr>
            <a:xfrm>
              <a:off x="8323626" y="6564081"/>
              <a:ext cx="757506" cy="241522"/>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dirty="0">
                  <a:solidFill>
                    <a:schemeClr val="bg1"/>
                  </a:solidFill>
                </a:rPr>
              </a:fld>
              <a:endParaRPr lang="en-US" dirty="0">
                <a:solidFill>
                  <a:schemeClr val="bg1"/>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12158</Words>
  <Application>WPS 演示</Application>
  <PresentationFormat>Widescreen</PresentationFormat>
  <Paragraphs>304</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Arial</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Victoria University of Wellington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Watterson</dc:creator>
  <cp:lastModifiedBy>随心1427182852</cp:lastModifiedBy>
  <cp:revision>887</cp:revision>
  <cp:lastPrinted>2018-03-06T03:20:00Z</cp:lastPrinted>
  <dcterms:created xsi:type="dcterms:W3CDTF">2018-02-19T20:47:00Z</dcterms:created>
  <dcterms:modified xsi:type="dcterms:W3CDTF">2020-09-07T18:43:24Z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0x01010061487903724B6F418080FC200A05F3C2</vt:lpwstr>
  </property>
  <property fmtid="{D5CDD505-2E9C-101B-9397-08002B2CF9AE}" pid="3" name="KSOProductBuildVer">
    <vt:lpwstr>2052-11.3.0.9228</vt:lpwstr>
  </property>
</Properties>
</file>