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94649"/>
  </p:normalViewPr>
  <p:slideViewPr>
    <p:cSldViewPr snapToGrid="0" snapToObjects="1">
      <p:cViewPr varScale="1">
        <p:scale>
          <a:sx n="129" d="100"/>
          <a:sy n="129" d="100"/>
        </p:scale>
        <p:origin x="133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  <p:sp>
        <p:nvSpPr>
          <p:cNvPr id="7" name="Title 1"/>
          <p:cNvSpPr txBox="1"/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  <p:sp>
        <p:nvSpPr>
          <p:cNvPr id="10" name="Title 1"/>
          <p:cNvSpPr txBox="1"/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  <p:sp>
        <p:nvSpPr>
          <p:cNvPr id="6" name="Title 1"/>
          <p:cNvSpPr txBox="1"/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/cgi-bin/list.cgi?di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  <a:endParaRPr lang="en-NZ" sz="2000" dirty="0">
              <a:solidFill>
                <a:schemeClr val="bg1"/>
              </a:solidFill>
            </a:endParaRP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2025387" y="1585049"/>
            <a:ext cx="5093254" cy="256993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  <a:endParaRPr lang="en-NZ" sz="3200" b="1" dirty="0">
              <a:solidFill>
                <a:srgbClr val="0070C0"/>
              </a:solidFill>
            </a:endParaRP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Set-</a:t>
            </a:r>
            <a:r>
              <a:rPr lang="en-NZ" sz="3200" b="1" dirty="0" err="1">
                <a:solidFill>
                  <a:srgbClr val="FF0000"/>
                </a:solidFill>
              </a:rPr>
              <a:t>UID</a:t>
            </a:r>
            <a:r>
              <a:rPr lang="en-NZ" sz="3200" b="1" dirty="0">
                <a:solidFill>
                  <a:srgbClr val="FF0000"/>
                </a:solidFill>
              </a:rPr>
              <a:t> &amp; Privilege Elevation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1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24" y="44404"/>
            <a:ext cx="8778240" cy="658353"/>
          </a:xfrm>
          <a:prstGeom prst="rect">
            <a:avLst/>
          </a:prstGeom>
        </p:spPr>
        <p:txBody>
          <a:bodyPr vert="horz" wrap="square" lIns="0" tIns="103346" rIns="0" bIns="0" rtlCol="0" anchor="ctr">
            <a:spAutoFit/>
          </a:bodyPr>
          <a:lstStyle/>
          <a:p>
            <a:pPr marL="9525">
              <a:spcBef>
                <a:spcPts val="815"/>
              </a:spcBef>
            </a:pPr>
            <a:r>
              <a:rPr spc="-56" dirty="0"/>
              <a:t>9 </a:t>
            </a:r>
            <a:r>
              <a:rPr spc="-188" dirty="0"/>
              <a:t>bit </a:t>
            </a:r>
            <a:r>
              <a:rPr spc="-124" dirty="0"/>
              <a:t>permission</a:t>
            </a:r>
            <a:r>
              <a:rPr spc="-499" dirty="0"/>
              <a:t> </a:t>
            </a:r>
            <a:r>
              <a:rPr spc="-146" dirty="0"/>
              <a:t>model</a:t>
            </a:r>
            <a:endParaRPr spc="-14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spcBef>
                <a:spcPts val="70"/>
              </a:spcBef>
              <a:buNone/>
            </a:pPr>
            <a:r>
              <a:rPr lang="nl-NL" sz="2200" spc="-4" dirty="0">
                <a:latin typeface="Courier New" panose="02070309020205020404"/>
                <a:cs typeface="Courier New" panose="02070309020205020404"/>
              </a:rPr>
              <a:t>drwxr-xr-x 170 </a:t>
            </a:r>
            <a:r>
              <a:rPr lang="nl-NL" sz="2200" spc="-8" dirty="0">
                <a:latin typeface="Courier New" panose="02070309020205020404"/>
                <a:cs typeface="Courier New" panose="02070309020205020404"/>
              </a:rPr>
              <a:t>root root </a:t>
            </a:r>
            <a:r>
              <a:rPr lang="nl-NL" sz="2200" spc="-4" dirty="0">
                <a:latin typeface="Courier New" panose="02070309020205020404"/>
                <a:cs typeface="Courier New" panose="02070309020205020404"/>
              </a:rPr>
              <a:t>12288 </a:t>
            </a:r>
            <a:r>
              <a:rPr lang="nl-NL" sz="2200" spc="-8" dirty="0">
                <a:latin typeface="Courier New" panose="02070309020205020404"/>
                <a:cs typeface="Courier New" panose="02070309020205020404"/>
              </a:rPr>
              <a:t>2010-02-24 </a:t>
            </a:r>
            <a:r>
              <a:rPr lang="nl-NL" sz="2200" spc="-4" dirty="0">
                <a:latin typeface="Courier New" panose="02070309020205020404"/>
                <a:cs typeface="Courier New" panose="02070309020205020404"/>
              </a:rPr>
              <a:t>11:39</a:t>
            </a:r>
            <a:r>
              <a:rPr lang="nl-NL" sz="2200" spc="-34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nl-NL" sz="2200" spc="-4" dirty="0">
                <a:latin typeface="Courier New" panose="02070309020205020404"/>
                <a:cs typeface="Courier New" panose="02070309020205020404"/>
              </a:rPr>
              <a:t>/etc</a:t>
            </a:r>
            <a:endParaRPr lang="en-US" sz="2800" spc="-4" dirty="0">
              <a:latin typeface="Carlito" panose="020F0502020204030204"/>
              <a:cs typeface="Carlito" panose="020F0502020204030204"/>
            </a:endParaRPr>
          </a:p>
          <a:p>
            <a:pPr marL="9525">
              <a:spcBef>
                <a:spcPts val="70"/>
              </a:spcBef>
            </a:pPr>
            <a:r>
              <a:rPr lang="en-US" sz="2800" spc="-4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next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value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is the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size </a:t>
            </a:r>
            <a:r>
              <a:rPr lang="en-US" sz="2800" dirty="0">
                <a:latin typeface="Carlito" panose="020F0502020204030204"/>
                <a:cs typeface="Carlito" panose="020F0502020204030204"/>
              </a:rPr>
              <a:t>of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file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or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directory</a:t>
            </a:r>
            <a:r>
              <a:rPr lang="en-US" sz="2800" spc="9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26" dirty="0">
                <a:latin typeface="Carlito" panose="020F0502020204030204"/>
                <a:cs typeface="Carlito" panose="020F0502020204030204"/>
              </a:rPr>
              <a:t>entry.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 marR="374015">
              <a:lnSpc>
                <a:spcPct val="239000"/>
              </a:lnSpc>
              <a:spcBef>
                <a:spcPts val="10"/>
              </a:spcBef>
            </a:pPr>
            <a:r>
              <a:rPr lang="en-US" sz="2800" spc="-11" dirty="0">
                <a:latin typeface="Carlito" panose="020F0502020204030204"/>
                <a:cs typeface="Carlito" panose="020F0502020204030204"/>
              </a:rPr>
              <a:t>Followed by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user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id (</a:t>
            </a:r>
            <a:r>
              <a:rPr lang="en-US" sz="2800" spc="-4" dirty="0" err="1">
                <a:latin typeface="Carlito" panose="020F0502020204030204"/>
                <a:cs typeface="Carlito" panose="020F0502020204030204"/>
              </a:rPr>
              <a:t>UID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) and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group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id (GUID).  </a:t>
            </a:r>
            <a:endParaRPr lang="en-US" sz="2800" spc="-4" dirty="0">
              <a:latin typeface="Carlito" panose="020F0502020204030204"/>
              <a:cs typeface="Carlito" panose="020F0502020204030204"/>
            </a:endParaRPr>
          </a:p>
          <a:p>
            <a:pPr marR="374015">
              <a:lnSpc>
                <a:spcPct val="239000"/>
              </a:lnSpc>
              <a:spcBef>
                <a:spcPts val="10"/>
              </a:spcBef>
            </a:pPr>
            <a:r>
              <a:rPr lang="en-US" sz="2800" spc="-8" dirty="0">
                <a:latin typeface="Carlito" panose="020F0502020204030204"/>
                <a:cs typeface="Carlito" panose="020F0502020204030204"/>
              </a:rPr>
              <a:t>Doesn’t </a:t>
            </a:r>
            <a:r>
              <a:rPr lang="en-US" sz="2800" spc="-19" dirty="0">
                <a:latin typeface="Carlito" panose="020F0502020204030204"/>
                <a:cs typeface="Carlito" panose="020F0502020204030204"/>
              </a:rPr>
              <a:t>have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be the</a:t>
            </a:r>
            <a:r>
              <a:rPr lang="en-US" sz="2800" spc="79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same (the higher permission wins).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40"/>
              </a:spcBef>
            </a:pPr>
            <a:endParaRPr lang="en-US" sz="3600" dirty="0">
              <a:latin typeface="Carlito" panose="020F0502020204030204"/>
              <a:cs typeface="Carlito" panose="020F0502020204030204"/>
            </a:endParaRPr>
          </a:p>
          <a:p>
            <a:pPr marL="9525"/>
            <a:r>
              <a:rPr lang="en-US" sz="2800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What does </a:t>
            </a:r>
            <a:r>
              <a:rPr lang="en-US" sz="2800" spc="-4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this</a:t>
            </a:r>
            <a:r>
              <a:rPr lang="en-US" sz="2800" spc="49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show?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16" dirty="0"/>
              <a:t>Need </a:t>
            </a:r>
            <a:r>
              <a:rPr spc="-169" dirty="0"/>
              <a:t>for </a:t>
            </a:r>
            <a:r>
              <a:rPr spc="-180" dirty="0"/>
              <a:t>Privileged</a:t>
            </a:r>
            <a:r>
              <a:rPr spc="-484" dirty="0"/>
              <a:t> </a:t>
            </a:r>
            <a:r>
              <a:rPr spc="-143" dirty="0"/>
              <a:t>Programs</a:t>
            </a:r>
            <a:endParaRPr spc="-143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082597"/>
            <a:ext cx="3539490" cy="660918"/>
          </a:xfrm>
          <a:prstGeom prst="rect">
            <a:avLst/>
          </a:prstGeom>
        </p:spPr>
        <p:txBody>
          <a:bodyPr vert="horz" wrap="square" lIns="0" tIns="34766" rIns="0" bIns="0" rtlCol="0">
            <a:spAutoFit/>
          </a:bodyPr>
          <a:lstStyle/>
          <a:p>
            <a:pPr marL="180975" indent="-172085">
              <a:spcBef>
                <a:spcPts val="27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sz="2100" spc="-15" dirty="0">
                <a:latin typeface="Carlito" panose="020F0502020204030204"/>
                <a:cs typeface="Carlito" panose="020F0502020204030204"/>
              </a:rPr>
              <a:t>Password</a:t>
            </a:r>
            <a:r>
              <a:rPr sz="2100" spc="8" dirty="0">
                <a:latin typeface="Carlito" panose="020F0502020204030204"/>
                <a:cs typeface="Carlito" panose="020F0502020204030204"/>
              </a:rPr>
              <a:t>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Dilemma</a:t>
            </a:r>
            <a:endParaRPr sz="2100" dirty="0">
              <a:latin typeface="Carlito" panose="020F0502020204030204"/>
              <a:cs typeface="Carlito" panose="020F0502020204030204"/>
            </a:endParaRPr>
          </a:p>
          <a:p>
            <a:pPr marL="523875" lvl="1" indent="-172085">
              <a:spcBef>
                <a:spcPts val="170"/>
              </a:spcBef>
              <a:buFont typeface="Arial" panose="020B0604020202020204"/>
              <a:buChar char="•"/>
              <a:tabLst>
                <a:tab pos="523875" algn="l"/>
              </a:tabLst>
            </a:pPr>
            <a:r>
              <a:rPr spc="-8" dirty="0">
                <a:latin typeface="Carlito" panose="020F0502020204030204"/>
                <a:cs typeface="Carlito" panose="020F0502020204030204"/>
              </a:rPr>
              <a:t>Permissions </a:t>
            </a:r>
            <a:r>
              <a:rPr spc="-4" dirty="0">
                <a:latin typeface="Carlito" panose="020F0502020204030204"/>
                <a:cs typeface="Carlito" panose="020F0502020204030204"/>
              </a:rPr>
              <a:t>of </a:t>
            </a:r>
            <a:r>
              <a:rPr spc="-15" dirty="0">
                <a:latin typeface="Carlito" panose="020F0502020204030204"/>
                <a:cs typeface="Carlito" panose="020F0502020204030204"/>
              </a:rPr>
              <a:t>/etc/shadow</a:t>
            </a:r>
            <a:r>
              <a:rPr spc="-8" dirty="0">
                <a:latin typeface="Carlito" panose="020F0502020204030204"/>
                <a:cs typeface="Carlito" panose="020F0502020204030204"/>
              </a:rPr>
              <a:t> </a:t>
            </a:r>
            <a:r>
              <a:rPr spc="-4" dirty="0">
                <a:latin typeface="Carlito" panose="020F0502020204030204"/>
                <a:cs typeface="Carlito" panose="020F0502020204030204"/>
              </a:rPr>
              <a:t>File:</a:t>
            </a:r>
            <a:endParaRPr dirty="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796" y="2628709"/>
            <a:ext cx="474726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indent="-171450">
              <a:spcBef>
                <a:spcPts val="7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spc="-8" dirty="0">
                <a:latin typeface="Carlito" panose="020F0502020204030204"/>
                <a:cs typeface="Carlito" panose="020F0502020204030204"/>
              </a:rPr>
              <a:t>How would </a:t>
            </a:r>
            <a:r>
              <a:rPr spc="-4" dirty="0">
                <a:latin typeface="Carlito" panose="020F0502020204030204"/>
                <a:cs typeface="Carlito" panose="020F0502020204030204"/>
              </a:rPr>
              <a:t>normal </a:t>
            </a:r>
            <a:r>
              <a:rPr spc="-8" dirty="0">
                <a:latin typeface="Carlito" panose="020F0502020204030204"/>
                <a:cs typeface="Carlito" panose="020F0502020204030204"/>
              </a:rPr>
              <a:t>users </a:t>
            </a:r>
            <a:r>
              <a:rPr spc="-4" dirty="0">
                <a:latin typeface="Carlito" panose="020F0502020204030204"/>
                <a:cs typeface="Carlito" panose="020F0502020204030204"/>
              </a:rPr>
              <a:t>change </a:t>
            </a:r>
            <a:r>
              <a:rPr dirty="0">
                <a:latin typeface="Carlito" panose="020F0502020204030204"/>
                <a:cs typeface="Carlito" panose="020F0502020204030204"/>
              </a:rPr>
              <a:t>their</a:t>
            </a:r>
            <a:r>
              <a:rPr spc="-49" dirty="0">
                <a:latin typeface="Carlito" panose="020F0502020204030204"/>
                <a:cs typeface="Carlito" panose="020F0502020204030204"/>
              </a:rPr>
              <a:t> </a:t>
            </a:r>
            <a:r>
              <a:rPr spc="-11" dirty="0">
                <a:latin typeface="Carlito" panose="020F0502020204030204"/>
                <a:cs typeface="Carlito" panose="020F0502020204030204"/>
              </a:rPr>
              <a:t>password?</a:t>
            </a:r>
            <a:endParaRPr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3004" y="1968245"/>
            <a:ext cx="6177915" cy="4529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14983" y="3114675"/>
            <a:ext cx="6696837" cy="1500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25" dirty="0"/>
              <a:t>Two-Tier</a:t>
            </a:r>
            <a:r>
              <a:rPr spc="-285" dirty="0"/>
              <a:t> </a:t>
            </a:r>
            <a:r>
              <a:rPr spc="-139" dirty="0"/>
              <a:t>Approach</a:t>
            </a:r>
            <a:endParaRPr spc="-139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024" y="867512"/>
            <a:ext cx="5432874" cy="3763103"/>
          </a:xfrm>
        </p:spPr>
        <p:txBody>
          <a:bodyPr>
            <a:normAutofit fontScale="92500" lnSpcReduction="10000"/>
          </a:bodyPr>
          <a:lstStyle/>
          <a:p>
            <a:pPr marL="180975" marR="67945" indent="-171450">
              <a:spcBef>
                <a:spcPts val="32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800" spc="-8" dirty="0">
                <a:latin typeface="Carlito" panose="020F0502020204030204"/>
                <a:cs typeface="Carlito" panose="020F0502020204030204"/>
              </a:rPr>
              <a:t>Implementing </a:t>
            </a:r>
            <a:r>
              <a:rPr lang="en-US" sz="2800" u="sng" spc="-8" dirty="0">
                <a:latin typeface="Carlito" panose="020F0502020204030204"/>
                <a:cs typeface="Carlito" panose="020F0502020204030204"/>
              </a:rPr>
              <a:t>fine-grained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dirty="0">
                <a:latin typeface="Carlito" panose="020F0502020204030204"/>
                <a:cs typeface="Carlito" panose="020F0502020204030204"/>
              </a:rPr>
              <a:t>access 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control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in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operating </a:t>
            </a:r>
            <a:r>
              <a:rPr lang="en-US" sz="2800" spc="-19" dirty="0">
                <a:latin typeface="Carlito" panose="020F0502020204030204"/>
                <a:cs typeface="Carlito" panose="020F0502020204030204"/>
              </a:rPr>
              <a:t>systems make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OS 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over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complicated.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10"/>
              </a:spcBef>
              <a:buFont typeface="Arial" panose="020B0604020202020204"/>
              <a:buChar char="•"/>
            </a:pPr>
            <a:endParaRPr lang="en-US" sz="3600" dirty="0">
              <a:latin typeface="Carlito" panose="020F0502020204030204"/>
              <a:cs typeface="Carlito" panose="020F0502020204030204"/>
            </a:endParaRPr>
          </a:p>
          <a:p>
            <a:pPr marL="180975" marR="3810" indent="-171450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800" spc="-4" dirty="0">
                <a:latin typeface="Carlito" panose="020F0502020204030204"/>
                <a:cs typeface="Carlito" panose="020F0502020204030204"/>
              </a:rPr>
              <a:t>OS </a:t>
            </a:r>
            <a:r>
              <a:rPr lang="en-US" sz="2800" b="1" spc="-11" dirty="0">
                <a:latin typeface="Carlito" panose="020F0502020204030204"/>
                <a:cs typeface="Carlito" panose="020F0502020204030204"/>
              </a:rPr>
              <a:t>relies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on </a:t>
            </a:r>
            <a:r>
              <a:rPr lang="en-US" sz="2800" u="sng" spc="-11" dirty="0">
                <a:latin typeface="Carlito" panose="020F0502020204030204"/>
                <a:cs typeface="Carlito" panose="020F0502020204030204"/>
              </a:rPr>
              <a:t>extension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to enforce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fine-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grained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access</a:t>
            </a:r>
            <a:r>
              <a:rPr lang="en-US" sz="2800" spc="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control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25"/>
              </a:spcBef>
              <a:buFont typeface="Arial" panose="020B0604020202020204"/>
              <a:buChar char="•"/>
            </a:pPr>
            <a:endParaRPr lang="en-US" sz="3600" dirty="0">
              <a:latin typeface="Carlito" panose="020F0502020204030204"/>
              <a:cs typeface="Carlito" panose="020F0502020204030204"/>
            </a:endParaRPr>
          </a:p>
          <a:p>
            <a:pPr marL="180975" marR="1006475" indent="-171450">
              <a:spcBef>
                <a:spcPts val="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800" spc="-8" dirty="0">
                <a:latin typeface="Carlito" panose="020F0502020204030204"/>
                <a:cs typeface="Carlito" panose="020F0502020204030204"/>
              </a:rPr>
              <a:t>Privileged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programs are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such 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extensions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  <p:sp>
        <p:nvSpPr>
          <p:cNvPr id="4" name="object 4"/>
          <p:cNvSpPr/>
          <p:nvPr/>
        </p:nvSpPr>
        <p:spPr>
          <a:xfrm>
            <a:off x="5624898" y="1442225"/>
            <a:ext cx="3345366" cy="3012183"/>
          </a:xfrm>
          <a:prstGeom prst="rect">
            <a:avLst/>
          </a:prstGeom>
          <a:blipFill>
            <a:blip r:embed="rId1" cstate="print"/>
            <a:stretch>
              <a:fillRect l="-11952" t="-4655" r="-14089" b="-3680"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06" dirty="0"/>
              <a:t>Types </a:t>
            </a:r>
            <a:r>
              <a:rPr spc="-143" dirty="0"/>
              <a:t>of </a:t>
            </a:r>
            <a:r>
              <a:rPr spc="-180" dirty="0"/>
              <a:t>Privileged</a:t>
            </a:r>
            <a:r>
              <a:rPr spc="-405" dirty="0"/>
              <a:t> </a:t>
            </a:r>
            <a:r>
              <a:rPr spc="-143" dirty="0"/>
              <a:t>Programs</a:t>
            </a:r>
            <a:endParaRPr spc="-143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1450">
              <a:spcBef>
                <a:spcPts val="290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dirty="0">
                <a:latin typeface="Carlito" panose="020F0502020204030204"/>
              </a:rPr>
              <a:t>Daemons</a:t>
            </a:r>
            <a:endParaRPr lang="en-US" dirty="0">
              <a:latin typeface="Carlito" panose="020F0502020204030204"/>
            </a:endParaRPr>
          </a:p>
          <a:p>
            <a:pPr marL="720725" lvl="1" indent="-370205">
              <a:spcBef>
                <a:spcPts val="185"/>
              </a:spcBef>
            </a:pPr>
            <a:r>
              <a:rPr lang="en-US" dirty="0">
                <a:latin typeface="Carlito" panose="020F0502020204030204"/>
              </a:rPr>
              <a:t>Computer program that runs in the </a:t>
            </a:r>
            <a:r>
              <a:rPr lang="en-US" b="1" dirty="0">
                <a:latin typeface="Carlito" panose="020F0502020204030204"/>
              </a:rPr>
              <a:t>background</a:t>
            </a:r>
            <a:endParaRPr lang="en-US" b="1" dirty="0">
              <a:latin typeface="Carlito" panose="020F0502020204030204"/>
            </a:endParaRPr>
          </a:p>
          <a:p>
            <a:pPr marL="720725" lvl="1" indent="-370205">
              <a:spcBef>
                <a:spcPts val="165"/>
              </a:spcBef>
            </a:pPr>
            <a:r>
              <a:rPr lang="en-US" dirty="0">
                <a:latin typeface="Carlito" panose="020F0502020204030204"/>
              </a:rPr>
              <a:t>Needs to run as root or other </a:t>
            </a:r>
            <a:r>
              <a:rPr lang="en-US" b="1" dirty="0">
                <a:latin typeface="Carlito" panose="020F0502020204030204"/>
              </a:rPr>
              <a:t>privileged users</a:t>
            </a:r>
            <a:endParaRPr lang="en-US" b="1" dirty="0">
              <a:latin typeface="Carlito" panose="020F0502020204030204"/>
            </a:endParaRPr>
          </a:p>
          <a:p>
            <a:pPr lvl="1">
              <a:spcBef>
                <a:spcPts val="10"/>
              </a:spcBef>
              <a:buFont typeface="Arial" panose="020B0604020202020204"/>
              <a:buChar char="•"/>
            </a:pPr>
            <a:endParaRPr lang="en-US" sz="2800" dirty="0">
              <a:latin typeface="Carlito" panose="020F0502020204030204"/>
            </a:endParaRPr>
          </a:p>
          <a:p>
            <a:pPr marL="180975" indent="-171450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dirty="0">
                <a:latin typeface="Carlito" panose="020F0502020204030204"/>
              </a:rPr>
              <a:t>Set-</a:t>
            </a:r>
            <a:r>
              <a:rPr lang="en-US" dirty="0" err="1">
                <a:latin typeface="Carlito" panose="020F0502020204030204"/>
              </a:rPr>
              <a:t>UID</a:t>
            </a:r>
            <a:r>
              <a:rPr lang="en-US" dirty="0">
                <a:latin typeface="Carlito" panose="020F0502020204030204"/>
              </a:rPr>
              <a:t> Programs</a:t>
            </a:r>
            <a:endParaRPr lang="en-US" dirty="0">
              <a:latin typeface="Carlito" panose="020F0502020204030204"/>
            </a:endParaRPr>
          </a:p>
          <a:p>
            <a:pPr marL="694055" lvl="1" indent="-336550">
              <a:spcBef>
                <a:spcPts val="185"/>
              </a:spcBef>
              <a:tabLst>
                <a:tab pos="523875" algn="l"/>
              </a:tabLst>
            </a:pPr>
            <a:r>
              <a:rPr lang="en-US" dirty="0">
                <a:latin typeface="Carlito" panose="020F0502020204030204"/>
              </a:rPr>
              <a:t>Widely used in UNIX systems</a:t>
            </a:r>
            <a:endParaRPr lang="en-US" dirty="0">
              <a:latin typeface="Carlito" panose="020F0502020204030204"/>
            </a:endParaRPr>
          </a:p>
          <a:p>
            <a:pPr marL="694055" lvl="1" indent="-336550">
              <a:spcBef>
                <a:spcPts val="160"/>
              </a:spcBef>
              <a:tabLst>
                <a:tab pos="523875" algn="l"/>
              </a:tabLst>
            </a:pPr>
            <a:r>
              <a:rPr lang="en-US" dirty="0">
                <a:latin typeface="Carlito" panose="020F0502020204030204"/>
              </a:rPr>
              <a:t>Program marked with a </a:t>
            </a:r>
            <a:r>
              <a:rPr lang="en-US" u="sng" dirty="0">
                <a:latin typeface="Carlito" panose="020F0502020204030204"/>
              </a:rPr>
              <a:t>special </a:t>
            </a:r>
            <a:r>
              <a:rPr lang="en-US" u="sng" spc="-4" dirty="0">
                <a:latin typeface="Carlito" panose="020F0502020204030204"/>
                <a:cs typeface="Carlito" panose="020F0502020204030204"/>
              </a:rPr>
              <a:t>bit</a:t>
            </a:r>
            <a:endParaRPr lang="en-US" u="sng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7" dirty="0"/>
              <a:t>Superman</a:t>
            </a:r>
            <a:r>
              <a:rPr spc="-315" dirty="0"/>
              <a:t> </a:t>
            </a:r>
            <a:r>
              <a:rPr spc="-143" dirty="0"/>
              <a:t>Story</a:t>
            </a:r>
            <a:endParaRPr spc="-143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Suit</a:t>
            </a:r>
            <a:endParaRPr lang="en-US" dirty="0"/>
          </a:p>
          <a:p>
            <a:pPr lvl="1"/>
            <a:r>
              <a:rPr lang="en-US" dirty="0" err="1"/>
              <a:t>Superpeople</a:t>
            </a:r>
            <a:r>
              <a:rPr lang="en-US" dirty="0"/>
              <a:t>: Directly give them the power</a:t>
            </a:r>
            <a:endParaRPr lang="en-US" dirty="0"/>
          </a:p>
          <a:p>
            <a:pPr lvl="1"/>
            <a:r>
              <a:rPr lang="en-US" dirty="0"/>
              <a:t>Issues: bad </a:t>
            </a:r>
            <a:r>
              <a:rPr lang="en-US" dirty="0" err="1"/>
              <a:t>superpeople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Suit 2.0</a:t>
            </a:r>
            <a:endParaRPr lang="en-US" dirty="0"/>
          </a:p>
          <a:p>
            <a:pPr lvl="1"/>
            <a:r>
              <a:rPr lang="en-US" dirty="0"/>
              <a:t>Computer chip</a:t>
            </a:r>
            <a:endParaRPr lang="en-US" dirty="0"/>
          </a:p>
          <a:p>
            <a:pPr lvl="1"/>
            <a:r>
              <a:rPr lang="en-US" dirty="0"/>
              <a:t>Specific task</a:t>
            </a:r>
            <a:endParaRPr lang="en-US" dirty="0"/>
          </a:p>
          <a:p>
            <a:pPr lvl="1"/>
            <a:r>
              <a:rPr lang="en-US" dirty="0"/>
              <a:t>No way to deviate from pre-programmed task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UID</a:t>
            </a:r>
            <a:r>
              <a:rPr lang="en-US" dirty="0"/>
              <a:t> mechanism: A Power Suit mechanism implemented in Linux OS to provide fine-grained polices</a:t>
            </a:r>
            <a:endParaRPr lang="en-US" dirty="0"/>
          </a:p>
          <a:p>
            <a:endParaRPr lang="en-NZ" dirty="0"/>
          </a:p>
        </p:txBody>
      </p:sp>
      <p:sp>
        <p:nvSpPr>
          <p:cNvPr id="4" name="object 4"/>
          <p:cNvSpPr/>
          <p:nvPr/>
        </p:nvSpPr>
        <p:spPr>
          <a:xfrm>
            <a:off x="6264233" y="1144858"/>
            <a:ext cx="2706031" cy="2706029"/>
          </a:xfrm>
          <a:prstGeom prst="rect">
            <a:avLst/>
          </a:prstGeom>
          <a:blipFill>
            <a:blip r:embed="rId1" cstate="print"/>
            <a:stretch>
              <a:fillRect l="-17126" t="-22031" r="-35654" b="-30705"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27" dirty="0"/>
              <a:t>Set-UID</a:t>
            </a:r>
            <a:r>
              <a:rPr spc="-293" dirty="0"/>
              <a:t> </a:t>
            </a:r>
            <a:r>
              <a:rPr spc="-161" dirty="0"/>
              <a:t>Concept</a:t>
            </a:r>
            <a:endParaRPr spc="-16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1790" indent="-342900">
              <a:spcBef>
                <a:spcPts val="1080"/>
              </a:spcBef>
              <a:buFont typeface="Arial" panose="020B0604020202020204"/>
              <a:buChar char="•"/>
              <a:tabLst>
                <a:tab pos="351790" algn="l"/>
                <a:tab pos="352425" algn="l"/>
              </a:tabLst>
            </a:pPr>
            <a:r>
              <a:rPr lang="en-US" sz="2800" b="1" spc="-4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Allow user </a:t>
            </a:r>
            <a:r>
              <a:rPr lang="en-US" sz="2800" b="1" spc="-11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to </a:t>
            </a:r>
            <a:r>
              <a:rPr lang="en-US" sz="2800" b="1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run </a:t>
            </a:r>
            <a:r>
              <a:rPr lang="en-US" sz="2800" b="1" spc="-4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a </a:t>
            </a:r>
            <a:r>
              <a:rPr lang="en-US" sz="2800" b="1" spc="-15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program </a:t>
            </a:r>
            <a:r>
              <a:rPr lang="en-US" sz="2800" b="1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with </a:t>
            </a:r>
            <a:r>
              <a:rPr lang="en-US" sz="2800" b="1" spc="-4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the </a:t>
            </a:r>
            <a:r>
              <a:rPr lang="en-US" sz="2800" b="1" spc="-15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program </a:t>
            </a:r>
            <a:r>
              <a:rPr lang="en-US" sz="2800" b="1" u="sng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owner’s</a:t>
            </a:r>
            <a:r>
              <a:rPr lang="en-US" sz="2800" b="1" spc="172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b="1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privilege.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 marL="351790" indent="-342900">
              <a:spcBef>
                <a:spcPts val="1010"/>
              </a:spcBef>
              <a:buFont typeface="Arial" panose="020B0604020202020204"/>
              <a:buChar char="•"/>
              <a:tabLst>
                <a:tab pos="351790" algn="l"/>
                <a:tab pos="352425" algn="l"/>
              </a:tabLst>
            </a:pPr>
            <a:r>
              <a:rPr lang="en-US" sz="2800" spc="-8" dirty="0">
                <a:latin typeface="Carlito" panose="020F0502020204030204"/>
                <a:cs typeface="Carlito" panose="020F0502020204030204"/>
              </a:rPr>
              <a:t>Allow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users to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run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programs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with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temporary elevated</a:t>
            </a:r>
            <a:r>
              <a:rPr lang="en-US" sz="2800" spc="113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privileges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 marL="351790" indent="-342900">
              <a:spcBef>
                <a:spcPts val="1260"/>
              </a:spcBef>
              <a:buFont typeface="Arial" panose="020B0604020202020204"/>
              <a:buChar char="•"/>
              <a:tabLst>
                <a:tab pos="351790" algn="l"/>
                <a:tab pos="352425" algn="l"/>
                <a:tab pos="2846070" algn="l"/>
              </a:tabLst>
            </a:pPr>
            <a:r>
              <a:rPr lang="en-US" sz="2800" spc="-8" dirty="0">
                <a:latin typeface="Carlito" panose="020F0502020204030204"/>
                <a:cs typeface="Carlito" panose="020F0502020204030204"/>
              </a:rPr>
              <a:t>Example:</a:t>
            </a:r>
            <a:r>
              <a:rPr lang="en-US" sz="2800" spc="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the</a:t>
            </a:r>
            <a:r>
              <a:rPr lang="en-US" sz="2800" spc="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38" dirty="0">
                <a:latin typeface="Arial" panose="020B0604020202020204"/>
                <a:cs typeface="Arial" panose="020B0604020202020204"/>
              </a:rPr>
              <a:t>passwd	</a:t>
            </a:r>
            <a:r>
              <a:rPr lang="en-US" sz="2800" spc="-19" dirty="0">
                <a:latin typeface="Carlito" panose="020F0502020204030204"/>
                <a:cs typeface="Carlito" panose="020F0502020204030204"/>
              </a:rPr>
              <a:t>program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  <p:sp>
        <p:nvSpPr>
          <p:cNvPr id="4" name="object 4"/>
          <p:cNvSpPr txBox="1"/>
          <p:nvPr/>
        </p:nvSpPr>
        <p:spPr>
          <a:xfrm>
            <a:off x="741793" y="3471204"/>
            <a:ext cx="3686175" cy="669575"/>
          </a:xfrm>
          <a:prstGeom prst="rect">
            <a:avLst/>
          </a:prstGeom>
        </p:spPr>
        <p:txBody>
          <a:bodyPr vert="horz" wrap="square" lIns="0" tIns="104299" rIns="0" bIns="0" rtlCol="0">
            <a:spAutoFit/>
          </a:bodyPr>
          <a:lstStyle/>
          <a:p>
            <a:pPr marL="9525">
              <a:spcBef>
                <a:spcPts val="820"/>
              </a:spcBef>
              <a:tabLst>
                <a:tab pos="219075" algn="l"/>
                <a:tab pos="533400" algn="l"/>
                <a:tab pos="847725" algn="l"/>
              </a:tabLst>
            </a:pPr>
            <a:r>
              <a:rPr sz="1500" spc="-11" dirty="0">
                <a:latin typeface="Arial" panose="020B0604020202020204"/>
                <a:cs typeface="Arial" panose="020B0604020202020204"/>
              </a:rPr>
              <a:t>$	</a:t>
            </a:r>
            <a:r>
              <a:rPr sz="1500" spc="281" dirty="0">
                <a:latin typeface="Arial" panose="020B0604020202020204"/>
                <a:cs typeface="Arial" panose="020B0604020202020204"/>
              </a:rPr>
              <a:t>ls	</a:t>
            </a:r>
            <a:r>
              <a:rPr sz="1500" spc="409" dirty="0">
                <a:latin typeface="Arial" panose="020B0604020202020204"/>
                <a:cs typeface="Arial" panose="020B0604020202020204"/>
              </a:rPr>
              <a:t>-l	</a:t>
            </a:r>
            <a:r>
              <a:rPr sz="1500" spc="127" dirty="0">
                <a:latin typeface="Arial" panose="020B0604020202020204"/>
                <a:cs typeface="Arial" panose="020B0604020202020204"/>
              </a:rPr>
              <a:t>/usr/bin/passwd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9525">
              <a:spcBef>
                <a:spcPts val="750"/>
              </a:spcBef>
              <a:tabLst>
                <a:tab pos="1161415" algn="l"/>
                <a:tab pos="1371600" algn="l"/>
                <a:tab pos="1895475" algn="l"/>
                <a:tab pos="2418715" algn="l"/>
                <a:tab pos="3048000" algn="l"/>
                <a:tab pos="3465830" algn="l"/>
              </a:tabLst>
            </a:pPr>
            <a:r>
              <a:rPr sz="1500" spc="326" dirty="0">
                <a:latin typeface="Arial" panose="020B0604020202020204"/>
                <a:cs typeface="Arial" panose="020B0604020202020204"/>
              </a:rPr>
              <a:t>-</a:t>
            </a:r>
            <a:r>
              <a:rPr sz="1500" spc="34" dirty="0">
                <a:latin typeface="Arial" panose="020B0604020202020204"/>
                <a:cs typeface="Arial" panose="020B0604020202020204"/>
              </a:rPr>
              <a:t>rw</a:t>
            </a:r>
            <a:r>
              <a:rPr sz="1500" b="1" spc="-1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00" spc="326" dirty="0">
                <a:latin typeface="Arial" panose="020B0604020202020204"/>
                <a:cs typeface="Arial" panose="020B0604020202020204"/>
              </a:rPr>
              <a:t>r-</a:t>
            </a:r>
            <a:r>
              <a:rPr sz="1500" spc="233" dirty="0">
                <a:latin typeface="Arial" panose="020B0604020202020204"/>
                <a:cs typeface="Arial" panose="020B0604020202020204"/>
              </a:rPr>
              <a:t>x</a:t>
            </a:r>
            <a:r>
              <a:rPr sz="1500" spc="158" dirty="0">
                <a:latin typeface="Arial" panose="020B0604020202020204"/>
                <a:cs typeface="Arial" panose="020B0604020202020204"/>
              </a:rPr>
              <a:t>r</a:t>
            </a:r>
            <a:r>
              <a:rPr sz="1500" spc="326" dirty="0">
                <a:latin typeface="Arial" panose="020B0604020202020204"/>
                <a:cs typeface="Arial" panose="020B0604020202020204"/>
              </a:rPr>
              <a:t>-</a:t>
            </a:r>
            <a:r>
              <a:rPr sz="1500" spc="75" dirty="0">
                <a:latin typeface="Arial" panose="020B0604020202020204"/>
                <a:cs typeface="Arial" panose="020B0604020202020204"/>
              </a:rPr>
              <a:t>x</a:t>
            </a:r>
            <a:r>
              <a:rPr sz="1500" dirty="0">
                <a:latin typeface="Arial" panose="020B0604020202020204"/>
                <a:cs typeface="Arial" panose="020B0604020202020204"/>
              </a:rPr>
              <a:t>	</a:t>
            </a:r>
            <a:r>
              <a:rPr sz="1500" spc="-11" dirty="0">
                <a:latin typeface="Arial" panose="020B0604020202020204"/>
                <a:cs typeface="Arial" panose="020B0604020202020204"/>
              </a:rPr>
              <a:t>1</a:t>
            </a:r>
            <a:r>
              <a:rPr sz="1500" dirty="0">
                <a:latin typeface="Arial" panose="020B0604020202020204"/>
                <a:cs typeface="Arial" panose="020B0604020202020204"/>
              </a:rPr>
              <a:t>	</a:t>
            </a:r>
            <a:r>
              <a:rPr sz="1500" b="1" spc="56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500" b="1" spc="83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500" b="1" spc="116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ot</a:t>
            </a:r>
            <a:r>
              <a:rPr sz="15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500" spc="94" dirty="0">
                <a:latin typeface="Arial" panose="020B0604020202020204"/>
                <a:cs typeface="Arial" panose="020B0604020202020204"/>
              </a:rPr>
              <a:t>ro</a:t>
            </a:r>
            <a:r>
              <a:rPr sz="1500" spc="109" dirty="0">
                <a:latin typeface="Arial" panose="020B0604020202020204"/>
                <a:cs typeface="Arial" panose="020B0604020202020204"/>
              </a:rPr>
              <a:t>o</a:t>
            </a:r>
            <a:r>
              <a:rPr sz="1500" spc="409" dirty="0">
                <a:latin typeface="Arial" panose="020B0604020202020204"/>
                <a:cs typeface="Arial" panose="020B0604020202020204"/>
              </a:rPr>
              <a:t>t</a:t>
            </a:r>
            <a:r>
              <a:rPr sz="1500" dirty="0">
                <a:latin typeface="Arial" panose="020B0604020202020204"/>
                <a:cs typeface="Arial" panose="020B0604020202020204"/>
              </a:rPr>
              <a:t>	</a:t>
            </a:r>
            <a:r>
              <a:rPr sz="1500" spc="-11" dirty="0">
                <a:latin typeface="Arial" panose="020B0604020202020204"/>
                <a:cs typeface="Arial" panose="020B0604020202020204"/>
              </a:rPr>
              <a:t>41284</a:t>
            </a:r>
            <a:r>
              <a:rPr sz="1500" dirty="0">
                <a:latin typeface="Arial" panose="020B0604020202020204"/>
                <a:cs typeface="Arial" panose="020B0604020202020204"/>
              </a:rPr>
              <a:t>	</a:t>
            </a:r>
            <a:r>
              <a:rPr sz="1500" spc="-64" dirty="0">
                <a:latin typeface="Arial" panose="020B0604020202020204"/>
                <a:cs typeface="Arial" panose="020B0604020202020204"/>
              </a:rPr>
              <a:t>Sep</a:t>
            </a:r>
            <a:r>
              <a:rPr sz="1500" dirty="0">
                <a:latin typeface="Arial" panose="020B0604020202020204"/>
                <a:cs typeface="Arial" panose="020B0604020202020204"/>
              </a:rPr>
              <a:t>	</a:t>
            </a:r>
            <a:r>
              <a:rPr sz="1500" spc="-11" dirty="0">
                <a:latin typeface="Arial" panose="020B0604020202020204"/>
                <a:cs typeface="Arial" panose="020B0604020202020204"/>
              </a:rPr>
              <a:t>12</a:t>
            </a:r>
            <a:endParaRPr sz="1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96" y="3889467"/>
            <a:ext cx="211359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533400" algn="l"/>
              </a:tabLst>
            </a:pPr>
            <a:r>
              <a:rPr sz="1500" spc="-11" dirty="0">
                <a:latin typeface="Arial" panose="020B0604020202020204"/>
                <a:cs typeface="Arial" panose="020B0604020202020204"/>
              </a:rPr>
              <a:t>20</a:t>
            </a:r>
            <a:r>
              <a:rPr sz="1500" spc="-23" dirty="0">
                <a:latin typeface="Arial" panose="020B0604020202020204"/>
                <a:cs typeface="Arial" panose="020B0604020202020204"/>
              </a:rPr>
              <a:t>1</a:t>
            </a:r>
            <a:r>
              <a:rPr sz="1500" spc="-11" dirty="0">
                <a:latin typeface="Arial" panose="020B0604020202020204"/>
                <a:cs typeface="Arial" panose="020B0604020202020204"/>
              </a:rPr>
              <a:t>2</a:t>
            </a:r>
            <a:r>
              <a:rPr sz="1500" dirty="0">
                <a:latin typeface="Arial" panose="020B0604020202020204"/>
                <a:cs typeface="Arial" panose="020B0604020202020204"/>
              </a:rPr>
              <a:t>	</a:t>
            </a:r>
            <a:r>
              <a:rPr sz="1500" b="1" spc="40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1500" b="1" spc="-98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00" b="1" spc="19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sr/bin</a:t>
            </a:r>
            <a:r>
              <a:rPr sz="1500" b="1" spc="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1500" b="1" spc="-38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pa</a:t>
            </a:r>
            <a:r>
              <a:rPr sz="1500" b="1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00" b="1" spc="-19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00" b="1" spc="-217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wd</a:t>
            </a:r>
            <a:endParaRPr sz="15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27" dirty="0"/>
              <a:t>Set-UID</a:t>
            </a:r>
            <a:r>
              <a:rPr spc="-293" dirty="0"/>
              <a:t> </a:t>
            </a:r>
            <a:r>
              <a:rPr spc="-161" dirty="0"/>
              <a:t>Concept</a:t>
            </a:r>
            <a:endParaRPr spc="-16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1790" indent="-342900">
              <a:lnSpc>
                <a:spcPct val="120000"/>
              </a:lnSpc>
              <a:spcBef>
                <a:spcPts val="970"/>
              </a:spcBef>
              <a:buFont typeface="Arial" panose="020B0604020202020204"/>
              <a:buChar char="•"/>
              <a:tabLst>
                <a:tab pos="351790" algn="l"/>
                <a:tab pos="352425" algn="l"/>
              </a:tabLst>
            </a:pPr>
            <a:r>
              <a:rPr lang="en-US" sz="2600" spc="-15" dirty="0">
                <a:latin typeface="Carlito" panose="020F0502020204030204"/>
                <a:cs typeface="Carlito" panose="020F0502020204030204"/>
              </a:rPr>
              <a:t>Every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process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has two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User</a:t>
            </a:r>
            <a:r>
              <a:rPr lang="en-US" sz="2600" spc="86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IDs.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 marL="351790" indent="-342900">
              <a:lnSpc>
                <a:spcPct val="12000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351790" algn="l"/>
                <a:tab pos="352425" algn="l"/>
              </a:tabLst>
            </a:pPr>
            <a:r>
              <a:rPr lang="en-US" sz="2600" b="1" spc="-11" dirty="0">
                <a:latin typeface="Carlito" panose="020F0502020204030204"/>
                <a:cs typeface="Carlito" panose="020F0502020204030204"/>
              </a:rPr>
              <a:t>Real </a:t>
            </a:r>
            <a:r>
              <a:rPr lang="en-US" sz="2600" b="1" spc="-4" dirty="0" err="1">
                <a:latin typeface="Carlito" panose="020F0502020204030204"/>
                <a:cs typeface="Carlito" panose="020F0502020204030204"/>
              </a:rPr>
              <a:t>UID</a:t>
            </a:r>
            <a:r>
              <a:rPr lang="en-US" sz="2600" b="1" spc="-4" dirty="0">
                <a:latin typeface="Carlito" panose="020F0502020204030204"/>
                <a:cs typeface="Carlito" panose="020F0502020204030204"/>
              </a:rPr>
              <a:t> (</a:t>
            </a:r>
            <a:r>
              <a:rPr lang="en-US" sz="2600" b="1" spc="-4" dirty="0" err="1">
                <a:latin typeface="Carlito" panose="020F0502020204030204"/>
                <a:cs typeface="Carlito" panose="020F0502020204030204"/>
              </a:rPr>
              <a:t>RUID</a:t>
            </a:r>
            <a:r>
              <a:rPr lang="en-US" sz="2600" b="1" spc="-4" dirty="0">
                <a:latin typeface="Carlito" panose="020F0502020204030204"/>
                <a:cs typeface="Carlito" panose="020F0502020204030204"/>
              </a:rPr>
              <a:t>)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: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Identifies </a:t>
            </a:r>
            <a:r>
              <a:rPr lang="en-US" sz="2600" u="sng" spc="-11" dirty="0">
                <a:latin typeface="Carlito" panose="020F0502020204030204"/>
                <a:cs typeface="Carlito" panose="020F0502020204030204"/>
              </a:rPr>
              <a:t>real </a:t>
            </a:r>
            <a:r>
              <a:rPr lang="en-US" sz="2600" u="sng" spc="-4" dirty="0">
                <a:latin typeface="Carlito" panose="020F0502020204030204"/>
                <a:cs typeface="Carlito" panose="020F0502020204030204"/>
              </a:rPr>
              <a:t>owner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of</a:t>
            </a:r>
            <a:r>
              <a:rPr lang="en-US" sz="2600" spc="56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process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 marL="351790" indent="-342900">
              <a:lnSpc>
                <a:spcPct val="120000"/>
              </a:lnSpc>
              <a:spcBef>
                <a:spcPts val="905"/>
              </a:spcBef>
              <a:buFont typeface="Arial" panose="020B0604020202020204"/>
              <a:buChar char="•"/>
              <a:tabLst>
                <a:tab pos="351790" algn="l"/>
                <a:tab pos="352425" algn="l"/>
              </a:tabLst>
            </a:pPr>
            <a:r>
              <a:rPr lang="en-US" sz="2600" b="1" spc="-15" dirty="0">
                <a:latin typeface="Carlito" panose="020F0502020204030204"/>
                <a:cs typeface="Carlito" panose="020F0502020204030204"/>
              </a:rPr>
              <a:t>Effective </a:t>
            </a:r>
            <a:r>
              <a:rPr lang="en-US" sz="2600" b="1" spc="-4" dirty="0" err="1">
                <a:latin typeface="Carlito" panose="020F0502020204030204"/>
                <a:cs typeface="Carlito" panose="020F0502020204030204"/>
              </a:rPr>
              <a:t>UID</a:t>
            </a:r>
            <a:r>
              <a:rPr lang="en-US" sz="2600" b="1" spc="-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b="1" dirty="0">
                <a:latin typeface="Carlito" panose="020F0502020204030204"/>
                <a:cs typeface="Carlito" panose="020F0502020204030204"/>
              </a:rPr>
              <a:t>(</a:t>
            </a:r>
            <a:r>
              <a:rPr lang="en-US" sz="2600" b="1" dirty="0" err="1">
                <a:latin typeface="Carlito" panose="020F0502020204030204"/>
                <a:cs typeface="Carlito" panose="020F0502020204030204"/>
              </a:rPr>
              <a:t>EUID</a:t>
            </a:r>
            <a:r>
              <a:rPr lang="en-US" sz="2600" b="1" dirty="0">
                <a:latin typeface="Carlito" panose="020F0502020204030204"/>
                <a:cs typeface="Carlito" panose="020F0502020204030204"/>
              </a:rPr>
              <a:t>)</a:t>
            </a:r>
            <a:r>
              <a:rPr lang="en-US" sz="2600" dirty="0">
                <a:latin typeface="Carlito" panose="020F0502020204030204"/>
                <a:cs typeface="Carlito" panose="020F0502020204030204"/>
              </a:rPr>
              <a:t>: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Identifies </a:t>
            </a:r>
            <a:r>
              <a:rPr lang="en-US" sz="2600" u="sng" spc="-8" dirty="0">
                <a:latin typeface="Carlito" panose="020F0502020204030204"/>
                <a:cs typeface="Carlito" panose="020F0502020204030204"/>
              </a:rPr>
              <a:t>privilege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of a</a:t>
            </a:r>
            <a:r>
              <a:rPr lang="en-US" sz="2600" spc="6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process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 marL="694690" lvl="1" indent="-343535">
              <a:lnSpc>
                <a:spcPct val="120000"/>
              </a:lnSpc>
              <a:spcBef>
                <a:spcPts val="920"/>
              </a:spcBef>
              <a:buFont typeface="Arial" panose="020B0604020202020204"/>
              <a:buChar char="•"/>
              <a:tabLst>
                <a:tab pos="694690" algn="l"/>
                <a:tab pos="695325" algn="l"/>
              </a:tabLst>
            </a:pPr>
            <a:r>
              <a:rPr lang="en-US" dirty="0">
                <a:latin typeface="Carlito" panose="020F0502020204030204"/>
                <a:cs typeface="Carlito" panose="020F0502020204030204"/>
              </a:rPr>
              <a:t>Access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control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based on</a:t>
            </a:r>
            <a:r>
              <a:rPr lang="en-US" spc="-30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 err="1">
                <a:latin typeface="Carlito" panose="020F0502020204030204"/>
                <a:cs typeface="Carlito" panose="020F0502020204030204"/>
              </a:rPr>
              <a:t>EUID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351790" marR="3810" indent="-342900">
              <a:lnSpc>
                <a:spcPct val="120000"/>
              </a:lnSpc>
              <a:spcBef>
                <a:spcPts val="880"/>
              </a:spcBef>
              <a:buFont typeface="Arial" panose="020B0604020202020204"/>
              <a:buChar char="•"/>
              <a:tabLst>
                <a:tab pos="351790" algn="l"/>
                <a:tab pos="352425" algn="l"/>
              </a:tabLst>
            </a:pPr>
            <a:r>
              <a:rPr lang="en-US" sz="2600" spc="-4" dirty="0">
                <a:latin typeface="Carlito" panose="020F0502020204030204"/>
                <a:cs typeface="Carlito" panose="020F0502020204030204"/>
              </a:rPr>
              <a:t>When a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normal </a:t>
            </a:r>
            <a:r>
              <a:rPr lang="en-US" sz="2600" spc="-19" dirty="0">
                <a:latin typeface="Carlito" panose="020F0502020204030204"/>
                <a:cs typeface="Carlito" panose="020F0502020204030204"/>
              </a:rPr>
              <a:t>program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z="2600" spc="-15" dirty="0">
                <a:latin typeface="Carlito" panose="020F0502020204030204"/>
                <a:cs typeface="Carlito" panose="020F0502020204030204"/>
              </a:rPr>
              <a:t>executed, </a:t>
            </a:r>
            <a:r>
              <a:rPr lang="en-US" sz="2600" spc="-4" dirty="0" err="1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RUID</a:t>
            </a:r>
            <a:r>
              <a:rPr lang="en-US" sz="2600"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 = </a:t>
            </a:r>
            <a:r>
              <a:rPr lang="en-US" sz="2600" spc="-11" dirty="0" err="1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EUID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,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they both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equal  </a:t>
            </a:r>
            <a:r>
              <a:rPr lang="en-US" sz="2600" spc="-15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the ID of the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user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who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runs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the</a:t>
            </a:r>
            <a:r>
              <a:rPr lang="en-US" sz="2600" spc="86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19" dirty="0">
                <a:latin typeface="Carlito" panose="020F0502020204030204"/>
                <a:cs typeface="Carlito" panose="020F0502020204030204"/>
              </a:rPr>
              <a:t>program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 marL="351790" marR="288290" indent="-342900">
              <a:lnSpc>
                <a:spcPct val="12000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351790" algn="l"/>
                <a:tab pos="352425" algn="l"/>
              </a:tabLst>
            </a:pPr>
            <a:r>
              <a:rPr lang="en-US" sz="2600" spc="-4" dirty="0">
                <a:latin typeface="Carlito" panose="020F0502020204030204"/>
                <a:cs typeface="Carlito" panose="020F0502020204030204"/>
              </a:rPr>
              <a:t>When a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Set-</a:t>
            </a:r>
            <a:r>
              <a:rPr lang="en-US" sz="2600" spc="-8" dirty="0" err="1">
                <a:latin typeface="Carlito" panose="020F0502020204030204"/>
                <a:cs typeface="Carlito" panose="020F0502020204030204"/>
              </a:rPr>
              <a:t>UID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z="2600" spc="-15" dirty="0">
                <a:latin typeface="Carlito" panose="020F0502020204030204"/>
                <a:cs typeface="Carlito" panose="020F0502020204030204"/>
              </a:rPr>
              <a:t>executed, </a:t>
            </a:r>
            <a:r>
              <a:rPr lang="en-US" sz="2600" dirty="0" err="1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RUID</a:t>
            </a:r>
            <a:r>
              <a:rPr lang="en-US" sz="2600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≠ </a:t>
            </a:r>
            <a:r>
              <a:rPr lang="en-US" sz="2600" spc="-11" dirty="0" err="1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EUID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. </a:t>
            </a:r>
            <a:r>
              <a:rPr lang="en-US" sz="2600" dirty="0" err="1">
                <a:latin typeface="Carlito" panose="020F0502020204030204"/>
                <a:cs typeface="Carlito" panose="020F0502020204030204"/>
              </a:rPr>
              <a:t>RUID</a:t>
            </a:r>
            <a:r>
              <a:rPr lang="en-US" sz="2600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still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equal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the 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user’s </a:t>
            </a:r>
            <a:r>
              <a:rPr lang="en-US" sz="2600" spc="-23" dirty="0">
                <a:latin typeface="Carlito" panose="020F0502020204030204"/>
                <a:cs typeface="Carlito" panose="020F0502020204030204"/>
              </a:rPr>
              <a:t>ID,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but </a:t>
            </a:r>
            <a:r>
              <a:rPr lang="en-US" sz="2600" spc="-4" dirty="0" err="1">
                <a:latin typeface="Carlito" panose="020F0502020204030204"/>
                <a:cs typeface="Carlito" panose="020F0502020204030204"/>
              </a:rPr>
              <a:t>EUID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 equals </a:t>
            </a:r>
            <a:r>
              <a:rPr lang="en-US" sz="2600" spc="-15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z="2600" spc="-19" dirty="0">
                <a:latin typeface="Carlito" panose="020F0502020204030204"/>
                <a:cs typeface="Carlito" panose="020F0502020204030204"/>
              </a:rPr>
              <a:t>program </a:t>
            </a:r>
            <a:r>
              <a:rPr lang="en-US" sz="2600" b="1" spc="-23" dirty="0">
                <a:latin typeface="Carlito" panose="020F0502020204030204"/>
                <a:cs typeface="Carlito" panose="020F0502020204030204"/>
              </a:rPr>
              <a:t>owner</a:t>
            </a:r>
            <a:r>
              <a:rPr lang="en-US" sz="2600" spc="-23" dirty="0">
                <a:latin typeface="Carlito" panose="020F0502020204030204"/>
                <a:cs typeface="Carlito" panose="020F0502020204030204"/>
              </a:rPr>
              <a:t>’s</a:t>
            </a:r>
            <a:r>
              <a:rPr lang="en-US" sz="2600" spc="16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19" dirty="0">
                <a:latin typeface="Carlito" panose="020F0502020204030204"/>
                <a:cs typeface="Carlito" panose="020F0502020204030204"/>
              </a:rPr>
              <a:t>ID.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 marL="694690" lvl="1" indent="-343535">
              <a:lnSpc>
                <a:spcPct val="120000"/>
              </a:lnSpc>
              <a:spcBef>
                <a:spcPts val="925"/>
              </a:spcBef>
              <a:buFont typeface="Arial" panose="020B0604020202020204"/>
              <a:buChar char="•"/>
              <a:tabLst>
                <a:tab pos="694690" algn="l"/>
                <a:tab pos="695325" algn="l"/>
              </a:tabLst>
            </a:pPr>
            <a:r>
              <a:rPr lang="en-US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If the </a:t>
            </a:r>
            <a:r>
              <a:rPr lang="en-US" spc="-11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program </a:t>
            </a:r>
            <a:r>
              <a:rPr lang="en-US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is </a:t>
            </a:r>
            <a:r>
              <a:rPr lang="en-US" spc="-4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owned </a:t>
            </a:r>
            <a:r>
              <a:rPr lang="en-US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by </a:t>
            </a:r>
            <a:r>
              <a:rPr lang="en-US" spc="-11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root, </a:t>
            </a:r>
            <a:r>
              <a:rPr lang="en-US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the </a:t>
            </a:r>
            <a:r>
              <a:rPr lang="en-US" spc="-11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program </a:t>
            </a:r>
            <a:r>
              <a:rPr lang="en-US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runs with the </a:t>
            </a:r>
            <a:r>
              <a:rPr lang="en-US" spc="-11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root</a:t>
            </a:r>
            <a:r>
              <a:rPr lang="en-US" spc="-41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lang="en-US" spc="-8" dirty="0">
                <a:solidFill>
                  <a:srgbClr val="FF0000"/>
                </a:solidFill>
                <a:latin typeface="Carlito" panose="020F0502020204030204"/>
                <a:cs typeface="Carlito" panose="020F0502020204030204"/>
              </a:rPr>
              <a:t>privilege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.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20000"/>
              </a:lnSpc>
            </a:pPr>
            <a:endParaRPr lang="en-N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17" dirty="0"/>
              <a:t>Turn </a:t>
            </a:r>
            <a:r>
              <a:rPr spc="-180" dirty="0"/>
              <a:t>a </a:t>
            </a:r>
            <a:r>
              <a:rPr spc="-153" dirty="0"/>
              <a:t>Program </a:t>
            </a:r>
            <a:r>
              <a:rPr spc="-161" dirty="0"/>
              <a:t>into</a:t>
            </a:r>
            <a:r>
              <a:rPr spc="-484" dirty="0"/>
              <a:t> </a:t>
            </a:r>
            <a:r>
              <a:rPr spc="-131" dirty="0"/>
              <a:t>Set-UID</a:t>
            </a:r>
            <a:endParaRPr spc="-13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2024" y="867512"/>
            <a:ext cx="4030571" cy="3763103"/>
          </a:xfrm>
        </p:spPr>
        <p:txBody>
          <a:bodyPr>
            <a:normAutofit/>
          </a:bodyPr>
          <a:lstStyle/>
          <a:p>
            <a:pPr marL="180975" marR="3810" indent="-171450">
              <a:spcBef>
                <a:spcPts val="555"/>
              </a:spcBef>
              <a:buFont typeface="Arial" panose="020B0604020202020204"/>
              <a:buChar char="•"/>
              <a:tabLst>
                <a:tab pos="180975" algn="l"/>
              </a:tabLst>
            </a:pPr>
            <a:endParaRPr lang="en-US" sz="2000" spc="-11" dirty="0">
              <a:latin typeface="Carlito" panose="020F0502020204030204"/>
              <a:cs typeface="Carlito" panose="020F0502020204030204"/>
            </a:endParaRPr>
          </a:p>
          <a:p>
            <a:pPr marL="180975" marR="3810" indent="-171450">
              <a:spcBef>
                <a:spcPts val="55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000" spc="-11" dirty="0">
                <a:latin typeface="Carlito" panose="020F0502020204030204"/>
                <a:cs typeface="Carlito" panose="020F0502020204030204"/>
              </a:rPr>
              <a:t>Change </a:t>
            </a:r>
            <a:r>
              <a:rPr lang="en-US" sz="2000" spc="-4" dirty="0">
                <a:latin typeface="Carlito" panose="020F0502020204030204"/>
                <a:cs typeface="Carlito" panose="020F0502020204030204"/>
              </a:rPr>
              <a:t>the owner  of a </a:t>
            </a:r>
            <a:r>
              <a:rPr lang="en-US" sz="2000" spc="-8" dirty="0">
                <a:latin typeface="Carlito" panose="020F0502020204030204"/>
                <a:cs typeface="Carlito" panose="020F0502020204030204"/>
              </a:rPr>
              <a:t>file </a:t>
            </a:r>
            <a:r>
              <a:rPr lang="en-US" sz="2000" spc="-15" dirty="0">
                <a:latin typeface="Carlito" panose="020F0502020204030204"/>
                <a:cs typeface="Carlito" panose="020F0502020204030204"/>
              </a:rPr>
              <a:t>to root</a:t>
            </a:r>
            <a:r>
              <a:rPr lang="en-US" sz="2000" spc="-4" dirty="0">
                <a:latin typeface="Carlito" panose="020F0502020204030204"/>
                <a:cs typeface="Carlito" panose="020F0502020204030204"/>
              </a:rPr>
              <a:t>:</a:t>
            </a:r>
            <a:endParaRPr lang="en-US" sz="2000" dirty="0">
              <a:latin typeface="Carlito" panose="020F0502020204030204"/>
              <a:cs typeface="Carlito" panose="020F0502020204030204"/>
            </a:endParaRPr>
          </a:p>
          <a:p>
            <a:pPr>
              <a:buFont typeface="Arial" panose="020B0604020202020204"/>
              <a:buChar char="•"/>
            </a:pPr>
            <a:endParaRPr lang="en-US" sz="2000" dirty="0">
              <a:latin typeface="Carlito" panose="020F0502020204030204"/>
              <a:cs typeface="Carlito" panose="020F0502020204030204"/>
            </a:endParaRPr>
          </a:p>
          <a:p>
            <a:pPr>
              <a:buFont typeface="Arial" panose="020B0604020202020204"/>
              <a:buChar char="•"/>
            </a:pPr>
            <a:endParaRPr lang="en-US" sz="2000" dirty="0">
              <a:latin typeface="Carlito" panose="020F0502020204030204"/>
              <a:cs typeface="Carlito" panose="020F0502020204030204"/>
            </a:endParaRPr>
          </a:p>
          <a:p>
            <a:pPr marL="180975" marR="291465" indent="-171450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000" spc="-19" dirty="0">
                <a:latin typeface="Carlito" panose="020F0502020204030204"/>
                <a:cs typeface="Carlito" panose="020F0502020204030204"/>
              </a:rPr>
              <a:t>Before</a:t>
            </a:r>
            <a:r>
              <a:rPr lang="en-US" sz="2000" spc="-56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000" spc="-8" dirty="0">
                <a:latin typeface="Carlito" panose="020F0502020204030204"/>
                <a:cs typeface="Carlito" panose="020F0502020204030204"/>
              </a:rPr>
              <a:t>Enabling  Set-</a:t>
            </a:r>
            <a:r>
              <a:rPr lang="en-US" sz="2000" spc="-8" dirty="0" err="1">
                <a:latin typeface="Carlito" panose="020F0502020204030204"/>
                <a:cs typeface="Carlito" panose="020F0502020204030204"/>
              </a:rPr>
              <a:t>UID</a:t>
            </a:r>
            <a:r>
              <a:rPr lang="en-US" sz="2000" spc="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000" spc="-8" dirty="0">
                <a:latin typeface="Carlito" panose="020F0502020204030204"/>
                <a:cs typeface="Carlito" panose="020F0502020204030204"/>
              </a:rPr>
              <a:t>bit:</a:t>
            </a:r>
            <a:endParaRPr lang="en-US" sz="2000" dirty="0">
              <a:latin typeface="Carlito" panose="020F0502020204030204"/>
              <a:cs typeface="Carlito" panose="020F0502020204030204"/>
            </a:endParaRPr>
          </a:p>
          <a:p>
            <a:pPr>
              <a:buFont typeface="Arial" panose="020B0604020202020204"/>
              <a:buChar char="•"/>
            </a:pPr>
            <a:endParaRPr lang="en-US" sz="2000" dirty="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30"/>
              </a:spcBef>
              <a:buFont typeface="Arial" panose="020B0604020202020204"/>
              <a:buChar char="•"/>
            </a:pP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180975" marR="33020" indent="-171450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000" spc="-8" dirty="0">
                <a:latin typeface="Carlito" panose="020F0502020204030204"/>
                <a:cs typeface="Carlito" panose="020F0502020204030204"/>
              </a:rPr>
              <a:t>After Enabling </a:t>
            </a:r>
            <a:r>
              <a:rPr lang="en-US" sz="2000" spc="-4" dirty="0">
                <a:latin typeface="Carlito" panose="020F0502020204030204"/>
                <a:cs typeface="Carlito" panose="020F0502020204030204"/>
              </a:rPr>
              <a:t>the  </a:t>
            </a:r>
            <a:r>
              <a:rPr lang="en-US" sz="2000" spc="-8" dirty="0">
                <a:latin typeface="Carlito" panose="020F0502020204030204"/>
                <a:cs typeface="Carlito" panose="020F0502020204030204"/>
              </a:rPr>
              <a:t>Set-</a:t>
            </a:r>
            <a:r>
              <a:rPr lang="en-US" sz="2000" spc="-8" dirty="0" err="1">
                <a:latin typeface="Carlito" panose="020F0502020204030204"/>
                <a:cs typeface="Carlito" panose="020F0502020204030204"/>
              </a:rPr>
              <a:t>UID</a:t>
            </a:r>
            <a:r>
              <a:rPr lang="en-US" sz="2000" spc="-8" dirty="0">
                <a:latin typeface="Carlito" panose="020F0502020204030204"/>
                <a:cs typeface="Carlito" panose="020F0502020204030204"/>
              </a:rPr>
              <a:t> bit</a:t>
            </a:r>
            <a:r>
              <a:rPr lang="en-US" sz="2000" spc="19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000" spc="-4" dirty="0">
                <a:latin typeface="Carlito" panose="020F0502020204030204"/>
                <a:cs typeface="Carlito" panose="020F0502020204030204"/>
              </a:rPr>
              <a:t>:</a:t>
            </a:r>
            <a:endParaRPr lang="en-US" sz="2000" dirty="0">
              <a:latin typeface="Carlito" panose="020F0502020204030204"/>
              <a:cs typeface="Carlito" panose="020F0502020204030204"/>
            </a:endParaRPr>
          </a:p>
          <a:p>
            <a:endParaRPr lang="en-NZ" sz="2000" dirty="0"/>
          </a:p>
        </p:txBody>
      </p:sp>
      <p:sp>
        <p:nvSpPr>
          <p:cNvPr id="4" name="object 4"/>
          <p:cNvSpPr/>
          <p:nvPr/>
        </p:nvSpPr>
        <p:spPr>
          <a:xfrm>
            <a:off x="4110228" y="915443"/>
            <a:ext cx="4860036" cy="10572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110229" y="2187602"/>
            <a:ext cx="3733037" cy="61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135373" y="3012849"/>
            <a:ext cx="4809744" cy="1625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7704" y="1052322"/>
            <a:ext cx="7411403" cy="63607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525" marR="3810">
              <a:lnSpc>
                <a:spcPts val="2265"/>
              </a:lnSpc>
              <a:spcBef>
                <a:spcPts val="360"/>
              </a:spcBef>
            </a:pPr>
            <a:r>
              <a:rPr sz="2100" spc="-4" dirty="0">
                <a:latin typeface="Carlito" panose="020F0502020204030204"/>
                <a:cs typeface="Carlito" panose="020F0502020204030204"/>
              </a:rPr>
              <a:t>A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Set-UID </a:t>
            </a:r>
            <a:r>
              <a:rPr sz="2100" spc="-19" dirty="0">
                <a:latin typeface="Carlito" panose="020F0502020204030204"/>
                <a:cs typeface="Carlito" panose="020F0502020204030204"/>
              </a:rPr>
              <a:t>program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is </a:t>
            </a:r>
            <a:r>
              <a:rPr sz="2100" spc="-11" dirty="0">
                <a:latin typeface="Carlito" panose="020F0502020204030204"/>
                <a:cs typeface="Carlito" panose="020F0502020204030204"/>
              </a:rPr>
              <a:t>just </a:t>
            </a:r>
            <a:r>
              <a:rPr sz="2100" spc="-23" dirty="0">
                <a:latin typeface="Carlito" panose="020F0502020204030204"/>
                <a:cs typeface="Carlito" panose="020F0502020204030204"/>
              </a:rPr>
              <a:t>like </a:t>
            </a:r>
            <a:r>
              <a:rPr sz="2100" spc="-15" dirty="0">
                <a:latin typeface="Carlito" panose="020F0502020204030204"/>
                <a:cs typeface="Carlito" panose="020F0502020204030204"/>
              </a:rPr>
              <a:t>any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other </a:t>
            </a:r>
            <a:r>
              <a:rPr sz="2100" spc="-15" dirty="0">
                <a:latin typeface="Carlito" panose="020F0502020204030204"/>
                <a:cs typeface="Carlito" panose="020F0502020204030204"/>
              </a:rPr>
              <a:t>program, </a:t>
            </a:r>
            <a:r>
              <a:rPr sz="2100" b="1" u="sng" spc="-19" dirty="0">
                <a:latin typeface="Carlito" panose="020F0502020204030204"/>
                <a:cs typeface="Carlito" panose="020F0502020204030204"/>
              </a:rPr>
              <a:t>except</a:t>
            </a:r>
            <a:r>
              <a:rPr sz="2100" spc="-19" dirty="0">
                <a:latin typeface="Carlito" panose="020F0502020204030204"/>
                <a:cs typeface="Carlito" panose="020F0502020204030204"/>
              </a:rPr>
              <a:t>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that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it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has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a  special </a:t>
            </a:r>
            <a:r>
              <a:rPr sz="2100" dirty="0">
                <a:latin typeface="Carlito" panose="020F0502020204030204"/>
                <a:cs typeface="Carlito" panose="020F0502020204030204"/>
              </a:rPr>
              <a:t>marking,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which a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single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bit called </a:t>
            </a:r>
            <a:r>
              <a:rPr sz="2100" spc="-11" dirty="0">
                <a:latin typeface="Carlito" panose="020F0502020204030204"/>
                <a:cs typeface="Carlito" panose="020F0502020204030204"/>
              </a:rPr>
              <a:t>Set-UID</a:t>
            </a:r>
            <a:r>
              <a:rPr sz="2100" spc="86" dirty="0">
                <a:latin typeface="Carlito" panose="020F0502020204030204"/>
                <a:cs typeface="Carlito" panose="020F0502020204030204"/>
              </a:rPr>
              <a:t>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bit</a:t>
            </a:r>
            <a:endParaRPr sz="2100" dirty="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101" y="1996820"/>
            <a:ext cx="7134308" cy="10218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731510" y="3535299"/>
            <a:ext cx="7112898" cy="614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it works</a:t>
            </a:r>
            <a:endParaRPr lang="en-N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1" dirty="0"/>
              <a:t>Example </a:t>
            </a:r>
            <a:r>
              <a:rPr spc="-143" dirty="0"/>
              <a:t>of </a:t>
            </a:r>
            <a:r>
              <a:rPr spc="-169" dirty="0"/>
              <a:t>Set</a:t>
            </a:r>
            <a:r>
              <a:rPr spc="-465" dirty="0"/>
              <a:t> </a:t>
            </a:r>
            <a:r>
              <a:rPr spc="-60" dirty="0"/>
              <a:t>UID</a:t>
            </a:r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325755" y="890230"/>
            <a:ext cx="4871466" cy="12458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44042" y="2371558"/>
            <a:ext cx="4853178" cy="1024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44042" y="3631145"/>
            <a:ext cx="4878324" cy="905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686996" y="1214461"/>
            <a:ext cx="3186589" cy="1376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0"/>
              </a:spcBef>
            </a:pPr>
            <a:r>
              <a:rPr sz="2100" spc="-4" dirty="0">
                <a:latin typeface="Carlito" panose="020F0502020204030204"/>
                <a:cs typeface="Carlito" panose="020F0502020204030204"/>
              </a:rPr>
              <a:t>Not a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privileged</a:t>
            </a:r>
            <a:r>
              <a:rPr sz="2100" spc="8" dirty="0">
                <a:latin typeface="Carlito" panose="020F0502020204030204"/>
                <a:cs typeface="Carlito" panose="020F0502020204030204"/>
              </a:rPr>
              <a:t> </a:t>
            </a:r>
            <a:r>
              <a:rPr sz="2100" spc="-19" dirty="0">
                <a:latin typeface="Carlito" panose="020F0502020204030204"/>
                <a:cs typeface="Carlito" panose="020F0502020204030204"/>
              </a:rPr>
              <a:t>program</a:t>
            </a:r>
            <a:endParaRPr sz="21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 sz="210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10"/>
              </a:spcBef>
            </a:pPr>
            <a:endParaRPr sz="2590">
              <a:latin typeface="Carlito" panose="020F0502020204030204"/>
              <a:cs typeface="Carlito" panose="020F0502020204030204"/>
            </a:endParaRPr>
          </a:p>
          <a:p>
            <a:pPr marL="9525"/>
            <a:r>
              <a:rPr sz="2100" spc="-8" dirty="0">
                <a:latin typeface="Carlito" panose="020F0502020204030204"/>
                <a:cs typeface="Carlito" panose="020F0502020204030204"/>
              </a:rPr>
              <a:t>Become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a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privileged </a:t>
            </a:r>
            <a:r>
              <a:rPr sz="2100" spc="-19" dirty="0">
                <a:latin typeface="Carlito" panose="020F0502020204030204"/>
                <a:cs typeface="Carlito" panose="020F0502020204030204"/>
              </a:rPr>
              <a:t>program</a:t>
            </a:r>
            <a:endParaRPr sz="21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2764" y="1305901"/>
            <a:ext cx="180594" cy="186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352764" y="2353652"/>
            <a:ext cx="180594" cy="186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624988" y="3506424"/>
            <a:ext cx="2815114" cy="97863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0"/>
              </a:spcBef>
            </a:pPr>
            <a:r>
              <a:rPr sz="2100" spc="-4" dirty="0">
                <a:latin typeface="Carlito" panose="020F0502020204030204"/>
                <a:cs typeface="Carlito" panose="020F0502020204030204"/>
              </a:rPr>
              <a:t>It is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still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a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privileged  </a:t>
            </a:r>
            <a:r>
              <a:rPr sz="2100" spc="-15" dirty="0">
                <a:latin typeface="Carlito" panose="020F0502020204030204"/>
                <a:cs typeface="Carlito" panose="020F0502020204030204"/>
              </a:rPr>
              <a:t>program,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but not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the </a:t>
            </a:r>
            <a:r>
              <a:rPr sz="2100" spc="-11" dirty="0">
                <a:latin typeface="Carlito" panose="020F0502020204030204"/>
                <a:cs typeface="Carlito" panose="020F0502020204030204"/>
              </a:rPr>
              <a:t>root 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privilege</a:t>
            </a:r>
            <a:endParaRPr sz="21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0946" y="3597617"/>
            <a:ext cx="180594" cy="186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we are going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Up to now the focus has been on </a:t>
            </a:r>
            <a:r>
              <a:rPr lang="en-US" b="1" u="sng" dirty="0"/>
              <a:t>design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For the next four to five weeks we focus on </a:t>
            </a:r>
            <a:r>
              <a:rPr lang="en-US" u="sng" dirty="0"/>
              <a:t>real-world threats </a:t>
            </a:r>
            <a:r>
              <a:rPr lang="en-US" dirty="0"/>
              <a:t>and  </a:t>
            </a:r>
            <a:r>
              <a:rPr lang="en-US" u="sng" dirty="0"/>
              <a:t>countermeasures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Starting with the world of </a:t>
            </a:r>
            <a:r>
              <a:rPr lang="en-US" b="1" dirty="0"/>
              <a:t>C</a:t>
            </a:r>
            <a:r>
              <a:rPr lang="en-US" dirty="0"/>
              <a:t> because many system services to be exploited are written in C or C++ (e.g. </a:t>
            </a:r>
            <a:r>
              <a:rPr lang="en-US" b="1" dirty="0"/>
              <a:t>web servers</a:t>
            </a:r>
            <a:r>
              <a:rPr lang="en-US" dirty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Moving onto </a:t>
            </a:r>
            <a:r>
              <a:rPr lang="en-US" b="1" dirty="0"/>
              <a:t>application</a:t>
            </a:r>
            <a:r>
              <a:rPr lang="en-US" dirty="0"/>
              <a:t> level with a focus on </a:t>
            </a:r>
            <a:r>
              <a:rPr lang="en-US" u="sng" dirty="0"/>
              <a:t>web security</a:t>
            </a:r>
            <a:r>
              <a:rPr lang="en-US" dirty="0"/>
              <a:t>.</a:t>
            </a:r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13" dirty="0"/>
              <a:t>How </a:t>
            </a:r>
            <a:r>
              <a:rPr spc="-139" dirty="0"/>
              <a:t>is </a:t>
            </a:r>
            <a:r>
              <a:rPr spc="-127" dirty="0"/>
              <a:t>Set-UID</a:t>
            </a:r>
            <a:r>
              <a:rPr spc="-529" dirty="0"/>
              <a:t> </a:t>
            </a:r>
            <a:r>
              <a:rPr spc="-90" dirty="0"/>
              <a:t>Secure?</a:t>
            </a:r>
            <a:endParaRPr spc="-9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Allows </a:t>
            </a:r>
            <a:r>
              <a:rPr lang="en-US" u="sng" dirty="0"/>
              <a:t>normal</a:t>
            </a:r>
            <a:r>
              <a:rPr lang="en-US" dirty="0"/>
              <a:t> users to escalate privileges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This is different from directly giving the privilege (</a:t>
            </a:r>
            <a:r>
              <a:rPr lang="en-US" dirty="0" err="1"/>
              <a:t>sudo</a:t>
            </a:r>
            <a:r>
              <a:rPr lang="en-US" dirty="0"/>
              <a:t> command)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Restricted behavior – similar to superman designed computer chips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Unsafe to turn all programs into Set-</a:t>
            </a:r>
            <a:r>
              <a:rPr lang="en-US" dirty="0" err="1"/>
              <a:t>UID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Example: /bin/</a:t>
            </a:r>
            <a:r>
              <a:rPr lang="en-US" dirty="0" err="1"/>
              <a:t>sh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Example: vi</a:t>
            </a:r>
            <a:endParaRPr lang="en-US" dirty="0"/>
          </a:p>
          <a:p>
            <a:pPr>
              <a:lnSpc>
                <a:spcPct val="110000"/>
              </a:lnSpc>
            </a:pPr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17" dirty="0"/>
              <a:t>Attack </a:t>
            </a:r>
            <a:r>
              <a:rPr spc="-71" dirty="0"/>
              <a:t>on</a:t>
            </a:r>
            <a:r>
              <a:rPr spc="-344" dirty="0"/>
              <a:t> </a:t>
            </a:r>
            <a:r>
              <a:rPr spc="-127" dirty="0"/>
              <a:t>Superman</a:t>
            </a:r>
            <a:endParaRPr spc="-127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0975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Cannot assume that user can only do whatever is coded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581025" lvl="1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Coding flaws by developers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180975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180975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 err="1">
                <a:latin typeface="Carlito" panose="020F0502020204030204"/>
                <a:cs typeface="Carlito" panose="020F0502020204030204"/>
              </a:rPr>
              <a:t>Superperson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8" dirty="0" err="1">
                <a:latin typeface="Carlito" panose="020F0502020204030204"/>
                <a:cs typeface="Carlito" panose="020F0502020204030204"/>
              </a:rPr>
              <a:t>Mallroy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581025" lvl="1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Fly north then turn left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581025" lvl="1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How to exploit this code?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180975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180975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 err="1">
                <a:latin typeface="Carlito" panose="020F0502020204030204"/>
                <a:cs typeface="Carlito" panose="020F0502020204030204"/>
              </a:rPr>
              <a:t>Superperson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 Malorie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581025" lvl="1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Fly North and turn West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581025" lvl="1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How to exploit this code?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180975" indent="-172085">
              <a:lnSpc>
                <a:spcPct val="11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180975" algn="l"/>
              </a:tabLst>
            </a:pPr>
            <a:endParaRPr lang="en-US" spc="-8" dirty="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78533" y="2047023"/>
            <a:ext cx="4765834" cy="2137410"/>
            <a:chOff x="5027174" y="2927604"/>
            <a:chExt cx="6354445" cy="2849880"/>
          </a:xfrm>
        </p:grpSpPr>
        <p:sp>
          <p:nvSpPr>
            <p:cNvPr id="7" name="object 7"/>
            <p:cNvSpPr/>
            <p:nvPr/>
          </p:nvSpPr>
          <p:spPr>
            <a:xfrm>
              <a:off x="5027174" y="2927604"/>
              <a:ext cx="6354056" cy="28498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8122157" y="3522726"/>
              <a:ext cx="76200" cy="1393825"/>
            </a:xfrm>
            <a:custGeom>
              <a:avLst/>
              <a:gdLst/>
              <a:ahLst/>
              <a:cxnLst/>
              <a:rect l="l" t="t" r="r" b="b"/>
              <a:pathLst>
                <a:path w="76200" h="1393825">
                  <a:moveTo>
                    <a:pt x="48006" y="63500"/>
                  </a:moveTo>
                  <a:lnTo>
                    <a:pt x="28194" y="63500"/>
                  </a:lnTo>
                  <a:lnTo>
                    <a:pt x="28194" y="1393317"/>
                  </a:lnTo>
                  <a:lnTo>
                    <a:pt x="48006" y="1393317"/>
                  </a:lnTo>
                  <a:lnTo>
                    <a:pt x="48006" y="63500"/>
                  </a:lnTo>
                  <a:close/>
                </a:path>
                <a:path w="76200" h="139382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39382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995922" y="3236213"/>
              <a:ext cx="2496185" cy="204470"/>
            </a:xfrm>
            <a:custGeom>
              <a:avLst/>
              <a:gdLst/>
              <a:ahLst/>
              <a:cxnLst/>
              <a:rect l="l" t="t" r="r" b="b"/>
              <a:pathLst>
                <a:path w="2496184" h="204470">
                  <a:moveTo>
                    <a:pt x="1163828" y="156210"/>
                  </a:moveTo>
                  <a:lnTo>
                    <a:pt x="76200" y="156210"/>
                  </a:lnTo>
                  <a:lnTo>
                    <a:pt x="76200" y="128016"/>
                  </a:lnTo>
                  <a:lnTo>
                    <a:pt x="0" y="166116"/>
                  </a:lnTo>
                  <a:lnTo>
                    <a:pt x="76200" y="204216"/>
                  </a:lnTo>
                  <a:lnTo>
                    <a:pt x="76200" y="176022"/>
                  </a:lnTo>
                  <a:lnTo>
                    <a:pt x="1163828" y="176022"/>
                  </a:lnTo>
                  <a:lnTo>
                    <a:pt x="1163828" y="156210"/>
                  </a:lnTo>
                  <a:close/>
                </a:path>
                <a:path w="2496184" h="204470">
                  <a:moveTo>
                    <a:pt x="1163828" y="28194"/>
                  </a:move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1163828" y="48006"/>
                  </a:lnTo>
                  <a:lnTo>
                    <a:pt x="1163828" y="28194"/>
                  </a:lnTo>
                  <a:close/>
                </a:path>
                <a:path w="2496184" h="204470">
                  <a:moveTo>
                    <a:pt x="2495931" y="166116"/>
                  </a:moveTo>
                  <a:lnTo>
                    <a:pt x="2476119" y="156210"/>
                  </a:lnTo>
                  <a:lnTo>
                    <a:pt x="2419731" y="128016"/>
                  </a:lnTo>
                  <a:lnTo>
                    <a:pt x="2419731" y="156210"/>
                  </a:lnTo>
                  <a:lnTo>
                    <a:pt x="1280160" y="156210"/>
                  </a:lnTo>
                  <a:lnTo>
                    <a:pt x="1280160" y="176022"/>
                  </a:lnTo>
                  <a:lnTo>
                    <a:pt x="2419731" y="176022"/>
                  </a:lnTo>
                  <a:lnTo>
                    <a:pt x="2419731" y="204216"/>
                  </a:lnTo>
                  <a:lnTo>
                    <a:pt x="2476106" y="176022"/>
                  </a:lnTo>
                  <a:lnTo>
                    <a:pt x="2495931" y="166116"/>
                  </a:lnTo>
                  <a:close/>
                </a:path>
                <a:path w="2496184" h="204470">
                  <a:moveTo>
                    <a:pt x="2495931" y="51816"/>
                  </a:moveTo>
                  <a:lnTo>
                    <a:pt x="2476119" y="41910"/>
                  </a:lnTo>
                  <a:lnTo>
                    <a:pt x="2419731" y="13716"/>
                  </a:lnTo>
                  <a:lnTo>
                    <a:pt x="2419731" y="41910"/>
                  </a:lnTo>
                  <a:lnTo>
                    <a:pt x="1280160" y="41910"/>
                  </a:lnTo>
                  <a:lnTo>
                    <a:pt x="1280160" y="61722"/>
                  </a:lnTo>
                  <a:lnTo>
                    <a:pt x="2419731" y="61722"/>
                  </a:lnTo>
                  <a:lnTo>
                    <a:pt x="2419731" y="89916"/>
                  </a:lnTo>
                  <a:lnTo>
                    <a:pt x="2476106" y="61722"/>
                  </a:lnTo>
                  <a:lnTo>
                    <a:pt x="2495931" y="5181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2073" y="3522726"/>
              <a:ext cx="76200" cy="1393825"/>
            </a:xfrm>
            <a:custGeom>
              <a:avLst/>
              <a:gdLst/>
              <a:ahLst/>
              <a:cxnLst/>
              <a:rect l="l" t="t" r="r" b="b"/>
              <a:pathLst>
                <a:path w="76200" h="1393825">
                  <a:moveTo>
                    <a:pt x="48005" y="63500"/>
                  </a:moveTo>
                  <a:lnTo>
                    <a:pt x="28194" y="63500"/>
                  </a:lnTo>
                  <a:lnTo>
                    <a:pt x="28194" y="1393317"/>
                  </a:lnTo>
                  <a:lnTo>
                    <a:pt x="48005" y="1393317"/>
                  </a:lnTo>
                  <a:lnTo>
                    <a:pt x="48005" y="63500"/>
                  </a:lnTo>
                  <a:close/>
                </a:path>
                <a:path w="76200" h="139382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393825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71554" y="2174748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 panose="020F0502020204030204"/>
                <a:cs typeface="Carlito" panose="020F0502020204030204"/>
              </a:rPr>
              <a:t>1</a:t>
            </a:r>
            <a:endParaRPr sz="135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0819" y="2174748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 panose="020F0502020204030204"/>
                <a:cs typeface="Carlito" panose="020F0502020204030204"/>
              </a:rPr>
              <a:t>2</a:t>
            </a:r>
            <a:endParaRPr sz="135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8252" y="3229228"/>
            <a:ext cx="232124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8" dirty="0">
                <a:latin typeface="Carlito" panose="020F0502020204030204"/>
                <a:cs typeface="Carlito" panose="020F0502020204030204"/>
              </a:rPr>
              <a:t>Superperson </a:t>
            </a:r>
            <a:r>
              <a:rPr sz="1350" b="1" dirty="0">
                <a:latin typeface="Carlito" panose="020F0502020204030204"/>
                <a:cs typeface="Carlito" panose="020F0502020204030204"/>
              </a:rPr>
              <a:t>is </a:t>
            </a:r>
            <a:r>
              <a:rPr sz="1350" b="1" spc="-4" dirty="0">
                <a:latin typeface="Carlito" panose="020F0502020204030204"/>
                <a:cs typeface="Carlito" panose="020F0502020204030204"/>
              </a:rPr>
              <a:t>supposed </a:t>
            </a:r>
            <a:r>
              <a:rPr sz="1350" b="1" spc="-8" dirty="0">
                <a:latin typeface="Carlito" panose="020F0502020204030204"/>
                <a:cs typeface="Carlito" panose="020F0502020204030204"/>
              </a:rPr>
              <a:t>to</a:t>
            </a:r>
            <a:r>
              <a:rPr sz="1350" b="1" spc="-41" dirty="0">
                <a:latin typeface="Carlito" panose="020F0502020204030204"/>
                <a:cs typeface="Carlito" panose="020F0502020204030204"/>
              </a:rPr>
              <a:t> </a:t>
            </a:r>
            <a:r>
              <a:rPr sz="1350" b="1" spc="-15" dirty="0">
                <a:latin typeface="Carlito" panose="020F0502020204030204"/>
                <a:cs typeface="Carlito" panose="020F0502020204030204"/>
              </a:rPr>
              <a:t>take</a:t>
            </a:r>
            <a:endParaRPr sz="1350" dirty="0">
              <a:latin typeface="Carlito" panose="020F0502020204030204"/>
              <a:cs typeface="Carlito" panose="020F0502020204030204"/>
            </a:endParaRPr>
          </a:p>
          <a:p>
            <a:pPr marL="9525">
              <a:spcBef>
                <a:spcPts val="5"/>
              </a:spcBef>
            </a:pPr>
            <a:r>
              <a:rPr sz="1350" b="1" spc="-4" dirty="0">
                <a:latin typeface="Carlito" panose="020F0502020204030204"/>
                <a:cs typeface="Carlito" panose="020F0502020204030204"/>
              </a:rPr>
              <a:t>path </a:t>
            </a:r>
            <a:r>
              <a:rPr sz="1350" b="1" dirty="0">
                <a:latin typeface="Carlito" panose="020F0502020204030204"/>
                <a:cs typeface="Carlito" panose="020F0502020204030204"/>
              </a:rPr>
              <a:t>1, but they </a:t>
            </a:r>
            <a:r>
              <a:rPr sz="1350" b="1" spc="-15" dirty="0">
                <a:latin typeface="Carlito" panose="020F0502020204030204"/>
                <a:cs typeface="Carlito" panose="020F0502020204030204"/>
              </a:rPr>
              <a:t>take </a:t>
            </a:r>
            <a:r>
              <a:rPr sz="1350" b="1" spc="-4" dirty="0">
                <a:latin typeface="Carlito" panose="020F0502020204030204"/>
                <a:cs typeface="Carlito" panose="020F0502020204030204"/>
              </a:rPr>
              <a:t>path</a:t>
            </a:r>
            <a:r>
              <a:rPr sz="1350" b="1" spc="-56" dirty="0">
                <a:latin typeface="Carlito" panose="020F0502020204030204"/>
                <a:cs typeface="Carlito" panose="020F0502020204030204"/>
              </a:rPr>
              <a:t> </a:t>
            </a:r>
            <a:r>
              <a:rPr sz="1350" b="1" dirty="0">
                <a:latin typeface="Carlito" panose="020F0502020204030204"/>
                <a:cs typeface="Carlito" panose="020F0502020204030204"/>
              </a:rPr>
              <a:t>2</a:t>
            </a:r>
            <a:endParaRPr sz="1350" dirty="0">
              <a:latin typeface="Carlito" panose="020F0502020204030204"/>
              <a:cs typeface="Carlito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17" dirty="0"/>
              <a:t>Attack </a:t>
            </a:r>
            <a:r>
              <a:rPr spc="-158" dirty="0"/>
              <a:t>Surfaces </a:t>
            </a:r>
            <a:r>
              <a:rPr spc="-143" dirty="0"/>
              <a:t>of </a:t>
            </a:r>
            <a:r>
              <a:rPr spc="-127" dirty="0"/>
              <a:t>Set-UID</a:t>
            </a:r>
            <a:r>
              <a:rPr spc="-544" dirty="0"/>
              <a:t> </a:t>
            </a:r>
            <a:r>
              <a:rPr spc="-146" dirty="0"/>
              <a:t>Programs</a:t>
            </a:r>
            <a:endParaRPr spc="-146" dirty="0"/>
          </a:p>
        </p:txBody>
      </p:sp>
      <p:sp>
        <p:nvSpPr>
          <p:cNvPr id="3" name="object 3"/>
          <p:cNvSpPr/>
          <p:nvPr/>
        </p:nvSpPr>
        <p:spPr>
          <a:xfrm>
            <a:off x="732662" y="1305305"/>
            <a:ext cx="7495794" cy="29500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03" dirty="0"/>
              <a:t>Attacks </a:t>
            </a:r>
            <a:r>
              <a:rPr spc="-188" dirty="0"/>
              <a:t>via </a:t>
            </a:r>
            <a:r>
              <a:rPr spc="-105" dirty="0"/>
              <a:t>User</a:t>
            </a:r>
            <a:r>
              <a:rPr spc="-379" dirty="0"/>
              <a:t> </a:t>
            </a:r>
            <a:r>
              <a:rPr spc="-116" dirty="0"/>
              <a:t>Inputs</a:t>
            </a:r>
            <a:endParaRPr spc="-11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User Inputs: Explicit Inputs</a:t>
            </a:r>
            <a:endParaRPr lang="en-NZ" dirty="0"/>
          </a:p>
          <a:p>
            <a:endParaRPr lang="en-NZ" dirty="0"/>
          </a:p>
          <a:p>
            <a:r>
              <a:rPr lang="en-NZ" dirty="0"/>
              <a:t>Buffer Overflow</a:t>
            </a:r>
            <a:endParaRPr lang="en-NZ" dirty="0"/>
          </a:p>
          <a:p>
            <a:pPr lvl="1"/>
            <a:r>
              <a:rPr lang="en-NZ" dirty="0"/>
              <a:t>Overflowing a buffer to run malicious code</a:t>
            </a:r>
            <a:endParaRPr lang="en-NZ" dirty="0"/>
          </a:p>
          <a:p>
            <a:endParaRPr lang="en-NZ" dirty="0"/>
          </a:p>
          <a:p>
            <a:r>
              <a:rPr lang="en-NZ" dirty="0"/>
              <a:t>Format String Vulnerability</a:t>
            </a:r>
            <a:endParaRPr lang="en-NZ" dirty="0"/>
          </a:p>
          <a:p>
            <a:pPr lvl="1"/>
            <a:r>
              <a:rPr lang="en-NZ" dirty="0"/>
              <a:t>Changing program behaviour using user inputs as format strings</a:t>
            </a:r>
            <a:endParaRPr lang="en-NZ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03" dirty="0"/>
              <a:t>Attacks </a:t>
            </a:r>
            <a:r>
              <a:rPr spc="-188" dirty="0"/>
              <a:t>via </a:t>
            </a:r>
            <a:r>
              <a:rPr spc="-105" dirty="0"/>
              <a:t>User</a:t>
            </a:r>
            <a:r>
              <a:rPr spc="-379" dirty="0"/>
              <a:t> </a:t>
            </a:r>
            <a:r>
              <a:rPr spc="-116" dirty="0"/>
              <a:t>Inputs</a:t>
            </a:r>
            <a:endParaRPr spc="-116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330"/>
              </a:spcBef>
              <a:buNone/>
            </a:pPr>
            <a:r>
              <a:rPr lang="en-US" spc="-4" dirty="0" err="1">
                <a:latin typeface="Carlito" panose="020F0502020204030204"/>
                <a:cs typeface="Carlito" panose="020F0502020204030204"/>
              </a:rPr>
              <a:t>CHSH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–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Change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Shell</a:t>
            </a:r>
            <a:endParaRPr lang="en-US" spc="-4" dirty="0">
              <a:latin typeface="Carlito" panose="020F0502020204030204"/>
              <a:cs typeface="Carlito" panose="020F0502020204030204"/>
            </a:endParaRPr>
          </a:p>
          <a:p>
            <a:pPr marL="523875" indent="-172085">
              <a:spcBef>
                <a:spcPts val="215"/>
              </a:spcBef>
              <a:buFont typeface="Arial" panose="020B0604020202020204"/>
              <a:buChar char="•"/>
              <a:tabLst>
                <a:tab pos="523240" algn="l"/>
                <a:tab pos="523875" algn="l"/>
              </a:tabLst>
            </a:pPr>
            <a:r>
              <a:rPr lang="en-US" sz="2600" spc="-4" dirty="0">
                <a:latin typeface="Carlito" panose="020F0502020204030204"/>
                <a:cs typeface="Carlito" panose="020F0502020204030204"/>
              </a:rPr>
              <a:t>Set-</a:t>
            </a:r>
            <a:r>
              <a:rPr lang="en-US" sz="2600" spc="-4" dirty="0" err="1">
                <a:latin typeface="Carlito" panose="020F0502020204030204"/>
                <a:cs typeface="Carlito" panose="020F0502020204030204"/>
              </a:rPr>
              <a:t>UID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program </a:t>
            </a:r>
            <a:r>
              <a:rPr lang="en-US" sz="2600" dirty="0">
                <a:latin typeface="Carlito" panose="020F0502020204030204"/>
                <a:cs typeface="Carlito" panose="020F0502020204030204"/>
              </a:rPr>
              <a:t>with ability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2600" dirty="0">
                <a:latin typeface="Carlito" panose="020F0502020204030204"/>
                <a:cs typeface="Carlito" panose="020F0502020204030204"/>
              </a:rPr>
              <a:t>change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default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shell</a:t>
            </a:r>
            <a:r>
              <a:rPr lang="en-US" sz="2600" spc="-19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programs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 marL="523875" indent="-172085">
              <a:spcBef>
                <a:spcPts val="190"/>
              </a:spcBef>
              <a:buFont typeface="Arial" panose="020B0604020202020204"/>
              <a:buChar char="•"/>
              <a:tabLst>
                <a:tab pos="523240" algn="l"/>
                <a:tab pos="523875" algn="l"/>
              </a:tabLst>
            </a:pPr>
            <a:r>
              <a:rPr lang="en-US" sz="2600" spc="-4" dirty="0">
                <a:latin typeface="Carlito" panose="020F0502020204030204"/>
                <a:cs typeface="Carlito" panose="020F0502020204030204"/>
              </a:rPr>
              <a:t>Shell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programs are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stored </a:t>
            </a:r>
            <a:r>
              <a:rPr lang="en-US" sz="2600" dirty="0">
                <a:latin typeface="Carlito" panose="020F0502020204030204"/>
                <a:cs typeface="Carlito" panose="020F0502020204030204"/>
              </a:rPr>
              <a:t>in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/</a:t>
            </a:r>
            <a:r>
              <a:rPr lang="en-US" sz="2600" spc="-8" dirty="0" err="1">
                <a:latin typeface="Carlito" panose="020F0502020204030204"/>
                <a:cs typeface="Carlito" panose="020F0502020204030204"/>
              </a:rPr>
              <a:t>etc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/passwd</a:t>
            </a:r>
            <a:r>
              <a:rPr lang="en-US" sz="2600" spc="15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file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40"/>
              </a:spcBef>
              <a:buFont typeface="Arial" panose="020B0604020202020204"/>
              <a:buChar char="•"/>
            </a:pPr>
            <a:endParaRPr lang="en-US" sz="2400" dirty="0">
              <a:latin typeface="Carlito" panose="020F0502020204030204"/>
              <a:cs typeface="Carlito" panose="020F0502020204030204"/>
            </a:endParaRPr>
          </a:p>
          <a:p>
            <a:pPr marL="0" indent="0">
              <a:buNone/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Issues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523875" indent="-172085">
              <a:spcBef>
                <a:spcPts val="215"/>
              </a:spcBef>
              <a:buFont typeface="Arial" panose="020B0604020202020204"/>
              <a:buChar char="•"/>
              <a:tabLst>
                <a:tab pos="523240" algn="l"/>
                <a:tab pos="523875" algn="l"/>
              </a:tabLst>
            </a:pPr>
            <a:r>
              <a:rPr lang="en-US" sz="2600" spc="-8" dirty="0">
                <a:latin typeface="Carlito" panose="020F0502020204030204"/>
                <a:cs typeface="Carlito" panose="020F0502020204030204"/>
              </a:rPr>
              <a:t>Failing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2600" spc="-8" dirty="0">
                <a:latin typeface="Carlito" panose="020F0502020204030204"/>
                <a:cs typeface="Carlito" panose="020F0502020204030204"/>
              </a:rPr>
              <a:t>sanitize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user</a:t>
            </a:r>
            <a:r>
              <a:rPr lang="en-US" sz="2600" spc="3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inputs</a:t>
            </a:r>
            <a:endParaRPr lang="en-US" sz="2600" dirty="0">
              <a:latin typeface="Carlito" panose="020F0502020204030204"/>
              <a:cs typeface="Carlito" panose="020F0502020204030204"/>
            </a:endParaRPr>
          </a:p>
          <a:p>
            <a:pPr marL="523875" indent="-172085">
              <a:spcBef>
                <a:spcPts val="195"/>
              </a:spcBef>
              <a:buFont typeface="Arial" panose="020B0604020202020204"/>
              <a:buChar char="•"/>
              <a:tabLst>
                <a:tab pos="523240" algn="l"/>
                <a:tab pos="523875" algn="l"/>
              </a:tabLst>
            </a:pPr>
            <a:r>
              <a:rPr lang="en-US" sz="2600" spc="-19" dirty="0">
                <a:latin typeface="Carlito" panose="020F0502020204030204"/>
                <a:cs typeface="Carlito" panose="020F0502020204030204"/>
              </a:rPr>
              <a:t>Attackers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could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create </a:t>
            </a:r>
            <a:r>
              <a:rPr lang="en-US" sz="2600" dirty="0">
                <a:latin typeface="Carlito" panose="020F0502020204030204"/>
                <a:cs typeface="Carlito" panose="020F0502020204030204"/>
              </a:rPr>
              <a:t>a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new </a:t>
            </a:r>
            <a:r>
              <a:rPr lang="en-US" sz="2600" spc="-11" dirty="0">
                <a:latin typeface="Carlito" panose="020F0502020204030204"/>
                <a:cs typeface="Carlito" panose="020F0502020204030204"/>
              </a:rPr>
              <a:t>root</a:t>
            </a:r>
            <a:r>
              <a:rPr lang="en-US" sz="2600" spc="26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600" spc="-4" dirty="0">
                <a:latin typeface="Carlito" panose="020F0502020204030204"/>
                <a:cs typeface="Carlito" panose="020F0502020204030204"/>
              </a:rPr>
              <a:t>account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40"/>
              </a:spcBef>
            </a:pPr>
            <a:endParaRPr lang="en-US" sz="2400" dirty="0">
              <a:latin typeface="Carlito" panose="020F0502020204030204"/>
              <a:cs typeface="Carlito" panose="020F0502020204030204"/>
            </a:endParaRPr>
          </a:p>
          <a:p>
            <a:pPr marL="0" indent="0">
              <a:buNone/>
            </a:pPr>
            <a:r>
              <a:rPr lang="en-US" spc="-15" dirty="0">
                <a:latin typeface="Carlito" panose="020F0502020204030204"/>
                <a:cs typeface="Carlito" panose="020F0502020204030204"/>
              </a:rPr>
              <a:t>Attack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  <p:sp>
        <p:nvSpPr>
          <p:cNvPr id="4" name="object 4"/>
          <p:cNvSpPr/>
          <p:nvPr/>
        </p:nvSpPr>
        <p:spPr>
          <a:xfrm>
            <a:off x="1007815" y="4442737"/>
            <a:ext cx="7368383" cy="1878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03" dirty="0"/>
              <a:t>Attacks </a:t>
            </a:r>
            <a:r>
              <a:rPr spc="-188" dirty="0"/>
              <a:t>via </a:t>
            </a:r>
            <a:r>
              <a:rPr spc="-165" dirty="0"/>
              <a:t>System</a:t>
            </a:r>
            <a:r>
              <a:rPr spc="-409" dirty="0"/>
              <a:t> </a:t>
            </a:r>
            <a:r>
              <a:rPr spc="-116" dirty="0"/>
              <a:t>Inputs</a:t>
            </a:r>
            <a:endParaRPr spc="-11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Inputs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Race Condition</a:t>
            </a:r>
            <a:endParaRPr lang="en-US" dirty="0"/>
          </a:p>
          <a:p>
            <a:pPr lvl="2"/>
            <a:r>
              <a:rPr lang="en-US" dirty="0"/>
              <a:t>Symbolic link to privileged file from a unprivileged file</a:t>
            </a:r>
            <a:endParaRPr lang="en-US" dirty="0"/>
          </a:p>
          <a:p>
            <a:pPr lvl="2"/>
            <a:r>
              <a:rPr lang="en-US" dirty="0"/>
              <a:t>Influence programs</a:t>
            </a:r>
            <a:endParaRPr lang="en-US" dirty="0"/>
          </a:p>
          <a:p>
            <a:pPr lvl="2"/>
            <a:r>
              <a:rPr lang="en-US" dirty="0"/>
              <a:t>Writing inside world writable folder</a:t>
            </a:r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03" dirty="0"/>
              <a:t>Attacks </a:t>
            </a:r>
            <a:r>
              <a:rPr spc="-188" dirty="0"/>
              <a:t>via </a:t>
            </a:r>
            <a:r>
              <a:rPr spc="-153" dirty="0"/>
              <a:t>Environment</a:t>
            </a:r>
            <a:r>
              <a:rPr spc="-349" dirty="0"/>
              <a:t> </a:t>
            </a:r>
            <a:r>
              <a:rPr spc="-180" dirty="0"/>
              <a:t>Variables</a:t>
            </a:r>
            <a:endParaRPr spc="-18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can be influenced by inputs that are not visible inside a  program.</a:t>
            </a:r>
            <a:endParaRPr lang="en-US" dirty="0"/>
          </a:p>
          <a:p>
            <a:endParaRPr lang="en-US" dirty="0"/>
          </a:p>
          <a:p>
            <a:r>
              <a:rPr lang="en-US" dirty="0"/>
              <a:t>Environment Variables : These can be set by a user before running a  program.</a:t>
            </a:r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203" dirty="0"/>
              <a:t>Attacks </a:t>
            </a:r>
            <a:r>
              <a:rPr spc="-188" dirty="0"/>
              <a:t>via </a:t>
            </a:r>
            <a:r>
              <a:rPr spc="-153" dirty="0"/>
              <a:t>Environment</a:t>
            </a:r>
            <a:r>
              <a:rPr spc="-349" dirty="0"/>
              <a:t> </a:t>
            </a:r>
            <a:r>
              <a:rPr spc="-180" dirty="0"/>
              <a:t>Variables</a:t>
            </a:r>
            <a:endParaRPr spc="-18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2085">
              <a:spcBef>
                <a:spcPts val="30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PATH</a:t>
            </a:r>
            <a:r>
              <a:rPr lang="en-US" sz="2100" spc="-7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100" spc="-15" dirty="0">
                <a:latin typeface="Carlito" panose="020F0502020204030204"/>
                <a:cs typeface="Carlito" panose="020F0502020204030204"/>
              </a:rPr>
              <a:t>Environment </a:t>
            </a:r>
            <a:r>
              <a:rPr lang="en-US" sz="2100" spc="-19" dirty="0">
                <a:latin typeface="Carlito" panose="020F0502020204030204"/>
                <a:cs typeface="Carlito" panose="020F0502020204030204"/>
              </a:rPr>
              <a:t>Variable</a:t>
            </a:r>
            <a:endParaRPr lang="en-US" sz="2100" dirty="0">
              <a:latin typeface="Carlito" panose="020F0502020204030204"/>
              <a:cs typeface="Carlito" panose="020F0502020204030204"/>
            </a:endParaRPr>
          </a:p>
          <a:p>
            <a:pPr marL="523875" marR="3810" lvl="1" indent="-171450">
              <a:spcBef>
                <a:spcPts val="450"/>
              </a:spcBef>
              <a:buFont typeface="Arial" panose="020B0604020202020204"/>
              <a:buChar char="•"/>
              <a:tabLst>
                <a:tab pos="52387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Used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by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shell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programs to locate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a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command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if the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user does not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provide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the 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full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path </a:t>
            </a:r>
            <a:r>
              <a:rPr lang="en-US" spc="-15" dirty="0">
                <a:latin typeface="Carlito" panose="020F0502020204030204"/>
                <a:cs typeface="Carlito" panose="020F0502020204030204"/>
              </a:rPr>
              <a:t>for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the</a:t>
            </a:r>
            <a:r>
              <a:rPr lang="en-US" spc="15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command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523875" lvl="1" indent="-172085">
              <a:spcBef>
                <a:spcPts val="135"/>
              </a:spcBef>
              <a:buFont typeface="Arial" panose="020B0604020202020204"/>
              <a:buChar char="•"/>
              <a:tabLst>
                <a:tab pos="523875" algn="l"/>
                <a:tab pos="1468120" algn="l"/>
              </a:tabLst>
            </a:pPr>
            <a:r>
              <a:rPr lang="en-US" spc="-11" dirty="0">
                <a:latin typeface="Carlito" panose="020F0502020204030204"/>
                <a:cs typeface="Carlito" panose="020F0502020204030204"/>
              </a:rPr>
              <a:t>system():	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call /bin/</a:t>
            </a:r>
            <a:r>
              <a:rPr lang="en-US" spc="-8" dirty="0" err="1">
                <a:latin typeface="Carlito" panose="020F0502020204030204"/>
                <a:cs typeface="Carlito" panose="020F0502020204030204"/>
              </a:rPr>
              <a:t>sh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 first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523875" lvl="1" indent="-172085">
              <a:spcBef>
                <a:spcPts val="155"/>
              </a:spcBef>
              <a:buFont typeface="Arial" panose="020B0604020202020204"/>
              <a:buChar char="•"/>
              <a:tabLst>
                <a:tab pos="523875" algn="l"/>
              </a:tabLst>
            </a:pPr>
            <a:r>
              <a:rPr lang="en-US" spc="-11" dirty="0">
                <a:latin typeface="Carlito" panose="020F0502020204030204"/>
                <a:cs typeface="Carlito" panose="020F0502020204030204"/>
              </a:rPr>
              <a:t>system(“ls”)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866775" lvl="2" indent="-172085">
              <a:spcBef>
                <a:spcPts val="220"/>
              </a:spcBef>
              <a:buFont typeface="Arial" panose="020B0604020202020204"/>
              <a:buChar char="•"/>
              <a:tabLst>
                <a:tab pos="866775" algn="l"/>
                <a:tab pos="866775" algn="l"/>
              </a:tabLst>
            </a:pPr>
            <a:r>
              <a:rPr lang="en-US" sz="1800" spc="-4" dirty="0">
                <a:latin typeface="Carlito" panose="020F0502020204030204"/>
                <a:cs typeface="Carlito" panose="020F0502020204030204"/>
              </a:rPr>
              <a:t>/bin/</a:t>
            </a:r>
            <a:r>
              <a:rPr lang="en-US" sz="1800" spc="-4" dirty="0" err="1">
                <a:latin typeface="Carlito" panose="020F0502020204030204"/>
                <a:cs typeface="Carlito" panose="020F0502020204030204"/>
              </a:rPr>
              <a:t>sh</a:t>
            </a:r>
            <a:r>
              <a:rPr lang="en-US" sz="1800" spc="-4" dirty="0">
                <a:latin typeface="Carlito" panose="020F0502020204030204"/>
                <a:cs typeface="Carlito" panose="020F0502020204030204"/>
              </a:rPr>
              <a:t> uses </a:t>
            </a:r>
            <a:r>
              <a:rPr lang="en-US" sz="1800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z="1800" spc="-60" dirty="0">
                <a:latin typeface="Carlito" panose="020F0502020204030204"/>
                <a:cs typeface="Carlito" panose="020F0502020204030204"/>
              </a:rPr>
              <a:t>PATH </a:t>
            </a:r>
            <a:r>
              <a:rPr lang="en-US" sz="1800" spc="-8" dirty="0">
                <a:latin typeface="Carlito" panose="020F0502020204030204"/>
                <a:cs typeface="Carlito" panose="020F0502020204030204"/>
              </a:rPr>
              <a:t>environment </a:t>
            </a:r>
            <a:r>
              <a:rPr lang="en-US" sz="1800" spc="-4" dirty="0">
                <a:latin typeface="Carlito" panose="020F0502020204030204"/>
                <a:cs typeface="Carlito" panose="020F0502020204030204"/>
              </a:rPr>
              <a:t>variable </a:t>
            </a:r>
            <a:r>
              <a:rPr lang="en-US" sz="1800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1800" spc="-8" dirty="0">
                <a:latin typeface="Carlito" panose="020F0502020204030204"/>
                <a:cs typeface="Carlito" panose="020F0502020204030204"/>
              </a:rPr>
              <a:t>locate</a:t>
            </a:r>
            <a:r>
              <a:rPr lang="en-US" sz="1800" spc="9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1800" spc="-4" dirty="0">
                <a:latin typeface="Carlito" panose="020F0502020204030204"/>
                <a:cs typeface="Carlito" panose="020F0502020204030204"/>
              </a:rPr>
              <a:t>“ls”</a:t>
            </a:r>
            <a:endParaRPr lang="en-US" sz="1800" dirty="0">
              <a:latin typeface="Carlito" panose="020F0502020204030204"/>
              <a:cs typeface="Carlito" panose="020F0502020204030204"/>
            </a:endParaRPr>
          </a:p>
          <a:p>
            <a:pPr marL="866775" lvl="2" indent="-172085">
              <a:spcBef>
                <a:spcPts val="190"/>
              </a:spcBef>
              <a:buFont typeface="Arial" panose="020B0604020202020204"/>
              <a:buChar char="•"/>
              <a:tabLst>
                <a:tab pos="866775" algn="l"/>
                <a:tab pos="866775" algn="l"/>
              </a:tabLst>
            </a:pPr>
            <a:r>
              <a:rPr lang="en-US" sz="1800" spc="-15" dirty="0">
                <a:latin typeface="Carlito" panose="020F0502020204030204"/>
                <a:cs typeface="Carlito" panose="020F0502020204030204"/>
              </a:rPr>
              <a:t>Attacker </a:t>
            </a:r>
            <a:r>
              <a:rPr lang="en-US" sz="1800" spc="-4" dirty="0">
                <a:latin typeface="Carlito" panose="020F0502020204030204"/>
                <a:cs typeface="Carlito" panose="020F0502020204030204"/>
              </a:rPr>
              <a:t>can manipulate </a:t>
            </a:r>
            <a:r>
              <a:rPr lang="en-US" sz="1800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z="1800" spc="-56" dirty="0">
                <a:latin typeface="Carlito" panose="020F0502020204030204"/>
                <a:cs typeface="Carlito" panose="020F0502020204030204"/>
              </a:rPr>
              <a:t>PATH </a:t>
            </a:r>
            <a:r>
              <a:rPr lang="en-US" sz="1800" spc="-4" dirty="0">
                <a:latin typeface="Carlito" panose="020F0502020204030204"/>
                <a:cs typeface="Carlito" panose="020F0502020204030204"/>
              </a:rPr>
              <a:t>variable </a:t>
            </a:r>
            <a:r>
              <a:rPr lang="en-US" sz="1800" dirty="0">
                <a:latin typeface="Carlito" panose="020F0502020204030204"/>
                <a:cs typeface="Carlito" panose="020F0502020204030204"/>
              </a:rPr>
              <a:t>and </a:t>
            </a:r>
            <a:r>
              <a:rPr lang="en-US" sz="1800" spc="-11" dirty="0">
                <a:latin typeface="Carlito" panose="020F0502020204030204"/>
                <a:cs typeface="Carlito" panose="020F0502020204030204"/>
              </a:rPr>
              <a:t>control </a:t>
            </a:r>
            <a:r>
              <a:rPr lang="en-US" sz="1800" spc="-4" dirty="0">
                <a:latin typeface="Carlito" panose="020F0502020204030204"/>
                <a:cs typeface="Carlito" panose="020F0502020204030204"/>
              </a:rPr>
              <a:t>how </a:t>
            </a:r>
            <a:r>
              <a:rPr lang="en-US" sz="1800" dirty="0">
                <a:latin typeface="Carlito" panose="020F0502020204030204"/>
                <a:cs typeface="Carlito" panose="020F0502020204030204"/>
              </a:rPr>
              <a:t>the “ls” command is</a:t>
            </a:r>
            <a:r>
              <a:rPr lang="en-US" sz="1800" spc="7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1800" spc="-8" dirty="0">
                <a:latin typeface="Carlito" panose="020F0502020204030204"/>
                <a:cs typeface="Carlito" panose="020F0502020204030204"/>
              </a:rPr>
              <a:t>found</a:t>
            </a:r>
            <a:endParaRPr lang="en-US" sz="1800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43" dirty="0"/>
              <a:t>Invoking</a:t>
            </a:r>
            <a:r>
              <a:rPr spc="-274" dirty="0"/>
              <a:t> </a:t>
            </a:r>
            <a:r>
              <a:rPr spc="-146" dirty="0"/>
              <a:t>Programs</a:t>
            </a:r>
            <a:endParaRPr spc="-14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975" marR="0" lvl="0" indent="-172085" algn="l" defTabSz="457200" rtl="0" eaLnBrk="1" fontAlgn="auto" latinLnBrk="0" hangingPunct="1">
              <a:spcBef>
                <a:spcPts val="58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80975" algn="l"/>
              </a:tabLst>
              <a:defRPr/>
            </a:pP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Invoking external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commands </a:t>
            </a:r>
            <a:r>
              <a:rPr kumimoji="0" lang="en-US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from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inside 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a</a:t>
            </a:r>
            <a:r>
              <a:rPr kumimoji="0" lang="en-US" b="0" i="0" u="none" strike="noStrike" kern="1200" cap="none" spc="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 </a:t>
            </a:r>
            <a:r>
              <a:rPr kumimoji="0" lang="en-US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program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 panose="020F0502020204030204"/>
              <a:ea typeface="+mn-ea"/>
              <a:cs typeface="Carlito" panose="020F0502020204030204"/>
            </a:endParaRPr>
          </a:p>
          <a:p>
            <a:pPr marL="180975" marR="0" lvl="0" indent="-172085" algn="l" defTabSz="457200" rtl="0" eaLnBrk="1" fontAlgn="auto" latinLnBrk="0" hangingPunct="1">
              <a:spcBef>
                <a:spcPts val="50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80975" algn="l"/>
              </a:tabLst>
              <a:defRPr/>
            </a:pP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External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command 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is chosen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by 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the Set-</a:t>
            </a:r>
            <a:r>
              <a:rPr kumimoji="0" lang="en-US" b="0" i="0" u="none" strike="noStrike" kern="1200" cap="none" spc="-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UID</a:t>
            </a:r>
            <a:r>
              <a:rPr kumimoji="0" lang="en-US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 </a:t>
            </a:r>
            <a:r>
              <a:rPr kumimoji="0" lang="en-US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program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 panose="020F0502020204030204"/>
              <a:ea typeface="+mn-ea"/>
              <a:cs typeface="Carlito" panose="020F0502020204030204"/>
            </a:endParaRPr>
          </a:p>
          <a:p>
            <a:pPr marL="523875" marR="0" lvl="1" indent="-172085" algn="l" defTabSz="457200" rtl="0" eaLnBrk="1" fontAlgn="auto" latinLnBrk="0" hangingPunct="1">
              <a:spcBef>
                <a:spcPts val="17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523875" algn="l"/>
              </a:tabLst>
              <a:defRPr/>
            </a:pP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Users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are 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not supposed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to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provide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the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command 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(or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it is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not secure)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 panose="020F0502020204030204"/>
              <a:ea typeface="+mn-ea"/>
              <a:cs typeface="Carlito" panose="020F0502020204030204"/>
            </a:endParaRPr>
          </a:p>
          <a:p>
            <a:pPr marL="180975" marR="0" lvl="0" indent="-172085" algn="l" defTabSz="457200" rtl="0" eaLnBrk="1" fontAlgn="auto" latinLnBrk="0" hangingPunct="1">
              <a:spcBef>
                <a:spcPts val="48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80975" algn="l"/>
              </a:tabLst>
              <a:defRPr/>
            </a:pPr>
            <a:r>
              <a:rPr kumimoji="0" lang="en-US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Attack: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 panose="020F0502020204030204"/>
              <a:ea typeface="+mn-ea"/>
              <a:cs typeface="Carlito" panose="020F0502020204030204"/>
            </a:endParaRPr>
          </a:p>
          <a:p>
            <a:pPr marL="523875" marR="0" lvl="1" indent="-172085" algn="l" defTabSz="457200" rtl="0" eaLnBrk="1" fontAlgn="auto" latinLnBrk="0" hangingPunct="1">
              <a:spcBef>
                <a:spcPts val="17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523875" algn="l"/>
              </a:tabLst>
              <a:defRPr/>
            </a:pP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Users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are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often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asked to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provide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input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data to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the</a:t>
            </a:r>
            <a:r>
              <a:rPr kumimoji="0" lang="en-US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command.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 panose="020F0502020204030204"/>
              <a:ea typeface="+mn-ea"/>
              <a:cs typeface="Carlito" panose="020F0502020204030204"/>
            </a:endParaRPr>
          </a:p>
          <a:p>
            <a:pPr marL="523875" marR="3810" lvl="1" indent="-171450" algn="l" defTabSz="457200" rtl="0" eaLnBrk="1" fontAlgn="auto" latinLnBrk="0" hangingPunct="1">
              <a:spcBef>
                <a:spcPts val="40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523875" algn="l"/>
                <a:tab pos="2188845" algn="l"/>
              </a:tabLs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If the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command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is 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not </a:t>
            </a:r>
            <a:r>
              <a:rPr kumimoji="0" lang="en-US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invoked </a:t>
            </a:r>
            <a:r>
              <a:rPr kumimoji="0" lang="en-US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properly,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user’s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input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data may 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be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turned </a:t>
            </a:r>
            <a:r>
              <a:rPr kumimoji="0" lang="en-US" b="0" i="0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into  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command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 name.	</a:t>
            </a:r>
            <a:r>
              <a:rPr kumimoji="0" lang="en-US" b="0" i="0" u="none" strike="noStrike" kern="1200" cap="none" spc="-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This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is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 dangerous</a:t>
            </a:r>
            <a:r>
              <a:rPr kumimoji="0" lang="en-US" b="0" i="0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 panose="020F0502020204030204"/>
                <a:ea typeface="+mn-ea"/>
                <a:cs typeface="Carlito" panose="020F0502020204030204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 panose="020F0502020204030204"/>
              <a:ea typeface="+mn-ea"/>
              <a:cs typeface="Carlito" panose="020F0502020204030204"/>
            </a:endParaRPr>
          </a:p>
          <a:p>
            <a:endParaRPr lang="en-NZ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0"/>
              </a:spcBef>
            </a:pPr>
            <a:r>
              <a:rPr sz="3000" spc="-135" dirty="0"/>
              <a:t>Invoking </a:t>
            </a:r>
            <a:r>
              <a:rPr sz="3000" spc="-131" dirty="0"/>
              <a:t>Programs </a:t>
            </a:r>
            <a:r>
              <a:rPr sz="3000" spc="-315" dirty="0"/>
              <a:t>: </a:t>
            </a:r>
            <a:r>
              <a:rPr sz="3000" spc="-139" dirty="0"/>
              <a:t>Unsafe</a:t>
            </a:r>
            <a:r>
              <a:rPr sz="3000" spc="-341" dirty="0"/>
              <a:t> </a:t>
            </a:r>
            <a:r>
              <a:rPr sz="3000" spc="-131" dirty="0"/>
              <a:t>Approach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10920" y="1349882"/>
            <a:ext cx="5511546" cy="28620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692277" y="1333310"/>
            <a:ext cx="8060055" cy="3394615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5650230" marR="45720" indent="-171450">
              <a:lnSpc>
                <a:spcPts val="1945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5650230" algn="l"/>
              </a:tabLst>
            </a:pPr>
            <a:r>
              <a:rPr spc="-4" dirty="0">
                <a:latin typeface="Carlito" panose="020F0502020204030204"/>
                <a:cs typeface="Carlito" panose="020F0502020204030204"/>
              </a:rPr>
              <a:t>The easiest </a:t>
            </a:r>
            <a:r>
              <a:rPr spc="-19" dirty="0">
                <a:latin typeface="Carlito" panose="020F0502020204030204"/>
                <a:cs typeface="Carlito" panose="020F0502020204030204"/>
              </a:rPr>
              <a:t>way </a:t>
            </a:r>
            <a:r>
              <a:rPr spc="-11" dirty="0">
                <a:latin typeface="Carlito" panose="020F0502020204030204"/>
                <a:cs typeface="Carlito" panose="020F0502020204030204"/>
              </a:rPr>
              <a:t>to</a:t>
            </a:r>
            <a:r>
              <a:rPr spc="-64" dirty="0">
                <a:latin typeface="Carlito" panose="020F0502020204030204"/>
                <a:cs typeface="Carlito" panose="020F0502020204030204"/>
              </a:rPr>
              <a:t> </a:t>
            </a:r>
            <a:r>
              <a:rPr spc="-19" dirty="0">
                <a:latin typeface="Carlito" panose="020F0502020204030204"/>
                <a:cs typeface="Carlito" panose="020F0502020204030204"/>
              </a:rPr>
              <a:t>invoke  </a:t>
            </a:r>
            <a:r>
              <a:rPr dirty="0">
                <a:latin typeface="Carlito" panose="020F0502020204030204"/>
                <a:cs typeface="Carlito" panose="020F0502020204030204"/>
              </a:rPr>
              <a:t>an </a:t>
            </a:r>
            <a:r>
              <a:rPr spc="-8" dirty="0">
                <a:latin typeface="Carlito" panose="020F0502020204030204"/>
                <a:cs typeface="Carlito" panose="020F0502020204030204"/>
              </a:rPr>
              <a:t>external command </a:t>
            </a:r>
            <a:r>
              <a:rPr dirty="0">
                <a:latin typeface="Carlito" panose="020F0502020204030204"/>
                <a:cs typeface="Carlito" panose="020F0502020204030204"/>
              </a:rPr>
              <a:t>is  the </a:t>
            </a:r>
            <a:r>
              <a:rPr spc="-11" dirty="0">
                <a:latin typeface="Carlito" panose="020F0502020204030204"/>
                <a:cs typeface="Carlito" panose="020F0502020204030204"/>
              </a:rPr>
              <a:t>system()</a:t>
            </a:r>
            <a:r>
              <a:rPr spc="-45" dirty="0">
                <a:latin typeface="Carlito" panose="020F0502020204030204"/>
                <a:cs typeface="Carlito" panose="020F0502020204030204"/>
              </a:rPr>
              <a:t> </a:t>
            </a:r>
            <a:r>
              <a:rPr spc="-4" dirty="0">
                <a:latin typeface="Carlito" panose="020F0502020204030204"/>
                <a:cs typeface="Carlito" panose="020F0502020204030204"/>
              </a:rPr>
              <a:t>function.</a:t>
            </a:r>
            <a:endParaRPr>
              <a:latin typeface="Carlito" panose="020F0502020204030204"/>
              <a:cs typeface="Carlito" panose="020F0502020204030204"/>
            </a:endParaRPr>
          </a:p>
          <a:p>
            <a:pPr marL="5650230" marR="51435" indent="-171450">
              <a:lnSpc>
                <a:spcPct val="9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5650230" algn="l"/>
              </a:tabLst>
            </a:pPr>
            <a:r>
              <a:rPr spc="-4" dirty="0">
                <a:latin typeface="Carlito" panose="020F0502020204030204"/>
                <a:cs typeface="Carlito" panose="020F0502020204030204"/>
              </a:rPr>
              <a:t>This </a:t>
            </a:r>
            <a:r>
              <a:rPr spc="-11" dirty="0">
                <a:latin typeface="Carlito" panose="020F0502020204030204"/>
                <a:cs typeface="Carlito" panose="020F0502020204030204"/>
              </a:rPr>
              <a:t>program </a:t>
            </a:r>
            <a:r>
              <a:rPr dirty="0">
                <a:latin typeface="Carlito" panose="020F0502020204030204"/>
                <a:cs typeface="Carlito" panose="020F0502020204030204"/>
              </a:rPr>
              <a:t>is</a:t>
            </a:r>
            <a:r>
              <a:rPr spc="-75" dirty="0">
                <a:latin typeface="Carlito" panose="020F0502020204030204"/>
                <a:cs typeface="Carlito" panose="020F0502020204030204"/>
              </a:rPr>
              <a:t> </a:t>
            </a:r>
            <a:r>
              <a:rPr spc="-4" dirty="0">
                <a:latin typeface="Carlito" panose="020F0502020204030204"/>
                <a:cs typeface="Carlito" panose="020F0502020204030204"/>
              </a:rPr>
              <a:t>supposed  </a:t>
            </a:r>
            <a:r>
              <a:rPr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dirty="0">
                <a:latin typeface="Carlito" panose="020F0502020204030204"/>
                <a:cs typeface="Carlito" panose="020F0502020204030204"/>
              </a:rPr>
              <a:t>run the </a:t>
            </a:r>
            <a:r>
              <a:rPr spc="-4" dirty="0">
                <a:latin typeface="Courier New" panose="02070309020205020404"/>
                <a:cs typeface="Courier New" panose="02070309020205020404"/>
              </a:rPr>
              <a:t>/bin/cat  </a:t>
            </a:r>
            <a:r>
              <a:rPr spc="-11" dirty="0">
                <a:latin typeface="Carlito" panose="020F0502020204030204"/>
                <a:cs typeface="Carlito" panose="020F0502020204030204"/>
              </a:rPr>
              <a:t>program.</a:t>
            </a:r>
            <a:endParaRPr>
              <a:latin typeface="Carlito" panose="020F0502020204030204"/>
              <a:cs typeface="Carlito" panose="020F0502020204030204"/>
            </a:endParaRPr>
          </a:p>
          <a:p>
            <a:pPr marL="5650230" marR="3810" indent="-171450">
              <a:lnSpc>
                <a:spcPts val="1945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5650230" algn="l"/>
              </a:tabLst>
            </a:pPr>
            <a:r>
              <a:rPr dirty="0">
                <a:latin typeface="Carlito" panose="020F0502020204030204"/>
                <a:cs typeface="Carlito" panose="020F0502020204030204"/>
              </a:rPr>
              <a:t>It is a </a:t>
            </a:r>
            <a:r>
              <a:rPr spc="-8" dirty="0">
                <a:latin typeface="Carlito" panose="020F0502020204030204"/>
                <a:cs typeface="Carlito" panose="020F0502020204030204"/>
              </a:rPr>
              <a:t>root-owned</a:t>
            </a:r>
            <a:r>
              <a:rPr spc="-75" dirty="0">
                <a:latin typeface="Carlito" panose="020F0502020204030204"/>
                <a:cs typeface="Carlito" panose="020F0502020204030204"/>
              </a:rPr>
              <a:t> </a:t>
            </a:r>
            <a:r>
              <a:rPr spc="-4" dirty="0">
                <a:latin typeface="Carlito" panose="020F0502020204030204"/>
                <a:cs typeface="Carlito" panose="020F0502020204030204"/>
              </a:rPr>
              <a:t>Set-UID  </a:t>
            </a:r>
            <a:r>
              <a:rPr spc="-11" dirty="0">
                <a:latin typeface="Carlito" panose="020F0502020204030204"/>
                <a:cs typeface="Carlito" panose="020F0502020204030204"/>
              </a:rPr>
              <a:t>program, </a:t>
            </a:r>
            <a:r>
              <a:rPr spc="-4" dirty="0">
                <a:latin typeface="Carlito" panose="020F0502020204030204"/>
                <a:cs typeface="Carlito" panose="020F0502020204030204"/>
              </a:rPr>
              <a:t>so </a:t>
            </a:r>
            <a:r>
              <a:rPr dirty="0">
                <a:latin typeface="Carlito" panose="020F0502020204030204"/>
                <a:cs typeface="Carlito" panose="020F0502020204030204"/>
              </a:rPr>
              <a:t>the </a:t>
            </a:r>
            <a:r>
              <a:rPr spc="-11" dirty="0">
                <a:latin typeface="Carlito" panose="020F0502020204030204"/>
                <a:cs typeface="Carlito" panose="020F0502020204030204"/>
              </a:rPr>
              <a:t>program  </a:t>
            </a:r>
            <a:r>
              <a:rPr spc="-8" dirty="0">
                <a:latin typeface="Carlito" panose="020F0502020204030204"/>
                <a:cs typeface="Carlito" panose="020F0502020204030204"/>
              </a:rPr>
              <a:t>can </a:t>
            </a:r>
            <a:r>
              <a:rPr spc="-4" dirty="0">
                <a:latin typeface="Carlito" panose="020F0502020204030204"/>
                <a:cs typeface="Carlito" panose="020F0502020204030204"/>
              </a:rPr>
              <a:t>view </a:t>
            </a:r>
            <a:r>
              <a:rPr dirty="0">
                <a:latin typeface="Carlito" panose="020F0502020204030204"/>
                <a:cs typeface="Carlito" panose="020F0502020204030204"/>
              </a:rPr>
              <a:t>all </a:t>
            </a:r>
            <a:r>
              <a:rPr spc="-4" dirty="0">
                <a:latin typeface="Carlito" panose="020F0502020204030204"/>
                <a:cs typeface="Carlito" panose="020F0502020204030204"/>
              </a:rPr>
              <a:t>files, but </a:t>
            </a:r>
            <a:r>
              <a:rPr dirty="0">
                <a:latin typeface="Carlito" panose="020F0502020204030204"/>
                <a:cs typeface="Carlito" panose="020F0502020204030204"/>
              </a:rPr>
              <a:t>it  </a:t>
            </a:r>
            <a:r>
              <a:rPr spc="-4" dirty="0">
                <a:latin typeface="Carlito" panose="020F0502020204030204"/>
                <a:cs typeface="Carlito" panose="020F0502020204030204"/>
              </a:rPr>
              <a:t>can’t write </a:t>
            </a:r>
            <a:r>
              <a:rPr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spc="-15" dirty="0">
                <a:latin typeface="Carlito" panose="020F0502020204030204"/>
                <a:cs typeface="Carlito" panose="020F0502020204030204"/>
              </a:rPr>
              <a:t>any</a:t>
            </a:r>
            <a:r>
              <a:rPr spc="-41" dirty="0">
                <a:latin typeface="Carlito" panose="020F0502020204030204"/>
                <a:cs typeface="Carlito" panose="020F0502020204030204"/>
              </a:rPr>
              <a:t> </a:t>
            </a:r>
            <a:r>
              <a:rPr spc="-4" dirty="0">
                <a:latin typeface="Carlito" panose="020F0502020204030204"/>
                <a:cs typeface="Carlito" panose="020F0502020204030204"/>
              </a:rPr>
              <a:t>file.</a:t>
            </a:r>
            <a:endParaRPr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>
              <a:latin typeface="Carlito" panose="020F0502020204030204"/>
              <a:cs typeface="Carlito" panose="020F0502020204030204"/>
            </a:endParaRPr>
          </a:p>
          <a:p>
            <a:pPr marL="9525">
              <a:spcBef>
                <a:spcPts val="1165"/>
              </a:spcBef>
            </a:pPr>
            <a:r>
              <a:rPr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Question: Can </a:t>
            </a:r>
            <a:r>
              <a:rPr spc="-8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you </a:t>
            </a:r>
            <a:r>
              <a:rPr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use </a:t>
            </a:r>
            <a:r>
              <a:rPr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this </a:t>
            </a:r>
            <a:r>
              <a:rPr spc="-1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program to </a:t>
            </a:r>
            <a:r>
              <a:rPr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run </a:t>
            </a:r>
            <a:r>
              <a:rPr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other </a:t>
            </a:r>
            <a:r>
              <a:rPr spc="-8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command, </a:t>
            </a:r>
            <a:r>
              <a:rPr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with the </a:t>
            </a:r>
            <a:r>
              <a:rPr spc="-1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root</a:t>
            </a:r>
            <a:r>
              <a:rPr spc="-49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spc="-8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privilege?</a:t>
            </a:r>
            <a:endParaRPr>
              <a:latin typeface="Carlito" panose="020F0502020204030204"/>
              <a:cs typeface="Carlito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84" dirty="0"/>
              <a:t>Concept: </a:t>
            </a:r>
            <a:r>
              <a:rPr spc="-143" dirty="0"/>
              <a:t>Access </a:t>
            </a:r>
            <a:r>
              <a:rPr spc="-169" dirty="0"/>
              <a:t>control</a:t>
            </a:r>
            <a:r>
              <a:rPr spc="-420" dirty="0"/>
              <a:t> </a:t>
            </a:r>
            <a:r>
              <a:rPr spc="-139" dirty="0"/>
              <a:t>mechanisms</a:t>
            </a:r>
            <a:endParaRPr spc="-139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Discretionary Access Control (</a:t>
            </a:r>
            <a:r>
              <a:rPr lang="en-US" b="1" dirty="0"/>
              <a:t>DAC</a:t>
            </a:r>
            <a:r>
              <a:rPr lang="en-US" dirty="0"/>
              <a:t>):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Owner of object specifies who can access object (files/directories)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Control access on discretion of owner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Access privileges </a:t>
            </a:r>
            <a:r>
              <a:rPr lang="en-US" u="sng" dirty="0"/>
              <a:t>decided when file created</a:t>
            </a:r>
            <a:endParaRPr lang="en-US" u="sng" dirty="0"/>
          </a:p>
          <a:p>
            <a:pPr lvl="2">
              <a:lnSpc>
                <a:spcPct val="120000"/>
              </a:lnSpc>
            </a:pPr>
            <a:r>
              <a:rPr lang="en-US" dirty="0"/>
              <a:t>Ex: Windows, Linux, Mac, Unix</a:t>
            </a:r>
            <a:endParaRPr lang="en-US" dirty="0"/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Mandatory Access Control (</a:t>
            </a:r>
            <a:r>
              <a:rPr lang="en-US" b="1" dirty="0"/>
              <a:t>MAC</a:t>
            </a:r>
            <a:r>
              <a:rPr lang="en-US" dirty="0"/>
              <a:t>):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u="sng" dirty="0"/>
              <a:t>system</a:t>
            </a:r>
            <a:r>
              <a:rPr lang="en-US" dirty="0"/>
              <a:t> specifies which </a:t>
            </a:r>
            <a:r>
              <a:rPr lang="en-US" b="1" i="1" dirty="0"/>
              <a:t>subjects</a:t>
            </a:r>
            <a:r>
              <a:rPr lang="en-US" dirty="0"/>
              <a:t>(users/processes) can access which </a:t>
            </a:r>
            <a:r>
              <a:rPr lang="en-US" b="1" i="1" dirty="0"/>
              <a:t>objects</a:t>
            </a:r>
            <a:r>
              <a:rPr lang="en-US" dirty="0"/>
              <a:t>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based on security </a:t>
            </a:r>
            <a:r>
              <a:rPr lang="en-US" u="sng" dirty="0"/>
              <a:t>labels</a:t>
            </a:r>
            <a:r>
              <a:rPr lang="en-US" dirty="0"/>
              <a:t> mechanism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/>
              <a:t>subjects</a:t>
            </a:r>
            <a:r>
              <a:rPr lang="en-US" dirty="0"/>
              <a:t> are given </a:t>
            </a:r>
            <a:r>
              <a:rPr lang="en-US" u="sng" dirty="0"/>
              <a:t>clearance</a:t>
            </a:r>
            <a:endParaRPr lang="en-US" u="sng" dirty="0"/>
          </a:p>
          <a:p>
            <a:pPr lvl="1">
              <a:lnSpc>
                <a:spcPct val="120000"/>
              </a:lnSpc>
            </a:pPr>
            <a:r>
              <a:rPr lang="en-US" b="1" dirty="0"/>
              <a:t>objects</a:t>
            </a:r>
            <a:r>
              <a:rPr lang="en-US" dirty="0"/>
              <a:t> are given </a:t>
            </a:r>
            <a:r>
              <a:rPr lang="en-US" u="sng" dirty="0"/>
              <a:t>security classification</a:t>
            </a:r>
            <a:endParaRPr lang="en-US" u="sng" dirty="0"/>
          </a:p>
          <a:p>
            <a:pPr lvl="1">
              <a:lnSpc>
                <a:spcPct val="120000"/>
              </a:lnSpc>
            </a:pPr>
            <a:r>
              <a:rPr lang="en-US" dirty="0"/>
              <a:t>Matches clearance of subject with classification of object.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Examples: secret, top secret, confidential</a:t>
            </a:r>
            <a:endParaRPr lang="en-US" dirty="0"/>
          </a:p>
          <a:p>
            <a:pPr>
              <a:lnSpc>
                <a:spcPct val="120000"/>
              </a:lnSpc>
            </a:pPr>
            <a:endParaRPr lang="en-N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0"/>
              </a:spcBef>
            </a:pPr>
            <a:r>
              <a:rPr sz="3000" spc="-131" dirty="0"/>
              <a:t>Invoking Programs </a:t>
            </a:r>
            <a:r>
              <a:rPr sz="3000" spc="-315" dirty="0"/>
              <a:t>: </a:t>
            </a:r>
            <a:r>
              <a:rPr sz="3000" spc="-135" dirty="0"/>
              <a:t>Unsafe </a:t>
            </a:r>
            <a:r>
              <a:rPr sz="3000" spc="-127" dirty="0"/>
              <a:t>Approach </a:t>
            </a:r>
            <a:r>
              <a:rPr sz="3000" spc="-206" dirty="0"/>
              <a:t>(</a:t>
            </a:r>
            <a:r>
              <a:rPr sz="3000" spc="-548" dirty="0"/>
              <a:t> </a:t>
            </a:r>
            <a:r>
              <a:rPr sz="3000" spc="-139" dirty="0"/>
              <a:t>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28650" y="1016577"/>
            <a:ext cx="6009894" cy="35010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229100" y="2646495"/>
            <a:ext cx="1735455" cy="7550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3813" rIns="0" bIns="0" rtlCol="0">
            <a:spAutoFit/>
          </a:bodyPr>
          <a:lstStyle/>
          <a:p>
            <a:pPr marL="69215" marR="323850">
              <a:lnSpc>
                <a:spcPts val="1945"/>
              </a:lnSpc>
              <a:spcBef>
                <a:spcPts val="190"/>
              </a:spcBef>
            </a:pPr>
            <a:r>
              <a:rPr spc="-3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We </a:t>
            </a:r>
            <a:r>
              <a:rPr spc="-8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can get </a:t>
            </a:r>
            <a:r>
              <a:rPr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a  </a:t>
            </a:r>
            <a:r>
              <a:rPr spc="-1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root </a:t>
            </a:r>
            <a:r>
              <a:rPr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shell</a:t>
            </a:r>
            <a:r>
              <a:rPr spc="-7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with  this</a:t>
            </a:r>
            <a:r>
              <a:rPr spc="-15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input</a:t>
            </a:r>
            <a:endParaRPr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5616" y="3113410"/>
            <a:ext cx="2737961" cy="654368"/>
            <a:chOff x="1994154" y="4418838"/>
            <a:chExt cx="3650615" cy="872490"/>
          </a:xfrm>
        </p:grpSpPr>
        <p:sp>
          <p:nvSpPr>
            <p:cNvPr id="6" name="object 6"/>
            <p:cNvSpPr/>
            <p:nvPr/>
          </p:nvSpPr>
          <p:spPr>
            <a:xfrm>
              <a:off x="3705605" y="4418838"/>
              <a:ext cx="1939289" cy="681990"/>
            </a:xfrm>
            <a:custGeom>
              <a:avLst/>
              <a:gdLst/>
              <a:ahLst/>
              <a:cxnLst/>
              <a:rect l="l" t="t" r="r" b="b"/>
              <a:pathLst>
                <a:path w="1939289" h="681989">
                  <a:moveTo>
                    <a:pt x="122682" y="593598"/>
                  </a:moveTo>
                  <a:lnTo>
                    <a:pt x="0" y="681989"/>
                  </a:lnTo>
                  <a:lnTo>
                    <a:pt x="151003" y="675767"/>
                  </a:lnTo>
                  <a:lnTo>
                    <a:pt x="143167" y="653034"/>
                  </a:lnTo>
                  <a:lnTo>
                    <a:pt x="127889" y="653034"/>
                  </a:lnTo>
                  <a:lnTo>
                    <a:pt x="118491" y="625729"/>
                  </a:lnTo>
                  <a:lnTo>
                    <a:pt x="132132" y="621016"/>
                  </a:lnTo>
                  <a:lnTo>
                    <a:pt x="122682" y="593598"/>
                  </a:lnTo>
                  <a:close/>
                </a:path>
                <a:path w="1939289" h="681989">
                  <a:moveTo>
                    <a:pt x="132132" y="621016"/>
                  </a:moveTo>
                  <a:lnTo>
                    <a:pt x="118491" y="625729"/>
                  </a:lnTo>
                  <a:lnTo>
                    <a:pt x="127889" y="653034"/>
                  </a:lnTo>
                  <a:lnTo>
                    <a:pt x="141542" y="648317"/>
                  </a:lnTo>
                  <a:lnTo>
                    <a:pt x="132132" y="621016"/>
                  </a:lnTo>
                  <a:close/>
                </a:path>
                <a:path w="1939289" h="681989">
                  <a:moveTo>
                    <a:pt x="141542" y="648317"/>
                  </a:moveTo>
                  <a:lnTo>
                    <a:pt x="127889" y="653034"/>
                  </a:lnTo>
                  <a:lnTo>
                    <a:pt x="143167" y="653034"/>
                  </a:lnTo>
                  <a:lnTo>
                    <a:pt x="141542" y="648317"/>
                  </a:lnTo>
                  <a:close/>
                </a:path>
                <a:path w="1939289" h="681989">
                  <a:moveTo>
                    <a:pt x="1929638" y="0"/>
                  </a:moveTo>
                  <a:lnTo>
                    <a:pt x="132132" y="621016"/>
                  </a:lnTo>
                  <a:lnTo>
                    <a:pt x="141542" y="648317"/>
                  </a:lnTo>
                  <a:lnTo>
                    <a:pt x="1939036" y="27431"/>
                  </a:lnTo>
                  <a:lnTo>
                    <a:pt x="192963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994154" y="5276850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179" y="0"/>
                  </a:lnTo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87897" y="2327694"/>
            <a:ext cx="1663541" cy="11176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b="1" spc="-4" dirty="0">
                <a:latin typeface="Carlito" panose="020F0502020204030204"/>
                <a:cs typeface="Carlito" panose="020F0502020204030204"/>
              </a:rPr>
              <a:t>Problem</a:t>
            </a:r>
            <a:r>
              <a:rPr spc="-4" dirty="0">
                <a:latin typeface="Carlito" panose="020F0502020204030204"/>
                <a:cs typeface="Carlito" panose="020F0502020204030204"/>
              </a:rPr>
              <a:t>: Some  part of </a:t>
            </a:r>
            <a:r>
              <a:rPr dirty="0">
                <a:latin typeface="Carlito" panose="020F0502020204030204"/>
                <a:cs typeface="Carlito" panose="020F0502020204030204"/>
              </a:rPr>
              <a:t>the </a:t>
            </a:r>
            <a:r>
              <a:rPr spc="-11" dirty="0">
                <a:latin typeface="Carlito" panose="020F0502020204030204"/>
                <a:cs typeface="Carlito" panose="020F0502020204030204"/>
              </a:rPr>
              <a:t>data  </a:t>
            </a:r>
            <a:r>
              <a:rPr spc="-8" dirty="0">
                <a:latin typeface="Carlito" panose="020F0502020204030204"/>
                <a:cs typeface="Carlito" panose="020F0502020204030204"/>
              </a:rPr>
              <a:t>becomes code  (command</a:t>
            </a:r>
            <a:r>
              <a:rPr spc="-60" dirty="0">
                <a:latin typeface="Carlito" panose="020F0502020204030204"/>
                <a:cs typeface="Carlito" panose="020F0502020204030204"/>
              </a:rPr>
              <a:t> </a:t>
            </a:r>
            <a:r>
              <a:rPr spc="-4" dirty="0">
                <a:latin typeface="Carlito" panose="020F0502020204030204"/>
                <a:cs typeface="Carlito" panose="020F0502020204030204"/>
              </a:rPr>
              <a:t>name)</a:t>
            </a:r>
            <a:endParaRPr>
              <a:latin typeface="Carlito" panose="020F0502020204030204"/>
              <a:cs typeface="Carlito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86" dirty="0"/>
              <a:t>A</a:t>
            </a:r>
            <a:r>
              <a:rPr spc="-311" dirty="0"/>
              <a:t> </a:t>
            </a:r>
            <a:r>
              <a:rPr spc="-120" dirty="0"/>
              <a:t>Note</a:t>
            </a:r>
            <a:endParaRPr spc="-12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Ubuntu 16.04, /bin/</a:t>
            </a:r>
            <a:r>
              <a:rPr lang="en-US" dirty="0" err="1"/>
              <a:t>sh</a:t>
            </a:r>
            <a:r>
              <a:rPr lang="en-US" dirty="0"/>
              <a:t> points to /bin/dash, which has a  countermeasure</a:t>
            </a:r>
            <a:endParaRPr lang="en-US" dirty="0"/>
          </a:p>
          <a:p>
            <a:pPr lvl="1"/>
            <a:r>
              <a:rPr lang="en-US" dirty="0"/>
              <a:t>It drops privilege when it is executed inside a set-</a:t>
            </a:r>
            <a:r>
              <a:rPr lang="en-US" dirty="0" err="1"/>
              <a:t>uid</a:t>
            </a:r>
            <a:r>
              <a:rPr lang="en-US" dirty="0"/>
              <a:t> process</a:t>
            </a:r>
            <a:endParaRPr lang="en-US" dirty="0"/>
          </a:p>
          <a:p>
            <a:r>
              <a:rPr lang="en-US" dirty="0"/>
              <a:t>Therefore, we will only get a normal shell in the attack on the  previous slide</a:t>
            </a:r>
            <a:endParaRPr lang="en-US" dirty="0"/>
          </a:p>
          <a:p>
            <a:r>
              <a:rPr lang="en-US" dirty="0"/>
              <a:t>Do the following to remove the countermeasure</a:t>
            </a:r>
            <a:endParaRPr lang="en-US" dirty="0"/>
          </a:p>
          <a:p>
            <a:endParaRPr lang="en-NZ" dirty="0"/>
          </a:p>
        </p:txBody>
      </p:sp>
      <p:sp>
        <p:nvSpPr>
          <p:cNvPr id="4" name="object 4"/>
          <p:cNvSpPr/>
          <p:nvPr/>
        </p:nvSpPr>
        <p:spPr>
          <a:xfrm>
            <a:off x="1461328" y="3515009"/>
            <a:ext cx="5001194" cy="10855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908" y="1132713"/>
            <a:ext cx="4053364" cy="2441734"/>
            <a:chOff x="542544" y="1510283"/>
            <a:chExt cx="5404485" cy="3255645"/>
          </a:xfrm>
        </p:grpSpPr>
        <p:sp>
          <p:nvSpPr>
            <p:cNvPr id="3" name="object 3"/>
            <p:cNvSpPr/>
            <p:nvPr/>
          </p:nvSpPr>
          <p:spPr>
            <a:xfrm>
              <a:off x="560832" y="1510283"/>
              <a:ext cx="5366004" cy="325526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561594" y="3531869"/>
              <a:ext cx="5366385" cy="542925"/>
            </a:xfrm>
            <a:custGeom>
              <a:avLst/>
              <a:gdLst/>
              <a:ahLst/>
              <a:cxnLst/>
              <a:rect l="l" t="t" r="r" b="b"/>
              <a:pathLst>
                <a:path w="5366385" h="542925">
                  <a:moveTo>
                    <a:pt x="0" y="542543"/>
                  </a:moveTo>
                  <a:lnTo>
                    <a:pt x="5366004" y="542543"/>
                  </a:lnTo>
                  <a:lnTo>
                    <a:pt x="5366004" y="0"/>
                  </a:lnTo>
                  <a:lnTo>
                    <a:pt x="0" y="0"/>
                  </a:lnTo>
                  <a:lnTo>
                    <a:pt x="0" y="542543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0"/>
              </a:spcBef>
            </a:pPr>
            <a:r>
              <a:rPr sz="3000" spc="-131" dirty="0"/>
              <a:t>Invoking Programs </a:t>
            </a:r>
            <a:r>
              <a:rPr sz="3000" spc="-206" dirty="0"/>
              <a:t>Safely: </a:t>
            </a:r>
            <a:r>
              <a:rPr sz="3000" spc="-105" dirty="0"/>
              <a:t>using</a:t>
            </a:r>
            <a:r>
              <a:rPr sz="3000" spc="-454" dirty="0"/>
              <a:t> </a:t>
            </a:r>
            <a:r>
              <a:rPr sz="3000" b="1" spc="-4" dirty="0">
                <a:latin typeface="Courier New" panose="02070309020205020404"/>
                <a:cs typeface="Courier New" panose="02070309020205020404"/>
              </a:rPr>
              <a:t>execve()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2060" y="2812923"/>
            <a:ext cx="1571625" cy="7150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383" rIns="0" bIns="0" rtlCol="0">
            <a:spAutoFit/>
          </a:bodyPr>
          <a:lstStyle/>
          <a:p>
            <a:pPr marL="69215" marR="189230" algn="just">
              <a:spcBef>
                <a:spcPts val="175"/>
              </a:spcBef>
            </a:pPr>
            <a:r>
              <a:rPr sz="1500" spc="-4" dirty="0">
                <a:latin typeface="Carlito" panose="020F0502020204030204"/>
                <a:cs typeface="Carlito" panose="020F0502020204030204"/>
              </a:rPr>
              <a:t>Command name  </a:t>
            </a:r>
            <a:r>
              <a:rPr sz="1500" dirty="0">
                <a:latin typeface="Carlito" panose="020F0502020204030204"/>
                <a:cs typeface="Carlito" panose="020F0502020204030204"/>
              </a:rPr>
              <a:t>is </a:t>
            </a:r>
            <a:r>
              <a:rPr sz="1500" spc="-8" dirty="0">
                <a:latin typeface="Carlito" panose="020F0502020204030204"/>
                <a:cs typeface="Carlito" panose="020F0502020204030204"/>
              </a:rPr>
              <a:t>provided here  </a:t>
            </a:r>
            <a:r>
              <a:rPr sz="1500" spc="-4" dirty="0">
                <a:latin typeface="Carlito" panose="020F0502020204030204"/>
                <a:cs typeface="Carlito" panose="020F0502020204030204"/>
              </a:rPr>
              <a:t>(by </a:t>
            </a:r>
            <a:r>
              <a:rPr sz="1500" dirty="0">
                <a:latin typeface="Carlito" panose="020F0502020204030204"/>
                <a:cs typeface="Carlito" panose="020F0502020204030204"/>
              </a:rPr>
              <a:t>the</a:t>
            </a:r>
            <a:r>
              <a:rPr sz="1500" spc="-71" dirty="0">
                <a:latin typeface="Carlito" panose="020F0502020204030204"/>
                <a:cs typeface="Carlito" panose="020F0502020204030204"/>
              </a:rPr>
              <a:t> </a:t>
            </a:r>
            <a:r>
              <a:rPr sz="1500" spc="-8" dirty="0">
                <a:latin typeface="Carlito" panose="020F0502020204030204"/>
                <a:cs typeface="Carlito" panose="020F0502020204030204"/>
              </a:rPr>
              <a:t>program)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1591" y="2051494"/>
            <a:ext cx="289179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0"/>
              </a:spcBef>
            </a:pPr>
            <a:r>
              <a:rPr sz="2100" spc="-8" dirty="0">
                <a:latin typeface="Courier New" panose="02070309020205020404"/>
                <a:cs typeface="Courier New" panose="02070309020205020404"/>
              </a:rPr>
              <a:t>execve(v[0], </a:t>
            </a:r>
            <a:r>
              <a:rPr sz="2100" u="heavy" spc="-8" dirty="0">
                <a:uFill>
                  <a:solidFill>
                    <a:srgbClr val="00AF50"/>
                  </a:solidFill>
                </a:uFill>
                <a:latin typeface="Courier New" panose="02070309020205020404"/>
                <a:cs typeface="Courier New" panose="02070309020205020404"/>
              </a:rPr>
              <a:t>v,</a:t>
            </a:r>
            <a:r>
              <a:rPr sz="2100" spc="-56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spc="-8" dirty="0">
                <a:latin typeface="Courier New" panose="02070309020205020404"/>
                <a:cs typeface="Courier New" panose="02070309020205020404"/>
              </a:rPr>
              <a:t>0)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9989" y="2812923"/>
            <a:ext cx="1571625" cy="71509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383" rIns="0" bIns="0" rtlCol="0">
            <a:spAutoFit/>
          </a:bodyPr>
          <a:lstStyle/>
          <a:p>
            <a:pPr marL="69215" marR="264795">
              <a:spcBef>
                <a:spcPts val="175"/>
              </a:spcBef>
            </a:pPr>
            <a:r>
              <a:rPr sz="1500" dirty="0">
                <a:latin typeface="Carlito" panose="020F0502020204030204"/>
                <a:cs typeface="Carlito" panose="020F0502020204030204"/>
              </a:rPr>
              <a:t>Input </a:t>
            </a:r>
            <a:r>
              <a:rPr sz="1500" spc="-11" dirty="0">
                <a:latin typeface="Carlito" panose="020F0502020204030204"/>
                <a:cs typeface="Carlito" panose="020F0502020204030204"/>
              </a:rPr>
              <a:t>data </a:t>
            </a:r>
            <a:r>
              <a:rPr sz="1500" spc="-8" dirty="0">
                <a:latin typeface="Carlito" panose="020F0502020204030204"/>
                <a:cs typeface="Carlito" panose="020F0502020204030204"/>
              </a:rPr>
              <a:t>are  provided here  </a:t>
            </a:r>
            <a:r>
              <a:rPr sz="1500" spc="-4" dirty="0">
                <a:latin typeface="Carlito" panose="020F0502020204030204"/>
                <a:cs typeface="Carlito" panose="020F0502020204030204"/>
              </a:rPr>
              <a:t>(can be by</a:t>
            </a:r>
            <a:r>
              <a:rPr sz="1500" spc="-68" dirty="0">
                <a:latin typeface="Carlito" panose="020F0502020204030204"/>
                <a:cs typeface="Carlito" panose="020F0502020204030204"/>
              </a:rPr>
              <a:t> </a:t>
            </a:r>
            <a:r>
              <a:rPr sz="1500" spc="-4" dirty="0">
                <a:latin typeface="Carlito" panose="020F0502020204030204"/>
                <a:cs typeface="Carlito" panose="020F0502020204030204"/>
              </a:rPr>
              <a:t>user)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9801" y="2535746"/>
            <a:ext cx="456724" cy="289084"/>
          </a:xfrm>
          <a:custGeom>
            <a:avLst/>
            <a:gdLst/>
            <a:ahLst/>
            <a:cxnLst/>
            <a:rect l="l" t="t" r="r" b="b"/>
            <a:pathLst>
              <a:path w="608965" h="385445">
                <a:moveTo>
                  <a:pt x="450192" y="77137"/>
                </a:moveTo>
                <a:lnTo>
                  <a:pt x="0" y="355218"/>
                </a:lnTo>
                <a:lnTo>
                  <a:pt x="18542" y="385063"/>
                </a:lnTo>
                <a:lnTo>
                  <a:pt x="468627" y="106972"/>
                </a:lnTo>
                <a:lnTo>
                  <a:pt x="450192" y="77137"/>
                </a:lnTo>
                <a:close/>
              </a:path>
              <a:path w="608965" h="385445">
                <a:moveTo>
                  <a:pt x="548145" y="67944"/>
                </a:moveTo>
                <a:lnTo>
                  <a:pt x="465074" y="67944"/>
                </a:lnTo>
                <a:lnTo>
                  <a:pt x="483489" y="97789"/>
                </a:lnTo>
                <a:lnTo>
                  <a:pt x="468627" y="106972"/>
                </a:lnTo>
                <a:lnTo>
                  <a:pt x="487045" y="136778"/>
                </a:lnTo>
                <a:lnTo>
                  <a:pt x="548145" y="67944"/>
                </a:lnTo>
                <a:close/>
              </a:path>
              <a:path w="608965" h="385445">
                <a:moveTo>
                  <a:pt x="465074" y="67944"/>
                </a:moveTo>
                <a:lnTo>
                  <a:pt x="450192" y="77137"/>
                </a:lnTo>
                <a:lnTo>
                  <a:pt x="468627" y="106972"/>
                </a:lnTo>
                <a:lnTo>
                  <a:pt x="483489" y="97789"/>
                </a:lnTo>
                <a:lnTo>
                  <a:pt x="465074" y="67944"/>
                </a:lnTo>
                <a:close/>
              </a:path>
              <a:path w="608965" h="385445">
                <a:moveTo>
                  <a:pt x="608457" y="0"/>
                </a:moveTo>
                <a:lnTo>
                  <a:pt x="431800" y="47370"/>
                </a:lnTo>
                <a:lnTo>
                  <a:pt x="450192" y="77137"/>
                </a:lnTo>
                <a:lnTo>
                  <a:pt x="465074" y="67944"/>
                </a:lnTo>
                <a:lnTo>
                  <a:pt x="548145" y="67944"/>
                </a:lnTo>
                <a:lnTo>
                  <a:pt x="60845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319200" y="2450021"/>
            <a:ext cx="299561" cy="371475"/>
          </a:xfrm>
          <a:custGeom>
            <a:avLst/>
            <a:gdLst/>
            <a:ahLst/>
            <a:cxnLst/>
            <a:rect l="l" t="t" r="r" b="b"/>
            <a:pathLst>
              <a:path w="399415" h="495300">
                <a:moveTo>
                  <a:pt x="122900" y="126198"/>
                </a:moveTo>
                <a:lnTo>
                  <a:pt x="95484" y="148063"/>
                </a:lnTo>
                <a:lnTo>
                  <a:pt x="371475" y="494791"/>
                </a:lnTo>
                <a:lnTo>
                  <a:pt x="398907" y="472947"/>
                </a:lnTo>
                <a:lnTo>
                  <a:pt x="122900" y="126198"/>
                </a:lnTo>
                <a:close/>
              </a:path>
              <a:path w="399415" h="495300">
                <a:moveTo>
                  <a:pt x="0" y="0"/>
                </a:moveTo>
                <a:lnTo>
                  <a:pt x="68072" y="169925"/>
                </a:lnTo>
                <a:lnTo>
                  <a:pt x="95484" y="148063"/>
                </a:lnTo>
                <a:lnTo>
                  <a:pt x="84582" y="134365"/>
                </a:lnTo>
                <a:lnTo>
                  <a:pt x="112014" y="112521"/>
                </a:lnTo>
                <a:lnTo>
                  <a:pt x="140049" y="112521"/>
                </a:lnTo>
                <a:lnTo>
                  <a:pt x="150241" y="104393"/>
                </a:lnTo>
                <a:lnTo>
                  <a:pt x="0" y="0"/>
                </a:lnTo>
                <a:close/>
              </a:path>
              <a:path w="399415" h="495300">
                <a:moveTo>
                  <a:pt x="112014" y="112521"/>
                </a:moveTo>
                <a:lnTo>
                  <a:pt x="84582" y="134365"/>
                </a:lnTo>
                <a:lnTo>
                  <a:pt x="95484" y="148063"/>
                </a:lnTo>
                <a:lnTo>
                  <a:pt x="122900" y="126198"/>
                </a:lnTo>
                <a:lnTo>
                  <a:pt x="112014" y="112521"/>
                </a:lnTo>
                <a:close/>
              </a:path>
              <a:path w="399415" h="495300">
                <a:moveTo>
                  <a:pt x="140049" y="112521"/>
                </a:moveTo>
                <a:lnTo>
                  <a:pt x="112014" y="112521"/>
                </a:lnTo>
                <a:lnTo>
                  <a:pt x="122900" y="126198"/>
                </a:lnTo>
                <a:lnTo>
                  <a:pt x="140049" y="1125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248209" y="2450021"/>
            <a:ext cx="572453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3015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235202" y="3807143"/>
            <a:ext cx="6874669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9" dirty="0">
                <a:latin typeface="Carlito" panose="020F0502020204030204"/>
                <a:cs typeface="Carlito" panose="020F0502020204030204"/>
              </a:rPr>
              <a:t>Why </a:t>
            </a:r>
            <a:r>
              <a:rPr b="1" dirty="0">
                <a:latin typeface="Carlito" panose="020F0502020204030204"/>
                <a:cs typeface="Carlito" panose="020F0502020204030204"/>
              </a:rPr>
              <a:t>is it</a:t>
            </a:r>
            <a:r>
              <a:rPr b="1" spc="11" dirty="0">
                <a:latin typeface="Carlito" panose="020F0502020204030204"/>
                <a:cs typeface="Carlito" panose="020F0502020204030204"/>
              </a:rPr>
              <a:t> </a:t>
            </a:r>
            <a:r>
              <a:rPr b="1" spc="-11" dirty="0">
                <a:latin typeface="Carlito" panose="020F0502020204030204"/>
                <a:cs typeface="Carlito" panose="020F0502020204030204"/>
              </a:rPr>
              <a:t>safe?</a:t>
            </a:r>
            <a:endParaRPr>
              <a:latin typeface="Carlito" panose="020F0502020204030204"/>
              <a:cs typeface="Carlito" panose="020F0502020204030204"/>
            </a:endParaRPr>
          </a:p>
          <a:p>
            <a:pPr marL="9525" marR="3810"/>
            <a:r>
              <a:rPr spc="-4" dirty="0">
                <a:latin typeface="Carlito" panose="020F0502020204030204"/>
                <a:cs typeface="Carlito" panose="020F0502020204030204"/>
              </a:rPr>
              <a:t>Code </a:t>
            </a:r>
            <a:r>
              <a:rPr spc="-8" dirty="0">
                <a:latin typeface="Carlito" panose="020F0502020204030204"/>
                <a:cs typeface="Carlito" panose="020F0502020204030204"/>
              </a:rPr>
              <a:t>(command </a:t>
            </a:r>
            <a:r>
              <a:rPr spc="-4" dirty="0">
                <a:latin typeface="Carlito" panose="020F0502020204030204"/>
                <a:cs typeface="Carlito" panose="020F0502020204030204"/>
              </a:rPr>
              <a:t>name) </a:t>
            </a:r>
            <a:r>
              <a:rPr dirty="0">
                <a:latin typeface="Carlito" panose="020F0502020204030204"/>
                <a:cs typeface="Carlito" panose="020F0502020204030204"/>
              </a:rPr>
              <a:t>and </a:t>
            </a:r>
            <a:r>
              <a:rPr spc="-11" dirty="0">
                <a:latin typeface="Carlito" panose="020F0502020204030204"/>
                <a:cs typeface="Carlito" panose="020F0502020204030204"/>
              </a:rPr>
              <a:t>data are </a:t>
            </a:r>
            <a:r>
              <a:rPr dirty="0">
                <a:latin typeface="Carlito" panose="020F0502020204030204"/>
                <a:cs typeface="Carlito" panose="020F0502020204030204"/>
              </a:rPr>
              <a:t>clearly </a:t>
            </a:r>
            <a:r>
              <a:rPr spc="-11" dirty="0">
                <a:latin typeface="Carlito" panose="020F0502020204030204"/>
                <a:cs typeface="Carlito" panose="020F0502020204030204"/>
              </a:rPr>
              <a:t>separated; </a:t>
            </a:r>
            <a:r>
              <a:rPr spc="-8" dirty="0">
                <a:latin typeface="Carlito" panose="020F0502020204030204"/>
                <a:cs typeface="Carlito" panose="020F0502020204030204"/>
              </a:rPr>
              <a:t>there </a:t>
            </a:r>
            <a:r>
              <a:rPr dirty="0">
                <a:latin typeface="Carlito" panose="020F0502020204030204"/>
                <a:cs typeface="Carlito" panose="020F0502020204030204"/>
              </a:rPr>
              <a:t>is </a:t>
            </a:r>
            <a:r>
              <a:rPr spc="-4" dirty="0">
                <a:latin typeface="Carlito" panose="020F0502020204030204"/>
                <a:cs typeface="Carlito" panose="020F0502020204030204"/>
              </a:rPr>
              <a:t>no </a:t>
            </a:r>
            <a:r>
              <a:rPr spc="-23" dirty="0">
                <a:latin typeface="Carlito" panose="020F0502020204030204"/>
                <a:cs typeface="Carlito" panose="020F0502020204030204"/>
              </a:rPr>
              <a:t>way </a:t>
            </a:r>
            <a:r>
              <a:rPr spc="-15" dirty="0">
                <a:latin typeface="Carlito" panose="020F0502020204030204"/>
                <a:cs typeface="Carlito" panose="020F0502020204030204"/>
              </a:rPr>
              <a:t>for  </a:t>
            </a:r>
            <a:r>
              <a:rPr dirty="0">
                <a:latin typeface="Carlito" panose="020F0502020204030204"/>
                <a:cs typeface="Carlito" panose="020F0502020204030204"/>
              </a:rPr>
              <a:t>the </a:t>
            </a:r>
            <a:r>
              <a:rPr spc="-4" dirty="0">
                <a:latin typeface="Carlito" panose="020F0502020204030204"/>
                <a:cs typeface="Carlito" panose="020F0502020204030204"/>
              </a:rPr>
              <a:t>user </a:t>
            </a:r>
            <a:r>
              <a:rPr spc="-11" dirty="0">
                <a:latin typeface="Carlito" panose="020F0502020204030204"/>
                <a:cs typeface="Carlito" panose="020F0502020204030204"/>
              </a:rPr>
              <a:t>data to </a:t>
            </a:r>
            <a:r>
              <a:rPr spc="-8" dirty="0">
                <a:latin typeface="Carlito" panose="020F0502020204030204"/>
                <a:cs typeface="Carlito" panose="020F0502020204030204"/>
              </a:rPr>
              <a:t>become</a:t>
            </a:r>
            <a:r>
              <a:rPr spc="-11" dirty="0">
                <a:latin typeface="Carlito" panose="020F0502020204030204"/>
                <a:cs typeface="Carlito" panose="020F0502020204030204"/>
              </a:rPr>
              <a:t> </a:t>
            </a:r>
            <a:r>
              <a:rPr spc="-8" dirty="0">
                <a:latin typeface="Carlito" panose="020F0502020204030204"/>
                <a:cs typeface="Carlito" panose="020F0502020204030204"/>
              </a:rPr>
              <a:t>code</a:t>
            </a:r>
            <a:endParaRPr>
              <a:latin typeface="Carlito" panose="020F0502020204030204"/>
              <a:cs typeface="Carlito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43" dirty="0"/>
              <a:t>Invoking Programs </a:t>
            </a:r>
            <a:r>
              <a:rPr spc="-203" dirty="0"/>
              <a:t>Safely </a:t>
            </a:r>
            <a:r>
              <a:rPr spc="-225" dirty="0"/>
              <a:t>(</a:t>
            </a:r>
            <a:r>
              <a:rPr spc="-548" dirty="0"/>
              <a:t> </a:t>
            </a:r>
            <a:r>
              <a:rPr spc="-153" dirty="0"/>
              <a:t>Continued)</a:t>
            </a:r>
            <a:endParaRPr spc="-153" dirty="0"/>
          </a:p>
        </p:txBody>
      </p:sp>
      <p:grpSp>
        <p:nvGrpSpPr>
          <p:cNvPr id="3" name="object 3"/>
          <p:cNvGrpSpPr/>
          <p:nvPr/>
        </p:nvGrpSpPr>
        <p:grpSpPr>
          <a:xfrm>
            <a:off x="532638" y="1261871"/>
            <a:ext cx="6568916" cy="2569845"/>
            <a:chOff x="710183" y="1682495"/>
            <a:chExt cx="8758555" cy="3426460"/>
          </a:xfrm>
        </p:grpSpPr>
        <p:sp>
          <p:nvSpPr>
            <p:cNvPr id="4" name="object 4"/>
            <p:cNvSpPr/>
            <p:nvPr/>
          </p:nvSpPr>
          <p:spPr>
            <a:xfrm>
              <a:off x="710183" y="1682495"/>
              <a:ext cx="8758428" cy="34061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881377" y="4827269"/>
              <a:ext cx="1407160" cy="262255"/>
            </a:xfrm>
            <a:custGeom>
              <a:avLst/>
              <a:gdLst/>
              <a:ahLst/>
              <a:cxnLst/>
              <a:rect l="l" t="t" r="r" b="b"/>
              <a:pathLst>
                <a:path w="1407160" h="262254">
                  <a:moveTo>
                    <a:pt x="0" y="262127"/>
                  </a:moveTo>
                  <a:lnTo>
                    <a:pt x="1406652" y="262127"/>
                  </a:lnTo>
                  <a:lnTo>
                    <a:pt x="1406652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/>
          <p:nvPr/>
        </p:nvSpPr>
        <p:spPr>
          <a:xfrm>
            <a:off x="1833371" y="3965067"/>
            <a:ext cx="209550" cy="304324"/>
          </a:xfrm>
          <a:custGeom>
            <a:avLst/>
            <a:gdLst/>
            <a:ahLst/>
            <a:cxnLst/>
            <a:rect l="l" t="t" r="r" b="b"/>
            <a:pathLst>
              <a:path w="279400" h="405764">
                <a:moveTo>
                  <a:pt x="0" y="265938"/>
                </a:moveTo>
                <a:lnTo>
                  <a:pt x="69723" y="265938"/>
                </a:lnTo>
                <a:lnTo>
                  <a:pt x="69723" y="0"/>
                </a:lnTo>
                <a:lnTo>
                  <a:pt x="209169" y="0"/>
                </a:lnTo>
                <a:lnTo>
                  <a:pt x="209169" y="265938"/>
                </a:lnTo>
                <a:lnTo>
                  <a:pt x="278892" y="265938"/>
                </a:lnTo>
                <a:lnTo>
                  <a:pt x="139446" y="405384"/>
                </a:lnTo>
                <a:lnTo>
                  <a:pt x="0" y="26593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691134" y="4322902"/>
            <a:ext cx="39200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The </a:t>
            </a:r>
            <a:r>
              <a:rPr spc="-1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data are </a:t>
            </a:r>
            <a:r>
              <a:rPr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still </a:t>
            </a:r>
            <a:r>
              <a:rPr spc="-1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treated </a:t>
            </a:r>
            <a:r>
              <a:rPr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as </a:t>
            </a:r>
            <a:r>
              <a:rPr spc="-11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data, </a:t>
            </a:r>
            <a:r>
              <a:rPr spc="-4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not</a:t>
            </a:r>
            <a:r>
              <a:rPr spc="-26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 </a:t>
            </a:r>
            <a:r>
              <a:rPr spc="-8" dirty="0">
                <a:solidFill>
                  <a:srgbClr val="C00000"/>
                </a:solidFill>
                <a:latin typeface="Carlito" panose="020F0502020204030204"/>
                <a:cs typeface="Carlito" panose="020F0502020204030204"/>
              </a:rPr>
              <a:t>code</a:t>
            </a:r>
            <a:endParaRPr>
              <a:latin typeface="Carlito" panose="020F0502020204030204"/>
              <a:cs typeface="Carlito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53" dirty="0"/>
              <a:t>Additional</a:t>
            </a:r>
            <a:r>
              <a:rPr spc="-311" dirty="0"/>
              <a:t> </a:t>
            </a:r>
            <a:r>
              <a:rPr spc="-146" dirty="0"/>
              <a:t>Consideration</a:t>
            </a:r>
            <a:endParaRPr spc="-14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in the exec() family behave similarly to </a:t>
            </a:r>
            <a:r>
              <a:rPr lang="en-US" dirty="0" err="1"/>
              <a:t>execve</a:t>
            </a:r>
            <a:r>
              <a:rPr lang="en-US" dirty="0"/>
              <a:t>(), but  may not be safe</a:t>
            </a:r>
            <a:endParaRPr lang="en-US" dirty="0"/>
          </a:p>
          <a:p>
            <a:pPr lvl="1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and </a:t>
            </a:r>
            <a:r>
              <a:rPr lang="en-US" dirty="0" err="1"/>
              <a:t>execvpe</a:t>
            </a:r>
            <a:r>
              <a:rPr lang="en-US" dirty="0"/>
              <a:t>() duplicate the actions of the shell. These  functions can be attacked using the PATH Environment Variable</a:t>
            </a:r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0"/>
              </a:spcBef>
            </a:pPr>
            <a:r>
              <a:rPr sz="3000" spc="-131" dirty="0"/>
              <a:t>Invoking </a:t>
            </a:r>
            <a:r>
              <a:rPr sz="3000" spc="-176" dirty="0"/>
              <a:t>External </a:t>
            </a:r>
            <a:r>
              <a:rPr sz="3000" spc="-116" dirty="0"/>
              <a:t>Commands </a:t>
            </a:r>
            <a:r>
              <a:rPr sz="3000" spc="-139" dirty="0"/>
              <a:t>in </a:t>
            </a:r>
            <a:r>
              <a:rPr sz="3000" spc="-131" dirty="0"/>
              <a:t>Other</a:t>
            </a:r>
            <a:r>
              <a:rPr sz="3000" spc="-563" dirty="0"/>
              <a:t> </a:t>
            </a:r>
            <a:r>
              <a:rPr sz="3000" spc="-135" dirty="0"/>
              <a:t>Languages</a:t>
            </a:r>
            <a:endParaRPr sz="3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80975" indent="-171450">
              <a:lnSpc>
                <a:spcPct val="120000"/>
              </a:lnSpc>
              <a:spcBef>
                <a:spcPts val="620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Risk of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invoking external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commands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not limited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C</a:t>
            </a:r>
            <a:r>
              <a:rPr lang="en-US" spc="-3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programs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180975" indent="-171450">
              <a:lnSpc>
                <a:spcPct val="12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34" dirty="0">
                <a:latin typeface="Carlito" panose="020F0502020204030204"/>
                <a:cs typeface="Carlito" panose="020F0502020204030204"/>
              </a:rPr>
              <a:t>We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should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avoid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problems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similar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those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caused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by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system()</a:t>
            </a:r>
            <a:r>
              <a:rPr lang="en-US" spc="45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functions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180975" indent="-171450">
              <a:lnSpc>
                <a:spcPct val="12000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Examples: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523875" lvl="1" indent="-172085">
              <a:lnSpc>
                <a:spcPct val="120000"/>
              </a:lnSpc>
              <a:spcBef>
                <a:spcPts val="210"/>
              </a:spcBef>
              <a:buFont typeface="Arial" panose="020B0604020202020204"/>
              <a:buChar char="•"/>
              <a:tabLst>
                <a:tab pos="523875" algn="l"/>
                <a:tab pos="5238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Perl: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open()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function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can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run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commands, but it does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so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through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a</a:t>
            </a:r>
            <a:r>
              <a:rPr lang="en-US" spc="-3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shell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523875" lvl="1" indent="-172085">
              <a:lnSpc>
                <a:spcPct val="120000"/>
              </a:lnSpc>
              <a:spcBef>
                <a:spcPts val="200"/>
              </a:spcBef>
              <a:buFont typeface="Arial" panose="020B0604020202020204"/>
              <a:buChar char="•"/>
              <a:tabLst>
                <a:tab pos="523875" algn="l"/>
                <a:tab pos="523875" algn="l"/>
              </a:tabLst>
            </a:pPr>
            <a:r>
              <a:rPr lang="en-US" spc="-11" dirty="0">
                <a:latin typeface="Carlito" panose="020F0502020204030204"/>
                <a:cs typeface="Carlito" panose="020F0502020204030204"/>
              </a:rPr>
              <a:t>Java: exec()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method belonging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the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Runtime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class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allows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running a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shell</a:t>
            </a:r>
            <a:r>
              <a:rPr lang="en-US" spc="4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command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20000"/>
              </a:lnSpc>
            </a:pPr>
            <a:endParaRPr lang="en-US" sz="1725" dirty="0">
              <a:latin typeface="Carlito" panose="020F0502020204030204"/>
              <a:cs typeface="Carlito" panose="020F0502020204030204"/>
            </a:endParaRPr>
          </a:p>
          <a:p>
            <a:pPr marL="624205" indent="0">
              <a:lnSpc>
                <a:spcPct val="120000"/>
              </a:lnSpc>
              <a:spcBef>
                <a:spcPts val="1115"/>
              </a:spcBef>
              <a:buNone/>
            </a:pPr>
            <a:r>
              <a:rPr lang="en-US" sz="2100" dirty="0">
                <a:latin typeface="Arial" panose="020B0604020202020204"/>
                <a:cs typeface="Arial" panose="020B0604020202020204"/>
              </a:rPr>
              <a:t>Process </a:t>
            </a:r>
            <a:r>
              <a:rPr lang="en-US" sz="2100" dirty="0" err="1">
                <a:latin typeface="Arial" panose="020B0604020202020204"/>
                <a:cs typeface="Arial" panose="020B0604020202020204"/>
              </a:rPr>
              <a:t>process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100" spc="-4" dirty="0">
                <a:latin typeface="Arial" panose="020B0604020202020204"/>
                <a:cs typeface="Arial" panose="020B0604020202020204"/>
              </a:rPr>
              <a:t>=</a:t>
            </a:r>
            <a:r>
              <a:rPr lang="en-US" sz="2100" spc="8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100" spc="-4" dirty="0" err="1">
                <a:latin typeface="Arial" panose="020B0604020202020204"/>
                <a:cs typeface="Arial" panose="020B0604020202020204"/>
              </a:rPr>
              <a:t>Runtime.getRuntime</a:t>
            </a:r>
            <a:r>
              <a:rPr lang="en-US" sz="2100" spc="-4" dirty="0">
                <a:latin typeface="Arial" panose="020B0604020202020204"/>
                <a:cs typeface="Arial" panose="020B0604020202020204"/>
              </a:rPr>
              <a:t>()</a:t>
            </a:r>
            <a:endParaRPr lang="en-US" sz="2100" dirty="0">
              <a:latin typeface="Arial" panose="020B0604020202020204"/>
              <a:cs typeface="Arial" panose="020B0604020202020204"/>
            </a:endParaRPr>
          </a:p>
          <a:p>
            <a:pPr marL="803275" indent="0">
              <a:lnSpc>
                <a:spcPct val="120000"/>
              </a:lnSpc>
              <a:buNone/>
            </a:pPr>
            <a:r>
              <a:rPr lang="en-US" sz="2100" dirty="0">
                <a:latin typeface="Arial" panose="020B0604020202020204"/>
                <a:cs typeface="Arial" panose="020B0604020202020204"/>
              </a:rPr>
              <a:t>.exec(</a:t>
            </a:r>
            <a:r>
              <a:rPr lang="en-US" sz="2100" dirty="0" err="1">
                <a:latin typeface="Arial" panose="020B0604020202020204"/>
                <a:cs typeface="Arial" panose="020B0604020202020204"/>
              </a:rPr>
              <a:t>String.format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2100" b="1" dirty="0">
                <a:solidFill>
                  <a:srgbClr val="62B075"/>
                </a:solidFill>
                <a:latin typeface="Arial" panose="020B0604020202020204"/>
                <a:cs typeface="Arial" panose="020B0604020202020204"/>
              </a:rPr>
              <a:t>"cmd.exe </a:t>
            </a:r>
            <a:r>
              <a:rPr lang="en-US" sz="2100" b="1" spc="-4" dirty="0">
                <a:solidFill>
                  <a:srgbClr val="62B075"/>
                </a:solidFill>
                <a:latin typeface="Arial" panose="020B0604020202020204"/>
                <a:cs typeface="Arial" panose="020B0604020202020204"/>
              </a:rPr>
              <a:t>/c </a:t>
            </a:r>
            <a:r>
              <a:rPr lang="en-US" sz="2100" b="1" spc="-4" dirty="0" err="1">
                <a:solidFill>
                  <a:srgbClr val="62B075"/>
                </a:solidFill>
                <a:latin typeface="Arial" panose="020B0604020202020204"/>
                <a:cs typeface="Arial" panose="020B0604020202020204"/>
              </a:rPr>
              <a:t>dir</a:t>
            </a:r>
            <a:r>
              <a:rPr lang="en-US" sz="2100" b="1" spc="-4" dirty="0">
                <a:solidFill>
                  <a:srgbClr val="62B0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100" b="1" spc="-15" dirty="0">
                <a:solidFill>
                  <a:srgbClr val="62B075"/>
                </a:solidFill>
                <a:latin typeface="Arial" panose="020B0604020202020204"/>
                <a:cs typeface="Arial" panose="020B0604020202020204"/>
              </a:rPr>
              <a:t>%s"</a:t>
            </a:r>
            <a:r>
              <a:rPr lang="en-US" sz="2100" spc="-15" dirty="0">
                <a:latin typeface="Arial" panose="020B0604020202020204"/>
                <a:cs typeface="Arial" panose="020B0604020202020204"/>
              </a:rPr>
              <a:t>,</a:t>
            </a:r>
            <a:r>
              <a:rPr lang="en-US" sz="2100" spc="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100" dirty="0" err="1">
                <a:latin typeface="Arial" panose="020B0604020202020204"/>
                <a:cs typeface="Arial" panose="020B0604020202020204"/>
              </a:rPr>
              <a:t>homeDirectory</a:t>
            </a:r>
            <a:r>
              <a:rPr lang="en-US" sz="2100" dirty="0">
                <a:latin typeface="Arial" panose="020B0604020202020204"/>
                <a:cs typeface="Arial" panose="020B0604020202020204"/>
              </a:rPr>
              <a:t>));</a:t>
            </a:r>
            <a:endParaRPr lang="en-US" sz="2100" dirty="0">
              <a:latin typeface="Arial" panose="020B0604020202020204"/>
              <a:cs typeface="Arial" panose="020B0604020202020204"/>
            </a:endParaRPr>
          </a:p>
          <a:p>
            <a:pPr marL="180975" indent="-171450">
              <a:lnSpc>
                <a:spcPct val="120000"/>
              </a:lnSpc>
              <a:spcBef>
                <a:spcPts val="235"/>
              </a:spcBef>
              <a:buFont typeface="Arial" panose="020B0604020202020204"/>
              <a:buChar char="•"/>
              <a:tabLst>
                <a:tab pos="180340" algn="l"/>
                <a:tab pos="180975" algn="l"/>
              </a:tabLst>
            </a:pPr>
            <a:endParaRPr lang="en-US" spc="-8" dirty="0">
              <a:latin typeface="Carlito" panose="020F0502020204030204"/>
            </a:endParaRPr>
          </a:p>
          <a:p>
            <a:pPr marL="180975" indent="-171450">
              <a:lnSpc>
                <a:spcPct val="120000"/>
              </a:lnSpc>
              <a:spcBef>
                <a:spcPts val="235"/>
              </a:spcBef>
              <a:buFont typeface="Arial" panose="020B0604020202020204"/>
              <a:buChar char="•"/>
              <a:tabLst>
                <a:tab pos="180340" algn="l"/>
                <a:tab pos="180975" algn="l"/>
              </a:tabLst>
            </a:pPr>
            <a:r>
              <a:rPr lang="en-US" spc="-8" dirty="0">
                <a:latin typeface="Carlito" panose="020F0502020204030204"/>
              </a:rPr>
              <a:t>Attack:</a:t>
            </a:r>
            <a:endParaRPr lang="en-US" spc="-8" dirty="0">
              <a:latin typeface="Carlito" panose="020F0502020204030204"/>
            </a:endParaRPr>
          </a:p>
          <a:p>
            <a:pPr marL="523875" lvl="1" indent="-171450">
              <a:lnSpc>
                <a:spcPct val="120000"/>
              </a:lnSpc>
              <a:spcBef>
                <a:spcPts val="16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23240" algn="l"/>
                <a:tab pos="523875" algn="l"/>
              </a:tabLst>
            </a:pPr>
            <a:r>
              <a:rPr lang="en-US" sz="2100" u="sng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 panose="02070309020205020404"/>
                <a:cs typeface="Courier New" panose="02070309020205020404"/>
                <a:hlinkClick r:id="rId1"/>
              </a:rPr>
              <a:t>http://localhost/cgi-bin/list.cgi?dir</a:t>
            </a: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=. </a:t>
            </a:r>
            <a:r>
              <a:rPr lang="en-US" sz="2100" dirty="0">
                <a:latin typeface="Courier New" panose="02070309020205020404"/>
                <a:cs typeface="Courier New" panose="02070309020205020404"/>
              </a:rPr>
              <a:t>&amp; </a:t>
            </a: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echo </a:t>
            </a:r>
            <a:r>
              <a:rPr lang="en-US" sz="2100" dirty="0">
                <a:latin typeface="Courier New" panose="02070309020205020404"/>
                <a:cs typeface="Courier New" panose="02070309020205020404"/>
              </a:rPr>
              <a:t>"</a:t>
            </a:r>
            <a:r>
              <a:rPr lang="en-US" sz="21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anything"</a:t>
            </a:r>
            <a:endParaRPr lang="en-US" sz="2100" dirty="0">
              <a:latin typeface="Courier New" panose="02070309020205020404"/>
              <a:cs typeface="Courier New" panose="02070309020205020404"/>
            </a:endParaRPr>
          </a:p>
          <a:p>
            <a:pPr marL="523875" lvl="1" indent="-171450">
              <a:lnSpc>
                <a:spcPct val="12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523240" algn="l"/>
                <a:tab pos="523875" algn="l"/>
              </a:tabLst>
            </a:pPr>
            <a:r>
              <a:rPr lang="en-US" sz="2100" spc="-4" dirty="0">
                <a:latin typeface="Carlito" panose="020F0502020204030204"/>
                <a:cs typeface="Carlito" panose="020F0502020204030204"/>
              </a:rPr>
              <a:t>Command </a:t>
            </a:r>
            <a:r>
              <a:rPr lang="en-US" sz="2100" spc="-11" dirty="0">
                <a:latin typeface="Carlito" panose="020F0502020204030204"/>
                <a:cs typeface="Carlito" panose="020F0502020204030204"/>
              </a:rPr>
              <a:t>executed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on server </a:t>
            </a:r>
            <a:r>
              <a:rPr lang="en-US" sz="2100" dirty="0">
                <a:latin typeface="Carlito" panose="020F0502020204030204"/>
                <a:cs typeface="Carlito" panose="020F0502020204030204"/>
              </a:rPr>
              <a:t>: </a:t>
            </a: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"cmd.exe /c </a:t>
            </a:r>
            <a:r>
              <a:rPr lang="en-US" sz="2100" spc="-4" dirty="0" err="1">
                <a:latin typeface="Courier New" panose="02070309020205020404"/>
                <a:cs typeface="Courier New" panose="02070309020205020404"/>
              </a:rPr>
              <a:t>dir</a:t>
            </a: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100" dirty="0">
                <a:latin typeface="Courier New" panose="02070309020205020404"/>
                <a:cs typeface="Courier New" panose="02070309020205020404"/>
              </a:rPr>
              <a:t>. &amp; </a:t>
            </a: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echo </a:t>
            </a:r>
            <a:r>
              <a:rPr lang="en-US" sz="2100" dirty="0">
                <a:latin typeface="Courier New" panose="02070309020205020404"/>
                <a:cs typeface="Courier New" panose="02070309020205020404"/>
              </a:rPr>
              <a:t>"</a:t>
            </a:r>
            <a:r>
              <a:rPr lang="en-US" sz="2100" spc="4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100" spc="-4" dirty="0">
                <a:latin typeface="Courier New" panose="02070309020205020404"/>
                <a:cs typeface="Courier New" panose="02070309020205020404"/>
              </a:rPr>
              <a:t>anything"</a:t>
            </a:r>
            <a:endParaRPr lang="en-US" sz="21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20000"/>
              </a:lnSpc>
            </a:pPr>
            <a:endParaRPr lang="en-NZ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80" dirty="0"/>
              <a:t>Principle </a:t>
            </a:r>
            <a:r>
              <a:rPr spc="-143" dirty="0"/>
              <a:t>of</a:t>
            </a:r>
            <a:r>
              <a:rPr spc="-338" dirty="0"/>
              <a:t> </a:t>
            </a:r>
            <a:r>
              <a:rPr spc="-143" dirty="0"/>
              <a:t>Isolation</a:t>
            </a:r>
            <a:endParaRPr spc="-143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Principle: Don’t mix code and 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Attacks due to violation of this principle :</a:t>
            </a:r>
            <a:endParaRPr lang="en-US" dirty="0"/>
          </a:p>
          <a:p>
            <a:pPr lvl="1"/>
            <a:r>
              <a:rPr lang="en-US" dirty="0"/>
              <a:t>system()	code execution</a:t>
            </a:r>
            <a:endParaRPr lang="en-US" dirty="0"/>
          </a:p>
          <a:p>
            <a:pPr lvl="1"/>
            <a:r>
              <a:rPr lang="en-US" dirty="0"/>
              <a:t>Cross Site Scripting</a:t>
            </a:r>
            <a:endParaRPr lang="en-US" dirty="0"/>
          </a:p>
          <a:p>
            <a:pPr lvl="1"/>
            <a:r>
              <a:rPr lang="en-US" dirty="0"/>
              <a:t>SQL injection</a:t>
            </a:r>
            <a:endParaRPr lang="en-US" dirty="0"/>
          </a:p>
          <a:p>
            <a:pPr lvl="1"/>
            <a:r>
              <a:rPr lang="en-US" dirty="0"/>
              <a:t>Buffer	Overflow attacks</a:t>
            </a:r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80" dirty="0"/>
              <a:t>Principle </a:t>
            </a:r>
            <a:r>
              <a:rPr spc="-143" dirty="0"/>
              <a:t>of </a:t>
            </a:r>
            <a:r>
              <a:rPr spc="-191" dirty="0"/>
              <a:t>Least</a:t>
            </a:r>
            <a:r>
              <a:rPr spc="-454" dirty="0"/>
              <a:t> </a:t>
            </a:r>
            <a:r>
              <a:rPr spc="-184" dirty="0"/>
              <a:t>Privilege</a:t>
            </a:r>
            <a:endParaRPr spc="-184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privileged program should be given the power which is required to  perform it’s tasks.</a:t>
            </a:r>
            <a:endParaRPr lang="en-US" dirty="0"/>
          </a:p>
          <a:p>
            <a:r>
              <a:rPr lang="en-US" dirty="0"/>
              <a:t>Disable the privileges (temporarily or permanently) when a privileged  program doesn’t need those.</a:t>
            </a:r>
            <a:endParaRPr lang="en-US" dirty="0"/>
          </a:p>
          <a:p>
            <a:r>
              <a:rPr lang="en-US" dirty="0"/>
              <a:t>In Linux, </a:t>
            </a:r>
            <a:r>
              <a:rPr lang="en-US" dirty="0" err="1"/>
              <a:t>seteuid</a:t>
            </a:r>
            <a:r>
              <a:rPr lang="en-US" dirty="0"/>
              <a:t>() and </a:t>
            </a:r>
            <a:r>
              <a:rPr lang="en-US" dirty="0" err="1"/>
              <a:t>setuid</a:t>
            </a:r>
            <a:r>
              <a:rPr lang="en-US" dirty="0"/>
              <a:t>() can be used to disable/discard  privileges.</a:t>
            </a:r>
            <a:endParaRPr lang="en-US" dirty="0"/>
          </a:p>
          <a:p>
            <a:r>
              <a:rPr lang="en-US" dirty="0"/>
              <a:t>Different OSes have different ways to do that.</a:t>
            </a:r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35" dirty="0"/>
              <a:t>Summa</a:t>
            </a:r>
            <a:r>
              <a:rPr spc="-68" dirty="0"/>
              <a:t>r</a:t>
            </a:r>
            <a:r>
              <a:rPr spc="-172" dirty="0"/>
              <a:t>y</a:t>
            </a:r>
            <a:endParaRPr spc="-172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for privileged programs</a:t>
            </a:r>
            <a:endParaRPr lang="en-US" dirty="0"/>
          </a:p>
          <a:p>
            <a:r>
              <a:rPr lang="en-US" dirty="0"/>
              <a:t>How the Set-</a:t>
            </a:r>
            <a:r>
              <a:rPr lang="en-US" dirty="0" err="1"/>
              <a:t>UID</a:t>
            </a:r>
            <a:r>
              <a:rPr lang="en-US" dirty="0"/>
              <a:t> mechanism works</a:t>
            </a:r>
            <a:endParaRPr lang="en-US" dirty="0"/>
          </a:p>
          <a:p>
            <a:r>
              <a:rPr lang="en-US" dirty="0"/>
              <a:t>Security flaws in privileged Set-</a:t>
            </a:r>
            <a:r>
              <a:rPr lang="en-US" dirty="0" err="1"/>
              <a:t>UID</a:t>
            </a:r>
            <a:r>
              <a:rPr lang="en-US" dirty="0"/>
              <a:t> programs</a:t>
            </a:r>
            <a:endParaRPr lang="en-US" dirty="0"/>
          </a:p>
          <a:p>
            <a:r>
              <a:rPr lang="en-US" dirty="0"/>
              <a:t>Attack surface</a:t>
            </a:r>
            <a:endParaRPr lang="en-US" dirty="0"/>
          </a:p>
          <a:p>
            <a:r>
              <a:rPr lang="en-US" dirty="0"/>
              <a:t>How to improve the security of privileged programs</a:t>
            </a:r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43" dirty="0"/>
              <a:t>Access </a:t>
            </a:r>
            <a:r>
              <a:rPr spc="-165" dirty="0"/>
              <a:t>control</a:t>
            </a:r>
            <a:r>
              <a:rPr spc="-386" dirty="0"/>
              <a:t> </a:t>
            </a:r>
            <a:r>
              <a:rPr spc="-139" dirty="0"/>
              <a:t>mechanisms</a:t>
            </a:r>
            <a:endParaRPr spc="-139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3835" indent="-194945">
              <a:lnSpc>
                <a:spcPct val="120000"/>
              </a:lnSpc>
              <a:spcBef>
                <a:spcPts val="275"/>
              </a:spcBef>
              <a:buChar char="•"/>
              <a:tabLst>
                <a:tab pos="203835" algn="l"/>
              </a:tabLst>
            </a:pPr>
            <a:r>
              <a:rPr lang="en-US" sz="2100" b="1" spc="-15" dirty="0">
                <a:latin typeface="Carlito" panose="020F0502020204030204"/>
                <a:cs typeface="Carlito" panose="020F0502020204030204"/>
              </a:rPr>
              <a:t>Filesystem </a:t>
            </a:r>
            <a:r>
              <a:rPr lang="en-US" sz="2100" b="1" spc="-4" dirty="0">
                <a:latin typeface="Carlito" panose="020F0502020204030204"/>
                <a:cs typeface="Carlito" panose="020F0502020204030204"/>
              </a:rPr>
              <a:t>Access </a:t>
            </a:r>
            <a:r>
              <a:rPr lang="en-US" sz="2100" b="1" spc="-15" dirty="0">
                <a:latin typeface="Carlito" panose="020F0502020204030204"/>
                <a:cs typeface="Carlito" panose="020F0502020204030204"/>
              </a:rPr>
              <a:t>Control</a:t>
            </a:r>
            <a:r>
              <a:rPr lang="en-US" sz="2100" b="1" spc="45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100" b="1" spc="-4" dirty="0">
                <a:latin typeface="Carlito" panose="020F0502020204030204"/>
                <a:cs typeface="Carlito" panose="020F0502020204030204"/>
              </a:rPr>
              <a:t>mechanisms:</a:t>
            </a:r>
            <a:endParaRPr lang="en-US" sz="2100" b="1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70"/>
              </a:spcBef>
              <a:buChar char="-"/>
              <a:tabLst>
                <a:tab pos="48196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ACLs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65"/>
              </a:spcBef>
              <a:buChar char="-"/>
              <a:tabLst>
                <a:tab pos="481965" algn="l"/>
              </a:tabLst>
            </a:pPr>
            <a:r>
              <a:rPr lang="en-US" spc="-11" dirty="0">
                <a:latin typeface="Carlito" panose="020F0502020204030204"/>
                <a:cs typeface="Carlito" panose="020F0502020204030204"/>
              </a:rPr>
              <a:t>Role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Based Access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(</a:t>
            </a:r>
            <a:r>
              <a:rPr lang="en-US" spc="-8" dirty="0" err="1">
                <a:latin typeface="Carlito" panose="020F0502020204030204"/>
                <a:cs typeface="Carlito" panose="020F0502020204030204"/>
              </a:rPr>
              <a:t>RBAC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)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Can be Implemented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as either</a:t>
            </a:r>
            <a:r>
              <a:rPr lang="en-US" spc="-9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DAC/MAC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180975" marR="328930" indent="-172085">
              <a:lnSpc>
                <a:spcPct val="12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100" b="1" spc="-11" dirty="0">
                <a:latin typeface="Carlito" panose="020F0502020204030204"/>
                <a:cs typeface="Carlito" panose="020F0502020204030204"/>
              </a:rPr>
              <a:t>ACL: </a:t>
            </a:r>
            <a:r>
              <a:rPr lang="en-US" sz="2100" b="1" spc="-8" dirty="0">
                <a:latin typeface="Carlito" panose="020F0502020204030204"/>
                <a:cs typeface="Carlito" panose="020F0502020204030204"/>
              </a:rPr>
              <a:t>Fine-grained discretionary </a:t>
            </a:r>
            <a:r>
              <a:rPr lang="en-US" sz="2100" b="1" spc="-4" dirty="0">
                <a:latin typeface="Carlito" panose="020F0502020204030204"/>
                <a:cs typeface="Carlito" panose="020F0502020204030204"/>
              </a:rPr>
              <a:t>access </a:t>
            </a:r>
            <a:r>
              <a:rPr lang="en-US" sz="2100" b="1" spc="-8" dirty="0">
                <a:latin typeface="Carlito" panose="020F0502020204030204"/>
                <a:cs typeface="Carlito" panose="020F0502020204030204"/>
              </a:rPr>
              <a:t>rights given </a:t>
            </a:r>
            <a:r>
              <a:rPr lang="en-US" sz="2100" b="1" spc="-15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z="2100" b="1" spc="-8" dirty="0">
                <a:latin typeface="Carlito" panose="020F0502020204030204"/>
                <a:cs typeface="Carlito" panose="020F0502020204030204"/>
              </a:rPr>
              <a:t>files </a:t>
            </a:r>
            <a:r>
              <a:rPr lang="en-US" sz="2100" b="1" spc="-4" dirty="0">
                <a:latin typeface="Carlito" panose="020F0502020204030204"/>
                <a:cs typeface="Carlito" panose="020F0502020204030204"/>
              </a:rPr>
              <a:t>&amp;  </a:t>
            </a:r>
            <a:r>
              <a:rPr lang="en-US" sz="2100" b="1" spc="-11" dirty="0">
                <a:latin typeface="Carlito" panose="020F0502020204030204"/>
                <a:cs typeface="Carlito" panose="020F0502020204030204"/>
              </a:rPr>
              <a:t>directories.</a:t>
            </a:r>
            <a:endParaRPr lang="en-US" sz="2100" b="1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55"/>
              </a:spcBef>
              <a:buChar char="-"/>
              <a:tabLst>
                <a:tab pos="48196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Specifies,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which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users/processes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are granted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access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to</a:t>
            </a:r>
            <a:r>
              <a:rPr lang="en-US" spc="-30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objects.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60"/>
              </a:spcBef>
              <a:buChar char="-"/>
              <a:tabLst>
                <a:tab pos="481965" algn="l"/>
              </a:tabLst>
            </a:pPr>
            <a:r>
              <a:rPr lang="en-US" dirty="0">
                <a:latin typeface="Carlito" panose="020F0502020204030204"/>
                <a:cs typeface="Carlito" panose="020F0502020204030204"/>
              </a:rPr>
              <a:t>Access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rights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tied with</a:t>
            </a:r>
            <a:r>
              <a:rPr lang="en-US" spc="-49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objects.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180975" indent="-172085">
              <a:lnSpc>
                <a:spcPct val="120000"/>
              </a:lnSpc>
              <a:spcBef>
                <a:spcPts val="47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100" b="1" spc="-8" dirty="0" err="1">
                <a:latin typeface="Carlito" panose="020F0502020204030204"/>
                <a:cs typeface="Carlito" panose="020F0502020204030204"/>
              </a:rPr>
              <a:t>RBACs</a:t>
            </a:r>
            <a:r>
              <a:rPr lang="en-US" sz="2100" b="1" spc="-8" dirty="0">
                <a:latin typeface="Carlito" panose="020F0502020204030204"/>
                <a:cs typeface="Carlito" panose="020F0502020204030204"/>
              </a:rPr>
              <a:t>: </a:t>
            </a:r>
            <a:r>
              <a:rPr lang="en-US" sz="2100" b="1" spc="-19" dirty="0">
                <a:latin typeface="Carlito" panose="020F0502020204030204"/>
                <a:cs typeface="Carlito" panose="020F0502020204030204"/>
              </a:rPr>
              <a:t>System </a:t>
            </a:r>
            <a:r>
              <a:rPr lang="en-US" sz="2100" b="1" dirty="0">
                <a:latin typeface="Carlito" panose="020F0502020204030204"/>
                <a:cs typeface="Carlito" panose="020F0502020204030204"/>
              </a:rPr>
              <a:t>access </a:t>
            </a:r>
            <a:r>
              <a:rPr lang="en-US" sz="2100" b="1" spc="-4" dirty="0">
                <a:latin typeface="Carlito" panose="020F0502020204030204"/>
                <a:cs typeface="Carlito" panose="020F0502020204030204"/>
              </a:rPr>
              <a:t>on </a:t>
            </a:r>
            <a:r>
              <a:rPr lang="en-US" sz="2100" b="1" spc="-8" dirty="0">
                <a:latin typeface="Carlito" panose="020F0502020204030204"/>
                <a:cs typeface="Carlito" panose="020F0502020204030204"/>
              </a:rPr>
              <a:t>basis </a:t>
            </a:r>
            <a:r>
              <a:rPr lang="en-US" sz="2100" b="1" spc="-4" dirty="0">
                <a:latin typeface="Carlito" panose="020F0502020204030204"/>
                <a:cs typeface="Carlito" panose="020F0502020204030204"/>
              </a:rPr>
              <a:t>of</a:t>
            </a:r>
            <a:r>
              <a:rPr lang="en-US" sz="2100" b="1" spc="53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100" b="1" spc="-8" dirty="0">
                <a:latin typeface="Carlito" panose="020F0502020204030204"/>
                <a:cs typeface="Carlito" panose="020F0502020204030204"/>
              </a:rPr>
              <a:t>authorization</a:t>
            </a:r>
            <a:endParaRPr lang="en-US" sz="2100" b="1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85"/>
              </a:spcBef>
              <a:buChar char="-"/>
              <a:tabLst>
                <a:tab pos="48196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specific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roles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are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permitted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perform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certain</a:t>
            </a:r>
            <a:r>
              <a:rPr lang="en-US" spc="-30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operations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55"/>
              </a:spcBef>
              <a:buChar char="-"/>
              <a:tabLst>
                <a:tab pos="481965" algn="l"/>
              </a:tabLst>
            </a:pPr>
            <a:r>
              <a:rPr lang="en-US" dirty="0">
                <a:latin typeface="Carlito" panose="020F0502020204030204"/>
                <a:cs typeface="Carlito" panose="020F0502020204030204"/>
              </a:rPr>
              <a:t>access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rights </a:t>
            </a:r>
            <a:r>
              <a:rPr lang="en-US" u="sng" spc="-4" dirty="0">
                <a:latin typeface="Carlito" panose="020F0502020204030204"/>
                <a:cs typeface="Carlito" panose="020F0502020204030204"/>
              </a:rPr>
              <a:t>not </a:t>
            </a:r>
            <a:r>
              <a:rPr lang="en-US" u="sng" dirty="0">
                <a:latin typeface="Carlito" panose="020F0502020204030204"/>
                <a:cs typeface="Carlito" panose="020F0502020204030204"/>
              </a:rPr>
              <a:t>tied </a:t>
            </a:r>
            <a:r>
              <a:rPr lang="en-US" u="sng" spc="-11" dirty="0">
                <a:latin typeface="Carlito" panose="020F0502020204030204"/>
                <a:cs typeface="Carlito" panose="020F0502020204030204"/>
              </a:rPr>
              <a:t>to</a:t>
            </a:r>
            <a:r>
              <a:rPr lang="en-US" u="sng" spc="-49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u="sng" spc="-4" dirty="0">
                <a:latin typeface="Carlito" panose="020F0502020204030204"/>
                <a:cs typeface="Carlito" panose="020F0502020204030204"/>
              </a:rPr>
              <a:t>objects</a:t>
            </a:r>
            <a:endParaRPr lang="en-US" u="sng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60"/>
              </a:spcBef>
              <a:buChar char="-"/>
              <a:tabLst>
                <a:tab pos="48196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Example: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Roles created </a:t>
            </a:r>
            <a:r>
              <a:rPr lang="en-US" spc="-15" dirty="0">
                <a:latin typeface="Carlito" panose="020F0502020204030204"/>
                <a:cs typeface="Carlito" panose="020F0502020204030204"/>
              </a:rPr>
              <a:t>for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various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job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functions.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481330" lvl="1" indent="-129540">
              <a:lnSpc>
                <a:spcPct val="120000"/>
              </a:lnSpc>
              <a:spcBef>
                <a:spcPts val="165"/>
              </a:spcBef>
              <a:buChar char="-"/>
              <a:tabLst>
                <a:tab pos="48196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Consider </a:t>
            </a:r>
            <a:r>
              <a:rPr lang="en-US" b="1" u="sng" dirty="0">
                <a:latin typeface="Carlito" panose="020F0502020204030204"/>
                <a:cs typeface="Carlito" panose="020F0502020204030204"/>
              </a:rPr>
              <a:t>multiuser </a:t>
            </a:r>
            <a:r>
              <a:rPr lang="en-US" b="1" u="sng" spc="-15" dirty="0">
                <a:latin typeface="Carlito" panose="020F0502020204030204"/>
                <a:cs typeface="Carlito" panose="020F0502020204030204"/>
              </a:rPr>
              <a:t>systems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with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users of </a:t>
            </a:r>
            <a:r>
              <a:rPr lang="en-US" spc="-15" dirty="0">
                <a:latin typeface="Carlito" panose="020F0502020204030204"/>
                <a:cs typeface="Carlito" panose="020F0502020204030204"/>
              </a:rPr>
              <a:t>different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roles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are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 accessing.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20000"/>
              </a:lnSpc>
            </a:pP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53" dirty="0"/>
              <a:t>Unix </a:t>
            </a:r>
            <a:r>
              <a:rPr spc="-116" dirty="0"/>
              <a:t>users </a:t>
            </a:r>
            <a:r>
              <a:rPr spc="-131" dirty="0"/>
              <a:t>and</a:t>
            </a:r>
            <a:r>
              <a:rPr spc="-525" dirty="0"/>
              <a:t> </a:t>
            </a:r>
            <a:r>
              <a:rPr spc="-131" dirty="0"/>
              <a:t>root</a:t>
            </a:r>
            <a:endParaRPr spc="-13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0975" indent="-172085">
              <a:spcBef>
                <a:spcPts val="70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</a:rPr>
              <a:t>Unix identifies users using a </a:t>
            </a:r>
            <a:r>
              <a:rPr lang="en-US" spc="-8" dirty="0" err="1">
                <a:latin typeface="Carlito" panose="020F0502020204030204"/>
              </a:rPr>
              <a:t>UID</a:t>
            </a:r>
            <a:r>
              <a:rPr lang="en-US" spc="-8" dirty="0">
                <a:latin typeface="Carlito" panose="020F0502020204030204"/>
              </a:rPr>
              <a:t>.</a:t>
            </a:r>
            <a:endParaRPr lang="en-US" spc="-8" dirty="0">
              <a:latin typeface="Carlito" panose="020F0502020204030204"/>
            </a:endParaRPr>
          </a:p>
          <a:p>
            <a:pPr>
              <a:buFont typeface="Arial" panose="020B0604020202020204"/>
              <a:buChar char="•"/>
            </a:pPr>
            <a:endParaRPr lang="en-US" spc="-8" dirty="0">
              <a:latin typeface="Carlito" panose="020F0502020204030204"/>
            </a:endParaRPr>
          </a:p>
          <a:p>
            <a:pPr marL="180975" marR="453390" indent="-172085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</a:rPr>
              <a:t>Users can be explicitly granted rights or permissions (more in a  moment).</a:t>
            </a:r>
            <a:endParaRPr lang="en-US" spc="-8" dirty="0">
              <a:latin typeface="Carlito" panose="020F0502020204030204"/>
            </a:endParaRPr>
          </a:p>
          <a:p>
            <a:pPr>
              <a:spcBef>
                <a:spcPts val="25"/>
              </a:spcBef>
              <a:buFont typeface="Arial" panose="020B0604020202020204"/>
              <a:buChar char="•"/>
            </a:pPr>
            <a:endParaRPr lang="en-US" spc="-8" dirty="0">
              <a:latin typeface="Carlito" panose="020F0502020204030204"/>
            </a:endParaRPr>
          </a:p>
          <a:p>
            <a:pPr marL="180975" marR="3810" indent="-172085">
              <a:spcBef>
                <a:spcPts val="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</a:rPr>
              <a:t>A special user called </a:t>
            </a:r>
            <a:r>
              <a:rPr lang="en-US" u="sng" spc="-8" dirty="0">
                <a:latin typeface="Carlito" panose="020F0502020204030204"/>
              </a:rPr>
              <a:t>root</a:t>
            </a:r>
            <a:r>
              <a:rPr lang="en-US" spc="-8" dirty="0">
                <a:latin typeface="Carlito" panose="020F0502020204030204"/>
              </a:rPr>
              <a:t> exists and has the right to do </a:t>
            </a:r>
            <a:r>
              <a:rPr lang="en-US" u="sng" spc="-8" dirty="0">
                <a:latin typeface="Carlito" panose="020F0502020204030204"/>
              </a:rPr>
              <a:t>anything</a:t>
            </a:r>
            <a:r>
              <a:rPr lang="en-US" spc="-8" dirty="0">
                <a:latin typeface="Carlito" panose="020F0502020204030204"/>
              </a:rPr>
              <a:t> on  the system.</a:t>
            </a:r>
            <a:endParaRPr lang="en-US" spc="-8" dirty="0">
              <a:latin typeface="Carlito" panose="020F0502020204030204"/>
            </a:endParaRPr>
          </a:p>
          <a:p>
            <a:pPr>
              <a:spcBef>
                <a:spcPts val="10"/>
              </a:spcBef>
              <a:buFont typeface="Arial" panose="020B0604020202020204"/>
              <a:buChar char="•"/>
            </a:pPr>
            <a:endParaRPr lang="en-US" spc="-8" dirty="0">
              <a:latin typeface="Carlito" panose="020F0502020204030204"/>
            </a:endParaRPr>
          </a:p>
          <a:p>
            <a:pPr marL="180975" indent="-172085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</a:rPr>
              <a:t>Also known as superuser.</a:t>
            </a:r>
            <a:endParaRPr lang="en-US" spc="-8" dirty="0">
              <a:latin typeface="Carlito" panose="020F0502020204030204"/>
            </a:endParaRPr>
          </a:p>
          <a:p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53" dirty="0"/>
              <a:t>Unix</a:t>
            </a:r>
            <a:r>
              <a:rPr spc="-293" dirty="0"/>
              <a:t> </a:t>
            </a:r>
            <a:r>
              <a:rPr spc="-109" dirty="0"/>
              <a:t>groups</a:t>
            </a:r>
            <a:endParaRPr spc="-109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0975" indent="-172085">
              <a:spcBef>
                <a:spcPts val="70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800" spc="-4" dirty="0">
                <a:latin typeface="Carlito" panose="020F0502020204030204"/>
                <a:cs typeface="Carlito" panose="020F0502020204030204"/>
              </a:rPr>
              <a:t>Unix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group: </a:t>
            </a:r>
            <a:r>
              <a:rPr lang="en-US" spc="-4" dirty="0">
                <a:latin typeface="Carlito" panose="020F0502020204030204"/>
              </a:rPr>
              <a:t>logical collection of users on a system.</a:t>
            </a:r>
            <a:endParaRPr lang="en-US" spc="-4" dirty="0">
              <a:latin typeface="Carlito" panose="020F0502020204030204"/>
            </a:endParaRPr>
          </a:p>
          <a:p>
            <a:pPr>
              <a:spcBef>
                <a:spcPts val="30"/>
              </a:spcBef>
              <a:buFont typeface="Arial" panose="020B0604020202020204"/>
              <a:buChar char="•"/>
            </a:pPr>
            <a:endParaRPr lang="en-US" spc="-4" dirty="0">
              <a:latin typeface="Carlito" panose="020F0502020204030204"/>
            </a:endParaRPr>
          </a:p>
          <a:p>
            <a:pPr marL="180975" indent="-172085">
              <a:spcBef>
                <a:spcPts val="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4" dirty="0">
                <a:latin typeface="Carlito" panose="020F0502020204030204"/>
              </a:rPr>
              <a:t>All members of the same group share the same permissions.</a:t>
            </a:r>
            <a:endParaRPr lang="en-US" spc="-4" dirty="0">
              <a:latin typeface="Carlito" panose="020F0502020204030204"/>
            </a:endParaRPr>
          </a:p>
          <a:p>
            <a:pPr>
              <a:spcBef>
                <a:spcPts val="40"/>
              </a:spcBef>
              <a:buFont typeface="Arial" panose="020B0604020202020204"/>
              <a:buChar char="•"/>
            </a:pPr>
            <a:endParaRPr lang="en-US" spc="-4" dirty="0">
              <a:latin typeface="Carlito" panose="020F0502020204030204"/>
            </a:endParaRPr>
          </a:p>
          <a:p>
            <a:pPr marL="180975" indent="-172085">
              <a:spcBef>
                <a:spcPts val="5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4" dirty="0">
                <a:latin typeface="Carlito" panose="020F0502020204030204"/>
              </a:rPr>
              <a:t>Each group is independent of other groups.</a:t>
            </a:r>
            <a:endParaRPr lang="en-US" spc="-4" dirty="0">
              <a:latin typeface="Carlito" panose="020F0502020204030204"/>
            </a:endParaRPr>
          </a:p>
          <a:p>
            <a:pPr>
              <a:buFont typeface="Arial" panose="020B0604020202020204"/>
              <a:buChar char="•"/>
            </a:pPr>
            <a:endParaRPr lang="en-US" spc="-4" dirty="0">
              <a:latin typeface="Carlito" panose="020F0502020204030204"/>
            </a:endParaRPr>
          </a:p>
          <a:p>
            <a:pPr marL="180975" marR="3810" indent="-172085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pc="-4" dirty="0">
                <a:latin typeface="Carlito" panose="020F0502020204030204"/>
              </a:rPr>
              <a:t>Use the </a:t>
            </a:r>
            <a:r>
              <a:rPr lang="en-US" b="1" u="sng" spc="-4" dirty="0">
                <a:latin typeface="Carlito" panose="020F0502020204030204"/>
              </a:rPr>
              <a:t>groups</a:t>
            </a:r>
            <a:r>
              <a:rPr lang="en-US" spc="-4" dirty="0">
                <a:latin typeface="Carlito" panose="020F0502020204030204"/>
              </a:rPr>
              <a:t> command to list the groups that you belong to on the system.</a:t>
            </a:r>
            <a:endParaRPr lang="en-US" spc="-4" dirty="0">
              <a:latin typeface="Carlito" panose="020F0502020204030204"/>
            </a:endParaRPr>
          </a:p>
          <a:p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153" dirty="0"/>
              <a:t>Unix</a:t>
            </a:r>
            <a:r>
              <a:rPr spc="-304" dirty="0"/>
              <a:t> </a:t>
            </a:r>
            <a:r>
              <a:rPr spc="-131" dirty="0"/>
              <a:t>others</a:t>
            </a:r>
            <a:endParaRPr spc="-13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marR="3810" indent="-172085">
              <a:lnSpc>
                <a:spcPts val="2265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100" spc="-4" dirty="0">
                <a:latin typeface="Carlito" panose="020F0502020204030204"/>
                <a:cs typeface="Carlito" panose="020F0502020204030204"/>
              </a:rPr>
              <a:t>When access </a:t>
            </a:r>
            <a:r>
              <a:rPr lang="en-US" sz="2100" spc="-15" dirty="0">
                <a:latin typeface="Carlito" panose="020F0502020204030204"/>
                <a:cs typeface="Carlito" panose="020F0502020204030204"/>
              </a:rPr>
              <a:t>control </a:t>
            </a:r>
            <a:r>
              <a:rPr lang="en-US" sz="2100" spc="-8" dirty="0">
                <a:latin typeface="Carlito" panose="020F0502020204030204"/>
                <a:cs typeface="Carlito" panose="020F0502020204030204"/>
              </a:rPr>
              <a:t>decisions </a:t>
            </a:r>
            <a:r>
              <a:rPr lang="en-US" sz="2100" spc="-15" dirty="0">
                <a:latin typeface="Carlito" panose="020F0502020204030204"/>
                <a:cs typeface="Carlito" panose="020F0502020204030204"/>
              </a:rPr>
              <a:t>are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made, the </a:t>
            </a:r>
            <a:r>
              <a:rPr lang="en-US" sz="2100" spc="-8" dirty="0">
                <a:latin typeface="Carlito" panose="020F0502020204030204"/>
                <a:cs typeface="Carlito" panose="020F0502020204030204"/>
              </a:rPr>
              <a:t>rule </a:t>
            </a:r>
            <a:r>
              <a:rPr lang="en-US" sz="2100" b="1" spc="-11" dirty="0">
                <a:latin typeface="Carlito" panose="020F0502020204030204"/>
                <a:cs typeface="Carlito" panose="020F0502020204030204"/>
              </a:rPr>
              <a:t>evaluates</a:t>
            </a:r>
            <a:r>
              <a:rPr lang="en-US" sz="2100" spc="-1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whether the </a:t>
            </a:r>
            <a:r>
              <a:rPr lang="en-US" sz="2100" spc="-11" dirty="0">
                <a:latin typeface="Carlito" panose="020F0502020204030204"/>
                <a:cs typeface="Carlito" panose="020F0502020204030204"/>
              </a:rPr>
              <a:t>requestor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z="2100" u="sng" spc="-11" dirty="0">
                <a:latin typeface="Carlito" panose="020F0502020204030204"/>
                <a:cs typeface="Carlito" panose="020F0502020204030204"/>
              </a:rPr>
              <a:t>root</a:t>
            </a:r>
            <a:r>
              <a:rPr lang="en-US" sz="2100" spc="-11" dirty="0">
                <a:latin typeface="Carlito" panose="020F0502020204030204"/>
                <a:cs typeface="Carlito" panose="020F0502020204030204"/>
              </a:rPr>
              <a:t>,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a </a:t>
            </a:r>
            <a:r>
              <a:rPr lang="en-US" sz="2100" u="sng" spc="-8" dirty="0">
                <a:latin typeface="Carlito" panose="020F0502020204030204"/>
                <a:cs typeface="Carlito" panose="020F0502020204030204"/>
              </a:rPr>
              <a:t>specific user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or a </a:t>
            </a:r>
            <a:r>
              <a:rPr lang="en-US" sz="2100" u="sng" spc="-4" dirty="0">
                <a:latin typeface="Carlito" panose="020F0502020204030204"/>
                <a:cs typeface="Carlito" panose="020F0502020204030204"/>
              </a:rPr>
              <a:t>member of a</a:t>
            </a:r>
            <a:r>
              <a:rPr lang="en-US" sz="2100" u="sng" spc="10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100" u="sng" spc="-11" dirty="0">
                <a:latin typeface="Carlito" panose="020F0502020204030204"/>
                <a:cs typeface="Carlito" panose="020F0502020204030204"/>
              </a:rPr>
              <a:t>group</a:t>
            </a:r>
            <a:r>
              <a:rPr lang="en-US" sz="2100" spc="-11" dirty="0">
                <a:latin typeface="Carlito" panose="020F0502020204030204"/>
                <a:cs typeface="Carlito" panose="020F0502020204030204"/>
              </a:rPr>
              <a:t>.</a:t>
            </a:r>
            <a:endParaRPr lang="en-US" sz="2100" dirty="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lang="en-US" sz="2850" dirty="0">
              <a:latin typeface="Carlito" panose="020F0502020204030204"/>
              <a:cs typeface="Carlito" panose="020F0502020204030204"/>
            </a:endParaRPr>
          </a:p>
          <a:p>
            <a:pPr marL="180975" indent="-172085">
              <a:buFont typeface="Arial" panose="020B0604020202020204"/>
              <a:buChar char="•"/>
              <a:tabLst>
                <a:tab pos="180975" algn="l"/>
              </a:tabLst>
            </a:pPr>
            <a:r>
              <a:rPr lang="en-US" sz="2100" spc="-8" dirty="0">
                <a:latin typeface="Carlito" panose="020F0502020204030204"/>
                <a:cs typeface="Carlito" panose="020F0502020204030204"/>
              </a:rPr>
              <a:t>Some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cases, </a:t>
            </a:r>
            <a:r>
              <a:rPr lang="en-US" sz="2100" spc="-15" dirty="0">
                <a:latin typeface="Carlito" panose="020F0502020204030204"/>
                <a:cs typeface="Carlito" panose="020F0502020204030204"/>
              </a:rPr>
              <a:t>requestor </a:t>
            </a:r>
            <a:r>
              <a:rPr lang="en-US" sz="2100" b="1" spc="-8" dirty="0">
                <a:latin typeface="Carlito" panose="020F0502020204030204"/>
                <a:cs typeface="Carlito" panose="020F0502020204030204"/>
              </a:rPr>
              <a:t>none</a:t>
            </a:r>
            <a:r>
              <a:rPr lang="en-US" sz="2100" spc="-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100" spc="-4" dirty="0">
                <a:latin typeface="Carlito" panose="020F0502020204030204"/>
                <a:cs typeface="Carlito" panose="020F0502020204030204"/>
              </a:rPr>
              <a:t>of the</a:t>
            </a:r>
            <a:r>
              <a:rPr lang="en-US" sz="2100" spc="6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100" spc="-8" dirty="0">
                <a:latin typeface="Carlito" panose="020F0502020204030204"/>
                <a:cs typeface="Carlito" panose="020F0502020204030204"/>
              </a:rPr>
              <a:t>above:</a:t>
            </a:r>
            <a:endParaRPr lang="en-US" sz="2100" dirty="0">
              <a:latin typeface="Carlito" panose="020F0502020204030204"/>
              <a:cs typeface="Carlito" panose="020F0502020204030204"/>
            </a:endParaRPr>
          </a:p>
          <a:p>
            <a:pPr marL="523875" lvl="1" indent="-172085">
              <a:spcBef>
                <a:spcPts val="185"/>
              </a:spcBef>
              <a:buFont typeface="Arial" panose="020B0604020202020204"/>
              <a:buChar char="•"/>
              <a:tabLst>
                <a:tab pos="52387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known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as </a:t>
            </a:r>
            <a:r>
              <a:rPr lang="en-US" i="1" spc="-4" dirty="0">
                <a:latin typeface="Carlito" panose="020F0502020204030204"/>
                <a:cs typeface="Carlito" panose="020F0502020204030204"/>
              </a:rPr>
              <a:t>other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 or</a:t>
            </a:r>
            <a:r>
              <a:rPr lang="en-US" spc="-23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i="1" spc="-8" dirty="0">
                <a:latin typeface="Carlito" panose="020F0502020204030204"/>
                <a:cs typeface="Carlito" panose="020F0502020204030204"/>
              </a:rPr>
              <a:t>world</a:t>
            </a:r>
            <a:endParaRPr lang="en-US" i="1" dirty="0">
              <a:latin typeface="Carlito" panose="020F0502020204030204"/>
              <a:cs typeface="Carlito" panose="020F0502020204030204"/>
            </a:endParaRPr>
          </a:p>
          <a:p>
            <a:pPr marL="523875" lvl="1" indent="-172085">
              <a:spcBef>
                <a:spcPts val="165"/>
              </a:spcBef>
              <a:buFont typeface="Arial" panose="020B0604020202020204"/>
              <a:buChar char="•"/>
              <a:tabLst>
                <a:tab pos="523875" algn="l"/>
              </a:tabLst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specify permissions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to </a:t>
            </a:r>
            <a:r>
              <a:rPr lang="en-US" dirty="0">
                <a:latin typeface="Carlito" panose="020F0502020204030204"/>
                <a:cs typeface="Carlito" panose="020F0502020204030204"/>
              </a:rPr>
              <a:t>apply in this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case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24" y="61957"/>
            <a:ext cx="8778240" cy="623248"/>
          </a:xfrm>
          <a:prstGeom prst="rect">
            <a:avLst/>
          </a:prstGeom>
        </p:spPr>
        <p:txBody>
          <a:bodyPr vert="horz" wrap="square" lIns="0" tIns="68580" rIns="0" bIns="0" rtlCol="0" anchor="ctr">
            <a:spAutoFit/>
          </a:bodyPr>
          <a:lstStyle/>
          <a:p>
            <a:pPr marL="9525">
              <a:spcBef>
                <a:spcPts val="540"/>
              </a:spcBef>
            </a:pPr>
            <a:r>
              <a:rPr spc="-56" dirty="0"/>
              <a:t>9 </a:t>
            </a:r>
            <a:r>
              <a:rPr spc="-188" dirty="0"/>
              <a:t>bit </a:t>
            </a:r>
            <a:r>
              <a:rPr spc="-124" dirty="0"/>
              <a:t>permission</a:t>
            </a:r>
            <a:r>
              <a:rPr spc="-540" dirty="0"/>
              <a:t> </a:t>
            </a:r>
            <a:r>
              <a:rPr spc="-146" dirty="0"/>
              <a:t>model</a:t>
            </a:r>
            <a:endParaRPr spc="-146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Command:</a:t>
            </a:r>
            <a:endParaRPr lang="en-NZ" dirty="0"/>
          </a:p>
          <a:p>
            <a:pPr marL="0" indent="0">
              <a:buNone/>
            </a:pPr>
            <a:endParaRPr lang="en-NZ" sz="3600" dirty="0"/>
          </a:p>
          <a:p>
            <a:pPr marL="0" indent="0">
              <a:buNone/>
            </a:pPr>
            <a:r>
              <a:rPr lang="en-NZ" sz="2800" spc="-10" dirty="0">
                <a:latin typeface="Carlito" panose="020F0502020204030204"/>
                <a:cs typeface="Carlito" panose="020F0502020204030204"/>
              </a:rPr>
              <a:t>Output:</a:t>
            </a:r>
            <a:endParaRPr lang="en-NZ" sz="2800" spc="-10" dirty="0">
              <a:latin typeface="Carlito" panose="020F0502020204030204"/>
              <a:cs typeface="Carlito" panose="020F0502020204030204"/>
            </a:endParaRPr>
          </a:p>
          <a:p>
            <a:pPr marL="0" indent="0">
              <a:buNone/>
            </a:pPr>
            <a:endParaRPr lang="en-NZ" spc="-10" dirty="0">
              <a:latin typeface="Carlito" panose="020F0502020204030204"/>
              <a:cs typeface="Carlito" panose="020F0502020204030204"/>
            </a:endParaRPr>
          </a:p>
          <a:p>
            <a:pPr marL="0" indent="0">
              <a:buNone/>
            </a:pPr>
            <a:endParaRPr lang="en-NZ" sz="2800" spc="-10" dirty="0">
              <a:latin typeface="Carlito" panose="020F0502020204030204"/>
              <a:cs typeface="Carlito" panose="020F0502020204030204"/>
            </a:endParaRPr>
          </a:p>
          <a:p>
            <a:pPr marL="0" indent="0">
              <a:buNone/>
            </a:pPr>
            <a:r>
              <a:rPr lang="en-NZ" sz="2800" spc="-10" dirty="0">
                <a:latin typeface="Carlito" panose="020F0502020204030204"/>
                <a:cs typeface="Carlito" panose="020F0502020204030204"/>
              </a:rPr>
              <a:t>Permissions:</a:t>
            </a:r>
            <a:endParaRPr lang="en-NZ" sz="2800" dirty="0">
              <a:latin typeface="Carlito" panose="020F0502020204030204"/>
              <a:cs typeface="Carlito" panose="020F0502020204030204"/>
            </a:endParaRPr>
          </a:p>
          <a:p>
            <a:pPr marL="0" indent="0">
              <a:buNone/>
            </a:pPr>
            <a:endParaRPr lang="en-NZ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417" y="1334489"/>
          <a:ext cx="7171371" cy="2517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0251"/>
                <a:gridCol w="684371"/>
                <a:gridCol w="684371"/>
                <a:gridCol w="822484"/>
                <a:gridCol w="1506378"/>
                <a:gridCol w="822484"/>
                <a:gridCol w="641032"/>
              </a:tblGrid>
              <a:tr h="1097870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lang="en-NZ" sz="2100" spc="-5" dirty="0">
                          <a:latin typeface="Courier New" panose="02070309020205020404"/>
                          <a:cs typeface="Courier New" panose="02070309020205020404"/>
                        </a:rPr>
                        <a:t>ls –l</a:t>
                      </a:r>
                      <a:r>
                        <a:rPr lang="en-NZ" sz="2100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lang="en-NZ" sz="2100" spc="-5" dirty="0">
                          <a:latin typeface="Courier New" panose="02070309020205020404"/>
                          <a:cs typeface="Courier New" panose="02070309020205020404"/>
                        </a:rPr>
                        <a:t>/etc</a:t>
                      </a:r>
                      <a:endParaRPr lang="en-NZ" sz="21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lang="en-NZ" sz="3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Z"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drwxr-xr-x</a:t>
                      </a:r>
                      <a:r>
                        <a:rPr lang="en-NZ" sz="1800" spc="-75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170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oot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ro</a:t>
                      </a: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lang="en-NZ" sz="1800"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12288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01</a:t>
                      </a:r>
                      <a:r>
                        <a:rPr lang="en-NZ" sz="1800" spc="5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lang="en-NZ" sz="1800">
                          <a:latin typeface="Courier New" panose="02070309020205020404"/>
                          <a:cs typeface="Courier New" panose="02070309020205020404"/>
                        </a:rPr>
                        <a:t>02</a:t>
                      </a: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-2</a:t>
                      </a:r>
                      <a:r>
                        <a:rPr lang="en-NZ" sz="1800"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11:39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NZ" sz="1800">
                          <a:latin typeface="Courier New" panose="02070309020205020404"/>
                          <a:cs typeface="Courier New" panose="02070309020205020404"/>
                        </a:rPr>
                        <a:t>/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etc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/>
                </a:tc>
              </a:tr>
              <a:tr h="8686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endParaRPr lang="en-NZ" sz="2100" dirty="0">
                        <a:latin typeface="Carlito" panose="020F0502020204030204"/>
                        <a:cs typeface="Carlito" panose="020F05020202040302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lang="en-NZ" sz="1800" spc="-5" dirty="0" err="1"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r>
                        <a:rPr lang="en-NZ" sz="1800" b="1" spc="-5" dirty="0" err="1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rwxr</a:t>
                      </a:r>
                      <a:r>
                        <a:rPr lang="en-NZ" sz="1800" b="1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lang="en-NZ" sz="1800" b="1" spc="-5" dirty="0" err="1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xr</a:t>
                      </a:r>
                      <a:r>
                        <a:rPr lang="en-NZ" sz="1800" b="1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-x</a:t>
                      </a:r>
                      <a:r>
                        <a:rPr lang="en-NZ" sz="1800" b="1" spc="-6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lang="en-NZ" sz="1800" spc="-5" dirty="0">
                          <a:latin typeface="Courier New" panose="02070309020205020404"/>
                          <a:cs typeface="Courier New" panose="02070309020205020404"/>
                        </a:rPr>
                        <a:t>170</a:t>
                      </a:r>
                      <a:endParaRPr lang="en-NZ"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33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Z"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NZ"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oot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Z"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NZ"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2550" algn="r">
                        <a:lnSpc>
                          <a:spcPct val="100000"/>
                        </a:lnSpc>
                      </a:pP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lang="en-NZ" sz="1800" spc="-10"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lang="en-NZ" sz="1800"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Z"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NZ"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12288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Z"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NZ"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01</a:t>
                      </a:r>
                      <a:r>
                        <a:rPr lang="en-NZ" sz="1800" spc="5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lang="en-NZ" sz="1800"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r>
                        <a:rPr lang="en-NZ" sz="1800" spc="-15">
                          <a:latin typeface="Courier New" panose="02070309020205020404"/>
                          <a:cs typeface="Courier New" panose="02070309020205020404"/>
                        </a:rPr>
                        <a:t>-2</a:t>
                      </a:r>
                      <a:r>
                        <a:rPr lang="en-NZ" sz="1800"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Z" sz="2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NZ"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lang="en-NZ" sz="1800" spc="-5">
                          <a:latin typeface="Courier New" panose="02070309020205020404"/>
                          <a:cs typeface="Courier New" panose="02070309020205020404"/>
                        </a:rPr>
                        <a:t>11:39</a:t>
                      </a:r>
                      <a:endParaRPr lang="en-NZ"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Z"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NZ" sz="1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en-NZ" sz="1800" spc="-5" dirty="0">
                          <a:latin typeface="Courier New" panose="02070309020205020404"/>
                          <a:cs typeface="Courier New" panose="02070309020205020404"/>
                        </a:rPr>
                        <a:t>/etc</a:t>
                      </a:r>
                      <a:endParaRPr lang="en-NZ"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7705" y="4092016"/>
            <a:ext cx="315706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0"/>
              </a:spcBef>
            </a:pPr>
            <a:r>
              <a:rPr sz="2100" spc="-11" dirty="0">
                <a:latin typeface="Carlito" panose="020F0502020204030204"/>
                <a:cs typeface="Carlito" panose="020F0502020204030204"/>
              </a:rPr>
              <a:t>Three </a:t>
            </a:r>
            <a:r>
              <a:rPr sz="2100" spc="-8" dirty="0">
                <a:latin typeface="Carlito" panose="020F0502020204030204"/>
                <a:cs typeface="Carlito" panose="020F0502020204030204"/>
              </a:rPr>
              <a:t>fields: </a:t>
            </a:r>
            <a:r>
              <a:rPr sz="2100" b="1" dirty="0">
                <a:latin typeface="Carlito" panose="020F0502020204030204"/>
                <a:cs typeface="Carlito" panose="020F0502020204030204"/>
              </a:rPr>
              <a:t>rwx</a:t>
            </a:r>
            <a:r>
              <a:rPr sz="2100" dirty="0">
                <a:latin typeface="Carlito" panose="020F0502020204030204"/>
                <a:cs typeface="Carlito" panose="020F0502020204030204"/>
              </a:rPr>
              <a:t>, </a:t>
            </a:r>
            <a:r>
              <a:rPr sz="2100" b="1" spc="-4" dirty="0">
                <a:latin typeface="Carlito" panose="020F0502020204030204"/>
                <a:cs typeface="Carlito" panose="020F0502020204030204"/>
              </a:rPr>
              <a:t>r-x 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and</a:t>
            </a:r>
            <a:r>
              <a:rPr sz="2100" spc="30" dirty="0">
                <a:latin typeface="Carlito" panose="020F0502020204030204"/>
                <a:cs typeface="Carlito" panose="020F0502020204030204"/>
              </a:rPr>
              <a:t> </a:t>
            </a:r>
            <a:r>
              <a:rPr sz="2100" b="1" spc="-4" dirty="0">
                <a:latin typeface="Carlito" panose="020F0502020204030204"/>
                <a:cs typeface="Carlito" panose="020F0502020204030204"/>
              </a:rPr>
              <a:t>r-x</a:t>
            </a:r>
            <a:r>
              <a:rPr sz="2100" spc="-4" dirty="0">
                <a:latin typeface="Carlito" panose="020F0502020204030204"/>
                <a:cs typeface="Carlito" panose="020F0502020204030204"/>
              </a:rPr>
              <a:t>.</a:t>
            </a:r>
            <a:endParaRPr sz="2100" dirty="0">
              <a:latin typeface="Carlito" panose="020F0502020204030204"/>
              <a:cs typeface="Carlito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80"/>
              </a:spcBef>
            </a:pPr>
            <a:r>
              <a:rPr spc="-56" dirty="0"/>
              <a:t>9 </a:t>
            </a:r>
            <a:r>
              <a:rPr spc="-188" dirty="0"/>
              <a:t>bit </a:t>
            </a:r>
            <a:r>
              <a:rPr spc="-124" dirty="0"/>
              <a:t>permission</a:t>
            </a:r>
            <a:r>
              <a:rPr spc="-540" dirty="0"/>
              <a:t> </a:t>
            </a:r>
            <a:r>
              <a:rPr spc="-146" dirty="0"/>
              <a:t>model</a:t>
            </a:r>
            <a:endParaRPr spc="-14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525">
              <a:spcBef>
                <a:spcPts val="580"/>
              </a:spcBef>
            </a:pPr>
            <a:r>
              <a:rPr lang="en-US" sz="2800" spc="-4" dirty="0">
                <a:latin typeface="Carlito" panose="020F0502020204030204"/>
                <a:cs typeface="Carlito" panose="020F0502020204030204"/>
              </a:rPr>
              <a:t>These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fields </a:t>
            </a:r>
            <a:r>
              <a:rPr lang="en-US" sz="2800" spc="-11" dirty="0">
                <a:latin typeface="Carlito" panose="020F0502020204030204"/>
                <a:cs typeface="Carlito" panose="020F0502020204030204"/>
              </a:rPr>
              <a:t>are three </a:t>
            </a:r>
            <a:r>
              <a:rPr lang="en-US" sz="2800" spc="-15" dirty="0">
                <a:latin typeface="Carlito" panose="020F0502020204030204"/>
                <a:cs typeface="Carlito" panose="020F0502020204030204"/>
              </a:rPr>
              <a:t>characters </a:t>
            </a:r>
            <a:r>
              <a:rPr lang="en-US" sz="2800" spc="-4" dirty="0">
                <a:latin typeface="Carlito" panose="020F0502020204030204"/>
                <a:cs typeface="Carlito" panose="020F0502020204030204"/>
              </a:rPr>
              <a:t>each</a:t>
            </a:r>
            <a:r>
              <a:rPr lang="en-US" sz="2800" spc="64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19" dirty="0">
                <a:latin typeface="Carlito" panose="020F0502020204030204"/>
                <a:cs typeface="Carlito" panose="020F0502020204030204"/>
              </a:rPr>
              <a:t>for: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 marL="357505" lvl="1" indent="-268605">
              <a:spcBef>
                <a:spcPts val="505"/>
              </a:spcBef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File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owner</a:t>
            </a:r>
            <a:r>
              <a:rPr lang="en-US" spc="15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permissions (u)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357505" lvl="1" indent="-268605">
              <a:spcBef>
                <a:spcPts val="495"/>
              </a:spcBef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File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group</a:t>
            </a:r>
            <a:r>
              <a:rPr lang="en-US" spc="15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permissions (g)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357505" lvl="1" indent="-268605">
              <a:spcBef>
                <a:spcPts val="495"/>
              </a:spcBef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Other permissions (o), i.e., not part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of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both </a:t>
            </a:r>
            <a:endParaRPr lang="en-US" spc="-8" dirty="0">
              <a:latin typeface="Carlito" panose="020F0502020204030204"/>
              <a:cs typeface="Carlito" panose="020F0502020204030204"/>
            </a:endParaRPr>
          </a:p>
          <a:p>
            <a:pPr marL="357505" lvl="1" indent="0">
              <a:spcBef>
                <a:spcPts val="495"/>
              </a:spcBef>
              <a:buNone/>
              <a:tabLst>
                <a:tab pos="180975" algn="l"/>
              </a:tabLst>
            </a:pPr>
            <a:r>
              <a:rPr lang="en-US" spc="-8" dirty="0">
                <a:latin typeface="Carlito" panose="020F0502020204030204"/>
                <a:cs typeface="Carlito" panose="020F0502020204030204"/>
              </a:rPr>
              <a:t>owner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or</a:t>
            </a:r>
            <a:r>
              <a:rPr lang="en-US" spc="113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group)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>
              <a:spcBef>
                <a:spcPts val="40"/>
              </a:spcBef>
            </a:pPr>
            <a:endParaRPr lang="en-US" sz="3600" dirty="0">
              <a:latin typeface="Carlito" panose="020F0502020204030204"/>
              <a:cs typeface="Carlito" panose="020F0502020204030204"/>
            </a:endParaRPr>
          </a:p>
          <a:p>
            <a:pPr marL="9525"/>
            <a:r>
              <a:rPr lang="en-US" sz="2800" spc="-4" dirty="0">
                <a:latin typeface="Carlito" panose="020F0502020204030204"/>
                <a:cs typeface="Carlito" panose="020F0502020204030204"/>
              </a:rPr>
              <a:t>Basic</a:t>
            </a:r>
            <a:r>
              <a:rPr lang="en-US" sz="2800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z="2800" spc="-8" dirty="0">
                <a:latin typeface="Carlito" panose="020F0502020204030204"/>
                <a:cs typeface="Carlito" panose="020F0502020204030204"/>
              </a:rPr>
              <a:t>permissions:</a:t>
            </a:r>
            <a:endParaRPr lang="en-US" sz="2800" dirty="0">
              <a:latin typeface="Carlito" panose="020F0502020204030204"/>
              <a:cs typeface="Carlito" panose="020F0502020204030204"/>
            </a:endParaRPr>
          </a:p>
          <a:p>
            <a:pPr marL="409575" lvl="1">
              <a:spcBef>
                <a:spcPts val="495"/>
              </a:spcBef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r – if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file is readable,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otherwise</a:t>
            </a:r>
            <a:r>
              <a:rPr lang="en-US" spc="53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–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409575" lvl="1">
              <a:spcBef>
                <a:spcPts val="505"/>
              </a:spcBef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w – if the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file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writeable,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otherwise</a:t>
            </a:r>
            <a:r>
              <a:rPr lang="en-US" spc="41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–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pPr marL="409575" lvl="1">
              <a:spcBef>
                <a:spcPts val="495"/>
              </a:spcBef>
            </a:pPr>
            <a:r>
              <a:rPr lang="en-US" spc="-4" dirty="0">
                <a:latin typeface="Carlito" panose="020F0502020204030204"/>
                <a:cs typeface="Carlito" panose="020F0502020204030204"/>
              </a:rPr>
              <a:t>x – if the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file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pc="-15" dirty="0">
                <a:latin typeface="Carlito" panose="020F0502020204030204"/>
                <a:cs typeface="Carlito" panose="020F0502020204030204"/>
              </a:rPr>
              <a:t>executable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or </a:t>
            </a:r>
            <a:r>
              <a:rPr lang="en-US" spc="-11" dirty="0">
                <a:latin typeface="Carlito" panose="020F0502020204030204"/>
                <a:cs typeface="Carlito" panose="020F0502020204030204"/>
              </a:rPr>
              <a:t>directory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is </a:t>
            </a:r>
            <a:r>
              <a:rPr lang="en-US" spc="-8" dirty="0">
                <a:latin typeface="Carlito" panose="020F0502020204030204"/>
                <a:cs typeface="Carlito" panose="020F0502020204030204"/>
              </a:rPr>
              <a:t>searchable,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otherwise</a:t>
            </a:r>
            <a:r>
              <a:rPr lang="en-US" spc="169" dirty="0">
                <a:latin typeface="Carlito" panose="020F0502020204030204"/>
                <a:cs typeface="Carlito" panose="020F0502020204030204"/>
              </a:rPr>
              <a:t> </a:t>
            </a:r>
            <a:r>
              <a:rPr lang="en-US" spc="-4" dirty="0">
                <a:latin typeface="Carlito" panose="020F0502020204030204"/>
                <a:cs typeface="Carlito" panose="020F0502020204030204"/>
              </a:rPr>
              <a:t>–</a:t>
            </a:r>
            <a:endParaRPr lang="en-US" dirty="0">
              <a:latin typeface="Carlito" panose="020F0502020204030204"/>
              <a:cs typeface="Carlito" panose="020F0502020204030204"/>
            </a:endParaRPr>
          </a:p>
          <a:p>
            <a:endParaRPr lang="en-NZ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543117" y="1239860"/>
          <a:ext cx="3062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718"/>
                <a:gridCol w="765718"/>
                <a:gridCol w="765718"/>
                <a:gridCol w="765718"/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w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x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61384" y="1612208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=7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8561384" y="1984556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=5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8561384" y="2353888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=5</a:t>
            </a:r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9823</Words>
  <Application>WPS 演示</Application>
  <PresentationFormat>On-screen Show (16:9)</PresentationFormat>
  <Paragraphs>470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Arial</vt:lpstr>
      <vt:lpstr>Courier New</vt:lpstr>
      <vt:lpstr>Trebuchet MS</vt:lpstr>
      <vt:lpstr>Carlito</vt:lpstr>
      <vt:lpstr>Courier New</vt:lpstr>
      <vt:lpstr>Times New Roman</vt:lpstr>
      <vt:lpstr>Calibri</vt:lpstr>
      <vt:lpstr>微软雅黑</vt:lpstr>
      <vt:lpstr>Arial Unicode MS</vt:lpstr>
      <vt:lpstr>等线</vt:lpstr>
      <vt:lpstr>Office Theme</vt:lpstr>
      <vt:lpstr>PowerPoint 演示文稿</vt:lpstr>
      <vt:lpstr>Where we are going</vt:lpstr>
      <vt:lpstr>Concept: Access control mechanisms</vt:lpstr>
      <vt:lpstr>Access control mechanisms</vt:lpstr>
      <vt:lpstr>Unix users and root</vt:lpstr>
      <vt:lpstr>Unix groups</vt:lpstr>
      <vt:lpstr>Unix others</vt:lpstr>
      <vt:lpstr>9 bit permission model</vt:lpstr>
      <vt:lpstr>9 bit permission model</vt:lpstr>
      <vt:lpstr>9 bit permission model</vt:lpstr>
      <vt:lpstr>Need for Privileged Programs</vt:lpstr>
      <vt:lpstr>Two-Tier Approach</vt:lpstr>
      <vt:lpstr>Types of Privileged Programs</vt:lpstr>
      <vt:lpstr>Superman Story</vt:lpstr>
      <vt:lpstr>Set-UID Concept</vt:lpstr>
      <vt:lpstr>Set-UID Concept</vt:lpstr>
      <vt:lpstr>Turn a Program into Set-UID</vt:lpstr>
      <vt:lpstr>How it works</vt:lpstr>
      <vt:lpstr>Example of Set UID</vt:lpstr>
      <vt:lpstr>How is Set-UID Secure?</vt:lpstr>
      <vt:lpstr>Attack on Superman</vt:lpstr>
      <vt:lpstr>Attack Surfaces of Set-UID Programs</vt:lpstr>
      <vt:lpstr>Attacks via User Inputs</vt:lpstr>
      <vt:lpstr>Attacks via User Inputs</vt:lpstr>
      <vt:lpstr>Attacks via System Inputs</vt:lpstr>
      <vt:lpstr>Attacks via Environment Variables</vt:lpstr>
      <vt:lpstr>Attacks via Environment Variables</vt:lpstr>
      <vt:lpstr>Invoking Programs</vt:lpstr>
      <vt:lpstr>Invoking Programs : Unsafe Approach</vt:lpstr>
      <vt:lpstr>Invoking Programs : Unsafe Approach ( Continued)</vt:lpstr>
      <vt:lpstr>A Note</vt:lpstr>
      <vt:lpstr>Invoking Programs Safely: using execve()</vt:lpstr>
      <vt:lpstr>Invoking Programs Safely ( Continued)</vt:lpstr>
      <vt:lpstr>Additional Consideration</vt:lpstr>
      <vt:lpstr>Invoking External Commands in Other Languages</vt:lpstr>
      <vt:lpstr>Principle of Isolation</vt:lpstr>
      <vt:lpstr>Principle of Least Privilege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随心1427182852</cp:lastModifiedBy>
  <cp:revision>431</cp:revision>
  <dcterms:created xsi:type="dcterms:W3CDTF">2010-04-12T23:12:00Z</dcterms:created>
  <dcterms:modified xsi:type="dcterms:W3CDTF">2020-10-11T16:24:53Z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2052-11.3.0.9228</vt:lpwstr>
  </property>
</Properties>
</file>