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93455" r:id="rId4"/>
  </p:sldMasterIdLst>
  <p:notesMasterIdLst>
    <p:notesMasterId r:id="rId24"/>
  </p:notesMasterIdLst>
  <p:sldIdLst>
    <p:sldId id="256" r:id="rId5"/>
    <p:sldId id="293" r:id="rId6"/>
    <p:sldId id="326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7" r:id="rId16"/>
    <p:sldId id="319" r:id="rId17"/>
    <p:sldId id="320" r:id="rId18"/>
    <p:sldId id="321" r:id="rId19"/>
    <p:sldId id="322" r:id="rId20"/>
    <p:sldId id="323" r:id="rId21"/>
    <p:sldId id="324" r:id="rId22"/>
    <p:sldId id="31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4" autoAdjust="0"/>
    <p:restoredTop sz="87342" autoAdjust="0"/>
  </p:normalViewPr>
  <p:slideViewPr>
    <p:cSldViewPr snapToGrid="0" snapToObjects="1">
      <p:cViewPr varScale="1">
        <p:scale>
          <a:sx n="119" d="100"/>
          <a:sy n="119" d="100"/>
        </p:scale>
        <p:origin x="160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82C6-1E66-8A41-8EEF-3B6E53C60741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28DE4-071A-2B41-9107-0D3488A7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FA174-3CF0-4DEE-A3CD-FABFD4C7B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556837-8175-4E1A-ADD1-9CBD33D8B55D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84E37-3B2A-45A7-8002-2A68B5D62746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2AEC1-441D-49D7-8625-12E742EAF975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83F3C-819B-4D2C-AA60-866EAAF4464A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FA8384-3CD8-41BA-9259-FA271273A438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181283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40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7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C5747-EF74-414F-AEC5-1416A46C3C28}"/>
              </a:ext>
            </a:extLst>
          </p:cNvPr>
          <p:cNvSpPr/>
          <p:nvPr userDrawn="1"/>
        </p:nvSpPr>
        <p:spPr>
          <a:xfrm>
            <a:off x="0" y="4744919"/>
            <a:ext cx="9144000" cy="3985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7631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4C0205D-8FD1-4BAC-AA0B-7F0393E5F000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184E-EE02-4EE2-9829-26DF06BFCBE3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233210-E115-4ADC-9484-F110CFECB2BD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1C299C-BA8E-48BA-A143-905E2BCC8152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BF949-1802-4E63-943B-D52036964479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6C9175-1DC8-403D-8357-7A427B03F3D6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DEBDCB-93D5-4A39-91C7-D7C27391ECA1}" type="datetime1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25318-FB74-4E9A-8280-F543A4E9CDC7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CDCD8-37E0-44A1-BAE1-6D8AB79F190F}"/>
              </a:ext>
            </a:extLst>
          </p:cNvPr>
          <p:cNvCxnSpPr>
            <a:cxnSpLocks/>
          </p:cNvCxnSpPr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EA3171-EE99-4A4B-AB3A-AE11C8B46890}" type="datetime1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DB1FB3-E1C0-4433-BB8D-D36F4B9E8EAD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37F62-1912-4782-ACB5-58DA50E3573E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5B25185-2453-44DB-80E9-1B654D24CB94}" type="datetime1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A95101-F000-4667-9958-A6DD365AB2CC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F447D-DF36-4861-92BB-530E2F60669D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B681-F80C-4285-9210-CC9D68206EFA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  <p:sldLayoutId id="21474934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amy.pl/myspace/tech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function.htmlspecialchars.php" TargetMode="External"/><Relationship Id="rId2" Type="http://schemas.openxmlformats.org/officeDocument/2006/relationships/hyperlink" Target="https://www.bioinformatics.org/phplabware/internal_utilities/htmLawe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slideLayout" Target="../slideLayouts/slideLayout2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hyperlink" Target="https://content-security-policy.com/" TargetMode="Externa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image" Target="../media/image8.png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hyperlink" Target="https://portswigger.net/research/burp-clickbandit-a-javascript-based-clickjacking-poc-generator" TargetMode="Externa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26" Type="http://schemas.openxmlformats.org/officeDocument/2006/relationships/tags" Target="../tags/tag142.xml"/><Relationship Id="rId39" Type="http://schemas.openxmlformats.org/officeDocument/2006/relationships/tags" Target="../tags/tag155.xml"/><Relationship Id="rId21" Type="http://schemas.openxmlformats.org/officeDocument/2006/relationships/tags" Target="../tags/tag137.xml"/><Relationship Id="rId34" Type="http://schemas.openxmlformats.org/officeDocument/2006/relationships/tags" Target="../tags/tag150.xml"/><Relationship Id="rId42" Type="http://schemas.openxmlformats.org/officeDocument/2006/relationships/tags" Target="../tags/tag158.xml"/><Relationship Id="rId47" Type="http://schemas.openxmlformats.org/officeDocument/2006/relationships/tags" Target="../tags/tag163.xml"/><Relationship Id="rId50" Type="http://schemas.openxmlformats.org/officeDocument/2006/relationships/tags" Target="../tags/tag166.xml"/><Relationship Id="rId55" Type="http://schemas.openxmlformats.org/officeDocument/2006/relationships/image" Target="../media/image9.png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9" Type="http://schemas.openxmlformats.org/officeDocument/2006/relationships/tags" Target="../tags/tag145.xml"/><Relationship Id="rId11" Type="http://schemas.openxmlformats.org/officeDocument/2006/relationships/tags" Target="../tags/tag127.xml"/><Relationship Id="rId24" Type="http://schemas.openxmlformats.org/officeDocument/2006/relationships/tags" Target="../tags/tag140.xml"/><Relationship Id="rId32" Type="http://schemas.openxmlformats.org/officeDocument/2006/relationships/tags" Target="../tags/tag148.xml"/><Relationship Id="rId37" Type="http://schemas.openxmlformats.org/officeDocument/2006/relationships/tags" Target="../tags/tag153.xml"/><Relationship Id="rId40" Type="http://schemas.openxmlformats.org/officeDocument/2006/relationships/tags" Target="../tags/tag156.xml"/><Relationship Id="rId45" Type="http://schemas.openxmlformats.org/officeDocument/2006/relationships/tags" Target="../tags/tag161.xml"/><Relationship Id="rId53" Type="http://schemas.openxmlformats.org/officeDocument/2006/relationships/tags" Target="../tags/tag169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19" Type="http://schemas.openxmlformats.org/officeDocument/2006/relationships/tags" Target="../tags/tag135.xml"/><Relationship Id="rId31" Type="http://schemas.openxmlformats.org/officeDocument/2006/relationships/tags" Target="../tags/tag147.xml"/><Relationship Id="rId44" Type="http://schemas.openxmlformats.org/officeDocument/2006/relationships/tags" Target="../tags/tag160.xml"/><Relationship Id="rId52" Type="http://schemas.openxmlformats.org/officeDocument/2006/relationships/tags" Target="../tags/tag168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tags" Target="../tags/tag138.xml"/><Relationship Id="rId27" Type="http://schemas.openxmlformats.org/officeDocument/2006/relationships/tags" Target="../tags/tag143.xml"/><Relationship Id="rId30" Type="http://schemas.openxmlformats.org/officeDocument/2006/relationships/tags" Target="../tags/tag146.xml"/><Relationship Id="rId35" Type="http://schemas.openxmlformats.org/officeDocument/2006/relationships/tags" Target="../tags/tag151.xml"/><Relationship Id="rId43" Type="http://schemas.openxmlformats.org/officeDocument/2006/relationships/tags" Target="../tags/tag159.xml"/><Relationship Id="rId48" Type="http://schemas.openxmlformats.org/officeDocument/2006/relationships/tags" Target="../tags/tag164.xml"/><Relationship Id="rId8" Type="http://schemas.openxmlformats.org/officeDocument/2006/relationships/tags" Target="../tags/tag124.xml"/><Relationship Id="rId51" Type="http://schemas.openxmlformats.org/officeDocument/2006/relationships/tags" Target="../tags/tag167.xml"/><Relationship Id="rId3" Type="http://schemas.openxmlformats.org/officeDocument/2006/relationships/tags" Target="../tags/tag119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tags" Target="../tags/tag141.xml"/><Relationship Id="rId33" Type="http://schemas.openxmlformats.org/officeDocument/2006/relationships/tags" Target="../tags/tag149.xml"/><Relationship Id="rId38" Type="http://schemas.openxmlformats.org/officeDocument/2006/relationships/tags" Target="../tags/tag154.xml"/><Relationship Id="rId46" Type="http://schemas.openxmlformats.org/officeDocument/2006/relationships/tags" Target="../tags/tag162.xml"/><Relationship Id="rId20" Type="http://schemas.openxmlformats.org/officeDocument/2006/relationships/tags" Target="../tags/tag136.xml"/><Relationship Id="rId41" Type="http://schemas.openxmlformats.org/officeDocument/2006/relationships/tags" Target="../tags/tag157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5" Type="http://schemas.openxmlformats.org/officeDocument/2006/relationships/tags" Target="../tags/tag131.xml"/><Relationship Id="rId23" Type="http://schemas.openxmlformats.org/officeDocument/2006/relationships/tags" Target="../tags/tag139.xml"/><Relationship Id="rId28" Type="http://schemas.openxmlformats.org/officeDocument/2006/relationships/tags" Target="../tags/tag144.xml"/><Relationship Id="rId36" Type="http://schemas.openxmlformats.org/officeDocument/2006/relationships/tags" Target="../tags/tag152.xml"/><Relationship Id="rId49" Type="http://schemas.openxmlformats.org/officeDocument/2006/relationships/tags" Target="../tags/tag1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C7DD5-360B-4921-B708-790C100BED34}"/>
              </a:ext>
            </a:extLst>
          </p:cNvPr>
          <p:cNvSpPr/>
          <p:nvPr/>
        </p:nvSpPr>
        <p:spPr>
          <a:xfrm>
            <a:off x="0" y="0"/>
            <a:ext cx="9144000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0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3200" dirty="0">
                <a:solidFill>
                  <a:schemeClr val="bg1"/>
                </a:solidFill>
              </a:rPr>
              <a:t> Engineering and Computer Science</a:t>
            </a:r>
            <a:endParaRPr lang="en-NZ" sz="3600" dirty="0">
              <a:solidFill>
                <a:schemeClr val="bg1"/>
              </a:solidFill>
            </a:endParaRPr>
          </a:p>
          <a:p>
            <a:r>
              <a:rPr lang="en-NZ" sz="1600" dirty="0">
                <a:solidFill>
                  <a:schemeClr val="bg1"/>
                </a:solidFill>
              </a:rPr>
              <a:t>   Te Kura </a:t>
            </a:r>
            <a:r>
              <a:rPr lang="en-NZ" sz="1600" dirty="0" err="1">
                <a:solidFill>
                  <a:schemeClr val="bg1"/>
                </a:solidFill>
              </a:rPr>
              <a:t>Mātai</a:t>
            </a:r>
            <a:r>
              <a:rPr lang="en-NZ" sz="1600" dirty="0">
                <a:solidFill>
                  <a:schemeClr val="bg1"/>
                </a:solidFill>
              </a:rPr>
              <a:t> </a:t>
            </a:r>
            <a:r>
              <a:rPr lang="en-NZ" sz="1600" dirty="0" err="1">
                <a:solidFill>
                  <a:schemeClr val="bg1"/>
                </a:solidFill>
              </a:rPr>
              <a:t>Pūkaha</a:t>
            </a:r>
            <a:r>
              <a:rPr lang="en-NZ" sz="1600" dirty="0">
                <a:solidFill>
                  <a:schemeClr val="bg1"/>
                </a:solidFill>
              </a:rPr>
              <a:t>, </a:t>
            </a:r>
            <a:r>
              <a:rPr lang="en-NZ" sz="1600" dirty="0" err="1">
                <a:solidFill>
                  <a:schemeClr val="bg1"/>
                </a:solidFill>
              </a:rPr>
              <a:t>Pūrorohiko</a:t>
            </a:r>
            <a:endParaRPr lang="en-NZ" sz="1600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46EBA-D898-4D6A-A7A1-0D17AC0663CE}"/>
              </a:ext>
            </a:extLst>
          </p:cNvPr>
          <p:cNvSpPr txBox="1"/>
          <p:nvPr/>
        </p:nvSpPr>
        <p:spPr>
          <a:xfrm>
            <a:off x="1060164" y="1585049"/>
            <a:ext cx="7023718" cy="247760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b="1" dirty="0" err="1"/>
              <a:t>CYBR</a:t>
            </a:r>
            <a:r>
              <a:rPr lang="en-NZ" sz="4400" b="1" dirty="0"/>
              <a:t> 271 T2 2020 </a:t>
            </a:r>
            <a:br>
              <a:rPr lang="en-NZ" sz="4400" b="1" dirty="0"/>
            </a:br>
            <a:r>
              <a:rPr lang="en-NZ" sz="3200" b="1" dirty="0">
                <a:solidFill>
                  <a:srgbClr val="0070C0"/>
                </a:solidFill>
              </a:rPr>
              <a:t>Secure Programming</a:t>
            </a:r>
          </a:p>
          <a:p>
            <a:pPr algn="ctr"/>
            <a:endParaRPr lang="en-NZ" sz="1100" b="1" dirty="0">
              <a:solidFill>
                <a:srgbClr val="0070C0"/>
              </a:solidFill>
            </a:endParaRPr>
          </a:p>
          <a:p>
            <a:pPr algn="ctr"/>
            <a:r>
              <a:rPr lang="en-NZ" sz="2000" b="1" dirty="0"/>
              <a:t>Ian Welch, </a:t>
            </a:r>
            <a:r>
              <a:rPr lang="en-NZ" sz="2000" b="1" dirty="0" err="1"/>
              <a:t>Harith</a:t>
            </a:r>
            <a:r>
              <a:rPr lang="en-NZ" sz="2000" b="1" dirty="0"/>
              <a:t> Al-</a:t>
            </a:r>
            <a:r>
              <a:rPr lang="en-NZ" sz="2000" b="1" dirty="0" err="1"/>
              <a:t>Sahaf</a:t>
            </a:r>
            <a:endParaRPr lang="en-NZ" sz="3600" b="1" dirty="0"/>
          </a:p>
          <a:p>
            <a:pPr algn="ctr"/>
            <a:endParaRPr lang="en-NZ" sz="1100" b="1" dirty="0"/>
          </a:p>
          <a:p>
            <a:pPr algn="ctr"/>
            <a:endParaRPr lang="en-NZ" sz="500" b="1" dirty="0"/>
          </a:p>
          <a:p>
            <a:pPr algn="ctr"/>
            <a:r>
              <a:rPr lang="en-NZ" sz="3200" b="1" dirty="0">
                <a:solidFill>
                  <a:srgbClr val="FF0000"/>
                </a:solidFill>
              </a:rPr>
              <a:t>Cross-Site Scripting – Countermeasures</a:t>
            </a:r>
            <a:endParaRPr lang="en-NZ" sz="1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F401D-C517-4730-A3F8-AE7BED0886FC}"/>
              </a:ext>
            </a:extLst>
          </p:cNvPr>
          <p:cNvCxnSpPr>
            <a:cxnSpLocks/>
          </p:cNvCxnSpPr>
          <p:nvPr/>
        </p:nvCxnSpPr>
        <p:spPr>
          <a:xfrm>
            <a:off x="677625" y="3410889"/>
            <a:ext cx="8049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E90A38-3AC2-4FB7-98F2-AFF15AEB3BD3}"/>
              </a:ext>
            </a:extLst>
          </p:cNvPr>
          <p:cNvSpPr txBox="1"/>
          <p:nvPr/>
        </p:nvSpPr>
        <p:spPr>
          <a:xfrm>
            <a:off x="677624" y="4057115"/>
            <a:ext cx="804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Du, Wenliang, “</a:t>
            </a:r>
            <a:r>
              <a:rPr lang="en-NZ" sz="1200" i="1" dirty="0"/>
              <a:t>Computer &amp; Internet Security: A Hands-on Approach</a:t>
            </a:r>
            <a:r>
              <a:rPr lang="en-NZ" sz="1200" dirty="0"/>
              <a:t>”, 2</a:t>
            </a:r>
            <a:r>
              <a:rPr lang="en-NZ" sz="1200" baseline="30000" dirty="0"/>
              <a:t>nd</a:t>
            </a:r>
            <a:r>
              <a:rPr lang="en-NZ" sz="1200" dirty="0"/>
              <a:t> ed, 2019 (</a:t>
            </a:r>
            <a:r>
              <a:rPr lang="en-NZ" sz="1200" b="1" u="sng" dirty="0"/>
              <a:t>Chapter 11</a:t>
            </a:r>
            <a:r>
              <a:rPr lang="en-NZ" sz="1200" dirty="0"/>
              <a:t>)</a:t>
            </a:r>
            <a:endParaRPr lang="en-NZ" sz="1200" b="1" u="sng" dirty="0"/>
          </a:p>
        </p:txBody>
      </p:sp>
    </p:spTree>
    <p:extLst>
      <p:ext uri="{BB962C8B-B14F-4D97-AF65-F5344CB8AC3E}">
        <p14:creationId xmlns:p14="http://schemas.microsoft.com/office/powerpoint/2010/main" val="166581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A953-046B-4E26-B0C7-8050B84D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1EDA-D93F-439B-BDD8-6A5127C9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fundamental cause!</a:t>
            </a:r>
          </a:p>
          <a:p>
            <a:pPr lvl="1"/>
            <a:r>
              <a:rPr lang="en-US" dirty="0"/>
              <a:t>HTML allows JavaScript </a:t>
            </a:r>
            <a:r>
              <a:rPr lang="en-US" u="sng" dirty="0"/>
              <a:t>code</a:t>
            </a:r>
            <a:r>
              <a:rPr lang="en-US" dirty="0"/>
              <a:t> to be mixed with </a:t>
            </a:r>
            <a:r>
              <a:rPr lang="en-US" u="sng" dirty="0"/>
              <a:t>data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Remove the code</a:t>
            </a:r>
          </a:p>
          <a:p>
            <a:pPr lvl="1"/>
            <a:r>
              <a:rPr lang="en-US" dirty="0"/>
              <a:t>The Filter Approach</a:t>
            </a:r>
          </a:p>
          <a:p>
            <a:pPr lvl="1"/>
            <a:r>
              <a:rPr lang="en-US" dirty="0"/>
              <a:t>The Encoding Approach</a:t>
            </a:r>
          </a:p>
          <a:p>
            <a:endParaRPr lang="en-US" dirty="0"/>
          </a:p>
          <a:p>
            <a:r>
              <a:rPr lang="en-US" dirty="0"/>
              <a:t>Enforce access control</a:t>
            </a:r>
          </a:p>
          <a:p>
            <a:pPr lvl="1"/>
            <a:r>
              <a:rPr lang="en-US" dirty="0"/>
              <a:t>Content security policy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D1C04-554B-45D0-8D88-EAE453F7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9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29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CCF3-78B0-4CFC-AFDF-39CD68D3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Countermeasures: </a:t>
            </a:r>
            <a:r>
              <a:rPr lang="en-US" b="1" dirty="0"/>
              <a:t>The Filter Approach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3EEC-2EDE-4343-9C25-65CE2156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</a:t>
            </a:r>
            <a:r>
              <a:rPr lang="en-US" u="sng" dirty="0"/>
              <a:t>code</a:t>
            </a:r>
            <a:r>
              <a:rPr lang="en-US" dirty="0"/>
              <a:t> from </a:t>
            </a:r>
            <a:r>
              <a:rPr lang="en-US" u="sng" dirty="0"/>
              <a:t>user inputs</a:t>
            </a:r>
            <a:r>
              <a:rPr lang="en-US" dirty="0"/>
              <a:t>.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difficult to implement</a:t>
            </a:r>
            <a:r>
              <a:rPr lang="en-US" dirty="0"/>
              <a:t> as there are many ways to embed code other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dirty="0"/>
              <a:t> tag.</a:t>
            </a:r>
          </a:p>
          <a:p>
            <a:endParaRPr lang="en-US" dirty="0"/>
          </a:p>
          <a:p>
            <a:r>
              <a:rPr lang="en-US" dirty="0"/>
              <a:t>Use of open-source libraries that can filter out JavaScript code. </a:t>
            </a:r>
          </a:p>
          <a:p>
            <a:r>
              <a:rPr lang="en-US" dirty="0"/>
              <a:t>Example : </a:t>
            </a:r>
            <a:r>
              <a:rPr lang="en-US" dirty="0" err="1">
                <a:hlinkClick r:id="rId2"/>
              </a:rPr>
              <a:t>jsoup</a:t>
            </a:r>
            <a:r>
              <a:rPr lang="en-US" dirty="0"/>
              <a:t> provides an API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clean()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1BB1-4FC8-4B88-906B-6A97106E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10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04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C69E-53CF-45EC-9E99-FF85D291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Countermeasures: The Filter Approach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74D4-7332-43B2-97F2-E10C6690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Filtering</a:t>
            </a:r>
            <a:r>
              <a:rPr lang="en-US" dirty="0"/>
              <a:t>: </a:t>
            </a:r>
            <a:r>
              <a:rPr lang="en-US" dirty="0" err="1"/>
              <a:t>MySpace</a:t>
            </a:r>
            <a:r>
              <a:rPr lang="en-US" dirty="0"/>
              <a:t> blocks a lot of tags, including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onAnything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u="sng" dirty="0" err="1"/>
              <a:t>Samy’s</a:t>
            </a:r>
            <a:r>
              <a:rPr lang="en-US" u="sng" dirty="0"/>
              <a:t> strategy</a:t>
            </a:r>
          </a:p>
          <a:p>
            <a:pPr marL="264557" lvl="1" indent="0">
              <a:lnSpc>
                <a:spcPct val="120000"/>
              </a:lnSpc>
              <a:buNone/>
            </a:pP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&lt;div style=“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background:url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javascript:alert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(1)’)”&gt;</a:t>
            </a:r>
          </a:p>
          <a:p>
            <a:pPr>
              <a:lnSpc>
                <a:spcPct val="120000"/>
              </a:lnSpc>
            </a:pPr>
            <a:endParaRPr lang="en-NZ" sz="1275" b="1" dirty="0"/>
          </a:p>
          <a:p>
            <a:pPr>
              <a:lnSpc>
                <a:spcPct val="120000"/>
              </a:lnSpc>
            </a:pPr>
            <a:r>
              <a:rPr lang="en-NZ" b="1" dirty="0"/>
              <a:t>Filtering: </a:t>
            </a:r>
            <a:r>
              <a:rPr lang="en-NZ" dirty="0" err="1"/>
              <a:t>MySapce</a:t>
            </a:r>
            <a:r>
              <a:rPr lang="en-NZ" dirty="0"/>
              <a:t> strips out the word 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NZ" dirty="0"/>
              <a:t> from anywhere.</a:t>
            </a:r>
          </a:p>
          <a:p>
            <a:pPr>
              <a:lnSpc>
                <a:spcPct val="120000"/>
              </a:lnSpc>
            </a:pPr>
            <a:r>
              <a:rPr lang="en-NZ" u="sng" dirty="0" err="1"/>
              <a:t>Samy’s</a:t>
            </a:r>
            <a:r>
              <a:rPr lang="en-NZ" u="sng" dirty="0"/>
              <a:t> strategy</a:t>
            </a:r>
          </a:p>
          <a:p>
            <a:pPr marL="264557" lvl="1" indent="0">
              <a:lnSpc>
                <a:spcPct val="120000"/>
              </a:lnSpc>
              <a:buNone/>
            </a:pP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&lt;div style=“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background”url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(‘java</a:t>
            </a:r>
          </a:p>
          <a:p>
            <a:pPr marL="264557" lvl="1" indent="0">
              <a:lnSpc>
                <a:spcPct val="120000"/>
              </a:lnSpc>
              <a:buNone/>
            </a:pP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script:alert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(1)’)”&gt;</a:t>
            </a:r>
          </a:p>
          <a:p>
            <a:pPr>
              <a:lnSpc>
                <a:spcPct val="120000"/>
              </a:lnSpc>
            </a:pPr>
            <a:endParaRPr lang="en-NZ" sz="1275" b="1" dirty="0"/>
          </a:p>
          <a:p>
            <a:pPr>
              <a:lnSpc>
                <a:spcPct val="120000"/>
              </a:lnSpc>
            </a:pPr>
            <a:r>
              <a:rPr lang="en-NZ" b="1" dirty="0"/>
              <a:t>Filtering</a:t>
            </a:r>
            <a:r>
              <a:rPr lang="en-NZ" dirty="0"/>
              <a:t>: </a:t>
            </a:r>
            <a:r>
              <a:rPr lang="en-NZ" dirty="0" err="1"/>
              <a:t>MySapce</a:t>
            </a:r>
            <a:r>
              <a:rPr lang="en-NZ" dirty="0"/>
              <a:t> strips out the word “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lang="en-NZ" dirty="0"/>
              <a:t>”</a:t>
            </a:r>
          </a:p>
          <a:p>
            <a:pPr>
              <a:lnSpc>
                <a:spcPct val="120000"/>
              </a:lnSpc>
            </a:pPr>
            <a:r>
              <a:rPr lang="en-NZ" u="sng" dirty="0" err="1"/>
              <a:t>Samy’s</a:t>
            </a:r>
            <a:r>
              <a:rPr lang="en-NZ" u="sng" dirty="0"/>
              <a:t> strategy</a:t>
            </a:r>
          </a:p>
          <a:p>
            <a:pPr lvl="1">
              <a:lnSpc>
                <a:spcPct val="120000"/>
              </a:lnSpc>
            </a:pP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eval(‘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xmlhttp.onread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’ + ‘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ystatechange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820E5-9396-47F0-8695-F1B6D7E4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11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75B5438-23AD-42C0-9A64-2010B8D14762}"/>
              </a:ext>
            </a:extLst>
          </p:cNvPr>
          <p:cNvSpPr/>
          <p:nvPr/>
        </p:nvSpPr>
        <p:spPr>
          <a:xfrm>
            <a:off x="5558589" y="2630905"/>
            <a:ext cx="3128211" cy="75397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https://samy.pl/myspace/tech.html</a:t>
            </a:r>
            <a:endParaRPr lang="en-N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5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14E0-4F8E-4A42-A339-5A840CA4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Countermeasures: </a:t>
            </a:r>
            <a:r>
              <a:rPr lang="en-US" b="1" dirty="0"/>
              <a:t>The Encoding Approach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D53E-41FF-40E2-99C8-2A447632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3"/>
            <a:ext cx="8778240" cy="341132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Replaces HTML markups with </a:t>
            </a:r>
            <a:r>
              <a:rPr lang="en-US" b="1" dirty="0"/>
              <a:t>alternate representations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If data containing JavaScript code is </a:t>
            </a:r>
            <a:r>
              <a:rPr lang="en-US" u="sng" dirty="0"/>
              <a:t>encoded</a:t>
            </a:r>
            <a:r>
              <a:rPr lang="en-US" dirty="0"/>
              <a:t> before being sent to the browsers, the embedded JavaScript code will be </a:t>
            </a:r>
            <a:r>
              <a:rPr lang="en-US" b="1" u="sng" dirty="0"/>
              <a:t>displayed</a:t>
            </a:r>
            <a:r>
              <a:rPr lang="en-US" dirty="0"/>
              <a:t> by browsers, </a:t>
            </a:r>
            <a:r>
              <a:rPr lang="en-US" b="1" u="sng" dirty="0"/>
              <a:t>not executed</a:t>
            </a:r>
            <a:r>
              <a:rPr lang="en-US" dirty="0"/>
              <a:t> by them.</a:t>
            </a:r>
          </a:p>
          <a:p>
            <a:pPr>
              <a:lnSpc>
                <a:spcPct val="110000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Converts 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to</a:t>
            </a:r>
          </a:p>
          <a:p>
            <a:pPr>
              <a:lnSpc>
                <a:spcPct val="11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2E939-0B7D-461C-AFFD-56382AB1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5762D-88A1-4903-B331-CAE4A8B9A96A}"/>
              </a:ext>
            </a:extLst>
          </p:cNvPr>
          <p:cNvSpPr txBox="1"/>
          <p:nvPr/>
        </p:nvSpPr>
        <p:spPr>
          <a:xfrm>
            <a:off x="1047696" y="3470865"/>
            <a:ext cx="44705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alert(‘XSS’) &lt;/script&gt;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98567-12B6-4B11-9BE2-9E0DD9BC162D}"/>
              </a:ext>
            </a:extLst>
          </p:cNvPr>
          <p:cNvSpPr txBox="1"/>
          <p:nvPr/>
        </p:nvSpPr>
        <p:spPr>
          <a:xfrm>
            <a:off x="1047696" y="4222691"/>
            <a:ext cx="44705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lt;script&amp;gt;alert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(‘XSS’)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8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4029-7869-4A4E-985C-F7D48011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Countermeasures: </a:t>
            </a:r>
            <a:r>
              <a:rPr lang="en-US" b="1" dirty="0" err="1"/>
              <a:t>Elgg’s</a:t>
            </a:r>
            <a:r>
              <a:rPr lang="en-US" b="1" dirty="0"/>
              <a:t> Approach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D459-FF61-4A0A-93EF-AF6D5FC5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b="1" u="sng" dirty="0"/>
              <a:t>PHP </a:t>
            </a:r>
            <a:r>
              <a:rPr lang="en-NZ" b="1" u="sng" dirty="0">
                <a:solidFill>
                  <a:srgbClr val="FF0000"/>
                </a:solidFill>
              </a:rPr>
              <a:t>module</a:t>
            </a:r>
            <a:r>
              <a:rPr lang="en-NZ" b="1" u="sng" dirty="0"/>
              <a:t> </a:t>
            </a:r>
            <a:r>
              <a:rPr lang="en-NZ" b="1" u="sng" dirty="0">
                <a:hlinkClick r:id="rId2"/>
              </a:rPr>
              <a:t>HTMLawed</a:t>
            </a:r>
            <a:r>
              <a:rPr lang="en-NZ" b="1" u="sng" dirty="0"/>
              <a:t>: </a:t>
            </a:r>
          </a:p>
          <a:p>
            <a:r>
              <a:rPr lang="en-NZ" dirty="0"/>
              <a:t>Highly customizable PHP script to sanitize HTML against XSS attacks.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b="1" u="sng" dirty="0"/>
              <a:t>PHP </a:t>
            </a:r>
            <a:r>
              <a:rPr lang="en-NZ" b="1" u="sng" dirty="0">
                <a:solidFill>
                  <a:srgbClr val="FF0000"/>
                </a:solidFill>
              </a:rPr>
              <a:t>function</a:t>
            </a:r>
            <a:r>
              <a:rPr lang="en-NZ" b="1" u="sng" dirty="0"/>
              <a:t> </a:t>
            </a:r>
            <a:r>
              <a:rPr lang="en-NZ" b="1" u="sng" dirty="0">
                <a:hlinkClick r:id="rId3"/>
              </a:rPr>
              <a:t>htmlspecialchars</a:t>
            </a:r>
            <a:r>
              <a:rPr lang="en-NZ" b="1" u="sng" dirty="0"/>
              <a:t>: </a:t>
            </a:r>
          </a:p>
          <a:p>
            <a:r>
              <a:rPr lang="en-NZ" dirty="0"/>
              <a:t>Encode data provided by users, </a:t>
            </a:r>
            <a:r>
              <a:rPr lang="en-NZ" dirty="0" err="1"/>
              <a:t>s.t.</a:t>
            </a:r>
            <a:r>
              <a:rPr lang="en-NZ" dirty="0"/>
              <a:t>, JavaScript code in user’s inputs will be interpreted by browsers </a:t>
            </a:r>
            <a:r>
              <a:rPr lang="en-NZ" b="1" i="1" u="sng" dirty="0">
                <a:solidFill>
                  <a:srgbClr val="FF0000"/>
                </a:solidFill>
              </a:rPr>
              <a:t>only</a:t>
            </a:r>
            <a:r>
              <a:rPr lang="en-NZ" dirty="0"/>
              <a:t> as </a:t>
            </a:r>
            <a:r>
              <a:rPr lang="en-NZ" u="sng" dirty="0"/>
              <a:t>strings</a:t>
            </a:r>
            <a:r>
              <a:rPr lang="en-NZ" dirty="0"/>
              <a:t> and not as code.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B75BE-4B5B-47C3-BFF5-08859A32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841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FB68-48B2-41B3-8C35-B7FACD07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Defeating XSS using content security policy (CSP)</a:t>
            </a:r>
            <a:endParaRPr lang="en-NZ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E9F7-749B-43E1-9882-2D0BAF38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3"/>
            <a:ext cx="8778240" cy="20214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Fundamental Problem</a:t>
            </a:r>
            <a:r>
              <a:rPr lang="en-US" dirty="0"/>
              <a:t>: </a:t>
            </a:r>
            <a:r>
              <a:rPr lang="en-US" i="1" u="sng" dirty="0">
                <a:solidFill>
                  <a:srgbClr val="FF0000"/>
                </a:solidFill>
              </a:rPr>
              <a:t>mixing data and code</a:t>
            </a:r>
            <a:r>
              <a:rPr lang="en-US" dirty="0"/>
              <a:t> (code is </a:t>
            </a:r>
            <a:r>
              <a:rPr lang="en-US" dirty="0" err="1"/>
              <a:t>inlined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b="1" dirty="0"/>
              <a:t>Solution</a:t>
            </a:r>
            <a:r>
              <a:rPr lang="en-US" dirty="0"/>
              <a:t>: Force data and code to be </a:t>
            </a:r>
            <a:r>
              <a:rPr lang="en-US" u="sng" dirty="0"/>
              <a:t>separated</a:t>
            </a:r>
            <a:r>
              <a:rPr lang="en-US" dirty="0"/>
              <a:t>: 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en-US" b="1" u="sng" dirty="0"/>
              <a:t>Don’t allow</a:t>
            </a:r>
            <a:r>
              <a:rPr lang="en-US" dirty="0"/>
              <a:t> the inline approach (e.g. ① and ②). 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arenR"/>
            </a:pPr>
            <a:r>
              <a:rPr lang="en-US" b="1" u="sng" dirty="0"/>
              <a:t>Only allow</a:t>
            </a:r>
            <a:r>
              <a:rPr lang="en-US" dirty="0"/>
              <a:t> the link approach (e.g. ③ and ④).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524B2-328D-4F8F-8E42-13D8DF94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A3340-251B-44F0-B34F-2FAD2B82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8" y="2888936"/>
            <a:ext cx="6839905" cy="1810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99409-E508-4523-9402-3A413679B30D}"/>
              </a:ext>
            </a:extLst>
          </p:cNvPr>
          <p:cNvSpPr txBox="1"/>
          <p:nvPr/>
        </p:nvSpPr>
        <p:spPr>
          <a:xfrm>
            <a:off x="6756636" y="3213442"/>
            <a:ext cx="23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①</a:t>
            </a:r>
            <a:endParaRPr lang="en-NZ" sz="1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C760F-8E72-42BD-A775-067BB79B7A86}"/>
              </a:ext>
            </a:extLst>
          </p:cNvPr>
          <p:cNvSpPr txBox="1"/>
          <p:nvPr/>
        </p:nvSpPr>
        <p:spPr>
          <a:xfrm>
            <a:off x="6756636" y="3752085"/>
            <a:ext cx="23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②</a:t>
            </a:r>
            <a:endParaRPr lang="en-NZ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78132-5C7F-4977-BAB1-6338CDFAFADE}"/>
              </a:ext>
            </a:extLst>
          </p:cNvPr>
          <p:cNvSpPr txBox="1"/>
          <p:nvPr/>
        </p:nvSpPr>
        <p:spPr>
          <a:xfrm>
            <a:off x="6756636" y="4179662"/>
            <a:ext cx="23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③</a:t>
            </a:r>
            <a:endParaRPr lang="en-NZ" sz="1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13138-7A1F-4912-8ECA-ADD65FADBA8E}"/>
              </a:ext>
            </a:extLst>
          </p:cNvPr>
          <p:cNvSpPr txBox="1"/>
          <p:nvPr/>
        </p:nvSpPr>
        <p:spPr>
          <a:xfrm>
            <a:off x="6756636" y="4401054"/>
            <a:ext cx="23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④</a:t>
            </a:r>
            <a:endParaRPr lang="en-NZ" sz="1000" b="1" dirty="0">
              <a:solidFill>
                <a:schemeClr val="bg1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CA100DA-382B-4FD0-B800-508D3FF7AF38}"/>
              </a:ext>
            </a:extLst>
          </p:cNvPr>
          <p:cNvSpPr/>
          <p:nvPr/>
        </p:nvSpPr>
        <p:spPr>
          <a:xfrm>
            <a:off x="7112976" y="4179662"/>
            <a:ext cx="181501" cy="4676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32091-4ABF-4CEF-8262-83870B944A43}"/>
              </a:ext>
            </a:extLst>
          </p:cNvPr>
          <p:cNvSpPr txBox="1"/>
          <p:nvPr/>
        </p:nvSpPr>
        <p:spPr>
          <a:xfrm>
            <a:off x="7348424" y="3824374"/>
            <a:ext cx="1605798" cy="877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700" dirty="0"/>
              <a:t>Provide a very important piece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00127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A8D052BF-E762-4FAD-A8C0-6499B8D063DF}"/>
              </a:ext>
            </a:extLst>
          </p:cNvPr>
          <p:cNvSpPr/>
          <p:nvPr/>
        </p:nvSpPr>
        <p:spPr>
          <a:xfrm>
            <a:off x="4679095" y="3543550"/>
            <a:ext cx="4272880" cy="4066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2235A9-3CAB-462A-8CA2-579366822480}"/>
              </a:ext>
            </a:extLst>
          </p:cNvPr>
          <p:cNvSpPr/>
          <p:nvPr/>
        </p:nvSpPr>
        <p:spPr>
          <a:xfrm>
            <a:off x="4679095" y="4129080"/>
            <a:ext cx="4272880" cy="4066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795FF-5CC3-46CC-9331-82E55E8D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CSP mechanism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DF6C-F87B-4BAF-8724-BF744F6B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4572126" cy="3763103"/>
          </a:xfrm>
        </p:spPr>
        <p:txBody>
          <a:bodyPr>
            <a:normAutofit/>
          </a:bodyPr>
          <a:lstStyle/>
          <a:p>
            <a:r>
              <a:rPr lang="en-US" dirty="0"/>
              <a:t>CSP was specifically designed to defeat </a:t>
            </a:r>
            <a:r>
              <a:rPr lang="en-US" b="1" dirty="0" err="1"/>
              <a:t>XSS</a:t>
            </a:r>
            <a:r>
              <a:rPr lang="en-US" dirty="0"/>
              <a:t> and </a:t>
            </a:r>
            <a:r>
              <a:rPr lang="en-US" b="1" dirty="0" err="1"/>
              <a:t>ClickJacking</a:t>
            </a:r>
            <a:r>
              <a:rPr lang="en-US" dirty="0"/>
              <a:t> attacks </a:t>
            </a:r>
          </a:p>
          <a:p>
            <a:r>
              <a:rPr lang="en-US" dirty="0"/>
              <a:t>Policy based on the origin of the code. </a:t>
            </a:r>
          </a:p>
          <a:p>
            <a:r>
              <a:rPr lang="en-US" dirty="0"/>
              <a:t>Code from self, example.com, and google will be allowed.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F341D-5EAE-4329-8A98-8C3E2E40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5E0BA-D222-40FC-B6EF-8CFDE1ABBEEA}"/>
              </a:ext>
            </a:extLst>
          </p:cNvPr>
          <p:cNvSpPr txBox="1"/>
          <p:nvPr/>
        </p:nvSpPr>
        <p:spPr>
          <a:xfrm>
            <a:off x="68600" y="4391563"/>
            <a:ext cx="48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hlinkClick r:id="rId118"/>
              </a:rPr>
              <a:t>https://content-security-policy.com/</a:t>
            </a: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58DBD3-B03D-4361-9221-D62CF25DABCF}"/>
              </a:ext>
            </a:extLst>
          </p:cNvPr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>
            <a:off x="4679096" y="1002021"/>
            <a:ext cx="4272880" cy="2139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3ABDC1-2F94-4D04-B123-12AE64870AB1}"/>
              </a:ext>
            </a:extLst>
          </p:cNvPr>
          <p:cNvSpPr txBox="1"/>
          <p:nvPr/>
        </p:nvSpPr>
        <p:spPr>
          <a:xfrm>
            <a:off x="4679095" y="3138033"/>
            <a:ext cx="4291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>
                <a:solidFill>
                  <a:schemeClr val="bg1">
                    <a:lumMod val="65000"/>
                  </a:schemeClr>
                </a:solidFill>
                <a:hlinkClick r:id="rId1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https://portswigger.net/research/burp-clickbandit-a-javascript-based-clickjacking-poc-generator</a:t>
            </a:r>
            <a:endParaRPr lang="en-NZ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3E0BE5-9AA6-40ED-AF69-BA8825C97E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10149" y="3681986"/>
            <a:ext cx="3157674" cy="160824"/>
            <a:chOff x="523876" y="3176588"/>
            <a:chExt cx="4176713" cy="212725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8DB5420-3F65-493A-B6D6-5F2586E533EB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523876" y="3176588"/>
              <a:ext cx="84138" cy="157163"/>
            </a:xfrm>
            <a:custGeom>
              <a:avLst/>
              <a:gdLst>
                <a:gd name="T0" fmla="*/ 221 w 221"/>
                <a:gd name="T1" fmla="*/ 20 h 315"/>
                <a:gd name="T2" fmla="*/ 206 w 221"/>
                <a:gd name="T3" fmla="*/ 0 h 315"/>
                <a:gd name="T4" fmla="*/ 192 w 221"/>
                <a:gd name="T5" fmla="*/ 8 h 315"/>
                <a:gd name="T6" fmla="*/ 185 w 221"/>
                <a:gd name="T7" fmla="*/ 24 h 315"/>
                <a:gd name="T8" fmla="*/ 120 w 221"/>
                <a:gd name="T9" fmla="*/ 0 h 315"/>
                <a:gd name="T10" fmla="*/ 0 w 221"/>
                <a:gd name="T11" fmla="*/ 157 h 315"/>
                <a:gd name="T12" fmla="*/ 120 w 221"/>
                <a:gd name="T13" fmla="*/ 315 h 315"/>
                <a:gd name="T14" fmla="*/ 221 w 221"/>
                <a:gd name="T15" fmla="*/ 226 h 315"/>
                <a:gd name="T16" fmla="*/ 204 w 221"/>
                <a:gd name="T17" fmla="*/ 210 h 315"/>
                <a:gd name="T18" fmla="*/ 187 w 221"/>
                <a:gd name="T19" fmla="*/ 224 h 315"/>
                <a:gd name="T20" fmla="*/ 122 w 221"/>
                <a:gd name="T21" fmla="*/ 285 h 315"/>
                <a:gd name="T22" fmla="*/ 34 w 221"/>
                <a:gd name="T23" fmla="*/ 157 h 315"/>
                <a:gd name="T24" fmla="*/ 122 w 221"/>
                <a:gd name="T25" fmla="*/ 30 h 315"/>
                <a:gd name="T26" fmla="*/ 186 w 221"/>
                <a:gd name="T27" fmla="*/ 93 h 315"/>
                <a:gd name="T28" fmla="*/ 204 w 221"/>
                <a:gd name="T29" fmla="*/ 110 h 315"/>
                <a:gd name="T30" fmla="*/ 221 w 221"/>
                <a:gd name="T31" fmla="*/ 89 h 315"/>
                <a:gd name="T32" fmla="*/ 221 w 221"/>
                <a:gd name="T33" fmla="*/ 2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15">
                  <a:moveTo>
                    <a:pt x="221" y="20"/>
                  </a:moveTo>
                  <a:cubicBezTo>
                    <a:pt x="221" y="12"/>
                    <a:pt x="221" y="0"/>
                    <a:pt x="206" y="0"/>
                  </a:cubicBezTo>
                  <a:cubicBezTo>
                    <a:pt x="197" y="0"/>
                    <a:pt x="195" y="5"/>
                    <a:pt x="192" y="8"/>
                  </a:cubicBezTo>
                  <a:cubicBezTo>
                    <a:pt x="191" y="10"/>
                    <a:pt x="191" y="11"/>
                    <a:pt x="185" y="24"/>
                  </a:cubicBezTo>
                  <a:cubicBezTo>
                    <a:pt x="168" y="10"/>
                    <a:pt x="145" y="0"/>
                    <a:pt x="120" y="0"/>
                  </a:cubicBezTo>
                  <a:cubicBezTo>
                    <a:pt x="55" y="0"/>
                    <a:pt x="0" y="67"/>
                    <a:pt x="0" y="157"/>
                  </a:cubicBezTo>
                  <a:cubicBezTo>
                    <a:pt x="0" y="249"/>
                    <a:pt x="55" y="315"/>
                    <a:pt x="120" y="315"/>
                  </a:cubicBezTo>
                  <a:cubicBezTo>
                    <a:pt x="178" y="315"/>
                    <a:pt x="221" y="271"/>
                    <a:pt x="221" y="226"/>
                  </a:cubicBezTo>
                  <a:cubicBezTo>
                    <a:pt x="221" y="210"/>
                    <a:pt x="209" y="210"/>
                    <a:pt x="204" y="210"/>
                  </a:cubicBezTo>
                  <a:cubicBezTo>
                    <a:pt x="199" y="210"/>
                    <a:pt x="188" y="210"/>
                    <a:pt x="187" y="224"/>
                  </a:cubicBezTo>
                  <a:cubicBezTo>
                    <a:pt x="183" y="273"/>
                    <a:pt x="143" y="285"/>
                    <a:pt x="122" y="285"/>
                  </a:cubicBezTo>
                  <a:cubicBezTo>
                    <a:pt x="77" y="285"/>
                    <a:pt x="34" y="232"/>
                    <a:pt x="34" y="157"/>
                  </a:cubicBezTo>
                  <a:cubicBezTo>
                    <a:pt x="34" y="83"/>
                    <a:pt x="77" y="30"/>
                    <a:pt x="122" y="30"/>
                  </a:cubicBezTo>
                  <a:cubicBezTo>
                    <a:pt x="152" y="30"/>
                    <a:pt x="179" y="53"/>
                    <a:pt x="186" y="93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1" y="110"/>
                    <a:pt x="221" y="99"/>
                    <a:pt x="221" y="89"/>
                  </a:cubicBezTo>
                  <a:lnTo>
                    <a:pt x="221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D8FEE84B-18EB-4258-93E6-68926DCC733A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627064" y="3221038"/>
              <a:ext cx="77788" cy="112713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2 h 223"/>
                <a:gd name="T12" fmla="*/ 34 w 204"/>
                <a:gd name="T13" fmla="*/ 109 h 223"/>
                <a:gd name="T14" fmla="*/ 102 w 204"/>
                <a:gd name="T15" fmla="*/ 31 h 223"/>
                <a:gd name="T16" fmla="*/ 170 w 204"/>
                <a:gd name="T17" fmla="*/ 109 h 223"/>
                <a:gd name="T18" fmla="*/ 102 w 204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6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5"/>
                    <a:pt x="34" y="109"/>
                  </a:cubicBezTo>
                  <a:cubicBezTo>
                    <a:pt x="34" y="63"/>
                    <a:pt x="66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2EF9430-37A7-4B0C-9ED8-BC777D46F7BE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719139" y="3222626"/>
              <a:ext cx="95250" cy="109538"/>
            </a:xfrm>
            <a:custGeom>
              <a:avLst/>
              <a:gdLst>
                <a:gd name="T0" fmla="*/ 76 w 249"/>
                <a:gd name="T1" fmla="*/ 26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2 w 249"/>
                <a:gd name="T11" fmla="*/ 33 h 218"/>
                <a:gd name="T12" fmla="*/ 42 w 249"/>
                <a:gd name="T13" fmla="*/ 187 h 218"/>
                <a:gd name="T14" fmla="*/ 20 w 249"/>
                <a:gd name="T15" fmla="*/ 187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7 h 218"/>
                <a:gd name="T26" fmla="*/ 76 w 249"/>
                <a:gd name="T27" fmla="*/ 187 h 218"/>
                <a:gd name="T28" fmla="*/ 76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7 h 218"/>
                <a:gd name="T36" fmla="*/ 153 w 249"/>
                <a:gd name="T37" fmla="*/ 187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7 h 218"/>
                <a:gd name="T48" fmla="*/ 207 w 249"/>
                <a:gd name="T49" fmla="*/ 187 h 218"/>
                <a:gd name="T50" fmla="*/ 207 w 249"/>
                <a:gd name="T51" fmla="*/ 72 h 218"/>
                <a:gd name="T52" fmla="*/ 142 w 249"/>
                <a:gd name="T53" fmla="*/ 0 h 218"/>
                <a:gd name="T54" fmla="*/ 76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6"/>
                  </a:moveTo>
                  <a:cubicBezTo>
                    <a:pt x="76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A935474-0A51-41C4-8987-6AE99C320332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822326" y="3192463"/>
              <a:ext cx="80963" cy="141288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200 w 211"/>
                <a:gd name="T5" fmla="*/ 76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0 w 211"/>
                <a:gd name="T19" fmla="*/ 61 h 279"/>
                <a:gd name="T20" fmla="*/ 0 w 211"/>
                <a:gd name="T21" fmla="*/ 76 h 279"/>
                <a:gd name="T22" fmla="*/ 20 w 211"/>
                <a:gd name="T23" fmla="*/ 91 h 279"/>
                <a:gd name="T24" fmla="*/ 64 w 211"/>
                <a:gd name="T25" fmla="*/ 91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6 w 211"/>
                <a:gd name="T37" fmla="*/ 248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7" y="279"/>
                    <a:pt x="134" y="279"/>
                  </a:cubicBezTo>
                  <a:cubicBezTo>
                    <a:pt x="171" y="279"/>
                    <a:pt x="211" y="257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3"/>
                    <a:pt x="148" y="248"/>
                    <a:pt x="136" y="248"/>
                  </a:cubicBezTo>
                  <a:cubicBezTo>
                    <a:pt x="98" y="248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28A85B40-CA66-44D2-BE23-1DB3DB76973C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928689" y="3221038"/>
              <a:ext cx="77788" cy="112713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6 h 223"/>
                <a:gd name="T12" fmla="*/ 187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6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9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5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6"/>
                  </a:cubicBezTo>
                  <a:cubicBezTo>
                    <a:pt x="204" y="152"/>
                    <a:pt x="190" y="152"/>
                    <a:pt x="187" y="152"/>
                  </a:cubicBezTo>
                  <a:cubicBezTo>
                    <a:pt x="178" y="152"/>
                    <a:pt x="174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8"/>
                    <a:pt x="36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3" y="31"/>
                    <a:pt x="107" y="31"/>
                  </a:cubicBezTo>
                  <a:cubicBezTo>
                    <a:pt x="133" y="31"/>
                    <a:pt x="164" y="43"/>
                    <a:pt x="169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0C34D2E-62DE-437A-A630-A0EC527532E3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1020764" y="3222626"/>
              <a:ext cx="95250" cy="109538"/>
            </a:xfrm>
            <a:custGeom>
              <a:avLst/>
              <a:gdLst>
                <a:gd name="T0" fmla="*/ 77 w 250"/>
                <a:gd name="T1" fmla="*/ 26 h 218"/>
                <a:gd name="T2" fmla="*/ 57 w 250"/>
                <a:gd name="T3" fmla="*/ 3 h 218"/>
                <a:gd name="T4" fmla="*/ 21 w 250"/>
                <a:gd name="T5" fmla="*/ 3 h 218"/>
                <a:gd name="T6" fmla="*/ 0 w 250"/>
                <a:gd name="T7" fmla="*/ 18 h 218"/>
                <a:gd name="T8" fmla="*/ 20 w 250"/>
                <a:gd name="T9" fmla="*/ 33 h 218"/>
                <a:gd name="T10" fmla="*/ 43 w 250"/>
                <a:gd name="T11" fmla="*/ 33 h 218"/>
                <a:gd name="T12" fmla="*/ 43 w 250"/>
                <a:gd name="T13" fmla="*/ 187 h 218"/>
                <a:gd name="T14" fmla="*/ 21 w 250"/>
                <a:gd name="T15" fmla="*/ 187 h 218"/>
                <a:gd name="T16" fmla="*/ 0 w 250"/>
                <a:gd name="T17" fmla="*/ 203 h 218"/>
                <a:gd name="T18" fmla="*/ 20 w 250"/>
                <a:gd name="T19" fmla="*/ 218 h 218"/>
                <a:gd name="T20" fmla="*/ 100 w 250"/>
                <a:gd name="T21" fmla="*/ 218 h 218"/>
                <a:gd name="T22" fmla="*/ 119 w 250"/>
                <a:gd name="T23" fmla="*/ 203 h 218"/>
                <a:gd name="T24" fmla="*/ 99 w 250"/>
                <a:gd name="T25" fmla="*/ 187 h 218"/>
                <a:gd name="T26" fmla="*/ 77 w 250"/>
                <a:gd name="T27" fmla="*/ 187 h 218"/>
                <a:gd name="T28" fmla="*/ 77 w 250"/>
                <a:gd name="T29" fmla="*/ 99 h 218"/>
                <a:gd name="T30" fmla="*/ 139 w 250"/>
                <a:gd name="T31" fmla="*/ 30 h 218"/>
                <a:gd name="T32" fmla="*/ 173 w 250"/>
                <a:gd name="T33" fmla="*/ 74 h 218"/>
                <a:gd name="T34" fmla="*/ 173 w 250"/>
                <a:gd name="T35" fmla="*/ 187 h 218"/>
                <a:gd name="T36" fmla="*/ 153 w 250"/>
                <a:gd name="T37" fmla="*/ 187 h 218"/>
                <a:gd name="T38" fmla="*/ 133 w 250"/>
                <a:gd name="T39" fmla="*/ 203 h 218"/>
                <a:gd name="T40" fmla="*/ 153 w 250"/>
                <a:gd name="T41" fmla="*/ 218 h 218"/>
                <a:gd name="T42" fmla="*/ 230 w 250"/>
                <a:gd name="T43" fmla="*/ 218 h 218"/>
                <a:gd name="T44" fmla="*/ 250 w 250"/>
                <a:gd name="T45" fmla="*/ 203 h 218"/>
                <a:gd name="T46" fmla="*/ 229 w 250"/>
                <a:gd name="T47" fmla="*/ 187 h 218"/>
                <a:gd name="T48" fmla="*/ 207 w 250"/>
                <a:gd name="T49" fmla="*/ 187 h 218"/>
                <a:gd name="T50" fmla="*/ 207 w 250"/>
                <a:gd name="T51" fmla="*/ 72 h 218"/>
                <a:gd name="T52" fmla="*/ 142 w 250"/>
                <a:gd name="T53" fmla="*/ 0 h 218"/>
                <a:gd name="T54" fmla="*/ 77 w 250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77" y="26"/>
                  </a:moveTo>
                  <a:cubicBezTo>
                    <a:pt x="77" y="10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7"/>
                  </a:lnTo>
                  <a:lnTo>
                    <a:pt x="21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100" y="218"/>
                  </a:lnTo>
                  <a:cubicBezTo>
                    <a:pt x="107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  <a:cubicBezTo>
                    <a:pt x="250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7" y="17"/>
                    <a:pt x="77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503B63D6-E8D4-4CBE-8D41-88491F9CDDA8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1123951" y="3192463"/>
              <a:ext cx="80963" cy="141288"/>
            </a:xfrm>
            <a:custGeom>
              <a:avLst/>
              <a:gdLst>
                <a:gd name="T0" fmla="*/ 99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9 w 212"/>
                <a:gd name="T9" fmla="*/ 61 h 279"/>
                <a:gd name="T10" fmla="*/ 99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8 h 279"/>
                <a:gd name="T38" fmla="*/ 99 w 212"/>
                <a:gd name="T39" fmla="*/ 210 h 279"/>
                <a:gd name="T40" fmla="*/ 99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9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7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3"/>
                    <a:pt x="148" y="248"/>
                    <a:pt x="137" y="248"/>
                  </a:cubicBezTo>
                  <a:cubicBezTo>
                    <a:pt x="99" y="248"/>
                    <a:pt x="99" y="223"/>
                    <a:pt x="99" y="210"/>
                  </a:cubicBezTo>
                  <a:lnTo>
                    <a:pt x="99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873B10C6-6238-4107-AB37-1245D1A71033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1230314" y="3246438"/>
              <a:ext cx="79375" cy="17463"/>
            </a:xfrm>
            <a:custGeom>
              <a:avLst/>
              <a:gdLst>
                <a:gd name="T0" fmla="*/ 182 w 206"/>
                <a:gd name="T1" fmla="*/ 35 h 35"/>
                <a:gd name="T2" fmla="*/ 206 w 206"/>
                <a:gd name="T3" fmla="*/ 17 h 35"/>
                <a:gd name="T4" fmla="*/ 182 w 206"/>
                <a:gd name="T5" fmla="*/ 0 h 35"/>
                <a:gd name="T6" fmla="*/ 24 w 206"/>
                <a:gd name="T7" fmla="*/ 0 h 35"/>
                <a:gd name="T8" fmla="*/ 0 w 206"/>
                <a:gd name="T9" fmla="*/ 17 h 35"/>
                <a:gd name="T10" fmla="*/ 24 w 206"/>
                <a:gd name="T11" fmla="*/ 35 h 35"/>
                <a:gd name="T12" fmla="*/ 182 w 20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5">
                  <a:moveTo>
                    <a:pt x="182" y="35"/>
                  </a:moveTo>
                  <a:cubicBezTo>
                    <a:pt x="188" y="35"/>
                    <a:pt x="206" y="35"/>
                    <a:pt x="206" y="17"/>
                  </a:cubicBezTo>
                  <a:cubicBezTo>
                    <a:pt x="206" y="0"/>
                    <a:pt x="188" y="0"/>
                    <a:pt x="182" y="0"/>
                  </a:cubicBezTo>
                  <a:lnTo>
                    <a:pt x="24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5"/>
                    <a:pt x="18" y="35"/>
                    <a:pt x="24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6242ADB-6ECB-4A9E-8340-7781ECE33FE9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1330326" y="3176588"/>
              <a:ext cx="80963" cy="157163"/>
            </a:xfrm>
            <a:custGeom>
              <a:avLst/>
              <a:gdLst>
                <a:gd name="T0" fmla="*/ 122 w 209"/>
                <a:gd name="T1" fmla="*/ 173 h 315"/>
                <a:gd name="T2" fmla="*/ 177 w 209"/>
                <a:gd name="T3" fmla="*/ 230 h 315"/>
                <a:gd name="T4" fmla="*/ 116 w 209"/>
                <a:gd name="T5" fmla="*/ 285 h 315"/>
                <a:gd name="T6" fmla="*/ 58 w 209"/>
                <a:gd name="T7" fmla="*/ 269 h 315"/>
                <a:gd name="T8" fmla="*/ 34 w 209"/>
                <a:gd name="T9" fmla="*/ 226 h 315"/>
                <a:gd name="T10" fmla="*/ 17 w 209"/>
                <a:gd name="T11" fmla="*/ 209 h 315"/>
                <a:gd name="T12" fmla="*/ 0 w 209"/>
                <a:gd name="T13" fmla="*/ 229 h 315"/>
                <a:gd name="T14" fmla="*/ 0 w 209"/>
                <a:gd name="T15" fmla="*/ 295 h 315"/>
                <a:gd name="T16" fmla="*/ 15 w 209"/>
                <a:gd name="T17" fmla="*/ 315 h 315"/>
                <a:gd name="T18" fmla="*/ 33 w 209"/>
                <a:gd name="T19" fmla="*/ 292 h 315"/>
                <a:gd name="T20" fmla="*/ 116 w 209"/>
                <a:gd name="T21" fmla="*/ 315 h 315"/>
                <a:gd name="T22" fmla="*/ 209 w 209"/>
                <a:gd name="T23" fmla="*/ 227 h 315"/>
                <a:gd name="T24" fmla="*/ 185 w 209"/>
                <a:gd name="T25" fmla="*/ 168 h 315"/>
                <a:gd name="T26" fmla="*/ 113 w 209"/>
                <a:gd name="T27" fmla="*/ 135 h 315"/>
                <a:gd name="T28" fmla="*/ 72 w 209"/>
                <a:gd name="T29" fmla="*/ 126 h 315"/>
                <a:gd name="T30" fmla="*/ 32 w 209"/>
                <a:gd name="T31" fmla="*/ 80 h 315"/>
                <a:gd name="T32" fmla="*/ 92 w 209"/>
                <a:gd name="T33" fmla="*/ 30 h 315"/>
                <a:gd name="T34" fmla="*/ 161 w 209"/>
                <a:gd name="T35" fmla="*/ 92 h 315"/>
                <a:gd name="T36" fmla="*/ 178 w 209"/>
                <a:gd name="T37" fmla="*/ 106 h 315"/>
                <a:gd name="T38" fmla="*/ 196 w 209"/>
                <a:gd name="T39" fmla="*/ 86 h 315"/>
                <a:gd name="T40" fmla="*/ 196 w 209"/>
                <a:gd name="T41" fmla="*/ 20 h 315"/>
                <a:gd name="T42" fmla="*/ 181 w 209"/>
                <a:gd name="T43" fmla="*/ 0 h 315"/>
                <a:gd name="T44" fmla="*/ 162 w 209"/>
                <a:gd name="T45" fmla="*/ 23 h 315"/>
                <a:gd name="T46" fmla="*/ 93 w 209"/>
                <a:gd name="T47" fmla="*/ 0 h 315"/>
                <a:gd name="T48" fmla="*/ 0 w 209"/>
                <a:gd name="T49" fmla="*/ 82 h 315"/>
                <a:gd name="T50" fmla="*/ 64 w 209"/>
                <a:gd name="T51" fmla="*/ 160 h 315"/>
                <a:gd name="T52" fmla="*/ 122 w 209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5">
                  <a:moveTo>
                    <a:pt x="122" y="173"/>
                  </a:moveTo>
                  <a:cubicBezTo>
                    <a:pt x="136" y="176"/>
                    <a:pt x="177" y="186"/>
                    <a:pt x="177" y="230"/>
                  </a:cubicBezTo>
                  <a:cubicBezTo>
                    <a:pt x="177" y="256"/>
                    <a:pt x="155" y="285"/>
                    <a:pt x="116" y="285"/>
                  </a:cubicBezTo>
                  <a:cubicBezTo>
                    <a:pt x="102" y="285"/>
                    <a:pt x="78" y="283"/>
                    <a:pt x="58" y="269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3" y="292"/>
                  </a:cubicBezTo>
                  <a:cubicBezTo>
                    <a:pt x="53" y="307"/>
                    <a:pt x="84" y="315"/>
                    <a:pt x="116" y="315"/>
                  </a:cubicBezTo>
                  <a:cubicBezTo>
                    <a:pt x="173" y="315"/>
                    <a:pt x="209" y="271"/>
                    <a:pt x="209" y="227"/>
                  </a:cubicBez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1" y="144"/>
                    <a:pt x="113" y="135"/>
                  </a:cubicBezTo>
                  <a:lnTo>
                    <a:pt x="72" y="126"/>
                  </a:lnTo>
                  <a:cubicBezTo>
                    <a:pt x="51" y="120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8" y="77"/>
                    <a:pt x="161" y="92"/>
                  </a:cubicBezTo>
                  <a:cubicBezTo>
                    <a:pt x="163" y="103"/>
                    <a:pt x="168" y="106"/>
                    <a:pt x="178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3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cubicBezTo>
                    <a:pt x="66" y="160"/>
                    <a:pt x="115" y="172"/>
                    <a:pt x="122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D5C3BC53-3599-4005-B261-1E3AFFACC9D7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1431926" y="3221038"/>
              <a:ext cx="77788" cy="112713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6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0" y="223"/>
                    <a:pt x="115" y="223"/>
                  </a:cubicBezTo>
                  <a:cubicBezTo>
                    <a:pt x="180" y="223"/>
                    <a:pt x="204" y="178"/>
                    <a:pt x="204" y="166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8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4226456-E97F-409D-AD80-43094702E8BC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1535114" y="3221038"/>
              <a:ext cx="76200" cy="112713"/>
            </a:xfrm>
            <a:custGeom>
              <a:avLst/>
              <a:gdLst>
                <a:gd name="T0" fmla="*/ 196 w 196"/>
                <a:gd name="T1" fmla="*/ 166 h 223"/>
                <a:gd name="T2" fmla="*/ 179 w 196"/>
                <a:gd name="T3" fmla="*/ 152 h 223"/>
                <a:gd name="T4" fmla="*/ 162 w 196"/>
                <a:gd name="T5" fmla="*/ 163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3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1" y="192"/>
                    <a:pt x="35" y="158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7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9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98AC558-CB15-45BA-92E5-D685C384AFB2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1624014" y="3224213"/>
              <a:ext cx="96838" cy="109538"/>
            </a:xfrm>
            <a:custGeom>
              <a:avLst/>
              <a:gdLst>
                <a:gd name="T0" fmla="*/ 172 w 249"/>
                <a:gd name="T1" fmla="*/ 199 h 218"/>
                <a:gd name="T2" fmla="*/ 192 w 249"/>
                <a:gd name="T3" fmla="*/ 215 h 218"/>
                <a:gd name="T4" fmla="*/ 228 w 249"/>
                <a:gd name="T5" fmla="*/ 215 h 218"/>
                <a:gd name="T6" fmla="*/ 249 w 249"/>
                <a:gd name="T7" fmla="*/ 199 h 218"/>
                <a:gd name="T8" fmla="*/ 229 w 249"/>
                <a:gd name="T9" fmla="*/ 184 h 218"/>
                <a:gd name="T10" fmla="*/ 206 w 249"/>
                <a:gd name="T11" fmla="*/ 184 h 218"/>
                <a:gd name="T12" fmla="*/ 206 w 249"/>
                <a:gd name="T13" fmla="*/ 20 h 218"/>
                <a:gd name="T14" fmla="*/ 187 w 249"/>
                <a:gd name="T15" fmla="*/ 0 h 218"/>
                <a:gd name="T16" fmla="*/ 150 w 249"/>
                <a:gd name="T17" fmla="*/ 0 h 218"/>
                <a:gd name="T18" fmla="*/ 130 w 249"/>
                <a:gd name="T19" fmla="*/ 15 h 218"/>
                <a:gd name="T20" fmla="*/ 150 w 249"/>
                <a:gd name="T21" fmla="*/ 30 h 218"/>
                <a:gd name="T22" fmla="*/ 172 w 249"/>
                <a:gd name="T23" fmla="*/ 30 h 218"/>
                <a:gd name="T24" fmla="*/ 172 w 249"/>
                <a:gd name="T25" fmla="*/ 137 h 218"/>
                <a:gd name="T26" fmla="*/ 116 w 249"/>
                <a:gd name="T27" fmla="*/ 187 h 218"/>
                <a:gd name="T28" fmla="*/ 76 w 249"/>
                <a:gd name="T29" fmla="*/ 155 h 218"/>
                <a:gd name="T30" fmla="*/ 76 w 249"/>
                <a:gd name="T31" fmla="*/ 20 h 218"/>
                <a:gd name="T32" fmla="*/ 56 w 249"/>
                <a:gd name="T33" fmla="*/ 0 h 218"/>
                <a:gd name="T34" fmla="*/ 20 w 249"/>
                <a:gd name="T35" fmla="*/ 0 h 218"/>
                <a:gd name="T36" fmla="*/ 0 w 249"/>
                <a:gd name="T37" fmla="*/ 15 h 218"/>
                <a:gd name="T38" fmla="*/ 19 w 249"/>
                <a:gd name="T39" fmla="*/ 30 h 218"/>
                <a:gd name="T40" fmla="*/ 42 w 249"/>
                <a:gd name="T41" fmla="*/ 30 h 218"/>
                <a:gd name="T42" fmla="*/ 42 w 249"/>
                <a:gd name="T43" fmla="*/ 158 h 218"/>
                <a:gd name="T44" fmla="*/ 113 w 249"/>
                <a:gd name="T45" fmla="*/ 218 h 218"/>
                <a:gd name="T46" fmla="*/ 172 w 249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172" y="199"/>
                  </a:moveTo>
                  <a:cubicBezTo>
                    <a:pt x="173" y="215"/>
                    <a:pt x="183" y="215"/>
                    <a:pt x="192" y="215"/>
                  </a:cubicBezTo>
                  <a:lnTo>
                    <a:pt x="228" y="215"/>
                  </a:lnTo>
                  <a:cubicBezTo>
                    <a:pt x="236" y="215"/>
                    <a:pt x="249" y="215"/>
                    <a:pt x="249" y="199"/>
                  </a:cubicBezTo>
                  <a:cubicBezTo>
                    <a:pt x="249" y="184"/>
                    <a:pt x="236" y="184"/>
                    <a:pt x="229" y="184"/>
                  </a:cubicBezTo>
                  <a:lnTo>
                    <a:pt x="206" y="184"/>
                  </a:lnTo>
                  <a:lnTo>
                    <a:pt x="206" y="20"/>
                  </a:lnTo>
                  <a:cubicBezTo>
                    <a:pt x="206" y="5"/>
                    <a:pt x="203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2" y="30"/>
                  </a:lnTo>
                  <a:lnTo>
                    <a:pt x="172" y="137"/>
                  </a:lnTo>
                  <a:cubicBezTo>
                    <a:pt x="172" y="181"/>
                    <a:pt x="132" y="187"/>
                    <a:pt x="116" y="187"/>
                  </a:cubicBezTo>
                  <a:cubicBezTo>
                    <a:pt x="76" y="187"/>
                    <a:pt x="76" y="171"/>
                    <a:pt x="76" y="155"/>
                  </a:cubicBezTo>
                  <a:lnTo>
                    <a:pt x="76" y="20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19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6"/>
                    <a:pt x="76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5AC6001-B504-4B0B-B692-D6FC031AE1D8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1728789" y="3222626"/>
              <a:ext cx="87313" cy="109538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247F1E26-8D33-42BA-B67E-71F3473C2EE2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1838326" y="3178176"/>
              <a:ext cx="71438" cy="153988"/>
            </a:xfrm>
            <a:custGeom>
              <a:avLst/>
              <a:gdLst>
                <a:gd name="T0" fmla="*/ 116 w 188"/>
                <a:gd name="T1" fmla="*/ 110 h 305"/>
                <a:gd name="T2" fmla="*/ 96 w 188"/>
                <a:gd name="T3" fmla="*/ 90 h 305"/>
                <a:gd name="T4" fmla="*/ 25 w 188"/>
                <a:gd name="T5" fmla="*/ 90 h 305"/>
                <a:gd name="T6" fmla="*/ 4 w 188"/>
                <a:gd name="T7" fmla="*/ 105 h 305"/>
                <a:gd name="T8" fmla="*/ 25 w 188"/>
                <a:gd name="T9" fmla="*/ 120 h 305"/>
                <a:gd name="T10" fmla="*/ 81 w 188"/>
                <a:gd name="T11" fmla="*/ 120 h 305"/>
                <a:gd name="T12" fmla="*/ 81 w 188"/>
                <a:gd name="T13" fmla="*/ 274 h 305"/>
                <a:gd name="T14" fmla="*/ 21 w 188"/>
                <a:gd name="T15" fmla="*/ 274 h 305"/>
                <a:gd name="T16" fmla="*/ 0 w 188"/>
                <a:gd name="T17" fmla="*/ 290 h 305"/>
                <a:gd name="T18" fmla="*/ 21 w 188"/>
                <a:gd name="T19" fmla="*/ 305 h 305"/>
                <a:gd name="T20" fmla="*/ 168 w 188"/>
                <a:gd name="T21" fmla="*/ 305 h 305"/>
                <a:gd name="T22" fmla="*/ 188 w 188"/>
                <a:gd name="T23" fmla="*/ 290 h 305"/>
                <a:gd name="T24" fmla="*/ 168 w 188"/>
                <a:gd name="T25" fmla="*/ 274 h 305"/>
                <a:gd name="T26" fmla="*/ 116 w 188"/>
                <a:gd name="T27" fmla="*/ 274 h 305"/>
                <a:gd name="T28" fmla="*/ 116 w 188"/>
                <a:gd name="T29" fmla="*/ 110 h 305"/>
                <a:gd name="T30" fmla="*/ 116 w 188"/>
                <a:gd name="T31" fmla="*/ 25 h 305"/>
                <a:gd name="T32" fmla="*/ 91 w 188"/>
                <a:gd name="T33" fmla="*/ 0 h 305"/>
                <a:gd name="T34" fmla="*/ 66 w 188"/>
                <a:gd name="T35" fmla="*/ 25 h 305"/>
                <a:gd name="T36" fmla="*/ 91 w 188"/>
                <a:gd name="T37" fmla="*/ 50 h 305"/>
                <a:gd name="T38" fmla="*/ 116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6" y="110"/>
                  </a:moveTo>
                  <a:cubicBezTo>
                    <a:pt x="116" y="95"/>
                    <a:pt x="113" y="90"/>
                    <a:pt x="96" y="90"/>
                  </a:cubicBezTo>
                  <a:lnTo>
                    <a:pt x="25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5" y="120"/>
                  </a:cubicBezTo>
                  <a:lnTo>
                    <a:pt x="81" y="120"/>
                  </a:lnTo>
                  <a:lnTo>
                    <a:pt x="81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68" y="305"/>
                  </a:lnTo>
                  <a:cubicBezTo>
                    <a:pt x="176" y="305"/>
                    <a:pt x="188" y="305"/>
                    <a:pt x="188" y="290"/>
                  </a:cubicBezTo>
                  <a:cubicBezTo>
                    <a:pt x="188" y="274"/>
                    <a:pt x="176" y="274"/>
                    <a:pt x="168" y="274"/>
                  </a:cubicBezTo>
                  <a:lnTo>
                    <a:pt x="116" y="274"/>
                  </a:lnTo>
                  <a:lnTo>
                    <a:pt x="116" y="110"/>
                  </a:lnTo>
                  <a:close/>
                  <a:moveTo>
                    <a:pt x="116" y="25"/>
                  </a:moveTo>
                  <a:cubicBezTo>
                    <a:pt x="116" y="11"/>
                    <a:pt x="105" y="0"/>
                    <a:pt x="91" y="0"/>
                  </a:cubicBezTo>
                  <a:cubicBezTo>
                    <a:pt x="77" y="0"/>
                    <a:pt x="66" y="11"/>
                    <a:pt x="66" y="25"/>
                  </a:cubicBezTo>
                  <a:cubicBezTo>
                    <a:pt x="66" y="39"/>
                    <a:pt x="77" y="50"/>
                    <a:pt x="91" y="50"/>
                  </a:cubicBezTo>
                  <a:cubicBezTo>
                    <a:pt x="105" y="50"/>
                    <a:pt x="116" y="39"/>
                    <a:pt x="11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429EEE1-7486-4122-959E-5A1995040DF3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1928814" y="3192463"/>
              <a:ext cx="80963" cy="141288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200 w 211"/>
                <a:gd name="T5" fmla="*/ 76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3 w 211"/>
                <a:gd name="T15" fmla="*/ 20 h 279"/>
                <a:gd name="T16" fmla="*/ 63 w 211"/>
                <a:gd name="T17" fmla="*/ 61 h 279"/>
                <a:gd name="T18" fmla="*/ 20 w 211"/>
                <a:gd name="T19" fmla="*/ 61 h 279"/>
                <a:gd name="T20" fmla="*/ 0 w 211"/>
                <a:gd name="T21" fmla="*/ 76 h 279"/>
                <a:gd name="T22" fmla="*/ 20 w 211"/>
                <a:gd name="T23" fmla="*/ 91 h 279"/>
                <a:gd name="T24" fmla="*/ 63 w 211"/>
                <a:gd name="T25" fmla="*/ 91 h 279"/>
                <a:gd name="T26" fmla="*/ 63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6 w 211"/>
                <a:gd name="T37" fmla="*/ 248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7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3"/>
                    <a:pt x="148" y="248"/>
                    <a:pt x="136" y="248"/>
                  </a:cubicBezTo>
                  <a:cubicBezTo>
                    <a:pt x="98" y="248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6E458FB-C800-4672-8438-FC4A2ED639DB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2030414" y="3224213"/>
              <a:ext cx="90488" cy="165100"/>
            </a:xfrm>
            <a:custGeom>
              <a:avLst/>
              <a:gdLst>
                <a:gd name="T0" fmla="*/ 201 w 236"/>
                <a:gd name="T1" fmla="*/ 30 h 329"/>
                <a:gd name="T2" fmla="*/ 216 w 236"/>
                <a:gd name="T3" fmla="*/ 30 h 329"/>
                <a:gd name="T4" fmla="*/ 236 w 236"/>
                <a:gd name="T5" fmla="*/ 15 h 329"/>
                <a:gd name="T6" fmla="*/ 216 w 236"/>
                <a:gd name="T7" fmla="*/ 0 h 329"/>
                <a:gd name="T8" fmla="*/ 158 w 236"/>
                <a:gd name="T9" fmla="*/ 0 h 329"/>
                <a:gd name="T10" fmla="*/ 138 w 236"/>
                <a:gd name="T11" fmla="*/ 15 h 329"/>
                <a:gd name="T12" fmla="*/ 158 w 236"/>
                <a:gd name="T13" fmla="*/ 30 h 329"/>
                <a:gd name="T14" fmla="*/ 172 w 236"/>
                <a:gd name="T15" fmla="*/ 30 h 329"/>
                <a:gd name="T16" fmla="*/ 136 w 236"/>
                <a:gd name="T17" fmla="*/ 137 h 329"/>
                <a:gd name="T18" fmla="*/ 123 w 236"/>
                <a:gd name="T19" fmla="*/ 179 h 329"/>
                <a:gd name="T20" fmla="*/ 122 w 236"/>
                <a:gd name="T21" fmla="*/ 179 h 329"/>
                <a:gd name="T22" fmla="*/ 112 w 236"/>
                <a:gd name="T23" fmla="*/ 150 h 329"/>
                <a:gd name="T24" fmla="*/ 65 w 236"/>
                <a:gd name="T25" fmla="*/ 30 h 329"/>
                <a:gd name="T26" fmla="*/ 78 w 236"/>
                <a:gd name="T27" fmla="*/ 30 h 329"/>
                <a:gd name="T28" fmla="*/ 98 w 236"/>
                <a:gd name="T29" fmla="*/ 15 h 329"/>
                <a:gd name="T30" fmla="*/ 78 w 236"/>
                <a:gd name="T31" fmla="*/ 0 h 329"/>
                <a:gd name="T32" fmla="*/ 20 w 236"/>
                <a:gd name="T33" fmla="*/ 0 h 329"/>
                <a:gd name="T34" fmla="*/ 0 w 236"/>
                <a:gd name="T35" fmla="*/ 15 h 329"/>
                <a:gd name="T36" fmla="*/ 20 w 236"/>
                <a:gd name="T37" fmla="*/ 30 h 329"/>
                <a:gd name="T38" fmla="*/ 35 w 236"/>
                <a:gd name="T39" fmla="*/ 30 h 329"/>
                <a:gd name="T40" fmla="*/ 106 w 236"/>
                <a:gd name="T41" fmla="*/ 208 h 329"/>
                <a:gd name="T42" fmla="*/ 108 w 236"/>
                <a:gd name="T43" fmla="*/ 215 h 329"/>
                <a:gd name="T44" fmla="*/ 89 w 236"/>
                <a:gd name="T45" fmla="*/ 269 h 329"/>
                <a:gd name="T46" fmla="*/ 49 w 236"/>
                <a:gd name="T47" fmla="*/ 298 h 329"/>
                <a:gd name="T48" fmla="*/ 52 w 236"/>
                <a:gd name="T49" fmla="*/ 287 h 329"/>
                <a:gd name="T50" fmla="*/ 30 w 236"/>
                <a:gd name="T51" fmla="*/ 266 h 329"/>
                <a:gd name="T52" fmla="*/ 8 w 236"/>
                <a:gd name="T53" fmla="*/ 288 h 329"/>
                <a:gd name="T54" fmla="*/ 49 w 236"/>
                <a:gd name="T55" fmla="*/ 329 h 329"/>
                <a:gd name="T56" fmla="*/ 124 w 236"/>
                <a:gd name="T57" fmla="*/ 257 h 329"/>
                <a:gd name="T58" fmla="*/ 201 w 236"/>
                <a:gd name="T59" fmla="*/ 3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01" y="30"/>
                  </a:moveTo>
                  <a:lnTo>
                    <a:pt x="216" y="30"/>
                  </a:lnTo>
                  <a:cubicBezTo>
                    <a:pt x="224" y="30"/>
                    <a:pt x="236" y="30"/>
                    <a:pt x="236" y="15"/>
                  </a:cubicBez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0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7"/>
                  </a:lnTo>
                  <a:cubicBezTo>
                    <a:pt x="129" y="155"/>
                    <a:pt x="126" y="164"/>
                    <a:pt x="123" y="179"/>
                  </a:cubicBezTo>
                  <a:lnTo>
                    <a:pt x="122" y="179"/>
                  </a:lnTo>
                  <a:cubicBezTo>
                    <a:pt x="120" y="170"/>
                    <a:pt x="115" y="160"/>
                    <a:pt x="112" y="150"/>
                  </a:cubicBezTo>
                  <a:lnTo>
                    <a:pt x="65" y="30"/>
                  </a:lnTo>
                  <a:lnTo>
                    <a:pt x="78" y="30"/>
                  </a:lnTo>
                  <a:cubicBezTo>
                    <a:pt x="85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35" y="30"/>
                  </a:lnTo>
                  <a:lnTo>
                    <a:pt x="106" y="208"/>
                  </a:lnTo>
                  <a:cubicBezTo>
                    <a:pt x="108" y="213"/>
                    <a:pt x="108" y="214"/>
                    <a:pt x="108" y="215"/>
                  </a:cubicBezTo>
                  <a:cubicBezTo>
                    <a:pt x="108" y="216"/>
                    <a:pt x="95" y="257"/>
                    <a:pt x="89" y="269"/>
                  </a:cubicBezTo>
                  <a:cubicBezTo>
                    <a:pt x="74" y="297"/>
                    <a:pt x="56" y="298"/>
                    <a:pt x="49" y="298"/>
                  </a:cubicBezTo>
                  <a:cubicBezTo>
                    <a:pt x="49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49" y="329"/>
                  </a:cubicBezTo>
                  <a:cubicBezTo>
                    <a:pt x="99" y="329"/>
                    <a:pt x="122" y="263"/>
                    <a:pt x="124" y="257"/>
                  </a:cubicBezTo>
                  <a:lnTo>
                    <a:pt x="201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DF471AF-893A-4EC5-88C0-5FFCBA0F11C9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2135189" y="3246438"/>
              <a:ext cx="79375" cy="17463"/>
            </a:xfrm>
            <a:custGeom>
              <a:avLst/>
              <a:gdLst>
                <a:gd name="T0" fmla="*/ 182 w 206"/>
                <a:gd name="T1" fmla="*/ 35 h 35"/>
                <a:gd name="T2" fmla="*/ 206 w 206"/>
                <a:gd name="T3" fmla="*/ 17 h 35"/>
                <a:gd name="T4" fmla="*/ 182 w 206"/>
                <a:gd name="T5" fmla="*/ 0 h 35"/>
                <a:gd name="T6" fmla="*/ 24 w 206"/>
                <a:gd name="T7" fmla="*/ 0 h 35"/>
                <a:gd name="T8" fmla="*/ 0 w 206"/>
                <a:gd name="T9" fmla="*/ 17 h 35"/>
                <a:gd name="T10" fmla="*/ 24 w 206"/>
                <a:gd name="T11" fmla="*/ 35 h 35"/>
                <a:gd name="T12" fmla="*/ 182 w 20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5">
                  <a:moveTo>
                    <a:pt x="182" y="35"/>
                  </a:moveTo>
                  <a:cubicBezTo>
                    <a:pt x="188" y="35"/>
                    <a:pt x="206" y="35"/>
                    <a:pt x="206" y="17"/>
                  </a:cubicBezTo>
                  <a:cubicBezTo>
                    <a:pt x="206" y="0"/>
                    <a:pt x="188" y="0"/>
                    <a:pt x="182" y="0"/>
                  </a:cubicBezTo>
                  <a:lnTo>
                    <a:pt x="24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5"/>
                    <a:pt x="18" y="35"/>
                    <a:pt x="24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86DAE175-8374-44E0-A657-C624EC64244A}"/>
                </a:ext>
              </a:extLst>
            </p:cNvPr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2230439" y="3178176"/>
              <a:ext cx="87313" cy="153988"/>
            </a:xfrm>
            <a:custGeom>
              <a:avLst/>
              <a:gdLst>
                <a:gd name="T0" fmla="*/ 70 w 226"/>
                <a:gd name="T1" fmla="*/ 183 h 305"/>
                <a:gd name="T2" fmla="*/ 132 w 226"/>
                <a:gd name="T3" fmla="*/ 183 h 305"/>
                <a:gd name="T4" fmla="*/ 226 w 226"/>
                <a:gd name="T5" fmla="*/ 91 h 305"/>
                <a:gd name="T6" fmla="*/ 132 w 226"/>
                <a:gd name="T7" fmla="*/ 0 h 305"/>
                <a:gd name="T8" fmla="*/ 20 w 226"/>
                <a:gd name="T9" fmla="*/ 0 h 305"/>
                <a:gd name="T10" fmla="*/ 0 w 226"/>
                <a:gd name="T11" fmla="*/ 15 h 305"/>
                <a:gd name="T12" fmla="*/ 20 w 226"/>
                <a:gd name="T13" fmla="*/ 31 h 305"/>
                <a:gd name="T14" fmla="*/ 35 w 226"/>
                <a:gd name="T15" fmla="*/ 31 h 305"/>
                <a:gd name="T16" fmla="*/ 35 w 226"/>
                <a:gd name="T17" fmla="*/ 274 h 305"/>
                <a:gd name="T18" fmla="*/ 20 w 226"/>
                <a:gd name="T19" fmla="*/ 274 h 305"/>
                <a:gd name="T20" fmla="*/ 0 w 226"/>
                <a:gd name="T21" fmla="*/ 290 h 305"/>
                <a:gd name="T22" fmla="*/ 20 w 226"/>
                <a:gd name="T23" fmla="*/ 305 h 305"/>
                <a:gd name="T24" fmla="*/ 84 w 226"/>
                <a:gd name="T25" fmla="*/ 305 h 305"/>
                <a:gd name="T26" fmla="*/ 105 w 226"/>
                <a:gd name="T27" fmla="*/ 290 h 305"/>
                <a:gd name="T28" fmla="*/ 84 w 226"/>
                <a:gd name="T29" fmla="*/ 274 h 305"/>
                <a:gd name="T30" fmla="*/ 70 w 226"/>
                <a:gd name="T31" fmla="*/ 274 h 305"/>
                <a:gd name="T32" fmla="*/ 70 w 226"/>
                <a:gd name="T33" fmla="*/ 183 h 305"/>
                <a:gd name="T34" fmla="*/ 70 w 226"/>
                <a:gd name="T35" fmla="*/ 31 h 305"/>
                <a:gd name="T36" fmla="*/ 122 w 226"/>
                <a:gd name="T37" fmla="*/ 31 h 305"/>
                <a:gd name="T38" fmla="*/ 192 w 226"/>
                <a:gd name="T39" fmla="*/ 91 h 305"/>
                <a:gd name="T40" fmla="*/ 122 w 226"/>
                <a:gd name="T41" fmla="*/ 152 h 305"/>
                <a:gd name="T42" fmla="*/ 70 w 226"/>
                <a:gd name="T43" fmla="*/ 152 h 305"/>
                <a:gd name="T44" fmla="*/ 70 w 226"/>
                <a:gd name="T45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6" h="305">
                  <a:moveTo>
                    <a:pt x="70" y="183"/>
                  </a:moveTo>
                  <a:lnTo>
                    <a:pt x="132" y="183"/>
                  </a:lnTo>
                  <a:cubicBezTo>
                    <a:pt x="190" y="183"/>
                    <a:pt x="226" y="138"/>
                    <a:pt x="226" y="91"/>
                  </a:cubicBezTo>
                  <a:cubicBezTo>
                    <a:pt x="226" y="45"/>
                    <a:pt x="189" y="0"/>
                    <a:pt x="132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3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84" y="305"/>
                  </a:lnTo>
                  <a:cubicBezTo>
                    <a:pt x="92" y="305"/>
                    <a:pt x="105" y="305"/>
                    <a:pt x="105" y="290"/>
                  </a:cubicBezTo>
                  <a:cubicBezTo>
                    <a:pt x="105" y="274"/>
                    <a:pt x="92" y="274"/>
                    <a:pt x="84" y="274"/>
                  </a:cubicBezTo>
                  <a:lnTo>
                    <a:pt x="70" y="274"/>
                  </a:lnTo>
                  <a:lnTo>
                    <a:pt x="70" y="183"/>
                  </a:lnTo>
                  <a:close/>
                  <a:moveTo>
                    <a:pt x="70" y="31"/>
                  </a:moveTo>
                  <a:lnTo>
                    <a:pt x="122" y="31"/>
                  </a:lnTo>
                  <a:cubicBezTo>
                    <a:pt x="170" y="31"/>
                    <a:pt x="192" y="65"/>
                    <a:pt x="192" y="91"/>
                  </a:cubicBezTo>
                  <a:cubicBezTo>
                    <a:pt x="192" y="118"/>
                    <a:pt x="170" y="152"/>
                    <a:pt x="122" y="152"/>
                  </a:cubicBezTo>
                  <a:lnTo>
                    <a:pt x="70" y="152"/>
                  </a:lnTo>
                  <a:lnTo>
                    <a:pt x="70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90255CA-D322-482B-B129-F2C93827AA09}"/>
                </a:ext>
              </a:extLst>
            </p:cNvPr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2336801" y="3221038"/>
              <a:ext cx="79375" cy="112713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2 h 223"/>
                <a:gd name="T12" fmla="*/ 34 w 204"/>
                <a:gd name="T13" fmla="*/ 109 h 223"/>
                <a:gd name="T14" fmla="*/ 102 w 204"/>
                <a:gd name="T15" fmla="*/ 31 h 223"/>
                <a:gd name="T16" fmla="*/ 170 w 204"/>
                <a:gd name="T17" fmla="*/ 109 h 223"/>
                <a:gd name="T18" fmla="*/ 102 w 204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6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5"/>
                    <a:pt x="34" y="109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829BF37C-51AE-424E-81DE-EBD25262B002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2438401" y="3178176"/>
              <a:ext cx="77788" cy="153988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4 h 305"/>
                <a:gd name="T14" fmla="*/ 20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D27BE3D8-6640-4B3D-B532-28881494DF60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2543176" y="3178176"/>
              <a:ext cx="71438" cy="153988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5 w 188"/>
                <a:gd name="T5" fmla="*/ 90 h 305"/>
                <a:gd name="T6" fmla="*/ 4 w 188"/>
                <a:gd name="T7" fmla="*/ 105 h 305"/>
                <a:gd name="T8" fmla="*/ 25 w 188"/>
                <a:gd name="T9" fmla="*/ 120 h 305"/>
                <a:gd name="T10" fmla="*/ 81 w 188"/>
                <a:gd name="T11" fmla="*/ 120 h 305"/>
                <a:gd name="T12" fmla="*/ 81 w 188"/>
                <a:gd name="T13" fmla="*/ 274 h 305"/>
                <a:gd name="T14" fmla="*/ 21 w 188"/>
                <a:gd name="T15" fmla="*/ 274 h 305"/>
                <a:gd name="T16" fmla="*/ 0 w 188"/>
                <a:gd name="T17" fmla="*/ 290 h 305"/>
                <a:gd name="T18" fmla="*/ 21 w 188"/>
                <a:gd name="T19" fmla="*/ 305 h 305"/>
                <a:gd name="T20" fmla="*/ 168 w 188"/>
                <a:gd name="T21" fmla="*/ 305 h 305"/>
                <a:gd name="T22" fmla="*/ 188 w 188"/>
                <a:gd name="T23" fmla="*/ 290 h 305"/>
                <a:gd name="T24" fmla="*/ 168 w 188"/>
                <a:gd name="T25" fmla="*/ 274 h 305"/>
                <a:gd name="T26" fmla="*/ 115 w 188"/>
                <a:gd name="T27" fmla="*/ 274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6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5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5" y="120"/>
                  </a:cubicBezTo>
                  <a:lnTo>
                    <a:pt x="81" y="120"/>
                  </a:lnTo>
                  <a:lnTo>
                    <a:pt x="81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68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4"/>
                    <a:pt x="175" y="274"/>
                    <a:pt x="168" y="274"/>
                  </a:cubicBezTo>
                  <a:lnTo>
                    <a:pt x="115" y="274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7" y="0"/>
                    <a:pt x="66" y="11"/>
                    <a:pt x="66" y="25"/>
                  </a:cubicBezTo>
                  <a:cubicBezTo>
                    <a:pt x="66" y="39"/>
                    <a:pt x="77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85FBECC-8B63-4C75-8BF9-2C446AAF5FDB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2641601" y="3221038"/>
              <a:ext cx="76200" cy="112713"/>
            </a:xfrm>
            <a:custGeom>
              <a:avLst/>
              <a:gdLst>
                <a:gd name="T0" fmla="*/ 196 w 196"/>
                <a:gd name="T1" fmla="*/ 166 h 223"/>
                <a:gd name="T2" fmla="*/ 179 w 196"/>
                <a:gd name="T3" fmla="*/ 152 h 223"/>
                <a:gd name="T4" fmla="*/ 163 w 196"/>
                <a:gd name="T5" fmla="*/ 163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3" y="163"/>
                  </a:cubicBezTo>
                  <a:cubicBezTo>
                    <a:pt x="160" y="169"/>
                    <a:pt x="150" y="192"/>
                    <a:pt x="113" y="192"/>
                  </a:cubicBezTo>
                  <a:cubicBezTo>
                    <a:pt x="71" y="192"/>
                    <a:pt x="35" y="158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7" y="31"/>
                    <a:pt x="146" y="31"/>
                    <a:pt x="146" y="35"/>
                  </a:cubicBezTo>
                  <a:cubicBezTo>
                    <a:pt x="147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9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AA84205-64D1-45EB-8485-BB9FDC7C0DE6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2733676" y="3224213"/>
              <a:ext cx="92075" cy="165100"/>
            </a:xfrm>
            <a:custGeom>
              <a:avLst/>
              <a:gdLst>
                <a:gd name="T0" fmla="*/ 201 w 236"/>
                <a:gd name="T1" fmla="*/ 30 h 329"/>
                <a:gd name="T2" fmla="*/ 216 w 236"/>
                <a:gd name="T3" fmla="*/ 30 h 329"/>
                <a:gd name="T4" fmla="*/ 236 w 236"/>
                <a:gd name="T5" fmla="*/ 15 h 329"/>
                <a:gd name="T6" fmla="*/ 216 w 236"/>
                <a:gd name="T7" fmla="*/ 0 h 329"/>
                <a:gd name="T8" fmla="*/ 158 w 236"/>
                <a:gd name="T9" fmla="*/ 0 h 329"/>
                <a:gd name="T10" fmla="*/ 138 w 236"/>
                <a:gd name="T11" fmla="*/ 15 h 329"/>
                <a:gd name="T12" fmla="*/ 158 w 236"/>
                <a:gd name="T13" fmla="*/ 30 h 329"/>
                <a:gd name="T14" fmla="*/ 172 w 236"/>
                <a:gd name="T15" fmla="*/ 30 h 329"/>
                <a:gd name="T16" fmla="*/ 136 w 236"/>
                <a:gd name="T17" fmla="*/ 137 h 329"/>
                <a:gd name="T18" fmla="*/ 123 w 236"/>
                <a:gd name="T19" fmla="*/ 179 h 329"/>
                <a:gd name="T20" fmla="*/ 122 w 236"/>
                <a:gd name="T21" fmla="*/ 179 h 329"/>
                <a:gd name="T22" fmla="*/ 112 w 236"/>
                <a:gd name="T23" fmla="*/ 150 h 329"/>
                <a:gd name="T24" fmla="*/ 65 w 236"/>
                <a:gd name="T25" fmla="*/ 30 h 329"/>
                <a:gd name="T26" fmla="*/ 78 w 236"/>
                <a:gd name="T27" fmla="*/ 30 h 329"/>
                <a:gd name="T28" fmla="*/ 98 w 236"/>
                <a:gd name="T29" fmla="*/ 15 h 329"/>
                <a:gd name="T30" fmla="*/ 78 w 236"/>
                <a:gd name="T31" fmla="*/ 0 h 329"/>
                <a:gd name="T32" fmla="*/ 20 w 236"/>
                <a:gd name="T33" fmla="*/ 0 h 329"/>
                <a:gd name="T34" fmla="*/ 0 w 236"/>
                <a:gd name="T35" fmla="*/ 15 h 329"/>
                <a:gd name="T36" fmla="*/ 20 w 236"/>
                <a:gd name="T37" fmla="*/ 30 h 329"/>
                <a:gd name="T38" fmla="*/ 35 w 236"/>
                <a:gd name="T39" fmla="*/ 30 h 329"/>
                <a:gd name="T40" fmla="*/ 106 w 236"/>
                <a:gd name="T41" fmla="*/ 208 h 329"/>
                <a:gd name="T42" fmla="*/ 108 w 236"/>
                <a:gd name="T43" fmla="*/ 215 h 329"/>
                <a:gd name="T44" fmla="*/ 89 w 236"/>
                <a:gd name="T45" fmla="*/ 269 h 329"/>
                <a:gd name="T46" fmla="*/ 49 w 236"/>
                <a:gd name="T47" fmla="*/ 298 h 329"/>
                <a:gd name="T48" fmla="*/ 51 w 236"/>
                <a:gd name="T49" fmla="*/ 287 h 329"/>
                <a:gd name="T50" fmla="*/ 30 w 236"/>
                <a:gd name="T51" fmla="*/ 266 h 329"/>
                <a:gd name="T52" fmla="*/ 8 w 236"/>
                <a:gd name="T53" fmla="*/ 288 h 329"/>
                <a:gd name="T54" fmla="*/ 49 w 236"/>
                <a:gd name="T55" fmla="*/ 329 h 329"/>
                <a:gd name="T56" fmla="*/ 124 w 236"/>
                <a:gd name="T57" fmla="*/ 257 h 329"/>
                <a:gd name="T58" fmla="*/ 201 w 236"/>
                <a:gd name="T59" fmla="*/ 3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29">
                  <a:moveTo>
                    <a:pt x="201" y="30"/>
                  </a:moveTo>
                  <a:lnTo>
                    <a:pt x="216" y="30"/>
                  </a:lnTo>
                  <a:cubicBezTo>
                    <a:pt x="223" y="30"/>
                    <a:pt x="236" y="30"/>
                    <a:pt x="236" y="15"/>
                  </a:cubicBez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0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7"/>
                  </a:lnTo>
                  <a:cubicBezTo>
                    <a:pt x="129" y="155"/>
                    <a:pt x="126" y="164"/>
                    <a:pt x="123" y="179"/>
                  </a:cubicBezTo>
                  <a:lnTo>
                    <a:pt x="122" y="179"/>
                  </a:lnTo>
                  <a:cubicBezTo>
                    <a:pt x="120" y="170"/>
                    <a:pt x="115" y="160"/>
                    <a:pt x="112" y="150"/>
                  </a:cubicBezTo>
                  <a:lnTo>
                    <a:pt x="65" y="30"/>
                  </a:lnTo>
                  <a:lnTo>
                    <a:pt x="78" y="30"/>
                  </a:lnTo>
                  <a:cubicBezTo>
                    <a:pt x="85" y="30"/>
                    <a:pt x="98" y="30"/>
                    <a:pt x="98" y="15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35" y="30"/>
                  </a:lnTo>
                  <a:lnTo>
                    <a:pt x="106" y="208"/>
                  </a:lnTo>
                  <a:cubicBezTo>
                    <a:pt x="108" y="213"/>
                    <a:pt x="108" y="214"/>
                    <a:pt x="108" y="215"/>
                  </a:cubicBezTo>
                  <a:cubicBezTo>
                    <a:pt x="108" y="216"/>
                    <a:pt x="95" y="257"/>
                    <a:pt x="89" y="269"/>
                  </a:cubicBezTo>
                  <a:cubicBezTo>
                    <a:pt x="74" y="297"/>
                    <a:pt x="56" y="298"/>
                    <a:pt x="49" y="298"/>
                  </a:cubicBezTo>
                  <a:cubicBezTo>
                    <a:pt x="49" y="298"/>
                    <a:pt x="51" y="294"/>
                    <a:pt x="51" y="287"/>
                  </a:cubicBezTo>
                  <a:cubicBezTo>
                    <a:pt x="51" y="275"/>
                    <a:pt x="42" y="266"/>
                    <a:pt x="30" y="266"/>
                  </a:cubicBezTo>
                  <a:cubicBezTo>
                    <a:pt x="17" y="266"/>
                    <a:pt x="8" y="275"/>
                    <a:pt x="8" y="288"/>
                  </a:cubicBezTo>
                  <a:cubicBezTo>
                    <a:pt x="8" y="309"/>
                    <a:pt x="25" y="329"/>
                    <a:pt x="49" y="329"/>
                  </a:cubicBezTo>
                  <a:cubicBezTo>
                    <a:pt x="99" y="329"/>
                    <a:pt x="122" y="263"/>
                    <a:pt x="124" y="257"/>
                  </a:cubicBezTo>
                  <a:lnTo>
                    <a:pt x="201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EB1DB838-3491-4B89-99A7-BD119E4D1F20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2868614" y="3224213"/>
              <a:ext cx="23813" cy="107950"/>
            </a:xfrm>
            <a:custGeom>
              <a:avLst/>
              <a:gdLst>
                <a:gd name="T0" fmla="*/ 62 w 62"/>
                <a:gd name="T1" fmla="*/ 31 h 215"/>
                <a:gd name="T2" fmla="*/ 31 w 62"/>
                <a:gd name="T3" fmla="*/ 0 h 215"/>
                <a:gd name="T4" fmla="*/ 0 w 62"/>
                <a:gd name="T5" fmla="*/ 31 h 215"/>
                <a:gd name="T6" fmla="*/ 31 w 62"/>
                <a:gd name="T7" fmla="*/ 62 h 215"/>
                <a:gd name="T8" fmla="*/ 62 w 62"/>
                <a:gd name="T9" fmla="*/ 31 h 215"/>
                <a:gd name="T10" fmla="*/ 62 w 62"/>
                <a:gd name="T11" fmla="*/ 184 h 215"/>
                <a:gd name="T12" fmla="*/ 31 w 62"/>
                <a:gd name="T13" fmla="*/ 153 h 215"/>
                <a:gd name="T14" fmla="*/ 0 w 62"/>
                <a:gd name="T15" fmla="*/ 183 h 215"/>
                <a:gd name="T16" fmla="*/ 31 w 62"/>
                <a:gd name="T17" fmla="*/ 215 h 215"/>
                <a:gd name="T18" fmla="*/ 62 w 62"/>
                <a:gd name="T19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15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  <a:close/>
                  <a:moveTo>
                    <a:pt x="62" y="184"/>
                  </a:moveTo>
                  <a:cubicBezTo>
                    <a:pt x="62" y="166"/>
                    <a:pt x="47" y="153"/>
                    <a:pt x="31" y="153"/>
                  </a:cubicBezTo>
                  <a:cubicBezTo>
                    <a:pt x="12" y="153"/>
                    <a:pt x="0" y="168"/>
                    <a:pt x="0" y="183"/>
                  </a:cubicBezTo>
                  <a:cubicBezTo>
                    <a:pt x="0" y="202"/>
                    <a:pt x="15" y="215"/>
                    <a:pt x="31" y="215"/>
                  </a:cubicBezTo>
                  <a:cubicBezTo>
                    <a:pt x="50" y="215"/>
                    <a:pt x="62" y="199"/>
                    <a:pt x="62" y="1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1FD5412C-2969-4FE4-9251-C2CB883A044A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3044826" y="3221038"/>
              <a:ext cx="74613" cy="112713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1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1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3 w 193"/>
                <a:gd name="T27" fmla="*/ 158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4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1" y="79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3" y="139"/>
                    <a:pt x="31" y="134"/>
                    <a:pt x="18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8"/>
                  </a:cubicBezTo>
                  <a:cubicBezTo>
                    <a:pt x="193" y="106"/>
                    <a:pt x="129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46F3892-B19D-414E-8CA9-34E3E9988997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3144839" y="3221038"/>
              <a:ext cx="76200" cy="112713"/>
            </a:xfrm>
            <a:custGeom>
              <a:avLst/>
              <a:gdLst>
                <a:gd name="T0" fmla="*/ 196 w 196"/>
                <a:gd name="T1" fmla="*/ 166 h 223"/>
                <a:gd name="T2" fmla="*/ 179 w 196"/>
                <a:gd name="T3" fmla="*/ 152 h 223"/>
                <a:gd name="T4" fmla="*/ 162 w 196"/>
                <a:gd name="T5" fmla="*/ 163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3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0" y="192"/>
                    <a:pt x="35" y="158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9DC270EB-8616-4671-896D-82B009D50168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3238501" y="3222626"/>
              <a:ext cx="87313" cy="109538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1 w 227"/>
                <a:gd name="T23" fmla="*/ 33 h 218"/>
                <a:gd name="T24" fmla="*/ 61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BC5AF01E-D58A-4B9C-A7C2-C09A0EC6913B}"/>
                </a:ext>
              </a:extLst>
            </p:cNvPr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3348039" y="3178176"/>
              <a:ext cx="71438" cy="153988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0 h 305"/>
                <a:gd name="T10" fmla="*/ 80 w 188"/>
                <a:gd name="T11" fmla="*/ 120 h 305"/>
                <a:gd name="T12" fmla="*/ 80 w 188"/>
                <a:gd name="T13" fmla="*/ 274 h 305"/>
                <a:gd name="T14" fmla="*/ 20 w 188"/>
                <a:gd name="T15" fmla="*/ 274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4 h 305"/>
                <a:gd name="T26" fmla="*/ 115 w 188"/>
                <a:gd name="T27" fmla="*/ 274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4" y="120"/>
                  </a:cubicBezTo>
                  <a:lnTo>
                    <a:pt x="80" y="120"/>
                  </a:lnTo>
                  <a:lnTo>
                    <a:pt x="80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4"/>
                    <a:pt x="175" y="274"/>
                    <a:pt x="167" y="274"/>
                  </a:cubicBezTo>
                  <a:lnTo>
                    <a:pt x="115" y="274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08EC4B0A-3CEF-465B-B888-D8470B2E6FE4}"/>
                </a:ext>
              </a:extLst>
            </p:cNvPr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3435351" y="3222626"/>
              <a:ext cx="92075" cy="165100"/>
            </a:xfrm>
            <a:custGeom>
              <a:avLst/>
              <a:gdLst>
                <a:gd name="T0" fmla="*/ 77 w 238"/>
                <a:gd name="T1" fmla="*/ 86 h 329"/>
                <a:gd name="T2" fmla="*/ 137 w 238"/>
                <a:gd name="T3" fmla="*/ 30 h 329"/>
                <a:gd name="T4" fmla="*/ 203 w 238"/>
                <a:gd name="T5" fmla="*/ 110 h 329"/>
                <a:gd name="T6" fmla="*/ 133 w 238"/>
                <a:gd name="T7" fmla="*/ 190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5 h 329"/>
                <a:gd name="T14" fmla="*/ 135 w 238"/>
                <a:gd name="T15" fmla="*/ 221 h 329"/>
                <a:gd name="T16" fmla="*/ 238 w 238"/>
                <a:gd name="T17" fmla="*/ 110 h 329"/>
                <a:gd name="T18" fmla="*/ 140 w 238"/>
                <a:gd name="T19" fmla="*/ 0 h 329"/>
                <a:gd name="T20" fmla="*/ 77 w 238"/>
                <a:gd name="T21" fmla="*/ 24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8 h 329"/>
                <a:gd name="T28" fmla="*/ 20 w 238"/>
                <a:gd name="T29" fmla="*/ 33 h 329"/>
                <a:gd name="T30" fmla="*/ 43 w 238"/>
                <a:gd name="T31" fmla="*/ 33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100 w 238"/>
                <a:gd name="T41" fmla="*/ 329 h 329"/>
                <a:gd name="T42" fmla="*/ 120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0"/>
                    <a:pt x="137" y="30"/>
                  </a:cubicBezTo>
                  <a:cubicBezTo>
                    <a:pt x="174" y="30"/>
                    <a:pt x="203" y="67"/>
                    <a:pt x="203" y="110"/>
                  </a:cubicBezTo>
                  <a:cubicBezTo>
                    <a:pt x="203" y="158"/>
                    <a:pt x="168" y="190"/>
                    <a:pt x="133" y="190"/>
                  </a:cubicBezTo>
                  <a:cubicBezTo>
                    <a:pt x="95" y="190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5"/>
                  </a:moveTo>
                  <a:cubicBezTo>
                    <a:pt x="98" y="216"/>
                    <a:pt x="119" y="221"/>
                    <a:pt x="135" y="221"/>
                  </a:cubicBezTo>
                  <a:cubicBezTo>
                    <a:pt x="189" y="221"/>
                    <a:pt x="238" y="174"/>
                    <a:pt x="238" y="110"/>
                  </a:cubicBezTo>
                  <a:cubicBezTo>
                    <a:pt x="238" y="49"/>
                    <a:pt x="193" y="0"/>
                    <a:pt x="140" y="0"/>
                  </a:cubicBezTo>
                  <a:cubicBezTo>
                    <a:pt x="117" y="0"/>
                    <a:pt x="94" y="9"/>
                    <a:pt x="77" y="24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100" y="329"/>
                  </a:lnTo>
                  <a:cubicBezTo>
                    <a:pt x="107" y="329"/>
                    <a:pt x="120" y="329"/>
                    <a:pt x="120" y="314"/>
                  </a:cubicBezTo>
                  <a:cubicBezTo>
                    <a:pt x="120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C8AFC76-6016-4831-9A4B-D58A616D9861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3538539" y="3192463"/>
              <a:ext cx="80963" cy="141288"/>
            </a:xfrm>
            <a:custGeom>
              <a:avLst/>
              <a:gdLst>
                <a:gd name="T0" fmla="*/ 99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9 w 212"/>
                <a:gd name="T9" fmla="*/ 61 h 279"/>
                <a:gd name="T10" fmla="*/ 99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8 h 279"/>
                <a:gd name="T38" fmla="*/ 99 w 212"/>
                <a:gd name="T39" fmla="*/ 210 h 279"/>
                <a:gd name="T40" fmla="*/ 99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9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7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3"/>
                    <a:pt x="148" y="248"/>
                    <a:pt x="137" y="248"/>
                  </a:cubicBezTo>
                  <a:cubicBezTo>
                    <a:pt x="99" y="248"/>
                    <a:pt x="99" y="223"/>
                    <a:pt x="99" y="210"/>
                  </a:cubicBezTo>
                  <a:lnTo>
                    <a:pt x="99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91FADB8-0EC8-4F24-9E04-CC7F7F9D5D3F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3644901" y="3246438"/>
              <a:ext cx="79375" cy="17463"/>
            </a:xfrm>
            <a:custGeom>
              <a:avLst/>
              <a:gdLst>
                <a:gd name="T0" fmla="*/ 182 w 206"/>
                <a:gd name="T1" fmla="*/ 35 h 35"/>
                <a:gd name="T2" fmla="*/ 206 w 206"/>
                <a:gd name="T3" fmla="*/ 17 h 35"/>
                <a:gd name="T4" fmla="*/ 182 w 206"/>
                <a:gd name="T5" fmla="*/ 0 h 35"/>
                <a:gd name="T6" fmla="*/ 24 w 206"/>
                <a:gd name="T7" fmla="*/ 0 h 35"/>
                <a:gd name="T8" fmla="*/ 0 w 206"/>
                <a:gd name="T9" fmla="*/ 17 h 35"/>
                <a:gd name="T10" fmla="*/ 24 w 206"/>
                <a:gd name="T11" fmla="*/ 35 h 35"/>
                <a:gd name="T12" fmla="*/ 182 w 20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5">
                  <a:moveTo>
                    <a:pt x="182" y="35"/>
                  </a:moveTo>
                  <a:cubicBezTo>
                    <a:pt x="188" y="35"/>
                    <a:pt x="206" y="35"/>
                    <a:pt x="206" y="17"/>
                  </a:cubicBezTo>
                  <a:cubicBezTo>
                    <a:pt x="206" y="0"/>
                    <a:pt x="188" y="0"/>
                    <a:pt x="182" y="0"/>
                  </a:cubicBezTo>
                  <a:lnTo>
                    <a:pt x="24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5"/>
                    <a:pt x="18" y="35"/>
                    <a:pt x="24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FC259CC-49C6-457E-849F-40DB814AFE37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3749676" y="3221038"/>
              <a:ext cx="73025" cy="112713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0 w 193"/>
                <a:gd name="T5" fmla="*/ 59 h 223"/>
                <a:gd name="T6" fmla="*/ 94 w 193"/>
                <a:gd name="T7" fmla="*/ 31 h 223"/>
                <a:gd name="T8" fmla="*/ 143 w 193"/>
                <a:gd name="T9" fmla="*/ 59 h 223"/>
                <a:gd name="T10" fmla="*/ 160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2 w 193"/>
                <a:gd name="T27" fmla="*/ 158 h 223"/>
                <a:gd name="T28" fmla="*/ 99 w 193"/>
                <a:gd name="T29" fmla="*/ 192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3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3" y="125"/>
                    <a:pt x="162" y="131"/>
                    <a:pt x="162" y="158"/>
                  </a:cubicBezTo>
                  <a:cubicBezTo>
                    <a:pt x="162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8"/>
                  </a:cubicBezTo>
                  <a:cubicBezTo>
                    <a:pt x="193" y="106"/>
                    <a:pt x="128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237ADB8-75EB-418F-9DEC-89BFDCB42C43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3841751" y="3222626"/>
              <a:ext cx="87313" cy="109538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1 w 227"/>
                <a:gd name="T23" fmla="*/ 33 h 218"/>
                <a:gd name="T24" fmla="*/ 61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1 w 227"/>
                <a:gd name="T33" fmla="*/ 218 h 218"/>
                <a:gd name="T34" fmla="*/ 171 w 227"/>
                <a:gd name="T35" fmla="*/ 203 h 218"/>
                <a:gd name="T36" fmla="*/ 151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5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5" y="0"/>
                    <a:pt x="123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1" y="33"/>
                  </a:lnTo>
                  <a:lnTo>
                    <a:pt x="61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1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7"/>
                    <a:pt x="158" y="187"/>
                    <a:pt x="151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2C2D846-4D4A-4673-B329-B19118075580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3949701" y="3221038"/>
              <a:ext cx="76200" cy="112713"/>
            </a:xfrm>
            <a:custGeom>
              <a:avLst/>
              <a:gdLst>
                <a:gd name="T0" fmla="*/ 196 w 196"/>
                <a:gd name="T1" fmla="*/ 166 h 223"/>
                <a:gd name="T2" fmla="*/ 179 w 196"/>
                <a:gd name="T3" fmla="*/ 152 h 223"/>
                <a:gd name="T4" fmla="*/ 162 w 196"/>
                <a:gd name="T5" fmla="*/ 163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3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1" y="192"/>
                    <a:pt x="35" y="158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7" y="31"/>
                    <a:pt x="146" y="31"/>
                    <a:pt x="146" y="35"/>
                  </a:cubicBezTo>
                  <a:cubicBezTo>
                    <a:pt x="147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9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D184E559-A9E7-44F6-BBEE-B495A25C6243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4179889" y="3176588"/>
              <a:ext cx="17463" cy="73025"/>
            </a:xfrm>
            <a:custGeom>
              <a:avLst/>
              <a:gdLst>
                <a:gd name="T0" fmla="*/ 45 w 46"/>
                <a:gd name="T1" fmla="*/ 28 h 146"/>
                <a:gd name="T2" fmla="*/ 23 w 46"/>
                <a:gd name="T3" fmla="*/ 0 h 146"/>
                <a:gd name="T4" fmla="*/ 0 w 46"/>
                <a:gd name="T5" fmla="*/ 22 h 146"/>
                <a:gd name="T6" fmla="*/ 1 w 46"/>
                <a:gd name="T7" fmla="*/ 32 h 146"/>
                <a:gd name="T8" fmla="*/ 7 w 46"/>
                <a:gd name="T9" fmla="*/ 128 h 146"/>
                <a:gd name="T10" fmla="*/ 23 w 46"/>
                <a:gd name="T11" fmla="*/ 146 h 146"/>
                <a:gd name="T12" fmla="*/ 38 w 46"/>
                <a:gd name="T13" fmla="*/ 128 h 146"/>
                <a:gd name="T14" fmla="*/ 45 w 46"/>
                <a:gd name="T15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46">
                  <a:moveTo>
                    <a:pt x="45" y="28"/>
                  </a:moveTo>
                  <a:cubicBezTo>
                    <a:pt x="46" y="7"/>
                    <a:pt x="35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1" y="32"/>
                  </a:lnTo>
                  <a:lnTo>
                    <a:pt x="7" y="128"/>
                  </a:lnTo>
                  <a:cubicBezTo>
                    <a:pt x="8" y="136"/>
                    <a:pt x="8" y="146"/>
                    <a:pt x="23" y="146"/>
                  </a:cubicBezTo>
                  <a:cubicBezTo>
                    <a:pt x="37" y="146"/>
                    <a:pt x="38" y="136"/>
                    <a:pt x="38" y="128"/>
                  </a:cubicBezTo>
                  <a:lnTo>
                    <a:pt x="4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335AA6F4-FA8B-431F-869E-2994F091CF80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4252914" y="3221038"/>
              <a:ext cx="73025" cy="112713"/>
            </a:xfrm>
            <a:custGeom>
              <a:avLst/>
              <a:gdLst>
                <a:gd name="T0" fmla="*/ 112 w 193"/>
                <a:gd name="T1" fmla="*/ 93 h 223"/>
                <a:gd name="T2" fmla="*/ 78 w 193"/>
                <a:gd name="T3" fmla="*/ 87 h 223"/>
                <a:gd name="T4" fmla="*/ 30 w 193"/>
                <a:gd name="T5" fmla="*/ 59 h 223"/>
                <a:gd name="T6" fmla="*/ 93 w 193"/>
                <a:gd name="T7" fmla="*/ 31 h 223"/>
                <a:gd name="T8" fmla="*/ 143 w 193"/>
                <a:gd name="T9" fmla="*/ 59 h 223"/>
                <a:gd name="T10" fmla="*/ 160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4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2 w 193"/>
                <a:gd name="T27" fmla="*/ 158 h 223"/>
                <a:gd name="T28" fmla="*/ 98 w 193"/>
                <a:gd name="T29" fmla="*/ 192 h 223"/>
                <a:gd name="T30" fmla="*/ 34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4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2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2" y="93"/>
                  </a:moveTo>
                  <a:cubicBezTo>
                    <a:pt x="101" y="91"/>
                    <a:pt x="91" y="89"/>
                    <a:pt x="78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3" y="31"/>
                  </a:cubicBezTo>
                  <a:cubicBezTo>
                    <a:pt x="135" y="31"/>
                    <a:pt x="142" y="46"/>
                    <a:pt x="143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2" y="125"/>
                    <a:pt x="162" y="131"/>
                    <a:pt x="162" y="158"/>
                  </a:cubicBezTo>
                  <a:cubicBezTo>
                    <a:pt x="162" y="176"/>
                    <a:pt x="144" y="192"/>
                    <a:pt x="98" y="192"/>
                  </a:cubicBezTo>
                  <a:cubicBezTo>
                    <a:pt x="75" y="192"/>
                    <a:pt x="47" y="187"/>
                    <a:pt x="34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4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7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8"/>
                  </a:cubicBezTo>
                  <a:cubicBezTo>
                    <a:pt x="193" y="106"/>
                    <a:pt x="128" y="95"/>
                    <a:pt x="112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A1BF63C8-9E0E-40C3-A437-D79AFD00AE51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4349751" y="3221038"/>
              <a:ext cx="77788" cy="112713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6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5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5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3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6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0" y="192"/>
                    <a:pt x="43" y="168"/>
                    <a:pt x="35" y="125"/>
                  </a:cubicBezTo>
                  <a:lnTo>
                    <a:pt x="184" y="125"/>
                  </a:lnTo>
                  <a:close/>
                  <a:moveTo>
                    <a:pt x="35" y="95"/>
                  </a:moveTo>
                  <a:cubicBezTo>
                    <a:pt x="42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5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C4EC83E-0882-41BF-9A7A-94C41470986D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4451351" y="3178176"/>
              <a:ext cx="77788" cy="153988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4 w 204"/>
                <a:gd name="T11" fmla="*/ 31 h 305"/>
                <a:gd name="T12" fmla="*/ 84 w 204"/>
                <a:gd name="T13" fmla="*/ 274 h 305"/>
                <a:gd name="T14" fmla="*/ 20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4" y="31"/>
                  </a:lnTo>
                  <a:lnTo>
                    <a:pt x="84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C22319AF-1F47-48A3-B497-7541E1F3C0EE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4548189" y="3176588"/>
              <a:ext cx="76200" cy="155575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8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70 h 308"/>
                <a:gd name="T12" fmla="*/ 154 w 197"/>
                <a:gd name="T13" fmla="*/ 31 h 308"/>
                <a:gd name="T14" fmla="*/ 176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1 w 197"/>
                <a:gd name="T21" fmla="*/ 67 h 308"/>
                <a:gd name="T22" fmla="*/ 71 w 197"/>
                <a:gd name="T23" fmla="*/ 93 h 308"/>
                <a:gd name="T24" fmla="*/ 21 w 197"/>
                <a:gd name="T25" fmla="*/ 93 h 308"/>
                <a:gd name="T26" fmla="*/ 1 w 197"/>
                <a:gd name="T27" fmla="*/ 108 h 308"/>
                <a:gd name="T28" fmla="*/ 21 w 197"/>
                <a:gd name="T29" fmla="*/ 123 h 308"/>
                <a:gd name="T30" fmla="*/ 71 w 197"/>
                <a:gd name="T31" fmla="*/ 123 h 308"/>
                <a:gd name="T32" fmla="*/ 71 w 197"/>
                <a:gd name="T33" fmla="*/ 277 h 308"/>
                <a:gd name="T34" fmla="*/ 21 w 197"/>
                <a:gd name="T35" fmla="*/ 277 h 308"/>
                <a:gd name="T36" fmla="*/ 0 w 197"/>
                <a:gd name="T37" fmla="*/ 292 h 308"/>
                <a:gd name="T38" fmla="*/ 21 w 197"/>
                <a:gd name="T39" fmla="*/ 308 h 308"/>
                <a:gd name="T40" fmla="*/ 156 w 197"/>
                <a:gd name="T41" fmla="*/ 308 h 308"/>
                <a:gd name="T42" fmla="*/ 176 w 197"/>
                <a:gd name="T43" fmla="*/ 293 h 308"/>
                <a:gd name="T44" fmla="*/ 156 w 197"/>
                <a:gd name="T45" fmla="*/ 277 h 308"/>
                <a:gd name="T46" fmla="*/ 105 w 197"/>
                <a:gd name="T47" fmla="*/ 277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4" y="123"/>
                    <a:pt x="186" y="123"/>
                    <a:pt x="186" y="108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9" y="31"/>
                    <a:pt x="154" y="31"/>
                  </a:cubicBezTo>
                  <a:cubicBezTo>
                    <a:pt x="154" y="33"/>
                    <a:pt x="158" y="52"/>
                    <a:pt x="176" y="52"/>
                  </a:cubicBezTo>
                  <a:cubicBezTo>
                    <a:pt x="186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1" y="93"/>
                    <a:pt x="1" y="108"/>
                  </a:cubicBezTo>
                  <a:cubicBezTo>
                    <a:pt x="1" y="123"/>
                    <a:pt x="13" y="123"/>
                    <a:pt x="21" y="123"/>
                  </a:cubicBezTo>
                  <a:lnTo>
                    <a:pt x="71" y="123"/>
                  </a:lnTo>
                  <a:lnTo>
                    <a:pt x="71" y="277"/>
                  </a:lnTo>
                  <a:lnTo>
                    <a:pt x="21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8"/>
                    <a:pt x="13" y="308"/>
                    <a:pt x="21" y="308"/>
                  </a:cubicBezTo>
                  <a:lnTo>
                    <a:pt x="156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7"/>
                    <a:pt x="163" y="277"/>
                    <a:pt x="156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462C1BB2-C3C6-4CAE-BE10-F2A2F0334B54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4683126" y="3176588"/>
              <a:ext cx="17463" cy="73025"/>
            </a:xfrm>
            <a:custGeom>
              <a:avLst/>
              <a:gdLst>
                <a:gd name="T0" fmla="*/ 44 w 46"/>
                <a:gd name="T1" fmla="*/ 28 h 146"/>
                <a:gd name="T2" fmla="*/ 22 w 46"/>
                <a:gd name="T3" fmla="*/ 0 h 146"/>
                <a:gd name="T4" fmla="*/ 0 w 46"/>
                <a:gd name="T5" fmla="*/ 22 h 146"/>
                <a:gd name="T6" fmla="*/ 1 w 46"/>
                <a:gd name="T7" fmla="*/ 32 h 146"/>
                <a:gd name="T8" fmla="*/ 7 w 46"/>
                <a:gd name="T9" fmla="*/ 128 h 146"/>
                <a:gd name="T10" fmla="*/ 22 w 46"/>
                <a:gd name="T11" fmla="*/ 146 h 146"/>
                <a:gd name="T12" fmla="*/ 38 w 46"/>
                <a:gd name="T13" fmla="*/ 128 h 146"/>
                <a:gd name="T14" fmla="*/ 44 w 46"/>
                <a:gd name="T15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46">
                  <a:moveTo>
                    <a:pt x="44" y="28"/>
                  </a:moveTo>
                  <a:cubicBezTo>
                    <a:pt x="46" y="7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1" y="32"/>
                  </a:lnTo>
                  <a:lnTo>
                    <a:pt x="7" y="128"/>
                  </a:lnTo>
                  <a:cubicBezTo>
                    <a:pt x="7" y="136"/>
                    <a:pt x="8" y="146"/>
                    <a:pt x="22" y="146"/>
                  </a:cubicBezTo>
                  <a:cubicBezTo>
                    <a:pt x="37" y="146"/>
                    <a:pt x="37" y="136"/>
                    <a:pt x="38" y="128"/>
                  </a:cubicBezTo>
                  <a:lnTo>
                    <a:pt x="44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DD74749-FBE3-4553-A3BE-F38590B24B6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749946" y="4190888"/>
            <a:ext cx="4087813" cy="328849"/>
            <a:chOff x="1452562" y="2835275"/>
            <a:chExt cx="5407025" cy="434975"/>
          </a:xfrm>
        </p:grpSpPr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93EE9561-1514-48E2-A0B1-381D4001C08F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452562" y="2835275"/>
              <a:ext cx="84138" cy="133350"/>
            </a:xfrm>
            <a:custGeom>
              <a:avLst/>
              <a:gdLst>
                <a:gd name="T0" fmla="*/ 221 w 221"/>
                <a:gd name="T1" fmla="*/ 20 h 315"/>
                <a:gd name="T2" fmla="*/ 206 w 221"/>
                <a:gd name="T3" fmla="*/ 0 h 315"/>
                <a:gd name="T4" fmla="*/ 192 w 221"/>
                <a:gd name="T5" fmla="*/ 8 h 315"/>
                <a:gd name="T6" fmla="*/ 185 w 221"/>
                <a:gd name="T7" fmla="*/ 24 h 315"/>
                <a:gd name="T8" fmla="*/ 120 w 221"/>
                <a:gd name="T9" fmla="*/ 0 h 315"/>
                <a:gd name="T10" fmla="*/ 0 w 221"/>
                <a:gd name="T11" fmla="*/ 157 h 315"/>
                <a:gd name="T12" fmla="*/ 120 w 221"/>
                <a:gd name="T13" fmla="*/ 315 h 315"/>
                <a:gd name="T14" fmla="*/ 221 w 221"/>
                <a:gd name="T15" fmla="*/ 226 h 315"/>
                <a:gd name="T16" fmla="*/ 204 w 221"/>
                <a:gd name="T17" fmla="*/ 210 h 315"/>
                <a:gd name="T18" fmla="*/ 187 w 221"/>
                <a:gd name="T19" fmla="*/ 224 h 315"/>
                <a:gd name="T20" fmla="*/ 122 w 221"/>
                <a:gd name="T21" fmla="*/ 285 h 315"/>
                <a:gd name="T22" fmla="*/ 34 w 221"/>
                <a:gd name="T23" fmla="*/ 157 h 315"/>
                <a:gd name="T24" fmla="*/ 122 w 221"/>
                <a:gd name="T25" fmla="*/ 30 h 315"/>
                <a:gd name="T26" fmla="*/ 186 w 221"/>
                <a:gd name="T27" fmla="*/ 93 h 315"/>
                <a:gd name="T28" fmla="*/ 204 w 221"/>
                <a:gd name="T29" fmla="*/ 110 h 315"/>
                <a:gd name="T30" fmla="*/ 221 w 221"/>
                <a:gd name="T31" fmla="*/ 89 h 315"/>
                <a:gd name="T32" fmla="*/ 221 w 221"/>
                <a:gd name="T33" fmla="*/ 2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15">
                  <a:moveTo>
                    <a:pt x="221" y="20"/>
                  </a:moveTo>
                  <a:cubicBezTo>
                    <a:pt x="221" y="12"/>
                    <a:pt x="221" y="0"/>
                    <a:pt x="206" y="0"/>
                  </a:cubicBezTo>
                  <a:cubicBezTo>
                    <a:pt x="197" y="0"/>
                    <a:pt x="195" y="5"/>
                    <a:pt x="192" y="8"/>
                  </a:cubicBezTo>
                  <a:cubicBezTo>
                    <a:pt x="191" y="10"/>
                    <a:pt x="191" y="11"/>
                    <a:pt x="185" y="24"/>
                  </a:cubicBezTo>
                  <a:cubicBezTo>
                    <a:pt x="168" y="10"/>
                    <a:pt x="145" y="0"/>
                    <a:pt x="120" y="0"/>
                  </a:cubicBezTo>
                  <a:cubicBezTo>
                    <a:pt x="55" y="0"/>
                    <a:pt x="0" y="66"/>
                    <a:pt x="0" y="157"/>
                  </a:cubicBezTo>
                  <a:cubicBezTo>
                    <a:pt x="0" y="249"/>
                    <a:pt x="55" y="315"/>
                    <a:pt x="120" y="315"/>
                  </a:cubicBezTo>
                  <a:cubicBezTo>
                    <a:pt x="178" y="315"/>
                    <a:pt x="221" y="271"/>
                    <a:pt x="221" y="226"/>
                  </a:cubicBezTo>
                  <a:cubicBezTo>
                    <a:pt x="221" y="210"/>
                    <a:pt x="209" y="210"/>
                    <a:pt x="204" y="210"/>
                  </a:cubicBezTo>
                  <a:cubicBezTo>
                    <a:pt x="199" y="210"/>
                    <a:pt x="188" y="210"/>
                    <a:pt x="187" y="224"/>
                  </a:cubicBezTo>
                  <a:cubicBezTo>
                    <a:pt x="183" y="273"/>
                    <a:pt x="143" y="285"/>
                    <a:pt x="122" y="285"/>
                  </a:cubicBezTo>
                  <a:cubicBezTo>
                    <a:pt x="77" y="285"/>
                    <a:pt x="34" y="232"/>
                    <a:pt x="34" y="157"/>
                  </a:cubicBezTo>
                  <a:cubicBezTo>
                    <a:pt x="34" y="83"/>
                    <a:pt x="77" y="30"/>
                    <a:pt x="122" y="30"/>
                  </a:cubicBezTo>
                  <a:cubicBezTo>
                    <a:pt x="152" y="30"/>
                    <a:pt x="179" y="53"/>
                    <a:pt x="186" y="93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1" y="110"/>
                    <a:pt x="221" y="99"/>
                    <a:pt x="221" y="89"/>
                  </a:cubicBezTo>
                  <a:lnTo>
                    <a:pt x="221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E49F2A0F-EA86-40BA-B7F1-60C4C2279EC2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555750" y="2873375"/>
              <a:ext cx="77788" cy="95250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2 h 223"/>
                <a:gd name="T12" fmla="*/ 34 w 204"/>
                <a:gd name="T13" fmla="*/ 109 h 223"/>
                <a:gd name="T14" fmla="*/ 102 w 204"/>
                <a:gd name="T15" fmla="*/ 31 h 223"/>
                <a:gd name="T16" fmla="*/ 170 w 204"/>
                <a:gd name="T17" fmla="*/ 109 h 223"/>
                <a:gd name="T18" fmla="*/ 102 w 204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5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5"/>
                    <a:pt x="34" y="109"/>
                  </a:cubicBezTo>
                  <a:cubicBezTo>
                    <a:pt x="34" y="63"/>
                    <a:pt x="66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20B7A09D-CEE7-47A4-834C-C0DAD165EC0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647825" y="2873375"/>
              <a:ext cx="95250" cy="93663"/>
            </a:xfrm>
            <a:custGeom>
              <a:avLst/>
              <a:gdLst>
                <a:gd name="T0" fmla="*/ 76 w 249"/>
                <a:gd name="T1" fmla="*/ 26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8 h 218"/>
                <a:gd name="T8" fmla="*/ 20 w 249"/>
                <a:gd name="T9" fmla="*/ 33 h 218"/>
                <a:gd name="T10" fmla="*/ 42 w 249"/>
                <a:gd name="T11" fmla="*/ 33 h 218"/>
                <a:gd name="T12" fmla="*/ 42 w 249"/>
                <a:gd name="T13" fmla="*/ 187 h 218"/>
                <a:gd name="T14" fmla="*/ 20 w 249"/>
                <a:gd name="T15" fmla="*/ 187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8 w 249"/>
                <a:gd name="T25" fmla="*/ 187 h 218"/>
                <a:gd name="T26" fmla="*/ 76 w 249"/>
                <a:gd name="T27" fmla="*/ 187 h 218"/>
                <a:gd name="T28" fmla="*/ 76 w 249"/>
                <a:gd name="T29" fmla="*/ 99 h 218"/>
                <a:gd name="T30" fmla="*/ 139 w 249"/>
                <a:gd name="T31" fmla="*/ 30 h 218"/>
                <a:gd name="T32" fmla="*/ 172 w 249"/>
                <a:gd name="T33" fmla="*/ 74 h 218"/>
                <a:gd name="T34" fmla="*/ 172 w 249"/>
                <a:gd name="T35" fmla="*/ 187 h 218"/>
                <a:gd name="T36" fmla="*/ 153 w 249"/>
                <a:gd name="T37" fmla="*/ 187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7 h 218"/>
                <a:gd name="T48" fmla="*/ 207 w 249"/>
                <a:gd name="T49" fmla="*/ 187 h 218"/>
                <a:gd name="T50" fmla="*/ 207 w 249"/>
                <a:gd name="T51" fmla="*/ 72 h 218"/>
                <a:gd name="T52" fmla="*/ 142 w 249"/>
                <a:gd name="T53" fmla="*/ 0 h 218"/>
                <a:gd name="T54" fmla="*/ 76 w 249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6" y="26"/>
                  </a:moveTo>
                  <a:cubicBezTo>
                    <a:pt x="76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6" y="187"/>
                    <a:pt x="98" y="187"/>
                  </a:cubicBezTo>
                  <a:lnTo>
                    <a:pt x="76" y="187"/>
                  </a:lnTo>
                  <a:lnTo>
                    <a:pt x="76" y="99"/>
                  </a:lnTo>
                  <a:cubicBezTo>
                    <a:pt x="76" y="49"/>
                    <a:pt x="113" y="30"/>
                    <a:pt x="139" y="30"/>
                  </a:cubicBezTo>
                  <a:cubicBezTo>
                    <a:pt x="165" y="30"/>
                    <a:pt x="172" y="44"/>
                    <a:pt x="172" y="74"/>
                  </a:cubicBezTo>
                  <a:lnTo>
                    <a:pt x="172" y="187"/>
                  </a:lnTo>
                  <a:lnTo>
                    <a:pt x="153" y="187"/>
                  </a:lnTo>
                  <a:cubicBezTo>
                    <a:pt x="145" y="187"/>
                    <a:pt x="132" y="187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1" y="0"/>
                    <a:pt x="142" y="0"/>
                  </a:cubicBezTo>
                  <a:cubicBezTo>
                    <a:pt x="108" y="0"/>
                    <a:pt x="86" y="17"/>
                    <a:pt x="76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D37DA1A0-A797-4BFD-B89F-1F3487750C2A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749425" y="2849563"/>
              <a:ext cx="80963" cy="119063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200 w 211"/>
                <a:gd name="T5" fmla="*/ 76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0 w 211"/>
                <a:gd name="T19" fmla="*/ 61 h 279"/>
                <a:gd name="T20" fmla="*/ 0 w 211"/>
                <a:gd name="T21" fmla="*/ 76 h 279"/>
                <a:gd name="T22" fmla="*/ 20 w 211"/>
                <a:gd name="T23" fmla="*/ 91 h 279"/>
                <a:gd name="T24" fmla="*/ 64 w 211"/>
                <a:gd name="T25" fmla="*/ 91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6 w 211"/>
                <a:gd name="T37" fmla="*/ 248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0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7" y="279"/>
                    <a:pt x="134" y="279"/>
                  </a:cubicBezTo>
                  <a:cubicBezTo>
                    <a:pt x="171" y="279"/>
                    <a:pt x="211" y="257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3"/>
                    <a:pt x="148" y="248"/>
                    <a:pt x="136" y="248"/>
                  </a:cubicBezTo>
                  <a:cubicBezTo>
                    <a:pt x="98" y="248"/>
                    <a:pt x="98" y="222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78CE634D-BCFC-422B-848A-171FCFE2394B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855787" y="2873375"/>
              <a:ext cx="77788" cy="95250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2 h 223"/>
                <a:gd name="T14" fmla="*/ 170 w 204"/>
                <a:gd name="T15" fmla="*/ 162 h 223"/>
                <a:gd name="T16" fmla="*/ 118 w 204"/>
                <a:gd name="T17" fmla="*/ 192 h 223"/>
                <a:gd name="T18" fmla="*/ 36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9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5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2"/>
                    <a:pt x="190" y="152"/>
                    <a:pt x="187" y="152"/>
                  </a:cubicBezTo>
                  <a:cubicBezTo>
                    <a:pt x="178" y="152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C893703D-D2B0-4DF6-AA46-1B88C90E669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947862" y="2873375"/>
              <a:ext cx="95250" cy="93663"/>
            </a:xfrm>
            <a:custGeom>
              <a:avLst/>
              <a:gdLst>
                <a:gd name="T0" fmla="*/ 77 w 250"/>
                <a:gd name="T1" fmla="*/ 26 h 218"/>
                <a:gd name="T2" fmla="*/ 57 w 250"/>
                <a:gd name="T3" fmla="*/ 3 h 218"/>
                <a:gd name="T4" fmla="*/ 21 w 250"/>
                <a:gd name="T5" fmla="*/ 3 h 218"/>
                <a:gd name="T6" fmla="*/ 0 w 250"/>
                <a:gd name="T7" fmla="*/ 18 h 218"/>
                <a:gd name="T8" fmla="*/ 20 w 250"/>
                <a:gd name="T9" fmla="*/ 33 h 218"/>
                <a:gd name="T10" fmla="*/ 43 w 250"/>
                <a:gd name="T11" fmla="*/ 33 h 218"/>
                <a:gd name="T12" fmla="*/ 43 w 250"/>
                <a:gd name="T13" fmla="*/ 187 h 218"/>
                <a:gd name="T14" fmla="*/ 21 w 250"/>
                <a:gd name="T15" fmla="*/ 187 h 218"/>
                <a:gd name="T16" fmla="*/ 0 w 250"/>
                <a:gd name="T17" fmla="*/ 203 h 218"/>
                <a:gd name="T18" fmla="*/ 20 w 250"/>
                <a:gd name="T19" fmla="*/ 218 h 218"/>
                <a:gd name="T20" fmla="*/ 99 w 250"/>
                <a:gd name="T21" fmla="*/ 218 h 218"/>
                <a:gd name="T22" fmla="*/ 119 w 250"/>
                <a:gd name="T23" fmla="*/ 203 h 218"/>
                <a:gd name="T24" fmla="*/ 99 w 250"/>
                <a:gd name="T25" fmla="*/ 187 h 218"/>
                <a:gd name="T26" fmla="*/ 77 w 250"/>
                <a:gd name="T27" fmla="*/ 187 h 218"/>
                <a:gd name="T28" fmla="*/ 77 w 250"/>
                <a:gd name="T29" fmla="*/ 99 h 218"/>
                <a:gd name="T30" fmla="*/ 139 w 250"/>
                <a:gd name="T31" fmla="*/ 30 h 218"/>
                <a:gd name="T32" fmla="*/ 173 w 250"/>
                <a:gd name="T33" fmla="*/ 74 h 218"/>
                <a:gd name="T34" fmla="*/ 173 w 250"/>
                <a:gd name="T35" fmla="*/ 187 h 218"/>
                <a:gd name="T36" fmla="*/ 153 w 250"/>
                <a:gd name="T37" fmla="*/ 187 h 218"/>
                <a:gd name="T38" fmla="*/ 133 w 250"/>
                <a:gd name="T39" fmla="*/ 203 h 218"/>
                <a:gd name="T40" fmla="*/ 153 w 250"/>
                <a:gd name="T41" fmla="*/ 218 h 218"/>
                <a:gd name="T42" fmla="*/ 230 w 250"/>
                <a:gd name="T43" fmla="*/ 218 h 218"/>
                <a:gd name="T44" fmla="*/ 250 w 250"/>
                <a:gd name="T45" fmla="*/ 203 h 218"/>
                <a:gd name="T46" fmla="*/ 229 w 250"/>
                <a:gd name="T47" fmla="*/ 187 h 218"/>
                <a:gd name="T48" fmla="*/ 207 w 250"/>
                <a:gd name="T49" fmla="*/ 187 h 218"/>
                <a:gd name="T50" fmla="*/ 207 w 250"/>
                <a:gd name="T51" fmla="*/ 72 h 218"/>
                <a:gd name="T52" fmla="*/ 142 w 250"/>
                <a:gd name="T53" fmla="*/ 0 h 218"/>
                <a:gd name="T54" fmla="*/ 77 w 250"/>
                <a:gd name="T55" fmla="*/ 2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77" y="26"/>
                  </a:moveTo>
                  <a:cubicBezTo>
                    <a:pt x="77" y="10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7"/>
                  </a:lnTo>
                  <a:lnTo>
                    <a:pt x="21" y="187"/>
                  </a:lnTo>
                  <a:cubicBezTo>
                    <a:pt x="13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7"/>
                    <a:pt x="107" y="187"/>
                    <a:pt x="99" y="187"/>
                  </a:cubicBezTo>
                  <a:lnTo>
                    <a:pt x="77" y="187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7"/>
                  </a:lnTo>
                  <a:lnTo>
                    <a:pt x="153" y="187"/>
                  </a:lnTo>
                  <a:cubicBezTo>
                    <a:pt x="145" y="187"/>
                    <a:pt x="133" y="187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  <a:cubicBezTo>
                    <a:pt x="250" y="187"/>
                    <a:pt x="237" y="187"/>
                    <a:pt x="229" y="187"/>
                  </a:cubicBezTo>
                  <a:lnTo>
                    <a:pt x="207" y="187"/>
                  </a:lnTo>
                  <a:lnTo>
                    <a:pt x="207" y="72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E36CA942-F8DE-4E88-B616-634CCAC20AEC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051050" y="2849563"/>
              <a:ext cx="80963" cy="119063"/>
            </a:xfrm>
            <a:custGeom>
              <a:avLst/>
              <a:gdLst>
                <a:gd name="T0" fmla="*/ 98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8 h 279"/>
                <a:gd name="T38" fmla="*/ 98 w 212"/>
                <a:gd name="T39" fmla="*/ 210 h 279"/>
                <a:gd name="T40" fmla="*/ 98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0"/>
                    <a:pt x="98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7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3"/>
                    <a:pt x="148" y="248"/>
                    <a:pt x="137" y="248"/>
                  </a:cubicBezTo>
                  <a:cubicBezTo>
                    <a:pt x="98" y="248"/>
                    <a:pt x="98" y="222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6A7825DA-A5E7-49D8-A67A-ABA276219E55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157412" y="2894013"/>
              <a:ext cx="77788" cy="15875"/>
            </a:xfrm>
            <a:custGeom>
              <a:avLst/>
              <a:gdLst>
                <a:gd name="T0" fmla="*/ 182 w 206"/>
                <a:gd name="T1" fmla="*/ 35 h 35"/>
                <a:gd name="T2" fmla="*/ 206 w 206"/>
                <a:gd name="T3" fmla="*/ 17 h 35"/>
                <a:gd name="T4" fmla="*/ 182 w 206"/>
                <a:gd name="T5" fmla="*/ 0 h 35"/>
                <a:gd name="T6" fmla="*/ 24 w 206"/>
                <a:gd name="T7" fmla="*/ 0 h 35"/>
                <a:gd name="T8" fmla="*/ 0 w 206"/>
                <a:gd name="T9" fmla="*/ 17 h 35"/>
                <a:gd name="T10" fmla="*/ 24 w 206"/>
                <a:gd name="T11" fmla="*/ 35 h 35"/>
                <a:gd name="T12" fmla="*/ 182 w 20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5">
                  <a:moveTo>
                    <a:pt x="182" y="35"/>
                  </a:moveTo>
                  <a:cubicBezTo>
                    <a:pt x="188" y="35"/>
                    <a:pt x="206" y="35"/>
                    <a:pt x="206" y="17"/>
                  </a:cubicBezTo>
                  <a:cubicBezTo>
                    <a:pt x="206" y="0"/>
                    <a:pt x="188" y="0"/>
                    <a:pt x="182" y="0"/>
                  </a:cubicBezTo>
                  <a:lnTo>
                    <a:pt x="24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5"/>
                    <a:pt x="18" y="35"/>
                    <a:pt x="24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5E741858-8F50-4594-AD96-8C5285093E85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257425" y="2835275"/>
              <a:ext cx="79375" cy="133350"/>
            </a:xfrm>
            <a:custGeom>
              <a:avLst/>
              <a:gdLst>
                <a:gd name="T0" fmla="*/ 121 w 209"/>
                <a:gd name="T1" fmla="*/ 173 h 315"/>
                <a:gd name="T2" fmla="*/ 177 w 209"/>
                <a:gd name="T3" fmla="*/ 230 h 315"/>
                <a:gd name="T4" fmla="*/ 116 w 209"/>
                <a:gd name="T5" fmla="*/ 285 h 315"/>
                <a:gd name="T6" fmla="*/ 58 w 209"/>
                <a:gd name="T7" fmla="*/ 269 h 315"/>
                <a:gd name="T8" fmla="*/ 34 w 209"/>
                <a:gd name="T9" fmla="*/ 226 h 315"/>
                <a:gd name="T10" fmla="*/ 17 w 209"/>
                <a:gd name="T11" fmla="*/ 209 h 315"/>
                <a:gd name="T12" fmla="*/ 0 w 209"/>
                <a:gd name="T13" fmla="*/ 229 h 315"/>
                <a:gd name="T14" fmla="*/ 0 w 209"/>
                <a:gd name="T15" fmla="*/ 295 h 315"/>
                <a:gd name="T16" fmla="*/ 15 w 209"/>
                <a:gd name="T17" fmla="*/ 315 h 315"/>
                <a:gd name="T18" fmla="*/ 33 w 209"/>
                <a:gd name="T19" fmla="*/ 292 h 315"/>
                <a:gd name="T20" fmla="*/ 115 w 209"/>
                <a:gd name="T21" fmla="*/ 315 h 315"/>
                <a:gd name="T22" fmla="*/ 209 w 209"/>
                <a:gd name="T23" fmla="*/ 227 h 315"/>
                <a:gd name="T24" fmla="*/ 185 w 209"/>
                <a:gd name="T25" fmla="*/ 168 h 315"/>
                <a:gd name="T26" fmla="*/ 112 w 209"/>
                <a:gd name="T27" fmla="*/ 135 h 315"/>
                <a:gd name="T28" fmla="*/ 72 w 209"/>
                <a:gd name="T29" fmla="*/ 126 h 315"/>
                <a:gd name="T30" fmla="*/ 32 w 209"/>
                <a:gd name="T31" fmla="*/ 79 h 315"/>
                <a:gd name="T32" fmla="*/ 92 w 209"/>
                <a:gd name="T33" fmla="*/ 30 h 315"/>
                <a:gd name="T34" fmla="*/ 161 w 209"/>
                <a:gd name="T35" fmla="*/ 92 h 315"/>
                <a:gd name="T36" fmla="*/ 178 w 209"/>
                <a:gd name="T37" fmla="*/ 106 h 315"/>
                <a:gd name="T38" fmla="*/ 196 w 209"/>
                <a:gd name="T39" fmla="*/ 86 h 315"/>
                <a:gd name="T40" fmla="*/ 196 w 209"/>
                <a:gd name="T41" fmla="*/ 20 h 315"/>
                <a:gd name="T42" fmla="*/ 181 w 209"/>
                <a:gd name="T43" fmla="*/ 0 h 315"/>
                <a:gd name="T44" fmla="*/ 162 w 209"/>
                <a:gd name="T45" fmla="*/ 23 h 315"/>
                <a:gd name="T46" fmla="*/ 92 w 209"/>
                <a:gd name="T47" fmla="*/ 0 h 315"/>
                <a:gd name="T48" fmla="*/ 0 w 209"/>
                <a:gd name="T49" fmla="*/ 81 h 315"/>
                <a:gd name="T50" fmla="*/ 64 w 209"/>
                <a:gd name="T51" fmla="*/ 160 h 315"/>
                <a:gd name="T52" fmla="*/ 121 w 209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5">
                  <a:moveTo>
                    <a:pt x="121" y="173"/>
                  </a:moveTo>
                  <a:cubicBezTo>
                    <a:pt x="135" y="176"/>
                    <a:pt x="177" y="186"/>
                    <a:pt x="177" y="230"/>
                  </a:cubicBezTo>
                  <a:cubicBezTo>
                    <a:pt x="177" y="255"/>
                    <a:pt x="155" y="285"/>
                    <a:pt x="116" y="285"/>
                  </a:cubicBezTo>
                  <a:cubicBezTo>
                    <a:pt x="102" y="285"/>
                    <a:pt x="78" y="283"/>
                    <a:pt x="58" y="269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8"/>
                    <a:pt x="33" y="292"/>
                  </a:cubicBezTo>
                  <a:cubicBezTo>
                    <a:pt x="53" y="307"/>
                    <a:pt x="84" y="315"/>
                    <a:pt x="115" y="315"/>
                  </a:cubicBezTo>
                  <a:cubicBezTo>
                    <a:pt x="173" y="315"/>
                    <a:pt x="209" y="271"/>
                    <a:pt x="209" y="227"/>
                  </a:cubicBez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1" y="144"/>
                    <a:pt x="112" y="135"/>
                  </a:cubicBezTo>
                  <a:lnTo>
                    <a:pt x="72" y="126"/>
                  </a:lnTo>
                  <a:cubicBezTo>
                    <a:pt x="51" y="120"/>
                    <a:pt x="32" y="103"/>
                    <a:pt x="32" y="79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8" y="77"/>
                    <a:pt x="161" y="92"/>
                  </a:cubicBezTo>
                  <a:cubicBezTo>
                    <a:pt x="163" y="103"/>
                    <a:pt x="168" y="106"/>
                    <a:pt x="178" y="106"/>
                  </a:cubicBezTo>
                  <a:cubicBezTo>
                    <a:pt x="196" y="106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2" y="0"/>
                  </a:cubicBezTo>
                  <a:cubicBezTo>
                    <a:pt x="37" y="0"/>
                    <a:pt x="0" y="39"/>
                    <a:pt x="0" y="81"/>
                  </a:cubicBezTo>
                  <a:cubicBezTo>
                    <a:pt x="0" y="115"/>
                    <a:pt x="23" y="148"/>
                    <a:pt x="64" y="160"/>
                  </a:cubicBezTo>
                  <a:cubicBezTo>
                    <a:pt x="66" y="160"/>
                    <a:pt x="114" y="172"/>
                    <a:pt x="121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" name="Freeform 62">
              <a:extLst>
                <a:ext uri="{FF2B5EF4-FFF2-40B4-BE49-F238E27FC236}">
                  <a16:creationId xmlns:a16="http://schemas.microsoft.com/office/drawing/2014/main" id="{5D7BAEE4-0942-4697-86B8-D04797F0533B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357437" y="2873375"/>
              <a:ext cx="77788" cy="95250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A5F2461E-30EE-4747-B472-8E04E005C19A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2460625" y="2873375"/>
              <a:ext cx="76200" cy="95250"/>
            </a:xfrm>
            <a:custGeom>
              <a:avLst/>
              <a:gdLst>
                <a:gd name="T0" fmla="*/ 196 w 196"/>
                <a:gd name="T1" fmla="*/ 165 h 223"/>
                <a:gd name="T2" fmla="*/ 179 w 196"/>
                <a:gd name="T3" fmla="*/ 152 h 223"/>
                <a:gd name="T4" fmla="*/ 162 w 196"/>
                <a:gd name="T5" fmla="*/ 162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2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1" y="192"/>
                    <a:pt x="35" y="157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C4214D47-B57F-4441-8AC4-5510BA476DF2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549525" y="2874963"/>
              <a:ext cx="96838" cy="93663"/>
            </a:xfrm>
            <a:custGeom>
              <a:avLst/>
              <a:gdLst>
                <a:gd name="T0" fmla="*/ 173 w 250"/>
                <a:gd name="T1" fmla="*/ 199 h 218"/>
                <a:gd name="T2" fmla="*/ 193 w 250"/>
                <a:gd name="T3" fmla="*/ 215 h 218"/>
                <a:gd name="T4" fmla="*/ 229 w 250"/>
                <a:gd name="T5" fmla="*/ 215 h 218"/>
                <a:gd name="T6" fmla="*/ 250 w 250"/>
                <a:gd name="T7" fmla="*/ 199 h 218"/>
                <a:gd name="T8" fmla="*/ 230 w 250"/>
                <a:gd name="T9" fmla="*/ 184 h 218"/>
                <a:gd name="T10" fmla="*/ 207 w 250"/>
                <a:gd name="T11" fmla="*/ 184 h 218"/>
                <a:gd name="T12" fmla="*/ 207 w 250"/>
                <a:gd name="T13" fmla="*/ 20 h 218"/>
                <a:gd name="T14" fmla="*/ 187 w 250"/>
                <a:gd name="T15" fmla="*/ 0 h 218"/>
                <a:gd name="T16" fmla="*/ 151 w 250"/>
                <a:gd name="T17" fmla="*/ 0 h 218"/>
                <a:gd name="T18" fmla="*/ 131 w 250"/>
                <a:gd name="T19" fmla="*/ 15 h 218"/>
                <a:gd name="T20" fmla="*/ 150 w 250"/>
                <a:gd name="T21" fmla="*/ 30 h 218"/>
                <a:gd name="T22" fmla="*/ 173 w 250"/>
                <a:gd name="T23" fmla="*/ 30 h 218"/>
                <a:gd name="T24" fmla="*/ 173 w 250"/>
                <a:gd name="T25" fmla="*/ 137 h 218"/>
                <a:gd name="T26" fmla="*/ 117 w 250"/>
                <a:gd name="T27" fmla="*/ 187 h 218"/>
                <a:gd name="T28" fmla="*/ 77 w 250"/>
                <a:gd name="T29" fmla="*/ 155 h 218"/>
                <a:gd name="T30" fmla="*/ 77 w 250"/>
                <a:gd name="T31" fmla="*/ 20 h 218"/>
                <a:gd name="T32" fmla="*/ 57 w 250"/>
                <a:gd name="T33" fmla="*/ 0 h 218"/>
                <a:gd name="T34" fmla="*/ 21 w 250"/>
                <a:gd name="T35" fmla="*/ 0 h 218"/>
                <a:gd name="T36" fmla="*/ 0 w 250"/>
                <a:gd name="T37" fmla="*/ 15 h 218"/>
                <a:gd name="T38" fmla="*/ 20 w 250"/>
                <a:gd name="T39" fmla="*/ 30 h 218"/>
                <a:gd name="T40" fmla="*/ 43 w 250"/>
                <a:gd name="T41" fmla="*/ 30 h 218"/>
                <a:gd name="T42" fmla="*/ 43 w 250"/>
                <a:gd name="T43" fmla="*/ 158 h 218"/>
                <a:gd name="T44" fmla="*/ 114 w 250"/>
                <a:gd name="T45" fmla="*/ 218 h 218"/>
                <a:gd name="T46" fmla="*/ 173 w 250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18">
                  <a:moveTo>
                    <a:pt x="173" y="199"/>
                  </a:moveTo>
                  <a:cubicBezTo>
                    <a:pt x="173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50" y="215"/>
                    <a:pt x="250" y="199"/>
                  </a:cubicBezTo>
                  <a:cubicBezTo>
                    <a:pt x="250" y="184"/>
                    <a:pt x="237" y="184"/>
                    <a:pt x="230" y="184"/>
                  </a:cubicBezTo>
                  <a:lnTo>
                    <a:pt x="207" y="184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1" y="0"/>
                    <a:pt x="131" y="15"/>
                  </a:cubicBezTo>
                  <a:cubicBezTo>
                    <a:pt x="131" y="30"/>
                    <a:pt x="143" y="30"/>
                    <a:pt x="150" y="30"/>
                  </a:cubicBezTo>
                  <a:lnTo>
                    <a:pt x="173" y="30"/>
                  </a:lnTo>
                  <a:lnTo>
                    <a:pt x="173" y="137"/>
                  </a:lnTo>
                  <a:cubicBezTo>
                    <a:pt x="173" y="181"/>
                    <a:pt x="132" y="187"/>
                    <a:pt x="117" y="187"/>
                  </a:cubicBezTo>
                  <a:cubicBezTo>
                    <a:pt x="77" y="187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158"/>
                  </a:lnTo>
                  <a:cubicBezTo>
                    <a:pt x="43" y="206"/>
                    <a:pt x="77" y="218"/>
                    <a:pt x="114" y="218"/>
                  </a:cubicBezTo>
                  <a:cubicBezTo>
                    <a:pt x="134" y="218"/>
                    <a:pt x="154" y="213"/>
                    <a:pt x="173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027F06EE-A7CA-4BE4-AE7D-B31C409CB002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654300" y="2873375"/>
              <a:ext cx="87313" cy="93663"/>
            </a:xfrm>
            <a:custGeom>
              <a:avLst/>
              <a:gdLst>
                <a:gd name="T0" fmla="*/ 95 w 227"/>
                <a:gd name="T1" fmla="*/ 125 h 218"/>
                <a:gd name="T2" fmla="*/ 184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79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0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7"/>
                    <a:pt x="157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C037DCCB-20E2-4AD9-9587-AC7E8A138C0F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763837" y="2836863"/>
              <a:ext cx="71438" cy="130175"/>
            </a:xfrm>
            <a:custGeom>
              <a:avLst/>
              <a:gdLst>
                <a:gd name="T0" fmla="*/ 115 w 188"/>
                <a:gd name="T1" fmla="*/ 110 h 305"/>
                <a:gd name="T2" fmla="*/ 96 w 188"/>
                <a:gd name="T3" fmla="*/ 90 h 305"/>
                <a:gd name="T4" fmla="*/ 25 w 188"/>
                <a:gd name="T5" fmla="*/ 90 h 305"/>
                <a:gd name="T6" fmla="*/ 4 w 188"/>
                <a:gd name="T7" fmla="*/ 105 h 305"/>
                <a:gd name="T8" fmla="*/ 25 w 188"/>
                <a:gd name="T9" fmla="*/ 120 h 305"/>
                <a:gd name="T10" fmla="*/ 81 w 188"/>
                <a:gd name="T11" fmla="*/ 120 h 305"/>
                <a:gd name="T12" fmla="*/ 81 w 188"/>
                <a:gd name="T13" fmla="*/ 274 h 305"/>
                <a:gd name="T14" fmla="*/ 21 w 188"/>
                <a:gd name="T15" fmla="*/ 274 h 305"/>
                <a:gd name="T16" fmla="*/ 0 w 188"/>
                <a:gd name="T17" fmla="*/ 290 h 305"/>
                <a:gd name="T18" fmla="*/ 21 w 188"/>
                <a:gd name="T19" fmla="*/ 305 h 305"/>
                <a:gd name="T20" fmla="*/ 168 w 188"/>
                <a:gd name="T21" fmla="*/ 305 h 305"/>
                <a:gd name="T22" fmla="*/ 188 w 188"/>
                <a:gd name="T23" fmla="*/ 290 h 305"/>
                <a:gd name="T24" fmla="*/ 168 w 188"/>
                <a:gd name="T25" fmla="*/ 274 h 305"/>
                <a:gd name="T26" fmla="*/ 115 w 188"/>
                <a:gd name="T27" fmla="*/ 274 h 305"/>
                <a:gd name="T28" fmla="*/ 115 w 188"/>
                <a:gd name="T29" fmla="*/ 110 h 305"/>
                <a:gd name="T30" fmla="*/ 115 w 188"/>
                <a:gd name="T31" fmla="*/ 25 h 305"/>
                <a:gd name="T32" fmla="*/ 91 w 188"/>
                <a:gd name="T33" fmla="*/ 0 h 305"/>
                <a:gd name="T34" fmla="*/ 66 w 188"/>
                <a:gd name="T35" fmla="*/ 25 h 305"/>
                <a:gd name="T36" fmla="*/ 91 w 188"/>
                <a:gd name="T37" fmla="*/ 49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6" y="90"/>
                  </a:cubicBezTo>
                  <a:lnTo>
                    <a:pt x="25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5" y="120"/>
                  </a:cubicBezTo>
                  <a:lnTo>
                    <a:pt x="81" y="120"/>
                  </a:lnTo>
                  <a:lnTo>
                    <a:pt x="81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68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4"/>
                    <a:pt x="175" y="274"/>
                    <a:pt x="168" y="274"/>
                  </a:cubicBezTo>
                  <a:lnTo>
                    <a:pt x="115" y="274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5" y="0"/>
                    <a:pt x="91" y="0"/>
                  </a:cubicBezTo>
                  <a:cubicBezTo>
                    <a:pt x="77" y="0"/>
                    <a:pt x="66" y="11"/>
                    <a:pt x="66" y="25"/>
                  </a:cubicBezTo>
                  <a:cubicBezTo>
                    <a:pt x="66" y="38"/>
                    <a:pt x="77" y="49"/>
                    <a:pt x="91" y="49"/>
                  </a:cubicBezTo>
                  <a:cubicBezTo>
                    <a:pt x="105" y="49"/>
                    <a:pt x="115" y="38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D40EE3D3-194B-43E5-A5F4-EC7CF5339FE1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852737" y="2849563"/>
              <a:ext cx="82550" cy="119063"/>
            </a:xfrm>
            <a:custGeom>
              <a:avLst/>
              <a:gdLst>
                <a:gd name="T0" fmla="*/ 99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9 w 212"/>
                <a:gd name="T9" fmla="*/ 61 h 279"/>
                <a:gd name="T10" fmla="*/ 99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5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8 h 279"/>
                <a:gd name="T38" fmla="*/ 99 w 212"/>
                <a:gd name="T39" fmla="*/ 210 h 279"/>
                <a:gd name="T40" fmla="*/ 99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9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0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5" y="279"/>
                  </a:cubicBezTo>
                  <a:cubicBezTo>
                    <a:pt x="171" y="279"/>
                    <a:pt x="212" y="257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3"/>
                    <a:pt x="148" y="248"/>
                    <a:pt x="137" y="248"/>
                  </a:cubicBezTo>
                  <a:cubicBezTo>
                    <a:pt x="99" y="248"/>
                    <a:pt x="99" y="222"/>
                    <a:pt x="99" y="210"/>
                  </a:cubicBezTo>
                  <a:lnTo>
                    <a:pt x="99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0390525A-2694-4948-88EA-6F071814CC11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954337" y="2874963"/>
              <a:ext cx="90488" cy="141288"/>
            </a:xfrm>
            <a:custGeom>
              <a:avLst/>
              <a:gdLst>
                <a:gd name="T0" fmla="*/ 202 w 237"/>
                <a:gd name="T1" fmla="*/ 30 h 329"/>
                <a:gd name="T2" fmla="*/ 217 w 237"/>
                <a:gd name="T3" fmla="*/ 30 h 329"/>
                <a:gd name="T4" fmla="*/ 237 w 237"/>
                <a:gd name="T5" fmla="*/ 15 h 329"/>
                <a:gd name="T6" fmla="*/ 217 w 237"/>
                <a:gd name="T7" fmla="*/ 0 h 329"/>
                <a:gd name="T8" fmla="*/ 158 w 237"/>
                <a:gd name="T9" fmla="*/ 0 h 329"/>
                <a:gd name="T10" fmla="*/ 139 w 237"/>
                <a:gd name="T11" fmla="*/ 15 h 329"/>
                <a:gd name="T12" fmla="*/ 158 w 237"/>
                <a:gd name="T13" fmla="*/ 30 h 329"/>
                <a:gd name="T14" fmla="*/ 172 w 237"/>
                <a:gd name="T15" fmla="*/ 30 h 329"/>
                <a:gd name="T16" fmla="*/ 137 w 237"/>
                <a:gd name="T17" fmla="*/ 137 h 329"/>
                <a:gd name="T18" fmla="*/ 124 w 237"/>
                <a:gd name="T19" fmla="*/ 179 h 329"/>
                <a:gd name="T20" fmla="*/ 123 w 237"/>
                <a:gd name="T21" fmla="*/ 179 h 329"/>
                <a:gd name="T22" fmla="*/ 113 w 237"/>
                <a:gd name="T23" fmla="*/ 150 h 329"/>
                <a:gd name="T24" fmla="*/ 66 w 237"/>
                <a:gd name="T25" fmla="*/ 30 h 329"/>
                <a:gd name="T26" fmla="*/ 79 w 237"/>
                <a:gd name="T27" fmla="*/ 30 h 329"/>
                <a:gd name="T28" fmla="*/ 99 w 237"/>
                <a:gd name="T29" fmla="*/ 15 h 329"/>
                <a:gd name="T30" fmla="*/ 79 w 237"/>
                <a:gd name="T31" fmla="*/ 0 h 329"/>
                <a:gd name="T32" fmla="*/ 20 w 237"/>
                <a:gd name="T33" fmla="*/ 0 h 329"/>
                <a:gd name="T34" fmla="*/ 0 w 237"/>
                <a:gd name="T35" fmla="*/ 15 h 329"/>
                <a:gd name="T36" fmla="*/ 20 w 237"/>
                <a:gd name="T37" fmla="*/ 30 h 329"/>
                <a:gd name="T38" fmla="*/ 36 w 237"/>
                <a:gd name="T39" fmla="*/ 30 h 329"/>
                <a:gd name="T40" fmla="*/ 107 w 237"/>
                <a:gd name="T41" fmla="*/ 208 h 329"/>
                <a:gd name="T42" fmla="*/ 109 w 237"/>
                <a:gd name="T43" fmla="*/ 215 h 329"/>
                <a:gd name="T44" fmla="*/ 90 w 237"/>
                <a:gd name="T45" fmla="*/ 269 h 329"/>
                <a:gd name="T46" fmla="*/ 50 w 237"/>
                <a:gd name="T47" fmla="*/ 298 h 329"/>
                <a:gd name="T48" fmla="*/ 52 w 237"/>
                <a:gd name="T49" fmla="*/ 287 h 329"/>
                <a:gd name="T50" fmla="*/ 31 w 237"/>
                <a:gd name="T51" fmla="*/ 266 h 329"/>
                <a:gd name="T52" fmla="*/ 9 w 237"/>
                <a:gd name="T53" fmla="*/ 288 h 329"/>
                <a:gd name="T54" fmla="*/ 50 w 237"/>
                <a:gd name="T55" fmla="*/ 329 h 329"/>
                <a:gd name="T56" fmla="*/ 125 w 237"/>
                <a:gd name="T57" fmla="*/ 257 h 329"/>
                <a:gd name="T58" fmla="*/ 202 w 237"/>
                <a:gd name="T59" fmla="*/ 3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329">
                  <a:moveTo>
                    <a:pt x="202" y="30"/>
                  </a:moveTo>
                  <a:lnTo>
                    <a:pt x="217" y="30"/>
                  </a:lnTo>
                  <a:cubicBezTo>
                    <a:pt x="224" y="30"/>
                    <a:pt x="237" y="30"/>
                    <a:pt x="237" y="15"/>
                  </a:cubicBezTo>
                  <a:cubicBezTo>
                    <a:pt x="237" y="0"/>
                    <a:pt x="225" y="0"/>
                    <a:pt x="217" y="0"/>
                  </a:cubicBezTo>
                  <a:lnTo>
                    <a:pt x="158" y="0"/>
                  </a:lnTo>
                  <a:cubicBezTo>
                    <a:pt x="151" y="0"/>
                    <a:pt x="139" y="0"/>
                    <a:pt x="139" y="15"/>
                  </a:cubicBezTo>
                  <a:cubicBezTo>
                    <a:pt x="139" y="30"/>
                    <a:pt x="151" y="30"/>
                    <a:pt x="158" y="30"/>
                  </a:cubicBezTo>
                  <a:lnTo>
                    <a:pt x="172" y="30"/>
                  </a:lnTo>
                  <a:lnTo>
                    <a:pt x="137" y="137"/>
                  </a:lnTo>
                  <a:cubicBezTo>
                    <a:pt x="130" y="155"/>
                    <a:pt x="127" y="164"/>
                    <a:pt x="124" y="179"/>
                  </a:cubicBezTo>
                  <a:lnTo>
                    <a:pt x="123" y="179"/>
                  </a:lnTo>
                  <a:cubicBezTo>
                    <a:pt x="121" y="170"/>
                    <a:pt x="116" y="159"/>
                    <a:pt x="113" y="150"/>
                  </a:cubicBezTo>
                  <a:lnTo>
                    <a:pt x="66" y="30"/>
                  </a:lnTo>
                  <a:lnTo>
                    <a:pt x="79" y="30"/>
                  </a:lnTo>
                  <a:cubicBezTo>
                    <a:pt x="86" y="30"/>
                    <a:pt x="99" y="30"/>
                    <a:pt x="99" y="15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6" y="30"/>
                  </a:lnTo>
                  <a:lnTo>
                    <a:pt x="107" y="208"/>
                  </a:lnTo>
                  <a:cubicBezTo>
                    <a:pt x="109" y="213"/>
                    <a:pt x="109" y="214"/>
                    <a:pt x="109" y="215"/>
                  </a:cubicBezTo>
                  <a:cubicBezTo>
                    <a:pt x="109" y="216"/>
                    <a:pt x="96" y="257"/>
                    <a:pt x="90" y="269"/>
                  </a:cubicBezTo>
                  <a:cubicBezTo>
                    <a:pt x="75" y="297"/>
                    <a:pt x="57" y="298"/>
                    <a:pt x="50" y="298"/>
                  </a:cubicBezTo>
                  <a:cubicBezTo>
                    <a:pt x="50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1" y="266"/>
                  </a:cubicBezTo>
                  <a:cubicBezTo>
                    <a:pt x="17" y="266"/>
                    <a:pt x="9" y="275"/>
                    <a:pt x="9" y="288"/>
                  </a:cubicBezTo>
                  <a:cubicBezTo>
                    <a:pt x="9" y="309"/>
                    <a:pt x="26" y="329"/>
                    <a:pt x="50" y="329"/>
                  </a:cubicBezTo>
                  <a:cubicBezTo>
                    <a:pt x="100" y="329"/>
                    <a:pt x="123" y="263"/>
                    <a:pt x="125" y="257"/>
                  </a:cubicBezTo>
                  <a:lnTo>
                    <a:pt x="202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CE91E233-06FF-4BA5-9719-FB21E651A3DC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060700" y="2894013"/>
              <a:ext cx="77788" cy="15875"/>
            </a:xfrm>
            <a:custGeom>
              <a:avLst/>
              <a:gdLst>
                <a:gd name="T0" fmla="*/ 182 w 205"/>
                <a:gd name="T1" fmla="*/ 35 h 35"/>
                <a:gd name="T2" fmla="*/ 205 w 205"/>
                <a:gd name="T3" fmla="*/ 17 h 35"/>
                <a:gd name="T4" fmla="*/ 182 w 205"/>
                <a:gd name="T5" fmla="*/ 0 h 35"/>
                <a:gd name="T6" fmla="*/ 23 w 205"/>
                <a:gd name="T7" fmla="*/ 0 h 35"/>
                <a:gd name="T8" fmla="*/ 0 w 205"/>
                <a:gd name="T9" fmla="*/ 17 h 35"/>
                <a:gd name="T10" fmla="*/ 23 w 205"/>
                <a:gd name="T11" fmla="*/ 35 h 35"/>
                <a:gd name="T12" fmla="*/ 182 w 20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182" y="35"/>
                  </a:moveTo>
                  <a:cubicBezTo>
                    <a:pt x="188" y="35"/>
                    <a:pt x="205" y="35"/>
                    <a:pt x="205" y="17"/>
                  </a:cubicBez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480C40C6-AB1C-4D09-A0B2-C52CB5EB54C1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3154362" y="2836863"/>
              <a:ext cx="87313" cy="130175"/>
            </a:xfrm>
            <a:custGeom>
              <a:avLst/>
              <a:gdLst>
                <a:gd name="T0" fmla="*/ 70 w 227"/>
                <a:gd name="T1" fmla="*/ 183 h 305"/>
                <a:gd name="T2" fmla="*/ 133 w 227"/>
                <a:gd name="T3" fmla="*/ 183 h 305"/>
                <a:gd name="T4" fmla="*/ 227 w 227"/>
                <a:gd name="T5" fmla="*/ 91 h 305"/>
                <a:gd name="T6" fmla="*/ 133 w 227"/>
                <a:gd name="T7" fmla="*/ 0 h 305"/>
                <a:gd name="T8" fmla="*/ 21 w 227"/>
                <a:gd name="T9" fmla="*/ 0 h 305"/>
                <a:gd name="T10" fmla="*/ 0 w 227"/>
                <a:gd name="T11" fmla="*/ 15 h 305"/>
                <a:gd name="T12" fmla="*/ 21 w 227"/>
                <a:gd name="T13" fmla="*/ 30 h 305"/>
                <a:gd name="T14" fmla="*/ 36 w 227"/>
                <a:gd name="T15" fmla="*/ 30 h 305"/>
                <a:gd name="T16" fmla="*/ 36 w 227"/>
                <a:gd name="T17" fmla="*/ 274 h 305"/>
                <a:gd name="T18" fmla="*/ 21 w 227"/>
                <a:gd name="T19" fmla="*/ 274 h 305"/>
                <a:gd name="T20" fmla="*/ 0 w 227"/>
                <a:gd name="T21" fmla="*/ 290 h 305"/>
                <a:gd name="T22" fmla="*/ 21 w 227"/>
                <a:gd name="T23" fmla="*/ 305 h 305"/>
                <a:gd name="T24" fmla="*/ 85 w 227"/>
                <a:gd name="T25" fmla="*/ 305 h 305"/>
                <a:gd name="T26" fmla="*/ 106 w 227"/>
                <a:gd name="T27" fmla="*/ 290 h 305"/>
                <a:gd name="T28" fmla="*/ 85 w 227"/>
                <a:gd name="T29" fmla="*/ 274 h 305"/>
                <a:gd name="T30" fmla="*/ 70 w 227"/>
                <a:gd name="T31" fmla="*/ 274 h 305"/>
                <a:gd name="T32" fmla="*/ 70 w 227"/>
                <a:gd name="T33" fmla="*/ 183 h 305"/>
                <a:gd name="T34" fmla="*/ 70 w 227"/>
                <a:gd name="T35" fmla="*/ 30 h 305"/>
                <a:gd name="T36" fmla="*/ 123 w 227"/>
                <a:gd name="T37" fmla="*/ 30 h 305"/>
                <a:gd name="T38" fmla="*/ 192 w 227"/>
                <a:gd name="T39" fmla="*/ 91 h 305"/>
                <a:gd name="T40" fmla="*/ 123 w 227"/>
                <a:gd name="T41" fmla="*/ 152 h 305"/>
                <a:gd name="T42" fmla="*/ 70 w 227"/>
                <a:gd name="T43" fmla="*/ 152 h 305"/>
                <a:gd name="T44" fmla="*/ 70 w 227"/>
                <a:gd name="T45" fmla="*/ 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305">
                  <a:moveTo>
                    <a:pt x="70" y="183"/>
                  </a:moveTo>
                  <a:lnTo>
                    <a:pt x="133" y="183"/>
                  </a:lnTo>
                  <a:cubicBezTo>
                    <a:pt x="190" y="183"/>
                    <a:pt x="227" y="138"/>
                    <a:pt x="227" y="91"/>
                  </a:cubicBezTo>
                  <a:cubicBezTo>
                    <a:pt x="227" y="45"/>
                    <a:pt x="190" y="0"/>
                    <a:pt x="133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1" y="30"/>
                  </a:cubicBezTo>
                  <a:lnTo>
                    <a:pt x="36" y="30"/>
                  </a:lnTo>
                  <a:lnTo>
                    <a:pt x="36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85" y="305"/>
                  </a:lnTo>
                  <a:cubicBezTo>
                    <a:pt x="93" y="305"/>
                    <a:pt x="106" y="305"/>
                    <a:pt x="106" y="290"/>
                  </a:cubicBezTo>
                  <a:cubicBezTo>
                    <a:pt x="106" y="274"/>
                    <a:pt x="93" y="274"/>
                    <a:pt x="85" y="274"/>
                  </a:cubicBezTo>
                  <a:lnTo>
                    <a:pt x="70" y="274"/>
                  </a:lnTo>
                  <a:lnTo>
                    <a:pt x="70" y="183"/>
                  </a:lnTo>
                  <a:close/>
                  <a:moveTo>
                    <a:pt x="70" y="30"/>
                  </a:moveTo>
                  <a:lnTo>
                    <a:pt x="123" y="30"/>
                  </a:lnTo>
                  <a:cubicBezTo>
                    <a:pt x="171" y="30"/>
                    <a:pt x="192" y="65"/>
                    <a:pt x="192" y="91"/>
                  </a:cubicBezTo>
                  <a:cubicBezTo>
                    <a:pt x="192" y="118"/>
                    <a:pt x="171" y="152"/>
                    <a:pt x="123" y="152"/>
                  </a:cubicBezTo>
                  <a:lnTo>
                    <a:pt x="70" y="152"/>
                  </a:lnTo>
                  <a:lnTo>
                    <a:pt x="70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DD4DB5B4-C4BC-46D1-82B5-DC00AA4A2B1D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3260725" y="2873375"/>
              <a:ext cx="77788" cy="95250"/>
            </a:xfrm>
            <a:custGeom>
              <a:avLst/>
              <a:gdLst>
                <a:gd name="T0" fmla="*/ 205 w 205"/>
                <a:gd name="T1" fmla="*/ 112 h 223"/>
                <a:gd name="T2" fmla="*/ 103 w 205"/>
                <a:gd name="T3" fmla="*/ 0 h 223"/>
                <a:gd name="T4" fmla="*/ 0 w 205"/>
                <a:gd name="T5" fmla="*/ 112 h 223"/>
                <a:gd name="T6" fmla="*/ 103 w 205"/>
                <a:gd name="T7" fmla="*/ 223 h 223"/>
                <a:gd name="T8" fmla="*/ 205 w 205"/>
                <a:gd name="T9" fmla="*/ 112 h 223"/>
                <a:gd name="T10" fmla="*/ 103 w 205"/>
                <a:gd name="T11" fmla="*/ 192 h 223"/>
                <a:gd name="T12" fmla="*/ 35 w 205"/>
                <a:gd name="T13" fmla="*/ 109 h 223"/>
                <a:gd name="T14" fmla="*/ 103 w 205"/>
                <a:gd name="T15" fmla="*/ 31 h 223"/>
                <a:gd name="T16" fmla="*/ 170 w 205"/>
                <a:gd name="T17" fmla="*/ 109 h 223"/>
                <a:gd name="T18" fmla="*/ 103 w 205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3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5"/>
                    <a:pt x="48" y="223"/>
                    <a:pt x="103" y="223"/>
                  </a:cubicBezTo>
                  <a:cubicBezTo>
                    <a:pt x="158" y="223"/>
                    <a:pt x="205" y="175"/>
                    <a:pt x="205" y="112"/>
                  </a:cubicBezTo>
                  <a:close/>
                  <a:moveTo>
                    <a:pt x="103" y="192"/>
                  </a:moveTo>
                  <a:cubicBezTo>
                    <a:pt x="66" y="192"/>
                    <a:pt x="35" y="155"/>
                    <a:pt x="35" y="109"/>
                  </a:cubicBezTo>
                  <a:cubicBezTo>
                    <a:pt x="35" y="63"/>
                    <a:pt x="67" y="31"/>
                    <a:pt x="103" y="31"/>
                  </a:cubicBezTo>
                  <a:cubicBezTo>
                    <a:pt x="139" y="31"/>
                    <a:pt x="170" y="63"/>
                    <a:pt x="170" y="109"/>
                  </a:cubicBezTo>
                  <a:cubicBezTo>
                    <a:pt x="170" y="155"/>
                    <a:pt x="140" y="192"/>
                    <a:pt x="103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763B8CE7-CDA9-4564-A852-63A413F27560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360737" y="2836863"/>
              <a:ext cx="79375" cy="130175"/>
            </a:xfrm>
            <a:custGeom>
              <a:avLst/>
              <a:gdLst>
                <a:gd name="T0" fmla="*/ 120 w 204"/>
                <a:gd name="T1" fmla="*/ 21 h 305"/>
                <a:gd name="T2" fmla="*/ 100 w 204"/>
                <a:gd name="T3" fmla="*/ 0 h 305"/>
                <a:gd name="T4" fmla="*/ 21 w 204"/>
                <a:gd name="T5" fmla="*/ 0 h 305"/>
                <a:gd name="T6" fmla="*/ 0 w 204"/>
                <a:gd name="T7" fmla="*/ 16 h 305"/>
                <a:gd name="T8" fmla="*/ 20 w 204"/>
                <a:gd name="T9" fmla="*/ 30 h 305"/>
                <a:gd name="T10" fmla="*/ 85 w 204"/>
                <a:gd name="T11" fmla="*/ 30 h 305"/>
                <a:gd name="T12" fmla="*/ 85 w 204"/>
                <a:gd name="T13" fmla="*/ 274 h 305"/>
                <a:gd name="T14" fmla="*/ 21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20 w 204"/>
                <a:gd name="T27" fmla="*/ 274 h 305"/>
                <a:gd name="T28" fmla="*/ 120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20" y="21"/>
                  </a:moveTo>
                  <a:cubicBezTo>
                    <a:pt x="120" y="5"/>
                    <a:pt x="117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85" y="30"/>
                  </a:lnTo>
                  <a:lnTo>
                    <a:pt x="85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20" y="274"/>
                  </a:lnTo>
                  <a:lnTo>
                    <a:pt x="120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" name="Freeform 73">
              <a:extLst>
                <a:ext uri="{FF2B5EF4-FFF2-40B4-BE49-F238E27FC236}">
                  <a16:creationId xmlns:a16="http://schemas.microsoft.com/office/drawing/2014/main" id="{56F7F8AC-117C-413F-8465-DDD5E8D9DA7F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465512" y="2836863"/>
              <a:ext cx="71438" cy="130175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0 h 305"/>
                <a:gd name="T10" fmla="*/ 81 w 188"/>
                <a:gd name="T11" fmla="*/ 120 h 305"/>
                <a:gd name="T12" fmla="*/ 81 w 188"/>
                <a:gd name="T13" fmla="*/ 274 h 305"/>
                <a:gd name="T14" fmla="*/ 20 w 188"/>
                <a:gd name="T15" fmla="*/ 274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4 h 305"/>
                <a:gd name="T26" fmla="*/ 115 w 188"/>
                <a:gd name="T27" fmla="*/ 274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49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4" y="120"/>
                  </a:cubicBezTo>
                  <a:lnTo>
                    <a:pt x="81" y="120"/>
                  </a:lnTo>
                  <a:lnTo>
                    <a:pt x="81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4"/>
                    <a:pt x="175" y="274"/>
                    <a:pt x="167" y="274"/>
                  </a:cubicBezTo>
                  <a:lnTo>
                    <a:pt x="115" y="274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8"/>
                    <a:pt x="76" y="49"/>
                    <a:pt x="90" y="49"/>
                  </a:cubicBezTo>
                  <a:cubicBezTo>
                    <a:pt x="104" y="49"/>
                    <a:pt x="115" y="38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" name="Freeform 74">
              <a:extLst>
                <a:ext uri="{FF2B5EF4-FFF2-40B4-BE49-F238E27FC236}">
                  <a16:creationId xmlns:a16="http://schemas.microsoft.com/office/drawing/2014/main" id="{3E898D5D-D5D3-4FD6-9E58-E22E18A74A27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565525" y="2873375"/>
              <a:ext cx="74613" cy="95250"/>
            </a:xfrm>
            <a:custGeom>
              <a:avLst/>
              <a:gdLst>
                <a:gd name="T0" fmla="*/ 196 w 196"/>
                <a:gd name="T1" fmla="*/ 165 h 223"/>
                <a:gd name="T2" fmla="*/ 179 w 196"/>
                <a:gd name="T3" fmla="*/ 152 h 223"/>
                <a:gd name="T4" fmla="*/ 162 w 196"/>
                <a:gd name="T5" fmla="*/ 162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2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0" y="192"/>
                    <a:pt x="35" y="157"/>
                    <a:pt x="35" y="112"/>
                  </a:cubicBezTo>
                  <a:cubicBezTo>
                    <a:pt x="35" y="88"/>
                    <a:pt x="48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" name="Freeform 75">
              <a:extLst>
                <a:ext uri="{FF2B5EF4-FFF2-40B4-BE49-F238E27FC236}">
                  <a16:creationId xmlns:a16="http://schemas.microsoft.com/office/drawing/2014/main" id="{A5572B83-AE83-4671-B5C6-7F524D18FF5B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656012" y="2874963"/>
              <a:ext cx="90488" cy="141288"/>
            </a:xfrm>
            <a:custGeom>
              <a:avLst/>
              <a:gdLst>
                <a:gd name="T0" fmla="*/ 202 w 237"/>
                <a:gd name="T1" fmla="*/ 30 h 329"/>
                <a:gd name="T2" fmla="*/ 217 w 237"/>
                <a:gd name="T3" fmla="*/ 30 h 329"/>
                <a:gd name="T4" fmla="*/ 237 w 237"/>
                <a:gd name="T5" fmla="*/ 15 h 329"/>
                <a:gd name="T6" fmla="*/ 217 w 237"/>
                <a:gd name="T7" fmla="*/ 0 h 329"/>
                <a:gd name="T8" fmla="*/ 158 w 237"/>
                <a:gd name="T9" fmla="*/ 0 h 329"/>
                <a:gd name="T10" fmla="*/ 138 w 237"/>
                <a:gd name="T11" fmla="*/ 15 h 329"/>
                <a:gd name="T12" fmla="*/ 158 w 237"/>
                <a:gd name="T13" fmla="*/ 30 h 329"/>
                <a:gd name="T14" fmla="*/ 172 w 237"/>
                <a:gd name="T15" fmla="*/ 30 h 329"/>
                <a:gd name="T16" fmla="*/ 136 w 237"/>
                <a:gd name="T17" fmla="*/ 137 h 329"/>
                <a:gd name="T18" fmla="*/ 123 w 237"/>
                <a:gd name="T19" fmla="*/ 179 h 329"/>
                <a:gd name="T20" fmla="*/ 123 w 237"/>
                <a:gd name="T21" fmla="*/ 179 h 329"/>
                <a:gd name="T22" fmla="*/ 112 w 237"/>
                <a:gd name="T23" fmla="*/ 150 h 329"/>
                <a:gd name="T24" fmla="*/ 66 w 237"/>
                <a:gd name="T25" fmla="*/ 30 h 329"/>
                <a:gd name="T26" fmla="*/ 79 w 237"/>
                <a:gd name="T27" fmla="*/ 30 h 329"/>
                <a:gd name="T28" fmla="*/ 98 w 237"/>
                <a:gd name="T29" fmla="*/ 15 h 329"/>
                <a:gd name="T30" fmla="*/ 79 w 237"/>
                <a:gd name="T31" fmla="*/ 0 h 329"/>
                <a:gd name="T32" fmla="*/ 20 w 237"/>
                <a:gd name="T33" fmla="*/ 0 h 329"/>
                <a:gd name="T34" fmla="*/ 0 w 237"/>
                <a:gd name="T35" fmla="*/ 15 h 329"/>
                <a:gd name="T36" fmla="*/ 20 w 237"/>
                <a:gd name="T37" fmla="*/ 30 h 329"/>
                <a:gd name="T38" fmla="*/ 36 w 237"/>
                <a:gd name="T39" fmla="*/ 30 h 329"/>
                <a:gd name="T40" fmla="*/ 106 w 237"/>
                <a:gd name="T41" fmla="*/ 208 h 329"/>
                <a:gd name="T42" fmla="*/ 108 w 237"/>
                <a:gd name="T43" fmla="*/ 215 h 329"/>
                <a:gd name="T44" fmla="*/ 90 w 237"/>
                <a:gd name="T45" fmla="*/ 269 h 329"/>
                <a:gd name="T46" fmla="*/ 50 w 237"/>
                <a:gd name="T47" fmla="*/ 298 h 329"/>
                <a:gd name="T48" fmla="*/ 52 w 237"/>
                <a:gd name="T49" fmla="*/ 287 h 329"/>
                <a:gd name="T50" fmla="*/ 31 w 237"/>
                <a:gd name="T51" fmla="*/ 266 h 329"/>
                <a:gd name="T52" fmla="*/ 9 w 237"/>
                <a:gd name="T53" fmla="*/ 288 h 329"/>
                <a:gd name="T54" fmla="*/ 50 w 237"/>
                <a:gd name="T55" fmla="*/ 329 h 329"/>
                <a:gd name="T56" fmla="*/ 124 w 237"/>
                <a:gd name="T57" fmla="*/ 257 h 329"/>
                <a:gd name="T58" fmla="*/ 202 w 237"/>
                <a:gd name="T59" fmla="*/ 3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329">
                  <a:moveTo>
                    <a:pt x="202" y="30"/>
                  </a:moveTo>
                  <a:lnTo>
                    <a:pt x="217" y="30"/>
                  </a:lnTo>
                  <a:cubicBezTo>
                    <a:pt x="224" y="30"/>
                    <a:pt x="237" y="30"/>
                    <a:pt x="237" y="15"/>
                  </a:cubicBezTo>
                  <a:cubicBezTo>
                    <a:pt x="237" y="0"/>
                    <a:pt x="225" y="0"/>
                    <a:pt x="217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0"/>
                    <a:pt x="150" y="30"/>
                    <a:pt x="158" y="30"/>
                  </a:cubicBezTo>
                  <a:lnTo>
                    <a:pt x="172" y="30"/>
                  </a:lnTo>
                  <a:lnTo>
                    <a:pt x="136" y="137"/>
                  </a:lnTo>
                  <a:cubicBezTo>
                    <a:pt x="130" y="155"/>
                    <a:pt x="127" y="164"/>
                    <a:pt x="123" y="179"/>
                  </a:cubicBezTo>
                  <a:lnTo>
                    <a:pt x="123" y="179"/>
                  </a:lnTo>
                  <a:cubicBezTo>
                    <a:pt x="120" y="170"/>
                    <a:pt x="116" y="159"/>
                    <a:pt x="112" y="150"/>
                  </a:cubicBezTo>
                  <a:lnTo>
                    <a:pt x="66" y="30"/>
                  </a:lnTo>
                  <a:lnTo>
                    <a:pt x="79" y="30"/>
                  </a:lnTo>
                  <a:cubicBezTo>
                    <a:pt x="86" y="30"/>
                    <a:pt x="98" y="30"/>
                    <a:pt x="98" y="15"/>
                  </a:cubicBezTo>
                  <a:cubicBezTo>
                    <a:pt x="98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36" y="30"/>
                  </a:lnTo>
                  <a:lnTo>
                    <a:pt x="106" y="208"/>
                  </a:lnTo>
                  <a:cubicBezTo>
                    <a:pt x="108" y="213"/>
                    <a:pt x="108" y="214"/>
                    <a:pt x="108" y="215"/>
                  </a:cubicBezTo>
                  <a:cubicBezTo>
                    <a:pt x="108" y="216"/>
                    <a:pt x="96" y="257"/>
                    <a:pt x="90" y="269"/>
                  </a:cubicBezTo>
                  <a:cubicBezTo>
                    <a:pt x="75" y="297"/>
                    <a:pt x="57" y="298"/>
                    <a:pt x="50" y="298"/>
                  </a:cubicBezTo>
                  <a:cubicBezTo>
                    <a:pt x="50" y="298"/>
                    <a:pt x="52" y="294"/>
                    <a:pt x="52" y="287"/>
                  </a:cubicBezTo>
                  <a:cubicBezTo>
                    <a:pt x="52" y="275"/>
                    <a:pt x="43" y="266"/>
                    <a:pt x="31" y="266"/>
                  </a:cubicBezTo>
                  <a:cubicBezTo>
                    <a:pt x="17" y="266"/>
                    <a:pt x="9" y="275"/>
                    <a:pt x="9" y="288"/>
                  </a:cubicBezTo>
                  <a:cubicBezTo>
                    <a:pt x="9" y="309"/>
                    <a:pt x="26" y="329"/>
                    <a:pt x="50" y="329"/>
                  </a:cubicBezTo>
                  <a:cubicBezTo>
                    <a:pt x="100" y="329"/>
                    <a:pt x="122" y="263"/>
                    <a:pt x="124" y="257"/>
                  </a:cubicBezTo>
                  <a:lnTo>
                    <a:pt x="202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9" name="Freeform 76">
              <a:extLst>
                <a:ext uri="{FF2B5EF4-FFF2-40B4-BE49-F238E27FC236}">
                  <a16:creationId xmlns:a16="http://schemas.microsoft.com/office/drawing/2014/main" id="{D6A56507-5E3C-4ABB-A2AF-E78BD13F1B49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789362" y="2874963"/>
              <a:ext cx="23813" cy="92075"/>
            </a:xfrm>
            <a:custGeom>
              <a:avLst/>
              <a:gdLst>
                <a:gd name="T0" fmla="*/ 62 w 62"/>
                <a:gd name="T1" fmla="*/ 31 h 215"/>
                <a:gd name="T2" fmla="*/ 31 w 62"/>
                <a:gd name="T3" fmla="*/ 0 h 215"/>
                <a:gd name="T4" fmla="*/ 0 w 62"/>
                <a:gd name="T5" fmla="*/ 31 h 215"/>
                <a:gd name="T6" fmla="*/ 30 w 62"/>
                <a:gd name="T7" fmla="*/ 62 h 215"/>
                <a:gd name="T8" fmla="*/ 62 w 62"/>
                <a:gd name="T9" fmla="*/ 31 h 215"/>
                <a:gd name="T10" fmla="*/ 62 w 62"/>
                <a:gd name="T11" fmla="*/ 184 h 215"/>
                <a:gd name="T12" fmla="*/ 31 w 62"/>
                <a:gd name="T13" fmla="*/ 152 h 215"/>
                <a:gd name="T14" fmla="*/ 0 w 62"/>
                <a:gd name="T15" fmla="*/ 183 h 215"/>
                <a:gd name="T16" fmla="*/ 30 w 62"/>
                <a:gd name="T17" fmla="*/ 215 h 215"/>
                <a:gd name="T18" fmla="*/ 62 w 62"/>
                <a:gd name="T19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15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4" y="62"/>
                    <a:pt x="30" y="62"/>
                  </a:cubicBezTo>
                  <a:cubicBezTo>
                    <a:pt x="49" y="62"/>
                    <a:pt x="62" y="47"/>
                    <a:pt x="62" y="31"/>
                  </a:cubicBezTo>
                  <a:close/>
                  <a:moveTo>
                    <a:pt x="62" y="184"/>
                  </a:moveTo>
                  <a:cubicBezTo>
                    <a:pt x="62" y="165"/>
                    <a:pt x="47" y="152"/>
                    <a:pt x="31" y="152"/>
                  </a:cubicBezTo>
                  <a:cubicBezTo>
                    <a:pt x="12" y="152"/>
                    <a:pt x="0" y="168"/>
                    <a:pt x="0" y="183"/>
                  </a:cubicBezTo>
                  <a:cubicBezTo>
                    <a:pt x="0" y="202"/>
                    <a:pt x="14" y="215"/>
                    <a:pt x="30" y="215"/>
                  </a:cubicBezTo>
                  <a:cubicBezTo>
                    <a:pt x="49" y="215"/>
                    <a:pt x="62" y="199"/>
                    <a:pt x="62" y="1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0" name="Freeform 77">
              <a:extLst>
                <a:ext uri="{FF2B5EF4-FFF2-40B4-BE49-F238E27FC236}">
                  <a16:creationId xmlns:a16="http://schemas.microsoft.com/office/drawing/2014/main" id="{44F8180D-E8FF-462A-BD93-E41EC0BC6193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965575" y="2873375"/>
              <a:ext cx="74613" cy="95250"/>
            </a:xfrm>
            <a:custGeom>
              <a:avLst/>
              <a:gdLst>
                <a:gd name="T0" fmla="*/ 112 w 193"/>
                <a:gd name="T1" fmla="*/ 93 h 223"/>
                <a:gd name="T2" fmla="*/ 79 w 193"/>
                <a:gd name="T3" fmla="*/ 87 h 223"/>
                <a:gd name="T4" fmla="*/ 30 w 193"/>
                <a:gd name="T5" fmla="*/ 59 h 223"/>
                <a:gd name="T6" fmla="*/ 93 w 193"/>
                <a:gd name="T7" fmla="*/ 31 h 223"/>
                <a:gd name="T8" fmla="*/ 143 w 193"/>
                <a:gd name="T9" fmla="*/ 59 h 223"/>
                <a:gd name="T10" fmla="*/ 160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4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2 w 193"/>
                <a:gd name="T27" fmla="*/ 157 h 223"/>
                <a:gd name="T28" fmla="*/ 98 w 193"/>
                <a:gd name="T29" fmla="*/ 192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2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2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3" y="31"/>
                  </a:cubicBezTo>
                  <a:cubicBezTo>
                    <a:pt x="135" y="31"/>
                    <a:pt x="142" y="46"/>
                    <a:pt x="143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2" y="125"/>
                    <a:pt x="162" y="131"/>
                    <a:pt x="162" y="157"/>
                  </a:cubicBezTo>
                  <a:cubicBezTo>
                    <a:pt x="162" y="176"/>
                    <a:pt x="144" y="192"/>
                    <a:pt x="98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6"/>
                    <a:pt x="128" y="95"/>
                    <a:pt x="112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1" name="Freeform 78">
              <a:extLst>
                <a:ext uri="{FF2B5EF4-FFF2-40B4-BE49-F238E27FC236}">
                  <a16:creationId xmlns:a16="http://schemas.microsoft.com/office/drawing/2014/main" id="{BA90E39C-9FF9-46C0-8375-FF5D6A83B9FD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4067175" y="2873375"/>
              <a:ext cx="74613" cy="95250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2 h 223"/>
                <a:gd name="T4" fmla="*/ 162 w 196"/>
                <a:gd name="T5" fmla="*/ 162 h 223"/>
                <a:gd name="T6" fmla="*/ 112 w 196"/>
                <a:gd name="T7" fmla="*/ 192 h 223"/>
                <a:gd name="T8" fmla="*/ 34 w 196"/>
                <a:gd name="T9" fmla="*/ 112 h 223"/>
                <a:gd name="T10" fmla="*/ 115 w 196"/>
                <a:gd name="T11" fmla="*/ 31 h 223"/>
                <a:gd name="T12" fmla="*/ 145 w 196"/>
                <a:gd name="T13" fmla="*/ 35 h 223"/>
                <a:gd name="T14" fmla="*/ 167 w 196"/>
                <a:gd name="T15" fmla="*/ 60 h 223"/>
                <a:gd name="T16" fmla="*/ 190 w 196"/>
                <a:gd name="T17" fmla="*/ 37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2"/>
                    <a:pt x="181" y="152"/>
                    <a:pt x="178" y="152"/>
                  </a:cubicBezTo>
                  <a:cubicBezTo>
                    <a:pt x="170" y="152"/>
                    <a:pt x="165" y="153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5" y="31"/>
                  </a:cubicBezTo>
                  <a:cubicBezTo>
                    <a:pt x="126" y="31"/>
                    <a:pt x="145" y="31"/>
                    <a:pt x="145" y="35"/>
                  </a:cubicBezTo>
                  <a:cubicBezTo>
                    <a:pt x="146" y="53"/>
                    <a:pt x="155" y="60"/>
                    <a:pt x="167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09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2" name="Freeform 79">
              <a:extLst>
                <a:ext uri="{FF2B5EF4-FFF2-40B4-BE49-F238E27FC236}">
                  <a16:creationId xmlns:a16="http://schemas.microsoft.com/office/drawing/2014/main" id="{C265A0F4-0AE9-4D75-8E01-8E285FC6E8B8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159250" y="2873375"/>
              <a:ext cx="87313" cy="93663"/>
            </a:xfrm>
            <a:custGeom>
              <a:avLst/>
              <a:gdLst>
                <a:gd name="T0" fmla="*/ 95 w 227"/>
                <a:gd name="T1" fmla="*/ 125 h 218"/>
                <a:gd name="T2" fmla="*/ 184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79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0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7"/>
                    <a:pt x="157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3" name="Freeform 80">
              <a:extLst>
                <a:ext uri="{FF2B5EF4-FFF2-40B4-BE49-F238E27FC236}">
                  <a16:creationId xmlns:a16="http://schemas.microsoft.com/office/drawing/2014/main" id="{128D3771-BD83-432A-A918-2B0DA076506D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4268787" y="2836863"/>
              <a:ext cx="71438" cy="130175"/>
            </a:xfrm>
            <a:custGeom>
              <a:avLst/>
              <a:gdLst>
                <a:gd name="T0" fmla="*/ 115 w 188"/>
                <a:gd name="T1" fmla="*/ 110 h 305"/>
                <a:gd name="T2" fmla="*/ 96 w 188"/>
                <a:gd name="T3" fmla="*/ 90 h 305"/>
                <a:gd name="T4" fmla="*/ 25 w 188"/>
                <a:gd name="T5" fmla="*/ 90 h 305"/>
                <a:gd name="T6" fmla="*/ 4 w 188"/>
                <a:gd name="T7" fmla="*/ 105 h 305"/>
                <a:gd name="T8" fmla="*/ 25 w 188"/>
                <a:gd name="T9" fmla="*/ 120 h 305"/>
                <a:gd name="T10" fmla="*/ 81 w 188"/>
                <a:gd name="T11" fmla="*/ 120 h 305"/>
                <a:gd name="T12" fmla="*/ 81 w 188"/>
                <a:gd name="T13" fmla="*/ 274 h 305"/>
                <a:gd name="T14" fmla="*/ 21 w 188"/>
                <a:gd name="T15" fmla="*/ 274 h 305"/>
                <a:gd name="T16" fmla="*/ 0 w 188"/>
                <a:gd name="T17" fmla="*/ 290 h 305"/>
                <a:gd name="T18" fmla="*/ 21 w 188"/>
                <a:gd name="T19" fmla="*/ 305 h 305"/>
                <a:gd name="T20" fmla="*/ 168 w 188"/>
                <a:gd name="T21" fmla="*/ 305 h 305"/>
                <a:gd name="T22" fmla="*/ 188 w 188"/>
                <a:gd name="T23" fmla="*/ 290 h 305"/>
                <a:gd name="T24" fmla="*/ 168 w 188"/>
                <a:gd name="T25" fmla="*/ 274 h 305"/>
                <a:gd name="T26" fmla="*/ 115 w 188"/>
                <a:gd name="T27" fmla="*/ 274 h 305"/>
                <a:gd name="T28" fmla="*/ 115 w 188"/>
                <a:gd name="T29" fmla="*/ 110 h 305"/>
                <a:gd name="T30" fmla="*/ 115 w 188"/>
                <a:gd name="T31" fmla="*/ 25 h 305"/>
                <a:gd name="T32" fmla="*/ 91 w 188"/>
                <a:gd name="T33" fmla="*/ 0 h 305"/>
                <a:gd name="T34" fmla="*/ 66 w 188"/>
                <a:gd name="T35" fmla="*/ 25 h 305"/>
                <a:gd name="T36" fmla="*/ 91 w 188"/>
                <a:gd name="T37" fmla="*/ 49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6" y="90"/>
                  </a:cubicBezTo>
                  <a:lnTo>
                    <a:pt x="25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5" y="120"/>
                  </a:cubicBezTo>
                  <a:lnTo>
                    <a:pt x="81" y="120"/>
                  </a:lnTo>
                  <a:lnTo>
                    <a:pt x="81" y="274"/>
                  </a:lnTo>
                  <a:lnTo>
                    <a:pt x="21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68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4"/>
                    <a:pt x="175" y="274"/>
                    <a:pt x="168" y="274"/>
                  </a:cubicBezTo>
                  <a:lnTo>
                    <a:pt x="115" y="274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5" y="0"/>
                    <a:pt x="91" y="0"/>
                  </a:cubicBezTo>
                  <a:cubicBezTo>
                    <a:pt x="77" y="0"/>
                    <a:pt x="66" y="11"/>
                    <a:pt x="66" y="25"/>
                  </a:cubicBezTo>
                  <a:cubicBezTo>
                    <a:pt x="66" y="38"/>
                    <a:pt x="77" y="49"/>
                    <a:pt x="91" y="49"/>
                  </a:cubicBezTo>
                  <a:cubicBezTo>
                    <a:pt x="105" y="49"/>
                    <a:pt x="115" y="38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" name="Freeform 81">
              <a:extLst>
                <a:ext uri="{FF2B5EF4-FFF2-40B4-BE49-F238E27FC236}">
                  <a16:creationId xmlns:a16="http://schemas.microsoft.com/office/drawing/2014/main" id="{7C86DF92-4CFA-42AA-BB9F-D468CDDE0884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4356100" y="2873375"/>
              <a:ext cx="90488" cy="141288"/>
            </a:xfrm>
            <a:custGeom>
              <a:avLst/>
              <a:gdLst>
                <a:gd name="T0" fmla="*/ 77 w 237"/>
                <a:gd name="T1" fmla="*/ 86 h 329"/>
                <a:gd name="T2" fmla="*/ 137 w 237"/>
                <a:gd name="T3" fmla="*/ 30 h 329"/>
                <a:gd name="T4" fmla="*/ 203 w 237"/>
                <a:gd name="T5" fmla="*/ 110 h 329"/>
                <a:gd name="T6" fmla="*/ 133 w 237"/>
                <a:gd name="T7" fmla="*/ 190 h 329"/>
                <a:gd name="T8" fmla="*/ 77 w 237"/>
                <a:gd name="T9" fmla="*/ 123 h 329"/>
                <a:gd name="T10" fmla="*/ 77 w 237"/>
                <a:gd name="T11" fmla="*/ 86 h 329"/>
                <a:gd name="T12" fmla="*/ 77 w 237"/>
                <a:gd name="T13" fmla="*/ 195 h 329"/>
                <a:gd name="T14" fmla="*/ 135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7 w 237"/>
                <a:gd name="T21" fmla="*/ 24 h 329"/>
                <a:gd name="T22" fmla="*/ 57 w 237"/>
                <a:gd name="T23" fmla="*/ 3 h 329"/>
                <a:gd name="T24" fmla="*/ 20 w 237"/>
                <a:gd name="T25" fmla="*/ 3 h 329"/>
                <a:gd name="T26" fmla="*/ 0 w 237"/>
                <a:gd name="T27" fmla="*/ 18 h 329"/>
                <a:gd name="T28" fmla="*/ 20 w 237"/>
                <a:gd name="T29" fmla="*/ 33 h 329"/>
                <a:gd name="T30" fmla="*/ 42 w 237"/>
                <a:gd name="T31" fmla="*/ 33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9 w 237"/>
                <a:gd name="T45" fmla="*/ 298 h 329"/>
                <a:gd name="T46" fmla="*/ 77 w 237"/>
                <a:gd name="T47" fmla="*/ 298 h 329"/>
                <a:gd name="T48" fmla="*/ 77 w 237"/>
                <a:gd name="T49" fmla="*/ 19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7" y="86"/>
                  </a:moveTo>
                  <a:cubicBezTo>
                    <a:pt x="77" y="57"/>
                    <a:pt x="106" y="30"/>
                    <a:pt x="137" y="30"/>
                  </a:cubicBezTo>
                  <a:cubicBezTo>
                    <a:pt x="174" y="30"/>
                    <a:pt x="203" y="67"/>
                    <a:pt x="203" y="110"/>
                  </a:cubicBezTo>
                  <a:cubicBezTo>
                    <a:pt x="203" y="158"/>
                    <a:pt x="168" y="190"/>
                    <a:pt x="133" y="190"/>
                  </a:cubicBezTo>
                  <a:cubicBezTo>
                    <a:pt x="94" y="190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5"/>
                  </a:moveTo>
                  <a:cubicBezTo>
                    <a:pt x="97" y="216"/>
                    <a:pt x="119" y="221"/>
                    <a:pt x="135" y="221"/>
                  </a:cubicBezTo>
                  <a:cubicBezTo>
                    <a:pt x="189" y="221"/>
                    <a:pt x="237" y="173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4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" name="Freeform 82">
              <a:extLst>
                <a:ext uri="{FF2B5EF4-FFF2-40B4-BE49-F238E27FC236}">
                  <a16:creationId xmlns:a16="http://schemas.microsoft.com/office/drawing/2014/main" id="{A3EEEA93-64C8-4F33-91F6-E80D5B8993C7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4459287" y="2849563"/>
              <a:ext cx="80963" cy="119063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200 w 211"/>
                <a:gd name="T5" fmla="*/ 76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0 w 211"/>
                <a:gd name="T19" fmla="*/ 61 h 279"/>
                <a:gd name="T20" fmla="*/ 0 w 211"/>
                <a:gd name="T21" fmla="*/ 76 h 279"/>
                <a:gd name="T22" fmla="*/ 20 w 211"/>
                <a:gd name="T23" fmla="*/ 91 h 279"/>
                <a:gd name="T24" fmla="*/ 64 w 211"/>
                <a:gd name="T25" fmla="*/ 91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7 w 211"/>
                <a:gd name="T37" fmla="*/ 248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0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7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3"/>
                    <a:pt x="148" y="248"/>
                    <a:pt x="137" y="248"/>
                  </a:cubicBezTo>
                  <a:cubicBezTo>
                    <a:pt x="98" y="248"/>
                    <a:pt x="98" y="222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" name="Freeform 83">
              <a:extLst>
                <a:ext uri="{FF2B5EF4-FFF2-40B4-BE49-F238E27FC236}">
                  <a16:creationId xmlns:a16="http://schemas.microsoft.com/office/drawing/2014/main" id="{1AF6FF78-1744-475E-B83D-A8C3FDFB63F9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565650" y="2894013"/>
              <a:ext cx="77788" cy="15875"/>
            </a:xfrm>
            <a:custGeom>
              <a:avLst/>
              <a:gdLst>
                <a:gd name="T0" fmla="*/ 182 w 205"/>
                <a:gd name="T1" fmla="*/ 35 h 35"/>
                <a:gd name="T2" fmla="*/ 205 w 205"/>
                <a:gd name="T3" fmla="*/ 17 h 35"/>
                <a:gd name="T4" fmla="*/ 182 w 205"/>
                <a:gd name="T5" fmla="*/ 0 h 35"/>
                <a:gd name="T6" fmla="*/ 23 w 205"/>
                <a:gd name="T7" fmla="*/ 0 h 35"/>
                <a:gd name="T8" fmla="*/ 0 w 205"/>
                <a:gd name="T9" fmla="*/ 17 h 35"/>
                <a:gd name="T10" fmla="*/ 23 w 205"/>
                <a:gd name="T11" fmla="*/ 35 h 35"/>
                <a:gd name="T12" fmla="*/ 182 w 20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182" y="35"/>
                  </a:moveTo>
                  <a:cubicBezTo>
                    <a:pt x="188" y="35"/>
                    <a:pt x="205" y="35"/>
                    <a:pt x="205" y="17"/>
                  </a:cubicBez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" name="Freeform 84">
              <a:extLst>
                <a:ext uri="{FF2B5EF4-FFF2-40B4-BE49-F238E27FC236}">
                  <a16:creationId xmlns:a16="http://schemas.microsoft.com/office/drawing/2014/main" id="{75E01774-AF6F-44C0-A3CB-B874C2D86C4B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668837" y="2873375"/>
              <a:ext cx="73025" cy="95250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1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1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9 w 193"/>
                <a:gd name="T25" fmla="*/ 121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4 w 193"/>
                <a:gd name="T41" fmla="*/ 204 h 223"/>
                <a:gd name="T42" fmla="*/ 99 w 193"/>
                <a:gd name="T43" fmla="*/ 223 h 223"/>
                <a:gd name="T44" fmla="*/ 193 w 193"/>
                <a:gd name="T45" fmla="*/ 157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2" y="91"/>
                    <a:pt x="92" y="89"/>
                    <a:pt x="79" y="87"/>
                  </a:cubicBezTo>
                  <a:cubicBezTo>
                    <a:pt x="65" y="85"/>
                    <a:pt x="31" y="79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6" y="31"/>
                    <a:pt x="143" y="46"/>
                    <a:pt x="144" y="59"/>
                  </a:cubicBezTo>
                  <a:cubicBezTo>
                    <a:pt x="145" y="67"/>
                    <a:pt x="145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4"/>
                    <a:pt x="99" y="121"/>
                  </a:cubicBezTo>
                  <a:cubicBezTo>
                    <a:pt x="123" y="125"/>
                    <a:pt x="163" y="131"/>
                    <a:pt x="163" y="157"/>
                  </a:cubicBezTo>
                  <a:cubicBezTo>
                    <a:pt x="163" y="176"/>
                    <a:pt x="145" y="192"/>
                    <a:pt x="99" y="192"/>
                  </a:cubicBezTo>
                  <a:cubicBezTo>
                    <a:pt x="76" y="192"/>
                    <a:pt x="48" y="187"/>
                    <a:pt x="35" y="148"/>
                  </a:cubicBezTo>
                  <a:cubicBezTo>
                    <a:pt x="33" y="139"/>
                    <a:pt x="31" y="134"/>
                    <a:pt x="18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6"/>
                    <a:pt x="129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" name="Freeform 85">
              <a:extLst>
                <a:ext uri="{FF2B5EF4-FFF2-40B4-BE49-F238E27FC236}">
                  <a16:creationId xmlns:a16="http://schemas.microsoft.com/office/drawing/2014/main" id="{2BE195F1-013F-4197-AA14-0EA994E239F3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760912" y="2873375"/>
              <a:ext cx="87313" cy="93663"/>
            </a:xfrm>
            <a:custGeom>
              <a:avLst/>
              <a:gdLst>
                <a:gd name="T0" fmla="*/ 95 w 227"/>
                <a:gd name="T1" fmla="*/ 125 h 218"/>
                <a:gd name="T2" fmla="*/ 184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79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7 h 218"/>
                <a:gd name="T26" fmla="*/ 20 w 227"/>
                <a:gd name="T27" fmla="*/ 187 h 218"/>
                <a:gd name="T28" fmla="*/ 0 w 227"/>
                <a:gd name="T29" fmla="*/ 202 h 218"/>
                <a:gd name="T30" fmla="*/ 20 w 227"/>
                <a:gd name="T31" fmla="*/ 218 h 218"/>
                <a:gd name="T32" fmla="*/ 150 w 227"/>
                <a:gd name="T33" fmla="*/ 218 h 218"/>
                <a:gd name="T34" fmla="*/ 170 w 227"/>
                <a:gd name="T35" fmla="*/ 203 h 218"/>
                <a:gd name="T36" fmla="*/ 150 w 227"/>
                <a:gd name="T37" fmla="*/ 187 h 218"/>
                <a:gd name="T38" fmla="*/ 95 w 227"/>
                <a:gd name="T39" fmla="*/ 187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7"/>
                  </a:lnTo>
                  <a:lnTo>
                    <a:pt x="20" y="187"/>
                  </a:lnTo>
                  <a:cubicBezTo>
                    <a:pt x="12" y="187"/>
                    <a:pt x="0" y="187"/>
                    <a:pt x="0" y="202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0" y="218"/>
                    <a:pt x="170" y="203"/>
                  </a:cubicBezTo>
                  <a:cubicBezTo>
                    <a:pt x="170" y="187"/>
                    <a:pt x="158" y="187"/>
                    <a:pt x="150" y="187"/>
                  </a:cubicBezTo>
                  <a:lnTo>
                    <a:pt x="95" y="187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" name="Freeform 86">
              <a:extLst>
                <a:ext uri="{FF2B5EF4-FFF2-40B4-BE49-F238E27FC236}">
                  <a16:creationId xmlns:a16="http://schemas.microsoft.com/office/drawing/2014/main" id="{0A2FE625-E034-485B-A0DA-591226FA009A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4868862" y="2873375"/>
              <a:ext cx="76200" cy="95250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2 h 223"/>
                <a:gd name="T4" fmla="*/ 162 w 196"/>
                <a:gd name="T5" fmla="*/ 162 h 223"/>
                <a:gd name="T6" fmla="*/ 113 w 196"/>
                <a:gd name="T7" fmla="*/ 192 h 223"/>
                <a:gd name="T8" fmla="*/ 34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7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2"/>
                    <a:pt x="181" y="152"/>
                    <a:pt x="178" y="152"/>
                  </a:cubicBezTo>
                  <a:cubicBezTo>
                    <a:pt x="170" y="152"/>
                    <a:pt x="165" y="153"/>
                    <a:pt x="162" y="162"/>
                  </a:cubicBezTo>
                  <a:cubicBezTo>
                    <a:pt x="159" y="169"/>
                    <a:pt x="149" y="192"/>
                    <a:pt x="113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5" y="60"/>
                    <a:pt x="167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0" name="Freeform 87">
              <a:extLst>
                <a:ext uri="{FF2B5EF4-FFF2-40B4-BE49-F238E27FC236}">
                  <a16:creationId xmlns:a16="http://schemas.microsoft.com/office/drawing/2014/main" id="{6C17A12F-63B8-42BD-AF03-D821B074A851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5097462" y="2835275"/>
              <a:ext cx="17463" cy="61913"/>
            </a:xfrm>
            <a:custGeom>
              <a:avLst/>
              <a:gdLst>
                <a:gd name="T0" fmla="*/ 44 w 46"/>
                <a:gd name="T1" fmla="*/ 28 h 146"/>
                <a:gd name="T2" fmla="*/ 22 w 46"/>
                <a:gd name="T3" fmla="*/ 0 h 146"/>
                <a:gd name="T4" fmla="*/ 0 w 46"/>
                <a:gd name="T5" fmla="*/ 22 h 146"/>
                <a:gd name="T6" fmla="*/ 1 w 46"/>
                <a:gd name="T7" fmla="*/ 32 h 146"/>
                <a:gd name="T8" fmla="*/ 7 w 46"/>
                <a:gd name="T9" fmla="*/ 128 h 146"/>
                <a:gd name="T10" fmla="*/ 22 w 46"/>
                <a:gd name="T11" fmla="*/ 146 h 146"/>
                <a:gd name="T12" fmla="*/ 38 w 46"/>
                <a:gd name="T13" fmla="*/ 128 h 146"/>
                <a:gd name="T14" fmla="*/ 44 w 46"/>
                <a:gd name="T15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46">
                  <a:moveTo>
                    <a:pt x="44" y="28"/>
                  </a:moveTo>
                  <a:cubicBezTo>
                    <a:pt x="46" y="7"/>
                    <a:pt x="34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1" y="32"/>
                  </a:lnTo>
                  <a:lnTo>
                    <a:pt x="7" y="128"/>
                  </a:lnTo>
                  <a:cubicBezTo>
                    <a:pt x="7" y="136"/>
                    <a:pt x="8" y="146"/>
                    <a:pt x="22" y="146"/>
                  </a:cubicBezTo>
                  <a:cubicBezTo>
                    <a:pt x="37" y="146"/>
                    <a:pt x="37" y="136"/>
                    <a:pt x="38" y="128"/>
                  </a:cubicBezTo>
                  <a:lnTo>
                    <a:pt x="44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1" name="Freeform 88">
              <a:extLst>
                <a:ext uri="{FF2B5EF4-FFF2-40B4-BE49-F238E27FC236}">
                  <a16:creationId xmlns:a16="http://schemas.microsoft.com/office/drawing/2014/main" id="{7CF7E43C-6832-4C19-92E7-C715D902BC0A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5170487" y="2873375"/>
              <a:ext cx="73025" cy="95250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0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1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3" y="125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6"/>
                    <a:pt x="129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2" name="Freeform 89">
              <a:extLst>
                <a:ext uri="{FF2B5EF4-FFF2-40B4-BE49-F238E27FC236}">
                  <a16:creationId xmlns:a16="http://schemas.microsoft.com/office/drawing/2014/main" id="{E314D8ED-E0D1-43EF-849B-A357D2C17198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5267325" y="2873375"/>
              <a:ext cx="77788" cy="95250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2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9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2"/>
                    <a:pt x="190" y="152"/>
                    <a:pt x="187" y="152"/>
                  </a:cubicBezTo>
                  <a:cubicBezTo>
                    <a:pt x="178" y="152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3" name="Freeform 90">
              <a:extLst>
                <a:ext uri="{FF2B5EF4-FFF2-40B4-BE49-F238E27FC236}">
                  <a16:creationId xmlns:a16="http://schemas.microsoft.com/office/drawing/2014/main" id="{7A395510-93ED-4215-87AB-65B6694CD3C2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5367337" y="2836863"/>
              <a:ext cx="79375" cy="130175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0 h 305"/>
                <a:gd name="T10" fmla="*/ 85 w 204"/>
                <a:gd name="T11" fmla="*/ 30 h 305"/>
                <a:gd name="T12" fmla="*/ 85 w 204"/>
                <a:gd name="T13" fmla="*/ 274 h 305"/>
                <a:gd name="T14" fmla="*/ 20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85" y="30"/>
                  </a:lnTo>
                  <a:lnTo>
                    <a:pt x="85" y="274"/>
                  </a:lnTo>
                  <a:lnTo>
                    <a:pt x="20" y="274"/>
                  </a:lnTo>
                  <a:cubicBezTo>
                    <a:pt x="13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4" name="Freeform 91">
              <a:extLst>
                <a:ext uri="{FF2B5EF4-FFF2-40B4-BE49-F238E27FC236}">
                  <a16:creationId xmlns:a16="http://schemas.microsoft.com/office/drawing/2014/main" id="{4288C019-7352-419A-9571-1978EF0B71D6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5465762" y="2835275"/>
              <a:ext cx="74613" cy="131763"/>
            </a:xfrm>
            <a:custGeom>
              <a:avLst/>
              <a:gdLst>
                <a:gd name="T0" fmla="*/ 105 w 197"/>
                <a:gd name="T1" fmla="*/ 123 h 308"/>
                <a:gd name="T2" fmla="*/ 166 w 197"/>
                <a:gd name="T3" fmla="*/ 123 h 308"/>
                <a:gd name="T4" fmla="*/ 186 w 197"/>
                <a:gd name="T5" fmla="*/ 108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69 h 308"/>
                <a:gd name="T12" fmla="*/ 153 w 197"/>
                <a:gd name="T13" fmla="*/ 31 h 308"/>
                <a:gd name="T14" fmla="*/ 175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0 w 197"/>
                <a:gd name="T21" fmla="*/ 66 h 308"/>
                <a:gd name="T22" fmla="*/ 70 w 197"/>
                <a:gd name="T23" fmla="*/ 93 h 308"/>
                <a:gd name="T24" fmla="*/ 21 w 197"/>
                <a:gd name="T25" fmla="*/ 93 h 308"/>
                <a:gd name="T26" fmla="*/ 0 w 197"/>
                <a:gd name="T27" fmla="*/ 108 h 308"/>
                <a:gd name="T28" fmla="*/ 20 w 197"/>
                <a:gd name="T29" fmla="*/ 123 h 308"/>
                <a:gd name="T30" fmla="*/ 70 w 197"/>
                <a:gd name="T31" fmla="*/ 123 h 308"/>
                <a:gd name="T32" fmla="*/ 70 w 197"/>
                <a:gd name="T33" fmla="*/ 277 h 308"/>
                <a:gd name="T34" fmla="*/ 20 w 197"/>
                <a:gd name="T35" fmla="*/ 277 h 308"/>
                <a:gd name="T36" fmla="*/ 0 w 197"/>
                <a:gd name="T37" fmla="*/ 292 h 308"/>
                <a:gd name="T38" fmla="*/ 20 w 197"/>
                <a:gd name="T39" fmla="*/ 308 h 308"/>
                <a:gd name="T40" fmla="*/ 155 w 197"/>
                <a:gd name="T41" fmla="*/ 308 h 308"/>
                <a:gd name="T42" fmla="*/ 176 w 197"/>
                <a:gd name="T43" fmla="*/ 293 h 308"/>
                <a:gd name="T44" fmla="*/ 155 w 197"/>
                <a:gd name="T45" fmla="*/ 277 h 308"/>
                <a:gd name="T46" fmla="*/ 105 w 197"/>
                <a:gd name="T47" fmla="*/ 277 h 308"/>
                <a:gd name="T48" fmla="*/ 105 w 197"/>
                <a:gd name="T49" fmla="*/ 12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3"/>
                  </a:moveTo>
                  <a:lnTo>
                    <a:pt x="166" y="123"/>
                  </a:lnTo>
                  <a:cubicBezTo>
                    <a:pt x="173" y="123"/>
                    <a:pt x="186" y="123"/>
                    <a:pt x="186" y="108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69"/>
                  </a:lnTo>
                  <a:cubicBezTo>
                    <a:pt x="105" y="31"/>
                    <a:pt x="138" y="31"/>
                    <a:pt x="153" y="31"/>
                  </a:cubicBezTo>
                  <a:cubicBezTo>
                    <a:pt x="153" y="33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0" y="23"/>
                    <a:pt x="70" y="66"/>
                  </a:cubicBezTo>
                  <a:lnTo>
                    <a:pt x="70" y="93"/>
                  </a:lnTo>
                  <a:lnTo>
                    <a:pt x="21" y="93"/>
                  </a:lnTo>
                  <a:cubicBezTo>
                    <a:pt x="13" y="93"/>
                    <a:pt x="0" y="93"/>
                    <a:pt x="0" y="108"/>
                  </a:cubicBezTo>
                  <a:cubicBezTo>
                    <a:pt x="0" y="123"/>
                    <a:pt x="13" y="123"/>
                    <a:pt x="20" y="123"/>
                  </a:cubicBezTo>
                  <a:lnTo>
                    <a:pt x="70" y="123"/>
                  </a:lnTo>
                  <a:lnTo>
                    <a:pt x="70" y="277"/>
                  </a:lnTo>
                  <a:lnTo>
                    <a:pt x="20" y="277"/>
                  </a:lnTo>
                  <a:cubicBezTo>
                    <a:pt x="13" y="277"/>
                    <a:pt x="0" y="277"/>
                    <a:pt x="0" y="292"/>
                  </a:cubicBezTo>
                  <a:cubicBezTo>
                    <a:pt x="0" y="308"/>
                    <a:pt x="13" y="308"/>
                    <a:pt x="20" y="308"/>
                  </a:cubicBezTo>
                  <a:lnTo>
                    <a:pt x="155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7"/>
                    <a:pt x="163" y="277"/>
                    <a:pt x="155" y="277"/>
                  </a:cubicBezTo>
                  <a:lnTo>
                    <a:pt x="105" y="277"/>
                  </a:lnTo>
                  <a:lnTo>
                    <a:pt x="105" y="12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5" name="Freeform 92">
              <a:extLst>
                <a:ext uri="{FF2B5EF4-FFF2-40B4-BE49-F238E27FC236}">
                  <a16:creationId xmlns:a16="http://schemas.microsoft.com/office/drawing/2014/main" id="{F0B56C00-54E4-465C-82BF-109190950382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5599112" y="2835275"/>
              <a:ext cx="17463" cy="61913"/>
            </a:xfrm>
            <a:custGeom>
              <a:avLst/>
              <a:gdLst>
                <a:gd name="T0" fmla="*/ 45 w 46"/>
                <a:gd name="T1" fmla="*/ 28 h 146"/>
                <a:gd name="T2" fmla="*/ 23 w 46"/>
                <a:gd name="T3" fmla="*/ 0 h 146"/>
                <a:gd name="T4" fmla="*/ 0 w 46"/>
                <a:gd name="T5" fmla="*/ 22 h 146"/>
                <a:gd name="T6" fmla="*/ 1 w 46"/>
                <a:gd name="T7" fmla="*/ 32 h 146"/>
                <a:gd name="T8" fmla="*/ 7 w 46"/>
                <a:gd name="T9" fmla="*/ 128 h 146"/>
                <a:gd name="T10" fmla="*/ 23 w 46"/>
                <a:gd name="T11" fmla="*/ 146 h 146"/>
                <a:gd name="T12" fmla="*/ 38 w 46"/>
                <a:gd name="T13" fmla="*/ 128 h 146"/>
                <a:gd name="T14" fmla="*/ 45 w 46"/>
                <a:gd name="T15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46">
                  <a:moveTo>
                    <a:pt x="45" y="28"/>
                  </a:moveTo>
                  <a:cubicBezTo>
                    <a:pt x="46" y="7"/>
                    <a:pt x="35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1" y="32"/>
                  </a:lnTo>
                  <a:lnTo>
                    <a:pt x="7" y="128"/>
                  </a:lnTo>
                  <a:cubicBezTo>
                    <a:pt x="8" y="136"/>
                    <a:pt x="8" y="146"/>
                    <a:pt x="23" y="146"/>
                  </a:cubicBezTo>
                  <a:cubicBezTo>
                    <a:pt x="37" y="146"/>
                    <a:pt x="38" y="136"/>
                    <a:pt x="38" y="128"/>
                  </a:cubicBezTo>
                  <a:lnTo>
                    <a:pt x="4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6" name="Freeform 93">
              <a:extLst>
                <a:ext uri="{FF2B5EF4-FFF2-40B4-BE49-F238E27FC236}">
                  <a16:creationId xmlns:a16="http://schemas.microsoft.com/office/drawing/2014/main" id="{AB839C70-004F-4846-883D-ACD174842343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5768975" y="2873375"/>
              <a:ext cx="77788" cy="95250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7" name="Freeform 94">
              <a:extLst>
                <a:ext uri="{FF2B5EF4-FFF2-40B4-BE49-F238E27FC236}">
                  <a16:creationId xmlns:a16="http://schemas.microsoft.com/office/drawing/2014/main" id="{8DE3DA7A-8D2C-4BEA-B4B1-84440C453F5F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864225" y="2874963"/>
              <a:ext cx="88900" cy="92075"/>
            </a:xfrm>
            <a:custGeom>
              <a:avLst/>
              <a:gdLst>
                <a:gd name="T0" fmla="*/ 130 w 234"/>
                <a:gd name="T1" fmla="*/ 104 h 215"/>
                <a:gd name="T2" fmla="*/ 187 w 234"/>
                <a:gd name="T3" fmla="*/ 30 h 215"/>
                <a:gd name="T4" fmla="*/ 207 w 234"/>
                <a:gd name="T5" fmla="*/ 30 h 215"/>
                <a:gd name="T6" fmla="*/ 227 w 234"/>
                <a:gd name="T7" fmla="*/ 15 h 215"/>
                <a:gd name="T8" fmla="*/ 207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0 h 215"/>
                <a:gd name="T16" fmla="*/ 116 w 234"/>
                <a:gd name="T17" fmla="*/ 81 h 215"/>
                <a:gd name="T18" fmla="*/ 78 w 234"/>
                <a:gd name="T19" fmla="*/ 30 h 215"/>
                <a:gd name="T20" fmla="*/ 102 w 234"/>
                <a:gd name="T21" fmla="*/ 15 h 215"/>
                <a:gd name="T22" fmla="*/ 82 w 234"/>
                <a:gd name="T23" fmla="*/ 0 h 215"/>
                <a:gd name="T24" fmla="*/ 24 w 234"/>
                <a:gd name="T25" fmla="*/ 0 h 215"/>
                <a:gd name="T26" fmla="*/ 3 w 234"/>
                <a:gd name="T27" fmla="*/ 15 h 215"/>
                <a:gd name="T28" fmla="*/ 24 w 234"/>
                <a:gd name="T29" fmla="*/ 30 h 215"/>
                <a:gd name="T30" fmla="*/ 44 w 234"/>
                <a:gd name="T31" fmla="*/ 30 h 215"/>
                <a:gd name="T32" fmla="*/ 102 w 234"/>
                <a:gd name="T33" fmla="*/ 104 h 215"/>
                <a:gd name="T34" fmla="*/ 41 w 234"/>
                <a:gd name="T35" fmla="*/ 184 h 215"/>
                <a:gd name="T36" fmla="*/ 21 w 234"/>
                <a:gd name="T37" fmla="*/ 184 h 215"/>
                <a:gd name="T38" fmla="*/ 0 w 234"/>
                <a:gd name="T39" fmla="*/ 200 h 215"/>
                <a:gd name="T40" fmla="*/ 21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4 h 215"/>
                <a:gd name="T48" fmla="*/ 116 w 234"/>
                <a:gd name="T49" fmla="*/ 123 h 215"/>
                <a:gd name="T50" fmla="*/ 160 w 234"/>
                <a:gd name="T51" fmla="*/ 184 h 215"/>
                <a:gd name="T52" fmla="*/ 135 w 234"/>
                <a:gd name="T53" fmla="*/ 200 h 215"/>
                <a:gd name="T54" fmla="*/ 155 w 234"/>
                <a:gd name="T55" fmla="*/ 215 h 215"/>
                <a:gd name="T56" fmla="*/ 214 w 234"/>
                <a:gd name="T57" fmla="*/ 215 h 215"/>
                <a:gd name="T58" fmla="*/ 234 w 234"/>
                <a:gd name="T59" fmla="*/ 200 h 215"/>
                <a:gd name="T60" fmla="*/ 214 w 234"/>
                <a:gd name="T61" fmla="*/ 184 h 215"/>
                <a:gd name="T62" fmla="*/ 194 w 234"/>
                <a:gd name="T63" fmla="*/ 184 h 215"/>
                <a:gd name="T64" fmla="*/ 130 w 234"/>
                <a:gd name="T65" fmla="*/ 1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4"/>
                  </a:moveTo>
                  <a:lnTo>
                    <a:pt x="187" y="30"/>
                  </a:lnTo>
                  <a:lnTo>
                    <a:pt x="207" y="30"/>
                  </a:lnTo>
                  <a:cubicBezTo>
                    <a:pt x="214" y="30"/>
                    <a:pt x="227" y="30"/>
                    <a:pt x="227" y="15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0"/>
                    <a:pt x="139" y="30"/>
                    <a:pt x="153" y="30"/>
                  </a:cubicBezTo>
                  <a:lnTo>
                    <a:pt x="116" y="81"/>
                  </a:lnTo>
                  <a:lnTo>
                    <a:pt x="78" y="30"/>
                  </a:lnTo>
                  <a:cubicBezTo>
                    <a:pt x="91" y="30"/>
                    <a:pt x="102" y="30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5"/>
                  </a:cubicBezTo>
                  <a:cubicBezTo>
                    <a:pt x="3" y="30"/>
                    <a:pt x="17" y="30"/>
                    <a:pt x="24" y="30"/>
                  </a:cubicBezTo>
                  <a:lnTo>
                    <a:pt x="44" y="30"/>
                  </a:lnTo>
                  <a:lnTo>
                    <a:pt x="102" y="104"/>
                  </a:lnTo>
                  <a:lnTo>
                    <a:pt x="41" y="184"/>
                  </a:lnTo>
                  <a:lnTo>
                    <a:pt x="21" y="184"/>
                  </a:lnTo>
                  <a:cubicBezTo>
                    <a:pt x="13" y="184"/>
                    <a:pt x="0" y="184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4"/>
                    <a:pt x="88" y="184"/>
                    <a:pt x="73" y="184"/>
                  </a:cubicBezTo>
                  <a:lnTo>
                    <a:pt x="116" y="123"/>
                  </a:lnTo>
                  <a:lnTo>
                    <a:pt x="160" y="184"/>
                  </a:lnTo>
                  <a:cubicBezTo>
                    <a:pt x="146" y="184"/>
                    <a:pt x="135" y="184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  <a:cubicBezTo>
                    <a:pt x="234" y="184"/>
                    <a:pt x="221" y="184"/>
                    <a:pt x="214" y="184"/>
                  </a:cubicBezTo>
                  <a:lnTo>
                    <a:pt x="194" y="184"/>
                  </a:lnTo>
                  <a:lnTo>
                    <a:pt x="130" y="1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8" name="Freeform 95">
              <a:extLst>
                <a:ext uri="{FF2B5EF4-FFF2-40B4-BE49-F238E27FC236}">
                  <a16:creationId xmlns:a16="http://schemas.microsoft.com/office/drawing/2014/main" id="{F2DB3AB8-19B4-4088-A191-C285378EABCA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5969000" y="2873375"/>
              <a:ext cx="90488" cy="95250"/>
            </a:xfrm>
            <a:custGeom>
              <a:avLst/>
              <a:gdLst>
                <a:gd name="T0" fmla="*/ 155 w 233"/>
                <a:gd name="T1" fmla="*/ 204 h 223"/>
                <a:gd name="T2" fmla="*/ 209 w 233"/>
                <a:gd name="T3" fmla="*/ 220 h 223"/>
                <a:gd name="T4" fmla="*/ 233 w 233"/>
                <a:gd name="T5" fmla="*/ 204 h 223"/>
                <a:gd name="T6" fmla="*/ 214 w 233"/>
                <a:gd name="T7" fmla="*/ 189 h 223"/>
                <a:gd name="T8" fmla="*/ 184 w 233"/>
                <a:gd name="T9" fmla="*/ 185 h 223"/>
                <a:gd name="T10" fmla="*/ 184 w 233"/>
                <a:gd name="T11" fmla="*/ 78 h 223"/>
                <a:gd name="T12" fmla="*/ 85 w 233"/>
                <a:gd name="T13" fmla="*/ 0 h 223"/>
                <a:gd name="T14" fmla="*/ 13 w 233"/>
                <a:gd name="T15" fmla="*/ 37 h 223"/>
                <a:gd name="T16" fmla="*/ 35 w 233"/>
                <a:gd name="T17" fmla="*/ 60 h 223"/>
                <a:gd name="T18" fmla="*/ 57 w 233"/>
                <a:gd name="T19" fmla="*/ 37 h 223"/>
                <a:gd name="T20" fmla="*/ 67 w 233"/>
                <a:gd name="T21" fmla="*/ 31 h 223"/>
                <a:gd name="T22" fmla="*/ 85 w 233"/>
                <a:gd name="T23" fmla="*/ 31 h 223"/>
                <a:gd name="T24" fmla="*/ 149 w 233"/>
                <a:gd name="T25" fmla="*/ 82 h 223"/>
                <a:gd name="T26" fmla="*/ 0 w 233"/>
                <a:gd name="T27" fmla="*/ 156 h 223"/>
                <a:gd name="T28" fmla="*/ 82 w 233"/>
                <a:gd name="T29" fmla="*/ 223 h 223"/>
                <a:gd name="T30" fmla="*/ 155 w 233"/>
                <a:gd name="T31" fmla="*/ 204 h 223"/>
                <a:gd name="T32" fmla="*/ 149 w 233"/>
                <a:gd name="T33" fmla="*/ 111 h 223"/>
                <a:gd name="T34" fmla="*/ 149 w 233"/>
                <a:gd name="T35" fmla="*/ 153 h 223"/>
                <a:gd name="T36" fmla="*/ 130 w 233"/>
                <a:gd name="T37" fmla="*/ 184 h 223"/>
                <a:gd name="T38" fmla="*/ 85 w 233"/>
                <a:gd name="T39" fmla="*/ 192 h 223"/>
                <a:gd name="T40" fmla="*/ 34 w 233"/>
                <a:gd name="T41" fmla="*/ 156 h 223"/>
                <a:gd name="T42" fmla="*/ 149 w 233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3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3" y="220"/>
                    <a:pt x="233" y="204"/>
                  </a:cubicBezTo>
                  <a:cubicBezTo>
                    <a:pt x="233" y="189"/>
                    <a:pt x="221" y="189"/>
                    <a:pt x="214" y="189"/>
                  </a:cubicBezTo>
                  <a:cubicBezTo>
                    <a:pt x="193" y="189"/>
                    <a:pt x="188" y="187"/>
                    <a:pt x="184" y="185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3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7" y="32"/>
                    <a:pt x="67" y="31"/>
                  </a:cubicBezTo>
                  <a:cubicBezTo>
                    <a:pt x="74" y="31"/>
                    <a:pt x="81" y="31"/>
                    <a:pt x="85" y="31"/>
                  </a:cubicBezTo>
                  <a:cubicBezTo>
                    <a:pt x="123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0"/>
                    <a:pt x="31" y="223"/>
                    <a:pt x="82" y="223"/>
                  </a:cubicBezTo>
                  <a:cubicBezTo>
                    <a:pt x="100" y="223"/>
                    <a:pt x="131" y="219"/>
                    <a:pt x="155" y="204"/>
                  </a:cubicBezTo>
                  <a:close/>
                  <a:moveTo>
                    <a:pt x="149" y="111"/>
                  </a:moveTo>
                  <a:lnTo>
                    <a:pt x="149" y="153"/>
                  </a:lnTo>
                  <a:cubicBezTo>
                    <a:pt x="149" y="164"/>
                    <a:pt x="149" y="175"/>
                    <a:pt x="130" y="184"/>
                  </a:cubicBezTo>
                  <a:cubicBezTo>
                    <a:pt x="112" y="192"/>
                    <a:pt x="89" y="192"/>
                    <a:pt x="85" y="192"/>
                  </a:cubicBezTo>
                  <a:cubicBezTo>
                    <a:pt x="54" y="192"/>
                    <a:pt x="34" y="175"/>
                    <a:pt x="34" y="156"/>
                  </a:cubicBezTo>
                  <a:cubicBezTo>
                    <a:pt x="34" y="132"/>
                    <a:pt x="77" y="113"/>
                    <a:pt x="14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9" name="Freeform 96">
              <a:extLst>
                <a:ext uri="{FF2B5EF4-FFF2-40B4-BE49-F238E27FC236}">
                  <a16:creationId xmlns:a16="http://schemas.microsoft.com/office/drawing/2014/main" id="{3BEA0724-6481-492B-8279-93A6BB5C9972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6057900" y="2873375"/>
              <a:ext cx="100013" cy="93663"/>
            </a:xfrm>
            <a:custGeom>
              <a:avLst/>
              <a:gdLst>
                <a:gd name="T0" fmla="*/ 56 w 259"/>
                <a:gd name="T1" fmla="*/ 18 h 218"/>
                <a:gd name="T2" fmla="*/ 36 w 259"/>
                <a:gd name="T3" fmla="*/ 3 h 218"/>
                <a:gd name="T4" fmla="*/ 20 w 259"/>
                <a:gd name="T5" fmla="*/ 3 h 218"/>
                <a:gd name="T6" fmla="*/ 0 w 259"/>
                <a:gd name="T7" fmla="*/ 18 h 218"/>
                <a:gd name="T8" fmla="*/ 28 w 259"/>
                <a:gd name="T9" fmla="*/ 33 h 218"/>
                <a:gd name="T10" fmla="*/ 28 w 259"/>
                <a:gd name="T11" fmla="*/ 187 h 218"/>
                <a:gd name="T12" fmla="*/ 0 w 259"/>
                <a:gd name="T13" fmla="*/ 203 h 218"/>
                <a:gd name="T14" fmla="*/ 20 w 259"/>
                <a:gd name="T15" fmla="*/ 218 h 218"/>
                <a:gd name="T16" fmla="*/ 64 w 259"/>
                <a:gd name="T17" fmla="*/ 218 h 218"/>
                <a:gd name="T18" fmla="*/ 85 w 259"/>
                <a:gd name="T19" fmla="*/ 203 h 218"/>
                <a:gd name="T20" fmla="*/ 56 w 259"/>
                <a:gd name="T21" fmla="*/ 187 h 218"/>
                <a:gd name="T22" fmla="*/ 56 w 259"/>
                <a:gd name="T23" fmla="*/ 98 h 218"/>
                <a:gd name="T24" fmla="*/ 97 w 259"/>
                <a:gd name="T25" fmla="*/ 30 h 218"/>
                <a:gd name="T26" fmla="*/ 116 w 259"/>
                <a:gd name="T27" fmla="*/ 71 h 218"/>
                <a:gd name="T28" fmla="*/ 116 w 259"/>
                <a:gd name="T29" fmla="*/ 187 h 218"/>
                <a:gd name="T30" fmla="*/ 94 w 259"/>
                <a:gd name="T31" fmla="*/ 203 h 218"/>
                <a:gd name="T32" fmla="*/ 114 w 259"/>
                <a:gd name="T33" fmla="*/ 218 h 218"/>
                <a:gd name="T34" fmla="*/ 152 w 259"/>
                <a:gd name="T35" fmla="*/ 218 h 218"/>
                <a:gd name="T36" fmla="*/ 172 w 259"/>
                <a:gd name="T37" fmla="*/ 203 h 218"/>
                <a:gd name="T38" fmla="*/ 144 w 259"/>
                <a:gd name="T39" fmla="*/ 187 h 218"/>
                <a:gd name="T40" fmla="*/ 144 w 259"/>
                <a:gd name="T41" fmla="*/ 98 h 218"/>
                <a:gd name="T42" fmla="*/ 184 w 259"/>
                <a:gd name="T43" fmla="*/ 30 h 218"/>
                <a:gd name="T44" fmla="*/ 203 w 259"/>
                <a:gd name="T45" fmla="*/ 71 h 218"/>
                <a:gd name="T46" fmla="*/ 203 w 259"/>
                <a:gd name="T47" fmla="*/ 187 h 218"/>
                <a:gd name="T48" fmla="*/ 181 w 259"/>
                <a:gd name="T49" fmla="*/ 203 h 218"/>
                <a:gd name="T50" fmla="*/ 201 w 259"/>
                <a:gd name="T51" fmla="*/ 218 h 218"/>
                <a:gd name="T52" fmla="*/ 239 w 259"/>
                <a:gd name="T53" fmla="*/ 218 h 218"/>
                <a:gd name="T54" fmla="*/ 259 w 259"/>
                <a:gd name="T55" fmla="*/ 203 h 218"/>
                <a:gd name="T56" fmla="*/ 231 w 259"/>
                <a:gd name="T57" fmla="*/ 187 h 218"/>
                <a:gd name="T58" fmla="*/ 231 w 259"/>
                <a:gd name="T59" fmla="*/ 67 h 218"/>
                <a:gd name="T60" fmla="*/ 186 w 259"/>
                <a:gd name="T61" fmla="*/ 0 h 218"/>
                <a:gd name="T62" fmla="*/ 137 w 259"/>
                <a:gd name="T63" fmla="*/ 26 h 218"/>
                <a:gd name="T64" fmla="*/ 99 w 259"/>
                <a:gd name="T65" fmla="*/ 0 h 218"/>
                <a:gd name="T66" fmla="*/ 56 w 259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56" y="18"/>
                  </a:move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7"/>
                  </a:lnTo>
                  <a:cubicBezTo>
                    <a:pt x="10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7"/>
                    <a:pt x="74" y="187"/>
                    <a:pt x="56" y="187"/>
                  </a:cubicBezTo>
                  <a:lnTo>
                    <a:pt x="56" y="98"/>
                  </a:lnTo>
                  <a:cubicBezTo>
                    <a:pt x="56" y="54"/>
                    <a:pt x="77" y="30"/>
                    <a:pt x="97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7"/>
                  </a:lnTo>
                  <a:cubicBezTo>
                    <a:pt x="106" y="187"/>
                    <a:pt x="94" y="187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7"/>
                    <a:pt x="161" y="187"/>
                    <a:pt x="144" y="187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4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7"/>
                  </a:lnTo>
                  <a:cubicBezTo>
                    <a:pt x="193" y="187"/>
                    <a:pt x="181" y="187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  <a:cubicBezTo>
                    <a:pt x="259" y="187"/>
                    <a:pt x="249" y="187"/>
                    <a:pt x="231" y="187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6" y="0"/>
                  </a:cubicBezTo>
                  <a:cubicBezTo>
                    <a:pt x="171" y="0"/>
                    <a:pt x="151" y="6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0" name="Freeform 97">
              <a:extLst>
                <a:ext uri="{FF2B5EF4-FFF2-40B4-BE49-F238E27FC236}">
                  <a16:creationId xmlns:a16="http://schemas.microsoft.com/office/drawing/2014/main" id="{DFAEC833-86EF-4DBD-97DA-BA17C56BBCCE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6161087" y="2873375"/>
              <a:ext cx="92075" cy="141288"/>
            </a:xfrm>
            <a:custGeom>
              <a:avLst/>
              <a:gdLst>
                <a:gd name="T0" fmla="*/ 77 w 238"/>
                <a:gd name="T1" fmla="*/ 86 h 329"/>
                <a:gd name="T2" fmla="*/ 138 w 238"/>
                <a:gd name="T3" fmla="*/ 30 h 329"/>
                <a:gd name="T4" fmla="*/ 203 w 238"/>
                <a:gd name="T5" fmla="*/ 110 h 329"/>
                <a:gd name="T6" fmla="*/ 134 w 238"/>
                <a:gd name="T7" fmla="*/ 190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5 h 329"/>
                <a:gd name="T14" fmla="*/ 135 w 238"/>
                <a:gd name="T15" fmla="*/ 221 h 329"/>
                <a:gd name="T16" fmla="*/ 238 w 238"/>
                <a:gd name="T17" fmla="*/ 110 h 329"/>
                <a:gd name="T18" fmla="*/ 141 w 238"/>
                <a:gd name="T19" fmla="*/ 0 h 329"/>
                <a:gd name="T20" fmla="*/ 77 w 238"/>
                <a:gd name="T21" fmla="*/ 24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8 h 329"/>
                <a:gd name="T28" fmla="*/ 20 w 238"/>
                <a:gd name="T29" fmla="*/ 33 h 329"/>
                <a:gd name="T30" fmla="*/ 43 w 238"/>
                <a:gd name="T31" fmla="*/ 33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100 w 238"/>
                <a:gd name="T41" fmla="*/ 329 h 329"/>
                <a:gd name="T42" fmla="*/ 120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0"/>
                    <a:pt x="138" y="30"/>
                  </a:cubicBezTo>
                  <a:cubicBezTo>
                    <a:pt x="174" y="30"/>
                    <a:pt x="203" y="67"/>
                    <a:pt x="203" y="110"/>
                  </a:cubicBezTo>
                  <a:cubicBezTo>
                    <a:pt x="203" y="158"/>
                    <a:pt x="168" y="190"/>
                    <a:pt x="134" y="190"/>
                  </a:cubicBezTo>
                  <a:cubicBezTo>
                    <a:pt x="95" y="190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5"/>
                  </a:moveTo>
                  <a:cubicBezTo>
                    <a:pt x="98" y="216"/>
                    <a:pt x="119" y="221"/>
                    <a:pt x="135" y="221"/>
                  </a:cubicBezTo>
                  <a:cubicBezTo>
                    <a:pt x="189" y="221"/>
                    <a:pt x="238" y="173"/>
                    <a:pt x="238" y="110"/>
                  </a:cubicBezTo>
                  <a:cubicBezTo>
                    <a:pt x="238" y="49"/>
                    <a:pt x="193" y="0"/>
                    <a:pt x="141" y="0"/>
                  </a:cubicBezTo>
                  <a:cubicBezTo>
                    <a:pt x="117" y="0"/>
                    <a:pt x="94" y="9"/>
                    <a:pt x="77" y="24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100" y="329"/>
                  </a:lnTo>
                  <a:cubicBezTo>
                    <a:pt x="107" y="329"/>
                    <a:pt x="120" y="329"/>
                    <a:pt x="120" y="314"/>
                  </a:cubicBezTo>
                  <a:cubicBezTo>
                    <a:pt x="120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1" name="Freeform 98">
              <a:extLst>
                <a:ext uri="{FF2B5EF4-FFF2-40B4-BE49-F238E27FC236}">
                  <a16:creationId xmlns:a16="http://schemas.microsoft.com/office/drawing/2014/main" id="{461FAE16-D54E-47CF-80D9-E2E7A85A79E1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6270625" y="2836863"/>
              <a:ext cx="79375" cy="130175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0 h 305"/>
                <a:gd name="T10" fmla="*/ 85 w 204"/>
                <a:gd name="T11" fmla="*/ 30 h 305"/>
                <a:gd name="T12" fmla="*/ 85 w 204"/>
                <a:gd name="T13" fmla="*/ 274 h 305"/>
                <a:gd name="T14" fmla="*/ 20 w 204"/>
                <a:gd name="T15" fmla="*/ 274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4 h 305"/>
                <a:gd name="T26" fmla="*/ 119 w 204"/>
                <a:gd name="T27" fmla="*/ 274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85" y="30"/>
                  </a:lnTo>
                  <a:lnTo>
                    <a:pt x="85" y="274"/>
                  </a:lnTo>
                  <a:lnTo>
                    <a:pt x="20" y="274"/>
                  </a:lnTo>
                  <a:cubicBezTo>
                    <a:pt x="12" y="274"/>
                    <a:pt x="0" y="274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4"/>
                    <a:pt x="192" y="274"/>
                    <a:pt x="184" y="274"/>
                  </a:cubicBezTo>
                  <a:lnTo>
                    <a:pt x="119" y="274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2" name="Freeform 99">
              <a:extLst>
                <a:ext uri="{FF2B5EF4-FFF2-40B4-BE49-F238E27FC236}">
                  <a16:creationId xmlns:a16="http://schemas.microsoft.com/office/drawing/2014/main" id="{2320066D-7542-4D9A-B1AF-0AB351FF610B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6370637" y="2873375"/>
              <a:ext cx="77788" cy="95250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3" name="Freeform 100">
              <a:extLst>
                <a:ext uri="{FF2B5EF4-FFF2-40B4-BE49-F238E27FC236}">
                  <a16:creationId xmlns:a16="http://schemas.microsoft.com/office/drawing/2014/main" id="{D342971C-8B11-48D1-BB8C-5197A73FE6EE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6499225" y="2940050"/>
              <a:ext cx="23813" cy="26988"/>
            </a:xfrm>
            <a:custGeom>
              <a:avLst/>
              <a:gdLst>
                <a:gd name="T0" fmla="*/ 62 w 62"/>
                <a:gd name="T1" fmla="*/ 32 h 63"/>
                <a:gd name="T2" fmla="*/ 31 w 62"/>
                <a:gd name="T3" fmla="*/ 0 h 63"/>
                <a:gd name="T4" fmla="*/ 0 w 62"/>
                <a:gd name="T5" fmla="*/ 31 h 63"/>
                <a:gd name="T6" fmla="*/ 31 w 62"/>
                <a:gd name="T7" fmla="*/ 63 h 63"/>
                <a:gd name="T8" fmla="*/ 62 w 62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62" y="32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2" y="47"/>
                    <a:pt x="62" y="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4" name="Freeform 101">
              <a:extLst>
                <a:ext uri="{FF2B5EF4-FFF2-40B4-BE49-F238E27FC236}">
                  <a16:creationId xmlns:a16="http://schemas.microsoft.com/office/drawing/2014/main" id="{D748775F-D6F0-49ED-B458-33DDF8267204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575425" y="2873375"/>
              <a:ext cx="74613" cy="95250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2 h 223"/>
                <a:gd name="T4" fmla="*/ 162 w 196"/>
                <a:gd name="T5" fmla="*/ 162 h 223"/>
                <a:gd name="T6" fmla="*/ 113 w 196"/>
                <a:gd name="T7" fmla="*/ 192 h 223"/>
                <a:gd name="T8" fmla="*/ 34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7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2"/>
                    <a:pt x="181" y="152"/>
                    <a:pt x="178" y="152"/>
                  </a:cubicBezTo>
                  <a:cubicBezTo>
                    <a:pt x="170" y="152"/>
                    <a:pt x="165" y="153"/>
                    <a:pt x="162" y="162"/>
                  </a:cubicBezTo>
                  <a:cubicBezTo>
                    <a:pt x="159" y="169"/>
                    <a:pt x="149" y="192"/>
                    <a:pt x="113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5" y="60"/>
                    <a:pt x="167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5" name="Freeform 102">
              <a:extLst>
                <a:ext uri="{FF2B5EF4-FFF2-40B4-BE49-F238E27FC236}">
                  <a16:creationId xmlns:a16="http://schemas.microsoft.com/office/drawing/2014/main" id="{AF2CDE01-5798-4522-8B79-CC55B39BD801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6672262" y="2873375"/>
              <a:ext cx="77788" cy="95250"/>
            </a:xfrm>
            <a:custGeom>
              <a:avLst/>
              <a:gdLst>
                <a:gd name="T0" fmla="*/ 205 w 205"/>
                <a:gd name="T1" fmla="*/ 112 h 223"/>
                <a:gd name="T2" fmla="*/ 103 w 205"/>
                <a:gd name="T3" fmla="*/ 0 h 223"/>
                <a:gd name="T4" fmla="*/ 0 w 205"/>
                <a:gd name="T5" fmla="*/ 112 h 223"/>
                <a:gd name="T6" fmla="*/ 103 w 205"/>
                <a:gd name="T7" fmla="*/ 223 h 223"/>
                <a:gd name="T8" fmla="*/ 205 w 205"/>
                <a:gd name="T9" fmla="*/ 112 h 223"/>
                <a:gd name="T10" fmla="*/ 103 w 205"/>
                <a:gd name="T11" fmla="*/ 192 h 223"/>
                <a:gd name="T12" fmla="*/ 35 w 205"/>
                <a:gd name="T13" fmla="*/ 109 h 223"/>
                <a:gd name="T14" fmla="*/ 103 w 205"/>
                <a:gd name="T15" fmla="*/ 31 h 223"/>
                <a:gd name="T16" fmla="*/ 170 w 205"/>
                <a:gd name="T17" fmla="*/ 109 h 223"/>
                <a:gd name="T18" fmla="*/ 103 w 205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9" y="0"/>
                    <a:pt x="103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5"/>
                    <a:pt x="48" y="223"/>
                    <a:pt x="103" y="223"/>
                  </a:cubicBezTo>
                  <a:cubicBezTo>
                    <a:pt x="158" y="223"/>
                    <a:pt x="205" y="175"/>
                    <a:pt x="205" y="112"/>
                  </a:cubicBezTo>
                  <a:close/>
                  <a:moveTo>
                    <a:pt x="103" y="192"/>
                  </a:moveTo>
                  <a:cubicBezTo>
                    <a:pt x="66" y="192"/>
                    <a:pt x="35" y="155"/>
                    <a:pt x="35" y="109"/>
                  </a:cubicBezTo>
                  <a:cubicBezTo>
                    <a:pt x="35" y="63"/>
                    <a:pt x="67" y="31"/>
                    <a:pt x="103" y="31"/>
                  </a:cubicBezTo>
                  <a:cubicBezTo>
                    <a:pt x="139" y="31"/>
                    <a:pt x="170" y="63"/>
                    <a:pt x="170" y="109"/>
                  </a:cubicBezTo>
                  <a:cubicBezTo>
                    <a:pt x="170" y="155"/>
                    <a:pt x="140" y="192"/>
                    <a:pt x="103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6" name="Freeform 103">
              <a:extLst>
                <a:ext uri="{FF2B5EF4-FFF2-40B4-BE49-F238E27FC236}">
                  <a16:creationId xmlns:a16="http://schemas.microsoft.com/office/drawing/2014/main" id="{F853F443-2C08-4D69-B8FE-1A49107F04AB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6761162" y="2873375"/>
              <a:ext cx="98425" cy="93663"/>
            </a:xfrm>
            <a:custGeom>
              <a:avLst/>
              <a:gdLst>
                <a:gd name="T0" fmla="*/ 56 w 259"/>
                <a:gd name="T1" fmla="*/ 18 h 218"/>
                <a:gd name="T2" fmla="*/ 36 w 259"/>
                <a:gd name="T3" fmla="*/ 3 h 218"/>
                <a:gd name="T4" fmla="*/ 20 w 259"/>
                <a:gd name="T5" fmla="*/ 3 h 218"/>
                <a:gd name="T6" fmla="*/ 0 w 259"/>
                <a:gd name="T7" fmla="*/ 18 h 218"/>
                <a:gd name="T8" fmla="*/ 28 w 259"/>
                <a:gd name="T9" fmla="*/ 33 h 218"/>
                <a:gd name="T10" fmla="*/ 28 w 259"/>
                <a:gd name="T11" fmla="*/ 187 h 218"/>
                <a:gd name="T12" fmla="*/ 0 w 259"/>
                <a:gd name="T13" fmla="*/ 203 h 218"/>
                <a:gd name="T14" fmla="*/ 20 w 259"/>
                <a:gd name="T15" fmla="*/ 218 h 218"/>
                <a:gd name="T16" fmla="*/ 64 w 259"/>
                <a:gd name="T17" fmla="*/ 218 h 218"/>
                <a:gd name="T18" fmla="*/ 84 w 259"/>
                <a:gd name="T19" fmla="*/ 203 h 218"/>
                <a:gd name="T20" fmla="*/ 56 w 259"/>
                <a:gd name="T21" fmla="*/ 187 h 218"/>
                <a:gd name="T22" fmla="*/ 56 w 259"/>
                <a:gd name="T23" fmla="*/ 98 h 218"/>
                <a:gd name="T24" fmla="*/ 97 w 259"/>
                <a:gd name="T25" fmla="*/ 30 h 218"/>
                <a:gd name="T26" fmla="*/ 115 w 259"/>
                <a:gd name="T27" fmla="*/ 71 h 218"/>
                <a:gd name="T28" fmla="*/ 115 w 259"/>
                <a:gd name="T29" fmla="*/ 187 h 218"/>
                <a:gd name="T30" fmla="*/ 93 w 259"/>
                <a:gd name="T31" fmla="*/ 203 h 218"/>
                <a:gd name="T32" fmla="*/ 114 w 259"/>
                <a:gd name="T33" fmla="*/ 218 h 218"/>
                <a:gd name="T34" fmla="*/ 151 w 259"/>
                <a:gd name="T35" fmla="*/ 218 h 218"/>
                <a:gd name="T36" fmla="*/ 172 w 259"/>
                <a:gd name="T37" fmla="*/ 203 h 218"/>
                <a:gd name="T38" fmla="*/ 143 w 259"/>
                <a:gd name="T39" fmla="*/ 187 h 218"/>
                <a:gd name="T40" fmla="*/ 143 w 259"/>
                <a:gd name="T41" fmla="*/ 98 h 218"/>
                <a:gd name="T42" fmla="*/ 184 w 259"/>
                <a:gd name="T43" fmla="*/ 30 h 218"/>
                <a:gd name="T44" fmla="*/ 202 w 259"/>
                <a:gd name="T45" fmla="*/ 71 h 218"/>
                <a:gd name="T46" fmla="*/ 202 w 259"/>
                <a:gd name="T47" fmla="*/ 187 h 218"/>
                <a:gd name="T48" fmla="*/ 181 w 259"/>
                <a:gd name="T49" fmla="*/ 203 h 218"/>
                <a:gd name="T50" fmla="*/ 201 w 259"/>
                <a:gd name="T51" fmla="*/ 218 h 218"/>
                <a:gd name="T52" fmla="*/ 238 w 259"/>
                <a:gd name="T53" fmla="*/ 218 h 218"/>
                <a:gd name="T54" fmla="*/ 259 w 259"/>
                <a:gd name="T55" fmla="*/ 203 h 218"/>
                <a:gd name="T56" fmla="*/ 230 w 259"/>
                <a:gd name="T57" fmla="*/ 187 h 218"/>
                <a:gd name="T58" fmla="*/ 230 w 259"/>
                <a:gd name="T59" fmla="*/ 67 h 218"/>
                <a:gd name="T60" fmla="*/ 186 w 259"/>
                <a:gd name="T61" fmla="*/ 0 h 218"/>
                <a:gd name="T62" fmla="*/ 137 w 259"/>
                <a:gd name="T63" fmla="*/ 26 h 218"/>
                <a:gd name="T64" fmla="*/ 99 w 259"/>
                <a:gd name="T65" fmla="*/ 0 h 218"/>
                <a:gd name="T66" fmla="*/ 56 w 259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56" y="18"/>
                  </a:moveTo>
                  <a:cubicBezTo>
                    <a:pt x="55" y="3"/>
                    <a:pt x="45" y="3"/>
                    <a:pt x="36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0" y="33"/>
                    <a:pt x="28" y="33"/>
                  </a:cubicBezTo>
                  <a:lnTo>
                    <a:pt x="28" y="187"/>
                  </a:lnTo>
                  <a:cubicBezTo>
                    <a:pt x="10" y="187"/>
                    <a:pt x="0" y="187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64" y="218"/>
                  </a:lnTo>
                  <a:cubicBezTo>
                    <a:pt x="71" y="218"/>
                    <a:pt x="84" y="218"/>
                    <a:pt x="84" y="203"/>
                  </a:cubicBezTo>
                  <a:cubicBezTo>
                    <a:pt x="84" y="187"/>
                    <a:pt x="74" y="187"/>
                    <a:pt x="56" y="187"/>
                  </a:cubicBezTo>
                  <a:lnTo>
                    <a:pt x="56" y="98"/>
                  </a:lnTo>
                  <a:cubicBezTo>
                    <a:pt x="56" y="54"/>
                    <a:pt x="76" y="30"/>
                    <a:pt x="97" y="30"/>
                  </a:cubicBezTo>
                  <a:cubicBezTo>
                    <a:pt x="108" y="30"/>
                    <a:pt x="115" y="39"/>
                    <a:pt x="115" y="71"/>
                  </a:cubicBezTo>
                  <a:lnTo>
                    <a:pt x="115" y="187"/>
                  </a:lnTo>
                  <a:cubicBezTo>
                    <a:pt x="106" y="187"/>
                    <a:pt x="93" y="187"/>
                    <a:pt x="93" y="203"/>
                  </a:cubicBezTo>
                  <a:cubicBezTo>
                    <a:pt x="93" y="218"/>
                    <a:pt x="107" y="218"/>
                    <a:pt x="114" y="218"/>
                  </a:cubicBezTo>
                  <a:lnTo>
                    <a:pt x="151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7"/>
                    <a:pt x="161" y="187"/>
                    <a:pt x="143" y="187"/>
                  </a:cubicBezTo>
                  <a:lnTo>
                    <a:pt x="143" y="98"/>
                  </a:lnTo>
                  <a:cubicBezTo>
                    <a:pt x="143" y="54"/>
                    <a:pt x="164" y="30"/>
                    <a:pt x="184" y="30"/>
                  </a:cubicBezTo>
                  <a:cubicBezTo>
                    <a:pt x="196" y="30"/>
                    <a:pt x="202" y="39"/>
                    <a:pt x="202" y="71"/>
                  </a:cubicBezTo>
                  <a:lnTo>
                    <a:pt x="202" y="187"/>
                  </a:lnTo>
                  <a:cubicBezTo>
                    <a:pt x="193" y="187"/>
                    <a:pt x="181" y="187"/>
                    <a:pt x="181" y="203"/>
                  </a:cubicBezTo>
                  <a:cubicBezTo>
                    <a:pt x="181" y="218"/>
                    <a:pt x="194" y="218"/>
                    <a:pt x="201" y="218"/>
                  </a:cubicBezTo>
                  <a:lnTo>
                    <a:pt x="238" y="218"/>
                  </a:lnTo>
                  <a:cubicBezTo>
                    <a:pt x="246" y="218"/>
                    <a:pt x="259" y="218"/>
                    <a:pt x="259" y="203"/>
                  </a:cubicBezTo>
                  <a:cubicBezTo>
                    <a:pt x="259" y="187"/>
                    <a:pt x="248" y="187"/>
                    <a:pt x="230" y="187"/>
                  </a:cubicBezTo>
                  <a:lnTo>
                    <a:pt x="230" y="67"/>
                  </a:lnTo>
                  <a:cubicBezTo>
                    <a:pt x="230" y="57"/>
                    <a:pt x="230" y="0"/>
                    <a:pt x="186" y="0"/>
                  </a:cubicBezTo>
                  <a:cubicBezTo>
                    <a:pt x="171" y="0"/>
                    <a:pt x="151" y="6"/>
                    <a:pt x="137" y="26"/>
                  </a:cubicBezTo>
                  <a:cubicBezTo>
                    <a:pt x="129" y="9"/>
                    <a:pt x="115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7" name="Freeform 104">
              <a:extLst>
                <a:ext uri="{FF2B5EF4-FFF2-40B4-BE49-F238E27FC236}">
                  <a16:creationId xmlns:a16="http://schemas.microsoft.com/office/drawing/2014/main" id="{CDAABF30-E364-4006-9BB6-4047D2A0AAEB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3954462" y="3092450"/>
              <a:ext cx="95250" cy="130175"/>
            </a:xfrm>
            <a:custGeom>
              <a:avLst/>
              <a:gdLst>
                <a:gd name="T0" fmla="*/ 207 w 249"/>
                <a:gd name="T1" fmla="*/ 159 h 305"/>
                <a:gd name="T2" fmla="*/ 142 w 249"/>
                <a:gd name="T3" fmla="*/ 87 h 305"/>
                <a:gd name="T4" fmla="*/ 77 w 249"/>
                <a:gd name="T5" fmla="*/ 113 h 305"/>
                <a:gd name="T6" fmla="*/ 77 w 249"/>
                <a:gd name="T7" fmla="*/ 21 h 305"/>
                <a:gd name="T8" fmla="*/ 57 w 249"/>
                <a:gd name="T9" fmla="*/ 0 h 305"/>
                <a:gd name="T10" fmla="*/ 20 w 249"/>
                <a:gd name="T11" fmla="*/ 0 h 305"/>
                <a:gd name="T12" fmla="*/ 0 w 249"/>
                <a:gd name="T13" fmla="*/ 16 h 305"/>
                <a:gd name="T14" fmla="*/ 20 w 249"/>
                <a:gd name="T15" fmla="*/ 31 h 305"/>
                <a:gd name="T16" fmla="*/ 42 w 249"/>
                <a:gd name="T17" fmla="*/ 31 h 305"/>
                <a:gd name="T18" fmla="*/ 42 w 249"/>
                <a:gd name="T19" fmla="*/ 275 h 305"/>
                <a:gd name="T20" fmla="*/ 20 w 249"/>
                <a:gd name="T21" fmla="*/ 275 h 305"/>
                <a:gd name="T22" fmla="*/ 0 w 249"/>
                <a:gd name="T23" fmla="*/ 290 h 305"/>
                <a:gd name="T24" fmla="*/ 20 w 249"/>
                <a:gd name="T25" fmla="*/ 305 h 305"/>
                <a:gd name="T26" fmla="*/ 99 w 249"/>
                <a:gd name="T27" fmla="*/ 305 h 305"/>
                <a:gd name="T28" fmla="*/ 119 w 249"/>
                <a:gd name="T29" fmla="*/ 290 h 305"/>
                <a:gd name="T30" fmla="*/ 99 w 249"/>
                <a:gd name="T31" fmla="*/ 275 h 305"/>
                <a:gd name="T32" fmla="*/ 77 w 249"/>
                <a:gd name="T33" fmla="*/ 275 h 305"/>
                <a:gd name="T34" fmla="*/ 77 w 249"/>
                <a:gd name="T35" fmla="*/ 186 h 305"/>
                <a:gd name="T36" fmla="*/ 139 w 249"/>
                <a:gd name="T37" fmla="*/ 117 h 305"/>
                <a:gd name="T38" fmla="*/ 172 w 249"/>
                <a:gd name="T39" fmla="*/ 161 h 305"/>
                <a:gd name="T40" fmla="*/ 172 w 249"/>
                <a:gd name="T41" fmla="*/ 275 h 305"/>
                <a:gd name="T42" fmla="*/ 153 w 249"/>
                <a:gd name="T43" fmla="*/ 275 h 305"/>
                <a:gd name="T44" fmla="*/ 132 w 249"/>
                <a:gd name="T45" fmla="*/ 290 h 305"/>
                <a:gd name="T46" fmla="*/ 153 w 249"/>
                <a:gd name="T47" fmla="*/ 305 h 305"/>
                <a:gd name="T48" fmla="*/ 229 w 249"/>
                <a:gd name="T49" fmla="*/ 305 h 305"/>
                <a:gd name="T50" fmla="*/ 249 w 249"/>
                <a:gd name="T51" fmla="*/ 290 h 305"/>
                <a:gd name="T52" fmla="*/ 229 w 249"/>
                <a:gd name="T53" fmla="*/ 275 h 305"/>
                <a:gd name="T54" fmla="*/ 207 w 249"/>
                <a:gd name="T55" fmla="*/ 275 h 305"/>
                <a:gd name="T56" fmla="*/ 207 w 249"/>
                <a:gd name="T57" fmla="*/ 1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07" y="159"/>
                  </a:moveTo>
                  <a:cubicBezTo>
                    <a:pt x="207" y="108"/>
                    <a:pt x="181" y="87"/>
                    <a:pt x="142" y="87"/>
                  </a:cubicBezTo>
                  <a:cubicBezTo>
                    <a:pt x="109" y="87"/>
                    <a:pt x="86" y="104"/>
                    <a:pt x="77" y="113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5"/>
                    <a:pt x="107" y="275"/>
                    <a:pt x="99" y="275"/>
                  </a:cubicBezTo>
                  <a:lnTo>
                    <a:pt x="77" y="275"/>
                  </a:lnTo>
                  <a:lnTo>
                    <a:pt x="77" y="186"/>
                  </a:lnTo>
                  <a:cubicBezTo>
                    <a:pt x="77" y="136"/>
                    <a:pt x="113" y="117"/>
                    <a:pt x="139" y="117"/>
                  </a:cubicBezTo>
                  <a:cubicBezTo>
                    <a:pt x="165" y="117"/>
                    <a:pt x="172" y="131"/>
                    <a:pt x="172" y="161"/>
                  </a:cubicBezTo>
                  <a:lnTo>
                    <a:pt x="172" y="275"/>
                  </a:lnTo>
                  <a:lnTo>
                    <a:pt x="153" y="275"/>
                  </a:lnTo>
                  <a:cubicBezTo>
                    <a:pt x="145" y="275"/>
                    <a:pt x="132" y="275"/>
                    <a:pt x="132" y="290"/>
                  </a:cubicBezTo>
                  <a:cubicBezTo>
                    <a:pt x="132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  <a:cubicBezTo>
                    <a:pt x="249" y="275"/>
                    <a:pt x="237" y="275"/>
                    <a:pt x="229" y="275"/>
                  </a:cubicBezTo>
                  <a:lnTo>
                    <a:pt x="207" y="275"/>
                  </a:lnTo>
                  <a:lnTo>
                    <a:pt x="207" y="15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8" name="Freeform 105">
              <a:extLst>
                <a:ext uri="{FF2B5EF4-FFF2-40B4-BE49-F238E27FC236}">
                  <a16:creationId xmlns:a16="http://schemas.microsoft.com/office/drawing/2014/main" id="{728AD83F-D2EC-42AF-918F-C068002C3384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4057650" y="3103563"/>
              <a:ext cx="80963" cy="119063"/>
            </a:xfrm>
            <a:custGeom>
              <a:avLst/>
              <a:gdLst>
                <a:gd name="T0" fmla="*/ 98 w 211"/>
                <a:gd name="T1" fmla="*/ 91 h 279"/>
                <a:gd name="T2" fmla="*/ 180 w 211"/>
                <a:gd name="T3" fmla="*/ 91 h 279"/>
                <a:gd name="T4" fmla="*/ 200 w 211"/>
                <a:gd name="T5" fmla="*/ 76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0 w 211"/>
                <a:gd name="T19" fmla="*/ 61 h 279"/>
                <a:gd name="T20" fmla="*/ 0 w 211"/>
                <a:gd name="T21" fmla="*/ 76 h 279"/>
                <a:gd name="T22" fmla="*/ 20 w 211"/>
                <a:gd name="T23" fmla="*/ 91 h 279"/>
                <a:gd name="T24" fmla="*/ 64 w 211"/>
                <a:gd name="T25" fmla="*/ 91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6 w 211"/>
                <a:gd name="T37" fmla="*/ 249 h 279"/>
                <a:gd name="T38" fmla="*/ 98 w 211"/>
                <a:gd name="T39" fmla="*/ 210 h 279"/>
                <a:gd name="T40" fmla="*/ 98 w 211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1"/>
                  </a:move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C895C1C9-B8C0-456A-9651-8DE7E8297B2B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4157662" y="3103563"/>
              <a:ext cx="80963" cy="119063"/>
            </a:xfrm>
            <a:custGeom>
              <a:avLst/>
              <a:gdLst>
                <a:gd name="T0" fmla="*/ 99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9 w 212"/>
                <a:gd name="T9" fmla="*/ 61 h 279"/>
                <a:gd name="T10" fmla="*/ 99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9 w 212"/>
                <a:gd name="T39" fmla="*/ 210 h 279"/>
                <a:gd name="T40" fmla="*/ 99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9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" name="Freeform 107">
              <a:extLst>
                <a:ext uri="{FF2B5EF4-FFF2-40B4-BE49-F238E27FC236}">
                  <a16:creationId xmlns:a16="http://schemas.microsoft.com/office/drawing/2014/main" id="{472C50C8-B1AD-4D86-A50D-02A2EEA1284D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4256087" y="3128963"/>
              <a:ext cx="90488" cy="139700"/>
            </a:xfrm>
            <a:custGeom>
              <a:avLst/>
              <a:gdLst>
                <a:gd name="T0" fmla="*/ 77 w 238"/>
                <a:gd name="T1" fmla="*/ 86 h 329"/>
                <a:gd name="T2" fmla="*/ 138 w 238"/>
                <a:gd name="T3" fmla="*/ 30 h 329"/>
                <a:gd name="T4" fmla="*/ 203 w 238"/>
                <a:gd name="T5" fmla="*/ 110 h 329"/>
                <a:gd name="T6" fmla="*/ 134 w 238"/>
                <a:gd name="T7" fmla="*/ 191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6 h 329"/>
                <a:gd name="T14" fmla="*/ 135 w 238"/>
                <a:gd name="T15" fmla="*/ 221 h 329"/>
                <a:gd name="T16" fmla="*/ 238 w 238"/>
                <a:gd name="T17" fmla="*/ 110 h 329"/>
                <a:gd name="T18" fmla="*/ 141 w 238"/>
                <a:gd name="T19" fmla="*/ 0 h 329"/>
                <a:gd name="T20" fmla="*/ 77 w 238"/>
                <a:gd name="T21" fmla="*/ 24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8 h 329"/>
                <a:gd name="T28" fmla="*/ 20 w 238"/>
                <a:gd name="T29" fmla="*/ 33 h 329"/>
                <a:gd name="T30" fmla="*/ 43 w 238"/>
                <a:gd name="T31" fmla="*/ 33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100 w 238"/>
                <a:gd name="T41" fmla="*/ 329 h 329"/>
                <a:gd name="T42" fmla="*/ 120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0"/>
                    <a:pt x="138" y="30"/>
                  </a:cubicBezTo>
                  <a:cubicBezTo>
                    <a:pt x="174" y="30"/>
                    <a:pt x="203" y="67"/>
                    <a:pt x="203" y="110"/>
                  </a:cubicBezTo>
                  <a:cubicBezTo>
                    <a:pt x="203" y="158"/>
                    <a:pt x="168" y="191"/>
                    <a:pt x="134" y="191"/>
                  </a:cubicBezTo>
                  <a:cubicBezTo>
                    <a:pt x="95" y="191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6"/>
                  </a:moveTo>
                  <a:cubicBezTo>
                    <a:pt x="98" y="216"/>
                    <a:pt x="119" y="221"/>
                    <a:pt x="135" y="221"/>
                  </a:cubicBezTo>
                  <a:cubicBezTo>
                    <a:pt x="189" y="221"/>
                    <a:pt x="238" y="174"/>
                    <a:pt x="238" y="110"/>
                  </a:cubicBezTo>
                  <a:cubicBezTo>
                    <a:pt x="238" y="49"/>
                    <a:pt x="193" y="0"/>
                    <a:pt x="141" y="0"/>
                  </a:cubicBezTo>
                  <a:cubicBezTo>
                    <a:pt x="117" y="0"/>
                    <a:pt x="94" y="9"/>
                    <a:pt x="77" y="24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100" y="329"/>
                  </a:lnTo>
                  <a:cubicBezTo>
                    <a:pt x="107" y="329"/>
                    <a:pt x="120" y="329"/>
                    <a:pt x="120" y="314"/>
                  </a:cubicBezTo>
                  <a:cubicBezTo>
                    <a:pt x="120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" name="Freeform 108">
              <a:extLst>
                <a:ext uri="{FF2B5EF4-FFF2-40B4-BE49-F238E27FC236}">
                  <a16:creationId xmlns:a16="http://schemas.microsoft.com/office/drawing/2014/main" id="{92D51D0B-05F3-402A-B7B7-56C77EAFB50B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4367212" y="3128963"/>
              <a:ext cx="74613" cy="93663"/>
            </a:xfrm>
            <a:custGeom>
              <a:avLst/>
              <a:gdLst>
                <a:gd name="T0" fmla="*/ 112 w 193"/>
                <a:gd name="T1" fmla="*/ 93 h 223"/>
                <a:gd name="T2" fmla="*/ 79 w 193"/>
                <a:gd name="T3" fmla="*/ 87 h 223"/>
                <a:gd name="T4" fmla="*/ 30 w 193"/>
                <a:gd name="T5" fmla="*/ 59 h 223"/>
                <a:gd name="T6" fmla="*/ 94 w 193"/>
                <a:gd name="T7" fmla="*/ 31 h 223"/>
                <a:gd name="T8" fmla="*/ 143 w 193"/>
                <a:gd name="T9" fmla="*/ 59 h 223"/>
                <a:gd name="T10" fmla="*/ 160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2 w 193"/>
                <a:gd name="T27" fmla="*/ 158 h 223"/>
                <a:gd name="T28" fmla="*/ 99 w 193"/>
                <a:gd name="T29" fmla="*/ 193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3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2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2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3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2" y="125"/>
                    <a:pt x="162" y="131"/>
                    <a:pt x="162" y="158"/>
                  </a:cubicBezTo>
                  <a:cubicBezTo>
                    <a:pt x="162" y="176"/>
                    <a:pt x="144" y="193"/>
                    <a:pt x="99" y="193"/>
                  </a:cubicBezTo>
                  <a:cubicBezTo>
                    <a:pt x="75" y="193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3"/>
                  </a:lnTo>
                  <a:cubicBezTo>
                    <a:pt x="0" y="211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2"/>
                    <a:pt x="193" y="158"/>
                  </a:cubicBezTo>
                  <a:cubicBezTo>
                    <a:pt x="193" y="106"/>
                    <a:pt x="128" y="95"/>
                    <a:pt x="112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" name="Freeform 109">
              <a:extLst>
                <a:ext uri="{FF2B5EF4-FFF2-40B4-BE49-F238E27FC236}">
                  <a16:creationId xmlns:a16="http://schemas.microsoft.com/office/drawing/2014/main" id="{135A57DA-16FC-49A1-97DF-5DD9488DE191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4492625" y="3130550"/>
              <a:ext cx="23813" cy="92075"/>
            </a:xfrm>
            <a:custGeom>
              <a:avLst/>
              <a:gdLst>
                <a:gd name="T0" fmla="*/ 62 w 62"/>
                <a:gd name="T1" fmla="*/ 31 h 215"/>
                <a:gd name="T2" fmla="*/ 32 w 62"/>
                <a:gd name="T3" fmla="*/ 0 h 215"/>
                <a:gd name="T4" fmla="*/ 0 w 62"/>
                <a:gd name="T5" fmla="*/ 31 h 215"/>
                <a:gd name="T6" fmla="*/ 31 w 62"/>
                <a:gd name="T7" fmla="*/ 62 h 215"/>
                <a:gd name="T8" fmla="*/ 62 w 62"/>
                <a:gd name="T9" fmla="*/ 31 h 215"/>
                <a:gd name="T10" fmla="*/ 62 w 62"/>
                <a:gd name="T11" fmla="*/ 184 h 215"/>
                <a:gd name="T12" fmla="*/ 32 w 62"/>
                <a:gd name="T13" fmla="*/ 153 h 215"/>
                <a:gd name="T14" fmla="*/ 0 w 62"/>
                <a:gd name="T15" fmla="*/ 184 h 215"/>
                <a:gd name="T16" fmla="*/ 31 w 62"/>
                <a:gd name="T17" fmla="*/ 215 h 215"/>
                <a:gd name="T18" fmla="*/ 62 w 62"/>
                <a:gd name="T19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15">
                  <a:moveTo>
                    <a:pt x="62" y="31"/>
                  </a:moveTo>
                  <a:cubicBezTo>
                    <a:pt x="62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  <a:close/>
                  <a:moveTo>
                    <a:pt x="62" y="184"/>
                  </a:moveTo>
                  <a:cubicBezTo>
                    <a:pt x="62" y="166"/>
                    <a:pt x="48" y="153"/>
                    <a:pt x="32" y="153"/>
                  </a:cubicBezTo>
                  <a:cubicBezTo>
                    <a:pt x="13" y="153"/>
                    <a:pt x="0" y="168"/>
                    <a:pt x="0" y="184"/>
                  </a:cubicBezTo>
                  <a:cubicBezTo>
                    <a:pt x="0" y="202"/>
                    <a:pt x="15" y="215"/>
                    <a:pt x="31" y="215"/>
                  </a:cubicBezTo>
                  <a:cubicBezTo>
                    <a:pt x="50" y="215"/>
                    <a:pt x="62" y="200"/>
                    <a:pt x="62" y="1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" name="Freeform 110">
              <a:extLst>
                <a:ext uri="{FF2B5EF4-FFF2-40B4-BE49-F238E27FC236}">
                  <a16:creationId xmlns:a16="http://schemas.microsoft.com/office/drawing/2014/main" id="{4799F3FE-CE11-4FAD-B43B-F0B0132DFCB4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4565650" y="3074988"/>
              <a:ext cx="77788" cy="165100"/>
            </a:xfrm>
            <a:custGeom>
              <a:avLst/>
              <a:gdLst>
                <a:gd name="T0" fmla="*/ 199 w 203"/>
                <a:gd name="T1" fmla="*/ 29 h 387"/>
                <a:gd name="T2" fmla="*/ 203 w 203"/>
                <a:gd name="T3" fmla="*/ 17 h 387"/>
                <a:gd name="T4" fmla="*/ 186 w 203"/>
                <a:gd name="T5" fmla="*/ 0 h 387"/>
                <a:gd name="T6" fmla="*/ 168 w 203"/>
                <a:gd name="T7" fmla="*/ 14 h 387"/>
                <a:gd name="T8" fmla="*/ 4 w 203"/>
                <a:gd name="T9" fmla="*/ 358 h 387"/>
                <a:gd name="T10" fmla="*/ 0 w 203"/>
                <a:gd name="T11" fmla="*/ 370 h 387"/>
                <a:gd name="T12" fmla="*/ 17 w 203"/>
                <a:gd name="T13" fmla="*/ 387 h 387"/>
                <a:gd name="T14" fmla="*/ 35 w 203"/>
                <a:gd name="T15" fmla="*/ 373 h 387"/>
                <a:gd name="T16" fmla="*/ 199 w 203"/>
                <a:gd name="T17" fmla="*/ 2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387">
                  <a:moveTo>
                    <a:pt x="199" y="29"/>
                  </a:moveTo>
                  <a:cubicBezTo>
                    <a:pt x="203" y="21"/>
                    <a:pt x="203" y="21"/>
                    <a:pt x="203" y="17"/>
                  </a:cubicBezTo>
                  <a:cubicBezTo>
                    <a:pt x="203" y="8"/>
                    <a:pt x="196" y="0"/>
                    <a:pt x="186" y="0"/>
                  </a:cubicBezTo>
                  <a:cubicBezTo>
                    <a:pt x="175" y="0"/>
                    <a:pt x="171" y="7"/>
                    <a:pt x="168" y="14"/>
                  </a:cubicBezTo>
                  <a:lnTo>
                    <a:pt x="4" y="358"/>
                  </a:lnTo>
                  <a:cubicBezTo>
                    <a:pt x="0" y="366"/>
                    <a:pt x="0" y="366"/>
                    <a:pt x="0" y="370"/>
                  </a:cubicBezTo>
                  <a:cubicBezTo>
                    <a:pt x="0" y="379"/>
                    <a:pt x="7" y="387"/>
                    <a:pt x="17" y="387"/>
                  </a:cubicBezTo>
                  <a:cubicBezTo>
                    <a:pt x="28" y="387"/>
                    <a:pt x="32" y="380"/>
                    <a:pt x="35" y="373"/>
                  </a:cubicBezTo>
                  <a:lnTo>
                    <a:pt x="199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" name="Freeform 111">
              <a:extLst>
                <a:ext uri="{FF2B5EF4-FFF2-40B4-BE49-F238E27FC236}">
                  <a16:creationId xmlns:a16="http://schemas.microsoft.com/office/drawing/2014/main" id="{D35891AA-D4B9-44AC-9837-8A85196587C2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4665662" y="3074988"/>
              <a:ext cx="77788" cy="165100"/>
            </a:xfrm>
            <a:custGeom>
              <a:avLst/>
              <a:gdLst>
                <a:gd name="T0" fmla="*/ 200 w 204"/>
                <a:gd name="T1" fmla="*/ 29 h 387"/>
                <a:gd name="T2" fmla="*/ 204 w 204"/>
                <a:gd name="T3" fmla="*/ 17 h 387"/>
                <a:gd name="T4" fmla="*/ 186 w 204"/>
                <a:gd name="T5" fmla="*/ 0 h 387"/>
                <a:gd name="T6" fmla="*/ 169 w 204"/>
                <a:gd name="T7" fmla="*/ 14 h 387"/>
                <a:gd name="T8" fmla="*/ 4 w 204"/>
                <a:gd name="T9" fmla="*/ 358 h 387"/>
                <a:gd name="T10" fmla="*/ 0 w 204"/>
                <a:gd name="T11" fmla="*/ 370 h 387"/>
                <a:gd name="T12" fmla="*/ 18 w 204"/>
                <a:gd name="T13" fmla="*/ 387 h 387"/>
                <a:gd name="T14" fmla="*/ 35 w 204"/>
                <a:gd name="T15" fmla="*/ 373 h 387"/>
                <a:gd name="T16" fmla="*/ 200 w 204"/>
                <a:gd name="T17" fmla="*/ 2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387">
                  <a:moveTo>
                    <a:pt x="200" y="29"/>
                  </a:moveTo>
                  <a:cubicBezTo>
                    <a:pt x="203" y="21"/>
                    <a:pt x="204" y="21"/>
                    <a:pt x="204" y="17"/>
                  </a:cubicBezTo>
                  <a:cubicBezTo>
                    <a:pt x="204" y="8"/>
                    <a:pt x="196" y="0"/>
                    <a:pt x="186" y="0"/>
                  </a:cubicBezTo>
                  <a:cubicBezTo>
                    <a:pt x="175" y="0"/>
                    <a:pt x="172" y="7"/>
                    <a:pt x="169" y="14"/>
                  </a:cubicBezTo>
                  <a:lnTo>
                    <a:pt x="4" y="358"/>
                  </a:lnTo>
                  <a:cubicBezTo>
                    <a:pt x="1" y="366"/>
                    <a:pt x="0" y="366"/>
                    <a:pt x="0" y="370"/>
                  </a:cubicBezTo>
                  <a:cubicBezTo>
                    <a:pt x="0" y="379"/>
                    <a:pt x="8" y="387"/>
                    <a:pt x="18" y="387"/>
                  </a:cubicBezTo>
                  <a:cubicBezTo>
                    <a:pt x="29" y="387"/>
                    <a:pt x="32" y="380"/>
                    <a:pt x="35" y="373"/>
                  </a:cubicBezTo>
                  <a:lnTo>
                    <a:pt x="200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" name="Freeform 112">
              <a:extLst>
                <a:ext uri="{FF2B5EF4-FFF2-40B4-BE49-F238E27FC236}">
                  <a16:creationId xmlns:a16="http://schemas.microsoft.com/office/drawing/2014/main" id="{7A126242-5F9C-4B19-871D-3757BB01F42A}"/>
                </a:ext>
              </a:extLst>
            </p:cNvPr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4765675" y="3128963"/>
              <a:ext cx="88900" cy="93663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5 h 223"/>
                <a:gd name="T6" fmla="*/ 214 w 234"/>
                <a:gd name="T7" fmla="*/ 190 h 223"/>
                <a:gd name="T8" fmla="*/ 184 w 234"/>
                <a:gd name="T9" fmla="*/ 186 h 223"/>
                <a:gd name="T10" fmla="*/ 184 w 234"/>
                <a:gd name="T11" fmla="*/ 78 h 223"/>
                <a:gd name="T12" fmla="*/ 86 w 234"/>
                <a:gd name="T13" fmla="*/ 0 h 223"/>
                <a:gd name="T14" fmla="*/ 13 w 234"/>
                <a:gd name="T15" fmla="*/ 37 h 223"/>
                <a:gd name="T16" fmla="*/ 36 w 234"/>
                <a:gd name="T17" fmla="*/ 60 h 223"/>
                <a:gd name="T18" fmla="*/ 58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3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1 w 234"/>
                <a:gd name="T37" fmla="*/ 184 h 223"/>
                <a:gd name="T38" fmla="*/ 86 w 234"/>
                <a:gd name="T39" fmla="*/ 193 h 223"/>
                <a:gd name="T40" fmla="*/ 35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20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5"/>
                  </a:cubicBezTo>
                  <a:cubicBezTo>
                    <a:pt x="234" y="190"/>
                    <a:pt x="222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8" y="37"/>
                  </a:cubicBezTo>
                  <a:cubicBezTo>
                    <a:pt x="58" y="33"/>
                    <a:pt x="58" y="32"/>
                    <a:pt x="68" y="31"/>
                  </a:cubicBezTo>
                  <a:cubicBezTo>
                    <a:pt x="75" y="31"/>
                    <a:pt x="82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1"/>
                    <a:pt x="32" y="223"/>
                    <a:pt x="83" y="223"/>
                  </a:cubicBezTo>
                  <a:cubicBezTo>
                    <a:pt x="101" y="223"/>
                    <a:pt x="132" y="220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5"/>
                    <a:pt x="150" y="175"/>
                    <a:pt x="131" y="184"/>
                  </a:cubicBezTo>
                  <a:cubicBezTo>
                    <a:pt x="113" y="193"/>
                    <a:pt x="90" y="193"/>
                    <a:pt x="86" y="193"/>
                  </a:cubicBezTo>
                  <a:cubicBezTo>
                    <a:pt x="55" y="193"/>
                    <a:pt x="35" y="176"/>
                    <a:pt x="35" y="156"/>
                  </a:cubicBezTo>
                  <a:cubicBezTo>
                    <a:pt x="35" y="132"/>
                    <a:pt x="78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" name="Freeform 113">
              <a:extLst>
                <a:ext uri="{FF2B5EF4-FFF2-40B4-BE49-F238E27FC236}">
                  <a16:creationId xmlns:a16="http://schemas.microsoft.com/office/drawing/2014/main" id="{0BFDBC27-7C0F-4017-8173-B7047D3CB126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4857750" y="3128963"/>
              <a:ext cx="90488" cy="139700"/>
            </a:xfrm>
            <a:custGeom>
              <a:avLst/>
              <a:gdLst>
                <a:gd name="T0" fmla="*/ 76 w 237"/>
                <a:gd name="T1" fmla="*/ 86 h 329"/>
                <a:gd name="T2" fmla="*/ 137 w 237"/>
                <a:gd name="T3" fmla="*/ 30 h 329"/>
                <a:gd name="T4" fmla="*/ 202 w 237"/>
                <a:gd name="T5" fmla="*/ 110 h 329"/>
                <a:gd name="T6" fmla="*/ 133 w 237"/>
                <a:gd name="T7" fmla="*/ 191 h 329"/>
                <a:gd name="T8" fmla="*/ 76 w 237"/>
                <a:gd name="T9" fmla="*/ 123 h 329"/>
                <a:gd name="T10" fmla="*/ 76 w 237"/>
                <a:gd name="T11" fmla="*/ 86 h 329"/>
                <a:gd name="T12" fmla="*/ 76 w 237"/>
                <a:gd name="T13" fmla="*/ 196 h 329"/>
                <a:gd name="T14" fmla="*/ 134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6 w 237"/>
                <a:gd name="T21" fmla="*/ 24 h 329"/>
                <a:gd name="T22" fmla="*/ 56 w 237"/>
                <a:gd name="T23" fmla="*/ 3 h 329"/>
                <a:gd name="T24" fmla="*/ 20 w 237"/>
                <a:gd name="T25" fmla="*/ 3 h 329"/>
                <a:gd name="T26" fmla="*/ 0 w 237"/>
                <a:gd name="T27" fmla="*/ 18 h 329"/>
                <a:gd name="T28" fmla="*/ 19 w 237"/>
                <a:gd name="T29" fmla="*/ 33 h 329"/>
                <a:gd name="T30" fmla="*/ 42 w 237"/>
                <a:gd name="T31" fmla="*/ 33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19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8 w 237"/>
                <a:gd name="T45" fmla="*/ 298 h 329"/>
                <a:gd name="T46" fmla="*/ 76 w 237"/>
                <a:gd name="T47" fmla="*/ 298 h 329"/>
                <a:gd name="T48" fmla="*/ 76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6" y="86"/>
                  </a:moveTo>
                  <a:cubicBezTo>
                    <a:pt x="76" y="57"/>
                    <a:pt x="105" y="30"/>
                    <a:pt x="137" y="30"/>
                  </a:cubicBezTo>
                  <a:cubicBezTo>
                    <a:pt x="174" y="30"/>
                    <a:pt x="202" y="67"/>
                    <a:pt x="202" y="110"/>
                  </a:cubicBezTo>
                  <a:cubicBezTo>
                    <a:pt x="202" y="158"/>
                    <a:pt x="168" y="191"/>
                    <a:pt x="133" y="191"/>
                  </a:cubicBezTo>
                  <a:cubicBezTo>
                    <a:pt x="94" y="191"/>
                    <a:pt x="76" y="147"/>
                    <a:pt x="76" y="123"/>
                  </a:cubicBezTo>
                  <a:lnTo>
                    <a:pt x="76" y="86"/>
                  </a:lnTo>
                  <a:close/>
                  <a:moveTo>
                    <a:pt x="76" y="196"/>
                  </a:moveTo>
                  <a:cubicBezTo>
                    <a:pt x="97" y="216"/>
                    <a:pt x="118" y="221"/>
                    <a:pt x="134" y="221"/>
                  </a:cubicBezTo>
                  <a:cubicBezTo>
                    <a:pt x="188" y="221"/>
                    <a:pt x="237" y="174"/>
                    <a:pt x="237" y="110"/>
                  </a:cubicBezTo>
                  <a:cubicBezTo>
                    <a:pt x="237" y="49"/>
                    <a:pt x="192" y="0"/>
                    <a:pt x="140" y="0"/>
                  </a:cubicBezTo>
                  <a:cubicBezTo>
                    <a:pt x="116" y="0"/>
                    <a:pt x="93" y="9"/>
                    <a:pt x="76" y="24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19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2" y="329"/>
                    <a:pt x="19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6" y="298"/>
                    <a:pt x="98" y="298"/>
                  </a:cubicBezTo>
                  <a:lnTo>
                    <a:pt x="76" y="298"/>
                  </a:lnTo>
                  <a:lnTo>
                    <a:pt x="76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" name="Freeform 114">
              <a:extLst>
                <a:ext uri="{FF2B5EF4-FFF2-40B4-BE49-F238E27FC236}">
                  <a16:creationId xmlns:a16="http://schemas.microsoft.com/office/drawing/2014/main" id="{E3375907-89BE-4056-BCE7-0A687C80C9DF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4970462" y="3092450"/>
              <a:ext cx="71438" cy="130175"/>
            </a:xfrm>
            <a:custGeom>
              <a:avLst/>
              <a:gdLst>
                <a:gd name="T0" fmla="*/ 115 w 188"/>
                <a:gd name="T1" fmla="*/ 110 h 305"/>
                <a:gd name="T2" fmla="*/ 95 w 188"/>
                <a:gd name="T3" fmla="*/ 90 h 305"/>
                <a:gd name="T4" fmla="*/ 24 w 188"/>
                <a:gd name="T5" fmla="*/ 90 h 305"/>
                <a:gd name="T6" fmla="*/ 4 w 188"/>
                <a:gd name="T7" fmla="*/ 105 h 305"/>
                <a:gd name="T8" fmla="*/ 24 w 188"/>
                <a:gd name="T9" fmla="*/ 120 h 305"/>
                <a:gd name="T10" fmla="*/ 81 w 188"/>
                <a:gd name="T11" fmla="*/ 120 h 305"/>
                <a:gd name="T12" fmla="*/ 81 w 188"/>
                <a:gd name="T13" fmla="*/ 275 h 305"/>
                <a:gd name="T14" fmla="*/ 20 w 188"/>
                <a:gd name="T15" fmla="*/ 275 h 305"/>
                <a:gd name="T16" fmla="*/ 0 w 188"/>
                <a:gd name="T17" fmla="*/ 290 h 305"/>
                <a:gd name="T18" fmla="*/ 20 w 188"/>
                <a:gd name="T19" fmla="*/ 305 h 305"/>
                <a:gd name="T20" fmla="*/ 167 w 188"/>
                <a:gd name="T21" fmla="*/ 305 h 305"/>
                <a:gd name="T22" fmla="*/ 188 w 188"/>
                <a:gd name="T23" fmla="*/ 290 h 305"/>
                <a:gd name="T24" fmla="*/ 167 w 188"/>
                <a:gd name="T25" fmla="*/ 275 h 305"/>
                <a:gd name="T26" fmla="*/ 115 w 188"/>
                <a:gd name="T27" fmla="*/ 275 h 305"/>
                <a:gd name="T28" fmla="*/ 115 w 188"/>
                <a:gd name="T29" fmla="*/ 110 h 305"/>
                <a:gd name="T30" fmla="*/ 115 w 188"/>
                <a:gd name="T31" fmla="*/ 25 h 305"/>
                <a:gd name="T32" fmla="*/ 90 w 188"/>
                <a:gd name="T33" fmla="*/ 0 h 305"/>
                <a:gd name="T34" fmla="*/ 65 w 188"/>
                <a:gd name="T35" fmla="*/ 25 h 305"/>
                <a:gd name="T36" fmla="*/ 90 w 188"/>
                <a:gd name="T37" fmla="*/ 50 h 305"/>
                <a:gd name="T38" fmla="*/ 115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5" y="110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0"/>
                    <a:pt x="17" y="120"/>
                    <a:pt x="24" y="120"/>
                  </a:cubicBezTo>
                  <a:lnTo>
                    <a:pt x="81" y="120"/>
                  </a:lnTo>
                  <a:lnTo>
                    <a:pt x="81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67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0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" name="Freeform 115">
              <a:extLst>
                <a:ext uri="{FF2B5EF4-FFF2-40B4-BE49-F238E27FC236}">
                  <a16:creationId xmlns:a16="http://schemas.microsoft.com/office/drawing/2014/main" id="{F1FCE613-2FA0-47D0-B0D1-D44F9908046D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5068887" y="3128963"/>
              <a:ext cx="74613" cy="93663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1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1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9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9 w 193"/>
                <a:gd name="T25" fmla="*/ 121 h 223"/>
                <a:gd name="T26" fmla="*/ 163 w 193"/>
                <a:gd name="T27" fmla="*/ 158 h 223"/>
                <a:gd name="T28" fmla="*/ 99 w 193"/>
                <a:gd name="T29" fmla="*/ 193 h 223"/>
                <a:gd name="T30" fmla="*/ 35 w 193"/>
                <a:gd name="T31" fmla="*/ 148 h 223"/>
                <a:gd name="T32" fmla="*/ 18 w 193"/>
                <a:gd name="T33" fmla="*/ 134 h 223"/>
                <a:gd name="T34" fmla="*/ 0 w 193"/>
                <a:gd name="T35" fmla="*/ 154 h 223"/>
                <a:gd name="T36" fmla="*/ 0 w 193"/>
                <a:gd name="T37" fmla="*/ 203 h 223"/>
                <a:gd name="T38" fmla="*/ 15 w 193"/>
                <a:gd name="T39" fmla="*/ 223 h 223"/>
                <a:gd name="T40" fmla="*/ 34 w 193"/>
                <a:gd name="T41" fmla="*/ 204 h 223"/>
                <a:gd name="T42" fmla="*/ 99 w 193"/>
                <a:gd name="T43" fmla="*/ 223 h 223"/>
                <a:gd name="T44" fmla="*/ 193 w 193"/>
                <a:gd name="T45" fmla="*/ 158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2" y="91"/>
                    <a:pt x="92" y="89"/>
                    <a:pt x="79" y="87"/>
                  </a:cubicBezTo>
                  <a:cubicBezTo>
                    <a:pt x="65" y="85"/>
                    <a:pt x="31" y="79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6" y="31"/>
                    <a:pt x="143" y="46"/>
                    <a:pt x="144" y="59"/>
                  </a:cubicBezTo>
                  <a:cubicBezTo>
                    <a:pt x="145" y="67"/>
                    <a:pt x="146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2" y="0"/>
                    <a:pt x="150" y="7"/>
                    <a:pt x="149" y="11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4"/>
                    <a:pt x="99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5" y="193"/>
                    <a:pt x="99" y="193"/>
                  </a:cubicBezTo>
                  <a:cubicBezTo>
                    <a:pt x="76" y="193"/>
                    <a:pt x="48" y="187"/>
                    <a:pt x="35" y="148"/>
                  </a:cubicBezTo>
                  <a:cubicBezTo>
                    <a:pt x="33" y="139"/>
                    <a:pt x="31" y="134"/>
                    <a:pt x="18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3"/>
                  </a:lnTo>
                  <a:cubicBezTo>
                    <a:pt x="0" y="211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2"/>
                    <a:pt x="193" y="158"/>
                  </a:cubicBezTo>
                  <a:cubicBezTo>
                    <a:pt x="193" y="106"/>
                    <a:pt x="129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" name="Freeform 116">
              <a:extLst>
                <a:ext uri="{FF2B5EF4-FFF2-40B4-BE49-F238E27FC236}">
                  <a16:creationId xmlns:a16="http://schemas.microsoft.com/office/drawing/2014/main" id="{F331556F-3826-4732-A594-3DDFD3623704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5194300" y="3195638"/>
              <a:ext cx="23813" cy="26988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5B29E899-5140-461C-B4C7-26DE0864626A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5262562" y="3127375"/>
              <a:ext cx="90488" cy="142875"/>
            </a:xfrm>
            <a:custGeom>
              <a:avLst/>
              <a:gdLst>
                <a:gd name="T0" fmla="*/ 102 w 239"/>
                <a:gd name="T1" fmla="*/ 133 h 335"/>
                <a:gd name="T2" fmla="*/ 54 w 239"/>
                <a:gd name="T3" fmla="*/ 83 h 335"/>
                <a:gd name="T4" fmla="*/ 102 w 239"/>
                <a:gd name="T5" fmla="*/ 33 h 335"/>
                <a:gd name="T6" fmla="*/ 150 w 239"/>
                <a:gd name="T7" fmla="*/ 83 h 335"/>
                <a:gd name="T8" fmla="*/ 102 w 239"/>
                <a:gd name="T9" fmla="*/ 133 h 335"/>
                <a:gd name="T10" fmla="*/ 57 w 239"/>
                <a:gd name="T11" fmla="*/ 151 h 335"/>
                <a:gd name="T12" fmla="*/ 102 w 239"/>
                <a:gd name="T13" fmla="*/ 163 h 335"/>
                <a:gd name="T14" fmla="*/ 184 w 239"/>
                <a:gd name="T15" fmla="*/ 83 h 335"/>
                <a:gd name="T16" fmla="*/ 171 w 239"/>
                <a:gd name="T17" fmla="*/ 39 h 335"/>
                <a:gd name="T18" fmla="*/ 200 w 239"/>
                <a:gd name="T19" fmla="*/ 31 h 335"/>
                <a:gd name="T20" fmla="*/ 219 w 239"/>
                <a:gd name="T21" fmla="*/ 48 h 335"/>
                <a:gd name="T22" fmla="*/ 239 w 239"/>
                <a:gd name="T23" fmla="*/ 27 h 335"/>
                <a:gd name="T24" fmla="*/ 203 w 239"/>
                <a:gd name="T25" fmla="*/ 0 h 335"/>
                <a:gd name="T26" fmla="*/ 150 w 239"/>
                <a:gd name="T27" fmla="*/ 18 h 335"/>
                <a:gd name="T28" fmla="*/ 102 w 239"/>
                <a:gd name="T29" fmla="*/ 3 h 335"/>
                <a:gd name="T30" fmla="*/ 20 w 239"/>
                <a:gd name="T31" fmla="*/ 83 h 335"/>
                <a:gd name="T32" fmla="*/ 35 w 239"/>
                <a:gd name="T33" fmla="*/ 130 h 335"/>
                <a:gd name="T34" fmla="*/ 26 w 239"/>
                <a:gd name="T35" fmla="*/ 164 h 335"/>
                <a:gd name="T36" fmla="*/ 37 w 239"/>
                <a:gd name="T37" fmla="*/ 200 h 335"/>
                <a:gd name="T38" fmla="*/ 0 w 239"/>
                <a:gd name="T39" fmla="*/ 262 h 335"/>
                <a:gd name="T40" fmla="*/ 116 w 239"/>
                <a:gd name="T41" fmla="*/ 335 h 335"/>
                <a:gd name="T42" fmla="*/ 232 w 239"/>
                <a:gd name="T43" fmla="*/ 262 h 335"/>
                <a:gd name="T44" fmla="*/ 198 w 239"/>
                <a:gd name="T45" fmla="*/ 205 h 335"/>
                <a:gd name="T46" fmla="*/ 126 w 239"/>
                <a:gd name="T47" fmla="*/ 191 h 335"/>
                <a:gd name="T48" fmla="*/ 91 w 239"/>
                <a:gd name="T49" fmla="*/ 191 h 335"/>
                <a:gd name="T50" fmla="*/ 76 w 239"/>
                <a:gd name="T51" fmla="*/ 190 h 335"/>
                <a:gd name="T52" fmla="*/ 60 w 239"/>
                <a:gd name="T53" fmla="*/ 183 h 335"/>
                <a:gd name="T54" fmla="*/ 54 w 239"/>
                <a:gd name="T55" fmla="*/ 165 h 335"/>
                <a:gd name="T56" fmla="*/ 57 w 239"/>
                <a:gd name="T57" fmla="*/ 151 h 335"/>
                <a:gd name="T58" fmla="*/ 116 w 239"/>
                <a:gd name="T59" fmla="*/ 305 h 335"/>
                <a:gd name="T60" fmla="*/ 29 w 239"/>
                <a:gd name="T61" fmla="*/ 262 h 335"/>
                <a:gd name="T62" fmla="*/ 49 w 239"/>
                <a:gd name="T63" fmla="*/ 227 h 335"/>
                <a:gd name="T64" fmla="*/ 103 w 239"/>
                <a:gd name="T65" fmla="*/ 219 h 335"/>
                <a:gd name="T66" fmla="*/ 204 w 239"/>
                <a:gd name="T67" fmla="*/ 262 h 335"/>
                <a:gd name="T68" fmla="*/ 116 w 239"/>
                <a:gd name="T69" fmla="*/ 30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" h="335">
                  <a:moveTo>
                    <a:pt x="102" y="133"/>
                  </a:moveTo>
                  <a:cubicBezTo>
                    <a:pt x="75" y="133"/>
                    <a:pt x="54" y="110"/>
                    <a:pt x="54" y="83"/>
                  </a:cubicBezTo>
                  <a:cubicBezTo>
                    <a:pt x="54" y="55"/>
                    <a:pt x="76" y="33"/>
                    <a:pt x="102" y="33"/>
                  </a:cubicBezTo>
                  <a:cubicBezTo>
                    <a:pt x="129" y="33"/>
                    <a:pt x="150" y="56"/>
                    <a:pt x="150" y="83"/>
                  </a:cubicBezTo>
                  <a:cubicBezTo>
                    <a:pt x="150" y="111"/>
                    <a:pt x="128" y="133"/>
                    <a:pt x="102" y="133"/>
                  </a:cubicBezTo>
                  <a:close/>
                  <a:moveTo>
                    <a:pt x="57" y="151"/>
                  </a:moveTo>
                  <a:cubicBezTo>
                    <a:pt x="58" y="152"/>
                    <a:pt x="77" y="163"/>
                    <a:pt x="102" y="163"/>
                  </a:cubicBezTo>
                  <a:cubicBezTo>
                    <a:pt x="148" y="163"/>
                    <a:pt x="184" y="127"/>
                    <a:pt x="184" y="83"/>
                  </a:cubicBezTo>
                  <a:cubicBezTo>
                    <a:pt x="184" y="68"/>
                    <a:pt x="180" y="53"/>
                    <a:pt x="171" y="39"/>
                  </a:cubicBezTo>
                  <a:cubicBezTo>
                    <a:pt x="182" y="33"/>
                    <a:pt x="194" y="31"/>
                    <a:pt x="200" y="31"/>
                  </a:cubicBezTo>
                  <a:cubicBezTo>
                    <a:pt x="203" y="44"/>
                    <a:pt x="214" y="48"/>
                    <a:pt x="219" y="48"/>
                  </a:cubicBezTo>
                  <a:cubicBezTo>
                    <a:pt x="228" y="48"/>
                    <a:pt x="239" y="42"/>
                    <a:pt x="239" y="27"/>
                  </a:cubicBezTo>
                  <a:cubicBezTo>
                    <a:pt x="239" y="16"/>
                    <a:pt x="230" y="0"/>
                    <a:pt x="203" y="0"/>
                  </a:cubicBezTo>
                  <a:cubicBezTo>
                    <a:pt x="198" y="0"/>
                    <a:pt x="173" y="1"/>
                    <a:pt x="150" y="18"/>
                  </a:cubicBezTo>
                  <a:cubicBezTo>
                    <a:pt x="142" y="12"/>
                    <a:pt x="125" y="3"/>
                    <a:pt x="102" y="3"/>
                  </a:cubicBezTo>
                  <a:cubicBezTo>
                    <a:pt x="55" y="3"/>
                    <a:pt x="20" y="40"/>
                    <a:pt x="20" y="83"/>
                  </a:cubicBezTo>
                  <a:cubicBezTo>
                    <a:pt x="20" y="104"/>
                    <a:pt x="28" y="121"/>
                    <a:pt x="35" y="130"/>
                  </a:cubicBezTo>
                  <a:cubicBezTo>
                    <a:pt x="30" y="138"/>
                    <a:pt x="26" y="149"/>
                    <a:pt x="26" y="164"/>
                  </a:cubicBezTo>
                  <a:cubicBezTo>
                    <a:pt x="26" y="182"/>
                    <a:pt x="32" y="194"/>
                    <a:pt x="37" y="200"/>
                  </a:cubicBezTo>
                  <a:cubicBezTo>
                    <a:pt x="0" y="222"/>
                    <a:pt x="0" y="256"/>
                    <a:pt x="0" y="262"/>
                  </a:cubicBezTo>
                  <a:cubicBezTo>
                    <a:pt x="0" y="305"/>
                    <a:pt x="52" y="335"/>
                    <a:pt x="116" y="335"/>
                  </a:cubicBezTo>
                  <a:cubicBezTo>
                    <a:pt x="180" y="335"/>
                    <a:pt x="232" y="304"/>
                    <a:pt x="232" y="262"/>
                  </a:cubicBezTo>
                  <a:cubicBezTo>
                    <a:pt x="232" y="243"/>
                    <a:pt x="223" y="218"/>
                    <a:pt x="198" y="205"/>
                  </a:cubicBezTo>
                  <a:cubicBezTo>
                    <a:pt x="192" y="202"/>
                    <a:pt x="171" y="191"/>
                    <a:pt x="126" y="191"/>
                  </a:cubicBezTo>
                  <a:lnTo>
                    <a:pt x="91" y="191"/>
                  </a:lnTo>
                  <a:cubicBezTo>
                    <a:pt x="87" y="191"/>
                    <a:pt x="80" y="191"/>
                    <a:pt x="76" y="190"/>
                  </a:cubicBezTo>
                  <a:cubicBezTo>
                    <a:pt x="69" y="190"/>
                    <a:pt x="66" y="190"/>
                    <a:pt x="60" y="183"/>
                  </a:cubicBezTo>
                  <a:cubicBezTo>
                    <a:pt x="54" y="176"/>
                    <a:pt x="54" y="166"/>
                    <a:pt x="54" y="165"/>
                  </a:cubicBezTo>
                  <a:cubicBezTo>
                    <a:pt x="54" y="163"/>
                    <a:pt x="55" y="156"/>
                    <a:pt x="57" y="151"/>
                  </a:cubicBezTo>
                  <a:close/>
                  <a:moveTo>
                    <a:pt x="116" y="305"/>
                  </a:moveTo>
                  <a:cubicBezTo>
                    <a:pt x="66" y="305"/>
                    <a:pt x="29" y="284"/>
                    <a:pt x="29" y="262"/>
                  </a:cubicBezTo>
                  <a:cubicBezTo>
                    <a:pt x="29" y="253"/>
                    <a:pt x="33" y="237"/>
                    <a:pt x="49" y="227"/>
                  </a:cubicBezTo>
                  <a:cubicBezTo>
                    <a:pt x="62" y="219"/>
                    <a:pt x="66" y="219"/>
                    <a:pt x="103" y="219"/>
                  </a:cubicBezTo>
                  <a:cubicBezTo>
                    <a:pt x="147" y="219"/>
                    <a:pt x="204" y="219"/>
                    <a:pt x="204" y="262"/>
                  </a:cubicBezTo>
                  <a:cubicBezTo>
                    <a:pt x="204" y="284"/>
                    <a:pt x="166" y="305"/>
                    <a:pt x="116" y="3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5A0DE41B-B26C-4EF9-A9C1-A311245B3F25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5367337" y="3128963"/>
              <a:ext cx="79375" cy="93663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3 h 223"/>
                <a:gd name="T12" fmla="*/ 34 w 204"/>
                <a:gd name="T13" fmla="*/ 109 h 223"/>
                <a:gd name="T14" fmla="*/ 102 w 204"/>
                <a:gd name="T15" fmla="*/ 31 h 223"/>
                <a:gd name="T16" fmla="*/ 170 w 204"/>
                <a:gd name="T17" fmla="*/ 109 h 223"/>
                <a:gd name="T18" fmla="*/ 102 w 204"/>
                <a:gd name="T19" fmla="*/ 1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6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3"/>
                  </a:moveTo>
                  <a:cubicBezTo>
                    <a:pt x="65" y="193"/>
                    <a:pt x="34" y="155"/>
                    <a:pt x="34" y="109"/>
                  </a:cubicBezTo>
                  <a:cubicBezTo>
                    <a:pt x="34" y="63"/>
                    <a:pt x="66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3"/>
                    <a:pt x="10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55071F77-7574-4B9A-85AB-1D0B24D056C0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5467350" y="3128963"/>
              <a:ext cx="79375" cy="93663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3 h 223"/>
                <a:gd name="T12" fmla="*/ 34 w 204"/>
                <a:gd name="T13" fmla="*/ 109 h 223"/>
                <a:gd name="T14" fmla="*/ 102 w 204"/>
                <a:gd name="T15" fmla="*/ 31 h 223"/>
                <a:gd name="T16" fmla="*/ 170 w 204"/>
                <a:gd name="T17" fmla="*/ 109 h 223"/>
                <a:gd name="T18" fmla="*/ 102 w 204"/>
                <a:gd name="T19" fmla="*/ 1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6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3"/>
                  </a:moveTo>
                  <a:cubicBezTo>
                    <a:pt x="65" y="193"/>
                    <a:pt x="34" y="155"/>
                    <a:pt x="34" y="109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3"/>
                    <a:pt x="10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9AAF7CB2-DEDB-4BD7-9490-5F97DF10290A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5562600" y="3127375"/>
              <a:ext cx="92075" cy="142875"/>
            </a:xfrm>
            <a:custGeom>
              <a:avLst/>
              <a:gdLst>
                <a:gd name="T0" fmla="*/ 101 w 239"/>
                <a:gd name="T1" fmla="*/ 133 h 335"/>
                <a:gd name="T2" fmla="*/ 53 w 239"/>
                <a:gd name="T3" fmla="*/ 83 h 335"/>
                <a:gd name="T4" fmla="*/ 101 w 239"/>
                <a:gd name="T5" fmla="*/ 33 h 335"/>
                <a:gd name="T6" fmla="*/ 149 w 239"/>
                <a:gd name="T7" fmla="*/ 83 h 335"/>
                <a:gd name="T8" fmla="*/ 101 w 239"/>
                <a:gd name="T9" fmla="*/ 133 h 335"/>
                <a:gd name="T10" fmla="*/ 56 w 239"/>
                <a:gd name="T11" fmla="*/ 151 h 335"/>
                <a:gd name="T12" fmla="*/ 101 w 239"/>
                <a:gd name="T13" fmla="*/ 163 h 335"/>
                <a:gd name="T14" fmla="*/ 184 w 239"/>
                <a:gd name="T15" fmla="*/ 83 h 335"/>
                <a:gd name="T16" fmla="*/ 171 w 239"/>
                <a:gd name="T17" fmla="*/ 39 h 335"/>
                <a:gd name="T18" fmla="*/ 200 w 239"/>
                <a:gd name="T19" fmla="*/ 31 h 335"/>
                <a:gd name="T20" fmla="*/ 219 w 239"/>
                <a:gd name="T21" fmla="*/ 48 h 335"/>
                <a:gd name="T22" fmla="*/ 239 w 239"/>
                <a:gd name="T23" fmla="*/ 27 h 335"/>
                <a:gd name="T24" fmla="*/ 203 w 239"/>
                <a:gd name="T25" fmla="*/ 0 h 335"/>
                <a:gd name="T26" fmla="*/ 150 w 239"/>
                <a:gd name="T27" fmla="*/ 18 h 335"/>
                <a:gd name="T28" fmla="*/ 101 w 239"/>
                <a:gd name="T29" fmla="*/ 3 h 335"/>
                <a:gd name="T30" fmla="*/ 19 w 239"/>
                <a:gd name="T31" fmla="*/ 83 h 335"/>
                <a:gd name="T32" fmla="*/ 35 w 239"/>
                <a:gd name="T33" fmla="*/ 130 h 335"/>
                <a:gd name="T34" fmla="*/ 25 w 239"/>
                <a:gd name="T35" fmla="*/ 164 h 335"/>
                <a:gd name="T36" fmla="*/ 36 w 239"/>
                <a:gd name="T37" fmla="*/ 200 h 335"/>
                <a:gd name="T38" fmla="*/ 0 w 239"/>
                <a:gd name="T39" fmla="*/ 262 h 335"/>
                <a:gd name="T40" fmla="*/ 116 w 239"/>
                <a:gd name="T41" fmla="*/ 335 h 335"/>
                <a:gd name="T42" fmla="*/ 232 w 239"/>
                <a:gd name="T43" fmla="*/ 262 h 335"/>
                <a:gd name="T44" fmla="*/ 198 w 239"/>
                <a:gd name="T45" fmla="*/ 205 h 335"/>
                <a:gd name="T46" fmla="*/ 125 w 239"/>
                <a:gd name="T47" fmla="*/ 191 h 335"/>
                <a:gd name="T48" fmla="*/ 90 w 239"/>
                <a:gd name="T49" fmla="*/ 191 h 335"/>
                <a:gd name="T50" fmla="*/ 76 w 239"/>
                <a:gd name="T51" fmla="*/ 190 h 335"/>
                <a:gd name="T52" fmla="*/ 59 w 239"/>
                <a:gd name="T53" fmla="*/ 183 h 335"/>
                <a:gd name="T54" fmla="*/ 53 w 239"/>
                <a:gd name="T55" fmla="*/ 165 h 335"/>
                <a:gd name="T56" fmla="*/ 56 w 239"/>
                <a:gd name="T57" fmla="*/ 151 h 335"/>
                <a:gd name="T58" fmla="*/ 116 w 239"/>
                <a:gd name="T59" fmla="*/ 305 h 335"/>
                <a:gd name="T60" fmla="*/ 29 w 239"/>
                <a:gd name="T61" fmla="*/ 262 h 335"/>
                <a:gd name="T62" fmla="*/ 49 w 239"/>
                <a:gd name="T63" fmla="*/ 227 h 335"/>
                <a:gd name="T64" fmla="*/ 102 w 239"/>
                <a:gd name="T65" fmla="*/ 219 h 335"/>
                <a:gd name="T66" fmla="*/ 203 w 239"/>
                <a:gd name="T67" fmla="*/ 262 h 335"/>
                <a:gd name="T68" fmla="*/ 116 w 239"/>
                <a:gd name="T69" fmla="*/ 30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" h="335">
                  <a:moveTo>
                    <a:pt x="101" y="133"/>
                  </a:moveTo>
                  <a:cubicBezTo>
                    <a:pt x="74" y="133"/>
                    <a:pt x="53" y="110"/>
                    <a:pt x="53" y="83"/>
                  </a:cubicBezTo>
                  <a:cubicBezTo>
                    <a:pt x="53" y="55"/>
                    <a:pt x="75" y="33"/>
                    <a:pt x="101" y="33"/>
                  </a:cubicBezTo>
                  <a:cubicBezTo>
                    <a:pt x="128" y="33"/>
                    <a:pt x="149" y="56"/>
                    <a:pt x="149" y="83"/>
                  </a:cubicBezTo>
                  <a:cubicBezTo>
                    <a:pt x="149" y="111"/>
                    <a:pt x="127" y="133"/>
                    <a:pt x="101" y="133"/>
                  </a:cubicBezTo>
                  <a:close/>
                  <a:moveTo>
                    <a:pt x="56" y="151"/>
                  </a:moveTo>
                  <a:cubicBezTo>
                    <a:pt x="58" y="152"/>
                    <a:pt x="77" y="163"/>
                    <a:pt x="101" y="163"/>
                  </a:cubicBezTo>
                  <a:cubicBezTo>
                    <a:pt x="147" y="163"/>
                    <a:pt x="184" y="127"/>
                    <a:pt x="184" y="83"/>
                  </a:cubicBezTo>
                  <a:cubicBezTo>
                    <a:pt x="184" y="68"/>
                    <a:pt x="179" y="53"/>
                    <a:pt x="171" y="39"/>
                  </a:cubicBezTo>
                  <a:cubicBezTo>
                    <a:pt x="181" y="33"/>
                    <a:pt x="193" y="31"/>
                    <a:pt x="200" y="31"/>
                  </a:cubicBezTo>
                  <a:cubicBezTo>
                    <a:pt x="203" y="44"/>
                    <a:pt x="214" y="48"/>
                    <a:pt x="219" y="48"/>
                  </a:cubicBezTo>
                  <a:cubicBezTo>
                    <a:pt x="227" y="48"/>
                    <a:pt x="239" y="42"/>
                    <a:pt x="239" y="27"/>
                  </a:cubicBezTo>
                  <a:cubicBezTo>
                    <a:pt x="239" y="16"/>
                    <a:pt x="229" y="0"/>
                    <a:pt x="203" y="0"/>
                  </a:cubicBezTo>
                  <a:cubicBezTo>
                    <a:pt x="197" y="0"/>
                    <a:pt x="173" y="1"/>
                    <a:pt x="150" y="18"/>
                  </a:cubicBezTo>
                  <a:cubicBezTo>
                    <a:pt x="142" y="12"/>
                    <a:pt x="124" y="3"/>
                    <a:pt x="101" y="3"/>
                  </a:cubicBezTo>
                  <a:cubicBezTo>
                    <a:pt x="54" y="3"/>
                    <a:pt x="19" y="40"/>
                    <a:pt x="19" y="83"/>
                  </a:cubicBezTo>
                  <a:cubicBezTo>
                    <a:pt x="19" y="104"/>
                    <a:pt x="28" y="121"/>
                    <a:pt x="35" y="130"/>
                  </a:cubicBezTo>
                  <a:cubicBezTo>
                    <a:pt x="30" y="138"/>
                    <a:pt x="25" y="149"/>
                    <a:pt x="25" y="164"/>
                  </a:cubicBezTo>
                  <a:cubicBezTo>
                    <a:pt x="25" y="182"/>
                    <a:pt x="32" y="194"/>
                    <a:pt x="36" y="200"/>
                  </a:cubicBezTo>
                  <a:cubicBezTo>
                    <a:pt x="0" y="222"/>
                    <a:pt x="0" y="256"/>
                    <a:pt x="0" y="262"/>
                  </a:cubicBezTo>
                  <a:cubicBezTo>
                    <a:pt x="0" y="305"/>
                    <a:pt x="52" y="335"/>
                    <a:pt x="116" y="335"/>
                  </a:cubicBezTo>
                  <a:cubicBezTo>
                    <a:pt x="180" y="335"/>
                    <a:pt x="232" y="304"/>
                    <a:pt x="232" y="262"/>
                  </a:cubicBezTo>
                  <a:cubicBezTo>
                    <a:pt x="232" y="243"/>
                    <a:pt x="223" y="218"/>
                    <a:pt x="198" y="205"/>
                  </a:cubicBezTo>
                  <a:cubicBezTo>
                    <a:pt x="191" y="202"/>
                    <a:pt x="170" y="191"/>
                    <a:pt x="125" y="191"/>
                  </a:cubicBezTo>
                  <a:lnTo>
                    <a:pt x="90" y="191"/>
                  </a:lnTo>
                  <a:cubicBezTo>
                    <a:pt x="86" y="191"/>
                    <a:pt x="80" y="191"/>
                    <a:pt x="76" y="190"/>
                  </a:cubicBezTo>
                  <a:cubicBezTo>
                    <a:pt x="68" y="190"/>
                    <a:pt x="65" y="190"/>
                    <a:pt x="59" y="183"/>
                  </a:cubicBezTo>
                  <a:cubicBezTo>
                    <a:pt x="54" y="176"/>
                    <a:pt x="53" y="166"/>
                    <a:pt x="53" y="165"/>
                  </a:cubicBezTo>
                  <a:cubicBezTo>
                    <a:pt x="53" y="163"/>
                    <a:pt x="54" y="156"/>
                    <a:pt x="56" y="151"/>
                  </a:cubicBezTo>
                  <a:close/>
                  <a:moveTo>
                    <a:pt x="116" y="305"/>
                  </a:moveTo>
                  <a:cubicBezTo>
                    <a:pt x="66" y="305"/>
                    <a:pt x="29" y="284"/>
                    <a:pt x="29" y="262"/>
                  </a:cubicBezTo>
                  <a:cubicBezTo>
                    <a:pt x="29" y="253"/>
                    <a:pt x="33" y="237"/>
                    <a:pt x="49" y="227"/>
                  </a:cubicBezTo>
                  <a:cubicBezTo>
                    <a:pt x="61" y="219"/>
                    <a:pt x="66" y="219"/>
                    <a:pt x="102" y="219"/>
                  </a:cubicBezTo>
                  <a:cubicBezTo>
                    <a:pt x="147" y="219"/>
                    <a:pt x="203" y="219"/>
                    <a:pt x="203" y="262"/>
                  </a:cubicBezTo>
                  <a:cubicBezTo>
                    <a:pt x="203" y="284"/>
                    <a:pt x="166" y="305"/>
                    <a:pt x="116" y="3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" name="Freeform 121">
              <a:extLst>
                <a:ext uri="{FF2B5EF4-FFF2-40B4-BE49-F238E27FC236}">
                  <a16:creationId xmlns:a16="http://schemas.microsoft.com/office/drawing/2014/main" id="{D1A37802-1C6A-4FAB-A565-1176DC4B2A1D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5668962" y="3092450"/>
              <a:ext cx="77788" cy="130175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4 w 204"/>
                <a:gd name="T11" fmla="*/ 31 h 305"/>
                <a:gd name="T12" fmla="*/ 84 w 204"/>
                <a:gd name="T13" fmla="*/ 275 h 305"/>
                <a:gd name="T14" fmla="*/ 20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" name="Freeform 122">
              <a:extLst>
                <a:ext uri="{FF2B5EF4-FFF2-40B4-BE49-F238E27FC236}">
                  <a16:creationId xmlns:a16="http://schemas.microsoft.com/office/drawing/2014/main" id="{2B5A07B0-C712-4A09-B1AB-698EC9778EFC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5768975" y="3128963"/>
              <a:ext cx="77788" cy="93663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6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3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6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0" y="193"/>
                    <a:pt x="43" y="168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" name="Freeform 123">
              <a:extLst>
                <a:ext uri="{FF2B5EF4-FFF2-40B4-BE49-F238E27FC236}">
                  <a16:creationId xmlns:a16="http://schemas.microsoft.com/office/drawing/2014/main" id="{F000CDD2-AD74-4EC9-A7EE-E0BBF6391A6F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5895975" y="3195638"/>
              <a:ext cx="25400" cy="26988"/>
            </a:xfrm>
            <a:custGeom>
              <a:avLst/>
              <a:gdLst>
                <a:gd name="T0" fmla="*/ 63 w 63"/>
                <a:gd name="T1" fmla="*/ 31 h 62"/>
                <a:gd name="T2" fmla="*/ 32 w 63"/>
                <a:gd name="T3" fmla="*/ 0 h 62"/>
                <a:gd name="T4" fmla="*/ 0 w 63"/>
                <a:gd name="T5" fmla="*/ 31 h 62"/>
                <a:gd name="T6" fmla="*/ 31 w 63"/>
                <a:gd name="T7" fmla="*/ 62 h 62"/>
                <a:gd name="T8" fmla="*/ 63 w 63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" name="Freeform 124">
              <a:extLst>
                <a:ext uri="{FF2B5EF4-FFF2-40B4-BE49-F238E27FC236}">
                  <a16:creationId xmlns:a16="http://schemas.microsoft.com/office/drawing/2014/main" id="{E5BB73D2-C3DE-4A29-B39D-C7224958542C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5973762" y="3128963"/>
              <a:ext cx="74613" cy="93663"/>
            </a:xfrm>
            <a:custGeom>
              <a:avLst/>
              <a:gdLst>
                <a:gd name="T0" fmla="*/ 196 w 196"/>
                <a:gd name="T1" fmla="*/ 166 h 223"/>
                <a:gd name="T2" fmla="*/ 178 w 196"/>
                <a:gd name="T3" fmla="*/ 152 h 223"/>
                <a:gd name="T4" fmla="*/ 162 w 196"/>
                <a:gd name="T5" fmla="*/ 163 h 223"/>
                <a:gd name="T6" fmla="*/ 112 w 196"/>
                <a:gd name="T7" fmla="*/ 193 h 223"/>
                <a:gd name="T8" fmla="*/ 34 w 196"/>
                <a:gd name="T9" fmla="*/ 112 h 223"/>
                <a:gd name="T10" fmla="*/ 115 w 196"/>
                <a:gd name="T11" fmla="*/ 31 h 223"/>
                <a:gd name="T12" fmla="*/ 145 w 196"/>
                <a:gd name="T13" fmla="*/ 35 h 223"/>
                <a:gd name="T14" fmla="*/ 167 w 196"/>
                <a:gd name="T15" fmla="*/ 60 h 223"/>
                <a:gd name="T16" fmla="*/ 190 w 196"/>
                <a:gd name="T17" fmla="*/ 37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1" y="152"/>
                    <a:pt x="178" y="152"/>
                  </a:cubicBezTo>
                  <a:cubicBezTo>
                    <a:pt x="170" y="152"/>
                    <a:pt x="165" y="153"/>
                    <a:pt x="162" y="163"/>
                  </a:cubicBezTo>
                  <a:cubicBezTo>
                    <a:pt x="159" y="169"/>
                    <a:pt x="149" y="193"/>
                    <a:pt x="112" y="193"/>
                  </a:cubicBezTo>
                  <a:cubicBezTo>
                    <a:pt x="70" y="193"/>
                    <a:pt x="34" y="158"/>
                    <a:pt x="34" y="112"/>
                  </a:cubicBezTo>
                  <a:cubicBezTo>
                    <a:pt x="34" y="88"/>
                    <a:pt x="48" y="31"/>
                    <a:pt x="115" y="31"/>
                  </a:cubicBezTo>
                  <a:cubicBezTo>
                    <a:pt x="126" y="31"/>
                    <a:pt x="145" y="31"/>
                    <a:pt x="145" y="35"/>
                  </a:cubicBezTo>
                  <a:cubicBezTo>
                    <a:pt x="146" y="53"/>
                    <a:pt x="155" y="60"/>
                    <a:pt x="167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09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" name="Freeform 125">
              <a:extLst>
                <a:ext uri="{FF2B5EF4-FFF2-40B4-BE49-F238E27FC236}">
                  <a16:creationId xmlns:a16="http://schemas.microsoft.com/office/drawing/2014/main" id="{5AF0B878-FE52-432C-AFFA-82851F98342B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070600" y="3128963"/>
              <a:ext cx="77788" cy="93663"/>
            </a:xfrm>
            <a:custGeom>
              <a:avLst/>
              <a:gdLst>
                <a:gd name="T0" fmla="*/ 205 w 205"/>
                <a:gd name="T1" fmla="*/ 112 h 223"/>
                <a:gd name="T2" fmla="*/ 103 w 205"/>
                <a:gd name="T3" fmla="*/ 0 h 223"/>
                <a:gd name="T4" fmla="*/ 0 w 205"/>
                <a:gd name="T5" fmla="*/ 112 h 223"/>
                <a:gd name="T6" fmla="*/ 103 w 205"/>
                <a:gd name="T7" fmla="*/ 223 h 223"/>
                <a:gd name="T8" fmla="*/ 205 w 205"/>
                <a:gd name="T9" fmla="*/ 112 h 223"/>
                <a:gd name="T10" fmla="*/ 103 w 205"/>
                <a:gd name="T11" fmla="*/ 193 h 223"/>
                <a:gd name="T12" fmla="*/ 35 w 205"/>
                <a:gd name="T13" fmla="*/ 109 h 223"/>
                <a:gd name="T14" fmla="*/ 103 w 205"/>
                <a:gd name="T15" fmla="*/ 31 h 223"/>
                <a:gd name="T16" fmla="*/ 170 w 205"/>
                <a:gd name="T17" fmla="*/ 109 h 223"/>
                <a:gd name="T18" fmla="*/ 103 w 205"/>
                <a:gd name="T19" fmla="*/ 1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3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6"/>
                    <a:pt x="48" y="223"/>
                    <a:pt x="103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03" y="193"/>
                  </a:moveTo>
                  <a:cubicBezTo>
                    <a:pt x="66" y="193"/>
                    <a:pt x="35" y="155"/>
                    <a:pt x="35" y="109"/>
                  </a:cubicBezTo>
                  <a:cubicBezTo>
                    <a:pt x="35" y="63"/>
                    <a:pt x="67" y="31"/>
                    <a:pt x="103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3"/>
                    <a:pt x="103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" name="Freeform 126">
              <a:extLst>
                <a:ext uri="{FF2B5EF4-FFF2-40B4-BE49-F238E27FC236}">
                  <a16:creationId xmlns:a16="http://schemas.microsoft.com/office/drawing/2014/main" id="{93068ACE-15D0-4A19-964E-6BF93DDB2618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6157912" y="3128963"/>
              <a:ext cx="100013" cy="93663"/>
            </a:xfrm>
            <a:custGeom>
              <a:avLst/>
              <a:gdLst>
                <a:gd name="T0" fmla="*/ 57 w 260"/>
                <a:gd name="T1" fmla="*/ 18 h 218"/>
                <a:gd name="T2" fmla="*/ 37 w 260"/>
                <a:gd name="T3" fmla="*/ 3 h 218"/>
                <a:gd name="T4" fmla="*/ 21 w 260"/>
                <a:gd name="T5" fmla="*/ 3 h 218"/>
                <a:gd name="T6" fmla="*/ 0 w 260"/>
                <a:gd name="T7" fmla="*/ 18 h 218"/>
                <a:gd name="T8" fmla="*/ 29 w 260"/>
                <a:gd name="T9" fmla="*/ 33 h 218"/>
                <a:gd name="T10" fmla="*/ 29 w 260"/>
                <a:gd name="T11" fmla="*/ 188 h 218"/>
                <a:gd name="T12" fmla="*/ 0 w 260"/>
                <a:gd name="T13" fmla="*/ 203 h 218"/>
                <a:gd name="T14" fmla="*/ 21 w 260"/>
                <a:gd name="T15" fmla="*/ 218 h 218"/>
                <a:gd name="T16" fmla="*/ 65 w 260"/>
                <a:gd name="T17" fmla="*/ 218 h 218"/>
                <a:gd name="T18" fmla="*/ 85 w 260"/>
                <a:gd name="T19" fmla="*/ 203 h 218"/>
                <a:gd name="T20" fmla="*/ 57 w 260"/>
                <a:gd name="T21" fmla="*/ 188 h 218"/>
                <a:gd name="T22" fmla="*/ 57 w 260"/>
                <a:gd name="T23" fmla="*/ 98 h 218"/>
                <a:gd name="T24" fmla="*/ 98 w 260"/>
                <a:gd name="T25" fmla="*/ 30 h 218"/>
                <a:gd name="T26" fmla="*/ 116 w 260"/>
                <a:gd name="T27" fmla="*/ 71 h 218"/>
                <a:gd name="T28" fmla="*/ 116 w 260"/>
                <a:gd name="T29" fmla="*/ 188 h 218"/>
                <a:gd name="T30" fmla="*/ 94 w 260"/>
                <a:gd name="T31" fmla="*/ 203 h 218"/>
                <a:gd name="T32" fmla="*/ 115 w 260"/>
                <a:gd name="T33" fmla="*/ 218 h 218"/>
                <a:gd name="T34" fmla="*/ 152 w 260"/>
                <a:gd name="T35" fmla="*/ 218 h 218"/>
                <a:gd name="T36" fmla="*/ 172 w 260"/>
                <a:gd name="T37" fmla="*/ 203 h 218"/>
                <a:gd name="T38" fmla="*/ 144 w 260"/>
                <a:gd name="T39" fmla="*/ 188 h 218"/>
                <a:gd name="T40" fmla="*/ 144 w 260"/>
                <a:gd name="T41" fmla="*/ 98 h 218"/>
                <a:gd name="T42" fmla="*/ 185 w 260"/>
                <a:gd name="T43" fmla="*/ 30 h 218"/>
                <a:gd name="T44" fmla="*/ 203 w 260"/>
                <a:gd name="T45" fmla="*/ 71 h 218"/>
                <a:gd name="T46" fmla="*/ 203 w 260"/>
                <a:gd name="T47" fmla="*/ 188 h 218"/>
                <a:gd name="T48" fmla="*/ 181 w 260"/>
                <a:gd name="T49" fmla="*/ 203 h 218"/>
                <a:gd name="T50" fmla="*/ 202 w 260"/>
                <a:gd name="T51" fmla="*/ 218 h 218"/>
                <a:gd name="T52" fmla="*/ 239 w 260"/>
                <a:gd name="T53" fmla="*/ 218 h 218"/>
                <a:gd name="T54" fmla="*/ 260 w 260"/>
                <a:gd name="T55" fmla="*/ 203 h 218"/>
                <a:gd name="T56" fmla="*/ 231 w 260"/>
                <a:gd name="T57" fmla="*/ 188 h 218"/>
                <a:gd name="T58" fmla="*/ 231 w 260"/>
                <a:gd name="T59" fmla="*/ 67 h 218"/>
                <a:gd name="T60" fmla="*/ 187 w 260"/>
                <a:gd name="T61" fmla="*/ 0 h 218"/>
                <a:gd name="T62" fmla="*/ 138 w 260"/>
                <a:gd name="T63" fmla="*/ 26 h 218"/>
                <a:gd name="T64" fmla="*/ 100 w 260"/>
                <a:gd name="T65" fmla="*/ 0 h 218"/>
                <a:gd name="T66" fmla="*/ 57 w 260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1" y="33"/>
                    <a:pt x="29" y="33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8"/>
                  </a:lnTo>
                  <a:cubicBezTo>
                    <a:pt x="57" y="54"/>
                    <a:pt x="77" y="30"/>
                    <a:pt x="98" y="30"/>
                  </a:cubicBezTo>
                  <a:cubicBezTo>
                    <a:pt x="109" y="30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7" y="188"/>
                    <a:pt x="94" y="188"/>
                    <a:pt x="94" y="203"/>
                  </a:cubicBezTo>
                  <a:cubicBezTo>
                    <a:pt x="94" y="218"/>
                    <a:pt x="108" y="218"/>
                    <a:pt x="115" y="218"/>
                  </a:cubicBezTo>
                  <a:lnTo>
                    <a:pt x="152" y="218"/>
                  </a:lnTo>
                  <a:cubicBezTo>
                    <a:pt x="160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0"/>
                    <a:pt x="185" y="30"/>
                  </a:cubicBezTo>
                  <a:cubicBezTo>
                    <a:pt x="196" y="30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2" y="6"/>
                    <a:pt x="138" y="26"/>
                  </a:cubicBezTo>
                  <a:cubicBezTo>
                    <a:pt x="130" y="9"/>
                    <a:pt x="116" y="0"/>
                    <a:pt x="100" y="0"/>
                  </a:cubicBezTo>
                  <a:cubicBezTo>
                    <a:pt x="84" y="0"/>
                    <a:pt x="69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F0FBE7-11CA-45FA-8063-D31F8C7CA298}"/>
              </a:ext>
            </a:extLst>
          </p:cNvPr>
          <p:cNvCxnSpPr>
            <a:cxnSpLocks/>
          </p:cNvCxnSpPr>
          <p:nvPr/>
        </p:nvCxnSpPr>
        <p:spPr>
          <a:xfrm>
            <a:off x="2438400" y="2871537"/>
            <a:ext cx="2240696" cy="672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40EE108-451E-46B1-9B6E-A556E0D884AD}"/>
              </a:ext>
            </a:extLst>
          </p:cNvPr>
          <p:cNvCxnSpPr>
            <a:cxnSpLocks/>
          </p:cNvCxnSpPr>
          <p:nvPr/>
        </p:nvCxnSpPr>
        <p:spPr>
          <a:xfrm>
            <a:off x="2931225" y="4190888"/>
            <a:ext cx="1697188" cy="8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8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4A59-F8C4-4BF6-9DE2-9AD2F72F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securely allow </a:t>
            </a:r>
            <a:r>
              <a:rPr lang="en-US" dirty="0" err="1"/>
              <a:t>inlined</a:t>
            </a:r>
            <a:r>
              <a:rPr lang="en-US" dirty="0"/>
              <a:t> code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E258-A3B6-4ADA-8876-1D4F83FD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b="1" i="1" u="sng" dirty="0"/>
              <a:t>nonce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Hashing</a:t>
            </a:r>
          </a:p>
          <a:p>
            <a:pPr lvl="1"/>
            <a:r>
              <a:rPr lang="en-US" dirty="0"/>
              <a:t>Put the hash value of the trusted code in the CSP rules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D0324-3AF3-45ED-AF6C-8BDD6904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D87B4-8FE4-45AC-A0DA-01CAB048296D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2028470" y="2026766"/>
            <a:ext cx="5087060" cy="1505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DE4EB-535D-4CBE-9814-CE603C74719D}"/>
              </a:ext>
            </a:extLst>
          </p:cNvPr>
          <p:cNvSpPr txBox="1"/>
          <p:nvPr/>
        </p:nvSpPr>
        <p:spPr>
          <a:xfrm>
            <a:off x="5903495" y="2231200"/>
            <a:ext cx="1138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b="1" dirty="0">
                <a:solidFill>
                  <a:schemeClr val="bg1"/>
                </a:solidFill>
              </a:rPr>
              <a:t>Allowed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4DA70-077D-445A-A614-6ED85ABA8C45}"/>
              </a:ext>
            </a:extLst>
          </p:cNvPr>
          <p:cNvSpPr txBox="1"/>
          <p:nvPr/>
        </p:nvSpPr>
        <p:spPr>
          <a:xfrm>
            <a:off x="5903495" y="2977852"/>
            <a:ext cx="1138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b="1" dirty="0">
                <a:solidFill>
                  <a:schemeClr val="bg1"/>
                </a:solidFill>
              </a:rPr>
              <a:t>Not allowed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56E352-5157-45AF-9973-72534F657D83}"/>
              </a:ext>
            </a:extLst>
          </p:cNvPr>
          <p:cNvSpPr/>
          <p:nvPr/>
        </p:nvSpPr>
        <p:spPr>
          <a:xfrm>
            <a:off x="1202072" y="1472874"/>
            <a:ext cx="6739855" cy="4066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693F9BF-695F-4AB1-BC9C-2522CAE73E9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51037" y="1607924"/>
            <a:ext cx="5365751" cy="185738"/>
            <a:chOff x="2541587" y="2540000"/>
            <a:chExt cx="5365751" cy="185738"/>
          </a:xfrm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786AC522-1789-4DE1-8965-5A639F01100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541587" y="2540000"/>
              <a:ext cx="84138" cy="138113"/>
            </a:xfrm>
            <a:custGeom>
              <a:avLst/>
              <a:gdLst>
                <a:gd name="T0" fmla="*/ 221 w 221"/>
                <a:gd name="T1" fmla="*/ 20 h 316"/>
                <a:gd name="T2" fmla="*/ 206 w 221"/>
                <a:gd name="T3" fmla="*/ 0 h 316"/>
                <a:gd name="T4" fmla="*/ 192 w 221"/>
                <a:gd name="T5" fmla="*/ 8 h 316"/>
                <a:gd name="T6" fmla="*/ 185 w 221"/>
                <a:gd name="T7" fmla="*/ 24 h 316"/>
                <a:gd name="T8" fmla="*/ 120 w 221"/>
                <a:gd name="T9" fmla="*/ 0 h 316"/>
                <a:gd name="T10" fmla="*/ 0 w 221"/>
                <a:gd name="T11" fmla="*/ 158 h 316"/>
                <a:gd name="T12" fmla="*/ 120 w 221"/>
                <a:gd name="T13" fmla="*/ 316 h 316"/>
                <a:gd name="T14" fmla="*/ 221 w 221"/>
                <a:gd name="T15" fmla="*/ 227 h 316"/>
                <a:gd name="T16" fmla="*/ 204 w 221"/>
                <a:gd name="T17" fmla="*/ 210 h 316"/>
                <a:gd name="T18" fmla="*/ 187 w 221"/>
                <a:gd name="T19" fmla="*/ 225 h 316"/>
                <a:gd name="T20" fmla="*/ 122 w 221"/>
                <a:gd name="T21" fmla="*/ 286 h 316"/>
                <a:gd name="T22" fmla="*/ 34 w 221"/>
                <a:gd name="T23" fmla="*/ 158 h 316"/>
                <a:gd name="T24" fmla="*/ 122 w 221"/>
                <a:gd name="T25" fmla="*/ 30 h 316"/>
                <a:gd name="T26" fmla="*/ 186 w 221"/>
                <a:gd name="T27" fmla="*/ 94 h 316"/>
                <a:gd name="T28" fmla="*/ 204 w 221"/>
                <a:gd name="T29" fmla="*/ 110 h 316"/>
                <a:gd name="T30" fmla="*/ 221 w 221"/>
                <a:gd name="T31" fmla="*/ 90 h 316"/>
                <a:gd name="T32" fmla="*/ 221 w 221"/>
                <a:gd name="T33" fmla="*/ 2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16">
                  <a:moveTo>
                    <a:pt x="221" y="20"/>
                  </a:moveTo>
                  <a:cubicBezTo>
                    <a:pt x="221" y="12"/>
                    <a:pt x="221" y="0"/>
                    <a:pt x="206" y="0"/>
                  </a:cubicBezTo>
                  <a:cubicBezTo>
                    <a:pt x="197" y="0"/>
                    <a:pt x="195" y="5"/>
                    <a:pt x="192" y="8"/>
                  </a:cubicBezTo>
                  <a:cubicBezTo>
                    <a:pt x="191" y="10"/>
                    <a:pt x="191" y="11"/>
                    <a:pt x="185" y="24"/>
                  </a:cubicBezTo>
                  <a:cubicBezTo>
                    <a:pt x="168" y="10"/>
                    <a:pt x="145" y="0"/>
                    <a:pt x="120" y="0"/>
                  </a:cubicBezTo>
                  <a:cubicBezTo>
                    <a:pt x="55" y="0"/>
                    <a:pt x="0" y="67"/>
                    <a:pt x="0" y="158"/>
                  </a:cubicBezTo>
                  <a:cubicBezTo>
                    <a:pt x="0" y="249"/>
                    <a:pt x="55" y="316"/>
                    <a:pt x="120" y="316"/>
                  </a:cubicBezTo>
                  <a:cubicBezTo>
                    <a:pt x="178" y="316"/>
                    <a:pt x="221" y="272"/>
                    <a:pt x="221" y="227"/>
                  </a:cubicBezTo>
                  <a:cubicBezTo>
                    <a:pt x="221" y="210"/>
                    <a:pt x="209" y="210"/>
                    <a:pt x="204" y="210"/>
                  </a:cubicBezTo>
                  <a:cubicBezTo>
                    <a:pt x="199" y="210"/>
                    <a:pt x="188" y="210"/>
                    <a:pt x="187" y="225"/>
                  </a:cubicBezTo>
                  <a:cubicBezTo>
                    <a:pt x="183" y="274"/>
                    <a:pt x="143" y="286"/>
                    <a:pt x="122" y="286"/>
                  </a:cubicBezTo>
                  <a:cubicBezTo>
                    <a:pt x="77" y="286"/>
                    <a:pt x="34" y="233"/>
                    <a:pt x="34" y="158"/>
                  </a:cubicBezTo>
                  <a:cubicBezTo>
                    <a:pt x="34" y="83"/>
                    <a:pt x="77" y="30"/>
                    <a:pt x="122" y="30"/>
                  </a:cubicBezTo>
                  <a:cubicBezTo>
                    <a:pt x="152" y="30"/>
                    <a:pt x="179" y="53"/>
                    <a:pt x="186" y="94"/>
                  </a:cubicBezTo>
                  <a:cubicBezTo>
                    <a:pt x="188" y="102"/>
                    <a:pt x="189" y="110"/>
                    <a:pt x="204" y="110"/>
                  </a:cubicBezTo>
                  <a:cubicBezTo>
                    <a:pt x="221" y="110"/>
                    <a:pt x="221" y="100"/>
                    <a:pt x="221" y="90"/>
                  </a:cubicBezTo>
                  <a:lnTo>
                    <a:pt x="221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11B77D2F-F5B6-4446-BE2C-3687FB27C8D8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644775" y="2579688"/>
              <a:ext cx="77788" cy="96838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2 h 223"/>
                <a:gd name="T12" fmla="*/ 34 w 204"/>
                <a:gd name="T13" fmla="*/ 108 h 223"/>
                <a:gd name="T14" fmla="*/ 102 w 204"/>
                <a:gd name="T15" fmla="*/ 30 h 223"/>
                <a:gd name="T16" fmla="*/ 170 w 204"/>
                <a:gd name="T17" fmla="*/ 108 h 223"/>
                <a:gd name="T18" fmla="*/ 102 w 204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5"/>
                    <a:pt x="34" y="108"/>
                  </a:cubicBezTo>
                  <a:cubicBezTo>
                    <a:pt x="34" y="63"/>
                    <a:pt x="66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C73F3688-2D9B-40F0-B41A-7AA5C3250483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35262" y="2579688"/>
              <a:ext cx="96838" cy="95250"/>
            </a:xfrm>
            <a:custGeom>
              <a:avLst/>
              <a:gdLst>
                <a:gd name="T0" fmla="*/ 76 w 249"/>
                <a:gd name="T1" fmla="*/ 27 h 219"/>
                <a:gd name="T2" fmla="*/ 57 w 249"/>
                <a:gd name="T3" fmla="*/ 3 h 219"/>
                <a:gd name="T4" fmla="*/ 20 w 249"/>
                <a:gd name="T5" fmla="*/ 3 h 219"/>
                <a:gd name="T6" fmla="*/ 0 w 249"/>
                <a:gd name="T7" fmla="*/ 19 h 219"/>
                <a:gd name="T8" fmla="*/ 20 w 249"/>
                <a:gd name="T9" fmla="*/ 34 h 219"/>
                <a:gd name="T10" fmla="*/ 42 w 249"/>
                <a:gd name="T11" fmla="*/ 34 h 219"/>
                <a:gd name="T12" fmla="*/ 42 w 249"/>
                <a:gd name="T13" fmla="*/ 188 h 219"/>
                <a:gd name="T14" fmla="*/ 20 w 249"/>
                <a:gd name="T15" fmla="*/ 188 h 219"/>
                <a:gd name="T16" fmla="*/ 0 w 249"/>
                <a:gd name="T17" fmla="*/ 204 h 219"/>
                <a:gd name="T18" fmla="*/ 20 w 249"/>
                <a:gd name="T19" fmla="*/ 219 h 219"/>
                <a:gd name="T20" fmla="*/ 99 w 249"/>
                <a:gd name="T21" fmla="*/ 219 h 219"/>
                <a:gd name="T22" fmla="*/ 119 w 249"/>
                <a:gd name="T23" fmla="*/ 204 h 219"/>
                <a:gd name="T24" fmla="*/ 98 w 249"/>
                <a:gd name="T25" fmla="*/ 188 h 219"/>
                <a:gd name="T26" fmla="*/ 76 w 249"/>
                <a:gd name="T27" fmla="*/ 188 h 219"/>
                <a:gd name="T28" fmla="*/ 76 w 249"/>
                <a:gd name="T29" fmla="*/ 100 h 219"/>
                <a:gd name="T30" fmla="*/ 139 w 249"/>
                <a:gd name="T31" fmla="*/ 31 h 219"/>
                <a:gd name="T32" fmla="*/ 172 w 249"/>
                <a:gd name="T33" fmla="*/ 75 h 219"/>
                <a:gd name="T34" fmla="*/ 172 w 249"/>
                <a:gd name="T35" fmla="*/ 188 h 219"/>
                <a:gd name="T36" fmla="*/ 153 w 249"/>
                <a:gd name="T37" fmla="*/ 188 h 219"/>
                <a:gd name="T38" fmla="*/ 132 w 249"/>
                <a:gd name="T39" fmla="*/ 204 h 219"/>
                <a:gd name="T40" fmla="*/ 153 w 249"/>
                <a:gd name="T41" fmla="*/ 219 h 219"/>
                <a:gd name="T42" fmla="*/ 229 w 249"/>
                <a:gd name="T43" fmla="*/ 219 h 219"/>
                <a:gd name="T44" fmla="*/ 249 w 249"/>
                <a:gd name="T45" fmla="*/ 204 h 219"/>
                <a:gd name="T46" fmla="*/ 229 w 249"/>
                <a:gd name="T47" fmla="*/ 188 h 219"/>
                <a:gd name="T48" fmla="*/ 207 w 249"/>
                <a:gd name="T49" fmla="*/ 188 h 219"/>
                <a:gd name="T50" fmla="*/ 207 w 249"/>
                <a:gd name="T51" fmla="*/ 72 h 219"/>
                <a:gd name="T52" fmla="*/ 142 w 249"/>
                <a:gd name="T53" fmla="*/ 0 h 219"/>
                <a:gd name="T54" fmla="*/ 76 w 249"/>
                <a:gd name="T55" fmla="*/ 2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9">
                  <a:moveTo>
                    <a:pt x="76" y="27"/>
                  </a:moveTo>
                  <a:cubicBezTo>
                    <a:pt x="76" y="11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4"/>
                  </a:cubicBezTo>
                  <a:cubicBezTo>
                    <a:pt x="0" y="219"/>
                    <a:pt x="13" y="219"/>
                    <a:pt x="20" y="219"/>
                  </a:cubicBezTo>
                  <a:lnTo>
                    <a:pt x="99" y="219"/>
                  </a:lnTo>
                  <a:cubicBezTo>
                    <a:pt x="106" y="219"/>
                    <a:pt x="119" y="219"/>
                    <a:pt x="119" y="204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100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4"/>
                  </a:cubicBezTo>
                  <a:cubicBezTo>
                    <a:pt x="132" y="219"/>
                    <a:pt x="146" y="219"/>
                    <a:pt x="153" y="219"/>
                  </a:cubicBezTo>
                  <a:lnTo>
                    <a:pt x="229" y="219"/>
                  </a:lnTo>
                  <a:cubicBezTo>
                    <a:pt x="236" y="219"/>
                    <a:pt x="249" y="219"/>
                    <a:pt x="249" y="204"/>
                  </a:cubicBez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" name="Freeform 68">
              <a:extLst>
                <a:ext uri="{FF2B5EF4-FFF2-40B4-BE49-F238E27FC236}">
                  <a16:creationId xmlns:a16="http://schemas.microsoft.com/office/drawing/2014/main" id="{FFBD18A0-202F-4A1E-8A7F-146F4E9166B4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838450" y="2554288"/>
              <a:ext cx="80963" cy="122238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200 w 211"/>
                <a:gd name="T5" fmla="*/ 77 h 280"/>
                <a:gd name="T6" fmla="*/ 180 w 211"/>
                <a:gd name="T7" fmla="*/ 61 h 280"/>
                <a:gd name="T8" fmla="*/ 98 w 211"/>
                <a:gd name="T9" fmla="*/ 61 h 280"/>
                <a:gd name="T10" fmla="*/ 98 w 211"/>
                <a:gd name="T11" fmla="*/ 20 h 280"/>
                <a:gd name="T12" fmla="*/ 81 w 211"/>
                <a:gd name="T13" fmla="*/ 0 h 280"/>
                <a:gd name="T14" fmla="*/ 63 w 211"/>
                <a:gd name="T15" fmla="*/ 20 h 280"/>
                <a:gd name="T16" fmla="*/ 63 w 211"/>
                <a:gd name="T17" fmla="*/ 61 h 280"/>
                <a:gd name="T18" fmla="*/ 20 w 211"/>
                <a:gd name="T19" fmla="*/ 61 h 280"/>
                <a:gd name="T20" fmla="*/ 0 w 211"/>
                <a:gd name="T21" fmla="*/ 77 h 280"/>
                <a:gd name="T22" fmla="*/ 20 w 211"/>
                <a:gd name="T23" fmla="*/ 92 h 280"/>
                <a:gd name="T24" fmla="*/ 63 w 211"/>
                <a:gd name="T25" fmla="*/ 92 h 280"/>
                <a:gd name="T26" fmla="*/ 63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4 w 211"/>
                <a:gd name="T33" fmla="*/ 194 h 280"/>
                <a:gd name="T34" fmla="*/ 177 w 211"/>
                <a:gd name="T35" fmla="*/ 213 h 280"/>
                <a:gd name="T36" fmla="*/ 136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3" y="92"/>
                  </a:lnTo>
                  <a:lnTo>
                    <a:pt x="63" y="214"/>
                  </a:lnTo>
                  <a:cubicBezTo>
                    <a:pt x="63" y="262"/>
                    <a:pt x="97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" name="Freeform 69">
              <a:extLst>
                <a:ext uri="{FF2B5EF4-FFF2-40B4-BE49-F238E27FC236}">
                  <a16:creationId xmlns:a16="http://schemas.microsoft.com/office/drawing/2014/main" id="{DF2B66F6-3B45-48AD-A558-5D850D342338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944812" y="2579688"/>
              <a:ext cx="77788" cy="96838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6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0 h 223"/>
                <a:gd name="T26" fmla="*/ 169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" name="Freeform 70">
              <a:extLst>
                <a:ext uri="{FF2B5EF4-FFF2-40B4-BE49-F238E27FC236}">
                  <a16:creationId xmlns:a16="http://schemas.microsoft.com/office/drawing/2014/main" id="{6EEEAF2F-DBC3-45F9-8B35-901B7D28D49D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036887" y="2579688"/>
              <a:ext cx="95250" cy="95250"/>
            </a:xfrm>
            <a:custGeom>
              <a:avLst/>
              <a:gdLst>
                <a:gd name="T0" fmla="*/ 77 w 249"/>
                <a:gd name="T1" fmla="*/ 27 h 219"/>
                <a:gd name="T2" fmla="*/ 57 w 249"/>
                <a:gd name="T3" fmla="*/ 3 h 219"/>
                <a:gd name="T4" fmla="*/ 21 w 249"/>
                <a:gd name="T5" fmla="*/ 3 h 219"/>
                <a:gd name="T6" fmla="*/ 0 w 249"/>
                <a:gd name="T7" fmla="*/ 19 h 219"/>
                <a:gd name="T8" fmla="*/ 20 w 249"/>
                <a:gd name="T9" fmla="*/ 34 h 219"/>
                <a:gd name="T10" fmla="*/ 43 w 249"/>
                <a:gd name="T11" fmla="*/ 34 h 219"/>
                <a:gd name="T12" fmla="*/ 43 w 249"/>
                <a:gd name="T13" fmla="*/ 188 h 219"/>
                <a:gd name="T14" fmla="*/ 21 w 249"/>
                <a:gd name="T15" fmla="*/ 188 h 219"/>
                <a:gd name="T16" fmla="*/ 0 w 249"/>
                <a:gd name="T17" fmla="*/ 204 h 219"/>
                <a:gd name="T18" fmla="*/ 20 w 249"/>
                <a:gd name="T19" fmla="*/ 219 h 219"/>
                <a:gd name="T20" fmla="*/ 99 w 249"/>
                <a:gd name="T21" fmla="*/ 219 h 219"/>
                <a:gd name="T22" fmla="*/ 119 w 249"/>
                <a:gd name="T23" fmla="*/ 204 h 219"/>
                <a:gd name="T24" fmla="*/ 99 w 249"/>
                <a:gd name="T25" fmla="*/ 188 h 219"/>
                <a:gd name="T26" fmla="*/ 77 w 249"/>
                <a:gd name="T27" fmla="*/ 188 h 219"/>
                <a:gd name="T28" fmla="*/ 77 w 249"/>
                <a:gd name="T29" fmla="*/ 100 h 219"/>
                <a:gd name="T30" fmla="*/ 139 w 249"/>
                <a:gd name="T31" fmla="*/ 31 h 219"/>
                <a:gd name="T32" fmla="*/ 173 w 249"/>
                <a:gd name="T33" fmla="*/ 75 h 219"/>
                <a:gd name="T34" fmla="*/ 173 w 249"/>
                <a:gd name="T35" fmla="*/ 188 h 219"/>
                <a:gd name="T36" fmla="*/ 153 w 249"/>
                <a:gd name="T37" fmla="*/ 188 h 219"/>
                <a:gd name="T38" fmla="*/ 133 w 249"/>
                <a:gd name="T39" fmla="*/ 204 h 219"/>
                <a:gd name="T40" fmla="*/ 153 w 249"/>
                <a:gd name="T41" fmla="*/ 219 h 219"/>
                <a:gd name="T42" fmla="*/ 230 w 249"/>
                <a:gd name="T43" fmla="*/ 219 h 219"/>
                <a:gd name="T44" fmla="*/ 249 w 249"/>
                <a:gd name="T45" fmla="*/ 204 h 219"/>
                <a:gd name="T46" fmla="*/ 229 w 249"/>
                <a:gd name="T47" fmla="*/ 188 h 219"/>
                <a:gd name="T48" fmla="*/ 207 w 249"/>
                <a:gd name="T49" fmla="*/ 188 h 219"/>
                <a:gd name="T50" fmla="*/ 207 w 249"/>
                <a:gd name="T51" fmla="*/ 72 h 219"/>
                <a:gd name="T52" fmla="*/ 142 w 249"/>
                <a:gd name="T53" fmla="*/ 0 h 219"/>
                <a:gd name="T54" fmla="*/ 77 w 249"/>
                <a:gd name="T55" fmla="*/ 2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9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4"/>
                  </a:cubicBezTo>
                  <a:cubicBezTo>
                    <a:pt x="0" y="219"/>
                    <a:pt x="13" y="219"/>
                    <a:pt x="20" y="219"/>
                  </a:cubicBezTo>
                  <a:lnTo>
                    <a:pt x="99" y="219"/>
                  </a:lnTo>
                  <a:cubicBezTo>
                    <a:pt x="106" y="219"/>
                    <a:pt x="119" y="219"/>
                    <a:pt x="119" y="204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4"/>
                  </a:cubicBezTo>
                  <a:cubicBezTo>
                    <a:pt x="133" y="219"/>
                    <a:pt x="146" y="219"/>
                    <a:pt x="153" y="219"/>
                  </a:cubicBezTo>
                  <a:lnTo>
                    <a:pt x="230" y="219"/>
                  </a:lnTo>
                  <a:cubicBezTo>
                    <a:pt x="237" y="219"/>
                    <a:pt x="249" y="219"/>
                    <a:pt x="249" y="204"/>
                  </a:cubicBez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" name="Freeform 71">
              <a:extLst>
                <a:ext uri="{FF2B5EF4-FFF2-40B4-BE49-F238E27FC236}">
                  <a16:creationId xmlns:a16="http://schemas.microsoft.com/office/drawing/2014/main" id="{302BCE6E-DC8E-4BEC-9E6D-FB4A8A13DB2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140075" y="2554288"/>
              <a:ext cx="80963" cy="122238"/>
            </a:xfrm>
            <a:custGeom>
              <a:avLst/>
              <a:gdLst>
                <a:gd name="T0" fmla="*/ 98 w 212"/>
                <a:gd name="T1" fmla="*/ 92 h 280"/>
                <a:gd name="T2" fmla="*/ 180 w 212"/>
                <a:gd name="T3" fmla="*/ 92 h 280"/>
                <a:gd name="T4" fmla="*/ 200 w 212"/>
                <a:gd name="T5" fmla="*/ 77 h 280"/>
                <a:gd name="T6" fmla="*/ 180 w 212"/>
                <a:gd name="T7" fmla="*/ 61 h 280"/>
                <a:gd name="T8" fmla="*/ 98 w 212"/>
                <a:gd name="T9" fmla="*/ 61 h 280"/>
                <a:gd name="T10" fmla="*/ 98 w 212"/>
                <a:gd name="T11" fmla="*/ 20 h 280"/>
                <a:gd name="T12" fmla="*/ 81 w 212"/>
                <a:gd name="T13" fmla="*/ 0 h 280"/>
                <a:gd name="T14" fmla="*/ 64 w 212"/>
                <a:gd name="T15" fmla="*/ 20 h 280"/>
                <a:gd name="T16" fmla="*/ 64 w 212"/>
                <a:gd name="T17" fmla="*/ 61 h 280"/>
                <a:gd name="T18" fmla="*/ 21 w 212"/>
                <a:gd name="T19" fmla="*/ 61 h 280"/>
                <a:gd name="T20" fmla="*/ 0 w 212"/>
                <a:gd name="T21" fmla="*/ 77 h 280"/>
                <a:gd name="T22" fmla="*/ 20 w 212"/>
                <a:gd name="T23" fmla="*/ 92 h 280"/>
                <a:gd name="T24" fmla="*/ 64 w 212"/>
                <a:gd name="T25" fmla="*/ 92 h 280"/>
                <a:gd name="T26" fmla="*/ 64 w 212"/>
                <a:gd name="T27" fmla="*/ 214 h 280"/>
                <a:gd name="T28" fmla="*/ 134 w 212"/>
                <a:gd name="T29" fmla="*/ 280 h 280"/>
                <a:gd name="T30" fmla="*/ 212 w 212"/>
                <a:gd name="T31" fmla="*/ 214 h 280"/>
                <a:gd name="T32" fmla="*/ 194 w 212"/>
                <a:gd name="T33" fmla="*/ 194 h 280"/>
                <a:gd name="T34" fmla="*/ 177 w 212"/>
                <a:gd name="T35" fmla="*/ 213 h 280"/>
                <a:gd name="T36" fmla="*/ 137 w 212"/>
                <a:gd name="T37" fmla="*/ 249 h 280"/>
                <a:gd name="T38" fmla="*/ 98 w 212"/>
                <a:gd name="T39" fmla="*/ 211 h 280"/>
                <a:gd name="T40" fmla="*/ 98 w 212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80">
                  <a:moveTo>
                    <a:pt x="98" y="92"/>
                  </a:move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8" y="280"/>
                    <a:pt x="134" y="280"/>
                  </a:cubicBezTo>
                  <a:cubicBezTo>
                    <a:pt x="171" y="280"/>
                    <a:pt x="212" y="258"/>
                    <a:pt x="212" y="214"/>
                  </a:cubicBezTo>
                  <a:cubicBezTo>
                    <a:pt x="212" y="205"/>
                    <a:pt x="212" y="194"/>
                    <a:pt x="194" y="194"/>
                  </a:cubicBezTo>
                  <a:cubicBezTo>
                    <a:pt x="178" y="194"/>
                    <a:pt x="177" y="205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" name="Freeform 72">
              <a:extLst>
                <a:ext uri="{FF2B5EF4-FFF2-40B4-BE49-F238E27FC236}">
                  <a16:creationId xmlns:a16="http://schemas.microsoft.com/office/drawing/2014/main" id="{A5538729-47B8-4D9C-B92A-29C5204CFC6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246437" y="2600325"/>
              <a:ext cx="77788" cy="15875"/>
            </a:xfrm>
            <a:custGeom>
              <a:avLst/>
              <a:gdLst>
                <a:gd name="T0" fmla="*/ 182 w 206"/>
                <a:gd name="T1" fmla="*/ 35 h 35"/>
                <a:gd name="T2" fmla="*/ 206 w 206"/>
                <a:gd name="T3" fmla="*/ 18 h 35"/>
                <a:gd name="T4" fmla="*/ 182 w 206"/>
                <a:gd name="T5" fmla="*/ 0 h 35"/>
                <a:gd name="T6" fmla="*/ 24 w 206"/>
                <a:gd name="T7" fmla="*/ 0 h 35"/>
                <a:gd name="T8" fmla="*/ 0 w 206"/>
                <a:gd name="T9" fmla="*/ 18 h 35"/>
                <a:gd name="T10" fmla="*/ 24 w 206"/>
                <a:gd name="T11" fmla="*/ 35 h 35"/>
                <a:gd name="T12" fmla="*/ 182 w 20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5">
                  <a:moveTo>
                    <a:pt x="182" y="35"/>
                  </a:moveTo>
                  <a:cubicBezTo>
                    <a:pt x="188" y="35"/>
                    <a:pt x="206" y="35"/>
                    <a:pt x="206" y="18"/>
                  </a:cubicBezTo>
                  <a:cubicBezTo>
                    <a:pt x="206" y="0"/>
                    <a:pt x="188" y="0"/>
                    <a:pt x="182" y="0"/>
                  </a:cubicBezTo>
                  <a:lnTo>
                    <a:pt x="24" y="0"/>
                  </a:lnTo>
                  <a:cubicBezTo>
                    <a:pt x="18" y="0"/>
                    <a:pt x="0" y="0"/>
                    <a:pt x="0" y="18"/>
                  </a:cubicBezTo>
                  <a:cubicBezTo>
                    <a:pt x="0" y="35"/>
                    <a:pt x="18" y="35"/>
                    <a:pt x="24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" name="Freeform 73">
              <a:extLst>
                <a:ext uri="{FF2B5EF4-FFF2-40B4-BE49-F238E27FC236}">
                  <a16:creationId xmlns:a16="http://schemas.microsoft.com/office/drawing/2014/main" id="{7766F72A-5C3C-4BF9-9FD9-2F1644147149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344862" y="2540000"/>
              <a:ext cx="80963" cy="138113"/>
            </a:xfrm>
            <a:custGeom>
              <a:avLst/>
              <a:gdLst>
                <a:gd name="T0" fmla="*/ 121 w 209"/>
                <a:gd name="T1" fmla="*/ 174 h 316"/>
                <a:gd name="T2" fmla="*/ 177 w 209"/>
                <a:gd name="T3" fmla="*/ 230 h 316"/>
                <a:gd name="T4" fmla="*/ 116 w 209"/>
                <a:gd name="T5" fmla="*/ 286 h 316"/>
                <a:gd name="T6" fmla="*/ 58 w 209"/>
                <a:gd name="T7" fmla="*/ 270 h 316"/>
                <a:gd name="T8" fmla="*/ 34 w 209"/>
                <a:gd name="T9" fmla="*/ 227 h 316"/>
                <a:gd name="T10" fmla="*/ 17 w 209"/>
                <a:gd name="T11" fmla="*/ 209 h 316"/>
                <a:gd name="T12" fmla="*/ 0 w 209"/>
                <a:gd name="T13" fmla="*/ 230 h 316"/>
                <a:gd name="T14" fmla="*/ 0 w 209"/>
                <a:gd name="T15" fmla="*/ 296 h 316"/>
                <a:gd name="T16" fmla="*/ 15 w 209"/>
                <a:gd name="T17" fmla="*/ 316 h 316"/>
                <a:gd name="T18" fmla="*/ 33 w 209"/>
                <a:gd name="T19" fmla="*/ 293 h 316"/>
                <a:gd name="T20" fmla="*/ 115 w 209"/>
                <a:gd name="T21" fmla="*/ 316 h 316"/>
                <a:gd name="T22" fmla="*/ 209 w 209"/>
                <a:gd name="T23" fmla="*/ 228 h 316"/>
                <a:gd name="T24" fmla="*/ 185 w 209"/>
                <a:gd name="T25" fmla="*/ 168 h 316"/>
                <a:gd name="T26" fmla="*/ 112 w 209"/>
                <a:gd name="T27" fmla="*/ 136 h 316"/>
                <a:gd name="T28" fmla="*/ 72 w 209"/>
                <a:gd name="T29" fmla="*/ 127 h 316"/>
                <a:gd name="T30" fmla="*/ 32 w 209"/>
                <a:gd name="T31" fmla="*/ 80 h 316"/>
                <a:gd name="T32" fmla="*/ 92 w 209"/>
                <a:gd name="T33" fmla="*/ 30 h 316"/>
                <a:gd name="T34" fmla="*/ 161 w 209"/>
                <a:gd name="T35" fmla="*/ 93 h 316"/>
                <a:gd name="T36" fmla="*/ 178 w 209"/>
                <a:gd name="T37" fmla="*/ 107 h 316"/>
                <a:gd name="T38" fmla="*/ 196 w 209"/>
                <a:gd name="T39" fmla="*/ 86 h 316"/>
                <a:gd name="T40" fmla="*/ 196 w 209"/>
                <a:gd name="T41" fmla="*/ 20 h 316"/>
                <a:gd name="T42" fmla="*/ 181 w 209"/>
                <a:gd name="T43" fmla="*/ 0 h 316"/>
                <a:gd name="T44" fmla="*/ 162 w 209"/>
                <a:gd name="T45" fmla="*/ 23 h 316"/>
                <a:gd name="T46" fmla="*/ 92 w 209"/>
                <a:gd name="T47" fmla="*/ 0 h 316"/>
                <a:gd name="T48" fmla="*/ 0 w 209"/>
                <a:gd name="T49" fmla="*/ 82 h 316"/>
                <a:gd name="T50" fmla="*/ 64 w 209"/>
                <a:gd name="T51" fmla="*/ 160 h 316"/>
                <a:gd name="T52" fmla="*/ 121 w 209"/>
                <a:gd name="T53" fmla="*/ 1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121" y="174"/>
                  </a:moveTo>
                  <a:cubicBezTo>
                    <a:pt x="135" y="177"/>
                    <a:pt x="177" y="187"/>
                    <a:pt x="177" y="230"/>
                  </a:cubicBezTo>
                  <a:cubicBezTo>
                    <a:pt x="177" y="256"/>
                    <a:pt x="155" y="286"/>
                    <a:pt x="116" y="286"/>
                  </a:cubicBezTo>
                  <a:cubicBezTo>
                    <a:pt x="102" y="286"/>
                    <a:pt x="77" y="284"/>
                    <a:pt x="58" y="270"/>
                  </a:cubicBezTo>
                  <a:cubicBezTo>
                    <a:pt x="37" y="257"/>
                    <a:pt x="35" y="236"/>
                    <a:pt x="34" y="227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20"/>
                    <a:pt x="0" y="230"/>
                  </a:cubicBezTo>
                  <a:lnTo>
                    <a:pt x="0" y="296"/>
                  </a:lnTo>
                  <a:cubicBezTo>
                    <a:pt x="0" y="304"/>
                    <a:pt x="0" y="316"/>
                    <a:pt x="15" y="316"/>
                  </a:cubicBezTo>
                  <a:cubicBezTo>
                    <a:pt x="26" y="316"/>
                    <a:pt x="29" y="309"/>
                    <a:pt x="33" y="293"/>
                  </a:cubicBezTo>
                  <a:cubicBezTo>
                    <a:pt x="53" y="308"/>
                    <a:pt x="83" y="316"/>
                    <a:pt x="115" y="316"/>
                  </a:cubicBezTo>
                  <a:cubicBezTo>
                    <a:pt x="173" y="316"/>
                    <a:pt x="209" y="272"/>
                    <a:pt x="209" y="228"/>
                  </a:cubicBezTo>
                  <a:cubicBezTo>
                    <a:pt x="209" y="196"/>
                    <a:pt x="191" y="175"/>
                    <a:pt x="185" y="168"/>
                  </a:cubicBezTo>
                  <a:cubicBezTo>
                    <a:pt x="165" y="148"/>
                    <a:pt x="151" y="145"/>
                    <a:pt x="112" y="136"/>
                  </a:cubicBezTo>
                  <a:lnTo>
                    <a:pt x="72" y="127"/>
                  </a:lnTo>
                  <a:cubicBezTo>
                    <a:pt x="51" y="121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8" y="77"/>
                    <a:pt x="161" y="93"/>
                  </a:cubicBezTo>
                  <a:cubicBezTo>
                    <a:pt x="163" y="104"/>
                    <a:pt x="168" y="107"/>
                    <a:pt x="178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2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cubicBezTo>
                    <a:pt x="66" y="161"/>
                    <a:pt x="114" y="172"/>
                    <a:pt x="121" y="17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" name="Freeform 74">
              <a:extLst>
                <a:ext uri="{FF2B5EF4-FFF2-40B4-BE49-F238E27FC236}">
                  <a16:creationId xmlns:a16="http://schemas.microsoft.com/office/drawing/2014/main" id="{5A85BF0F-5609-4A91-AFFA-414A40D71F31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446462" y="2579688"/>
              <a:ext cx="77788" cy="96838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4 w 204"/>
                <a:gd name="T9" fmla="*/ 223 h 223"/>
                <a:gd name="T10" fmla="*/ 204 w 204"/>
                <a:gd name="T11" fmla="*/ 165 h 223"/>
                <a:gd name="T12" fmla="*/ 186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0 h 223"/>
                <a:gd name="T26" fmla="*/ 168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" name="Freeform 75">
              <a:extLst>
                <a:ext uri="{FF2B5EF4-FFF2-40B4-BE49-F238E27FC236}">
                  <a16:creationId xmlns:a16="http://schemas.microsoft.com/office/drawing/2014/main" id="{16F7FF19-1554-43C6-83E0-AE838C1F8449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549650" y="2579688"/>
              <a:ext cx="76200" cy="96838"/>
            </a:xfrm>
            <a:custGeom>
              <a:avLst/>
              <a:gdLst>
                <a:gd name="T0" fmla="*/ 196 w 196"/>
                <a:gd name="T1" fmla="*/ 165 h 223"/>
                <a:gd name="T2" fmla="*/ 179 w 196"/>
                <a:gd name="T3" fmla="*/ 151 h 223"/>
                <a:gd name="T4" fmla="*/ 162 w 196"/>
                <a:gd name="T5" fmla="*/ 162 h 223"/>
                <a:gd name="T6" fmla="*/ 113 w 196"/>
                <a:gd name="T7" fmla="*/ 192 h 223"/>
                <a:gd name="T8" fmla="*/ 35 w 196"/>
                <a:gd name="T9" fmla="*/ 112 h 223"/>
                <a:gd name="T10" fmla="*/ 116 w 196"/>
                <a:gd name="T11" fmla="*/ 30 h 223"/>
                <a:gd name="T12" fmla="*/ 146 w 196"/>
                <a:gd name="T13" fmla="*/ 35 h 223"/>
                <a:gd name="T14" fmla="*/ 168 w 196"/>
                <a:gd name="T15" fmla="*/ 59 h 223"/>
                <a:gd name="T16" fmla="*/ 190 w 196"/>
                <a:gd name="T17" fmla="*/ 36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0" y="192"/>
                    <a:pt x="35" y="157"/>
                    <a:pt x="35" y="112"/>
                  </a:cubicBezTo>
                  <a:cubicBezTo>
                    <a:pt x="35" y="88"/>
                    <a:pt x="49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" name="Freeform 76">
              <a:extLst>
                <a:ext uri="{FF2B5EF4-FFF2-40B4-BE49-F238E27FC236}">
                  <a16:creationId xmlns:a16="http://schemas.microsoft.com/office/drawing/2014/main" id="{5E320E85-947B-482B-A40F-9EAB2475B55A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638550" y="2581275"/>
              <a:ext cx="95250" cy="95250"/>
            </a:xfrm>
            <a:custGeom>
              <a:avLst/>
              <a:gdLst>
                <a:gd name="T0" fmla="*/ 173 w 250"/>
                <a:gd name="T1" fmla="*/ 200 h 219"/>
                <a:gd name="T2" fmla="*/ 193 w 250"/>
                <a:gd name="T3" fmla="*/ 216 h 219"/>
                <a:gd name="T4" fmla="*/ 229 w 250"/>
                <a:gd name="T5" fmla="*/ 216 h 219"/>
                <a:gd name="T6" fmla="*/ 250 w 250"/>
                <a:gd name="T7" fmla="*/ 200 h 219"/>
                <a:gd name="T8" fmla="*/ 230 w 250"/>
                <a:gd name="T9" fmla="*/ 185 h 219"/>
                <a:gd name="T10" fmla="*/ 207 w 250"/>
                <a:gd name="T11" fmla="*/ 185 h 219"/>
                <a:gd name="T12" fmla="*/ 207 w 250"/>
                <a:gd name="T13" fmla="*/ 21 h 219"/>
                <a:gd name="T14" fmla="*/ 187 w 250"/>
                <a:gd name="T15" fmla="*/ 0 h 219"/>
                <a:gd name="T16" fmla="*/ 151 w 250"/>
                <a:gd name="T17" fmla="*/ 0 h 219"/>
                <a:gd name="T18" fmla="*/ 130 w 250"/>
                <a:gd name="T19" fmla="*/ 16 h 219"/>
                <a:gd name="T20" fmla="*/ 150 w 250"/>
                <a:gd name="T21" fmla="*/ 31 h 219"/>
                <a:gd name="T22" fmla="*/ 173 w 250"/>
                <a:gd name="T23" fmla="*/ 31 h 219"/>
                <a:gd name="T24" fmla="*/ 173 w 250"/>
                <a:gd name="T25" fmla="*/ 137 h 219"/>
                <a:gd name="T26" fmla="*/ 116 w 250"/>
                <a:gd name="T27" fmla="*/ 188 h 219"/>
                <a:gd name="T28" fmla="*/ 77 w 250"/>
                <a:gd name="T29" fmla="*/ 156 h 219"/>
                <a:gd name="T30" fmla="*/ 77 w 250"/>
                <a:gd name="T31" fmla="*/ 21 h 219"/>
                <a:gd name="T32" fmla="*/ 57 w 250"/>
                <a:gd name="T33" fmla="*/ 0 h 219"/>
                <a:gd name="T34" fmla="*/ 21 w 250"/>
                <a:gd name="T35" fmla="*/ 0 h 219"/>
                <a:gd name="T36" fmla="*/ 0 w 250"/>
                <a:gd name="T37" fmla="*/ 16 h 219"/>
                <a:gd name="T38" fmla="*/ 20 w 250"/>
                <a:gd name="T39" fmla="*/ 31 h 219"/>
                <a:gd name="T40" fmla="*/ 43 w 250"/>
                <a:gd name="T41" fmla="*/ 31 h 219"/>
                <a:gd name="T42" fmla="*/ 43 w 250"/>
                <a:gd name="T43" fmla="*/ 159 h 219"/>
                <a:gd name="T44" fmla="*/ 113 w 250"/>
                <a:gd name="T45" fmla="*/ 219 h 219"/>
                <a:gd name="T46" fmla="*/ 173 w 250"/>
                <a:gd name="T47" fmla="*/ 20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19">
                  <a:moveTo>
                    <a:pt x="173" y="200"/>
                  </a:moveTo>
                  <a:cubicBezTo>
                    <a:pt x="173" y="216"/>
                    <a:pt x="184" y="216"/>
                    <a:pt x="193" y="216"/>
                  </a:cubicBezTo>
                  <a:lnTo>
                    <a:pt x="229" y="216"/>
                  </a:lnTo>
                  <a:cubicBezTo>
                    <a:pt x="237" y="216"/>
                    <a:pt x="250" y="216"/>
                    <a:pt x="250" y="200"/>
                  </a:cubicBezTo>
                  <a:cubicBezTo>
                    <a:pt x="250" y="185"/>
                    <a:pt x="237" y="185"/>
                    <a:pt x="230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3" y="31"/>
                  </a:lnTo>
                  <a:lnTo>
                    <a:pt x="173" y="137"/>
                  </a:lnTo>
                  <a:cubicBezTo>
                    <a:pt x="173" y="182"/>
                    <a:pt x="132" y="188"/>
                    <a:pt x="116" y="188"/>
                  </a:cubicBezTo>
                  <a:cubicBezTo>
                    <a:pt x="77" y="188"/>
                    <a:pt x="77" y="172"/>
                    <a:pt x="77" y="156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159"/>
                  </a:lnTo>
                  <a:cubicBezTo>
                    <a:pt x="43" y="207"/>
                    <a:pt x="77" y="219"/>
                    <a:pt x="113" y="219"/>
                  </a:cubicBezTo>
                  <a:cubicBezTo>
                    <a:pt x="134" y="219"/>
                    <a:pt x="154" y="214"/>
                    <a:pt x="173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" name="Freeform 77">
              <a:extLst>
                <a:ext uri="{FF2B5EF4-FFF2-40B4-BE49-F238E27FC236}">
                  <a16:creationId xmlns:a16="http://schemas.microsoft.com/office/drawing/2014/main" id="{93CA0384-6798-418E-8CDE-F9728DB3EC40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743325" y="2579688"/>
              <a:ext cx="87313" cy="95250"/>
            </a:xfrm>
            <a:custGeom>
              <a:avLst/>
              <a:gdLst>
                <a:gd name="T0" fmla="*/ 94 w 227"/>
                <a:gd name="T1" fmla="*/ 126 h 219"/>
                <a:gd name="T2" fmla="*/ 184 w 227"/>
                <a:gd name="T3" fmla="*/ 31 h 219"/>
                <a:gd name="T4" fmla="*/ 206 w 227"/>
                <a:gd name="T5" fmla="*/ 53 h 219"/>
                <a:gd name="T6" fmla="*/ 227 w 227"/>
                <a:gd name="T7" fmla="*/ 31 h 219"/>
                <a:gd name="T8" fmla="*/ 179 w 227"/>
                <a:gd name="T9" fmla="*/ 0 h 219"/>
                <a:gd name="T10" fmla="*/ 94 w 227"/>
                <a:gd name="T11" fmla="*/ 41 h 219"/>
                <a:gd name="T12" fmla="*/ 94 w 227"/>
                <a:gd name="T13" fmla="*/ 24 h 219"/>
                <a:gd name="T14" fmla="*/ 75 w 227"/>
                <a:gd name="T15" fmla="*/ 3 h 219"/>
                <a:gd name="T16" fmla="*/ 20 w 227"/>
                <a:gd name="T17" fmla="*/ 3 h 219"/>
                <a:gd name="T18" fmla="*/ 0 w 227"/>
                <a:gd name="T19" fmla="*/ 18 h 219"/>
                <a:gd name="T20" fmla="*/ 20 w 227"/>
                <a:gd name="T21" fmla="*/ 34 h 219"/>
                <a:gd name="T22" fmla="*/ 60 w 227"/>
                <a:gd name="T23" fmla="*/ 34 h 219"/>
                <a:gd name="T24" fmla="*/ 60 w 227"/>
                <a:gd name="T25" fmla="*/ 188 h 219"/>
                <a:gd name="T26" fmla="*/ 20 w 227"/>
                <a:gd name="T27" fmla="*/ 188 h 219"/>
                <a:gd name="T28" fmla="*/ 0 w 227"/>
                <a:gd name="T29" fmla="*/ 203 h 219"/>
                <a:gd name="T30" fmla="*/ 20 w 227"/>
                <a:gd name="T31" fmla="*/ 219 h 219"/>
                <a:gd name="T32" fmla="*/ 150 w 227"/>
                <a:gd name="T33" fmla="*/ 219 h 219"/>
                <a:gd name="T34" fmla="*/ 170 w 227"/>
                <a:gd name="T35" fmla="*/ 204 h 219"/>
                <a:gd name="T36" fmla="*/ 150 w 227"/>
                <a:gd name="T37" fmla="*/ 188 h 219"/>
                <a:gd name="T38" fmla="*/ 94 w 227"/>
                <a:gd name="T39" fmla="*/ 188 h 219"/>
                <a:gd name="T40" fmla="*/ 94 w 227"/>
                <a:gd name="T41" fmla="*/ 12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9">
                  <a:moveTo>
                    <a:pt x="94" y="126"/>
                  </a:moveTo>
                  <a:cubicBezTo>
                    <a:pt x="94" y="79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4" y="41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9"/>
                    <a:pt x="12" y="219"/>
                    <a:pt x="20" y="219"/>
                  </a:cubicBezTo>
                  <a:lnTo>
                    <a:pt x="150" y="219"/>
                  </a:lnTo>
                  <a:cubicBezTo>
                    <a:pt x="157" y="219"/>
                    <a:pt x="170" y="219"/>
                    <a:pt x="170" y="204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" name="Freeform 78">
              <a:extLst>
                <a:ext uri="{FF2B5EF4-FFF2-40B4-BE49-F238E27FC236}">
                  <a16:creationId xmlns:a16="http://schemas.microsoft.com/office/drawing/2014/main" id="{E3E1A116-3849-4AAA-B1EA-A2172A0A3B08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851275" y="2541588"/>
              <a:ext cx="73025" cy="133350"/>
            </a:xfrm>
            <a:custGeom>
              <a:avLst/>
              <a:gdLst>
                <a:gd name="T0" fmla="*/ 115 w 188"/>
                <a:gd name="T1" fmla="*/ 111 h 306"/>
                <a:gd name="T2" fmla="*/ 95 w 188"/>
                <a:gd name="T3" fmla="*/ 90 h 306"/>
                <a:gd name="T4" fmla="*/ 25 w 188"/>
                <a:gd name="T5" fmla="*/ 90 h 306"/>
                <a:gd name="T6" fmla="*/ 4 w 188"/>
                <a:gd name="T7" fmla="*/ 105 h 306"/>
                <a:gd name="T8" fmla="*/ 25 w 188"/>
                <a:gd name="T9" fmla="*/ 121 h 306"/>
                <a:gd name="T10" fmla="*/ 81 w 188"/>
                <a:gd name="T11" fmla="*/ 121 h 306"/>
                <a:gd name="T12" fmla="*/ 81 w 188"/>
                <a:gd name="T13" fmla="*/ 275 h 306"/>
                <a:gd name="T14" fmla="*/ 21 w 188"/>
                <a:gd name="T15" fmla="*/ 275 h 306"/>
                <a:gd name="T16" fmla="*/ 0 w 188"/>
                <a:gd name="T17" fmla="*/ 291 h 306"/>
                <a:gd name="T18" fmla="*/ 21 w 188"/>
                <a:gd name="T19" fmla="*/ 306 h 306"/>
                <a:gd name="T20" fmla="*/ 168 w 188"/>
                <a:gd name="T21" fmla="*/ 306 h 306"/>
                <a:gd name="T22" fmla="*/ 188 w 188"/>
                <a:gd name="T23" fmla="*/ 291 h 306"/>
                <a:gd name="T24" fmla="*/ 168 w 188"/>
                <a:gd name="T25" fmla="*/ 275 h 306"/>
                <a:gd name="T26" fmla="*/ 115 w 188"/>
                <a:gd name="T27" fmla="*/ 275 h 306"/>
                <a:gd name="T28" fmla="*/ 115 w 188"/>
                <a:gd name="T29" fmla="*/ 111 h 306"/>
                <a:gd name="T30" fmla="*/ 115 w 188"/>
                <a:gd name="T31" fmla="*/ 25 h 306"/>
                <a:gd name="T32" fmla="*/ 90 w 188"/>
                <a:gd name="T33" fmla="*/ 0 h 306"/>
                <a:gd name="T34" fmla="*/ 66 w 188"/>
                <a:gd name="T35" fmla="*/ 25 h 306"/>
                <a:gd name="T36" fmla="*/ 90 w 188"/>
                <a:gd name="T37" fmla="*/ 50 h 306"/>
                <a:gd name="T38" fmla="*/ 115 w 188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6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5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5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1"/>
                  </a:cubicBezTo>
                  <a:cubicBezTo>
                    <a:pt x="0" y="306"/>
                    <a:pt x="13" y="306"/>
                    <a:pt x="21" y="306"/>
                  </a:cubicBezTo>
                  <a:lnTo>
                    <a:pt x="168" y="306"/>
                  </a:lnTo>
                  <a:cubicBezTo>
                    <a:pt x="175" y="306"/>
                    <a:pt x="188" y="306"/>
                    <a:pt x="188" y="291"/>
                  </a:cubicBezTo>
                  <a:cubicBezTo>
                    <a:pt x="188" y="275"/>
                    <a:pt x="175" y="275"/>
                    <a:pt x="168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6" y="11"/>
                    <a:pt x="66" y="25"/>
                  </a:cubicBezTo>
                  <a:cubicBezTo>
                    <a:pt x="66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" name="Freeform 79">
              <a:extLst>
                <a:ext uri="{FF2B5EF4-FFF2-40B4-BE49-F238E27FC236}">
                  <a16:creationId xmlns:a16="http://schemas.microsoft.com/office/drawing/2014/main" id="{17145BE1-C63B-4F2F-A0C0-41BD1DF6C725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941762" y="2554288"/>
              <a:ext cx="80963" cy="122238"/>
            </a:xfrm>
            <a:custGeom>
              <a:avLst/>
              <a:gdLst>
                <a:gd name="T0" fmla="*/ 98 w 212"/>
                <a:gd name="T1" fmla="*/ 92 h 280"/>
                <a:gd name="T2" fmla="*/ 180 w 212"/>
                <a:gd name="T3" fmla="*/ 92 h 280"/>
                <a:gd name="T4" fmla="*/ 200 w 212"/>
                <a:gd name="T5" fmla="*/ 77 h 280"/>
                <a:gd name="T6" fmla="*/ 180 w 212"/>
                <a:gd name="T7" fmla="*/ 61 h 280"/>
                <a:gd name="T8" fmla="*/ 98 w 212"/>
                <a:gd name="T9" fmla="*/ 61 h 280"/>
                <a:gd name="T10" fmla="*/ 98 w 212"/>
                <a:gd name="T11" fmla="*/ 20 h 280"/>
                <a:gd name="T12" fmla="*/ 82 w 212"/>
                <a:gd name="T13" fmla="*/ 0 h 280"/>
                <a:gd name="T14" fmla="*/ 64 w 212"/>
                <a:gd name="T15" fmla="*/ 20 h 280"/>
                <a:gd name="T16" fmla="*/ 64 w 212"/>
                <a:gd name="T17" fmla="*/ 61 h 280"/>
                <a:gd name="T18" fmla="*/ 21 w 212"/>
                <a:gd name="T19" fmla="*/ 61 h 280"/>
                <a:gd name="T20" fmla="*/ 0 w 212"/>
                <a:gd name="T21" fmla="*/ 77 h 280"/>
                <a:gd name="T22" fmla="*/ 20 w 212"/>
                <a:gd name="T23" fmla="*/ 92 h 280"/>
                <a:gd name="T24" fmla="*/ 64 w 212"/>
                <a:gd name="T25" fmla="*/ 92 h 280"/>
                <a:gd name="T26" fmla="*/ 64 w 212"/>
                <a:gd name="T27" fmla="*/ 214 h 280"/>
                <a:gd name="T28" fmla="*/ 134 w 212"/>
                <a:gd name="T29" fmla="*/ 280 h 280"/>
                <a:gd name="T30" fmla="*/ 212 w 212"/>
                <a:gd name="T31" fmla="*/ 214 h 280"/>
                <a:gd name="T32" fmla="*/ 194 w 212"/>
                <a:gd name="T33" fmla="*/ 194 h 280"/>
                <a:gd name="T34" fmla="*/ 177 w 212"/>
                <a:gd name="T35" fmla="*/ 213 h 280"/>
                <a:gd name="T36" fmla="*/ 137 w 212"/>
                <a:gd name="T37" fmla="*/ 249 h 280"/>
                <a:gd name="T38" fmla="*/ 98 w 212"/>
                <a:gd name="T39" fmla="*/ 211 h 280"/>
                <a:gd name="T40" fmla="*/ 98 w 212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80">
                  <a:moveTo>
                    <a:pt x="98" y="92"/>
                  </a:move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4"/>
                  </a:lnTo>
                  <a:cubicBezTo>
                    <a:pt x="64" y="262"/>
                    <a:pt x="98" y="280"/>
                    <a:pt x="134" y="280"/>
                  </a:cubicBezTo>
                  <a:cubicBezTo>
                    <a:pt x="171" y="280"/>
                    <a:pt x="212" y="258"/>
                    <a:pt x="212" y="214"/>
                  </a:cubicBezTo>
                  <a:cubicBezTo>
                    <a:pt x="212" y="205"/>
                    <a:pt x="212" y="194"/>
                    <a:pt x="194" y="194"/>
                  </a:cubicBezTo>
                  <a:cubicBezTo>
                    <a:pt x="178" y="194"/>
                    <a:pt x="177" y="205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" name="Freeform 80">
              <a:extLst>
                <a:ext uri="{FF2B5EF4-FFF2-40B4-BE49-F238E27FC236}">
                  <a16:creationId xmlns:a16="http://schemas.microsoft.com/office/drawing/2014/main" id="{05FA410A-1604-4888-AC3C-DBD572B861C0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4041775" y="2581275"/>
              <a:ext cx="92075" cy="144463"/>
            </a:xfrm>
            <a:custGeom>
              <a:avLst/>
              <a:gdLst>
                <a:gd name="T0" fmla="*/ 202 w 237"/>
                <a:gd name="T1" fmla="*/ 31 h 330"/>
                <a:gd name="T2" fmla="*/ 217 w 237"/>
                <a:gd name="T3" fmla="*/ 31 h 330"/>
                <a:gd name="T4" fmla="*/ 237 w 237"/>
                <a:gd name="T5" fmla="*/ 16 h 330"/>
                <a:gd name="T6" fmla="*/ 217 w 237"/>
                <a:gd name="T7" fmla="*/ 0 h 330"/>
                <a:gd name="T8" fmla="*/ 158 w 237"/>
                <a:gd name="T9" fmla="*/ 0 h 330"/>
                <a:gd name="T10" fmla="*/ 138 w 237"/>
                <a:gd name="T11" fmla="*/ 15 h 330"/>
                <a:gd name="T12" fmla="*/ 158 w 237"/>
                <a:gd name="T13" fmla="*/ 31 h 330"/>
                <a:gd name="T14" fmla="*/ 172 w 237"/>
                <a:gd name="T15" fmla="*/ 31 h 330"/>
                <a:gd name="T16" fmla="*/ 136 w 237"/>
                <a:gd name="T17" fmla="*/ 137 h 330"/>
                <a:gd name="T18" fmla="*/ 123 w 237"/>
                <a:gd name="T19" fmla="*/ 180 h 330"/>
                <a:gd name="T20" fmla="*/ 123 w 237"/>
                <a:gd name="T21" fmla="*/ 180 h 330"/>
                <a:gd name="T22" fmla="*/ 112 w 237"/>
                <a:gd name="T23" fmla="*/ 151 h 330"/>
                <a:gd name="T24" fmla="*/ 66 w 237"/>
                <a:gd name="T25" fmla="*/ 31 h 330"/>
                <a:gd name="T26" fmla="*/ 79 w 237"/>
                <a:gd name="T27" fmla="*/ 31 h 330"/>
                <a:gd name="T28" fmla="*/ 99 w 237"/>
                <a:gd name="T29" fmla="*/ 16 h 330"/>
                <a:gd name="T30" fmla="*/ 79 w 237"/>
                <a:gd name="T31" fmla="*/ 0 h 330"/>
                <a:gd name="T32" fmla="*/ 20 w 237"/>
                <a:gd name="T33" fmla="*/ 0 h 330"/>
                <a:gd name="T34" fmla="*/ 0 w 237"/>
                <a:gd name="T35" fmla="*/ 16 h 330"/>
                <a:gd name="T36" fmla="*/ 20 w 237"/>
                <a:gd name="T37" fmla="*/ 31 h 330"/>
                <a:gd name="T38" fmla="*/ 36 w 237"/>
                <a:gd name="T39" fmla="*/ 31 h 330"/>
                <a:gd name="T40" fmla="*/ 106 w 237"/>
                <a:gd name="T41" fmla="*/ 209 h 330"/>
                <a:gd name="T42" fmla="*/ 108 w 237"/>
                <a:gd name="T43" fmla="*/ 216 h 330"/>
                <a:gd name="T44" fmla="*/ 90 w 237"/>
                <a:gd name="T45" fmla="*/ 270 h 330"/>
                <a:gd name="T46" fmla="*/ 50 w 237"/>
                <a:gd name="T47" fmla="*/ 299 h 330"/>
                <a:gd name="T48" fmla="*/ 52 w 237"/>
                <a:gd name="T49" fmla="*/ 288 h 330"/>
                <a:gd name="T50" fmla="*/ 31 w 237"/>
                <a:gd name="T51" fmla="*/ 267 h 330"/>
                <a:gd name="T52" fmla="*/ 9 w 237"/>
                <a:gd name="T53" fmla="*/ 289 h 330"/>
                <a:gd name="T54" fmla="*/ 50 w 237"/>
                <a:gd name="T55" fmla="*/ 330 h 330"/>
                <a:gd name="T56" fmla="*/ 124 w 237"/>
                <a:gd name="T57" fmla="*/ 258 h 330"/>
                <a:gd name="T58" fmla="*/ 202 w 237"/>
                <a:gd name="T59" fmla="*/ 3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7" h="330">
                  <a:moveTo>
                    <a:pt x="202" y="31"/>
                  </a:moveTo>
                  <a:lnTo>
                    <a:pt x="217" y="31"/>
                  </a:lnTo>
                  <a:cubicBezTo>
                    <a:pt x="224" y="31"/>
                    <a:pt x="237" y="31"/>
                    <a:pt x="237" y="16"/>
                  </a:cubicBezTo>
                  <a:cubicBezTo>
                    <a:pt x="237" y="0"/>
                    <a:pt x="225" y="0"/>
                    <a:pt x="217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6"/>
                    <a:pt x="127" y="165"/>
                    <a:pt x="123" y="180"/>
                  </a:cubicBezTo>
                  <a:lnTo>
                    <a:pt x="123" y="180"/>
                  </a:lnTo>
                  <a:cubicBezTo>
                    <a:pt x="120" y="171"/>
                    <a:pt x="116" y="160"/>
                    <a:pt x="112" y="151"/>
                  </a:cubicBezTo>
                  <a:lnTo>
                    <a:pt x="66" y="31"/>
                  </a:lnTo>
                  <a:lnTo>
                    <a:pt x="79" y="31"/>
                  </a:lnTo>
                  <a:cubicBezTo>
                    <a:pt x="86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6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6"/>
                  </a:cubicBezTo>
                  <a:cubicBezTo>
                    <a:pt x="108" y="217"/>
                    <a:pt x="96" y="258"/>
                    <a:pt x="90" y="270"/>
                  </a:cubicBezTo>
                  <a:cubicBezTo>
                    <a:pt x="75" y="298"/>
                    <a:pt x="57" y="299"/>
                    <a:pt x="50" y="299"/>
                  </a:cubicBezTo>
                  <a:cubicBezTo>
                    <a:pt x="50" y="299"/>
                    <a:pt x="52" y="295"/>
                    <a:pt x="52" y="288"/>
                  </a:cubicBezTo>
                  <a:cubicBezTo>
                    <a:pt x="52" y="276"/>
                    <a:pt x="43" y="267"/>
                    <a:pt x="31" y="267"/>
                  </a:cubicBezTo>
                  <a:cubicBezTo>
                    <a:pt x="17" y="267"/>
                    <a:pt x="9" y="276"/>
                    <a:pt x="9" y="289"/>
                  </a:cubicBezTo>
                  <a:cubicBezTo>
                    <a:pt x="9" y="310"/>
                    <a:pt x="26" y="330"/>
                    <a:pt x="50" y="330"/>
                  </a:cubicBezTo>
                  <a:cubicBezTo>
                    <a:pt x="100" y="330"/>
                    <a:pt x="122" y="264"/>
                    <a:pt x="124" y="258"/>
                  </a:cubicBezTo>
                  <a:lnTo>
                    <a:pt x="202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" name="Freeform 81">
              <a:extLst>
                <a:ext uri="{FF2B5EF4-FFF2-40B4-BE49-F238E27FC236}">
                  <a16:creationId xmlns:a16="http://schemas.microsoft.com/office/drawing/2014/main" id="{B81C036E-131A-4777-A67C-1223F271769D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148137" y="2600325"/>
              <a:ext cx="79375" cy="15875"/>
            </a:xfrm>
            <a:custGeom>
              <a:avLst/>
              <a:gdLst>
                <a:gd name="T0" fmla="*/ 182 w 205"/>
                <a:gd name="T1" fmla="*/ 35 h 35"/>
                <a:gd name="T2" fmla="*/ 205 w 205"/>
                <a:gd name="T3" fmla="*/ 18 h 35"/>
                <a:gd name="T4" fmla="*/ 182 w 205"/>
                <a:gd name="T5" fmla="*/ 0 h 35"/>
                <a:gd name="T6" fmla="*/ 23 w 205"/>
                <a:gd name="T7" fmla="*/ 0 h 35"/>
                <a:gd name="T8" fmla="*/ 0 w 205"/>
                <a:gd name="T9" fmla="*/ 18 h 35"/>
                <a:gd name="T10" fmla="*/ 23 w 205"/>
                <a:gd name="T11" fmla="*/ 35 h 35"/>
                <a:gd name="T12" fmla="*/ 182 w 20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182" y="35"/>
                  </a:moveTo>
                  <a:cubicBezTo>
                    <a:pt x="188" y="35"/>
                    <a:pt x="205" y="35"/>
                    <a:pt x="205" y="18"/>
                  </a:cubicBez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8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" name="Freeform 82">
              <a:extLst>
                <a:ext uri="{FF2B5EF4-FFF2-40B4-BE49-F238E27FC236}">
                  <a16:creationId xmlns:a16="http://schemas.microsoft.com/office/drawing/2014/main" id="{E85D3CEE-C4A4-487B-A74D-2E3FFC2C81D4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4243387" y="2541588"/>
              <a:ext cx="87313" cy="133350"/>
            </a:xfrm>
            <a:custGeom>
              <a:avLst/>
              <a:gdLst>
                <a:gd name="T0" fmla="*/ 70 w 227"/>
                <a:gd name="T1" fmla="*/ 183 h 306"/>
                <a:gd name="T2" fmla="*/ 132 w 227"/>
                <a:gd name="T3" fmla="*/ 183 h 306"/>
                <a:gd name="T4" fmla="*/ 227 w 227"/>
                <a:gd name="T5" fmla="*/ 92 h 306"/>
                <a:gd name="T6" fmla="*/ 132 w 227"/>
                <a:gd name="T7" fmla="*/ 0 h 306"/>
                <a:gd name="T8" fmla="*/ 21 w 227"/>
                <a:gd name="T9" fmla="*/ 0 h 306"/>
                <a:gd name="T10" fmla="*/ 0 w 227"/>
                <a:gd name="T11" fmla="*/ 15 h 306"/>
                <a:gd name="T12" fmla="*/ 21 w 227"/>
                <a:gd name="T13" fmla="*/ 31 h 306"/>
                <a:gd name="T14" fmla="*/ 36 w 227"/>
                <a:gd name="T15" fmla="*/ 31 h 306"/>
                <a:gd name="T16" fmla="*/ 36 w 227"/>
                <a:gd name="T17" fmla="*/ 275 h 306"/>
                <a:gd name="T18" fmla="*/ 21 w 227"/>
                <a:gd name="T19" fmla="*/ 275 h 306"/>
                <a:gd name="T20" fmla="*/ 0 w 227"/>
                <a:gd name="T21" fmla="*/ 291 h 306"/>
                <a:gd name="T22" fmla="*/ 21 w 227"/>
                <a:gd name="T23" fmla="*/ 306 h 306"/>
                <a:gd name="T24" fmla="*/ 85 w 227"/>
                <a:gd name="T25" fmla="*/ 306 h 306"/>
                <a:gd name="T26" fmla="*/ 106 w 227"/>
                <a:gd name="T27" fmla="*/ 291 h 306"/>
                <a:gd name="T28" fmla="*/ 85 w 227"/>
                <a:gd name="T29" fmla="*/ 275 h 306"/>
                <a:gd name="T30" fmla="*/ 70 w 227"/>
                <a:gd name="T31" fmla="*/ 275 h 306"/>
                <a:gd name="T32" fmla="*/ 70 w 227"/>
                <a:gd name="T33" fmla="*/ 183 h 306"/>
                <a:gd name="T34" fmla="*/ 70 w 227"/>
                <a:gd name="T35" fmla="*/ 31 h 306"/>
                <a:gd name="T36" fmla="*/ 123 w 227"/>
                <a:gd name="T37" fmla="*/ 31 h 306"/>
                <a:gd name="T38" fmla="*/ 192 w 227"/>
                <a:gd name="T39" fmla="*/ 92 h 306"/>
                <a:gd name="T40" fmla="*/ 123 w 227"/>
                <a:gd name="T41" fmla="*/ 153 h 306"/>
                <a:gd name="T42" fmla="*/ 70 w 227"/>
                <a:gd name="T43" fmla="*/ 153 h 306"/>
                <a:gd name="T44" fmla="*/ 70 w 227"/>
                <a:gd name="T45" fmla="*/ 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306">
                  <a:moveTo>
                    <a:pt x="70" y="183"/>
                  </a:moveTo>
                  <a:lnTo>
                    <a:pt x="132" y="183"/>
                  </a:lnTo>
                  <a:cubicBezTo>
                    <a:pt x="190" y="183"/>
                    <a:pt x="227" y="138"/>
                    <a:pt x="227" y="92"/>
                  </a:cubicBezTo>
                  <a:cubicBezTo>
                    <a:pt x="227" y="45"/>
                    <a:pt x="190" y="0"/>
                    <a:pt x="132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1" y="31"/>
                  </a:cubicBezTo>
                  <a:lnTo>
                    <a:pt x="36" y="31"/>
                  </a:lnTo>
                  <a:lnTo>
                    <a:pt x="36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1"/>
                  </a:cubicBezTo>
                  <a:cubicBezTo>
                    <a:pt x="0" y="306"/>
                    <a:pt x="13" y="306"/>
                    <a:pt x="21" y="306"/>
                  </a:cubicBezTo>
                  <a:lnTo>
                    <a:pt x="85" y="306"/>
                  </a:lnTo>
                  <a:cubicBezTo>
                    <a:pt x="93" y="306"/>
                    <a:pt x="106" y="306"/>
                    <a:pt x="106" y="291"/>
                  </a:cubicBezTo>
                  <a:cubicBezTo>
                    <a:pt x="106" y="275"/>
                    <a:pt x="93" y="275"/>
                    <a:pt x="85" y="275"/>
                  </a:cubicBezTo>
                  <a:lnTo>
                    <a:pt x="70" y="275"/>
                  </a:lnTo>
                  <a:lnTo>
                    <a:pt x="70" y="183"/>
                  </a:lnTo>
                  <a:close/>
                  <a:moveTo>
                    <a:pt x="70" y="31"/>
                  </a:moveTo>
                  <a:lnTo>
                    <a:pt x="123" y="31"/>
                  </a:lnTo>
                  <a:cubicBezTo>
                    <a:pt x="171" y="31"/>
                    <a:pt x="192" y="65"/>
                    <a:pt x="192" y="92"/>
                  </a:cubicBezTo>
                  <a:cubicBezTo>
                    <a:pt x="192" y="118"/>
                    <a:pt x="171" y="153"/>
                    <a:pt x="123" y="153"/>
                  </a:cubicBezTo>
                  <a:lnTo>
                    <a:pt x="70" y="153"/>
                  </a:lnTo>
                  <a:lnTo>
                    <a:pt x="70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" name="Freeform 83">
              <a:extLst>
                <a:ext uri="{FF2B5EF4-FFF2-40B4-BE49-F238E27FC236}">
                  <a16:creationId xmlns:a16="http://schemas.microsoft.com/office/drawing/2014/main" id="{52EC7F91-8711-437C-BB7E-D000C4CD014A}"/>
                </a:ext>
              </a:extLst>
            </p:cNvPr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4349750" y="2579688"/>
              <a:ext cx="77788" cy="96838"/>
            </a:xfrm>
            <a:custGeom>
              <a:avLst/>
              <a:gdLst>
                <a:gd name="T0" fmla="*/ 205 w 205"/>
                <a:gd name="T1" fmla="*/ 112 h 223"/>
                <a:gd name="T2" fmla="*/ 102 w 205"/>
                <a:gd name="T3" fmla="*/ 0 h 223"/>
                <a:gd name="T4" fmla="*/ 0 w 205"/>
                <a:gd name="T5" fmla="*/ 112 h 223"/>
                <a:gd name="T6" fmla="*/ 102 w 205"/>
                <a:gd name="T7" fmla="*/ 223 h 223"/>
                <a:gd name="T8" fmla="*/ 205 w 205"/>
                <a:gd name="T9" fmla="*/ 112 h 223"/>
                <a:gd name="T10" fmla="*/ 102 w 205"/>
                <a:gd name="T11" fmla="*/ 192 h 223"/>
                <a:gd name="T12" fmla="*/ 35 w 205"/>
                <a:gd name="T13" fmla="*/ 108 h 223"/>
                <a:gd name="T14" fmla="*/ 102 w 205"/>
                <a:gd name="T15" fmla="*/ 30 h 223"/>
                <a:gd name="T16" fmla="*/ 170 w 205"/>
                <a:gd name="T17" fmla="*/ 108 h 223"/>
                <a:gd name="T18" fmla="*/ 102 w 205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7" y="0"/>
                    <a:pt x="0" y="49"/>
                    <a:pt x="0" y="112"/>
                  </a:cubicBezTo>
                  <a:cubicBezTo>
                    <a:pt x="0" y="175"/>
                    <a:pt x="48" y="223"/>
                    <a:pt x="102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02" y="192"/>
                  </a:moveTo>
                  <a:cubicBezTo>
                    <a:pt x="66" y="192"/>
                    <a:pt x="35" y="155"/>
                    <a:pt x="35" y="108"/>
                  </a:cubicBezTo>
                  <a:cubicBezTo>
                    <a:pt x="35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" name="Freeform 84">
              <a:extLst>
                <a:ext uri="{FF2B5EF4-FFF2-40B4-BE49-F238E27FC236}">
                  <a16:creationId xmlns:a16="http://schemas.microsoft.com/office/drawing/2014/main" id="{C90F9705-1500-465D-9F93-E5DC5DBFD01E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4449762" y="2541588"/>
              <a:ext cx="77788" cy="133350"/>
            </a:xfrm>
            <a:custGeom>
              <a:avLst/>
              <a:gdLst>
                <a:gd name="T0" fmla="*/ 119 w 204"/>
                <a:gd name="T1" fmla="*/ 21 h 306"/>
                <a:gd name="T2" fmla="*/ 100 w 204"/>
                <a:gd name="T3" fmla="*/ 0 h 306"/>
                <a:gd name="T4" fmla="*/ 21 w 204"/>
                <a:gd name="T5" fmla="*/ 0 h 306"/>
                <a:gd name="T6" fmla="*/ 0 w 204"/>
                <a:gd name="T7" fmla="*/ 16 h 306"/>
                <a:gd name="T8" fmla="*/ 20 w 204"/>
                <a:gd name="T9" fmla="*/ 31 h 306"/>
                <a:gd name="T10" fmla="*/ 85 w 204"/>
                <a:gd name="T11" fmla="*/ 31 h 306"/>
                <a:gd name="T12" fmla="*/ 85 w 204"/>
                <a:gd name="T13" fmla="*/ 275 h 306"/>
                <a:gd name="T14" fmla="*/ 21 w 204"/>
                <a:gd name="T15" fmla="*/ 275 h 306"/>
                <a:gd name="T16" fmla="*/ 0 w 204"/>
                <a:gd name="T17" fmla="*/ 291 h 306"/>
                <a:gd name="T18" fmla="*/ 20 w 204"/>
                <a:gd name="T19" fmla="*/ 306 h 306"/>
                <a:gd name="T20" fmla="*/ 184 w 204"/>
                <a:gd name="T21" fmla="*/ 306 h 306"/>
                <a:gd name="T22" fmla="*/ 204 w 204"/>
                <a:gd name="T23" fmla="*/ 291 h 306"/>
                <a:gd name="T24" fmla="*/ 184 w 204"/>
                <a:gd name="T25" fmla="*/ 275 h 306"/>
                <a:gd name="T26" fmla="*/ 119 w 204"/>
                <a:gd name="T27" fmla="*/ 275 h 306"/>
                <a:gd name="T28" fmla="*/ 119 w 204"/>
                <a:gd name="T29" fmla="*/ 2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6">
                  <a:moveTo>
                    <a:pt x="119" y="21"/>
                  </a:moveTo>
                  <a:cubicBezTo>
                    <a:pt x="119" y="5"/>
                    <a:pt x="116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1"/>
                  </a:cubicBezTo>
                  <a:cubicBezTo>
                    <a:pt x="0" y="306"/>
                    <a:pt x="13" y="306"/>
                    <a:pt x="20" y="306"/>
                  </a:cubicBezTo>
                  <a:lnTo>
                    <a:pt x="184" y="306"/>
                  </a:lnTo>
                  <a:cubicBezTo>
                    <a:pt x="192" y="306"/>
                    <a:pt x="204" y="306"/>
                    <a:pt x="204" y="291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id="{497576E2-FE16-450B-9F62-40096F2AE549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4554537" y="2541588"/>
              <a:ext cx="71438" cy="133350"/>
            </a:xfrm>
            <a:custGeom>
              <a:avLst/>
              <a:gdLst>
                <a:gd name="T0" fmla="*/ 115 w 188"/>
                <a:gd name="T1" fmla="*/ 111 h 306"/>
                <a:gd name="T2" fmla="*/ 95 w 188"/>
                <a:gd name="T3" fmla="*/ 90 h 306"/>
                <a:gd name="T4" fmla="*/ 24 w 188"/>
                <a:gd name="T5" fmla="*/ 90 h 306"/>
                <a:gd name="T6" fmla="*/ 4 w 188"/>
                <a:gd name="T7" fmla="*/ 105 h 306"/>
                <a:gd name="T8" fmla="*/ 24 w 188"/>
                <a:gd name="T9" fmla="*/ 121 h 306"/>
                <a:gd name="T10" fmla="*/ 81 w 188"/>
                <a:gd name="T11" fmla="*/ 121 h 306"/>
                <a:gd name="T12" fmla="*/ 81 w 188"/>
                <a:gd name="T13" fmla="*/ 275 h 306"/>
                <a:gd name="T14" fmla="*/ 20 w 188"/>
                <a:gd name="T15" fmla="*/ 275 h 306"/>
                <a:gd name="T16" fmla="*/ 0 w 188"/>
                <a:gd name="T17" fmla="*/ 291 h 306"/>
                <a:gd name="T18" fmla="*/ 20 w 188"/>
                <a:gd name="T19" fmla="*/ 306 h 306"/>
                <a:gd name="T20" fmla="*/ 167 w 188"/>
                <a:gd name="T21" fmla="*/ 306 h 306"/>
                <a:gd name="T22" fmla="*/ 188 w 188"/>
                <a:gd name="T23" fmla="*/ 291 h 306"/>
                <a:gd name="T24" fmla="*/ 167 w 188"/>
                <a:gd name="T25" fmla="*/ 275 h 306"/>
                <a:gd name="T26" fmla="*/ 115 w 188"/>
                <a:gd name="T27" fmla="*/ 275 h 306"/>
                <a:gd name="T28" fmla="*/ 115 w 188"/>
                <a:gd name="T29" fmla="*/ 111 h 306"/>
                <a:gd name="T30" fmla="*/ 115 w 188"/>
                <a:gd name="T31" fmla="*/ 25 h 306"/>
                <a:gd name="T32" fmla="*/ 90 w 188"/>
                <a:gd name="T33" fmla="*/ 0 h 306"/>
                <a:gd name="T34" fmla="*/ 65 w 188"/>
                <a:gd name="T35" fmla="*/ 25 h 306"/>
                <a:gd name="T36" fmla="*/ 90 w 188"/>
                <a:gd name="T37" fmla="*/ 50 h 306"/>
                <a:gd name="T38" fmla="*/ 115 w 188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6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1"/>
                  </a:cubicBezTo>
                  <a:cubicBezTo>
                    <a:pt x="0" y="306"/>
                    <a:pt x="13" y="306"/>
                    <a:pt x="20" y="306"/>
                  </a:cubicBezTo>
                  <a:lnTo>
                    <a:pt x="167" y="306"/>
                  </a:lnTo>
                  <a:cubicBezTo>
                    <a:pt x="175" y="306"/>
                    <a:pt x="188" y="306"/>
                    <a:pt x="188" y="291"/>
                  </a:cubicBezTo>
                  <a:cubicBezTo>
                    <a:pt x="188" y="275"/>
                    <a:pt x="175" y="275"/>
                    <a:pt x="167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" name="Freeform 86">
              <a:extLst>
                <a:ext uri="{FF2B5EF4-FFF2-40B4-BE49-F238E27FC236}">
                  <a16:creationId xmlns:a16="http://schemas.microsoft.com/office/drawing/2014/main" id="{5571DBC2-27D9-464C-91EC-E9A252FAFC87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4652962" y="2579688"/>
              <a:ext cx="76200" cy="96838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3 w 196"/>
                <a:gd name="T7" fmla="*/ 192 h 223"/>
                <a:gd name="T8" fmla="*/ 34 w 196"/>
                <a:gd name="T9" fmla="*/ 112 h 223"/>
                <a:gd name="T10" fmla="*/ 116 w 196"/>
                <a:gd name="T11" fmla="*/ 30 h 223"/>
                <a:gd name="T12" fmla="*/ 146 w 196"/>
                <a:gd name="T13" fmla="*/ 35 h 223"/>
                <a:gd name="T14" fmla="*/ 168 w 196"/>
                <a:gd name="T15" fmla="*/ 59 h 223"/>
                <a:gd name="T16" fmla="*/ 190 w 196"/>
                <a:gd name="T17" fmla="*/ 36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9"/>
                    <a:pt x="150" y="192"/>
                    <a:pt x="113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" name="Freeform 87">
              <a:extLst>
                <a:ext uri="{FF2B5EF4-FFF2-40B4-BE49-F238E27FC236}">
                  <a16:creationId xmlns:a16="http://schemas.microsoft.com/office/drawing/2014/main" id="{660C1507-7D37-43C3-843E-02A299C8BC9D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745037" y="2581275"/>
              <a:ext cx="90488" cy="144463"/>
            </a:xfrm>
            <a:custGeom>
              <a:avLst/>
              <a:gdLst>
                <a:gd name="T0" fmla="*/ 201 w 236"/>
                <a:gd name="T1" fmla="*/ 31 h 330"/>
                <a:gd name="T2" fmla="*/ 216 w 236"/>
                <a:gd name="T3" fmla="*/ 31 h 330"/>
                <a:gd name="T4" fmla="*/ 236 w 236"/>
                <a:gd name="T5" fmla="*/ 16 h 330"/>
                <a:gd name="T6" fmla="*/ 216 w 236"/>
                <a:gd name="T7" fmla="*/ 0 h 330"/>
                <a:gd name="T8" fmla="*/ 158 w 236"/>
                <a:gd name="T9" fmla="*/ 0 h 330"/>
                <a:gd name="T10" fmla="*/ 138 w 236"/>
                <a:gd name="T11" fmla="*/ 15 h 330"/>
                <a:gd name="T12" fmla="*/ 158 w 236"/>
                <a:gd name="T13" fmla="*/ 31 h 330"/>
                <a:gd name="T14" fmla="*/ 172 w 236"/>
                <a:gd name="T15" fmla="*/ 31 h 330"/>
                <a:gd name="T16" fmla="*/ 136 w 236"/>
                <a:gd name="T17" fmla="*/ 137 h 330"/>
                <a:gd name="T18" fmla="*/ 123 w 236"/>
                <a:gd name="T19" fmla="*/ 180 h 330"/>
                <a:gd name="T20" fmla="*/ 123 w 236"/>
                <a:gd name="T21" fmla="*/ 180 h 330"/>
                <a:gd name="T22" fmla="*/ 112 w 236"/>
                <a:gd name="T23" fmla="*/ 151 h 330"/>
                <a:gd name="T24" fmla="*/ 66 w 236"/>
                <a:gd name="T25" fmla="*/ 31 h 330"/>
                <a:gd name="T26" fmla="*/ 78 w 236"/>
                <a:gd name="T27" fmla="*/ 31 h 330"/>
                <a:gd name="T28" fmla="*/ 98 w 236"/>
                <a:gd name="T29" fmla="*/ 16 h 330"/>
                <a:gd name="T30" fmla="*/ 78 w 236"/>
                <a:gd name="T31" fmla="*/ 0 h 330"/>
                <a:gd name="T32" fmla="*/ 20 w 236"/>
                <a:gd name="T33" fmla="*/ 0 h 330"/>
                <a:gd name="T34" fmla="*/ 0 w 236"/>
                <a:gd name="T35" fmla="*/ 16 h 330"/>
                <a:gd name="T36" fmla="*/ 20 w 236"/>
                <a:gd name="T37" fmla="*/ 31 h 330"/>
                <a:gd name="T38" fmla="*/ 35 w 236"/>
                <a:gd name="T39" fmla="*/ 31 h 330"/>
                <a:gd name="T40" fmla="*/ 106 w 236"/>
                <a:gd name="T41" fmla="*/ 209 h 330"/>
                <a:gd name="T42" fmla="*/ 108 w 236"/>
                <a:gd name="T43" fmla="*/ 216 h 330"/>
                <a:gd name="T44" fmla="*/ 89 w 236"/>
                <a:gd name="T45" fmla="*/ 270 h 330"/>
                <a:gd name="T46" fmla="*/ 49 w 236"/>
                <a:gd name="T47" fmla="*/ 299 h 330"/>
                <a:gd name="T48" fmla="*/ 52 w 236"/>
                <a:gd name="T49" fmla="*/ 288 h 330"/>
                <a:gd name="T50" fmla="*/ 30 w 236"/>
                <a:gd name="T51" fmla="*/ 267 h 330"/>
                <a:gd name="T52" fmla="*/ 9 w 236"/>
                <a:gd name="T53" fmla="*/ 289 h 330"/>
                <a:gd name="T54" fmla="*/ 50 w 236"/>
                <a:gd name="T55" fmla="*/ 330 h 330"/>
                <a:gd name="T56" fmla="*/ 124 w 236"/>
                <a:gd name="T57" fmla="*/ 258 h 330"/>
                <a:gd name="T58" fmla="*/ 201 w 236"/>
                <a:gd name="T59" fmla="*/ 3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330">
                  <a:moveTo>
                    <a:pt x="201" y="31"/>
                  </a:moveTo>
                  <a:lnTo>
                    <a:pt x="216" y="31"/>
                  </a:lnTo>
                  <a:cubicBezTo>
                    <a:pt x="224" y="31"/>
                    <a:pt x="236" y="31"/>
                    <a:pt x="236" y="16"/>
                  </a:cubicBezTo>
                  <a:cubicBezTo>
                    <a:pt x="236" y="0"/>
                    <a:pt x="224" y="0"/>
                    <a:pt x="216" y="0"/>
                  </a:cubicBezTo>
                  <a:lnTo>
                    <a:pt x="158" y="0"/>
                  </a:lnTo>
                  <a:cubicBezTo>
                    <a:pt x="151" y="0"/>
                    <a:pt x="138" y="0"/>
                    <a:pt x="138" y="15"/>
                  </a:cubicBezTo>
                  <a:cubicBezTo>
                    <a:pt x="138" y="31"/>
                    <a:pt x="150" y="31"/>
                    <a:pt x="158" y="31"/>
                  </a:cubicBezTo>
                  <a:lnTo>
                    <a:pt x="172" y="31"/>
                  </a:lnTo>
                  <a:lnTo>
                    <a:pt x="136" y="137"/>
                  </a:lnTo>
                  <a:cubicBezTo>
                    <a:pt x="130" y="156"/>
                    <a:pt x="127" y="165"/>
                    <a:pt x="123" y="180"/>
                  </a:cubicBezTo>
                  <a:lnTo>
                    <a:pt x="123" y="180"/>
                  </a:lnTo>
                  <a:cubicBezTo>
                    <a:pt x="120" y="171"/>
                    <a:pt x="116" y="160"/>
                    <a:pt x="112" y="151"/>
                  </a:cubicBezTo>
                  <a:lnTo>
                    <a:pt x="66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106" y="209"/>
                  </a:lnTo>
                  <a:cubicBezTo>
                    <a:pt x="108" y="214"/>
                    <a:pt x="108" y="215"/>
                    <a:pt x="108" y="216"/>
                  </a:cubicBezTo>
                  <a:cubicBezTo>
                    <a:pt x="108" y="217"/>
                    <a:pt x="96" y="258"/>
                    <a:pt x="89" y="270"/>
                  </a:cubicBezTo>
                  <a:cubicBezTo>
                    <a:pt x="75" y="298"/>
                    <a:pt x="57" y="299"/>
                    <a:pt x="49" y="299"/>
                  </a:cubicBezTo>
                  <a:cubicBezTo>
                    <a:pt x="49" y="299"/>
                    <a:pt x="52" y="295"/>
                    <a:pt x="52" y="288"/>
                  </a:cubicBezTo>
                  <a:cubicBezTo>
                    <a:pt x="52" y="276"/>
                    <a:pt x="43" y="267"/>
                    <a:pt x="30" y="267"/>
                  </a:cubicBezTo>
                  <a:cubicBezTo>
                    <a:pt x="17" y="267"/>
                    <a:pt x="9" y="276"/>
                    <a:pt x="9" y="289"/>
                  </a:cubicBezTo>
                  <a:cubicBezTo>
                    <a:pt x="9" y="310"/>
                    <a:pt x="26" y="330"/>
                    <a:pt x="50" y="330"/>
                  </a:cubicBezTo>
                  <a:cubicBezTo>
                    <a:pt x="100" y="330"/>
                    <a:pt x="122" y="264"/>
                    <a:pt x="124" y="258"/>
                  </a:cubicBezTo>
                  <a:lnTo>
                    <a:pt x="201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" name="Freeform 88">
              <a:extLst>
                <a:ext uri="{FF2B5EF4-FFF2-40B4-BE49-F238E27FC236}">
                  <a16:creationId xmlns:a16="http://schemas.microsoft.com/office/drawing/2014/main" id="{99CCBAC6-902E-419E-9D55-EC82C8533CB4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4878387" y="2581275"/>
              <a:ext cx="23813" cy="93663"/>
            </a:xfrm>
            <a:custGeom>
              <a:avLst/>
              <a:gdLst>
                <a:gd name="T0" fmla="*/ 63 w 63"/>
                <a:gd name="T1" fmla="*/ 32 h 216"/>
                <a:gd name="T2" fmla="*/ 32 w 63"/>
                <a:gd name="T3" fmla="*/ 0 h 216"/>
                <a:gd name="T4" fmla="*/ 0 w 63"/>
                <a:gd name="T5" fmla="*/ 31 h 216"/>
                <a:gd name="T6" fmla="*/ 31 w 63"/>
                <a:gd name="T7" fmla="*/ 63 h 216"/>
                <a:gd name="T8" fmla="*/ 63 w 63"/>
                <a:gd name="T9" fmla="*/ 32 h 216"/>
                <a:gd name="T10" fmla="*/ 63 w 63"/>
                <a:gd name="T11" fmla="*/ 185 h 216"/>
                <a:gd name="T12" fmla="*/ 32 w 63"/>
                <a:gd name="T13" fmla="*/ 153 h 216"/>
                <a:gd name="T14" fmla="*/ 0 w 63"/>
                <a:gd name="T15" fmla="*/ 184 h 216"/>
                <a:gd name="T16" fmla="*/ 31 w 63"/>
                <a:gd name="T17" fmla="*/ 216 h 216"/>
                <a:gd name="T18" fmla="*/ 63 w 63"/>
                <a:gd name="T19" fmla="*/ 18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16">
                  <a:moveTo>
                    <a:pt x="63" y="32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3" y="47"/>
                    <a:pt x="63" y="32"/>
                  </a:cubicBezTo>
                  <a:close/>
                  <a:moveTo>
                    <a:pt x="63" y="185"/>
                  </a:moveTo>
                  <a:cubicBezTo>
                    <a:pt x="63" y="166"/>
                    <a:pt x="48" y="153"/>
                    <a:pt x="32" y="153"/>
                  </a:cubicBezTo>
                  <a:cubicBezTo>
                    <a:pt x="13" y="153"/>
                    <a:pt x="0" y="169"/>
                    <a:pt x="0" y="184"/>
                  </a:cubicBezTo>
                  <a:cubicBezTo>
                    <a:pt x="0" y="203"/>
                    <a:pt x="15" y="216"/>
                    <a:pt x="31" y="216"/>
                  </a:cubicBezTo>
                  <a:cubicBezTo>
                    <a:pt x="50" y="216"/>
                    <a:pt x="63" y="200"/>
                    <a:pt x="6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" name="Freeform 89">
              <a:extLst>
                <a:ext uri="{FF2B5EF4-FFF2-40B4-BE49-F238E27FC236}">
                  <a16:creationId xmlns:a16="http://schemas.microsoft.com/office/drawing/2014/main" id="{EAEFF6B0-3FD4-4989-AE89-194FF7CD9108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5054600" y="2579688"/>
              <a:ext cx="74613" cy="96838"/>
            </a:xfrm>
            <a:custGeom>
              <a:avLst/>
              <a:gdLst>
                <a:gd name="T0" fmla="*/ 112 w 193"/>
                <a:gd name="T1" fmla="*/ 92 h 223"/>
                <a:gd name="T2" fmla="*/ 78 w 193"/>
                <a:gd name="T3" fmla="*/ 86 h 223"/>
                <a:gd name="T4" fmla="*/ 30 w 193"/>
                <a:gd name="T5" fmla="*/ 59 h 223"/>
                <a:gd name="T6" fmla="*/ 93 w 193"/>
                <a:gd name="T7" fmla="*/ 30 h 223"/>
                <a:gd name="T8" fmla="*/ 143 w 193"/>
                <a:gd name="T9" fmla="*/ 58 h 223"/>
                <a:gd name="T10" fmla="*/ 160 w 193"/>
                <a:gd name="T11" fmla="*/ 75 h 223"/>
                <a:gd name="T12" fmla="*/ 178 w 193"/>
                <a:gd name="T13" fmla="*/ 55 h 223"/>
                <a:gd name="T14" fmla="*/ 178 w 193"/>
                <a:gd name="T15" fmla="*/ 20 h 223"/>
                <a:gd name="T16" fmla="*/ 163 w 193"/>
                <a:gd name="T17" fmla="*/ 0 h 223"/>
                <a:gd name="T18" fmla="*/ 148 w 193"/>
                <a:gd name="T19" fmla="*/ 10 h 223"/>
                <a:gd name="T20" fmla="*/ 94 w 193"/>
                <a:gd name="T21" fmla="*/ 0 h 223"/>
                <a:gd name="T22" fmla="*/ 0 w 193"/>
                <a:gd name="T23" fmla="*/ 59 h 223"/>
                <a:gd name="T24" fmla="*/ 98 w 193"/>
                <a:gd name="T25" fmla="*/ 120 h 223"/>
                <a:gd name="T26" fmla="*/ 162 w 193"/>
                <a:gd name="T27" fmla="*/ 157 h 223"/>
                <a:gd name="T28" fmla="*/ 98 w 193"/>
                <a:gd name="T29" fmla="*/ 192 h 223"/>
                <a:gd name="T30" fmla="*/ 34 w 193"/>
                <a:gd name="T31" fmla="*/ 148 h 223"/>
                <a:gd name="T32" fmla="*/ 17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4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2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2" y="92"/>
                  </a:moveTo>
                  <a:cubicBezTo>
                    <a:pt x="101" y="90"/>
                    <a:pt x="91" y="89"/>
                    <a:pt x="78" y="86"/>
                  </a:cubicBezTo>
                  <a:cubicBezTo>
                    <a:pt x="64" y="84"/>
                    <a:pt x="30" y="78"/>
                    <a:pt x="30" y="59"/>
                  </a:cubicBezTo>
                  <a:cubicBezTo>
                    <a:pt x="30" y="46"/>
                    <a:pt x="46" y="30"/>
                    <a:pt x="93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7"/>
                    <a:pt x="145" y="75"/>
                    <a:pt x="160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2" y="124"/>
                    <a:pt x="162" y="131"/>
                    <a:pt x="162" y="157"/>
                  </a:cubicBezTo>
                  <a:cubicBezTo>
                    <a:pt x="162" y="176"/>
                    <a:pt x="144" y="192"/>
                    <a:pt x="98" y="192"/>
                  </a:cubicBezTo>
                  <a:cubicBezTo>
                    <a:pt x="75" y="192"/>
                    <a:pt x="47" y="187"/>
                    <a:pt x="34" y="148"/>
                  </a:cubicBezTo>
                  <a:cubicBezTo>
                    <a:pt x="32" y="139"/>
                    <a:pt x="30" y="133"/>
                    <a:pt x="17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4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7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8" y="95"/>
                    <a:pt x="112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" name="Freeform 90">
              <a:extLst>
                <a:ext uri="{FF2B5EF4-FFF2-40B4-BE49-F238E27FC236}">
                  <a16:creationId xmlns:a16="http://schemas.microsoft.com/office/drawing/2014/main" id="{3D6FD5F9-A27E-4767-8F5A-41BECE19A9D4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5154612" y="2579688"/>
              <a:ext cx="76200" cy="96838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2 w 196"/>
                <a:gd name="T7" fmla="*/ 192 h 223"/>
                <a:gd name="T8" fmla="*/ 34 w 196"/>
                <a:gd name="T9" fmla="*/ 112 h 223"/>
                <a:gd name="T10" fmla="*/ 115 w 196"/>
                <a:gd name="T11" fmla="*/ 30 h 223"/>
                <a:gd name="T12" fmla="*/ 145 w 196"/>
                <a:gd name="T13" fmla="*/ 35 h 223"/>
                <a:gd name="T14" fmla="*/ 167 w 196"/>
                <a:gd name="T15" fmla="*/ 59 h 223"/>
                <a:gd name="T16" fmla="*/ 190 w 196"/>
                <a:gd name="T17" fmla="*/ 36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29" y="0"/>
                    <a:pt x="0" y="68"/>
                    <a:pt x="0" y="112"/>
                  </a:cubicBezTo>
                  <a:cubicBezTo>
                    <a:pt x="0" y="172"/>
                    <a:pt x="46" y="223"/>
                    <a:pt x="109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" name="Freeform 91">
              <a:extLst>
                <a:ext uri="{FF2B5EF4-FFF2-40B4-BE49-F238E27FC236}">
                  <a16:creationId xmlns:a16="http://schemas.microsoft.com/office/drawing/2014/main" id="{7BA71F29-215C-402D-B9C3-73C22E02B065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5246687" y="2579688"/>
              <a:ext cx="87313" cy="95250"/>
            </a:xfrm>
            <a:custGeom>
              <a:avLst/>
              <a:gdLst>
                <a:gd name="T0" fmla="*/ 94 w 226"/>
                <a:gd name="T1" fmla="*/ 126 h 219"/>
                <a:gd name="T2" fmla="*/ 184 w 226"/>
                <a:gd name="T3" fmla="*/ 31 h 219"/>
                <a:gd name="T4" fmla="*/ 206 w 226"/>
                <a:gd name="T5" fmla="*/ 53 h 219"/>
                <a:gd name="T6" fmla="*/ 226 w 226"/>
                <a:gd name="T7" fmla="*/ 31 h 219"/>
                <a:gd name="T8" fmla="*/ 179 w 226"/>
                <a:gd name="T9" fmla="*/ 0 h 219"/>
                <a:gd name="T10" fmla="*/ 94 w 226"/>
                <a:gd name="T11" fmla="*/ 41 h 219"/>
                <a:gd name="T12" fmla="*/ 94 w 226"/>
                <a:gd name="T13" fmla="*/ 24 h 219"/>
                <a:gd name="T14" fmla="*/ 74 w 226"/>
                <a:gd name="T15" fmla="*/ 3 h 219"/>
                <a:gd name="T16" fmla="*/ 20 w 226"/>
                <a:gd name="T17" fmla="*/ 3 h 219"/>
                <a:gd name="T18" fmla="*/ 0 w 226"/>
                <a:gd name="T19" fmla="*/ 18 h 219"/>
                <a:gd name="T20" fmla="*/ 20 w 226"/>
                <a:gd name="T21" fmla="*/ 34 h 219"/>
                <a:gd name="T22" fmla="*/ 60 w 226"/>
                <a:gd name="T23" fmla="*/ 34 h 219"/>
                <a:gd name="T24" fmla="*/ 60 w 226"/>
                <a:gd name="T25" fmla="*/ 188 h 219"/>
                <a:gd name="T26" fmla="*/ 20 w 226"/>
                <a:gd name="T27" fmla="*/ 188 h 219"/>
                <a:gd name="T28" fmla="*/ 0 w 226"/>
                <a:gd name="T29" fmla="*/ 203 h 219"/>
                <a:gd name="T30" fmla="*/ 20 w 226"/>
                <a:gd name="T31" fmla="*/ 219 h 219"/>
                <a:gd name="T32" fmla="*/ 150 w 226"/>
                <a:gd name="T33" fmla="*/ 219 h 219"/>
                <a:gd name="T34" fmla="*/ 170 w 226"/>
                <a:gd name="T35" fmla="*/ 204 h 219"/>
                <a:gd name="T36" fmla="*/ 150 w 226"/>
                <a:gd name="T37" fmla="*/ 188 h 219"/>
                <a:gd name="T38" fmla="*/ 94 w 226"/>
                <a:gd name="T39" fmla="*/ 188 h 219"/>
                <a:gd name="T40" fmla="*/ 94 w 226"/>
                <a:gd name="T41" fmla="*/ 12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9">
                  <a:moveTo>
                    <a:pt x="94" y="126"/>
                  </a:moveTo>
                  <a:cubicBezTo>
                    <a:pt x="94" y="79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6" y="53"/>
                    <a:pt x="226" y="45"/>
                    <a:pt x="226" y="31"/>
                  </a:cubicBezTo>
                  <a:cubicBezTo>
                    <a:pt x="226" y="21"/>
                    <a:pt x="220" y="0"/>
                    <a:pt x="179" y="0"/>
                  </a:cubicBezTo>
                  <a:cubicBezTo>
                    <a:pt x="154" y="0"/>
                    <a:pt x="122" y="9"/>
                    <a:pt x="94" y="41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4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9"/>
                    <a:pt x="12" y="219"/>
                    <a:pt x="20" y="219"/>
                  </a:cubicBezTo>
                  <a:lnTo>
                    <a:pt x="150" y="219"/>
                  </a:lnTo>
                  <a:cubicBezTo>
                    <a:pt x="157" y="219"/>
                    <a:pt x="170" y="219"/>
                    <a:pt x="170" y="204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" name="Freeform 92">
              <a:extLst>
                <a:ext uri="{FF2B5EF4-FFF2-40B4-BE49-F238E27FC236}">
                  <a16:creationId xmlns:a16="http://schemas.microsoft.com/office/drawing/2014/main" id="{A8D77F1F-E8B7-40C3-8427-269EE54D5551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356225" y="2541588"/>
              <a:ext cx="71438" cy="133350"/>
            </a:xfrm>
            <a:custGeom>
              <a:avLst/>
              <a:gdLst>
                <a:gd name="T0" fmla="*/ 115 w 188"/>
                <a:gd name="T1" fmla="*/ 111 h 306"/>
                <a:gd name="T2" fmla="*/ 95 w 188"/>
                <a:gd name="T3" fmla="*/ 90 h 306"/>
                <a:gd name="T4" fmla="*/ 24 w 188"/>
                <a:gd name="T5" fmla="*/ 90 h 306"/>
                <a:gd name="T6" fmla="*/ 4 w 188"/>
                <a:gd name="T7" fmla="*/ 105 h 306"/>
                <a:gd name="T8" fmla="*/ 24 w 188"/>
                <a:gd name="T9" fmla="*/ 121 h 306"/>
                <a:gd name="T10" fmla="*/ 81 w 188"/>
                <a:gd name="T11" fmla="*/ 121 h 306"/>
                <a:gd name="T12" fmla="*/ 81 w 188"/>
                <a:gd name="T13" fmla="*/ 275 h 306"/>
                <a:gd name="T14" fmla="*/ 21 w 188"/>
                <a:gd name="T15" fmla="*/ 275 h 306"/>
                <a:gd name="T16" fmla="*/ 0 w 188"/>
                <a:gd name="T17" fmla="*/ 291 h 306"/>
                <a:gd name="T18" fmla="*/ 21 w 188"/>
                <a:gd name="T19" fmla="*/ 306 h 306"/>
                <a:gd name="T20" fmla="*/ 168 w 188"/>
                <a:gd name="T21" fmla="*/ 306 h 306"/>
                <a:gd name="T22" fmla="*/ 188 w 188"/>
                <a:gd name="T23" fmla="*/ 291 h 306"/>
                <a:gd name="T24" fmla="*/ 168 w 188"/>
                <a:gd name="T25" fmla="*/ 275 h 306"/>
                <a:gd name="T26" fmla="*/ 115 w 188"/>
                <a:gd name="T27" fmla="*/ 275 h 306"/>
                <a:gd name="T28" fmla="*/ 115 w 188"/>
                <a:gd name="T29" fmla="*/ 111 h 306"/>
                <a:gd name="T30" fmla="*/ 115 w 188"/>
                <a:gd name="T31" fmla="*/ 25 h 306"/>
                <a:gd name="T32" fmla="*/ 90 w 188"/>
                <a:gd name="T33" fmla="*/ 0 h 306"/>
                <a:gd name="T34" fmla="*/ 65 w 188"/>
                <a:gd name="T35" fmla="*/ 25 h 306"/>
                <a:gd name="T36" fmla="*/ 90 w 188"/>
                <a:gd name="T37" fmla="*/ 50 h 306"/>
                <a:gd name="T38" fmla="*/ 115 w 188"/>
                <a:gd name="T39" fmla="*/ 2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6">
                  <a:moveTo>
                    <a:pt x="115" y="111"/>
                  </a:moveTo>
                  <a:cubicBezTo>
                    <a:pt x="115" y="95"/>
                    <a:pt x="112" y="90"/>
                    <a:pt x="95" y="90"/>
                  </a:cubicBezTo>
                  <a:lnTo>
                    <a:pt x="24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4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1"/>
                  </a:cubicBezTo>
                  <a:cubicBezTo>
                    <a:pt x="0" y="306"/>
                    <a:pt x="13" y="306"/>
                    <a:pt x="21" y="306"/>
                  </a:cubicBezTo>
                  <a:lnTo>
                    <a:pt x="168" y="306"/>
                  </a:lnTo>
                  <a:cubicBezTo>
                    <a:pt x="175" y="306"/>
                    <a:pt x="188" y="306"/>
                    <a:pt x="188" y="291"/>
                  </a:cubicBezTo>
                  <a:cubicBezTo>
                    <a:pt x="188" y="275"/>
                    <a:pt x="175" y="275"/>
                    <a:pt x="168" y="275"/>
                  </a:cubicBezTo>
                  <a:lnTo>
                    <a:pt x="115" y="275"/>
                  </a:lnTo>
                  <a:lnTo>
                    <a:pt x="115" y="111"/>
                  </a:lnTo>
                  <a:close/>
                  <a:moveTo>
                    <a:pt x="115" y="25"/>
                  </a:moveTo>
                  <a:cubicBezTo>
                    <a:pt x="115" y="11"/>
                    <a:pt x="104" y="0"/>
                    <a:pt x="90" y="0"/>
                  </a:cubicBezTo>
                  <a:cubicBezTo>
                    <a:pt x="76" y="0"/>
                    <a:pt x="65" y="11"/>
                    <a:pt x="65" y="25"/>
                  </a:cubicBezTo>
                  <a:cubicBezTo>
                    <a:pt x="65" y="39"/>
                    <a:pt x="76" y="50"/>
                    <a:pt x="90" y="50"/>
                  </a:cubicBezTo>
                  <a:cubicBezTo>
                    <a:pt x="104" y="50"/>
                    <a:pt x="115" y="39"/>
                    <a:pt x="115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" name="Freeform 93">
              <a:extLst>
                <a:ext uri="{FF2B5EF4-FFF2-40B4-BE49-F238E27FC236}">
                  <a16:creationId xmlns:a16="http://schemas.microsoft.com/office/drawing/2014/main" id="{2A3250C7-6E70-4F46-981C-7B0D51595DCD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443537" y="2579688"/>
              <a:ext cx="92075" cy="144463"/>
            </a:xfrm>
            <a:custGeom>
              <a:avLst/>
              <a:gdLst>
                <a:gd name="T0" fmla="*/ 76 w 237"/>
                <a:gd name="T1" fmla="*/ 87 h 330"/>
                <a:gd name="T2" fmla="*/ 137 w 237"/>
                <a:gd name="T3" fmla="*/ 31 h 330"/>
                <a:gd name="T4" fmla="*/ 203 w 237"/>
                <a:gd name="T5" fmla="*/ 111 h 330"/>
                <a:gd name="T6" fmla="*/ 133 w 237"/>
                <a:gd name="T7" fmla="*/ 191 h 330"/>
                <a:gd name="T8" fmla="*/ 76 w 237"/>
                <a:gd name="T9" fmla="*/ 123 h 330"/>
                <a:gd name="T10" fmla="*/ 76 w 237"/>
                <a:gd name="T11" fmla="*/ 87 h 330"/>
                <a:gd name="T12" fmla="*/ 76 w 237"/>
                <a:gd name="T13" fmla="*/ 196 h 330"/>
                <a:gd name="T14" fmla="*/ 134 w 237"/>
                <a:gd name="T15" fmla="*/ 222 h 330"/>
                <a:gd name="T16" fmla="*/ 237 w 237"/>
                <a:gd name="T17" fmla="*/ 111 h 330"/>
                <a:gd name="T18" fmla="*/ 140 w 237"/>
                <a:gd name="T19" fmla="*/ 0 h 330"/>
                <a:gd name="T20" fmla="*/ 76 w 237"/>
                <a:gd name="T21" fmla="*/ 25 h 330"/>
                <a:gd name="T22" fmla="*/ 57 w 237"/>
                <a:gd name="T23" fmla="*/ 3 h 330"/>
                <a:gd name="T24" fmla="*/ 20 w 237"/>
                <a:gd name="T25" fmla="*/ 3 h 330"/>
                <a:gd name="T26" fmla="*/ 0 w 237"/>
                <a:gd name="T27" fmla="*/ 19 h 330"/>
                <a:gd name="T28" fmla="*/ 20 w 237"/>
                <a:gd name="T29" fmla="*/ 34 h 330"/>
                <a:gd name="T30" fmla="*/ 42 w 237"/>
                <a:gd name="T31" fmla="*/ 34 h 330"/>
                <a:gd name="T32" fmla="*/ 42 w 237"/>
                <a:gd name="T33" fmla="*/ 299 h 330"/>
                <a:gd name="T34" fmla="*/ 20 w 237"/>
                <a:gd name="T35" fmla="*/ 299 h 330"/>
                <a:gd name="T36" fmla="*/ 0 w 237"/>
                <a:gd name="T37" fmla="*/ 315 h 330"/>
                <a:gd name="T38" fmla="*/ 20 w 237"/>
                <a:gd name="T39" fmla="*/ 330 h 330"/>
                <a:gd name="T40" fmla="*/ 99 w 237"/>
                <a:gd name="T41" fmla="*/ 330 h 330"/>
                <a:gd name="T42" fmla="*/ 119 w 237"/>
                <a:gd name="T43" fmla="*/ 315 h 330"/>
                <a:gd name="T44" fmla="*/ 98 w 237"/>
                <a:gd name="T45" fmla="*/ 299 h 330"/>
                <a:gd name="T46" fmla="*/ 76 w 237"/>
                <a:gd name="T47" fmla="*/ 299 h 330"/>
                <a:gd name="T48" fmla="*/ 76 w 237"/>
                <a:gd name="T49" fmla="*/ 19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30">
                  <a:moveTo>
                    <a:pt x="76" y="87"/>
                  </a:moveTo>
                  <a:cubicBezTo>
                    <a:pt x="76" y="57"/>
                    <a:pt x="105" y="31"/>
                    <a:pt x="137" y="31"/>
                  </a:cubicBezTo>
                  <a:cubicBezTo>
                    <a:pt x="174" y="31"/>
                    <a:pt x="203" y="67"/>
                    <a:pt x="203" y="111"/>
                  </a:cubicBezTo>
                  <a:cubicBezTo>
                    <a:pt x="203" y="159"/>
                    <a:pt x="168" y="191"/>
                    <a:pt x="133" y="191"/>
                  </a:cubicBezTo>
                  <a:cubicBezTo>
                    <a:pt x="94" y="191"/>
                    <a:pt x="76" y="147"/>
                    <a:pt x="76" y="123"/>
                  </a:cubicBezTo>
                  <a:lnTo>
                    <a:pt x="76" y="87"/>
                  </a:lnTo>
                  <a:close/>
                  <a:moveTo>
                    <a:pt x="76" y="196"/>
                  </a:moveTo>
                  <a:cubicBezTo>
                    <a:pt x="97" y="217"/>
                    <a:pt x="118" y="222"/>
                    <a:pt x="134" y="222"/>
                  </a:cubicBezTo>
                  <a:cubicBezTo>
                    <a:pt x="189" y="222"/>
                    <a:pt x="237" y="174"/>
                    <a:pt x="237" y="111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6" y="25"/>
                  </a:cubicBezTo>
                  <a:cubicBezTo>
                    <a:pt x="76" y="10"/>
                    <a:pt x="75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9"/>
                  </a:lnTo>
                  <a:lnTo>
                    <a:pt x="20" y="299"/>
                  </a:lnTo>
                  <a:cubicBezTo>
                    <a:pt x="12" y="299"/>
                    <a:pt x="0" y="299"/>
                    <a:pt x="0" y="315"/>
                  </a:cubicBezTo>
                  <a:cubicBezTo>
                    <a:pt x="0" y="330"/>
                    <a:pt x="13" y="330"/>
                    <a:pt x="20" y="330"/>
                  </a:cubicBezTo>
                  <a:lnTo>
                    <a:pt x="99" y="330"/>
                  </a:lnTo>
                  <a:cubicBezTo>
                    <a:pt x="106" y="330"/>
                    <a:pt x="119" y="330"/>
                    <a:pt x="119" y="315"/>
                  </a:cubicBezTo>
                  <a:cubicBezTo>
                    <a:pt x="119" y="299"/>
                    <a:pt x="106" y="299"/>
                    <a:pt x="98" y="299"/>
                  </a:cubicBezTo>
                  <a:lnTo>
                    <a:pt x="76" y="299"/>
                  </a:lnTo>
                  <a:lnTo>
                    <a:pt x="76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" name="Freeform 94">
              <a:extLst>
                <a:ext uri="{FF2B5EF4-FFF2-40B4-BE49-F238E27FC236}">
                  <a16:creationId xmlns:a16="http://schemas.microsoft.com/office/drawing/2014/main" id="{2F566614-53ED-44E5-B3CB-334F258486CD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5546725" y="2554288"/>
              <a:ext cx="80963" cy="122238"/>
            </a:xfrm>
            <a:custGeom>
              <a:avLst/>
              <a:gdLst>
                <a:gd name="T0" fmla="*/ 98 w 211"/>
                <a:gd name="T1" fmla="*/ 92 h 280"/>
                <a:gd name="T2" fmla="*/ 180 w 211"/>
                <a:gd name="T3" fmla="*/ 92 h 280"/>
                <a:gd name="T4" fmla="*/ 200 w 211"/>
                <a:gd name="T5" fmla="*/ 77 h 280"/>
                <a:gd name="T6" fmla="*/ 180 w 211"/>
                <a:gd name="T7" fmla="*/ 61 h 280"/>
                <a:gd name="T8" fmla="*/ 98 w 211"/>
                <a:gd name="T9" fmla="*/ 61 h 280"/>
                <a:gd name="T10" fmla="*/ 98 w 211"/>
                <a:gd name="T11" fmla="*/ 20 h 280"/>
                <a:gd name="T12" fmla="*/ 81 w 211"/>
                <a:gd name="T13" fmla="*/ 0 h 280"/>
                <a:gd name="T14" fmla="*/ 63 w 211"/>
                <a:gd name="T15" fmla="*/ 20 h 280"/>
                <a:gd name="T16" fmla="*/ 63 w 211"/>
                <a:gd name="T17" fmla="*/ 61 h 280"/>
                <a:gd name="T18" fmla="*/ 20 w 211"/>
                <a:gd name="T19" fmla="*/ 61 h 280"/>
                <a:gd name="T20" fmla="*/ 0 w 211"/>
                <a:gd name="T21" fmla="*/ 77 h 280"/>
                <a:gd name="T22" fmla="*/ 20 w 211"/>
                <a:gd name="T23" fmla="*/ 92 h 280"/>
                <a:gd name="T24" fmla="*/ 63 w 211"/>
                <a:gd name="T25" fmla="*/ 92 h 280"/>
                <a:gd name="T26" fmla="*/ 63 w 211"/>
                <a:gd name="T27" fmla="*/ 214 h 280"/>
                <a:gd name="T28" fmla="*/ 134 w 211"/>
                <a:gd name="T29" fmla="*/ 280 h 280"/>
                <a:gd name="T30" fmla="*/ 211 w 211"/>
                <a:gd name="T31" fmla="*/ 214 h 280"/>
                <a:gd name="T32" fmla="*/ 194 w 211"/>
                <a:gd name="T33" fmla="*/ 194 h 280"/>
                <a:gd name="T34" fmla="*/ 177 w 211"/>
                <a:gd name="T35" fmla="*/ 213 h 280"/>
                <a:gd name="T36" fmla="*/ 136 w 211"/>
                <a:gd name="T37" fmla="*/ 249 h 280"/>
                <a:gd name="T38" fmla="*/ 98 w 211"/>
                <a:gd name="T39" fmla="*/ 211 h 280"/>
                <a:gd name="T40" fmla="*/ 98 w 211"/>
                <a:gd name="T41" fmla="*/ 9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80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3" y="92"/>
                  </a:lnTo>
                  <a:lnTo>
                    <a:pt x="63" y="214"/>
                  </a:lnTo>
                  <a:cubicBezTo>
                    <a:pt x="63" y="262"/>
                    <a:pt x="97" y="280"/>
                    <a:pt x="134" y="280"/>
                  </a:cubicBezTo>
                  <a:cubicBezTo>
                    <a:pt x="171" y="280"/>
                    <a:pt x="211" y="258"/>
                    <a:pt x="211" y="214"/>
                  </a:cubicBezTo>
                  <a:cubicBezTo>
                    <a:pt x="211" y="205"/>
                    <a:pt x="211" y="194"/>
                    <a:pt x="194" y="194"/>
                  </a:cubicBezTo>
                  <a:cubicBezTo>
                    <a:pt x="177" y="194"/>
                    <a:pt x="177" y="205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1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" name="Freeform 95">
              <a:extLst>
                <a:ext uri="{FF2B5EF4-FFF2-40B4-BE49-F238E27FC236}">
                  <a16:creationId xmlns:a16="http://schemas.microsoft.com/office/drawing/2014/main" id="{290F0EDA-8CFC-419C-997F-2FB5DD439842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5653087" y="2600325"/>
              <a:ext cx="79375" cy="15875"/>
            </a:xfrm>
            <a:custGeom>
              <a:avLst/>
              <a:gdLst>
                <a:gd name="T0" fmla="*/ 182 w 205"/>
                <a:gd name="T1" fmla="*/ 35 h 35"/>
                <a:gd name="T2" fmla="*/ 205 w 205"/>
                <a:gd name="T3" fmla="*/ 18 h 35"/>
                <a:gd name="T4" fmla="*/ 182 w 205"/>
                <a:gd name="T5" fmla="*/ 0 h 35"/>
                <a:gd name="T6" fmla="*/ 23 w 205"/>
                <a:gd name="T7" fmla="*/ 0 h 35"/>
                <a:gd name="T8" fmla="*/ 0 w 205"/>
                <a:gd name="T9" fmla="*/ 18 h 35"/>
                <a:gd name="T10" fmla="*/ 23 w 205"/>
                <a:gd name="T11" fmla="*/ 35 h 35"/>
                <a:gd name="T12" fmla="*/ 182 w 20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182" y="35"/>
                  </a:moveTo>
                  <a:cubicBezTo>
                    <a:pt x="188" y="35"/>
                    <a:pt x="205" y="35"/>
                    <a:pt x="205" y="18"/>
                  </a:cubicBez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8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" name="Freeform 96">
              <a:extLst>
                <a:ext uri="{FF2B5EF4-FFF2-40B4-BE49-F238E27FC236}">
                  <a16:creationId xmlns:a16="http://schemas.microsoft.com/office/drawing/2014/main" id="{B2C3AE42-5D3B-43EC-B0FF-B6DC441079F9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5756275" y="2579688"/>
              <a:ext cx="74613" cy="96838"/>
            </a:xfrm>
            <a:custGeom>
              <a:avLst/>
              <a:gdLst>
                <a:gd name="T0" fmla="*/ 113 w 193"/>
                <a:gd name="T1" fmla="*/ 92 h 223"/>
                <a:gd name="T2" fmla="*/ 79 w 193"/>
                <a:gd name="T3" fmla="*/ 86 h 223"/>
                <a:gd name="T4" fmla="*/ 31 w 193"/>
                <a:gd name="T5" fmla="*/ 59 h 223"/>
                <a:gd name="T6" fmla="*/ 94 w 193"/>
                <a:gd name="T7" fmla="*/ 30 h 223"/>
                <a:gd name="T8" fmla="*/ 144 w 193"/>
                <a:gd name="T9" fmla="*/ 58 h 223"/>
                <a:gd name="T10" fmla="*/ 161 w 193"/>
                <a:gd name="T11" fmla="*/ 75 h 223"/>
                <a:gd name="T12" fmla="*/ 178 w 193"/>
                <a:gd name="T13" fmla="*/ 55 h 223"/>
                <a:gd name="T14" fmla="*/ 178 w 193"/>
                <a:gd name="T15" fmla="*/ 20 h 223"/>
                <a:gd name="T16" fmla="*/ 163 w 193"/>
                <a:gd name="T17" fmla="*/ 0 h 223"/>
                <a:gd name="T18" fmla="*/ 148 w 193"/>
                <a:gd name="T19" fmla="*/ 10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0 h 223"/>
                <a:gd name="T26" fmla="*/ 163 w 193"/>
                <a:gd name="T27" fmla="*/ 157 h 223"/>
                <a:gd name="T28" fmla="*/ 99 w 193"/>
                <a:gd name="T29" fmla="*/ 192 h 223"/>
                <a:gd name="T30" fmla="*/ 35 w 193"/>
                <a:gd name="T31" fmla="*/ 148 h 223"/>
                <a:gd name="T32" fmla="*/ 18 w 193"/>
                <a:gd name="T33" fmla="*/ 133 h 223"/>
                <a:gd name="T34" fmla="*/ 0 w 193"/>
                <a:gd name="T35" fmla="*/ 154 h 223"/>
                <a:gd name="T36" fmla="*/ 0 w 193"/>
                <a:gd name="T37" fmla="*/ 202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3 w 193"/>
                <a:gd name="T47" fmla="*/ 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2"/>
                  </a:moveTo>
                  <a:cubicBezTo>
                    <a:pt x="101" y="90"/>
                    <a:pt x="91" y="89"/>
                    <a:pt x="79" y="86"/>
                  </a:cubicBezTo>
                  <a:cubicBezTo>
                    <a:pt x="64" y="84"/>
                    <a:pt x="31" y="78"/>
                    <a:pt x="31" y="59"/>
                  </a:cubicBezTo>
                  <a:cubicBezTo>
                    <a:pt x="31" y="46"/>
                    <a:pt x="46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2" y="113"/>
                    <a:pt x="98" y="120"/>
                  </a:cubicBezTo>
                  <a:cubicBezTo>
                    <a:pt x="123" y="124"/>
                    <a:pt x="163" y="131"/>
                    <a:pt x="163" y="157"/>
                  </a:cubicBezTo>
                  <a:cubicBezTo>
                    <a:pt x="163" y="176"/>
                    <a:pt x="144" y="192"/>
                    <a:pt x="99" y="192"/>
                  </a:cubicBezTo>
                  <a:cubicBezTo>
                    <a:pt x="75" y="192"/>
                    <a:pt x="47" y="187"/>
                    <a:pt x="35" y="148"/>
                  </a:cubicBezTo>
                  <a:cubicBezTo>
                    <a:pt x="33" y="139"/>
                    <a:pt x="31" y="133"/>
                    <a:pt x="18" y="133"/>
                  </a:cubicBezTo>
                  <a:cubicBezTo>
                    <a:pt x="0" y="133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20" y="223"/>
                    <a:pt x="28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" name="Freeform 97">
              <a:extLst>
                <a:ext uri="{FF2B5EF4-FFF2-40B4-BE49-F238E27FC236}">
                  <a16:creationId xmlns:a16="http://schemas.microsoft.com/office/drawing/2014/main" id="{0F80C7E8-8CD9-48EE-8852-1B6525822B33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5849937" y="2579688"/>
              <a:ext cx="85725" cy="95250"/>
            </a:xfrm>
            <a:custGeom>
              <a:avLst/>
              <a:gdLst>
                <a:gd name="T0" fmla="*/ 94 w 227"/>
                <a:gd name="T1" fmla="*/ 126 h 219"/>
                <a:gd name="T2" fmla="*/ 184 w 227"/>
                <a:gd name="T3" fmla="*/ 31 h 219"/>
                <a:gd name="T4" fmla="*/ 206 w 227"/>
                <a:gd name="T5" fmla="*/ 53 h 219"/>
                <a:gd name="T6" fmla="*/ 227 w 227"/>
                <a:gd name="T7" fmla="*/ 31 h 219"/>
                <a:gd name="T8" fmla="*/ 179 w 227"/>
                <a:gd name="T9" fmla="*/ 0 h 219"/>
                <a:gd name="T10" fmla="*/ 94 w 227"/>
                <a:gd name="T11" fmla="*/ 41 h 219"/>
                <a:gd name="T12" fmla="*/ 94 w 227"/>
                <a:gd name="T13" fmla="*/ 24 h 219"/>
                <a:gd name="T14" fmla="*/ 74 w 227"/>
                <a:gd name="T15" fmla="*/ 3 h 219"/>
                <a:gd name="T16" fmla="*/ 20 w 227"/>
                <a:gd name="T17" fmla="*/ 3 h 219"/>
                <a:gd name="T18" fmla="*/ 0 w 227"/>
                <a:gd name="T19" fmla="*/ 18 h 219"/>
                <a:gd name="T20" fmla="*/ 20 w 227"/>
                <a:gd name="T21" fmla="*/ 34 h 219"/>
                <a:gd name="T22" fmla="*/ 60 w 227"/>
                <a:gd name="T23" fmla="*/ 34 h 219"/>
                <a:gd name="T24" fmla="*/ 60 w 227"/>
                <a:gd name="T25" fmla="*/ 188 h 219"/>
                <a:gd name="T26" fmla="*/ 20 w 227"/>
                <a:gd name="T27" fmla="*/ 188 h 219"/>
                <a:gd name="T28" fmla="*/ 0 w 227"/>
                <a:gd name="T29" fmla="*/ 203 h 219"/>
                <a:gd name="T30" fmla="*/ 20 w 227"/>
                <a:gd name="T31" fmla="*/ 219 h 219"/>
                <a:gd name="T32" fmla="*/ 150 w 227"/>
                <a:gd name="T33" fmla="*/ 219 h 219"/>
                <a:gd name="T34" fmla="*/ 170 w 227"/>
                <a:gd name="T35" fmla="*/ 204 h 219"/>
                <a:gd name="T36" fmla="*/ 150 w 227"/>
                <a:gd name="T37" fmla="*/ 188 h 219"/>
                <a:gd name="T38" fmla="*/ 94 w 227"/>
                <a:gd name="T39" fmla="*/ 188 h 219"/>
                <a:gd name="T40" fmla="*/ 94 w 227"/>
                <a:gd name="T41" fmla="*/ 12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9">
                  <a:moveTo>
                    <a:pt x="94" y="126"/>
                  </a:moveTo>
                  <a:cubicBezTo>
                    <a:pt x="94" y="79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4" y="41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4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9"/>
                    <a:pt x="12" y="219"/>
                    <a:pt x="20" y="219"/>
                  </a:cubicBezTo>
                  <a:lnTo>
                    <a:pt x="150" y="219"/>
                  </a:lnTo>
                  <a:cubicBezTo>
                    <a:pt x="157" y="219"/>
                    <a:pt x="170" y="219"/>
                    <a:pt x="170" y="204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" name="Freeform 98">
              <a:extLst>
                <a:ext uri="{FF2B5EF4-FFF2-40B4-BE49-F238E27FC236}">
                  <a16:creationId xmlns:a16="http://schemas.microsoft.com/office/drawing/2014/main" id="{8DFCBED6-983C-4252-A3F3-8F674D13A5A9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5957887" y="2579688"/>
              <a:ext cx="74613" cy="96838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2 w 196"/>
                <a:gd name="T7" fmla="*/ 192 h 223"/>
                <a:gd name="T8" fmla="*/ 34 w 196"/>
                <a:gd name="T9" fmla="*/ 112 h 223"/>
                <a:gd name="T10" fmla="*/ 115 w 196"/>
                <a:gd name="T11" fmla="*/ 30 h 223"/>
                <a:gd name="T12" fmla="*/ 145 w 196"/>
                <a:gd name="T13" fmla="*/ 35 h 223"/>
                <a:gd name="T14" fmla="*/ 167 w 196"/>
                <a:gd name="T15" fmla="*/ 59 h 223"/>
                <a:gd name="T16" fmla="*/ 190 w 196"/>
                <a:gd name="T17" fmla="*/ 36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6" y="223"/>
                    <a:pt x="109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" name="Freeform 99">
              <a:extLst>
                <a:ext uri="{FF2B5EF4-FFF2-40B4-BE49-F238E27FC236}">
                  <a16:creationId xmlns:a16="http://schemas.microsoft.com/office/drawing/2014/main" id="{F4C2A818-931B-4740-9408-AB3CBC927B66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6184900" y="2540000"/>
              <a:ext cx="17463" cy="63500"/>
            </a:xfrm>
            <a:custGeom>
              <a:avLst/>
              <a:gdLst>
                <a:gd name="T0" fmla="*/ 45 w 46"/>
                <a:gd name="T1" fmla="*/ 28 h 147"/>
                <a:gd name="T2" fmla="*/ 23 w 46"/>
                <a:gd name="T3" fmla="*/ 0 h 147"/>
                <a:gd name="T4" fmla="*/ 0 w 46"/>
                <a:gd name="T5" fmla="*/ 22 h 147"/>
                <a:gd name="T6" fmla="*/ 1 w 46"/>
                <a:gd name="T7" fmla="*/ 32 h 147"/>
                <a:gd name="T8" fmla="*/ 7 w 46"/>
                <a:gd name="T9" fmla="*/ 128 h 147"/>
                <a:gd name="T10" fmla="*/ 23 w 46"/>
                <a:gd name="T11" fmla="*/ 147 h 147"/>
                <a:gd name="T12" fmla="*/ 38 w 46"/>
                <a:gd name="T13" fmla="*/ 128 h 147"/>
                <a:gd name="T14" fmla="*/ 45 w 46"/>
                <a:gd name="T15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47">
                  <a:moveTo>
                    <a:pt x="45" y="28"/>
                  </a:moveTo>
                  <a:cubicBezTo>
                    <a:pt x="46" y="7"/>
                    <a:pt x="35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1" y="32"/>
                  </a:lnTo>
                  <a:lnTo>
                    <a:pt x="7" y="128"/>
                  </a:lnTo>
                  <a:cubicBezTo>
                    <a:pt x="8" y="136"/>
                    <a:pt x="8" y="147"/>
                    <a:pt x="23" y="147"/>
                  </a:cubicBezTo>
                  <a:cubicBezTo>
                    <a:pt x="37" y="147"/>
                    <a:pt x="38" y="136"/>
                    <a:pt x="38" y="128"/>
                  </a:cubicBezTo>
                  <a:lnTo>
                    <a:pt x="4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" name="Freeform 100">
              <a:extLst>
                <a:ext uri="{FF2B5EF4-FFF2-40B4-BE49-F238E27FC236}">
                  <a16:creationId xmlns:a16="http://schemas.microsoft.com/office/drawing/2014/main" id="{2C98C21B-3525-42DE-B301-CFF8E32E6537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6246812" y="2579688"/>
              <a:ext cx="95250" cy="95250"/>
            </a:xfrm>
            <a:custGeom>
              <a:avLst/>
              <a:gdLst>
                <a:gd name="T0" fmla="*/ 77 w 249"/>
                <a:gd name="T1" fmla="*/ 27 h 219"/>
                <a:gd name="T2" fmla="*/ 57 w 249"/>
                <a:gd name="T3" fmla="*/ 3 h 219"/>
                <a:gd name="T4" fmla="*/ 20 w 249"/>
                <a:gd name="T5" fmla="*/ 3 h 219"/>
                <a:gd name="T6" fmla="*/ 0 w 249"/>
                <a:gd name="T7" fmla="*/ 19 h 219"/>
                <a:gd name="T8" fmla="*/ 20 w 249"/>
                <a:gd name="T9" fmla="*/ 34 h 219"/>
                <a:gd name="T10" fmla="*/ 42 w 249"/>
                <a:gd name="T11" fmla="*/ 34 h 219"/>
                <a:gd name="T12" fmla="*/ 42 w 249"/>
                <a:gd name="T13" fmla="*/ 188 h 219"/>
                <a:gd name="T14" fmla="*/ 20 w 249"/>
                <a:gd name="T15" fmla="*/ 188 h 219"/>
                <a:gd name="T16" fmla="*/ 0 w 249"/>
                <a:gd name="T17" fmla="*/ 204 h 219"/>
                <a:gd name="T18" fmla="*/ 20 w 249"/>
                <a:gd name="T19" fmla="*/ 219 h 219"/>
                <a:gd name="T20" fmla="*/ 99 w 249"/>
                <a:gd name="T21" fmla="*/ 219 h 219"/>
                <a:gd name="T22" fmla="*/ 119 w 249"/>
                <a:gd name="T23" fmla="*/ 204 h 219"/>
                <a:gd name="T24" fmla="*/ 98 w 249"/>
                <a:gd name="T25" fmla="*/ 188 h 219"/>
                <a:gd name="T26" fmla="*/ 77 w 249"/>
                <a:gd name="T27" fmla="*/ 188 h 219"/>
                <a:gd name="T28" fmla="*/ 77 w 249"/>
                <a:gd name="T29" fmla="*/ 100 h 219"/>
                <a:gd name="T30" fmla="*/ 139 w 249"/>
                <a:gd name="T31" fmla="*/ 31 h 219"/>
                <a:gd name="T32" fmla="*/ 172 w 249"/>
                <a:gd name="T33" fmla="*/ 75 h 219"/>
                <a:gd name="T34" fmla="*/ 172 w 249"/>
                <a:gd name="T35" fmla="*/ 188 h 219"/>
                <a:gd name="T36" fmla="*/ 153 w 249"/>
                <a:gd name="T37" fmla="*/ 188 h 219"/>
                <a:gd name="T38" fmla="*/ 132 w 249"/>
                <a:gd name="T39" fmla="*/ 204 h 219"/>
                <a:gd name="T40" fmla="*/ 153 w 249"/>
                <a:gd name="T41" fmla="*/ 219 h 219"/>
                <a:gd name="T42" fmla="*/ 229 w 249"/>
                <a:gd name="T43" fmla="*/ 219 h 219"/>
                <a:gd name="T44" fmla="*/ 249 w 249"/>
                <a:gd name="T45" fmla="*/ 204 h 219"/>
                <a:gd name="T46" fmla="*/ 229 w 249"/>
                <a:gd name="T47" fmla="*/ 188 h 219"/>
                <a:gd name="T48" fmla="*/ 207 w 249"/>
                <a:gd name="T49" fmla="*/ 188 h 219"/>
                <a:gd name="T50" fmla="*/ 207 w 249"/>
                <a:gd name="T51" fmla="*/ 72 h 219"/>
                <a:gd name="T52" fmla="*/ 142 w 249"/>
                <a:gd name="T53" fmla="*/ 0 h 219"/>
                <a:gd name="T54" fmla="*/ 77 w 249"/>
                <a:gd name="T55" fmla="*/ 2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9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4"/>
                  </a:cubicBezTo>
                  <a:cubicBezTo>
                    <a:pt x="0" y="219"/>
                    <a:pt x="13" y="219"/>
                    <a:pt x="20" y="219"/>
                  </a:cubicBezTo>
                  <a:lnTo>
                    <a:pt x="99" y="219"/>
                  </a:lnTo>
                  <a:cubicBezTo>
                    <a:pt x="106" y="219"/>
                    <a:pt x="119" y="219"/>
                    <a:pt x="119" y="204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4"/>
                  </a:cubicBezTo>
                  <a:cubicBezTo>
                    <a:pt x="132" y="219"/>
                    <a:pt x="146" y="219"/>
                    <a:pt x="153" y="219"/>
                  </a:cubicBezTo>
                  <a:lnTo>
                    <a:pt x="229" y="219"/>
                  </a:lnTo>
                  <a:cubicBezTo>
                    <a:pt x="236" y="219"/>
                    <a:pt x="249" y="219"/>
                    <a:pt x="249" y="204"/>
                  </a:cubicBez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8" y="0"/>
                    <a:pt x="86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" name="Freeform 101">
              <a:extLst>
                <a:ext uri="{FF2B5EF4-FFF2-40B4-BE49-F238E27FC236}">
                  <a16:creationId xmlns:a16="http://schemas.microsoft.com/office/drawing/2014/main" id="{CD14B027-D830-4B0B-82C5-845EA957CEC5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354762" y="2579688"/>
              <a:ext cx="79375" cy="96838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2 h 223"/>
                <a:gd name="T12" fmla="*/ 34 w 204"/>
                <a:gd name="T13" fmla="*/ 108 h 223"/>
                <a:gd name="T14" fmla="*/ 102 w 204"/>
                <a:gd name="T15" fmla="*/ 30 h 223"/>
                <a:gd name="T16" fmla="*/ 170 w 204"/>
                <a:gd name="T17" fmla="*/ 108 h 223"/>
                <a:gd name="T18" fmla="*/ 102 w 204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5"/>
                    <a:pt x="34" y="108"/>
                  </a:cubicBezTo>
                  <a:cubicBezTo>
                    <a:pt x="34" y="63"/>
                    <a:pt x="66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" name="Freeform 102">
              <a:extLst>
                <a:ext uri="{FF2B5EF4-FFF2-40B4-BE49-F238E27FC236}">
                  <a16:creationId xmlns:a16="http://schemas.microsoft.com/office/drawing/2014/main" id="{F0EFF616-100A-4E3B-B86F-8AB99A7CE5EB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6446837" y="2579688"/>
              <a:ext cx="95250" cy="95250"/>
            </a:xfrm>
            <a:custGeom>
              <a:avLst/>
              <a:gdLst>
                <a:gd name="T0" fmla="*/ 77 w 249"/>
                <a:gd name="T1" fmla="*/ 27 h 219"/>
                <a:gd name="T2" fmla="*/ 57 w 249"/>
                <a:gd name="T3" fmla="*/ 3 h 219"/>
                <a:gd name="T4" fmla="*/ 20 w 249"/>
                <a:gd name="T5" fmla="*/ 3 h 219"/>
                <a:gd name="T6" fmla="*/ 0 w 249"/>
                <a:gd name="T7" fmla="*/ 19 h 219"/>
                <a:gd name="T8" fmla="*/ 20 w 249"/>
                <a:gd name="T9" fmla="*/ 34 h 219"/>
                <a:gd name="T10" fmla="*/ 42 w 249"/>
                <a:gd name="T11" fmla="*/ 34 h 219"/>
                <a:gd name="T12" fmla="*/ 42 w 249"/>
                <a:gd name="T13" fmla="*/ 188 h 219"/>
                <a:gd name="T14" fmla="*/ 20 w 249"/>
                <a:gd name="T15" fmla="*/ 188 h 219"/>
                <a:gd name="T16" fmla="*/ 0 w 249"/>
                <a:gd name="T17" fmla="*/ 204 h 219"/>
                <a:gd name="T18" fmla="*/ 20 w 249"/>
                <a:gd name="T19" fmla="*/ 219 h 219"/>
                <a:gd name="T20" fmla="*/ 99 w 249"/>
                <a:gd name="T21" fmla="*/ 219 h 219"/>
                <a:gd name="T22" fmla="*/ 119 w 249"/>
                <a:gd name="T23" fmla="*/ 204 h 219"/>
                <a:gd name="T24" fmla="*/ 98 w 249"/>
                <a:gd name="T25" fmla="*/ 188 h 219"/>
                <a:gd name="T26" fmla="*/ 77 w 249"/>
                <a:gd name="T27" fmla="*/ 188 h 219"/>
                <a:gd name="T28" fmla="*/ 77 w 249"/>
                <a:gd name="T29" fmla="*/ 100 h 219"/>
                <a:gd name="T30" fmla="*/ 139 w 249"/>
                <a:gd name="T31" fmla="*/ 31 h 219"/>
                <a:gd name="T32" fmla="*/ 172 w 249"/>
                <a:gd name="T33" fmla="*/ 75 h 219"/>
                <a:gd name="T34" fmla="*/ 172 w 249"/>
                <a:gd name="T35" fmla="*/ 188 h 219"/>
                <a:gd name="T36" fmla="*/ 153 w 249"/>
                <a:gd name="T37" fmla="*/ 188 h 219"/>
                <a:gd name="T38" fmla="*/ 132 w 249"/>
                <a:gd name="T39" fmla="*/ 204 h 219"/>
                <a:gd name="T40" fmla="*/ 153 w 249"/>
                <a:gd name="T41" fmla="*/ 219 h 219"/>
                <a:gd name="T42" fmla="*/ 229 w 249"/>
                <a:gd name="T43" fmla="*/ 219 h 219"/>
                <a:gd name="T44" fmla="*/ 249 w 249"/>
                <a:gd name="T45" fmla="*/ 204 h 219"/>
                <a:gd name="T46" fmla="*/ 229 w 249"/>
                <a:gd name="T47" fmla="*/ 188 h 219"/>
                <a:gd name="T48" fmla="*/ 207 w 249"/>
                <a:gd name="T49" fmla="*/ 188 h 219"/>
                <a:gd name="T50" fmla="*/ 207 w 249"/>
                <a:gd name="T51" fmla="*/ 72 h 219"/>
                <a:gd name="T52" fmla="*/ 142 w 249"/>
                <a:gd name="T53" fmla="*/ 0 h 219"/>
                <a:gd name="T54" fmla="*/ 77 w 249"/>
                <a:gd name="T55" fmla="*/ 2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9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4"/>
                  </a:cubicBezTo>
                  <a:cubicBezTo>
                    <a:pt x="0" y="219"/>
                    <a:pt x="13" y="219"/>
                    <a:pt x="20" y="219"/>
                  </a:cubicBezTo>
                  <a:lnTo>
                    <a:pt x="99" y="219"/>
                  </a:lnTo>
                  <a:cubicBezTo>
                    <a:pt x="106" y="219"/>
                    <a:pt x="119" y="219"/>
                    <a:pt x="119" y="204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4"/>
                  </a:cubicBezTo>
                  <a:cubicBezTo>
                    <a:pt x="132" y="219"/>
                    <a:pt x="146" y="219"/>
                    <a:pt x="153" y="219"/>
                  </a:cubicBezTo>
                  <a:lnTo>
                    <a:pt x="229" y="219"/>
                  </a:lnTo>
                  <a:cubicBezTo>
                    <a:pt x="236" y="219"/>
                    <a:pt x="249" y="219"/>
                    <a:pt x="249" y="204"/>
                  </a:cubicBez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8" y="0"/>
                    <a:pt x="86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" name="Freeform 103">
              <a:extLst>
                <a:ext uri="{FF2B5EF4-FFF2-40B4-BE49-F238E27FC236}">
                  <a16:creationId xmlns:a16="http://schemas.microsoft.com/office/drawing/2014/main" id="{E1F833BF-E061-4B5E-98DB-53DB736E618B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6559550" y="2579688"/>
              <a:ext cx="74613" cy="96838"/>
            </a:xfrm>
            <a:custGeom>
              <a:avLst/>
              <a:gdLst>
                <a:gd name="T0" fmla="*/ 196 w 196"/>
                <a:gd name="T1" fmla="*/ 165 h 223"/>
                <a:gd name="T2" fmla="*/ 178 w 196"/>
                <a:gd name="T3" fmla="*/ 151 h 223"/>
                <a:gd name="T4" fmla="*/ 162 w 196"/>
                <a:gd name="T5" fmla="*/ 162 h 223"/>
                <a:gd name="T6" fmla="*/ 112 w 196"/>
                <a:gd name="T7" fmla="*/ 192 h 223"/>
                <a:gd name="T8" fmla="*/ 34 w 196"/>
                <a:gd name="T9" fmla="*/ 112 h 223"/>
                <a:gd name="T10" fmla="*/ 115 w 196"/>
                <a:gd name="T11" fmla="*/ 30 h 223"/>
                <a:gd name="T12" fmla="*/ 145 w 196"/>
                <a:gd name="T13" fmla="*/ 35 h 223"/>
                <a:gd name="T14" fmla="*/ 167 w 196"/>
                <a:gd name="T15" fmla="*/ 59 h 223"/>
                <a:gd name="T16" fmla="*/ 190 w 196"/>
                <a:gd name="T17" fmla="*/ 36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9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2"/>
                  </a:cubicBezTo>
                  <a:cubicBezTo>
                    <a:pt x="34" y="88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09" y="223"/>
                  </a:cubicBezTo>
                  <a:cubicBezTo>
                    <a:pt x="179" y="223"/>
                    <a:pt x="196" y="174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8" name="Freeform 104">
              <a:extLst>
                <a:ext uri="{FF2B5EF4-FFF2-40B4-BE49-F238E27FC236}">
                  <a16:creationId xmlns:a16="http://schemas.microsoft.com/office/drawing/2014/main" id="{9CAA7DA1-6299-4552-9D03-BD3A872CB555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6656387" y="2579688"/>
              <a:ext cx="77788" cy="96838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6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0 h 223"/>
                <a:gd name="T26" fmla="*/ 169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9" name="Freeform 105">
              <a:extLst>
                <a:ext uri="{FF2B5EF4-FFF2-40B4-BE49-F238E27FC236}">
                  <a16:creationId xmlns:a16="http://schemas.microsoft.com/office/drawing/2014/main" id="{B30FB1A8-27CC-49D1-92D0-91F9BFD14310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6756400" y="2600325"/>
              <a:ext cx="79375" cy="15875"/>
            </a:xfrm>
            <a:custGeom>
              <a:avLst/>
              <a:gdLst>
                <a:gd name="T0" fmla="*/ 182 w 206"/>
                <a:gd name="T1" fmla="*/ 35 h 35"/>
                <a:gd name="T2" fmla="*/ 206 w 206"/>
                <a:gd name="T3" fmla="*/ 18 h 35"/>
                <a:gd name="T4" fmla="*/ 182 w 206"/>
                <a:gd name="T5" fmla="*/ 0 h 35"/>
                <a:gd name="T6" fmla="*/ 24 w 206"/>
                <a:gd name="T7" fmla="*/ 0 h 35"/>
                <a:gd name="T8" fmla="*/ 0 w 206"/>
                <a:gd name="T9" fmla="*/ 18 h 35"/>
                <a:gd name="T10" fmla="*/ 24 w 206"/>
                <a:gd name="T11" fmla="*/ 35 h 35"/>
                <a:gd name="T12" fmla="*/ 182 w 20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5">
                  <a:moveTo>
                    <a:pt x="182" y="35"/>
                  </a:moveTo>
                  <a:cubicBezTo>
                    <a:pt x="188" y="35"/>
                    <a:pt x="206" y="35"/>
                    <a:pt x="206" y="18"/>
                  </a:cubicBezTo>
                  <a:cubicBezTo>
                    <a:pt x="206" y="0"/>
                    <a:pt x="188" y="0"/>
                    <a:pt x="182" y="0"/>
                  </a:cubicBezTo>
                  <a:lnTo>
                    <a:pt x="24" y="0"/>
                  </a:lnTo>
                  <a:cubicBezTo>
                    <a:pt x="18" y="0"/>
                    <a:pt x="0" y="0"/>
                    <a:pt x="0" y="18"/>
                  </a:cubicBezTo>
                  <a:cubicBezTo>
                    <a:pt x="0" y="35"/>
                    <a:pt x="18" y="35"/>
                    <a:pt x="24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0" name="Freeform 106">
              <a:extLst>
                <a:ext uri="{FF2B5EF4-FFF2-40B4-BE49-F238E27FC236}">
                  <a16:creationId xmlns:a16="http://schemas.microsoft.com/office/drawing/2014/main" id="{C693F330-31A1-440A-AFCF-B78D14679177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6854825" y="2540000"/>
              <a:ext cx="82550" cy="138113"/>
            </a:xfrm>
            <a:custGeom>
              <a:avLst/>
              <a:gdLst>
                <a:gd name="T0" fmla="*/ 161 w 217"/>
                <a:gd name="T1" fmla="*/ 144 h 316"/>
                <a:gd name="T2" fmla="*/ 203 w 217"/>
                <a:gd name="T3" fmla="*/ 70 h 316"/>
                <a:gd name="T4" fmla="*/ 109 w 217"/>
                <a:gd name="T5" fmla="*/ 0 h 316"/>
                <a:gd name="T6" fmla="*/ 14 w 217"/>
                <a:gd name="T7" fmla="*/ 58 h 316"/>
                <a:gd name="T8" fmla="*/ 37 w 217"/>
                <a:gd name="T9" fmla="*/ 82 h 316"/>
                <a:gd name="T10" fmla="*/ 59 w 217"/>
                <a:gd name="T11" fmla="*/ 59 h 316"/>
                <a:gd name="T12" fmla="*/ 54 w 217"/>
                <a:gd name="T13" fmla="*/ 46 h 316"/>
                <a:gd name="T14" fmla="*/ 109 w 217"/>
                <a:gd name="T15" fmla="*/ 30 h 316"/>
                <a:gd name="T16" fmla="*/ 168 w 217"/>
                <a:gd name="T17" fmla="*/ 71 h 316"/>
                <a:gd name="T18" fmla="*/ 147 w 217"/>
                <a:gd name="T19" fmla="*/ 114 h 316"/>
                <a:gd name="T20" fmla="*/ 101 w 217"/>
                <a:gd name="T21" fmla="*/ 129 h 316"/>
                <a:gd name="T22" fmla="*/ 65 w 217"/>
                <a:gd name="T23" fmla="*/ 146 h 316"/>
                <a:gd name="T24" fmla="*/ 85 w 217"/>
                <a:gd name="T25" fmla="*/ 161 h 316"/>
                <a:gd name="T26" fmla="*/ 108 w 217"/>
                <a:gd name="T27" fmla="*/ 161 h 316"/>
                <a:gd name="T28" fmla="*/ 183 w 217"/>
                <a:gd name="T29" fmla="*/ 224 h 316"/>
                <a:gd name="T30" fmla="*/ 109 w 217"/>
                <a:gd name="T31" fmla="*/ 286 h 316"/>
                <a:gd name="T32" fmla="*/ 38 w 217"/>
                <a:gd name="T33" fmla="*/ 257 h 316"/>
                <a:gd name="T34" fmla="*/ 44 w 217"/>
                <a:gd name="T35" fmla="*/ 241 h 316"/>
                <a:gd name="T36" fmla="*/ 22 w 217"/>
                <a:gd name="T37" fmla="*/ 219 h 316"/>
                <a:gd name="T38" fmla="*/ 0 w 217"/>
                <a:gd name="T39" fmla="*/ 243 h 316"/>
                <a:gd name="T40" fmla="*/ 109 w 217"/>
                <a:gd name="T41" fmla="*/ 316 h 316"/>
                <a:gd name="T42" fmla="*/ 217 w 217"/>
                <a:gd name="T43" fmla="*/ 224 h 316"/>
                <a:gd name="T44" fmla="*/ 161 w 217"/>
                <a:gd name="T45" fmla="*/ 14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316">
                  <a:moveTo>
                    <a:pt x="161" y="144"/>
                  </a:moveTo>
                  <a:cubicBezTo>
                    <a:pt x="189" y="126"/>
                    <a:pt x="203" y="97"/>
                    <a:pt x="203" y="70"/>
                  </a:cubicBezTo>
                  <a:cubicBezTo>
                    <a:pt x="203" y="33"/>
                    <a:pt x="166" y="0"/>
                    <a:pt x="109" y="0"/>
                  </a:cubicBezTo>
                  <a:cubicBezTo>
                    <a:pt x="49" y="0"/>
                    <a:pt x="14" y="24"/>
                    <a:pt x="14" y="58"/>
                  </a:cubicBezTo>
                  <a:cubicBezTo>
                    <a:pt x="14" y="75"/>
                    <a:pt x="27" y="82"/>
                    <a:pt x="37" y="82"/>
                  </a:cubicBezTo>
                  <a:cubicBezTo>
                    <a:pt x="47" y="82"/>
                    <a:pt x="59" y="73"/>
                    <a:pt x="59" y="59"/>
                  </a:cubicBezTo>
                  <a:cubicBezTo>
                    <a:pt x="59" y="52"/>
                    <a:pt x="56" y="47"/>
                    <a:pt x="54" y="46"/>
                  </a:cubicBezTo>
                  <a:cubicBezTo>
                    <a:pt x="70" y="30"/>
                    <a:pt x="105" y="30"/>
                    <a:pt x="109" y="30"/>
                  </a:cubicBezTo>
                  <a:cubicBezTo>
                    <a:pt x="143" y="30"/>
                    <a:pt x="168" y="48"/>
                    <a:pt x="168" y="71"/>
                  </a:cubicBezTo>
                  <a:cubicBezTo>
                    <a:pt x="168" y="86"/>
                    <a:pt x="161" y="103"/>
                    <a:pt x="147" y="114"/>
                  </a:cubicBezTo>
                  <a:cubicBezTo>
                    <a:pt x="131" y="127"/>
                    <a:pt x="119" y="128"/>
                    <a:pt x="101" y="129"/>
                  </a:cubicBezTo>
                  <a:cubicBezTo>
                    <a:pt x="73" y="131"/>
                    <a:pt x="65" y="131"/>
                    <a:pt x="65" y="146"/>
                  </a:cubicBezTo>
                  <a:cubicBezTo>
                    <a:pt x="65" y="161"/>
                    <a:pt x="77" y="161"/>
                    <a:pt x="85" y="161"/>
                  </a:cubicBezTo>
                  <a:lnTo>
                    <a:pt x="108" y="161"/>
                  </a:lnTo>
                  <a:cubicBezTo>
                    <a:pt x="157" y="161"/>
                    <a:pt x="183" y="195"/>
                    <a:pt x="183" y="224"/>
                  </a:cubicBezTo>
                  <a:cubicBezTo>
                    <a:pt x="183" y="254"/>
                    <a:pt x="155" y="286"/>
                    <a:pt x="109" y="286"/>
                  </a:cubicBezTo>
                  <a:cubicBezTo>
                    <a:pt x="90" y="286"/>
                    <a:pt x="51" y="280"/>
                    <a:pt x="38" y="257"/>
                  </a:cubicBezTo>
                  <a:cubicBezTo>
                    <a:pt x="41" y="254"/>
                    <a:pt x="44" y="251"/>
                    <a:pt x="44" y="241"/>
                  </a:cubicBezTo>
                  <a:cubicBezTo>
                    <a:pt x="44" y="229"/>
                    <a:pt x="35" y="219"/>
                    <a:pt x="22" y="219"/>
                  </a:cubicBezTo>
                  <a:cubicBezTo>
                    <a:pt x="11" y="219"/>
                    <a:pt x="0" y="227"/>
                    <a:pt x="0" y="243"/>
                  </a:cubicBezTo>
                  <a:cubicBezTo>
                    <a:pt x="0" y="287"/>
                    <a:pt x="48" y="316"/>
                    <a:pt x="109" y="316"/>
                  </a:cubicBezTo>
                  <a:cubicBezTo>
                    <a:pt x="175" y="316"/>
                    <a:pt x="217" y="270"/>
                    <a:pt x="217" y="224"/>
                  </a:cubicBezTo>
                  <a:cubicBezTo>
                    <a:pt x="217" y="188"/>
                    <a:pt x="194" y="159"/>
                    <a:pt x="161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1" name="Freeform 107">
              <a:extLst>
                <a:ext uri="{FF2B5EF4-FFF2-40B4-BE49-F238E27FC236}">
                  <a16:creationId xmlns:a16="http://schemas.microsoft.com/office/drawing/2014/main" id="{0BCB8B72-84B8-43D9-9484-45AA735676AB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6951662" y="2540000"/>
              <a:ext cx="88900" cy="134938"/>
            </a:xfrm>
            <a:custGeom>
              <a:avLst/>
              <a:gdLst>
                <a:gd name="T0" fmla="*/ 4 w 232"/>
                <a:gd name="T1" fmla="*/ 190 h 312"/>
                <a:gd name="T2" fmla="*/ 0 w 232"/>
                <a:gd name="T3" fmla="*/ 207 h 312"/>
                <a:gd name="T4" fmla="*/ 20 w 232"/>
                <a:gd name="T5" fmla="*/ 227 h 312"/>
                <a:gd name="T6" fmla="*/ 145 w 232"/>
                <a:gd name="T7" fmla="*/ 227 h 312"/>
                <a:gd name="T8" fmla="*/ 145 w 232"/>
                <a:gd name="T9" fmla="*/ 281 h 312"/>
                <a:gd name="T10" fmla="*/ 114 w 232"/>
                <a:gd name="T11" fmla="*/ 281 h 312"/>
                <a:gd name="T12" fmla="*/ 95 w 232"/>
                <a:gd name="T13" fmla="*/ 297 h 312"/>
                <a:gd name="T14" fmla="*/ 114 w 232"/>
                <a:gd name="T15" fmla="*/ 312 h 312"/>
                <a:gd name="T16" fmla="*/ 204 w 232"/>
                <a:gd name="T17" fmla="*/ 312 h 312"/>
                <a:gd name="T18" fmla="*/ 224 w 232"/>
                <a:gd name="T19" fmla="*/ 297 h 312"/>
                <a:gd name="T20" fmla="*/ 204 w 232"/>
                <a:gd name="T21" fmla="*/ 281 h 312"/>
                <a:gd name="T22" fmla="*/ 173 w 232"/>
                <a:gd name="T23" fmla="*/ 281 h 312"/>
                <a:gd name="T24" fmla="*/ 173 w 232"/>
                <a:gd name="T25" fmla="*/ 227 h 312"/>
                <a:gd name="T26" fmla="*/ 212 w 232"/>
                <a:gd name="T27" fmla="*/ 227 h 312"/>
                <a:gd name="T28" fmla="*/ 232 w 232"/>
                <a:gd name="T29" fmla="*/ 212 h 312"/>
                <a:gd name="T30" fmla="*/ 212 w 232"/>
                <a:gd name="T31" fmla="*/ 197 h 312"/>
                <a:gd name="T32" fmla="*/ 173 w 232"/>
                <a:gd name="T33" fmla="*/ 197 h 312"/>
                <a:gd name="T34" fmla="*/ 173 w 232"/>
                <a:gd name="T35" fmla="*/ 21 h 312"/>
                <a:gd name="T36" fmla="*/ 153 w 232"/>
                <a:gd name="T37" fmla="*/ 0 h 312"/>
                <a:gd name="T38" fmla="*/ 139 w 232"/>
                <a:gd name="T39" fmla="*/ 0 h 312"/>
                <a:gd name="T40" fmla="*/ 118 w 232"/>
                <a:gd name="T41" fmla="*/ 11 h 312"/>
                <a:gd name="T42" fmla="*/ 4 w 232"/>
                <a:gd name="T43" fmla="*/ 190 h 312"/>
                <a:gd name="T44" fmla="*/ 35 w 232"/>
                <a:gd name="T45" fmla="*/ 197 h 312"/>
                <a:gd name="T46" fmla="*/ 145 w 232"/>
                <a:gd name="T47" fmla="*/ 22 h 312"/>
                <a:gd name="T48" fmla="*/ 145 w 232"/>
                <a:gd name="T49" fmla="*/ 197 h 312"/>
                <a:gd name="T50" fmla="*/ 35 w 232"/>
                <a:gd name="T51" fmla="*/ 19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" h="312">
                  <a:moveTo>
                    <a:pt x="4" y="190"/>
                  </a:moveTo>
                  <a:cubicBezTo>
                    <a:pt x="0" y="196"/>
                    <a:pt x="0" y="197"/>
                    <a:pt x="0" y="207"/>
                  </a:cubicBezTo>
                  <a:cubicBezTo>
                    <a:pt x="0" y="224"/>
                    <a:pt x="4" y="227"/>
                    <a:pt x="20" y="227"/>
                  </a:cubicBezTo>
                  <a:lnTo>
                    <a:pt x="145" y="227"/>
                  </a:lnTo>
                  <a:lnTo>
                    <a:pt x="145" y="281"/>
                  </a:lnTo>
                  <a:lnTo>
                    <a:pt x="114" y="281"/>
                  </a:lnTo>
                  <a:cubicBezTo>
                    <a:pt x="106" y="281"/>
                    <a:pt x="95" y="281"/>
                    <a:pt x="95" y="297"/>
                  </a:cubicBezTo>
                  <a:cubicBezTo>
                    <a:pt x="95" y="312"/>
                    <a:pt x="107" y="312"/>
                    <a:pt x="114" y="312"/>
                  </a:cubicBezTo>
                  <a:lnTo>
                    <a:pt x="204" y="312"/>
                  </a:lnTo>
                  <a:cubicBezTo>
                    <a:pt x="212" y="312"/>
                    <a:pt x="224" y="312"/>
                    <a:pt x="224" y="297"/>
                  </a:cubicBezTo>
                  <a:cubicBezTo>
                    <a:pt x="224" y="281"/>
                    <a:pt x="212" y="281"/>
                    <a:pt x="204" y="281"/>
                  </a:cubicBezTo>
                  <a:lnTo>
                    <a:pt x="173" y="281"/>
                  </a:lnTo>
                  <a:lnTo>
                    <a:pt x="173" y="227"/>
                  </a:lnTo>
                  <a:lnTo>
                    <a:pt x="212" y="227"/>
                  </a:lnTo>
                  <a:cubicBezTo>
                    <a:pt x="220" y="227"/>
                    <a:pt x="232" y="227"/>
                    <a:pt x="232" y="212"/>
                  </a:cubicBezTo>
                  <a:cubicBezTo>
                    <a:pt x="232" y="197"/>
                    <a:pt x="220" y="197"/>
                    <a:pt x="212" y="197"/>
                  </a:cubicBezTo>
                  <a:lnTo>
                    <a:pt x="173" y="197"/>
                  </a:lnTo>
                  <a:lnTo>
                    <a:pt x="173" y="21"/>
                  </a:lnTo>
                  <a:cubicBezTo>
                    <a:pt x="173" y="4"/>
                    <a:pt x="170" y="0"/>
                    <a:pt x="153" y="0"/>
                  </a:cubicBezTo>
                  <a:lnTo>
                    <a:pt x="139" y="0"/>
                  </a:lnTo>
                  <a:cubicBezTo>
                    <a:pt x="127" y="0"/>
                    <a:pt x="124" y="1"/>
                    <a:pt x="118" y="11"/>
                  </a:cubicBezTo>
                  <a:lnTo>
                    <a:pt x="4" y="190"/>
                  </a:lnTo>
                  <a:close/>
                  <a:moveTo>
                    <a:pt x="35" y="197"/>
                  </a:moveTo>
                  <a:lnTo>
                    <a:pt x="145" y="22"/>
                  </a:lnTo>
                  <a:lnTo>
                    <a:pt x="145" y="197"/>
                  </a:lnTo>
                  <a:lnTo>
                    <a:pt x="35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2" name="Freeform 108">
              <a:extLst>
                <a:ext uri="{FF2B5EF4-FFF2-40B4-BE49-F238E27FC236}">
                  <a16:creationId xmlns:a16="http://schemas.microsoft.com/office/drawing/2014/main" id="{8ACC9A42-F91C-4434-BE77-802F00B4C748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7054850" y="2541588"/>
              <a:ext cx="74613" cy="133350"/>
            </a:xfrm>
            <a:custGeom>
              <a:avLst/>
              <a:gdLst>
                <a:gd name="T0" fmla="*/ 105 w 197"/>
                <a:gd name="T1" fmla="*/ 124 h 309"/>
                <a:gd name="T2" fmla="*/ 166 w 197"/>
                <a:gd name="T3" fmla="*/ 124 h 309"/>
                <a:gd name="T4" fmla="*/ 186 w 197"/>
                <a:gd name="T5" fmla="*/ 109 h 309"/>
                <a:gd name="T6" fmla="*/ 166 w 197"/>
                <a:gd name="T7" fmla="*/ 93 h 309"/>
                <a:gd name="T8" fmla="*/ 105 w 197"/>
                <a:gd name="T9" fmla="*/ 93 h 309"/>
                <a:gd name="T10" fmla="*/ 105 w 197"/>
                <a:gd name="T11" fmla="*/ 70 h 309"/>
                <a:gd name="T12" fmla="*/ 153 w 197"/>
                <a:gd name="T13" fmla="*/ 31 h 309"/>
                <a:gd name="T14" fmla="*/ 175 w 197"/>
                <a:gd name="T15" fmla="*/ 52 h 309"/>
                <a:gd name="T16" fmla="*/ 197 w 197"/>
                <a:gd name="T17" fmla="*/ 30 h 309"/>
                <a:gd name="T18" fmla="*/ 149 w 197"/>
                <a:gd name="T19" fmla="*/ 0 h 309"/>
                <a:gd name="T20" fmla="*/ 71 w 197"/>
                <a:gd name="T21" fmla="*/ 67 h 309"/>
                <a:gd name="T22" fmla="*/ 71 w 197"/>
                <a:gd name="T23" fmla="*/ 93 h 309"/>
                <a:gd name="T24" fmla="*/ 21 w 197"/>
                <a:gd name="T25" fmla="*/ 93 h 309"/>
                <a:gd name="T26" fmla="*/ 0 w 197"/>
                <a:gd name="T27" fmla="*/ 109 h 309"/>
                <a:gd name="T28" fmla="*/ 20 w 197"/>
                <a:gd name="T29" fmla="*/ 124 h 309"/>
                <a:gd name="T30" fmla="*/ 71 w 197"/>
                <a:gd name="T31" fmla="*/ 124 h 309"/>
                <a:gd name="T32" fmla="*/ 71 w 197"/>
                <a:gd name="T33" fmla="*/ 278 h 309"/>
                <a:gd name="T34" fmla="*/ 20 w 197"/>
                <a:gd name="T35" fmla="*/ 278 h 309"/>
                <a:gd name="T36" fmla="*/ 0 w 197"/>
                <a:gd name="T37" fmla="*/ 293 h 309"/>
                <a:gd name="T38" fmla="*/ 20 w 197"/>
                <a:gd name="T39" fmla="*/ 309 h 309"/>
                <a:gd name="T40" fmla="*/ 155 w 197"/>
                <a:gd name="T41" fmla="*/ 309 h 309"/>
                <a:gd name="T42" fmla="*/ 176 w 197"/>
                <a:gd name="T43" fmla="*/ 294 h 309"/>
                <a:gd name="T44" fmla="*/ 155 w 197"/>
                <a:gd name="T45" fmla="*/ 278 h 309"/>
                <a:gd name="T46" fmla="*/ 105 w 197"/>
                <a:gd name="T47" fmla="*/ 278 h 309"/>
                <a:gd name="T48" fmla="*/ 105 w 197"/>
                <a:gd name="T49" fmla="*/ 12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9">
                  <a:moveTo>
                    <a:pt x="105" y="124"/>
                  </a:moveTo>
                  <a:lnTo>
                    <a:pt x="166" y="124"/>
                  </a:lnTo>
                  <a:cubicBezTo>
                    <a:pt x="173" y="124"/>
                    <a:pt x="186" y="124"/>
                    <a:pt x="186" y="109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8" y="31"/>
                    <a:pt x="153" y="31"/>
                  </a:cubicBezTo>
                  <a:cubicBezTo>
                    <a:pt x="153" y="33"/>
                    <a:pt x="158" y="52"/>
                    <a:pt x="175" y="52"/>
                  </a:cubicBezTo>
                  <a:cubicBezTo>
                    <a:pt x="185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0" y="93"/>
                    <a:pt x="0" y="109"/>
                  </a:cubicBezTo>
                  <a:cubicBezTo>
                    <a:pt x="0" y="124"/>
                    <a:pt x="13" y="124"/>
                    <a:pt x="20" y="124"/>
                  </a:cubicBezTo>
                  <a:lnTo>
                    <a:pt x="71" y="124"/>
                  </a:lnTo>
                  <a:lnTo>
                    <a:pt x="71" y="278"/>
                  </a:lnTo>
                  <a:lnTo>
                    <a:pt x="20" y="278"/>
                  </a:lnTo>
                  <a:cubicBezTo>
                    <a:pt x="13" y="278"/>
                    <a:pt x="0" y="278"/>
                    <a:pt x="0" y="293"/>
                  </a:cubicBezTo>
                  <a:cubicBezTo>
                    <a:pt x="0" y="309"/>
                    <a:pt x="13" y="309"/>
                    <a:pt x="20" y="309"/>
                  </a:cubicBezTo>
                  <a:lnTo>
                    <a:pt x="155" y="309"/>
                  </a:lnTo>
                  <a:cubicBezTo>
                    <a:pt x="163" y="309"/>
                    <a:pt x="176" y="309"/>
                    <a:pt x="176" y="294"/>
                  </a:cubicBezTo>
                  <a:cubicBezTo>
                    <a:pt x="176" y="278"/>
                    <a:pt x="163" y="278"/>
                    <a:pt x="155" y="278"/>
                  </a:cubicBezTo>
                  <a:lnTo>
                    <a:pt x="105" y="278"/>
                  </a:lnTo>
                  <a:lnTo>
                    <a:pt x="105" y="1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3" name="Freeform 109">
              <a:extLst>
                <a:ext uri="{FF2B5EF4-FFF2-40B4-BE49-F238E27FC236}">
                  <a16:creationId xmlns:a16="http://schemas.microsoft.com/office/drawing/2014/main" id="{34ACB215-73C1-4075-B24D-C9082EA08F53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7158037" y="2579688"/>
              <a:ext cx="77788" cy="96838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2 h 223"/>
                <a:gd name="T12" fmla="*/ 34 w 204"/>
                <a:gd name="T13" fmla="*/ 108 h 223"/>
                <a:gd name="T14" fmla="*/ 102 w 204"/>
                <a:gd name="T15" fmla="*/ 30 h 223"/>
                <a:gd name="T16" fmla="*/ 170 w 204"/>
                <a:gd name="T17" fmla="*/ 108 h 223"/>
                <a:gd name="T18" fmla="*/ 102 w 204"/>
                <a:gd name="T19" fmla="*/ 19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2"/>
                  </a:cubicBezTo>
                  <a:cubicBezTo>
                    <a:pt x="0" y="175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5"/>
                    <a:pt x="34" y="108"/>
                  </a:cubicBezTo>
                  <a:cubicBezTo>
                    <a:pt x="34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5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4" name="Freeform 110">
              <a:extLst>
                <a:ext uri="{FF2B5EF4-FFF2-40B4-BE49-F238E27FC236}">
                  <a16:creationId xmlns:a16="http://schemas.microsoft.com/office/drawing/2014/main" id="{144769BA-BF9A-4B3A-8A15-346A3198CDE4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7254875" y="2540000"/>
              <a:ext cx="84138" cy="138113"/>
            </a:xfrm>
            <a:custGeom>
              <a:avLst/>
              <a:gdLst>
                <a:gd name="T0" fmla="*/ 161 w 217"/>
                <a:gd name="T1" fmla="*/ 144 h 316"/>
                <a:gd name="T2" fmla="*/ 203 w 217"/>
                <a:gd name="T3" fmla="*/ 70 h 316"/>
                <a:gd name="T4" fmla="*/ 109 w 217"/>
                <a:gd name="T5" fmla="*/ 0 h 316"/>
                <a:gd name="T6" fmla="*/ 14 w 217"/>
                <a:gd name="T7" fmla="*/ 58 h 316"/>
                <a:gd name="T8" fmla="*/ 37 w 217"/>
                <a:gd name="T9" fmla="*/ 82 h 316"/>
                <a:gd name="T10" fmla="*/ 59 w 217"/>
                <a:gd name="T11" fmla="*/ 59 h 316"/>
                <a:gd name="T12" fmla="*/ 54 w 217"/>
                <a:gd name="T13" fmla="*/ 46 h 316"/>
                <a:gd name="T14" fmla="*/ 110 w 217"/>
                <a:gd name="T15" fmla="*/ 30 h 316"/>
                <a:gd name="T16" fmla="*/ 169 w 217"/>
                <a:gd name="T17" fmla="*/ 71 h 316"/>
                <a:gd name="T18" fmla="*/ 148 w 217"/>
                <a:gd name="T19" fmla="*/ 114 h 316"/>
                <a:gd name="T20" fmla="*/ 101 w 217"/>
                <a:gd name="T21" fmla="*/ 129 h 316"/>
                <a:gd name="T22" fmla="*/ 65 w 217"/>
                <a:gd name="T23" fmla="*/ 146 h 316"/>
                <a:gd name="T24" fmla="*/ 85 w 217"/>
                <a:gd name="T25" fmla="*/ 161 h 316"/>
                <a:gd name="T26" fmla="*/ 108 w 217"/>
                <a:gd name="T27" fmla="*/ 161 h 316"/>
                <a:gd name="T28" fmla="*/ 183 w 217"/>
                <a:gd name="T29" fmla="*/ 224 h 316"/>
                <a:gd name="T30" fmla="*/ 110 w 217"/>
                <a:gd name="T31" fmla="*/ 286 h 316"/>
                <a:gd name="T32" fmla="*/ 38 w 217"/>
                <a:gd name="T33" fmla="*/ 257 h 316"/>
                <a:gd name="T34" fmla="*/ 44 w 217"/>
                <a:gd name="T35" fmla="*/ 241 h 316"/>
                <a:gd name="T36" fmla="*/ 22 w 217"/>
                <a:gd name="T37" fmla="*/ 219 h 316"/>
                <a:gd name="T38" fmla="*/ 0 w 217"/>
                <a:gd name="T39" fmla="*/ 243 h 316"/>
                <a:gd name="T40" fmla="*/ 110 w 217"/>
                <a:gd name="T41" fmla="*/ 316 h 316"/>
                <a:gd name="T42" fmla="*/ 217 w 217"/>
                <a:gd name="T43" fmla="*/ 224 h 316"/>
                <a:gd name="T44" fmla="*/ 161 w 217"/>
                <a:gd name="T45" fmla="*/ 14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316">
                  <a:moveTo>
                    <a:pt x="161" y="144"/>
                  </a:moveTo>
                  <a:cubicBezTo>
                    <a:pt x="189" y="126"/>
                    <a:pt x="203" y="97"/>
                    <a:pt x="203" y="70"/>
                  </a:cubicBezTo>
                  <a:cubicBezTo>
                    <a:pt x="203" y="33"/>
                    <a:pt x="167" y="0"/>
                    <a:pt x="109" y="0"/>
                  </a:cubicBezTo>
                  <a:cubicBezTo>
                    <a:pt x="49" y="0"/>
                    <a:pt x="14" y="24"/>
                    <a:pt x="14" y="58"/>
                  </a:cubicBezTo>
                  <a:cubicBezTo>
                    <a:pt x="14" y="75"/>
                    <a:pt x="27" y="82"/>
                    <a:pt x="37" y="82"/>
                  </a:cubicBezTo>
                  <a:cubicBezTo>
                    <a:pt x="47" y="82"/>
                    <a:pt x="59" y="73"/>
                    <a:pt x="59" y="59"/>
                  </a:cubicBezTo>
                  <a:cubicBezTo>
                    <a:pt x="59" y="52"/>
                    <a:pt x="56" y="47"/>
                    <a:pt x="54" y="46"/>
                  </a:cubicBezTo>
                  <a:cubicBezTo>
                    <a:pt x="70" y="30"/>
                    <a:pt x="105" y="30"/>
                    <a:pt x="110" y="30"/>
                  </a:cubicBezTo>
                  <a:cubicBezTo>
                    <a:pt x="144" y="30"/>
                    <a:pt x="169" y="48"/>
                    <a:pt x="169" y="71"/>
                  </a:cubicBezTo>
                  <a:cubicBezTo>
                    <a:pt x="169" y="86"/>
                    <a:pt x="161" y="103"/>
                    <a:pt x="148" y="114"/>
                  </a:cubicBezTo>
                  <a:cubicBezTo>
                    <a:pt x="132" y="127"/>
                    <a:pt x="119" y="128"/>
                    <a:pt x="101" y="129"/>
                  </a:cubicBezTo>
                  <a:cubicBezTo>
                    <a:pt x="73" y="131"/>
                    <a:pt x="65" y="131"/>
                    <a:pt x="65" y="146"/>
                  </a:cubicBezTo>
                  <a:cubicBezTo>
                    <a:pt x="65" y="161"/>
                    <a:pt x="77" y="161"/>
                    <a:pt x="85" y="161"/>
                  </a:cubicBezTo>
                  <a:lnTo>
                    <a:pt x="108" y="161"/>
                  </a:lnTo>
                  <a:cubicBezTo>
                    <a:pt x="158" y="161"/>
                    <a:pt x="183" y="195"/>
                    <a:pt x="183" y="224"/>
                  </a:cubicBezTo>
                  <a:cubicBezTo>
                    <a:pt x="183" y="254"/>
                    <a:pt x="155" y="286"/>
                    <a:pt x="110" y="286"/>
                  </a:cubicBezTo>
                  <a:cubicBezTo>
                    <a:pt x="90" y="286"/>
                    <a:pt x="51" y="280"/>
                    <a:pt x="38" y="257"/>
                  </a:cubicBezTo>
                  <a:cubicBezTo>
                    <a:pt x="41" y="254"/>
                    <a:pt x="44" y="251"/>
                    <a:pt x="44" y="241"/>
                  </a:cubicBezTo>
                  <a:cubicBezTo>
                    <a:pt x="44" y="229"/>
                    <a:pt x="35" y="219"/>
                    <a:pt x="22" y="219"/>
                  </a:cubicBezTo>
                  <a:cubicBezTo>
                    <a:pt x="11" y="219"/>
                    <a:pt x="0" y="227"/>
                    <a:pt x="0" y="243"/>
                  </a:cubicBezTo>
                  <a:cubicBezTo>
                    <a:pt x="0" y="287"/>
                    <a:pt x="48" y="316"/>
                    <a:pt x="110" y="316"/>
                  </a:cubicBezTo>
                  <a:cubicBezTo>
                    <a:pt x="175" y="316"/>
                    <a:pt x="217" y="270"/>
                    <a:pt x="217" y="224"/>
                  </a:cubicBezTo>
                  <a:cubicBezTo>
                    <a:pt x="217" y="188"/>
                    <a:pt x="194" y="159"/>
                    <a:pt x="161" y="14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5" name="Freeform 111">
              <a:extLst>
                <a:ext uri="{FF2B5EF4-FFF2-40B4-BE49-F238E27FC236}">
                  <a16:creationId xmlns:a16="http://schemas.microsoft.com/office/drawing/2014/main" id="{E0552D13-0DA5-4F76-AEC3-63FD064F58E3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7358062" y="2579688"/>
              <a:ext cx="77788" cy="96838"/>
            </a:xfrm>
            <a:custGeom>
              <a:avLst/>
              <a:gdLst>
                <a:gd name="T0" fmla="*/ 184 w 204"/>
                <a:gd name="T1" fmla="*/ 124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1 h 223"/>
                <a:gd name="T8" fmla="*/ 115 w 204"/>
                <a:gd name="T9" fmla="*/ 223 h 223"/>
                <a:gd name="T10" fmla="*/ 204 w 204"/>
                <a:gd name="T11" fmla="*/ 165 h 223"/>
                <a:gd name="T12" fmla="*/ 186 w 204"/>
                <a:gd name="T13" fmla="*/ 151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4 h 223"/>
                <a:gd name="T20" fmla="*/ 184 w 204"/>
                <a:gd name="T21" fmla="*/ 124 h 223"/>
                <a:gd name="T22" fmla="*/ 36 w 204"/>
                <a:gd name="T23" fmla="*/ 94 h 223"/>
                <a:gd name="T24" fmla="*/ 107 w 204"/>
                <a:gd name="T25" fmla="*/ 30 h 223"/>
                <a:gd name="T26" fmla="*/ 169 w 204"/>
                <a:gd name="T27" fmla="*/ 94 h 223"/>
                <a:gd name="T28" fmla="*/ 36 w 204"/>
                <a:gd name="T29" fmla="*/ 9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6" name="Freeform 112">
              <a:extLst>
                <a:ext uri="{FF2B5EF4-FFF2-40B4-BE49-F238E27FC236}">
                  <a16:creationId xmlns:a16="http://schemas.microsoft.com/office/drawing/2014/main" id="{E24A8EFA-87D0-4D5B-9301-4338AE540BFC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7453312" y="2579688"/>
              <a:ext cx="87313" cy="95250"/>
            </a:xfrm>
            <a:custGeom>
              <a:avLst/>
              <a:gdLst>
                <a:gd name="T0" fmla="*/ 95 w 227"/>
                <a:gd name="T1" fmla="*/ 126 h 219"/>
                <a:gd name="T2" fmla="*/ 184 w 227"/>
                <a:gd name="T3" fmla="*/ 31 h 219"/>
                <a:gd name="T4" fmla="*/ 206 w 227"/>
                <a:gd name="T5" fmla="*/ 53 h 219"/>
                <a:gd name="T6" fmla="*/ 227 w 227"/>
                <a:gd name="T7" fmla="*/ 31 h 219"/>
                <a:gd name="T8" fmla="*/ 180 w 227"/>
                <a:gd name="T9" fmla="*/ 0 h 219"/>
                <a:gd name="T10" fmla="*/ 95 w 227"/>
                <a:gd name="T11" fmla="*/ 41 h 219"/>
                <a:gd name="T12" fmla="*/ 95 w 227"/>
                <a:gd name="T13" fmla="*/ 24 h 219"/>
                <a:gd name="T14" fmla="*/ 75 w 227"/>
                <a:gd name="T15" fmla="*/ 3 h 219"/>
                <a:gd name="T16" fmla="*/ 20 w 227"/>
                <a:gd name="T17" fmla="*/ 3 h 219"/>
                <a:gd name="T18" fmla="*/ 0 w 227"/>
                <a:gd name="T19" fmla="*/ 18 h 219"/>
                <a:gd name="T20" fmla="*/ 20 w 227"/>
                <a:gd name="T21" fmla="*/ 34 h 219"/>
                <a:gd name="T22" fmla="*/ 60 w 227"/>
                <a:gd name="T23" fmla="*/ 34 h 219"/>
                <a:gd name="T24" fmla="*/ 60 w 227"/>
                <a:gd name="T25" fmla="*/ 188 h 219"/>
                <a:gd name="T26" fmla="*/ 20 w 227"/>
                <a:gd name="T27" fmla="*/ 188 h 219"/>
                <a:gd name="T28" fmla="*/ 0 w 227"/>
                <a:gd name="T29" fmla="*/ 203 h 219"/>
                <a:gd name="T30" fmla="*/ 20 w 227"/>
                <a:gd name="T31" fmla="*/ 219 h 219"/>
                <a:gd name="T32" fmla="*/ 150 w 227"/>
                <a:gd name="T33" fmla="*/ 219 h 219"/>
                <a:gd name="T34" fmla="*/ 171 w 227"/>
                <a:gd name="T35" fmla="*/ 204 h 219"/>
                <a:gd name="T36" fmla="*/ 150 w 227"/>
                <a:gd name="T37" fmla="*/ 188 h 219"/>
                <a:gd name="T38" fmla="*/ 95 w 227"/>
                <a:gd name="T39" fmla="*/ 188 h 219"/>
                <a:gd name="T40" fmla="*/ 95 w 227"/>
                <a:gd name="T41" fmla="*/ 12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9">
                  <a:moveTo>
                    <a:pt x="95" y="126"/>
                  </a:moveTo>
                  <a:cubicBezTo>
                    <a:pt x="95" y="79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9"/>
                    <a:pt x="12" y="219"/>
                    <a:pt x="20" y="219"/>
                  </a:cubicBezTo>
                  <a:lnTo>
                    <a:pt x="150" y="219"/>
                  </a:lnTo>
                  <a:cubicBezTo>
                    <a:pt x="158" y="219"/>
                    <a:pt x="171" y="219"/>
                    <a:pt x="171" y="204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7" name="Freeform 113">
              <a:extLst>
                <a:ext uri="{FF2B5EF4-FFF2-40B4-BE49-F238E27FC236}">
                  <a16:creationId xmlns:a16="http://schemas.microsoft.com/office/drawing/2014/main" id="{888BC432-CD2C-4E7F-90E0-9C6869D984A3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7558087" y="2540000"/>
              <a:ext cx="79375" cy="138113"/>
            </a:xfrm>
            <a:custGeom>
              <a:avLst/>
              <a:gdLst>
                <a:gd name="T0" fmla="*/ 173 w 208"/>
                <a:gd name="T1" fmla="*/ 174 h 316"/>
                <a:gd name="T2" fmla="*/ 81 w 208"/>
                <a:gd name="T3" fmla="*/ 286 h 316"/>
                <a:gd name="T4" fmla="*/ 48 w 208"/>
                <a:gd name="T5" fmla="*/ 277 h 316"/>
                <a:gd name="T6" fmla="*/ 53 w 208"/>
                <a:gd name="T7" fmla="*/ 263 h 316"/>
                <a:gd name="T8" fmla="*/ 31 w 208"/>
                <a:gd name="T9" fmla="*/ 241 h 316"/>
                <a:gd name="T10" fmla="*/ 8 w 208"/>
                <a:gd name="T11" fmla="*/ 265 h 316"/>
                <a:gd name="T12" fmla="*/ 81 w 208"/>
                <a:gd name="T13" fmla="*/ 316 h 316"/>
                <a:gd name="T14" fmla="*/ 208 w 208"/>
                <a:gd name="T15" fmla="*/ 155 h 316"/>
                <a:gd name="T16" fmla="*/ 106 w 208"/>
                <a:gd name="T17" fmla="*/ 0 h 316"/>
                <a:gd name="T18" fmla="*/ 0 w 208"/>
                <a:gd name="T19" fmla="*/ 102 h 316"/>
                <a:gd name="T20" fmla="*/ 99 w 208"/>
                <a:gd name="T21" fmla="*/ 203 h 316"/>
                <a:gd name="T22" fmla="*/ 173 w 208"/>
                <a:gd name="T23" fmla="*/ 174 h 316"/>
                <a:gd name="T24" fmla="*/ 101 w 208"/>
                <a:gd name="T25" fmla="*/ 172 h 316"/>
                <a:gd name="T26" fmla="*/ 34 w 208"/>
                <a:gd name="T27" fmla="*/ 102 h 316"/>
                <a:gd name="T28" fmla="*/ 106 w 208"/>
                <a:gd name="T29" fmla="*/ 30 h 316"/>
                <a:gd name="T30" fmla="*/ 149 w 208"/>
                <a:gd name="T31" fmla="*/ 52 h 316"/>
                <a:gd name="T32" fmla="*/ 168 w 208"/>
                <a:gd name="T33" fmla="*/ 97 h 316"/>
                <a:gd name="T34" fmla="*/ 168 w 208"/>
                <a:gd name="T35" fmla="*/ 101 h 316"/>
                <a:gd name="T36" fmla="*/ 170 w 208"/>
                <a:gd name="T37" fmla="*/ 116 h 316"/>
                <a:gd name="T38" fmla="*/ 101 w 208"/>
                <a:gd name="T39" fmla="*/ 17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" h="316">
                  <a:moveTo>
                    <a:pt x="173" y="174"/>
                  </a:moveTo>
                  <a:cubicBezTo>
                    <a:pt x="168" y="236"/>
                    <a:pt x="129" y="286"/>
                    <a:pt x="81" y="286"/>
                  </a:cubicBezTo>
                  <a:cubicBezTo>
                    <a:pt x="77" y="286"/>
                    <a:pt x="59" y="285"/>
                    <a:pt x="48" y="277"/>
                  </a:cubicBezTo>
                  <a:cubicBezTo>
                    <a:pt x="50" y="275"/>
                    <a:pt x="53" y="272"/>
                    <a:pt x="53" y="263"/>
                  </a:cubicBezTo>
                  <a:cubicBezTo>
                    <a:pt x="53" y="251"/>
                    <a:pt x="44" y="241"/>
                    <a:pt x="31" y="241"/>
                  </a:cubicBezTo>
                  <a:cubicBezTo>
                    <a:pt x="18" y="241"/>
                    <a:pt x="8" y="250"/>
                    <a:pt x="8" y="265"/>
                  </a:cubicBezTo>
                  <a:cubicBezTo>
                    <a:pt x="8" y="281"/>
                    <a:pt x="17" y="316"/>
                    <a:pt x="81" y="316"/>
                  </a:cubicBezTo>
                  <a:cubicBezTo>
                    <a:pt x="147" y="316"/>
                    <a:pt x="208" y="254"/>
                    <a:pt x="208" y="155"/>
                  </a:cubicBezTo>
                  <a:cubicBezTo>
                    <a:pt x="208" y="34"/>
                    <a:pt x="153" y="0"/>
                    <a:pt x="106" y="0"/>
                  </a:cubicBezTo>
                  <a:cubicBezTo>
                    <a:pt x="50" y="0"/>
                    <a:pt x="0" y="41"/>
                    <a:pt x="0" y="102"/>
                  </a:cubicBezTo>
                  <a:cubicBezTo>
                    <a:pt x="0" y="159"/>
                    <a:pt x="44" y="203"/>
                    <a:pt x="99" y="203"/>
                  </a:cubicBezTo>
                  <a:cubicBezTo>
                    <a:pt x="125" y="203"/>
                    <a:pt x="151" y="195"/>
                    <a:pt x="173" y="174"/>
                  </a:cubicBezTo>
                  <a:close/>
                  <a:moveTo>
                    <a:pt x="101" y="172"/>
                  </a:moveTo>
                  <a:cubicBezTo>
                    <a:pt x="61" y="172"/>
                    <a:pt x="34" y="139"/>
                    <a:pt x="34" y="102"/>
                  </a:cubicBezTo>
                  <a:cubicBezTo>
                    <a:pt x="34" y="58"/>
                    <a:pt x="70" y="30"/>
                    <a:pt x="106" y="30"/>
                  </a:cubicBezTo>
                  <a:cubicBezTo>
                    <a:pt x="127" y="30"/>
                    <a:pt x="141" y="42"/>
                    <a:pt x="149" y="52"/>
                  </a:cubicBezTo>
                  <a:cubicBezTo>
                    <a:pt x="162" y="68"/>
                    <a:pt x="168" y="94"/>
                    <a:pt x="168" y="97"/>
                  </a:cubicBezTo>
                  <a:cubicBezTo>
                    <a:pt x="168" y="98"/>
                    <a:pt x="168" y="99"/>
                    <a:pt x="168" y="101"/>
                  </a:cubicBezTo>
                  <a:cubicBezTo>
                    <a:pt x="168" y="104"/>
                    <a:pt x="170" y="112"/>
                    <a:pt x="170" y="116"/>
                  </a:cubicBezTo>
                  <a:cubicBezTo>
                    <a:pt x="170" y="144"/>
                    <a:pt x="143" y="172"/>
                    <a:pt x="101" y="17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8" name="Freeform 114">
              <a:extLst>
                <a:ext uri="{FF2B5EF4-FFF2-40B4-BE49-F238E27FC236}">
                  <a16:creationId xmlns:a16="http://schemas.microsoft.com/office/drawing/2014/main" id="{A3E9762E-775C-4326-A638-F83B0073C741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7658100" y="2540000"/>
              <a:ext cx="80963" cy="134938"/>
            </a:xfrm>
            <a:custGeom>
              <a:avLst/>
              <a:gdLst>
                <a:gd name="T0" fmla="*/ 7 w 209"/>
                <a:gd name="T1" fmla="*/ 282 h 311"/>
                <a:gd name="T2" fmla="*/ 0 w 209"/>
                <a:gd name="T3" fmla="*/ 295 h 311"/>
                <a:gd name="T4" fmla="*/ 20 w 209"/>
                <a:gd name="T5" fmla="*/ 311 h 311"/>
                <a:gd name="T6" fmla="*/ 189 w 209"/>
                <a:gd name="T7" fmla="*/ 311 h 311"/>
                <a:gd name="T8" fmla="*/ 209 w 209"/>
                <a:gd name="T9" fmla="*/ 290 h 311"/>
                <a:gd name="T10" fmla="*/ 209 w 209"/>
                <a:gd name="T11" fmla="*/ 277 h 311"/>
                <a:gd name="T12" fmla="*/ 192 w 209"/>
                <a:gd name="T13" fmla="*/ 257 h 311"/>
                <a:gd name="T14" fmla="*/ 175 w 209"/>
                <a:gd name="T15" fmla="*/ 280 h 311"/>
                <a:gd name="T16" fmla="*/ 56 w 209"/>
                <a:gd name="T17" fmla="*/ 280 h 311"/>
                <a:gd name="T18" fmla="*/ 155 w 209"/>
                <a:gd name="T19" fmla="*/ 197 h 311"/>
                <a:gd name="T20" fmla="*/ 209 w 209"/>
                <a:gd name="T21" fmla="*/ 97 h 311"/>
                <a:gd name="T22" fmla="*/ 98 w 209"/>
                <a:gd name="T23" fmla="*/ 0 h 311"/>
                <a:gd name="T24" fmla="*/ 0 w 209"/>
                <a:gd name="T25" fmla="*/ 83 h 311"/>
                <a:gd name="T26" fmla="*/ 22 w 209"/>
                <a:gd name="T27" fmla="*/ 107 h 311"/>
                <a:gd name="T28" fmla="*/ 44 w 209"/>
                <a:gd name="T29" fmla="*/ 85 h 311"/>
                <a:gd name="T30" fmla="*/ 37 w 209"/>
                <a:gd name="T31" fmla="*/ 69 h 311"/>
                <a:gd name="T32" fmla="*/ 96 w 209"/>
                <a:gd name="T33" fmla="*/ 30 h 311"/>
                <a:gd name="T34" fmla="*/ 175 w 209"/>
                <a:gd name="T35" fmla="*/ 97 h 311"/>
                <a:gd name="T36" fmla="*/ 118 w 209"/>
                <a:gd name="T37" fmla="*/ 189 h 311"/>
                <a:gd name="T38" fmla="*/ 7 w 209"/>
                <a:gd name="T39" fmla="*/ 28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311">
                  <a:moveTo>
                    <a:pt x="7" y="282"/>
                  </a:moveTo>
                  <a:cubicBezTo>
                    <a:pt x="3" y="286"/>
                    <a:pt x="0" y="288"/>
                    <a:pt x="0" y="295"/>
                  </a:cubicBezTo>
                  <a:cubicBezTo>
                    <a:pt x="0" y="311"/>
                    <a:pt x="12" y="311"/>
                    <a:pt x="20" y="311"/>
                  </a:cubicBezTo>
                  <a:lnTo>
                    <a:pt x="189" y="311"/>
                  </a:lnTo>
                  <a:cubicBezTo>
                    <a:pt x="206" y="311"/>
                    <a:pt x="209" y="306"/>
                    <a:pt x="209" y="290"/>
                  </a:cubicBezTo>
                  <a:lnTo>
                    <a:pt x="209" y="277"/>
                  </a:lnTo>
                  <a:cubicBezTo>
                    <a:pt x="209" y="268"/>
                    <a:pt x="209" y="257"/>
                    <a:pt x="192" y="257"/>
                  </a:cubicBezTo>
                  <a:cubicBezTo>
                    <a:pt x="175" y="257"/>
                    <a:pt x="175" y="266"/>
                    <a:pt x="175" y="280"/>
                  </a:cubicBezTo>
                  <a:lnTo>
                    <a:pt x="56" y="280"/>
                  </a:lnTo>
                  <a:cubicBezTo>
                    <a:pt x="86" y="255"/>
                    <a:pt x="134" y="217"/>
                    <a:pt x="155" y="197"/>
                  </a:cubicBezTo>
                  <a:cubicBezTo>
                    <a:pt x="186" y="169"/>
                    <a:pt x="209" y="137"/>
                    <a:pt x="209" y="97"/>
                  </a:cubicBezTo>
                  <a:cubicBezTo>
                    <a:pt x="209" y="37"/>
                    <a:pt x="159" y="0"/>
                    <a:pt x="98" y="0"/>
                  </a:cubicBezTo>
                  <a:cubicBezTo>
                    <a:pt x="39" y="0"/>
                    <a:pt x="0" y="41"/>
                    <a:pt x="0" y="83"/>
                  </a:cubicBezTo>
                  <a:cubicBezTo>
                    <a:pt x="0" y="102"/>
                    <a:pt x="14" y="107"/>
                    <a:pt x="22" y="107"/>
                  </a:cubicBezTo>
                  <a:cubicBezTo>
                    <a:pt x="33" y="107"/>
                    <a:pt x="44" y="99"/>
                    <a:pt x="44" y="85"/>
                  </a:cubicBezTo>
                  <a:cubicBezTo>
                    <a:pt x="44" y="79"/>
                    <a:pt x="42" y="72"/>
                    <a:pt x="37" y="69"/>
                  </a:cubicBezTo>
                  <a:cubicBezTo>
                    <a:pt x="45" y="46"/>
                    <a:pt x="68" y="30"/>
                    <a:pt x="96" y="30"/>
                  </a:cubicBezTo>
                  <a:cubicBezTo>
                    <a:pt x="137" y="30"/>
                    <a:pt x="175" y="53"/>
                    <a:pt x="175" y="97"/>
                  </a:cubicBezTo>
                  <a:cubicBezTo>
                    <a:pt x="175" y="132"/>
                    <a:pt x="151" y="161"/>
                    <a:pt x="118" y="189"/>
                  </a:cubicBezTo>
                  <a:lnTo>
                    <a:pt x="7" y="28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9" name="Freeform 115">
              <a:extLst>
                <a:ext uri="{FF2B5EF4-FFF2-40B4-BE49-F238E27FC236}">
                  <a16:creationId xmlns:a16="http://schemas.microsoft.com/office/drawing/2014/main" id="{5962EFF3-209B-4453-986E-8559CC5A07A4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7754937" y="2541588"/>
              <a:ext cx="92075" cy="134938"/>
            </a:xfrm>
            <a:custGeom>
              <a:avLst/>
              <a:gdLst>
                <a:gd name="T0" fmla="*/ 160 w 237"/>
                <a:gd name="T1" fmla="*/ 281 h 309"/>
                <a:gd name="T2" fmla="*/ 180 w 237"/>
                <a:gd name="T3" fmla="*/ 306 h 309"/>
                <a:gd name="T4" fmla="*/ 216 w 237"/>
                <a:gd name="T5" fmla="*/ 306 h 309"/>
                <a:gd name="T6" fmla="*/ 237 w 237"/>
                <a:gd name="T7" fmla="*/ 290 h 309"/>
                <a:gd name="T8" fmla="*/ 217 w 237"/>
                <a:gd name="T9" fmla="*/ 275 h 309"/>
                <a:gd name="T10" fmla="*/ 194 w 237"/>
                <a:gd name="T11" fmla="*/ 275 h 309"/>
                <a:gd name="T12" fmla="*/ 194 w 237"/>
                <a:gd name="T13" fmla="*/ 21 h 309"/>
                <a:gd name="T14" fmla="*/ 175 w 237"/>
                <a:gd name="T15" fmla="*/ 0 h 309"/>
                <a:gd name="T16" fmla="*/ 138 w 237"/>
                <a:gd name="T17" fmla="*/ 0 h 309"/>
                <a:gd name="T18" fmla="*/ 118 w 237"/>
                <a:gd name="T19" fmla="*/ 16 h 309"/>
                <a:gd name="T20" fmla="*/ 138 w 237"/>
                <a:gd name="T21" fmla="*/ 31 h 309"/>
                <a:gd name="T22" fmla="*/ 160 w 237"/>
                <a:gd name="T23" fmla="*/ 31 h 309"/>
                <a:gd name="T24" fmla="*/ 160 w 237"/>
                <a:gd name="T25" fmla="*/ 110 h 309"/>
                <a:gd name="T26" fmla="*/ 102 w 237"/>
                <a:gd name="T27" fmla="*/ 87 h 309"/>
                <a:gd name="T28" fmla="*/ 0 w 237"/>
                <a:gd name="T29" fmla="*/ 198 h 309"/>
                <a:gd name="T30" fmla="*/ 97 w 237"/>
                <a:gd name="T31" fmla="*/ 309 h 309"/>
                <a:gd name="T32" fmla="*/ 160 w 237"/>
                <a:gd name="T33" fmla="*/ 281 h 309"/>
                <a:gd name="T34" fmla="*/ 160 w 237"/>
                <a:gd name="T35" fmla="*/ 173 h 309"/>
                <a:gd name="T36" fmla="*/ 160 w 237"/>
                <a:gd name="T37" fmla="*/ 209 h 309"/>
                <a:gd name="T38" fmla="*/ 99 w 237"/>
                <a:gd name="T39" fmla="*/ 278 h 309"/>
                <a:gd name="T40" fmla="*/ 34 w 237"/>
                <a:gd name="T41" fmla="*/ 198 h 309"/>
                <a:gd name="T42" fmla="*/ 104 w 237"/>
                <a:gd name="T43" fmla="*/ 118 h 309"/>
                <a:gd name="T44" fmla="*/ 160 w 237"/>
                <a:gd name="T45" fmla="*/ 17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9">
                  <a:moveTo>
                    <a:pt x="160" y="281"/>
                  </a:moveTo>
                  <a:cubicBezTo>
                    <a:pt x="160" y="299"/>
                    <a:pt x="160" y="306"/>
                    <a:pt x="180" y="306"/>
                  </a:cubicBezTo>
                  <a:lnTo>
                    <a:pt x="216" y="306"/>
                  </a:lnTo>
                  <a:cubicBezTo>
                    <a:pt x="224" y="306"/>
                    <a:pt x="237" y="306"/>
                    <a:pt x="237" y="290"/>
                  </a:cubicBezTo>
                  <a:cubicBezTo>
                    <a:pt x="237" y="275"/>
                    <a:pt x="224" y="275"/>
                    <a:pt x="217" y="275"/>
                  </a:cubicBezTo>
                  <a:lnTo>
                    <a:pt x="194" y="275"/>
                  </a:lnTo>
                  <a:lnTo>
                    <a:pt x="194" y="21"/>
                  </a:lnTo>
                  <a:cubicBezTo>
                    <a:pt x="194" y="5"/>
                    <a:pt x="191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0" y="31"/>
                  </a:lnTo>
                  <a:lnTo>
                    <a:pt x="160" y="110"/>
                  </a:lnTo>
                  <a:cubicBezTo>
                    <a:pt x="144" y="95"/>
                    <a:pt x="123" y="87"/>
                    <a:pt x="102" y="87"/>
                  </a:cubicBezTo>
                  <a:cubicBezTo>
                    <a:pt x="47" y="87"/>
                    <a:pt x="0" y="135"/>
                    <a:pt x="0" y="198"/>
                  </a:cubicBezTo>
                  <a:cubicBezTo>
                    <a:pt x="0" y="260"/>
                    <a:pt x="44" y="309"/>
                    <a:pt x="97" y="309"/>
                  </a:cubicBezTo>
                  <a:cubicBezTo>
                    <a:pt x="125" y="309"/>
                    <a:pt x="146" y="295"/>
                    <a:pt x="160" y="281"/>
                  </a:cubicBezTo>
                  <a:close/>
                  <a:moveTo>
                    <a:pt x="160" y="173"/>
                  </a:moveTo>
                  <a:lnTo>
                    <a:pt x="160" y="209"/>
                  </a:lnTo>
                  <a:cubicBezTo>
                    <a:pt x="160" y="237"/>
                    <a:pt x="138" y="278"/>
                    <a:pt x="99" y="278"/>
                  </a:cubicBezTo>
                  <a:cubicBezTo>
                    <a:pt x="64" y="278"/>
                    <a:pt x="34" y="243"/>
                    <a:pt x="34" y="198"/>
                  </a:cubicBezTo>
                  <a:cubicBezTo>
                    <a:pt x="34" y="150"/>
                    <a:pt x="69" y="118"/>
                    <a:pt x="104" y="118"/>
                  </a:cubicBezTo>
                  <a:cubicBezTo>
                    <a:pt x="136" y="118"/>
                    <a:pt x="160" y="146"/>
                    <a:pt x="160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0" name="Freeform 116">
              <a:extLst>
                <a:ext uri="{FF2B5EF4-FFF2-40B4-BE49-F238E27FC236}">
                  <a16:creationId xmlns:a16="http://schemas.microsoft.com/office/drawing/2014/main" id="{F3673A87-AF7F-44AF-B063-37249370AF50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7889875" y="2540000"/>
              <a:ext cx="17463" cy="63500"/>
            </a:xfrm>
            <a:custGeom>
              <a:avLst/>
              <a:gdLst>
                <a:gd name="T0" fmla="*/ 45 w 46"/>
                <a:gd name="T1" fmla="*/ 28 h 147"/>
                <a:gd name="T2" fmla="*/ 23 w 46"/>
                <a:gd name="T3" fmla="*/ 0 h 147"/>
                <a:gd name="T4" fmla="*/ 0 w 46"/>
                <a:gd name="T5" fmla="*/ 22 h 147"/>
                <a:gd name="T6" fmla="*/ 1 w 46"/>
                <a:gd name="T7" fmla="*/ 32 h 147"/>
                <a:gd name="T8" fmla="*/ 7 w 46"/>
                <a:gd name="T9" fmla="*/ 128 h 147"/>
                <a:gd name="T10" fmla="*/ 23 w 46"/>
                <a:gd name="T11" fmla="*/ 147 h 147"/>
                <a:gd name="T12" fmla="*/ 38 w 46"/>
                <a:gd name="T13" fmla="*/ 128 h 147"/>
                <a:gd name="T14" fmla="*/ 45 w 46"/>
                <a:gd name="T15" fmla="*/ 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47">
                  <a:moveTo>
                    <a:pt x="45" y="28"/>
                  </a:moveTo>
                  <a:cubicBezTo>
                    <a:pt x="46" y="7"/>
                    <a:pt x="35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1" y="32"/>
                  </a:lnTo>
                  <a:lnTo>
                    <a:pt x="7" y="128"/>
                  </a:lnTo>
                  <a:cubicBezTo>
                    <a:pt x="8" y="136"/>
                    <a:pt x="8" y="147"/>
                    <a:pt x="23" y="147"/>
                  </a:cubicBezTo>
                  <a:cubicBezTo>
                    <a:pt x="37" y="147"/>
                    <a:pt x="38" y="136"/>
                    <a:pt x="38" y="128"/>
                  </a:cubicBezTo>
                  <a:lnTo>
                    <a:pt x="45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78188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73E2-5A36-4C98-8823-DBB1734B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CSP rules</a:t>
            </a:r>
            <a:endParaRPr lang="en-NZ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DC864-AE9E-4DB5-B599-7F45E493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D9D79-77DC-44AE-BD9B-F5B97B36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0E77E-5C8B-4E59-8C92-86319E42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7" y="1119939"/>
            <a:ext cx="8722385" cy="29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4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84A2-1EFE-4ECE-B1EF-0D0C1360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ED23-5134-4392-B78E-E50F2782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Create a self-propagating </a:t>
            </a:r>
            <a:r>
              <a:rPr lang="en-US" dirty="0" err="1"/>
              <a:t>XSS</a:t>
            </a:r>
            <a:r>
              <a:rPr lang="en-US" dirty="0"/>
              <a:t> worm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DOM approach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link approach</a:t>
            </a:r>
          </a:p>
          <a:p>
            <a:pPr>
              <a:lnSpc>
                <a:spcPct val="110000"/>
              </a:lnSpc>
            </a:pPr>
            <a:r>
              <a:rPr lang="en-US" dirty="0"/>
              <a:t>Countermeasures against </a:t>
            </a:r>
            <a:r>
              <a:rPr lang="en-US" dirty="0" err="1"/>
              <a:t>XSS</a:t>
            </a:r>
            <a:r>
              <a:rPr lang="en-US" dirty="0"/>
              <a:t> attacks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filter approach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encoding approach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Elgg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>
              <a:lnSpc>
                <a:spcPct val="110000"/>
              </a:lnSpc>
            </a:pPr>
            <a:r>
              <a:rPr lang="en-US" dirty="0"/>
              <a:t>Content Security Policy (CSP)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Next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Cross-site Request Forgery (</a:t>
            </a:r>
            <a:r>
              <a:rPr lang="en-US" dirty="0" err="1"/>
              <a:t>CSRF</a:t>
            </a:r>
            <a:r>
              <a:rPr lang="en-US" dirty="0"/>
              <a:t>/XSRF) – attacks and countermeasures</a:t>
            </a:r>
          </a:p>
          <a:p>
            <a:pPr lvl="1">
              <a:lnSpc>
                <a:spcPct val="11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BCBB-808C-4887-898B-0A0BF371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97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8D5-F388-4FF6-87B7-EA27684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4FE5-337A-4530-BF3F-4E99323D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Self-propagating XSS worm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Solutions</a:t>
            </a:r>
          </a:p>
          <a:p>
            <a:r>
              <a:rPr lang="en-US" dirty="0"/>
              <a:t>Countermeasures</a:t>
            </a:r>
          </a:p>
          <a:p>
            <a:pPr lvl="1"/>
            <a:r>
              <a:rPr lang="en-US" dirty="0"/>
              <a:t>The filter approach</a:t>
            </a:r>
          </a:p>
          <a:p>
            <a:pPr lvl="1"/>
            <a:r>
              <a:rPr lang="en-US" dirty="0"/>
              <a:t>The encoding approach</a:t>
            </a:r>
          </a:p>
          <a:p>
            <a:r>
              <a:rPr lang="en-US" dirty="0"/>
              <a:t>Defeating XSS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A6E3D-E494-4FC0-BB11-F94A191A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lang="en-US" sz="67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2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E914-48A9-4FF0-904C-46F9DC0F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Self-propagating </a:t>
            </a:r>
            <a:r>
              <a:rPr lang="en-US" dirty="0" err="1"/>
              <a:t>XSS</a:t>
            </a:r>
            <a:r>
              <a:rPr lang="en-US" dirty="0"/>
              <a:t> worm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7A67-C7A3-4FE6-9DC3-73C32793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Using Samy’s worm, not only will the visitors of Samy’s profile be modified, their profiles can also be made to </a:t>
            </a:r>
            <a:r>
              <a:rPr lang="en-US" u="sng" dirty="0"/>
              <a:t>carry a copy </a:t>
            </a:r>
            <a:r>
              <a:rPr lang="en-US" dirty="0"/>
              <a:t>of Samy’s JavaScript code. So, when an infected profile was viewed by others, the code can further spread.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350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Challenges: How can JavaScript code produce a copy of </a:t>
            </a:r>
            <a:r>
              <a:rPr lang="en-US" b="1" i="1" u="sng" dirty="0">
                <a:solidFill>
                  <a:srgbClr val="FF0000"/>
                </a:solidFill>
              </a:rPr>
              <a:t>itself</a:t>
            </a:r>
            <a:r>
              <a:rPr lang="en-US" b="1" dirty="0">
                <a:solidFill>
                  <a:srgbClr val="FF0000"/>
                </a:solidFill>
              </a:rPr>
              <a:t>? </a:t>
            </a:r>
          </a:p>
          <a:p>
            <a:pPr>
              <a:lnSpc>
                <a:spcPct val="120000"/>
              </a:lnSpc>
            </a:pPr>
            <a:r>
              <a:rPr lang="en-US" dirty="0"/>
              <a:t>Two typical approaches:</a:t>
            </a:r>
          </a:p>
          <a:p>
            <a:pPr lvl="1">
              <a:lnSpc>
                <a:spcPct val="120000"/>
              </a:lnSpc>
            </a:pPr>
            <a:r>
              <a:rPr lang="en-US" b="1" u="sng" dirty="0"/>
              <a:t>DOM approach</a:t>
            </a:r>
            <a:r>
              <a:rPr lang="en-US" dirty="0"/>
              <a:t>: JavaScript code can get a copy of itself directly from DOM via DOM APIs</a:t>
            </a:r>
          </a:p>
          <a:p>
            <a:pPr lvl="1">
              <a:lnSpc>
                <a:spcPct val="120000"/>
              </a:lnSpc>
            </a:pPr>
            <a:r>
              <a:rPr lang="en-US" b="1" u="sng" dirty="0"/>
              <a:t>Link approach</a:t>
            </a:r>
            <a:r>
              <a:rPr lang="en-US" dirty="0"/>
              <a:t>: JavaScript code can be included in a web page via a link using the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attribute of the script tag.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6D703-8A8D-4515-9985-DF2F1F4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95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853E-580E-47C4-AFF9-D06AF7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Self-propagating </a:t>
            </a:r>
            <a:r>
              <a:rPr lang="en-US" dirty="0" err="1"/>
              <a:t>XSS</a:t>
            </a:r>
            <a:r>
              <a:rPr lang="en-US" dirty="0"/>
              <a:t> worm (cont.)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F0338-92F6-456B-B464-B34C76081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550" y="866775"/>
            <a:ext cx="7539951" cy="3763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977AF-1B69-4CE3-9493-DEC4DA4B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13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CA67-58FC-4558-B71A-0320CF49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Self-propagating </a:t>
            </a:r>
            <a:r>
              <a:rPr lang="en-US" dirty="0" err="1"/>
              <a:t>XSS</a:t>
            </a:r>
            <a:r>
              <a:rPr lang="en-US" dirty="0"/>
              <a:t> worm: The DOM approach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F316-8A6A-4103-A527-0C7FE47A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Document Object Model (DOM) Approach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275" dirty="0"/>
          </a:p>
          <a:p>
            <a:pPr lvl="1">
              <a:lnSpc>
                <a:spcPct val="120000"/>
              </a:lnSpc>
            </a:pPr>
            <a:r>
              <a:rPr lang="en-US" dirty="0"/>
              <a:t>DOM organizes the contents of the page into a </a:t>
            </a:r>
            <a:r>
              <a:rPr lang="en-US" u="sng" dirty="0"/>
              <a:t>tree of objects</a:t>
            </a:r>
            <a:r>
              <a:rPr lang="en-US" dirty="0"/>
              <a:t> (DOM nodes).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Using DOM APIs, we can access each node on the tree.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page contains JavaScript code, it will be stored as an object in the tree.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So, if we know the DOM node that contains the code, we can use </a:t>
            </a:r>
            <a:r>
              <a:rPr lang="en-US" b="1" dirty="0"/>
              <a:t>DOM APIs </a:t>
            </a:r>
            <a:r>
              <a:rPr lang="en-US" dirty="0"/>
              <a:t>to get the code from the node.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Every JavaScript node can be given a name and then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API to find the node. 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CDB1B-6359-476B-A1E5-2CC5BEB9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65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6137-DD48-4637-A617-F51F6754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approach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F0F1-E6C8-47A2-BC5A-D9FF665C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2142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(“worm”) </a:t>
            </a:r>
            <a:r>
              <a:rPr lang="en-US" dirty="0"/>
              <a:t>to get the reference of the node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/>
              <a:t> gives the inside part of the node, </a:t>
            </a:r>
            <a:r>
              <a:rPr lang="en-US" b="1" u="sng" dirty="0"/>
              <a:t>not including</a:t>
            </a: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dirty="0"/>
              <a:t> tag.</a:t>
            </a:r>
          </a:p>
          <a:p>
            <a:pPr>
              <a:lnSpc>
                <a:spcPct val="120000"/>
              </a:lnSpc>
            </a:pPr>
            <a:r>
              <a:rPr lang="en-US" dirty="0"/>
              <a:t>So, in our attack code, we can put the message in the description field along with a copy of the entire code.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9DA2-BA0C-4608-BB00-0A68BB62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C290C-9357-4F67-A901-D395DDBF2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47" y="3002688"/>
            <a:ext cx="5148705" cy="16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AA488-F163-46CF-BCC3-DD001D2F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77" y="2571750"/>
            <a:ext cx="5992487" cy="210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D7C63-7F3D-4D67-9AF5-18B6990A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approach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992-620B-4253-975B-86657699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2108299"/>
          </a:xfrm>
        </p:spPr>
        <p:txBody>
          <a:bodyPr>
            <a:noAutofit/>
          </a:bodyPr>
          <a:lstStyle/>
          <a:p>
            <a:r>
              <a:rPr lang="en-US" sz="2100" u="sng" dirty="0"/>
              <a:t>Line ① and ②</a:t>
            </a:r>
            <a:r>
              <a:rPr lang="en-US" sz="2100" dirty="0"/>
              <a:t>: Construct a copy of the worm code, </a:t>
            </a:r>
            <a:r>
              <a:rPr lang="en-US" sz="2100" u="sng" dirty="0"/>
              <a:t>including</a:t>
            </a:r>
            <a:r>
              <a:rPr lang="en-US" sz="2100" dirty="0"/>
              <a:t> the script tags.</a:t>
            </a:r>
          </a:p>
          <a:p>
            <a:r>
              <a:rPr lang="en-US" sz="2100" u="sng" dirty="0"/>
              <a:t>Line ②</a:t>
            </a:r>
            <a:r>
              <a:rPr lang="en-US" sz="2100" dirty="0"/>
              <a:t>: We split the string into two parts and use “+” to concatenate them together. If we directly put the entire string, Firefox’s HTML parser will consider the string </a:t>
            </a:r>
            <a:r>
              <a:rPr lang="en-US" sz="2100" b="1" u="sng" dirty="0"/>
              <a:t>as a closing tag </a:t>
            </a:r>
            <a:r>
              <a:rPr lang="en-US" sz="2100" dirty="0"/>
              <a:t>of the script block and the rest of the code will be ignored.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32E44-A929-4B0B-B24E-5F117719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577D6-D69B-41B7-98C4-633A5493F14D}"/>
              </a:ext>
            </a:extLst>
          </p:cNvPr>
          <p:cNvSpPr txBox="1"/>
          <p:nvPr/>
        </p:nvSpPr>
        <p:spPr>
          <a:xfrm>
            <a:off x="8678349" y="2755989"/>
            <a:ext cx="23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①</a:t>
            </a:r>
            <a:endParaRPr lang="en-NZ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8DCC4-C9D3-4BFC-952F-55F9EADF2F6F}"/>
              </a:ext>
            </a:extLst>
          </p:cNvPr>
          <p:cNvSpPr txBox="1"/>
          <p:nvPr/>
        </p:nvSpPr>
        <p:spPr>
          <a:xfrm>
            <a:off x="8678349" y="3116135"/>
            <a:ext cx="23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②</a:t>
            </a:r>
            <a:endParaRPr lang="en-NZ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A7CA9-7CB3-4E24-8039-F2D8B2D13821}"/>
              </a:ext>
            </a:extLst>
          </p:cNvPr>
          <p:cNvSpPr txBox="1"/>
          <p:nvPr/>
        </p:nvSpPr>
        <p:spPr>
          <a:xfrm>
            <a:off x="8678349" y="3589076"/>
            <a:ext cx="23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③</a:t>
            </a:r>
            <a:endParaRPr lang="en-NZ" sz="1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B5F70-6175-4B41-B663-22601ED80668}"/>
              </a:ext>
            </a:extLst>
          </p:cNvPr>
          <p:cNvSpPr txBox="1"/>
          <p:nvPr/>
        </p:nvSpPr>
        <p:spPr>
          <a:xfrm>
            <a:off x="8678349" y="4308212"/>
            <a:ext cx="23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④</a:t>
            </a:r>
            <a:endParaRPr lang="en-NZ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9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D828-5EAF-440F-B943-A17513C4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approach (cont.)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F1D5-ECD9-4936-906F-4D89605F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u="sng" dirty="0"/>
              <a:t>Line ③</a:t>
            </a:r>
            <a:r>
              <a:rPr lang="en-US" dirty="0"/>
              <a:t>: In HTTP POST requests, data is sent with </a:t>
            </a:r>
            <a:r>
              <a:rPr lang="en-US" u="sng" dirty="0"/>
              <a:t>Content-Type</a:t>
            </a:r>
            <a:r>
              <a:rPr lang="en-US" dirty="0"/>
              <a:t> as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application/x-www-form-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dirty="0"/>
              <a:t>”. We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encodeURIComponent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to encode the string.</a:t>
            </a: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u="sng" dirty="0"/>
              <a:t>Line ④</a:t>
            </a:r>
            <a:r>
              <a:rPr lang="en-US" dirty="0"/>
              <a:t>:  Access level of each field: 2 means </a:t>
            </a:r>
            <a:r>
              <a:rPr lang="en-US" u="sng" dirty="0"/>
              <a:t>public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After </a:t>
            </a:r>
            <a:r>
              <a:rPr lang="en-US" dirty="0" err="1"/>
              <a:t>Samy</a:t>
            </a:r>
            <a:r>
              <a:rPr lang="en-US" dirty="0"/>
              <a:t> places this self-propagating code in </a:t>
            </a:r>
            <a:r>
              <a:rPr lang="en-US" u="sng" dirty="0"/>
              <a:t>his profile</a:t>
            </a:r>
            <a:r>
              <a:rPr lang="en-US" dirty="0"/>
              <a:t>, when Alice visits Samy’s profile, the worm gets executed and modifies Alice’s profile, inside which, a </a:t>
            </a:r>
            <a:r>
              <a:rPr lang="en-US" u="sng" dirty="0"/>
              <a:t>copy of the worm code</a:t>
            </a:r>
            <a:r>
              <a:rPr lang="en-US" dirty="0"/>
              <a:t> is also placed. So, any user visiting Alice’s profile will too get infected in the same way.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E1319-9308-464D-ACE0-48FBE3D7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58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6C1-567F-46D5-804C-D200A623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Self-Propagating XSS Worm: </a:t>
            </a:r>
            <a:r>
              <a:rPr lang="en-US" sz="3200" b="1" dirty="0"/>
              <a:t>The Link Approach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F5C-FC94-4653-BF3A-4E38E659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177943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JavaScript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xssworm.js</a:t>
            </a:r>
            <a:r>
              <a:rPr lang="en-US" dirty="0"/>
              <a:t> will be fetched from the URL.</a:t>
            </a:r>
          </a:p>
          <a:p>
            <a:pPr>
              <a:lnSpc>
                <a:spcPct val="110000"/>
              </a:lnSpc>
            </a:pPr>
            <a:endParaRPr lang="en-US" sz="4200" dirty="0"/>
          </a:p>
          <a:p>
            <a:pPr>
              <a:lnSpc>
                <a:spcPct val="110000"/>
              </a:lnSpc>
            </a:pPr>
            <a:r>
              <a:rPr lang="en-US" dirty="0"/>
              <a:t>Hence, we do not need to include all the worm code in the profile.</a:t>
            </a:r>
          </a:p>
          <a:p>
            <a:pPr>
              <a:lnSpc>
                <a:spcPct val="110000"/>
              </a:lnSpc>
            </a:pPr>
            <a:r>
              <a:rPr lang="en-US" dirty="0"/>
              <a:t>Inside the code, we need to achieve damage and self-propagation.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B9C7-5F0D-4D19-887E-623E0961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30E13-CB08-47F3-9DFD-8C0502146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18" y="1346980"/>
            <a:ext cx="3562451" cy="484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E4B41-B955-47DA-8618-E957C9F6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35" y="2571749"/>
            <a:ext cx="5255815" cy="21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75"/>
  <p:tag name="ORIGINALWIDTH" val="164.4375"/>
  <p:tag name="LATEXADDIN" val="\documentclass{article}&#10;\usepackage{amsmath}&#10;\usepackage{upquote}&#10;\usepackage{alltt}&#10;\pagestyle{empty}&#10;\begin{document}&#10;&#10;\begin{alltt}&#10;Content-Security-Policy: script-src 'self'&#10;\end{alltt}&#10;&#10;&#10;&#10;\end{document}"/>
  <p:tag name="IGUANATEXSIZE" val="20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3.06252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0.9375197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2.93752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43752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2.81252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3.625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18752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3.125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2.875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43752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125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0.6875197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2.875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06252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3.06252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75"/>
  <p:tag name="ORIGINALWIDTH" val="0.6875197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211.25"/>
  <p:tag name="LATEXADDIN" val="\documentclass{article}&#10;\usepackage{amsmath}&#10;\usepackage{upquote}&#10;\usepackage{alltt}&#10;\pagestyle{empty}&#10;\begin{document}&#10;&#10;\begin{alltt}&#10;Content-Security-Policy: script-src 'nonce-34fo3er92d'&#10;\end{alltt}&#10;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31252"/>
  <p:tag name="LATEXADDIN" val="\documentclass{article}&#10;\usepackage{amsmath}&#10;\usepackage{upquote}&#10;\usepackage{alltt}&#10;\pagestyle{empty}&#10;\begin{document}&#10;&#10;\begin{alltt}&#10;Content-Security-Policy: script-src 'nonce-34fo3er92d'&#10;\end{alltt}&#10;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.06252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06252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81252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8752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.06252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75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8752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3.06252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18752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.06252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75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43752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2.875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8752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8752"/>
  <p:tag name="ORIGINALWIDTH" val="3.625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3.125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43752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.06252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06252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2.81252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81252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8752"/>
  <p:tag name="ORIGINALWIDTH" val="3.56252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0.9375197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93752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43752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2.81252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8752"/>
  <p:tag name="ORIGINALWIDTH" val="3.625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8752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3.125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93752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43752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375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93752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0.6875197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75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.125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75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2.93752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.06252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3.125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2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2.81252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5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2.93752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.06252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31252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252"/>
  <p:tag name="ORIGINALWIDTH" val="3.06252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43752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125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18752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625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0.6875197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25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56252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3.06252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.125"/>
  <p:tag name="ORIGINALWIDTH" val="212.875"/>
  <p:tag name="LATEXADDIN" val="\documentclass{article}&#10;\usepackage{amsmath}&#10;\usepackage{upquote}&#10;\usepackage{alltt}&#10;\pagestyle{empty}&#10;\begin{document}&#10;&#10;\begin{alltt}&#10;Content-Security-Policy: script-src 'self' example.com&#10;                         https://apis.google.com&#10;\end{alltt}&#10;&#10;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43752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06252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25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2.81252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93752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56252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0.9375197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93752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93752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43752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31252"/>
  <p:tag name="LATEXADDIN" val="\documentclass{article}&#10;\usepackage{amsmath}&#10;\usepackage{upquote}&#10;\usepackage{alltt}&#10;\pagestyle{empty}&#10;\begin{document}&#10;&#10;\begin{alltt}&#10;Content-Security-Policy: script-src 'self' example.com&#10;                         https://apis.google.com&#10;\end{alltt}&#10;&#10;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2.81252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56252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8752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3.06252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87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43752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752"/>
  <p:tag name="ORIGINALWIDTH" val="0.6875197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875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06252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06252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25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2.93752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3752"/>
  <p:tag name="ORIGINALWIDTH" val="0.6875197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06252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3.5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56252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93752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625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25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06252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75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0.9375197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2.93752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06252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875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75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8752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8752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"/>
  <p:tag name="ORIGINALWIDTH" val="3.56252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2.93752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25"/>
  <p:tag name="ORIGINALWIDTH" val="0.9375197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8752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3.06252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3.06252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5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"/>
  <p:tag name="ORIGINALWIDTH" val="3.56252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2.81252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2.93752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0.9375197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"/>
  <p:tag name="ORIGINALWIDTH" val="3.56252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125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125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"/>
  <p:tag name="ORIGINALWIDTH" val="3.06252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"/>
  <p:tag name="ORIGINALWIDTH" val="3.625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06252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06252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1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2.93752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06252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93752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3.31252"/>
  <p:tag name="LATEXADDIN" val="\documentclass{article}&#10;\usepackage{amsmath}&#10;\usepackage{upquote}&#10;\usepackage{alltt}&#10;\pagestyle{empty}&#10;\begin{document}&#10;&#10;\begin{alltt}&#10;Content-Security-Policy: script-src 'self'&#10;\end{alltt}&#10;&#10;&#10;&#10;\end{document}"/>
  <p:tag name="IGUANATEXSIZE" val="20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06252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75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752"/>
  <p:tag name="ORIGINALWIDTH" val="3.75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18752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06252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75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18752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3.125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3.18752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06252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81252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43752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8752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2.81252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18752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3.56252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3.125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3.43752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125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3.06252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2.81252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"/>
  <p:tag name="ORIGINALWIDTH" val="3.625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13409</TotalTime>
  <Words>1096</Words>
  <Application>Microsoft Office PowerPoint</Application>
  <PresentationFormat>On-screen Show (16:9)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Outline</vt:lpstr>
      <vt:lpstr>Self-propagating XSS worm</vt:lpstr>
      <vt:lpstr>Self-propagating XSS worm (cont.)</vt:lpstr>
      <vt:lpstr>Self-propagating XSS worm: The DOM approach</vt:lpstr>
      <vt:lpstr>The DOM approach (cont.)</vt:lpstr>
      <vt:lpstr>The DOM approach (cont.)</vt:lpstr>
      <vt:lpstr>The DOM approach (cont.)</vt:lpstr>
      <vt:lpstr>Self-Propagating XSS Worm: The Link Approach</vt:lpstr>
      <vt:lpstr>Countermeasures</vt:lpstr>
      <vt:lpstr>Countermeasures: The Filter Approach</vt:lpstr>
      <vt:lpstr>Countermeasures: The Filter Approach (cont.)</vt:lpstr>
      <vt:lpstr>Countermeasures: The Encoding Approach</vt:lpstr>
      <vt:lpstr>Countermeasures: Elgg’s Approach</vt:lpstr>
      <vt:lpstr>Defeating XSS using content security policy (CSP)</vt:lpstr>
      <vt:lpstr>The CSP mechanism</vt:lpstr>
      <vt:lpstr>How to securely allow inlined code</vt:lpstr>
      <vt:lpstr>Setting CSP rules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Harith Al-Sahaf</cp:lastModifiedBy>
  <cp:revision>638</cp:revision>
  <dcterms:created xsi:type="dcterms:W3CDTF">2010-04-12T23:12:02Z</dcterms:created>
  <dcterms:modified xsi:type="dcterms:W3CDTF">2020-09-30T21:13:41Z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