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93" r:id="rId3"/>
    <p:sldId id="326" r:id="rId4"/>
    <p:sldId id="568" r:id="rId5"/>
    <p:sldId id="614" r:id="rId6"/>
    <p:sldId id="610" r:id="rId7"/>
    <p:sldId id="370" r:id="rId8"/>
    <p:sldId id="611" r:id="rId9"/>
    <p:sldId id="475" r:id="rId10"/>
    <p:sldId id="473" r:id="rId11"/>
    <p:sldId id="477" r:id="rId12"/>
    <p:sldId id="607" r:id="rId13"/>
    <p:sldId id="604" r:id="rId14"/>
    <p:sldId id="613" r:id="rId15"/>
    <p:sldId id="580" r:id="rId16"/>
    <p:sldId id="612" r:id="rId17"/>
    <p:sldId id="608" r:id="rId18"/>
    <p:sldId id="609" r:id="rId19"/>
    <p:sldId id="332" r:id="rId20"/>
    <p:sldId id="334" r:id="rId21"/>
    <p:sldId id="331" r:id="rId22"/>
    <p:sldId id="325" r:id="rId23"/>
    <p:sldId id="327" r:id="rId24"/>
    <p:sldId id="324" r:id="rId25"/>
    <p:sldId id="321" r:id="rId26"/>
    <p:sldId id="330" r:id="rId27"/>
    <p:sldId id="322" r:id="rId28"/>
    <p:sldId id="323" r:id="rId29"/>
    <p:sldId id="328" r:id="rId30"/>
    <p:sldId id="319" r:id="rId31"/>
    <p:sldId id="320" r:id="rId32"/>
    <p:sldId id="329" r:id="rId33"/>
    <p:sldId id="318" r:id="rId34"/>
    <p:sldId id="317" r:id="rId35"/>
    <p:sldId id="335" r:id="rId36"/>
    <p:sldId id="336" r:id="rId37"/>
    <p:sldId id="33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774DDB-2869-4FAE-9248-07D27BC88EEF}" type="datetimeFigureOut">
              <a:rPr lang="en-NZ" smtClean="0"/>
              <a:t>16/10/2020</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ECAD2-111B-4DA3-9B0B-752E564C6138}" type="slidenum">
              <a:rPr lang="en-NZ" smtClean="0"/>
              <a:t>‹#›</a:t>
            </a:fld>
            <a:endParaRPr lang="en-NZ"/>
          </a:p>
        </p:txBody>
      </p:sp>
    </p:spTree>
    <p:extLst>
      <p:ext uri="{BB962C8B-B14F-4D97-AF65-F5344CB8AC3E}">
        <p14:creationId xmlns:p14="http://schemas.microsoft.com/office/powerpoint/2010/main" val="936415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t>4</a:t>
            </a:fld>
            <a:endParaRPr lang="en-NZ"/>
          </a:p>
        </p:txBody>
      </p:sp>
    </p:spTree>
    <p:extLst>
      <p:ext uri="{BB962C8B-B14F-4D97-AF65-F5344CB8AC3E}">
        <p14:creationId xmlns:p14="http://schemas.microsoft.com/office/powerpoint/2010/main" val="2312287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t>5</a:t>
            </a:fld>
            <a:endParaRPr lang="en-NZ"/>
          </a:p>
        </p:txBody>
      </p:sp>
    </p:spTree>
    <p:extLst>
      <p:ext uri="{BB962C8B-B14F-4D97-AF65-F5344CB8AC3E}">
        <p14:creationId xmlns:p14="http://schemas.microsoft.com/office/powerpoint/2010/main" val="826933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Asset  - is anything within an environment that should be protected. This could be a computer file, a piece of software or hardware, a service, or some sensitive data within your database. If the asset was damaged or stolen, then there may be a negative impact on the owner’s productivity, profits or reputation, perhaps.</a:t>
            </a:r>
          </a:p>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Vulnerability – is a weakness in an asset or the lack of an appropriate protection to safeguard the asset. If a vulnerability is exploited, then this may harm the asset. For example, this could be a flaw in an application code, an error made by an administrator, or a limitation of the technology used.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Threat – a threat a potential occurrence that causes harm to an asset. This could be an action or inaction, intentional or unintentional, and could originate from a person, a company, hardware, or nature. The easiest example here is a person might attack a system, but it also could be a hardware fault that might cause an outage or a natural disaster that floods a datacentre.</a:t>
            </a:r>
          </a:p>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Risk - </a:t>
            </a:r>
            <a:r>
              <a:rPr lang="en-US" dirty="0"/>
              <a:t>the possibility that a threat will exploit a vulnerability to harm an asset. It adds an assessment of likelihood, possibility or chance.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IT, the risk may be that data in our database is disclosed (risk) because a hacker (threat) is able to use an injection attack in our web application because we aren’t sanitizing inputs.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r>
              <a:rPr lang="en-NZ" dirty="0"/>
              <a:t>Security Controls – anything that removes or reduces a vulnerability or protects against a  specific threat. In the examples we used above, the controls may be: For our web application, we might do some sanitisation of inputs, disallow users to provide inputs or whatever other activities that are effective in mitigating that threat by removing the vulnerability.</a:t>
            </a:r>
          </a:p>
          <a:p>
            <a:endParaRPr lang="en-US" dirty="0"/>
          </a:p>
          <a:p>
            <a:r>
              <a:rPr lang="en-US" dirty="0"/>
              <a:t>If you want more detailed</a:t>
            </a:r>
            <a:r>
              <a:rPr lang="en-US" baseline="0" dirty="0"/>
              <a:t> definitions checkout: https://csrc.nist.gov/glossary</a:t>
            </a:r>
          </a:p>
          <a:p>
            <a:r>
              <a:rPr lang="en-US" baseline="0" dirty="0"/>
              <a:t>Note that people will define these more than one way</a:t>
            </a:r>
          </a:p>
          <a:p>
            <a:endParaRPr lang="en-NZ"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a:p>
            <a:endParaRPr lang="en-NZ" dirty="0"/>
          </a:p>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t>9</a:t>
            </a:fld>
            <a:endParaRPr lang="en-NZ"/>
          </a:p>
        </p:txBody>
      </p:sp>
    </p:spTree>
    <p:extLst>
      <p:ext uri="{BB962C8B-B14F-4D97-AF65-F5344CB8AC3E}">
        <p14:creationId xmlns:p14="http://schemas.microsoft.com/office/powerpoint/2010/main" val="904844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Many threat-</a:t>
            </a:r>
            <a:r>
              <a:rPr lang="en-NZ" dirty="0" err="1"/>
              <a:t>modeling</a:t>
            </a:r>
            <a:r>
              <a:rPr lang="en-NZ" dirty="0"/>
              <a:t> methods have been developed. They can be combined to create a more robust and well-rounded view of potential threats. Not all of them are comprehensive; some are abstract and others are people-centric. Some methods focus specifically on risk or privacy concerns.</a:t>
            </a:r>
          </a:p>
          <a:p>
            <a:endParaRPr lang="en-US" dirty="0"/>
          </a:p>
          <a:p>
            <a:r>
              <a:rPr lang="en-NZ" dirty="0"/>
              <a:t>The varying structured approaches for threat </a:t>
            </a:r>
            <a:r>
              <a:rPr lang="en-NZ" dirty="0" err="1"/>
              <a:t>modeling</a:t>
            </a:r>
            <a:r>
              <a:rPr lang="en-NZ" dirty="0"/>
              <a:t> are usually called frameworks or methodologies (the two terms can basically be used interchangeably in this context).</a:t>
            </a:r>
          </a:p>
          <a:p>
            <a:endParaRPr lang="en-US" dirty="0"/>
          </a:p>
          <a:p>
            <a:r>
              <a:rPr lang="en-US" dirty="0"/>
              <a:t>Some are just</a:t>
            </a:r>
            <a:r>
              <a:rPr lang="en-US" baseline="0" dirty="0"/>
              <a:t> called techniques.</a:t>
            </a:r>
            <a:endParaRPr lang="en-NZ" dirty="0"/>
          </a:p>
        </p:txBody>
      </p:sp>
      <p:sp>
        <p:nvSpPr>
          <p:cNvPr id="4" name="Slide Number Placeholder 3"/>
          <p:cNvSpPr>
            <a:spLocks noGrp="1"/>
          </p:cNvSpPr>
          <p:nvPr>
            <p:ph type="sldNum" sz="quarter" idx="10"/>
          </p:nvPr>
        </p:nvSpPr>
        <p:spPr/>
        <p:txBody>
          <a:bodyPr/>
          <a:lstStyle/>
          <a:p>
            <a:fld id="{1FCFA1FB-0359-4589-92D8-427D075B88D8}" type="slidenum">
              <a:rPr lang="en-NZ" smtClean="0"/>
              <a:t>10</a:t>
            </a:fld>
            <a:endParaRPr lang="en-NZ"/>
          </a:p>
        </p:txBody>
      </p:sp>
    </p:spTree>
    <p:extLst>
      <p:ext uri="{BB962C8B-B14F-4D97-AF65-F5344CB8AC3E}">
        <p14:creationId xmlns:p14="http://schemas.microsoft.com/office/powerpoint/2010/main" val="4284199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t>11</a:t>
            </a:fld>
            <a:endParaRPr lang="en-NZ"/>
          </a:p>
        </p:txBody>
      </p:sp>
    </p:spTree>
    <p:extLst>
      <p:ext uri="{BB962C8B-B14F-4D97-AF65-F5344CB8AC3E}">
        <p14:creationId xmlns:p14="http://schemas.microsoft.com/office/powerpoint/2010/main" val="2191635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t>12</a:t>
            </a:fld>
            <a:endParaRPr lang="en-NZ"/>
          </a:p>
        </p:txBody>
      </p:sp>
    </p:spTree>
    <p:extLst>
      <p:ext uri="{BB962C8B-B14F-4D97-AF65-F5344CB8AC3E}">
        <p14:creationId xmlns:p14="http://schemas.microsoft.com/office/powerpoint/2010/main" val="190714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t>13</a:t>
            </a:fld>
            <a:endParaRPr lang="en-NZ"/>
          </a:p>
        </p:txBody>
      </p:sp>
    </p:spTree>
    <p:extLst>
      <p:ext uri="{BB962C8B-B14F-4D97-AF65-F5344CB8AC3E}">
        <p14:creationId xmlns:p14="http://schemas.microsoft.com/office/powerpoint/2010/main" val="693263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Accept isn’t a fix but the point is that you make a conscious decision to accept and document it for the person who has to maintain the system after you.</a:t>
            </a:r>
          </a:p>
        </p:txBody>
      </p:sp>
      <p:sp>
        <p:nvSpPr>
          <p:cNvPr id="4" name="Slide Number Placeholder 3"/>
          <p:cNvSpPr>
            <a:spLocks noGrp="1"/>
          </p:cNvSpPr>
          <p:nvPr>
            <p:ph type="sldNum" sz="quarter" idx="5"/>
          </p:nvPr>
        </p:nvSpPr>
        <p:spPr/>
        <p:txBody>
          <a:bodyPr/>
          <a:lstStyle/>
          <a:p>
            <a:fld id="{85B1EDBB-67F6-4158-BB30-1613BB8587C3}" type="slidenum">
              <a:rPr lang="en-NZ" smtClean="0"/>
              <a:t>15</a:t>
            </a:fld>
            <a:endParaRPr lang="en-NZ"/>
          </a:p>
        </p:txBody>
      </p:sp>
    </p:spTree>
    <p:extLst>
      <p:ext uri="{BB962C8B-B14F-4D97-AF65-F5344CB8AC3E}">
        <p14:creationId xmlns:p14="http://schemas.microsoft.com/office/powerpoint/2010/main" val="3124237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t>17</a:t>
            </a:fld>
            <a:endParaRPr lang="en-NZ"/>
          </a:p>
        </p:txBody>
      </p:sp>
    </p:spTree>
    <p:extLst>
      <p:ext uri="{BB962C8B-B14F-4D97-AF65-F5344CB8AC3E}">
        <p14:creationId xmlns:p14="http://schemas.microsoft.com/office/powerpoint/2010/main" val="185600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B9E2D-60A8-4C9A-9BEE-169BAC39CE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1BFEDE42-093E-4D28-B885-AF4A2B0FA0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7431CA05-56A6-4314-8019-5683F2E1F3DD}"/>
              </a:ext>
            </a:extLst>
          </p:cNvPr>
          <p:cNvSpPr>
            <a:spLocks noGrp="1"/>
          </p:cNvSpPr>
          <p:nvPr>
            <p:ph type="dt" sz="half" idx="10"/>
          </p:nvPr>
        </p:nvSpPr>
        <p:spPr/>
        <p:txBody>
          <a:bodyPr/>
          <a:lstStyle/>
          <a:p>
            <a:fld id="{B9B2E55E-5430-4817-8BFC-3451689375E7}" type="datetimeFigureOut">
              <a:rPr lang="en-NZ" smtClean="0"/>
              <a:t>16/10/2020</a:t>
            </a:fld>
            <a:endParaRPr lang="en-NZ"/>
          </a:p>
        </p:txBody>
      </p:sp>
      <p:sp>
        <p:nvSpPr>
          <p:cNvPr id="5" name="Footer Placeholder 4">
            <a:extLst>
              <a:ext uri="{FF2B5EF4-FFF2-40B4-BE49-F238E27FC236}">
                <a16:creationId xmlns:a16="http://schemas.microsoft.com/office/drawing/2014/main" id="{BB9FF556-1E18-4FE2-8298-C61F6BCA4D70}"/>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A4FDB4D6-FCCC-46F9-BFC9-6BB1EB959654}"/>
              </a:ext>
            </a:extLst>
          </p:cNvPr>
          <p:cNvSpPr>
            <a:spLocks noGrp="1"/>
          </p:cNvSpPr>
          <p:nvPr>
            <p:ph type="sldNum" sz="quarter" idx="12"/>
          </p:nvPr>
        </p:nvSpPr>
        <p:spPr/>
        <p:txBody>
          <a:bodyPr/>
          <a:lstStyle/>
          <a:p>
            <a:fld id="{6EAB271D-DDE2-4587-9741-6F488789D384}" type="slidenum">
              <a:rPr lang="en-NZ" smtClean="0"/>
              <a:t>‹#›</a:t>
            </a:fld>
            <a:endParaRPr lang="en-NZ"/>
          </a:p>
        </p:txBody>
      </p:sp>
    </p:spTree>
    <p:extLst>
      <p:ext uri="{BB962C8B-B14F-4D97-AF65-F5344CB8AC3E}">
        <p14:creationId xmlns:p14="http://schemas.microsoft.com/office/powerpoint/2010/main" val="2746072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2E553-24A6-41EC-B5A5-4F946045E9E3}"/>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27BA70EB-3117-4B92-8DC5-CD8B6EF72AD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A9814BB5-84B9-4301-9131-4ED6B5B8402A}"/>
              </a:ext>
            </a:extLst>
          </p:cNvPr>
          <p:cNvSpPr>
            <a:spLocks noGrp="1"/>
          </p:cNvSpPr>
          <p:nvPr>
            <p:ph type="dt" sz="half" idx="10"/>
          </p:nvPr>
        </p:nvSpPr>
        <p:spPr/>
        <p:txBody>
          <a:bodyPr/>
          <a:lstStyle/>
          <a:p>
            <a:fld id="{B9B2E55E-5430-4817-8BFC-3451689375E7}" type="datetimeFigureOut">
              <a:rPr lang="en-NZ" smtClean="0"/>
              <a:t>16/10/2020</a:t>
            </a:fld>
            <a:endParaRPr lang="en-NZ"/>
          </a:p>
        </p:txBody>
      </p:sp>
      <p:sp>
        <p:nvSpPr>
          <p:cNvPr id="5" name="Footer Placeholder 4">
            <a:extLst>
              <a:ext uri="{FF2B5EF4-FFF2-40B4-BE49-F238E27FC236}">
                <a16:creationId xmlns:a16="http://schemas.microsoft.com/office/drawing/2014/main" id="{405C8AB4-C7FA-4C0B-8B99-A7056E80A22E}"/>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D8CBB9F1-ACBA-4603-845B-9AD32A6B57BD}"/>
              </a:ext>
            </a:extLst>
          </p:cNvPr>
          <p:cNvSpPr>
            <a:spLocks noGrp="1"/>
          </p:cNvSpPr>
          <p:nvPr>
            <p:ph type="sldNum" sz="quarter" idx="12"/>
          </p:nvPr>
        </p:nvSpPr>
        <p:spPr/>
        <p:txBody>
          <a:bodyPr/>
          <a:lstStyle/>
          <a:p>
            <a:fld id="{6EAB271D-DDE2-4587-9741-6F488789D384}" type="slidenum">
              <a:rPr lang="en-NZ" smtClean="0"/>
              <a:t>‹#›</a:t>
            </a:fld>
            <a:endParaRPr lang="en-NZ"/>
          </a:p>
        </p:txBody>
      </p:sp>
    </p:spTree>
    <p:extLst>
      <p:ext uri="{BB962C8B-B14F-4D97-AF65-F5344CB8AC3E}">
        <p14:creationId xmlns:p14="http://schemas.microsoft.com/office/powerpoint/2010/main" val="4139511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7E36FA-C950-4234-8F9F-D19028EA7C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513C7359-FFC1-4993-872C-9DB15B512D0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4B64EFB-7D96-4D08-B9D4-E22BCAC9F02D}"/>
              </a:ext>
            </a:extLst>
          </p:cNvPr>
          <p:cNvSpPr>
            <a:spLocks noGrp="1"/>
          </p:cNvSpPr>
          <p:nvPr>
            <p:ph type="dt" sz="half" idx="10"/>
          </p:nvPr>
        </p:nvSpPr>
        <p:spPr/>
        <p:txBody>
          <a:bodyPr/>
          <a:lstStyle/>
          <a:p>
            <a:fld id="{B9B2E55E-5430-4817-8BFC-3451689375E7}" type="datetimeFigureOut">
              <a:rPr lang="en-NZ" smtClean="0"/>
              <a:t>16/10/2020</a:t>
            </a:fld>
            <a:endParaRPr lang="en-NZ"/>
          </a:p>
        </p:txBody>
      </p:sp>
      <p:sp>
        <p:nvSpPr>
          <p:cNvPr id="5" name="Footer Placeholder 4">
            <a:extLst>
              <a:ext uri="{FF2B5EF4-FFF2-40B4-BE49-F238E27FC236}">
                <a16:creationId xmlns:a16="http://schemas.microsoft.com/office/drawing/2014/main" id="{2973ECDB-61DD-41DB-8157-DFB737EF0440}"/>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9AF507EF-9848-4FDE-88B5-DC18CC2112F5}"/>
              </a:ext>
            </a:extLst>
          </p:cNvPr>
          <p:cNvSpPr>
            <a:spLocks noGrp="1"/>
          </p:cNvSpPr>
          <p:nvPr>
            <p:ph type="sldNum" sz="quarter" idx="12"/>
          </p:nvPr>
        </p:nvSpPr>
        <p:spPr/>
        <p:txBody>
          <a:bodyPr/>
          <a:lstStyle/>
          <a:p>
            <a:fld id="{6EAB271D-DDE2-4587-9741-6F488789D384}" type="slidenum">
              <a:rPr lang="en-NZ" smtClean="0"/>
              <a:t>‹#›</a:t>
            </a:fld>
            <a:endParaRPr lang="en-NZ"/>
          </a:p>
        </p:txBody>
      </p:sp>
    </p:spTree>
    <p:extLst>
      <p:ext uri="{BB962C8B-B14F-4D97-AF65-F5344CB8AC3E}">
        <p14:creationId xmlns:p14="http://schemas.microsoft.com/office/powerpoint/2010/main" val="55748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B8E5F-B131-41F9-81F2-2001F3F80D73}"/>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FF72E2C7-7126-43B5-842C-E85E4190E00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E52095F4-E388-4FFC-8A8F-7268433E9D46}"/>
              </a:ext>
            </a:extLst>
          </p:cNvPr>
          <p:cNvSpPr>
            <a:spLocks noGrp="1"/>
          </p:cNvSpPr>
          <p:nvPr>
            <p:ph type="dt" sz="half" idx="10"/>
          </p:nvPr>
        </p:nvSpPr>
        <p:spPr/>
        <p:txBody>
          <a:bodyPr/>
          <a:lstStyle/>
          <a:p>
            <a:fld id="{B9B2E55E-5430-4817-8BFC-3451689375E7}" type="datetimeFigureOut">
              <a:rPr lang="en-NZ" smtClean="0"/>
              <a:t>16/10/2020</a:t>
            </a:fld>
            <a:endParaRPr lang="en-NZ"/>
          </a:p>
        </p:txBody>
      </p:sp>
      <p:sp>
        <p:nvSpPr>
          <p:cNvPr id="5" name="Footer Placeholder 4">
            <a:extLst>
              <a:ext uri="{FF2B5EF4-FFF2-40B4-BE49-F238E27FC236}">
                <a16:creationId xmlns:a16="http://schemas.microsoft.com/office/drawing/2014/main" id="{9DDAFC1E-4A08-4114-A130-8EA45751AEEB}"/>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2492312D-92B7-4EB9-9CE6-15FF09758045}"/>
              </a:ext>
            </a:extLst>
          </p:cNvPr>
          <p:cNvSpPr>
            <a:spLocks noGrp="1"/>
          </p:cNvSpPr>
          <p:nvPr>
            <p:ph type="sldNum" sz="quarter" idx="12"/>
          </p:nvPr>
        </p:nvSpPr>
        <p:spPr/>
        <p:txBody>
          <a:bodyPr/>
          <a:lstStyle/>
          <a:p>
            <a:fld id="{6EAB271D-DDE2-4587-9741-6F488789D384}" type="slidenum">
              <a:rPr lang="en-NZ" smtClean="0"/>
              <a:t>‹#›</a:t>
            </a:fld>
            <a:endParaRPr lang="en-NZ"/>
          </a:p>
        </p:txBody>
      </p:sp>
    </p:spTree>
    <p:extLst>
      <p:ext uri="{BB962C8B-B14F-4D97-AF65-F5344CB8AC3E}">
        <p14:creationId xmlns:p14="http://schemas.microsoft.com/office/powerpoint/2010/main" val="3488486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9F43A-5141-48A2-9FAF-C6157C75E1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DAA02845-FE2A-42BB-909E-8084ED715F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316E1D5-DEA1-4323-9F80-9F191CB31E97}"/>
              </a:ext>
            </a:extLst>
          </p:cNvPr>
          <p:cNvSpPr>
            <a:spLocks noGrp="1"/>
          </p:cNvSpPr>
          <p:nvPr>
            <p:ph type="dt" sz="half" idx="10"/>
          </p:nvPr>
        </p:nvSpPr>
        <p:spPr/>
        <p:txBody>
          <a:bodyPr/>
          <a:lstStyle/>
          <a:p>
            <a:fld id="{B9B2E55E-5430-4817-8BFC-3451689375E7}" type="datetimeFigureOut">
              <a:rPr lang="en-NZ" smtClean="0"/>
              <a:t>16/10/2020</a:t>
            </a:fld>
            <a:endParaRPr lang="en-NZ"/>
          </a:p>
        </p:txBody>
      </p:sp>
      <p:sp>
        <p:nvSpPr>
          <p:cNvPr id="5" name="Footer Placeholder 4">
            <a:extLst>
              <a:ext uri="{FF2B5EF4-FFF2-40B4-BE49-F238E27FC236}">
                <a16:creationId xmlns:a16="http://schemas.microsoft.com/office/drawing/2014/main" id="{79837736-A394-44DD-AD5F-0897CC590435}"/>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FC29728E-E445-4E9C-942D-3E8FEC5B90DD}"/>
              </a:ext>
            </a:extLst>
          </p:cNvPr>
          <p:cNvSpPr>
            <a:spLocks noGrp="1"/>
          </p:cNvSpPr>
          <p:nvPr>
            <p:ph type="sldNum" sz="quarter" idx="12"/>
          </p:nvPr>
        </p:nvSpPr>
        <p:spPr/>
        <p:txBody>
          <a:bodyPr/>
          <a:lstStyle/>
          <a:p>
            <a:fld id="{6EAB271D-DDE2-4587-9741-6F488789D384}" type="slidenum">
              <a:rPr lang="en-NZ" smtClean="0"/>
              <a:t>‹#›</a:t>
            </a:fld>
            <a:endParaRPr lang="en-NZ"/>
          </a:p>
        </p:txBody>
      </p:sp>
    </p:spTree>
    <p:extLst>
      <p:ext uri="{BB962C8B-B14F-4D97-AF65-F5344CB8AC3E}">
        <p14:creationId xmlns:p14="http://schemas.microsoft.com/office/powerpoint/2010/main" val="3792388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A7C27-E355-4930-ADFB-5A3D790481F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0A6ED6F-200C-4570-883F-E564CE813E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9102B736-9819-4953-8CF0-6ED39F24950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C62543CE-8AE0-447D-979F-064E23DF77B6}"/>
              </a:ext>
            </a:extLst>
          </p:cNvPr>
          <p:cNvSpPr>
            <a:spLocks noGrp="1"/>
          </p:cNvSpPr>
          <p:nvPr>
            <p:ph type="dt" sz="half" idx="10"/>
          </p:nvPr>
        </p:nvSpPr>
        <p:spPr/>
        <p:txBody>
          <a:bodyPr/>
          <a:lstStyle/>
          <a:p>
            <a:fld id="{B9B2E55E-5430-4817-8BFC-3451689375E7}" type="datetimeFigureOut">
              <a:rPr lang="en-NZ" smtClean="0"/>
              <a:t>16/10/2020</a:t>
            </a:fld>
            <a:endParaRPr lang="en-NZ"/>
          </a:p>
        </p:txBody>
      </p:sp>
      <p:sp>
        <p:nvSpPr>
          <p:cNvPr id="6" name="Footer Placeholder 5">
            <a:extLst>
              <a:ext uri="{FF2B5EF4-FFF2-40B4-BE49-F238E27FC236}">
                <a16:creationId xmlns:a16="http://schemas.microsoft.com/office/drawing/2014/main" id="{88121B01-971F-4ADC-BB4A-4CA6618184F4}"/>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299A29A0-1469-43E5-B565-E15B25A0353F}"/>
              </a:ext>
            </a:extLst>
          </p:cNvPr>
          <p:cNvSpPr>
            <a:spLocks noGrp="1"/>
          </p:cNvSpPr>
          <p:nvPr>
            <p:ph type="sldNum" sz="quarter" idx="12"/>
          </p:nvPr>
        </p:nvSpPr>
        <p:spPr/>
        <p:txBody>
          <a:bodyPr/>
          <a:lstStyle/>
          <a:p>
            <a:fld id="{6EAB271D-DDE2-4587-9741-6F488789D384}" type="slidenum">
              <a:rPr lang="en-NZ" smtClean="0"/>
              <a:t>‹#›</a:t>
            </a:fld>
            <a:endParaRPr lang="en-NZ"/>
          </a:p>
        </p:txBody>
      </p:sp>
    </p:spTree>
    <p:extLst>
      <p:ext uri="{BB962C8B-B14F-4D97-AF65-F5344CB8AC3E}">
        <p14:creationId xmlns:p14="http://schemas.microsoft.com/office/powerpoint/2010/main" val="2870189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1A5D-5FCB-41A3-93E8-E2298DE860A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013CABF2-8424-4C55-8C14-FB0CDE25B6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D52C358-85D5-4A65-9A85-F8BFC822ED3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829B561E-120C-4A56-A843-7587485735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8903215-3921-42A7-9B59-0F7708CD598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C52405D5-5AC2-468F-AEE2-8008067E154D}"/>
              </a:ext>
            </a:extLst>
          </p:cNvPr>
          <p:cNvSpPr>
            <a:spLocks noGrp="1"/>
          </p:cNvSpPr>
          <p:nvPr>
            <p:ph type="dt" sz="half" idx="10"/>
          </p:nvPr>
        </p:nvSpPr>
        <p:spPr/>
        <p:txBody>
          <a:bodyPr/>
          <a:lstStyle/>
          <a:p>
            <a:fld id="{B9B2E55E-5430-4817-8BFC-3451689375E7}" type="datetimeFigureOut">
              <a:rPr lang="en-NZ" smtClean="0"/>
              <a:t>16/10/2020</a:t>
            </a:fld>
            <a:endParaRPr lang="en-NZ"/>
          </a:p>
        </p:txBody>
      </p:sp>
      <p:sp>
        <p:nvSpPr>
          <p:cNvPr id="8" name="Footer Placeholder 7">
            <a:extLst>
              <a:ext uri="{FF2B5EF4-FFF2-40B4-BE49-F238E27FC236}">
                <a16:creationId xmlns:a16="http://schemas.microsoft.com/office/drawing/2014/main" id="{C1777016-3711-4829-8D5F-5A0791F0DCC5}"/>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89B76BF3-FE61-4DE5-9968-29804C95DC36}"/>
              </a:ext>
            </a:extLst>
          </p:cNvPr>
          <p:cNvSpPr>
            <a:spLocks noGrp="1"/>
          </p:cNvSpPr>
          <p:nvPr>
            <p:ph type="sldNum" sz="quarter" idx="12"/>
          </p:nvPr>
        </p:nvSpPr>
        <p:spPr/>
        <p:txBody>
          <a:bodyPr/>
          <a:lstStyle/>
          <a:p>
            <a:fld id="{6EAB271D-DDE2-4587-9741-6F488789D384}" type="slidenum">
              <a:rPr lang="en-NZ" smtClean="0"/>
              <a:t>‹#›</a:t>
            </a:fld>
            <a:endParaRPr lang="en-NZ"/>
          </a:p>
        </p:txBody>
      </p:sp>
    </p:spTree>
    <p:extLst>
      <p:ext uri="{BB962C8B-B14F-4D97-AF65-F5344CB8AC3E}">
        <p14:creationId xmlns:p14="http://schemas.microsoft.com/office/powerpoint/2010/main" val="3157579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59591-6661-4CED-B94F-9B455047AA05}"/>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DB57DEC4-4CB8-4197-931F-834C1CC77E69}"/>
              </a:ext>
            </a:extLst>
          </p:cNvPr>
          <p:cNvSpPr>
            <a:spLocks noGrp="1"/>
          </p:cNvSpPr>
          <p:nvPr>
            <p:ph type="dt" sz="half" idx="10"/>
          </p:nvPr>
        </p:nvSpPr>
        <p:spPr/>
        <p:txBody>
          <a:bodyPr/>
          <a:lstStyle/>
          <a:p>
            <a:fld id="{B9B2E55E-5430-4817-8BFC-3451689375E7}" type="datetimeFigureOut">
              <a:rPr lang="en-NZ" smtClean="0"/>
              <a:t>16/10/2020</a:t>
            </a:fld>
            <a:endParaRPr lang="en-NZ"/>
          </a:p>
        </p:txBody>
      </p:sp>
      <p:sp>
        <p:nvSpPr>
          <p:cNvPr id="4" name="Footer Placeholder 3">
            <a:extLst>
              <a:ext uri="{FF2B5EF4-FFF2-40B4-BE49-F238E27FC236}">
                <a16:creationId xmlns:a16="http://schemas.microsoft.com/office/drawing/2014/main" id="{FE883942-15BE-48AC-ADCB-161F936783A9}"/>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5247B2B9-DB0A-4E4F-9C46-7F80A72BC646}"/>
              </a:ext>
            </a:extLst>
          </p:cNvPr>
          <p:cNvSpPr>
            <a:spLocks noGrp="1"/>
          </p:cNvSpPr>
          <p:nvPr>
            <p:ph type="sldNum" sz="quarter" idx="12"/>
          </p:nvPr>
        </p:nvSpPr>
        <p:spPr/>
        <p:txBody>
          <a:bodyPr/>
          <a:lstStyle/>
          <a:p>
            <a:fld id="{6EAB271D-DDE2-4587-9741-6F488789D384}" type="slidenum">
              <a:rPr lang="en-NZ" smtClean="0"/>
              <a:t>‹#›</a:t>
            </a:fld>
            <a:endParaRPr lang="en-NZ"/>
          </a:p>
        </p:txBody>
      </p:sp>
    </p:spTree>
    <p:extLst>
      <p:ext uri="{BB962C8B-B14F-4D97-AF65-F5344CB8AC3E}">
        <p14:creationId xmlns:p14="http://schemas.microsoft.com/office/powerpoint/2010/main" val="399448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230D9F-4826-444F-B6C7-9BD383224F3E}"/>
              </a:ext>
            </a:extLst>
          </p:cNvPr>
          <p:cNvSpPr>
            <a:spLocks noGrp="1"/>
          </p:cNvSpPr>
          <p:nvPr>
            <p:ph type="dt" sz="half" idx="10"/>
          </p:nvPr>
        </p:nvSpPr>
        <p:spPr/>
        <p:txBody>
          <a:bodyPr/>
          <a:lstStyle/>
          <a:p>
            <a:fld id="{B9B2E55E-5430-4817-8BFC-3451689375E7}" type="datetimeFigureOut">
              <a:rPr lang="en-NZ" smtClean="0"/>
              <a:t>16/10/2020</a:t>
            </a:fld>
            <a:endParaRPr lang="en-NZ"/>
          </a:p>
        </p:txBody>
      </p:sp>
      <p:sp>
        <p:nvSpPr>
          <p:cNvPr id="3" name="Footer Placeholder 2">
            <a:extLst>
              <a:ext uri="{FF2B5EF4-FFF2-40B4-BE49-F238E27FC236}">
                <a16:creationId xmlns:a16="http://schemas.microsoft.com/office/drawing/2014/main" id="{F35FFCD5-5C58-49A7-AAC8-A2F6A095AE88}"/>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B2A9F991-655B-491E-B3A0-F64171F1A09E}"/>
              </a:ext>
            </a:extLst>
          </p:cNvPr>
          <p:cNvSpPr>
            <a:spLocks noGrp="1"/>
          </p:cNvSpPr>
          <p:nvPr>
            <p:ph type="sldNum" sz="quarter" idx="12"/>
          </p:nvPr>
        </p:nvSpPr>
        <p:spPr/>
        <p:txBody>
          <a:bodyPr/>
          <a:lstStyle/>
          <a:p>
            <a:fld id="{6EAB271D-DDE2-4587-9741-6F488789D384}" type="slidenum">
              <a:rPr lang="en-NZ" smtClean="0"/>
              <a:t>‹#›</a:t>
            </a:fld>
            <a:endParaRPr lang="en-NZ"/>
          </a:p>
        </p:txBody>
      </p:sp>
    </p:spTree>
    <p:extLst>
      <p:ext uri="{BB962C8B-B14F-4D97-AF65-F5344CB8AC3E}">
        <p14:creationId xmlns:p14="http://schemas.microsoft.com/office/powerpoint/2010/main" val="768383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13017-54A9-4A72-9044-65445863EF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A0B5C208-A749-4C14-B0CD-DFEF869727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950C1334-7D12-4B30-9A4F-3B21FA2AA2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D9F9923-E325-4BB2-A7FD-EE626D3DDDE8}"/>
              </a:ext>
            </a:extLst>
          </p:cNvPr>
          <p:cNvSpPr>
            <a:spLocks noGrp="1"/>
          </p:cNvSpPr>
          <p:nvPr>
            <p:ph type="dt" sz="half" idx="10"/>
          </p:nvPr>
        </p:nvSpPr>
        <p:spPr/>
        <p:txBody>
          <a:bodyPr/>
          <a:lstStyle/>
          <a:p>
            <a:fld id="{B9B2E55E-5430-4817-8BFC-3451689375E7}" type="datetimeFigureOut">
              <a:rPr lang="en-NZ" smtClean="0"/>
              <a:t>16/10/2020</a:t>
            </a:fld>
            <a:endParaRPr lang="en-NZ"/>
          </a:p>
        </p:txBody>
      </p:sp>
      <p:sp>
        <p:nvSpPr>
          <p:cNvPr id="6" name="Footer Placeholder 5">
            <a:extLst>
              <a:ext uri="{FF2B5EF4-FFF2-40B4-BE49-F238E27FC236}">
                <a16:creationId xmlns:a16="http://schemas.microsoft.com/office/drawing/2014/main" id="{408EE3B8-9152-4990-A1C8-33AF6A28D4F6}"/>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4F7F6B2A-BD7B-47EF-82CB-3882CEA10F97}"/>
              </a:ext>
            </a:extLst>
          </p:cNvPr>
          <p:cNvSpPr>
            <a:spLocks noGrp="1"/>
          </p:cNvSpPr>
          <p:nvPr>
            <p:ph type="sldNum" sz="quarter" idx="12"/>
          </p:nvPr>
        </p:nvSpPr>
        <p:spPr/>
        <p:txBody>
          <a:bodyPr/>
          <a:lstStyle/>
          <a:p>
            <a:fld id="{6EAB271D-DDE2-4587-9741-6F488789D384}" type="slidenum">
              <a:rPr lang="en-NZ" smtClean="0"/>
              <a:t>‹#›</a:t>
            </a:fld>
            <a:endParaRPr lang="en-NZ"/>
          </a:p>
        </p:txBody>
      </p:sp>
    </p:spTree>
    <p:extLst>
      <p:ext uri="{BB962C8B-B14F-4D97-AF65-F5344CB8AC3E}">
        <p14:creationId xmlns:p14="http://schemas.microsoft.com/office/powerpoint/2010/main" val="2814140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3BDFE-78A5-428D-AB8E-4D9068804E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568C1AE4-B6EE-45E0-88C1-1C4890964F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E42DA8C1-36E8-4E9D-8D62-CCDCFB4284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E64FE49-C08C-4B7C-822C-7D57FBFA22AE}"/>
              </a:ext>
            </a:extLst>
          </p:cNvPr>
          <p:cNvSpPr>
            <a:spLocks noGrp="1"/>
          </p:cNvSpPr>
          <p:nvPr>
            <p:ph type="dt" sz="half" idx="10"/>
          </p:nvPr>
        </p:nvSpPr>
        <p:spPr/>
        <p:txBody>
          <a:bodyPr/>
          <a:lstStyle/>
          <a:p>
            <a:fld id="{B9B2E55E-5430-4817-8BFC-3451689375E7}" type="datetimeFigureOut">
              <a:rPr lang="en-NZ" smtClean="0"/>
              <a:t>16/10/2020</a:t>
            </a:fld>
            <a:endParaRPr lang="en-NZ"/>
          </a:p>
        </p:txBody>
      </p:sp>
      <p:sp>
        <p:nvSpPr>
          <p:cNvPr id="6" name="Footer Placeholder 5">
            <a:extLst>
              <a:ext uri="{FF2B5EF4-FFF2-40B4-BE49-F238E27FC236}">
                <a16:creationId xmlns:a16="http://schemas.microsoft.com/office/drawing/2014/main" id="{1A67D078-1B90-4303-B323-087A6471B2F1}"/>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B4AF96FF-03BC-4547-8D5A-72C45527CD1F}"/>
              </a:ext>
            </a:extLst>
          </p:cNvPr>
          <p:cNvSpPr>
            <a:spLocks noGrp="1"/>
          </p:cNvSpPr>
          <p:nvPr>
            <p:ph type="sldNum" sz="quarter" idx="12"/>
          </p:nvPr>
        </p:nvSpPr>
        <p:spPr/>
        <p:txBody>
          <a:bodyPr/>
          <a:lstStyle/>
          <a:p>
            <a:fld id="{6EAB271D-DDE2-4587-9741-6F488789D384}" type="slidenum">
              <a:rPr lang="en-NZ" smtClean="0"/>
              <a:t>‹#›</a:t>
            </a:fld>
            <a:endParaRPr lang="en-NZ"/>
          </a:p>
        </p:txBody>
      </p:sp>
    </p:spTree>
    <p:extLst>
      <p:ext uri="{BB962C8B-B14F-4D97-AF65-F5344CB8AC3E}">
        <p14:creationId xmlns:p14="http://schemas.microsoft.com/office/powerpoint/2010/main" val="3678336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27B927-3340-46E6-9AD2-6A40A3CC71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2782F49A-0571-40C9-9A1B-1FF95610F7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4FC3E3FF-5D09-413B-BF3D-8C8CF99F84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B2E55E-5430-4817-8BFC-3451689375E7}" type="datetimeFigureOut">
              <a:rPr lang="en-NZ" smtClean="0"/>
              <a:t>16/10/2020</a:t>
            </a:fld>
            <a:endParaRPr lang="en-NZ"/>
          </a:p>
        </p:txBody>
      </p:sp>
      <p:sp>
        <p:nvSpPr>
          <p:cNvPr id="5" name="Footer Placeholder 4">
            <a:extLst>
              <a:ext uri="{FF2B5EF4-FFF2-40B4-BE49-F238E27FC236}">
                <a16:creationId xmlns:a16="http://schemas.microsoft.com/office/drawing/2014/main" id="{93427573-7749-4626-8030-C9B011FE2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259EDCAE-96D4-4EA8-99DE-55004C3C29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B271D-DDE2-4587-9741-6F488789D384}" type="slidenum">
              <a:rPr lang="en-NZ" smtClean="0"/>
              <a:t>‹#›</a:t>
            </a:fld>
            <a:endParaRPr lang="en-NZ"/>
          </a:p>
        </p:txBody>
      </p:sp>
    </p:spTree>
    <p:extLst>
      <p:ext uri="{BB962C8B-B14F-4D97-AF65-F5344CB8AC3E}">
        <p14:creationId xmlns:p14="http://schemas.microsoft.com/office/powerpoint/2010/main" val="640567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3.e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3C7DD5-360B-4921-B708-790C100BED34}"/>
              </a:ext>
            </a:extLst>
          </p:cNvPr>
          <p:cNvSpPr/>
          <p:nvPr/>
        </p:nvSpPr>
        <p:spPr>
          <a:xfrm>
            <a:off x="0" y="1"/>
            <a:ext cx="12192000" cy="2041585"/>
          </a:xfrm>
          <a:prstGeom prst="rect">
            <a:avLst/>
          </a:prstGeom>
          <a:solidFill>
            <a:schemeClr val="tx1"/>
          </a:solidFill>
        </p:spPr>
        <p:txBody>
          <a:bodyPr wrap="square">
            <a:spAutoFit/>
          </a:bodyPr>
          <a:lstStyle/>
          <a:p>
            <a:pPr>
              <a:spcBef>
                <a:spcPts val="800"/>
              </a:spcBef>
            </a:pPr>
            <a:endParaRPr lang="en-NZ" sz="533" dirty="0">
              <a:solidFill>
                <a:schemeClr val="bg1"/>
              </a:solidFill>
            </a:endParaRPr>
          </a:p>
          <a:p>
            <a:pPr>
              <a:spcBef>
                <a:spcPts val="800"/>
              </a:spcBef>
            </a:pPr>
            <a:r>
              <a:rPr lang="en-NZ" sz="2667" dirty="0">
                <a:solidFill>
                  <a:schemeClr val="bg1"/>
                </a:solidFill>
              </a:rPr>
              <a:t>  School of </a:t>
            </a:r>
          </a:p>
          <a:p>
            <a:r>
              <a:rPr lang="en-NZ" sz="4267" dirty="0">
                <a:solidFill>
                  <a:schemeClr val="bg1"/>
                </a:solidFill>
              </a:rPr>
              <a:t> Engineering and Computer Science</a:t>
            </a:r>
            <a:endParaRPr lang="en-NZ" sz="4800" dirty="0">
              <a:solidFill>
                <a:schemeClr val="bg1"/>
              </a:solidFill>
            </a:endParaRPr>
          </a:p>
          <a:p>
            <a:r>
              <a:rPr lang="en-NZ" sz="2133" dirty="0">
                <a:solidFill>
                  <a:schemeClr val="bg1"/>
                </a:solidFill>
              </a:rPr>
              <a:t>   Te Kura </a:t>
            </a:r>
            <a:r>
              <a:rPr lang="en-NZ" sz="2133" dirty="0" err="1">
                <a:solidFill>
                  <a:schemeClr val="bg1"/>
                </a:solidFill>
              </a:rPr>
              <a:t>Mātai</a:t>
            </a:r>
            <a:r>
              <a:rPr lang="en-NZ" sz="2133" dirty="0">
                <a:solidFill>
                  <a:schemeClr val="bg1"/>
                </a:solidFill>
              </a:rPr>
              <a:t> </a:t>
            </a:r>
            <a:r>
              <a:rPr lang="en-NZ" sz="2133" dirty="0" err="1">
                <a:solidFill>
                  <a:schemeClr val="bg1"/>
                </a:solidFill>
              </a:rPr>
              <a:t>Pūkaha</a:t>
            </a:r>
            <a:r>
              <a:rPr lang="en-NZ" sz="2133" dirty="0">
                <a:solidFill>
                  <a:schemeClr val="bg1"/>
                </a:solidFill>
              </a:rPr>
              <a:t>, </a:t>
            </a:r>
            <a:r>
              <a:rPr lang="en-NZ" sz="2133" dirty="0" err="1">
                <a:solidFill>
                  <a:schemeClr val="bg1"/>
                </a:solidFill>
              </a:rPr>
              <a:t>Pūrorohiko</a:t>
            </a:r>
            <a:endParaRPr lang="en-NZ" sz="2133" dirty="0">
              <a:solidFill>
                <a:schemeClr val="bg1"/>
              </a:solidFill>
            </a:endParaRPr>
          </a:p>
          <a:p>
            <a:endParaRPr lang="en-NZ" sz="2400" dirty="0"/>
          </a:p>
        </p:txBody>
      </p:sp>
      <p:sp>
        <p:nvSpPr>
          <p:cNvPr id="3" name="TextBox 2">
            <a:extLst>
              <a:ext uri="{FF2B5EF4-FFF2-40B4-BE49-F238E27FC236}">
                <a16:creationId xmlns:a16="http://schemas.microsoft.com/office/drawing/2014/main" id="{E2346EBA-D898-4D6A-A7A1-0D17AC0663CE}"/>
              </a:ext>
            </a:extLst>
          </p:cNvPr>
          <p:cNvSpPr txBox="1"/>
          <p:nvPr/>
        </p:nvSpPr>
        <p:spPr>
          <a:xfrm>
            <a:off x="2699666" y="2113399"/>
            <a:ext cx="6792757" cy="3273140"/>
          </a:xfrm>
          <a:prstGeom prst="rect">
            <a:avLst/>
          </a:prstGeom>
          <a:solidFill>
            <a:schemeClr val="bg1"/>
          </a:solidFill>
        </p:spPr>
        <p:txBody>
          <a:bodyPr wrap="none" rtlCol="0">
            <a:spAutoFit/>
          </a:bodyPr>
          <a:lstStyle/>
          <a:p>
            <a:pPr algn="ctr"/>
            <a:r>
              <a:rPr lang="en-NZ" sz="5867" b="1" dirty="0" err="1"/>
              <a:t>CYBR</a:t>
            </a:r>
            <a:r>
              <a:rPr lang="en-NZ" sz="5867" b="1" dirty="0"/>
              <a:t> 271 T2 2020 </a:t>
            </a:r>
            <a:br>
              <a:rPr lang="en-NZ" sz="5867" b="1" dirty="0"/>
            </a:br>
            <a:r>
              <a:rPr lang="en-NZ" sz="4267" b="1" dirty="0">
                <a:solidFill>
                  <a:srgbClr val="0070C0"/>
                </a:solidFill>
              </a:rPr>
              <a:t>Secure Programming</a:t>
            </a:r>
          </a:p>
          <a:p>
            <a:pPr algn="ctr"/>
            <a:endParaRPr lang="en-NZ" sz="1467" b="1" dirty="0">
              <a:solidFill>
                <a:srgbClr val="0070C0"/>
              </a:solidFill>
            </a:endParaRPr>
          </a:p>
          <a:p>
            <a:pPr algn="ctr"/>
            <a:r>
              <a:rPr lang="en-NZ" sz="2667" b="1" dirty="0"/>
              <a:t>Ian Welch, </a:t>
            </a:r>
            <a:r>
              <a:rPr lang="en-NZ" sz="2667" b="1" dirty="0" err="1"/>
              <a:t>Harith</a:t>
            </a:r>
            <a:r>
              <a:rPr lang="en-NZ" sz="2667" b="1" dirty="0"/>
              <a:t> Al-</a:t>
            </a:r>
            <a:r>
              <a:rPr lang="en-NZ" sz="2667" b="1" dirty="0" err="1"/>
              <a:t>Sahaf</a:t>
            </a:r>
            <a:endParaRPr lang="en-NZ" sz="4800" b="1" dirty="0"/>
          </a:p>
          <a:p>
            <a:pPr algn="ctr"/>
            <a:endParaRPr lang="en-NZ" sz="1467" b="1" dirty="0"/>
          </a:p>
          <a:p>
            <a:pPr algn="ctr"/>
            <a:endParaRPr lang="en-NZ" sz="667" b="1" dirty="0"/>
          </a:p>
          <a:p>
            <a:pPr algn="ctr"/>
            <a:r>
              <a:rPr lang="en-NZ" sz="4267" b="1" dirty="0">
                <a:solidFill>
                  <a:srgbClr val="FF0000"/>
                </a:solidFill>
              </a:rPr>
              <a:t>Tutorial – Week 12 (Revision)</a:t>
            </a:r>
            <a:endParaRPr lang="en-NZ" sz="2133" b="1" dirty="0">
              <a:solidFill>
                <a:srgbClr val="FF0000"/>
              </a:solidFill>
            </a:endParaRPr>
          </a:p>
        </p:txBody>
      </p:sp>
      <p:cxnSp>
        <p:nvCxnSpPr>
          <p:cNvPr id="4" name="Straight Connector 3">
            <a:extLst>
              <a:ext uri="{FF2B5EF4-FFF2-40B4-BE49-F238E27FC236}">
                <a16:creationId xmlns:a16="http://schemas.microsoft.com/office/drawing/2014/main" id="{45DF401D-C517-4730-A3F8-AE7BED0886FC}"/>
              </a:ext>
            </a:extLst>
          </p:cNvPr>
          <p:cNvCxnSpPr>
            <a:cxnSpLocks/>
          </p:cNvCxnSpPr>
          <p:nvPr/>
        </p:nvCxnSpPr>
        <p:spPr>
          <a:xfrm>
            <a:off x="903501" y="4547852"/>
            <a:ext cx="10732132"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itle 5">
            <a:extLst>
              <a:ext uri="{FF2B5EF4-FFF2-40B4-BE49-F238E27FC236}">
                <a16:creationId xmlns:a16="http://schemas.microsoft.com/office/drawing/2014/main" id="{D0D79FCA-47D6-43BE-9DEA-2529978279DB}"/>
              </a:ext>
            </a:extLst>
          </p:cNvPr>
          <p:cNvSpPr>
            <a:spLocks noGrp="1"/>
          </p:cNvSpPr>
          <p:nvPr>
            <p:ph type="title"/>
          </p:nvPr>
        </p:nvSpPr>
        <p:spPr/>
        <p:txBody>
          <a:bodyPr/>
          <a:lstStyle/>
          <a:p>
            <a:endParaRPr lang="en-NZ"/>
          </a:p>
        </p:txBody>
      </p:sp>
      <p:sp>
        <p:nvSpPr>
          <p:cNvPr id="7" name="Content Placeholder 6">
            <a:extLst>
              <a:ext uri="{FF2B5EF4-FFF2-40B4-BE49-F238E27FC236}">
                <a16:creationId xmlns:a16="http://schemas.microsoft.com/office/drawing/2014/main" id="{EFBB738D-EAE4-47DF-B934-FDBECFD228AA}"/>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1665816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4656" y="401036"/>
            <a:ext cx="11436026" cy="830997"/>
          </a:xfrm>
          <a:prstGeom prst="rect">
            <a:avLst/>
          </a:prstGeom>
          <a:noFill/>
        </p:spPr>
        <p:txBody>
          <a:bodyPr wrap="square" rtlCol="0">
            <a:spAutoFit/>
          </a:bodyPr>
          <a:lstStyle/>
          <a:p>
            <a:r>
              <a:rPr lang="en-NZ" sz="4800" b="1" dirty="0"/>
              <a:t>Threat Modelling techniques</a:t>
            </a:r>
          </a:p>
        </p:txBody>
      </p:sp>
      <p:sp>
        <p:nvSpPr>
          <p:cNvPr id="7" name="TextBox 6">
            <a:extLst>
              <a:ext uri="{FF2B5EF4-FFF2-40B4-BE49-F238E27FC236}">
                <a16:creationId xmlns:a16="http://schemas.microsoft.com/office/drawing/2014/main" id="{8BFA2B1D-4A1C-42F6-A867-28FA40B04759}"/>
              </a:ext>
            </a:extLst>
          </p:cNvPr>
          <p:cNvSpPr txBox="1"/>
          <p:nvPr/>
        </p:nvSpPr>
        <p:spPr>
          <a:xfrm>
            <a:off x="403412" y="1428447"/>
            <a:ext cx="3771023" cy="1938992"/>
          </a:xfrm>
          <a:prstGeom prst="rect">
            <a:avLst/>
          </a:prstGeom>
          <a:noFill/>
        </p:spPr>
        <p:txBody>
          <a:bodyPr wrap="square" rtlCol="0">
            <a:spAutoFit/>
          </a:bodyPr>
          <a:lstStyle/>
          <a:p>
            <a:r>
              <a:rPr lang="en-US" sz="2400" b="1" i="1" dirty="0"/>
              <a:t>Unstructured</a:t>
            </a:r>
          </a:p>
          <a:p>
            <a:endParaRPr lang="en-US" sz="2400" dirty="0"/>
          </a:p>
          <a:p>
            <a:pPr marL="457200" indent="-457200">
              <a:buFont typeface="+mj-lt"/>
              <a:buAutoNum type="arabicPeriod"/>
            </a:pPr>
            <a:r>
              <a:rPr lang="en-US" sz="2400" dirty="0"/>
              <a:t>Persona non Grata</a:t>
            </a:r>
            <a:endParaRPr lang="en-NZ" sz="2400" dirty="0"/>
          </a:p>
          <a:p>
            <a:pPr marL="457200" indent="-457200">
              <a:buFont typeface="+mj-lt"/>
              <a:buAutoNum type="arabicPeriod"/>
            </a:pPr>
            <a:r>
              <a:rPr lang="en-NZ" sz="2400" dirty="0"/>
              <a:t>Misuse cases</a:t>
            </a:r>
          </a:p>
          <a:p>
            <a:pPr marL="457200" indent="-457200">
              <a:buFont typeface="+mj-lt"/>
              <a:buAutoNum type="arabicPeriod"/>
            </a:pPr>
            <a:r>
              <a:rPr lang="en-US" sz="2400" dirty="0"/>
              <a:t>Security cards</a:t>
            </a:r>
            <a:endParaRPr lang="en-NZ" sz="2400" dirty="0"/>
          </a:p>
        </p:txBody>
      </p:sp>
      <p:sp>
        <p:nvSpPr>
          <p:cNvPr id="8" name="TextBox 7">
            <a:extLst>
              <a:ext uri="{FF2B5EF4-FFF2-40B4-BE49-F238E27FC236}">
                <a16:creationId xmlns:a16="http://schemas.microsoft.com/office/drawing/2014/main" id="{8BFA2B1D-4A1C-42F6-A867-28FA40B04759}"/>
              </a:ext>
            </a:extLst>
          </p:cNvPr>
          <p:cNvSpPr txBox="1"/>
          <p:nvPr/>
        </p:nvSpPr>
        <p:spPr>
          <a:xfrm>
            <a:off x="5088056" y="1428446"/>
            <a:ext cx="3771023" cy="1569660"/>
          </a:xfrm>
          <a:prstGeom prst="rect">
            <a:avLst/>
          </a:prstGeom>
          <a:noFill/>
        </p:spPr>
        <p:txBody>
          <a:bodyPr wrap="square" rtlCol="0">
            <a:spAutoFit/>
          </a:bodyPr>
          <a:lstStyle/>
          <a:p>
            <a:r>
              <a:rPr lang="en-US" sz="2400" b="1" i="1" dirty="0"/>
              <a:t>Structured</a:t>
            </a:r>
          </a:p>
          <a:p>
            <a:endParaRPr lang="en-US" sz="2400" dirty="0"/>
          </a:p>
          <a:p>
            <a:pPr marL="457200" indent="-457200">
              <a:buFont typeface="+mj-lt"/>
              <a:buAutoNum type="arabicPeriod"/>
            </a:pPr>
            <a:r>
              <a:rPr lang="en-NZ" sz="2400" dirty="0"/>
              <a:t>STRIDE</a:t>
            </a:r>
          </a:p>
          <a:p>
            <a:pPr marL="457200" indent="-457200">
              <a:buFont typeface="+mj-lt"/>
              <a:buAutoNum type="arabicPeriod"/>
            </a:pPr>
            <a:r>
              <a:rPr lang="en-NZ" sz="2400" dirty="0"/>
              <a:t>DREAD</a:t>
            </a:r>
          </a:p>
        </p:txBody>
      </p:sp>
      <p:grpSp>
        <p:nvGrpSpPr>
          <p:cNvPr id="9" name="Group 8"/>
          <p:cNvGrpSpPr/>
          <p:nvPr/>
        </p:nvGrpSpPr>
        <p:grpSpPr>
          <a:xfrm>
            <a:off x="-1" y="6293223"/>
            <a:ext cx="12192001" cy="564777"/>
            <a:chOff x="-17967" y="6494445"/>
            <a:chExt cx="9279644" cy="369332"/>
          </a:xfrm>
        </p:grpSpPr>
        <p:sp>
          <p:nvSpPr>
            <p:cNvPr id="10" name="Rectangle 9"/>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p>
          </p:txBody>
        </p:sp>
        <p:sp>
          <p:nvSpPr>
            <p:cNvPr id="12" name="TextBox 11"/>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a:solidFill>
                    <a:schemeClr val="bg1"/>
                  </a:solidFill>
                </a:rPr>
                <a:pPr/>
                <a:t>10</a:t>
              </a:fld>
              <a:endParaRPr lang="en-US" dirty="0">
                <a:solidFill>
                  <a:schemeClr val="bg1"/>
                </a:solidFill>
              </a:endParaRPr>
            </a:p>
          </p:txBody>
        </p:sp>
      </p:grpSp>
      <p:sp>
        <p:nvSpPr>
          <p:cNvPr id="13" name="Content Placeholder 2">
            <a:extLst>
              <a:ext uri="{FF2B5EF4-FFF2-40B4-BE49-F238E27FC236}">
                <a16:creationId xmlns:a16="http://schemas.microsoft.com/office/drawing/2014/main" id="{F021C8DA-A617-4982-A878-B11A480BB3C2}"/>
              </a:ext>
            </a:extLst>
          </p:cNvPr>
          <p:cNvSpPr txBox="1">
            <a:spLocks/>
          </p:cNvSpPr>
          <p:nvPr/>
        </p:nvSpPr>
        <p:spPr>
          <a:xfrm>
            <a:off x="148516" y="3744862"/>
            <a:ext cx="10515600" cy="32329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NZ" dirty="0"/>
              <a:t>Describe the concept of misuse cases, persona non grata and security cards to support brainstorming approach to threat modelling.</a:t>
            </a:r>
          </a:p>
          <a:p>
            <a:pPr marL="342900" indent="-342900" algn="l">
              <a:buFont typeface="Arial" panose="020B0604020202020204" pitchFamily="34" charset="0"/>
              <a:buChar char="•"/>
            </a:pPr>
            <a:r>
              <a:rPr lang="en-NZ" dirty="0"/>
              <a:t>Discuss the pro’s and con’s of these concepts.</a:t>
            </a:r>
          </a:p>
          <a:p>
            <a:pPr marL="342900" indent="-342900" algn="l">
              <a:buFont typeface="Arial" panose="020B0604020202020204" pitchFamily="34" charset="0"/>
              <a:buChar char="•"/>
            </a:pPr>
            <a:r>
              <a:rPr lang="en-NZ" dirty="0"/>
              <a:t>Explain how persona non grata can help with the development of misuse cases.</a:t>
            </a:r>
          </a:p>
        </p:txBody>
      </p:sp>
    </p:spTree>
    <p:extLst>
      <p:ext uri="{BB962C8B-B14F-4D97-AF65-F5344CB8AC3E}">
        <p14:creationId xmlns:p14="http://schemas.microsoft.com/office/powerpoint/2010/main" val="813966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938BA5-D30E-4AA9-A73E-7F008C952DF9}"/>
              </a:ext>
            </a:extLst>
          </p:cNvPr>
          <p:cNvSpPr>
            <a:spLocks noGrp="1"/>
          </p:cNvSpPr>
          <p:nvPr>
            <p:ph idx="1"/>
          </p:nvPr>
        </p:nvSpPr>
        <p:spPr>
          <a:xfrm>
            <a:off x="838200" y="1516567"/>
            <a:ext cx="5731276" cy="4259766"/>
          </a:xfrm>
        </p:spPr>
        <p:txBody>
          <a:bodyPr>
            <a:normAutofit/>
          </a:bodyPr>
          <a:lstStyle/>
          <a:p>
            <a:r>
              <a:rPr lang="en-NZ" dirty="0"/>
              <a:t>Identify the main elements of a dataflow diagram (DFD) and be able to interpret the semantics of a DFD</a:t>
            </a:r>
          </a:p>
          <a:p>
            <a:r>
              <a:rPr lang="en-NZ" dirty="0"/>
              <a:t>Describe each of the different STRIDE threats</a:t>
            </a:r>
          </a:p>
          <a:p>
            <a:r>
              <a:rPr lang="en-NZ" dirty="0"/>
              <a:t>Apply STRIDE to a DFD to identify threats to security</a:t>
            </a:r>
          </a:p>
          <a:p>
            <a:pPr marL="0" indent="0">
              <a:buNone/>
            </a:pPr>
            <a:endParaRPr lang="en-NZ" dirty="0"/>
          </a:p>
          <a:p>
            <a:pPr marL="0" indent="0">
              <a:buNone/>
            </a:pPr>
            <a:endParaRPr lang="en-NZ" dirty="0"/>
          </a:p>
          <a:p>
            <a:pPr marL="0" indent="0">
              <a:buNone/>
            </a:pPr>
            <a:endParaRPr lang="en-NZ" dirty="0"/>
          </a:p>
          <a:p>
            <a:pPr marL="0" indent="0">
              <a:buNone/>
            </a:pPr>
            <a:endParaRPr lang="en-NZ" dirty="0"/>
          </a:p>
        </p:txBody>
      </p:sp>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a:t>STRIDE Threat Modelling</a:t>
            </a:r>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a:solidFill>
                    <a:schemeClr val="bg1"/>
                  </a:solidFill>
                </a:rPr>
                <a:pPr/>
                <a:t>11</a:t>
              </a:fld>
              <a:endParaRPr lang="en-US" dirty="0">
                <a:solidFill>
                  <a:schemeClr val="bg1"/>
                </a:solidFill>
              </a:endParaRPr>
            </a:p>
          </p:txBody>
        </p:sp>
      </p:grpSp>
      <p:pic>
        <p:nvPicPr>
          <p:cNvPr id="4" name="Picture 3">
            <a:extLst>
              <a:ext uri="{FF2B5EF4-FFF2-40B4-BE49-F238E27FC236}">
                <a16:creationId xmlns:a16="http://schemas.microsoft.com/office/drawing/2014/main" id="{CA015A4A-2C5B-465C-8ACD-F1DFE1AB2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6042" y="1338519"/>
            <a:ext cx="5238750" cy="4067175"/>
          </a:xfrm>
          <a:prstGeom prst="rect">
            <a:avLst/>
          </a:prstGeom>
        </p:spPr>
      </p:pic>
    </p:spTree>
    <p:extLst>
      <p:ext uri="{BB962C8B-B14F-4D97-AF65-F5344CB8AC3E}">
        <p14:creationId xmlns:p14="http://schemas.microsoft.com/office/powerpoint/2010/main" val="2555646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938BA5-D30E-4AA9-A73E-7F008C952DF9}"/>
              </a:ext>
            </a:extLst>
          </p:cNvPr>
          <p:cNvSpPr>
            <a:spLocks noGrp="1"/>
          </p:cNvSpPr>
          <p:nvPr>
            <p:ph idx="1"/>
          </p:nvPr>
        </p:nvSpPr>
        <p:spPr>
          <a:xfrm>
            <a:off x="838200" y="1401156"/>
            <a:ext cx="4497280" cy="4259766"/>
          </a:xfrm>
        </p:spPr>
        <p:txBody>
          <a:bodyPr>
            <a:normAutofit/>
          </a:bodyPr>
          <a:lstStyle/>
          <a:p>
            <a:r>
              <a:rPr lang="en-NZ" dirty="0"/>
              <a:t>Probability * Impact Ranking</a:t>
            </a:r>
          </a:p>
          <a:p>
            <a:r>
              <a:rPr lang="en-NZ" dirty="0"/>
              <a:t>Probability is chance of a failure within a certain time</a:t>
            </a:r>
          </a:p>
          <a:p>
            <a:r>
              <a:rPr lang="en-NZ" dirty="0"/>
              <a:t>Impact might be estimated loss</a:t>
            </a:r>
          </a:p>
          <a:p>
            <a:r>
              <a:rPr lang="en-NZ" dirty="0"/>
              <a:t>Basis of </a:t>
            </a:r>
            <a:r>
              <a:rPr lang="en-NZ" dirty="0" err="1"/>
              <a:t>cyberinsurance</a:t>
            </a:r>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p:txBody>
      </p:sp>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a:t>Ranking Threats - Probabilistic</a:t>
            </a:r>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a:solidFill>
                    <a:schemeClr val="bg1"/>
                  </a:solidFill>
                </a:rPr>
                <a:pPr/>
                <a:t>12</a:t>
              </a:fld>
              <a:endParaRPr lang="en-US" dirty="0">
                <a:solidFill>
                  <a:schemeClr val="bg1"/>
                </a:solidFill>
              </a:endParaRPr>
            </a:p>
          </p:txBody>
        </p:sp>
      </p:grpSp>
      <p:pic>
        <p:nvPicPr>
          <p:cNvPr id="9" name="Picture 2" descr="Normal Distribution">
            <a:extLst>
              <a:ext uri="{FF2B5EF4-FFF2-40B4-BE49-F238E27FC236}">
                <a16:creationId xmlns:a16="http://schemas.microsoft.com/office/drawing/2014/main" id="{F8D3AE20-E026-4F3D-9CF4-EAC0676859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2783" y="1232033"/>
            <a:ext cx="6155413" cy="431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804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938BA5-D30E-4AA9-A73E-7F008C952DF9}"/>
              </a:ext>
            </a:extLst>
          </p:cNvPr>
          <p:cNvSpPr>
            <a:spLocks noGrp="1"/>
          </p:cNvSpPr>
          <p:nvPr>
            <p:ph idx="1"/>
          </p:nvPr>
        </p:nvSpPr>
        <p:spPr>
          <a:xfrm>
            <a:off x="838200" y="1346445"/>
            <a:ext cx="4967177" cy="5110520"/>
          </a:xfrm>
        </p:spPr>
        <p:txBody>
          <a:bodyPr>
            <a:normAutofit fontScale="70000" lnSpcReduction="20000"/>
          </a:bodyPr>
          <a:lstStyle/>
          <a:p>
            <a:pPr>
              <a:buFont typeface="Arial" panose="020B0604020202020204" pitchFamily="34" charset="0"/>
              <a:buChar char="•"/>
            </a:pPr>
            <a:r>
              <a:rPr lang="en-NZ" dirty="0"/>
              <a:t>DREAD Average Ranking</a:t>
            </a:r>
          </a:p>
          <a:p>
            <a:pPr>
              <a:buFont typeface="Arial" panose="020B0604020202020204" pitchFamily="34" charset="0"/>
              <a:buChar char="•"/>
            </a:pPr>
            <a:r>
              <a:rPr lang="en-NZ" dirty="0"/>
              <a:t>Damage Potential –If a threat exploit occurs, evaluate the damage caused</a:t>
            </a:r>
          </a:p>
          <a:p>
            <a:pPr lvl="1">
              <a:buFont typeface="Arial" panose="020B0604020202020204" pitchFamily="34" charset="0"/>
              <a:buChar char="•"/>
            </a:pPr>
            <a:r>
              <a:rPr lang="en-NZ" dirty="0"/>
              <a:t>0 = Nothing</a:t>
            </a:r>
          </a:p>
          <a:p>
            <a:pPr lvl="1">
              <a:buFont typeface="Arial" panose="020B0604020202020204" pitchFamily="34" charset="0"/>
              <a:buChar char="•"/>
            </a:pPr>
            <a:r>
              <a:rPr lang="en-NZ" dirty="0"/>
              <a:t>5 = Individual user data compromised</a:t>
            </a:r>
          </a:p>
          <a:p>
            <a:pPr lvl="1">
              <a:buFont typeface="Arial" panose="020B0604020202020204" pitchFamily="34" charset="0"/>
              <a:buChar char="•"/>
            </a:pPr>
            <a:r>
              <a:rPr lang="en-NZ" dirty="0"/>
              <a:t>10=Complete system or data destruction</a:t>
            </a:r>
          </a:p>
          <a:p>
            <a:pPr>
              <a:buFont typeface="Arial" panose="020B0604020202020204" pitchFamily="34" charset="0"/>
              <a:buChar char="•"/>
            </a:pPr>
            <a:r>
              <a:rPr lang="en-NZ" dirty="0"/>
              <a:t>Reproducibility –How easy is it to reproduce the threat exploit?</a:t>
            </a:r>
          </a:p>
          <a:p>
            <a:pPr lvl="1">
              <a:buFont typeface="Arial" panose="020B0604020202020204" pitchFamily="34" charset="0"/>
              <a:buChar char="•"/>
            </a:pPr>
            <a:r>
              <a:rPr lang="en-NZ" dirty="0"/>
              <a:t>0 = Very hard or impossible even for administrators/DBAs</a:t>
            </a:r>
          </a:p>
          <a:p>
            <a:pPr lvl="1">
              <a:buFont typeface="Arial" panose="020B0604020202020204" pitchFamily="34" charset="0"/>
              <a:buChar char="•"/>
            </a:pPr>
            <a:r>
              <a:rPr lang="en-NZ" dirty="0"/>
              <a:t>5 = One or two steps required, may need an authorized user</a:t>
            </a:r>
          </a:p>
          <a:p>
            <a:pPr lvl="1">
              <a:buFont typeface="Arial" panose="020B0604020202020204" pitchFamily="34" charset="0"/>
              <a:buChar char="•"/>
            </a:pPr>
            <a:r>
              <a:rPr lang="en-NZ" dirty="0"/>
              <a:t>10 = Just a web browser is enough</a:t>
            </a:r>
          </a:p>
          <a:p>
            <a:pPr>
              <a:buFont typeface="Arial" panose="020B0604020202020204" pitchFamily="34" charset="0"/>
              <a:buChar char="•"/>
            </a:pPr>
            <a:r>
              <a:rPr lang="en-NZ" dirty="0"/>
              <a:t>Exploitability –What is needed to exploit this threat?</a:t>
            </a:r>
          </a:p>
          <a:p>
            <a:pPr lvl="1">
              <a:buFont typeface="Arial" panose="020B0604020202020204" pitchFamily="34" charset="0"/>
              <a:buChar char="•"/>
            </a:pPr>
            <a:r>
              <a:rPr lang="en-NZ" dirty="0"/>
              <a:t>0 = Advanced programming &amp; networking knowledge</a:t>
            </a:r>
          </a:p>
          <a:p>
            <a:pPr lvl="1">
              <a:buFont typeface="Arial" panose="020B0604020202020204" pitchFamily="34" charset="0"/>
              <a:buChar char="•"/>
            </a:pPr>
            <a:r>
              <a:rPr lang="en-NZ" dirty="0"/>
              <a:t>5 = Malware exists on the Net, or any tolls available</a:t>
            </a:r>
          </a:p>
          <a:p>
            <a:pPr lvl="1">
              <a:buFont typeface="Arial" panose="020B0604020202020204" pitchFamily="34" charset="0"/>
              <a:buChar char="•"/>
            </a:pPr>
            <a:r>
              <a:rPr lang="en-NZ" dirty="0"/>
              <a:t>10 = Just a web browser is enough</a:t>
            </a:r>
          </a:p>
        </p:txBody>
      </p:sp>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a:t>Heuristic - DREAD</a:t>
            </a:r>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a:solidFill>
                    <a:schemeClr val="bg1"/>
                  </a:solidFill>
                </a:rPr>
                <a:pPr/>
                <a:t>13</a:t>
              </a:fld>
              <a:endParaRPr lang="en-US" dirty="0">
                <a:solidFill>
                  <a:schemeClr val="bg1"/>
                </a:solidFill>
              </a:endParaRPr>
            </a:p>
          </p:txBody>
        </p:sp>
      </p:grpSp>
      <p:sp>
        <p:nvSpPr>
          <p:cNvPr id="2" name="Rectangle 1">
            <a:extLst>
              <a:ext uri="{FF2B5EF4-FFF2-40B4-BE49-F238E27FC236}">
                <a16:creationId xmlns:a16="http://schemas.microsoft.com/office/drawing/2014/main" id="{3AC17294-50B1-4F19-BB36-D378531F611E}"/>
              </a:ext>
            </a:extLst>
          </p:cNvPr>
          <p:cNvSpPr/>
          <p:nvPr/>
        </p:nvSpPr>
        <p:spPr>
          <a:xfrm>
            <a:off x="5924109" y="1346445"/>
            <a:ext cx="6096000" cy="4247317"/>
          </a:xfrm>
          <a:prstGeom prst="rect">
            <a:avLst/>
          </a:prstGeom>
        </p:spPr>
        <p:txBody>
          <a:bodyPr>
            <a:spAutoFit/>
          </a:bodyPr>
          <a:lstStyle/>
          <a:p>
            <a:pPr marL="285750" indent="-285750">
              <a:buFont typeface="Arial" panose="020B0604020202020204" pitchFamily="34" charset="0"/>
              <a:buChar char="•"/>
            </a:pPr>
            <a:r>
              <a:rPr lang="en-NZ" dirty="0"/>
              <a:t>Affected Users</a:t>
            </a:r>
          </a:p>
          <a:p>
            <a:pPr marL="742950" lvl="1" indent="-285750">
              <a:buFont typeface="Arial" panose="020B0604020202020204" pitchFamily="34" charset="0"/>
              <a:buChar char="•"/>
            </a:pPr>
            <a:r>
              <a:rPr lang="en-NZ" dirty="0"/>
              <a:t>How many users are affected?</a:t>
            </a:r>
          </a:p>
          <a:p>
            <a:pPr marL="1200150" lvl="2" indent="-285750">
              <a:buFont typeface="Arial" panose="020B0604020202020204" pitchFamily="34" charset="0"/>
              <a:buChar char="•"/>
            </a:pPr>
            <a:r>
              <a:rPr lang="en-NZ" dirty="0"/>
              <a:t>0 = None</a:t>
            </a:r>
          </a:p>
          <a:p>
            <a:pPr marL="1200150" lvl="2" indent="-285750">
              <a:buFont typeface="Arial" panose="020B0604020202020204" pitchFamily="34" charset="0"/>
              <a:buChar char="•"/>
            </a:pPr>
            <a:r>
              <a:rPr lang="en-NZ" dirty="0"/>
              <a:t>5 = Some users, but not all</a:t>
            </a:r>
          </a:p>
          <a:p>
            <a:pPr marL="1200150" lvl="2" indent="-285750">
              <a:buFont typeface="Arial" panose="020B0604020202020204" pitchFamily="34" charset="0"/>
              <a:buChar char="•"/>
            </a:pPr>
            <a:r>
              <a:rPr lang="en-NZ" dirty="0"/>
              <a:t>10 = All users</a:t>
            </a:r>
          </a:p>
          <a:p>
            <a:pPr marL="285750" indent="-285750">
              <a:buFont typeface="Arial" panose="020B0604020202020204" pitchFamily="34" charset="0"/>
              <a:buChar char="•"/>
            </a:pPr>
            <a:r>
              <a:rPr lang="en-NZ" dirty="0"/>
              <a:t>Discoverability</a:t>
            </a:r>
          </a:p>
          <a:p>
            <a:pPr marL="742950" lvl="1" indent="-285750">
              <a:buFont typeface="Arial" panose="020B0604020202020204" pitchFamily="34" charset="0"/>
              <a:buChar char="•"/>
            </a:pPr>
            <a:r>
              <a:rPr lang="en-NZ" dirty="0"/>
              <a:t>How easy is it to discover the threat</a:t>
            </a:r>
          </a:p>
          <a:p>
            <a:pPr marL="1200150" lvl="2" indent="-285750">
              <a:buFont typeface="Arial" panose="020B0604020202020204" pitchFamily="34" charset="0"/>
              <a:buChar char="•"/>
            </a:pPr>
            <a:r>
              <a:rPr lang="en-NZ" dirty="0"/>
              <a:t>0 = Very hard or impossible; needs source code or admin access</a:t>
            </a:r>
          </a:p>
          <a:p>
            <a:pPr marL="1200150" lvl="2" indent="-285750">
              <a:buFont typeface="Arial" panose="020B0604020202020204" pitchFamily="34" charset="0"/>
              <a:buChar char="•"/>
            </a:pPr>
            <a:r>
              <a:rPr lang="en-NZ" dirty="0"/>
              <a:t>5 = Can figure it out by guessing or monitoring network traces</a:t>
            </a:r>
          </a:p>
          <a:p>
            <a:pPr marL="1200150" lvl="2" indent="-285750">
              <a:buFont typeface="Arial" panose="020B0604020202020204" pitchFamily="34" charset="0"/>
              <a:buChar char="•"/>
            </a:pPr>
            <a:r>
              <a:rPr lang="en-NZ" dirty="0"/>
              <a:t>10 = Information is visible in the web browser or address bar or in the form or as a hidden variable</a:t>
            </a:r>
          </a:p>
          <a:p>
            <a:pPr marL="285750" indent="-285750">
              <a:buFont typeface="Arial" panose="020B0604020202020204" pitchFamily="34" charset="0"/>
              <a:buChar char="•"/>
            </a:pPr>
            <a:r>
              <a:rPr lang="en-NZ" dirty="0"/>
              <a:t>Finally use the formula:</a:t>
            </a:r>
          </a:p>
          <a:p>
            <a:pPr marL="285750" indent="-285750">
              <a:buFont typeface="Arial" panose="020B0604020202020204" pitchFamily="34" charset="0"/>
              <a:buChar char="•"/>
            </a:pPr>
            <a:r>
              <a:rPr lang="en-NZ" dirty="0"/>
              <a:t>Average Threat Ranking = (D + R + E + A + D)</a:t>
            </a:r>
          </a:p>
        </p:txBody>
      </p:sp>
    </p:spTree>
    <p:extLst>
      <p:ext uri="{BB962C8B-B14F-4D97-AF65-F5344CB8AC3E}">
        <p14:creationId xmlns:p14="http://schemas.microsoft.com/office/powerpoint/2010/main" val="2531548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8119697-9A5C-4187-B15B-76EA790C458B}"/>
              </a:ext>
            </a:extLst>
          </p:cNvPr>
          <p:cNvSpPr>
            <a:spLocks noGrp="1"/>
          </p:cNvSpPr>
          <p:nvPr>
            <p:ph type="title"/>
          </p:nvPr>
        </p:nvSpPr>
        <p:spPr/>
        <p:txBody>
          <a:bodyPr/>
          <a:lstStyle/>
          <a:p>
            <a:r>
              <a:rPr lang="en-US" dirty="0"/>
              <a:t>Addressing threats</a:t>
            </a:r>
            <a:endParaRPr lang="en-NZ" dirty="0"/>
          </a:p>
        </p:txBody>
      </p:sp>
      <p:sp>
        <p:nvSpPr>
          <p:cNvPr id="6" name="Text Placeholder 5">
            <a:extLst>
              <a:ext uri="{FF2B5EF4-FFF2-40B4-BE49-F238E27FC236}">
                <a16:creationId xmlns:a16="http://schemas.microsoft.com/office/drawing/2014/main" id="{34E1FE51-6EF9-4EA8-A276-FF1FC6641220}"/>
              </a:ext>
            </a:extLst>
          </p:cNvPr>
          <p:cNvSpPr>
            <a:spLocks noGrp="1"/>
          </p:cNvSpPr>
          <p:nvPr>
            <p:ph type="body" idx="1"/>
          </p:nvPr>
        </p:nvSpPr>
        <p:spPr/>
        <p:txBody>
          <a:bodyPr/>
          <a:lstStyle/>
          <a:p>
            <a:endParaRPr lang="en-NZ"/>
          </a:p>
        </p:txBody>
      </p:sp>
      <p:sp>
        <p:nvSpPr>
          <p:cNvPr id="4" name="Slide Number Placeholder 3">
            <a:extLst>
              <a:ext uri="{FF2B5EF4-FFF2-40B4-BE49-F238E27FC236}">
                <a16:creationId xmlns:a16="http://schemas.microsoft.com/office/drawing/2014/main" id="{BAAB8020-DBB7-4B82-B343-82A41317CB48}"/>
              </a:ext>
            </a:extLst>
          </p:cNvPr>
          <p:cNvSpPr>
            <a:spLocks noGrp="1"/>
          </p:cNvSpPr>
          <p:nvPr>
            <p:ph type="sldNum" sz="quarter" idx="12"/>
          </p:nvPr>
        </p:nvSpPr>
        <p:spPr/>
        <p:txBody>
          <a:bodyPr/>
          <a:lstStyle/>
          <a:p>
            <a:fld id="{00000000-1234-1234-1234-123412341234}" type="slidenum">
              <a:rPr lang="en-US" smtClean="0">
                <a:solidFill>
                  <a:srgbClr val="888888"/>
                </a:solidFill>
                <a:ea typeface="Calibri"/>
                <a:cs typeface="Calibri"/>
                <a:sym typeface="Calibri"/>
              </a:rPr>
              <a:pPr/>
              <a:t>14</a:t>
            </a:fld>
            <a:endParaRPr lang="en-US" dirty="0">
              <a:solidFill>
                <a:srgbClr val="888888"/>
              </a:solidFill>
              <a:ea typeface="Calibri"/>
              <a:cs typeface="Calibri"/>
              <a:sym typeface="Calibri"/>
            </a:endParaRPr>
          </a:p>
        </p:txBody>
      </p:sp>
    </p:spTree>
    <p:extLst>
      <p:ext uri="{BB962C8B-B14F-4D97-AF65-F5344CB8AC3E}">
        <p14:creationId xmlns:p14="http://schemas.microsoft.com/office/powerpoint/2010/main" val="1837982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938BA5-D30E-4AA9-A73E-7F008C952DF9}"/>
              </a:ext>
            </a:extLst>
          </p:cNvPr>
          <p:cNvSpPr>
            <a:spLocks noGrp="1"/>
          </p:cNvSpPr>
          <p:nvPr>
            <p:ph idx="1"/>
          </p:nvPr>
        </p:nvSpPr>
        <p:spPr>
          <a:xfrm>
            <a:off x="838199" y="1297908"/>
            <a:ext cx="10929731" cy="5341433"/>
          </a:xfrm>
        </p:spPr>
        <p:txBody>
          <a:bodyPr>
            <a:normAutofit/>
          </a:bodyPr>
          <a:lstStyle/>
          <a:p>
            <a:r>
              <a:rPr lang="en-US" dirty="0"/>
              <a:t>Aim is to address or alleviate a problem</a:t>
            </a:r>
          </a:p>
          <a:p>
            <a:r>
              <a:rPr lang="en-US" dirty="0"/>
              <a:t>Protect customers</a:t>
            </a:r>
          </a:p>
          <a:p>
            <a:r>
              <a:rPr lang="en-US" dirty="0"/>
              <a:t>Design secure software</a:t>
            </a:r>
          </a:p>
          <a:p>
            <a:r>
              <a:rPr lang="en-US" dirty="0"/>
              <a:t>Why bother if you:</a:t>
            </a:r>
          </a:p>
          <a:p>
            <a:pPr lvl="1"/>
            <a:r>
              <a:rPr lang="en-US" dirty="0"/>
              <a:t>Create a great model </a:t>
            </a:r>
          </a:p>
          <a:p>
            <a:pPr lvl="1"/>
            <a:r>
              <a:rPr lang="en-US" dirty="0"/>
              <a:t>Identify lots of threats</a:t>
            </a:r>
          </a:p>
          <a:p>
            <a:pPr lvl="1"/>
            <a:r>
              <a:rPr lang="en-US" dirty="0"/>
              <a:t>Stop </a:t>
            </a:r>
          </a:p>
          <a:p>
            <a:r>
              <a:rPr lang="en-US" dirty="0"/>
              <a:t>So, find problems and fix them</a:t>
            </a:r>
          </a:p>
          <a:p>
            <a:pPr lvl="1"/>
            <a:r>
              <a:rPr lang="en-US" dirty="0"/>
              <a:t>Mitigate, </a:t>
            </a:r>
            <a:r>
              <a:rPr lang="en-US" dirty="0" err="1"/>
              <a:t>Elminate</a:t>
            </a:r>
            <a:r>
              <a:rPr lang="en-US" dirty="0"/>
              <a:t>, Transfer or Accept</a:t>
            </a:r>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p:txBody>
      </p:sp>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a:t>Addressing Threats</a:t>
            </a:r>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a:solidFill>
                    <a:schemeClr val="bg1"/>
                  </a:solidFill>
                </a:rPr>
                <a:pPr/>
                <a:t>15</a:t>
              </a:fld>
              <a:endParaRPr lang="en-US" dirty="0">
                <a:solidFill>
                  <a:schemeClr val="bg1"/>
                </a:solidFill>
              </a:endParaRPr>
            </a:p>
          </p:txBody>
        </p:sp>
      </p:grpSp>
    </p:spTree>
    <p:extLst>
      <p:ext uri="{BB962C8B-B14F-4D97-AF65-F5344CB8AC3E}">
        <p14:creationId xmlns:p14="http://schemas.microsoft.com/office/powerpoint/2010/main" val="802784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8119697-9A5C-4187-B15B-76EA790C458B}"/>
              </a:ext>
            </a:extLst>
          </p:cNvPr>
          <p:cNvSpPr>
            <a:spLocks noGrp="1"/>
          </p:cNvSpPr>
          <p:nvPr>
            <p:ph type="title"/>
          </p:nvPr>
        </p:nvSpPr>
        <p:spPr/>
        <p:txBody>
          <a:bodyPr/>
          <a:lstStyle/>
          <a:p>
            <a:r>
              <a:rPr lang="en-US" dirty="0"/>
              <a:t>Checklists and libraries</a:t>
            </a:r>
            <a:endParaRPr lang="en-NZ" dirty="0"/>
          </a:p>
        </p:txBody>
      </p:sp>
      <p:sp>
        <p:nvSpPr>
          <p:cNvPr id="6" name="Text Placeholder 5">
            <a:extLst>
              <a:ext uri="{FF2B5EF4-FFF2-40B4-BE49-F238E27FC236}">
                <a16:creationId xmlns:a16="http://schemas.microsoft.com/office/drawing/2014/main" id="{34E1FE51-6EF9-4EA8-A276-FF1FC6641220}"/>
              </a:ext>
            </a:extLst>
          </p:cNvPr>
          <p:cNvSpPr>
            <a:spLocks noGrp="1"/>
          </p:cNvSpPr>
          <p:nvPr>
            <p:ph type="body" idx="1"/>
          </p:nvPr>
        </p:nvSpPr>
        <p:spPr/>
        <p:txBody>
          <a:bodyPr/>
          <a:lstStyle/>
          <a:p>
            <a:endParaRPr lang="en-NZ"/>
          </a:p>
        </p:txBody>
      </p:sp>
      <p:sp>
        <p:nvSpPr>
          <p:cNvPr id="4" name="Slide Number Placeholder 3">
            <a:extLst>
              <a:ext uri="{FF2B5EF4-FFF2-40B4-BE49-F238E27FC236}">
                <a16:creationId xmlns:a16="http://schemas.microsoft.com/office/drawing/2014/main" id="{BAAB8020-DBB7-4B82-B343-82A41317CB48}"/>
              </a:ext>
            </a:extLst>
          </p:cNvPr>
          <p:cNvSpPr>
            <a:spLocks noGrp="1"/>
          </p:cNvSpPr>
          <p:nvPr>
            <p:ph type="sldNum" sz="quarter" idx="12"/>
          </p:nvPr>
        </p:nvSpPr>
        <p:spPr/>
        <p:txBody>
          <a:bodyPr/>
          <a:lstStyle/>
          <a:p>
            <a:fld id="{00000000-1234-1234-1234-123412341234}" type="slidenum">
              <a:rPr lang="en-US" smtClean="0">
                <a:solidFill>
                  <a:srgbClr val="888888"/>
                </a:solidFill>
                <a:ea typeface="Calibri"/>
                <a:cs typeface="Calibri"/>
                <a:sym typeface="Calibri"/>
              </a:rPr>
              <a:pPr/>
              <a:t>16</a:t>
            </a:fld>
            <a:endParaRPr lang="en-US" dirty="0">
              <a:solidFill>
                <a:srgbClr val="888888"/>
              </a:solidFill>
              <a:ea typeface="Calibri"/>
              <a:cs typeface="Calibri"/>
              <a:sym typeface="Calibri"/>
            </a:endParaRPr>
          </a:p>
        </p:txBody>
      </p:sp>
    </p:spTree>
    <p:extLst>
      <p:ext uri="{BB962C8B-B14F-4D97-AF65-F5344CB8AC3E}">
        <p14:creationId xmlns:p14="http://schemas.microsoft.com/office/powerpoint/2010/main" val="800111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938BA5-D30E-4AA9-A73E-7F008C952DF9}"/>
              </a:ext>
            </a:extLst>
          </p:cNvPr>
          <p:cNvSpPr>
            <a:spLocks noGrp="1"/>
          </p:cNvSpPr>
          <p:nvPr>
            <p:ph idx="1"/>
          </p:nvPr>
        </p:nvSpPr>
        <p:spPr>
          <a:xfrm>
            <a:off x="838199" y="1297908"/>
            <a:ext cx="10929731" cy="5341433"/>
          </a:xfrm>
        </p:spPr>
        <p:txBody>
          <a:bodyPr>
            <a:normAutofit/>
          </a:bodyPr>
          <a:lstStyle/>
          <a:p>
            <a:r>
              <a:rPr lang="en-NZ" dirty="0"/>
              <a:t>Checklists, ATT&amp;CK, CAPEC, OWASP Top ten</a:t>
            </a:r>
          </a:p>
          <a:p>
            <a:r>
              <a:rPr lang="en-NZ" dirty="0"/>
              <a:t>Pro’s and con’s of these different libraries</a:t>
            </a:r>
          </a:p>
          <a:p>
            <a:r>
              <a:rPr lang="en-NZ" dirty="0"/>
              <a:t>Libraries help people who are less experienced</a:t>
            </a:r>
          </a:p>
          <a:p>
            <a:r>
              <a:rPr lang="en-NZ" dirty="0"/>
              <a:t>Difficult to have the “perfect” library for threat </a:t>
            </a:r>
            <a:r>
              <a:rPr lang="en-NZ" dirty="0" err="1"/>
              <a:t>modeling</a:t>
            </a:r>
            <a:endParaRPr lang="en-NZ" dirty="0"/>
          </a:p>
          <a:p>
            <a:pPr lvl="1"/>
            <a:r>
              <a:rPr lang="en-NZ" dirty="0"/>
              <a:t>Not too abstract</a:t>
            </a:r>
          </a:p>
          <a:p>
            <a:pPr lvl="1"/>
            <a:r>
              <a:rPr lang="en-NZ" dirty="0"/>
              <a:t>Not too specific</a:t>
            </a:r>
          </a:p>
          <a:p>
            <a:pPr lvl="1"/>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p:txBody>
      </p:sp>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a:t>Checklists and libraries</a:t>
            </a:r>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a:solidFill>
                    <a:schemeClr val="bg1"/>
                  </a:solidFill>
                </a:rPr>
                <a:pPr/>
                <a:t>17</a:t>
              </a:fld>
              <a:endParaRPr lang="en-US" dirty="0">
                <a:solidFill>
                  <a:schemeClr val="bg1"/>
                </a:solidFill>
              </a:endParaRPr>
            </a:p>
          </p:txBody>
        </p:sp>
      </p:grpSp>
    </p:spTree>
    <p:extLst>
      <p:ext uri="{BB962C8B-B14F-4D97-AF65-F5344CB8AC3E}">
        <p14:creationId xmlns:p14="http://schemas.microsoft.com/office/powerpoint/2010/main" val="2955219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8119697-9A5C-4187-B15B-76EA790C458B}"/>
              </a:ext>
            </a:extLst>
          </p:cNvPr>
          <p:cNvSpPr>
            <a:spLocks noGrp="1"/>
          </p:cNvSpPr>
          <p:nvPr>
            <p:ph type="title"/>
          </p:nvPr>
        </p:nvSpPr>
        <p:spPr/>
        <p:txBody>
          <a:bodyPr/>
          <a:lstStyle/>
          <a:p>
            <a:r>
              <a:rPr lang="en-US" dirty="0"/>
              <a:t>Set-</a:t>
            </a:r>
            <a:r>
              <a:rPr lang="en-US" dirty="0" err="1"/>
              <a:t>uid</a:t>
            </a:r>
            <a:r>
              <a:rPr lang="en-US" dirty="0"/>
              <a:t> </a:t>
            </a:r>
            <a:r>
              <a:rPr lang="en-US" dirty="0" err="1"/>
              <a:t>programmes</a:t>
            </a:r>
            <a:endParaRPr lang="en-NZ" dirty="0"/>
          </a:p>
        </p:txBody>
      </p:sp>
      <p:sp>
        <p:nvSpPr>
          <p:cNvPr id="6" name="Text Placeholder 5">
            <a:extLst>
              <a:ext uri="{FF2B5EF4-FFF2-40B4-BE49-F238E27FC236}">
                <a16:creationId xmlns:a16="http://schemas.microsoft.com/office/drawing/2014/main" id="{34E1FE51-6EF9-4EA8-A276-FF1FC6641220}"/>
              </a:ext>
            </a:extLst>
          </p:cNvPr>
          <p:cNvSpPr>
            <a:spLocks noGrp="1"/>
          </p:cNvSpPr>
          <p:nvPr>
            <p:ph type="body" idx="1"/>
          </p:nvPr>
        </p:nvSpPr>
        <p:spPr/>
        <p:txBody>
          <a:bodyPr/>
          <a:lstStyle/>
          <a:p>
            <a:endParaRPr lang="en-NZ"/>
          </a:p>
        </p:txBody>
      </p:sp>
      <p:sp>
        <p:nvSpPr>
          <p:cNvPr id="4" name="Slide Number Placeholder 3">
            <a:extLst>
              <a:ext uri="{FF2B5EF4-FFF2-40B4-BE49-F238E27FC236}">
                <a16:creationId xmlns:a16="http://schemas.microsoft.com/office/drawing/2014/main" id="{BAAB8020-DBB7-4B82-B343-82A41317CB48}"/>
              </a:ext>
            </a:extLst>
          </p:cNvPr>
          <p:cNvSpPr>
            <a:spLocks noGrp="1"/>
          </p:cNvSpPr>
          <p:nvPr>
            <p:ph type="sldNum" sz="quarter" idx="12"/>
          </p:nvPr>
        </p:nvSpPr>
        <p:spPr/>
        <p:txBody>
          <a:bodyPr/>
          <a:lstStyle/>
          <a:p>
            <a:fld id="{00000000-1234-1234-1234-123412341234}" type="slidenum">
              <a:rPr lang="en-US" smtClean="0">
                <a:solidFill>
                  <a:srgbClr val="888888"/>
                </a:solidFill>
                <a:ea typeface="Calibri"/>
                <a:cs typeface="Calibri"/>
                <a:sym typeface="Calibri"/>
              </a:rPr>
              <a:pPr/>
              <a:t>18</a:t>
            </a:fld>
            <a:endParaRPr lang="en-US" dirty="0">
              <a:solidFill>
                <a:srgbClr val="888888"/>
              </a:solidFill>
              <a:ea typeface="Calibri"/>
              <a:cs typeface="Calibri"/>
              <a:sym typeface="Calibri"/>
            </a:endParaRPr>
          </a:p>
        </p:txBody>
      </p:sp>
    </p:spTree>
    <p:extLst>
      <p:ext uri="{BB962C8B-B14F-4D97-AF65-F5344CB8AC3E}">
        <p14:creationId xmlns:p14="http://schemas.microsoft.com/office/powerpoint/2010/main" val="2499811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22E9AE-DEBC-4FB0-B8BC-EBBF1D487887}"/>
              </a:ext>
            </a:extLst>
          </p:cNvPr>
          <p:cNvSpPr>
            <a:spLocks noGrp="1"/>
          </p:cNvSpPr>
          <p:nvPr>
            <p:ph type="title"/>
          </p:nvPr>
        </p:nvSpPr>
        <p:spPr/>
        <p:txBody>
          <a:bodyPr/>
          <a:lstStyle/>
          <a:p>
            <a:r>
              <a:rPr lang="en-NZ" dirty="0"/>
              <a:t>Set-</a:t>
            </a:r>
            <a:r>
              <a:rPr lang="en-NZ" dirty="0" err="1"/>
              <a:t>UID</a:t>
            </a:r>
            <a:r>
              <a:rPr lang="en-NZ" dirty="0"/>
              <a:t> programmes</a:t>
            </a:r>
          </a:p>
        </p:txBody>
      </p:sp>
      <p:sp>
        <p:nvSpPr>
          <p:cNvPr id="6" name="Content Placeholder 5">
            <a:extLst>
              <a:ext uri="{FF2B5EF4-FFF2-40B4-BE49-F238E27FC236}">
                <a16:creationId xmlns:a16="http://schemas.microsoft.com/office/drawing/2014/main" id="{5ABC0935-1B41-4F34-809B-82E1F7FCAA64}"/>
              </a:ext>
            </a:extLst>
          </p:cNvPr>
          <p:cNvSpPr>
            <a:spLocks noGrp="1"/>
          </p:cNvSpPr>
          <p:nvPr>
            <p:ph idx="1"/>
          </p:nvPr>
        </p:nvSpPr>
        <p:spPr/>
        <p:txBody>
          <a:bodyPr>
            <a:normAutofit/>
          </a:bodyPr>
          <a:lstStyle/>
          <a:p>
            <a:r>
              <a:rPr lang="en-NZ" dirty="0"/>
              <a:t>Access control mechanisms</a:t>
            </a:r>
          </a:p>
          <a:p>
            <a:pPr lvl="1"/>
            <a:r>
              <a:rPr lang="en-NZ" dirty="0"/>
              <a:t>Discretionary Access Control (DAC)</a:t>
            </a:r>
          </a:p>
          <a:p>
            <a:pPr lvl="1"/>
            <a:r>
              <a:rPr lang="en-NZ" dirty="0"/>
              <a:t>Mandatory Access Control (MAC)</a:t>
            </a:r>
          </a:p>
          <a:p>
            <a:r>
              <a:rPr lang="en-NZ" dirty="0"/>
              <a:t>Unix groups and permissions</a:t>
            </a:r>
          </a:p>
          <a:p>
            <a:pPr lvl="1"/>
            <a:r>
              <a:rPr lang="en-NZ" dirty="0"/>
              <a:t>Root</a:t>
            </a:r>
          </a:p>
          <a:p>
            <a:pPr lvl="1"/>
            <a:r>
              <a:rPr lang="en-NZ" dirty="0"/>
              <a:t>A specific user or a member of a group</a:t>
            </a:r>
          </a:p>
          <a:p>
            <a:pPr lvl="1"/>
            <a:r>
              <a:rPr lang="en-NZ" dirty="0"/>
              <a:t>Others</a:t>
            </a:r>
          </a:p>
          <a:p>
            <a:pPr marL="717533" indent="0">
              <a:buNone/>
            </a:pPr>
            <a:r>
              <a:rPr lang="en-NZ" sz="2133" dirty="0">
                <a:latin typeface="Courier New" panose="02070309020205020404" pitchFamily="49" charset="0"/>
                <a:cs typeface="Courier New" panose="02070309020205020404" pitchFamily="49" charset="0"/>
              </a:rPr>
              <a:t>-</a:t>
            </a:r>
            <a:r>
              <a:rPr lang="en-NZ" sz="2133" dirty="0" err="1">
                <a:latin typeface="Courier New" panose="02070309020205020404" pitchFamily="49" charset="0"/>
                <a:cs typeface="Courier New" panose="02070309020205020404" pitchFamily="49" charset="0"/>
              </a:rPr>
              <a:t>rw</a:t>
            </a:r>
            <a:r>
              <a:rPr lang="en-NZ" sz="2133" dirty="0">
                <a:latin typeface="Courier New" panose="02070309020205020404" pitchFamily="49" charset="0"/>
                <a:cs typeface="Courier New" panose="02070309020205020404" pitchFamily="49" charset="0"/>
              </a:rPr>
              <a:t>-r--r--  1 root </a:t>
            </a:r>
            <a:r>
              <a:rPr lang="en-NZ" sz="2133" dirty="0" err="1">
                <a:latin typeface="Courier New" panose="02070309020205020404" pitchFamily="49" charset="0"/>
                <a:cs typeface="Courier New" panose="02070309020205020404" pitchFamily="49" charset="0"/>
              </a:rPr>
              <a:t>ecs</a:t>
            </a:r>
            <a:r>
              <a:rPr lang="en-NZ" sz="2133" dirty="0">
                <a:latin typeface="Courier New" panose="02070309020205020404" pitchFamily="49" charset="0"/>
                <a:cs typeface="Courier New" panose="02070309020205020404" pitchFamily="49" charset="0"/>
              </a:rPr>
              <a:t>       897 Oct 22  2019  test.txt</a:t>
            </a:r>
          </a:p>
          <a:p>
            <a:pPr marL="717533" indent="0">
              <a:buNone/>
            </a:pPr>
            <a:r>
              <a:rPr lang="sv-SE" sz="2133" dirty="0">
                <a:latin typeface="Courier New" panose="02070309020205020404" pitchFamily="49" charset="0"/>
                <a:cs typeface="Courier New" panose="02070309020205020404" pitchFamily="49" charset="0"/>
              </a:rPr>
              <a:t>drwxr-xr-x  2 john students   12 Jun 20  2016  Backup</a:t>
            </a:r>
          </a:p>
          <a:p>
            <a:r>
              <a:rPr lang="sv-SE" dirty="0"/>
              <a:t>Daemons and Set-UID programmes</a:t>
            </a:r>
            <a:endParaRPr lang="en-NZ" dirty="0"/>
          </a:p>
        </p:txBody>
      </p:sp>
      <p:sp>
        <p:nvSpPr>
          <p:cNvPr id="4" name="Slide Number Placeholder 3">
            <a:extLst>
              <a:ext uri="{FF2B5EF4-FFF2-40B4-BE49-F238E27FC236}">
                <a16:creationId xmlns:a16="http://schemas.microsoft.com/office/drawing/2014/main" id="{37FD698E-4D61-45D5-97AF-B07CFC4E976C}"/>
              </a:ext>
            </a:extLst>
          </p:cNvPr>
          <p:cNvSpPr>
            <a:spLocks noGrp="1"/>
          </p:cNvSpPr>
          <p:nvPr>
            <p:ph type="sldNum" sz="quarter" idx="12"/>
          </p:nvPr>
        </p:nvSpPr>
        <p:spPr/>
        <p:txBody>
          <a:bodyPr/>
          <a:lstStyle/>
          <a:p>
            <a:fld id="{91AF2B4D-6B12-4EDF-87BB-2B55CECB6611}" type="slidenum">
              <a:rPr lang="en-US" smtClean="0"/>
              <a:pPr/>
              <a:t>19</a:t>
            </a:fld>
            <a:endParaRPr lang="en-US"/>
          </a:p>
        </p:txBody>
      </p:sp>
    </p:spTree>
    <p:extLst>
      <p:ext uri="{BB962C8B-B14F-4D97-AF65-F5344CB8AC3E}">
        <p14:creationId xmlns:p14="http://schemas.microsoft.com/office/powerpoint/2010/main" val="3021989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7C8D5-F388-4FF6-87B7-EA27684FBB3C}"/>
              </a:ext>
            </a:extLst>
          </p:cNvPr>
          <p:cNvSpPr>
            <a:spLocks noGrp="1"/>
          </p:cNvSpPr>
          <p:nvPr>
            <p:ph type="title"/>
          </p:nvPr>
        </p:nvSpPr>
        <p:spPr/>
        <p:txBody>
          <a:bodyPr/>
          <a:lstStyle/>
          <a:p>
            <a:r>
              <a:rPr lang="en-US" dirty="0"/>
              <a:t>Outline</a:t>
            </a:r>
            <a:endParaRPr lang="en-NZ" dirty="0"/>
          </a:p>
        </p:txBody>
      </p:sp>
      <p:sp>
        <p:nvSpPr>
          <p:cNvPr id="3" name="Content Placeholder 2">
            <a:extLst>
              <a:ext uri="{FF2B5EF4-FFF2-40B4-BE49-F238E27FC236}">
                <a16:creationId xmlns:a16="http://schemas.microsoft.com/office/drawing/2014/main" id="{B7A94FE5-337A-4530-BF3F-4E99323D936A}"/>
              </a:ext>
            </a:extLst>
          </p:cNvPr>
          <p:cNvSpPr>
            <a:spLocks noGrp="1"/>
          </p:cNvSpPr>
          <p:nvPr>
            <p:ph idx="1"/>
          </p:nvPr>
        </p:nvSpPr>
        <p:spPr/>
        <p:txBody>
          <a:bodyPr>
            <a:normAutofit fontScale="85000" lnSpcReduction="20000"/>
          </a:bodyPr>
          <a:lstStyle/>
          <a:p>
            <a:r>
              <a:rPr lang="en-NZ" dirty="0"/>
              <a:t>Format</a:t>
            </a:r>
          </a:p>
          <a:p>
            <a:r>
              <a:rPr lang="en-NZ" dirty="0"/>
              <a:t>Security principles</a:t>
            </a:r>
          </a:p>
          <a:p>
            <a:r>
              <a:rPr lang="en-NZ" dirty="0"/>
              <a:t>Threat modelling and Risk assessment</a:t>
            </a:r>
          </a:p>
          <a:p>
            <a:r>
              <a:rPr lang="en-NZ" dirty="0"/>
              <a:t>Addressing threats</a:t>
            </a:r>
          </a:p>
          <a:p>
            <a:r>
              <a:rPr lang="en-NZ" dirty="0"/>
              <a:t>Checklist and libraries</a:t>
            </a:r>
          </a:p>
          <a:p>
            <a:r>
              <a:rPr lang="en-NZ" dirty="0"/>
              <a:t>Set-UID programmes </a:t>
            </a:r>
          </a:p>
          <a:p>
            <a:r>
              <a:rPr lang="en-US" dirty="0"/>
              <a:t>Buffer-overflow attack</a:t>
            </a:r>
          </a:p>
          <a:p>
            <a:r>
              <a:rPr lang="en-US" dirty="0"/>
              <a:t>Format string vulnerability</a:t>
            </a:r>
          </a:p>
          <a:p>
            <a:r>
              <a:rPr lang="en-US" dirty="0"/>
              <a:t>SQL-inject attacks</a:t>
            </a:r>
          </a:p>
          <a:p>
            <a:r>
              <a:rPr lang="en-US" dirty="0"/>
              <a:t>Cross-site scripting (XSS)</a:t>
            </a:r>
          </a:p>
          <a:p>
            <a:r>
              <a:rPr lang="en-US" dirty="0"/>
              <a:t>Cross-site request forgery (CSRF)</a:t>
            </a:r>
          </a:p>
          <a:p>
            <a:endParaRPr lang="en-US" dirty="0"/>
          </a:p>
        </p:txBody>
      </p:sp>
      <p:sp>
        <p:nvSpPr>
          <p:cNvPr id="4" name="Slide Number Placeholder 3">
            <a:extLst>
              <a:ext uri="{FF2B5EF4-FFF2-40B4-BE49-F238E27FC236}">
                <a16:creationId xmlns:a16="http://schemas.microsoft.com/office/drawing/2014/main" id="{138A6E3D-E494-4FC0-BB11-F94A191A2429}"/>
              </a:ext>
            </a:extLst>
          </p:cNvPr>
          <p:cNvSpPr>
            <a:spLocks noGrp="1"/>
          </p:cNvSpPr>
          <p:nvPr>
            <p:ph type="sldNum" sz="quarter" idx="12"/>
          </p:nvPr>
        </p:nvSpPr>
        <p:spPr/>
        <p:txBody>
          <a:bodyPr/>
          <a:lstStyle/>
          <a:p>
            <a:pPr algn="r"/>
            <a:fld id="{00000000-1234-1234-1234-123412341234}" type="slidenum">
              <a:rPr lang="en-US" sz="900">
                <a:solidFill>
                  <a:srgbClr val="888888"/>
                </a:solidFill>
                <a:latin typeface="Calibri"/>
                <a:ea typeface="Calibri"/>
                <a:cs typeface="Calibri"/>
                <a:sym typeface="Calibri"/>
              </a:rPr>
              <a:pPr algn="r"/>
              <a:t>2</a:t>
            </a:fld>
            <a:endParaRPr lang="en-US" sz="9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462222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49B7F-7A2A-46F4-9F8E-23E8D4BE39C4}"/>
              </a:ext>
            </a:extLst>
          </p:cNvPr>
          <p:cNvSpPr>
            <a:spLocks noGrp="1"/>
          </p:cNvSpPr>
          <p:nvPr>
            <p:ph type="title"/>
          </p:nvPr>
        </p:nvSpPr>
        <p:spPr/>
        <p:txBody>
          <a:bodyPr/>
          <a:lstStyle/>
          <a:p>
            <a:r>
              <a:rPr lang="en-NZ" dirty="0"/>
              <a:t>Set-</a:t>
            </a:r>
            <a:r>
              <a:rPr lang="en-NZ" dirty="0" err="1"/>
              <a:t>UID</a:t>
            </a:r>
            <a:r>
              <a:rPr lang="en-NZ" dirty="0"/>
              <a:t> programmes (cont.)</a:t>
            </a:r>
          </a:p>
        </p:txBody>
      </p:sp>
      <p:sp>
        <p:nvSpPr>
          <p:cNvPr id="3" name="Content Placeholder 2">
            <a:extLst>
              <a:ext uri="{FF2B5EF4-FFF2-40B4-BE49-F238E27FC236}">
                <a16:creationId xmlns:a16="http://schemas.microsoft.com/office/drawing/2014/main" id="{66E3FB67-0C52-4F76-841A-0499E042BE60}"/>
              </a:ext>
            </a:extLst>
          </p:cNvPr>
          <p:cNvSpPr>
            <a:spLocks noGrp="1"/>
          </p:cNvSpPr>
          <p:nvPr>
            <p:ph idx="1"/>
          </p:nvPr>
        </p:nvSpPr>
        <p:spPr/>
        <p:txBody>
          <a:bodyPr>
            <a:normAutofit fontScale="85000" lnSpcReduction="20000"/>
          </a:bodyPr>
          <a:lstStyle/>
          <a:p>
            <a:r>
              <a:rPr lang="en-NZ" dirty="0"/>
              <a:t>Real </a:t>
            </a:r>
            <a:r>
              <a:rPr lang="en-NZ" dirty="0" err="1"/>
              <a:t>UID</a:t>
            </a:r>
            <a:endParaRPr lang="en-NZ" dirty="0"/>
          </a:p>
          <a:p>
            <a:r>
              <a:rPr lang="en-NZ" dirty="0"/>
              <a:t>Effective </a:t>
            </a:r>
            <a:r>
              <a:rPr lang="en-NZ" dirty="0" err="1"/>
              <a:t>UID</a:t>
            </a:r>
            <a:endParaRPr lang="en-NZ" dirty="0"/>
          </a:p>
          <a:p>
            <a:r>
              <a:rPr lang="en-NZ" dirty="0"/>
              <a:t>Attack surfaces of Set-</a:t>
            </a:r>
            <a:r>
              <a:rPr lang="en-NZ" dirty="0" err="1"/>
              <a:t>UID</a:t>
            </a:r>
            <a:r>
              <a:rPr lang="en-NZ" dirty="0"/>
              <a:t> programmes</a:t>
            </a:r>
          </a:p>
          <a:p>
            <a:pPr lvl="1"/>
            <a:r>
              <a:rPr lang="en-NZ" dirty="0"/>
              <a:t>System input</a:t>
            </a:r>
          </a:p>
          <a:p>
            <a:pPr lvl="1"/>
            <a:r>
              <a:rPr lang="en-NZ" dirty="0"/>
              <a:t>Environment variables</a:t>
            </a:r>
          </a:p>
          <a:p>
            <a:pPr lvl="1"/>
            <a:r>
              <a:rPr lang="en-NZ" dirty="0"/>
              <a:t>User inputs</a:t>
            </a:r>
          </a:p>
          <a:p>
            <a:pPr lvl="2"/>
            <a:r>
              <a:rPr lang="en-NZ" dirty="0" err="1"/>
              <a:t>CHSH</a:t>
            </a:r>
            <a:endParaRPr lang="en-NZ" dirty="0"/>
          </a:p>
          <a:p>
            <a:pPr lvl="1"/>
            <a:r>
              <a:rPr lang="en-NZ" dirty="0"/>
              <a:t>Invoking external commands</a:t>
            </a:r>
          </a:p>
          <a:p>
            <a:pPr lvl="2"/>
            <a:r>
              <a:rPr lang="en-NZ" dirty="0">
                <a:latin typeface="Courier New" panose="02070309020205020404" pitchFamily="49" charset="0"/>
                <a:cs typeface="Courier New" panose="02070309020205020404" pitchFamily="49" charset="0"/>
              </a:rPr>
              <a:t>system()</a:t>
            </a:r>
          </a:p>
          <a:p>
            <a:pPr lvl="2"/>
            <a:r>
              <a:rPr lang="en-NZ" dirty="0" err="1">
                <a:latin typeface="Courier New" panose="02070309020205020404" pitchFamily="49" charset="0"/>
                <a:cs typeface="Courier New" panose="02070309020205020404" pitchFamily="49" charset="0"/>
              </a:rPr>
              <a:t>execve</a:t>
            </a:r>
            <a:r>
              <a:rPr lang="en-NZ" dirty="0">
                <a:latin typeface="Courier New" panose="02070309020205020404" pitchFamily="49" charset="0"/>
                <a:cs typeface="Courier New" panose="02070309020205020404" pitchFamily="49" charset="0"/>
              </a:rPr>
              <a:t>()</a:t>
            </a:r>
          </a:p>
          <a:p>
            <a:endParaRPr lang="en-NZ" dirty="0"/>
          </a:p>
          <a:p>
            <a:r>
              <a:rPr lang="en-NZ" dirty="0"/>
              <a:t>Principles</a:t>
            </a:r>
          </a:p>
          <a:p>
            <a:pPr lvl="1"/>
            <a:r>
              <a:rPr lang="en-NZ" dirty="0"/>
              <a:t>Principle of isolation</a:t>
            </a:r>
          </a:p>
          <a:p>
            <a:pPr lvl="1"/>
            <a:r>
              <a:rPr lang="en-NZ" dirty="0"/>
              <a:t>Principle of least privilege</a:t>
            </a:r>
          </a:p>
          <a:p>
            <a:pPr lvl="1"/>
            <a:endParaRPr lang="en-NZ" dirty="0"/>
          </a:p>
        </p:txBody>
      </p:sp>
      <p:sp>
        <p:nvSpPr>
          <p:cNvPr id="4" name="Slide Number Placeholder 3">
            <a:extLst>
              <a:ext uri="{FF2B5EF4-FFF2-40B4-BE49-F238E27FC236}">
                <a16:creationId xmlns:a16="http://schemas.microsoft.com/office/drawing/2014/main" id="{9927BB26-D771-47B2-B3EE-D55DC5292439}"/>
              </a:ext>
            </a:extLst>
          </p:cNvPr>
          <p:cNvSpPr>
            <a:spLocks noGrp="1"/>
          </p:cNvSpPr>
          <p:nvPr>
            <p:ph type="sldNum" sz="quarter" idx="12"/>
          </p:nvPr>
        </p:nvSpPr>
        <p:spPr/>
        <p:txBody>
          <a:bodyPr/>
          <a:lstStyle/>
          <a:p>
            <a:fld id="{2066355A-084C-D24E-9AD2-7E4FC41EA627}" type="slidenum">
              <a:rPr lang="en-US" smtClean="0"/>
              <a:t>20</a:t>
            </a:fld>
            <a:endParaRPr lang="en-US"/>
          </a:p>
        </p:txBody>
      </p:sp>
    </p:spTree>
    <p:extLst>
      <p:ext uri="{BB962C8B-B14F-4D97-AF65-F5344CB8AC3E}">
        <p14:creationId xmlns:p14="http://schemas.microsoft.com/office/powerpoint/2010/main" val="3591162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8119697-9A5C-4187-B15B-76EA790C458B}"/>
              </a:ext>
            </a:extLst>
          </p:cNvPr>
          <p:cNvSpPr>
            <a:spLocks noGrp="1"/>
          </p:cNvSpPr>
          <p:nvPr>
            <p:ph type="title"/>
          </p:nvPr>
        </p:nvSpPr>
        <p:spPr/>
        <p:txBody>
          <a:bodyPr/>
          <a:lstStyle/>
          <a:p>
            <a:r>
              <a:rPr lang="en-US" dirty="0"/>
              <a:t>Buffer-overflow</a:t>
            </a:r>
            <a:endParaRPr lang="en-NZ" dirty="0"/>
          </a:p>
        </p:txBody>
      </p:sp>
      <p:sp>
        <p:nvSpPr>
          <p:cNvPr id="6" name="Text Placeholder 5">
            <a:extLst>
              <a:ext uri="{FF2B5EF4-FFF2-40B4-BE49-F238E27FC236}">
                <a16:creationId xmlns:a16="http://schemas.microsoft.com/office/drawing/2014/main" id="{34E1FE51-6EF9-4EA8-A276-FF1FC6641220}"/>
              </a:ext>
            </a:extLst>
          </p:cNvPr>
          <p:cNvSpPr>
            <a:spLocks noGrp="1"/>
          </p:cNvSpPr>
          <p:nvPr>
            <p:ph type="body" idx="1"/>
          </p:nvPr>
        </p:nvSpPr>
        <p:spPr/>
        <p:txBody>
          <a:bodyPr/>
          <a:lstStyle/>
          <a:p>
            <a:endParaRPr lang="en-NZ"/>
          </a:p>
        </p:txBody>
      </p:sp>
      <p:sp>
        <p:nvSpPr>
          <p:cNvPr id="4" name="Slide Number Placeholder 3">
            <a:extLst>
              <a:ext uri="{FF2B5EF4-FFF2-40B4-BE49-F238E27FC236}">
                <a16:creationId xmlns:a16="http://schemas.microsoft.com/office/drawing/2014/main" id="{BAAB8020-DBB7-4B82-B343-82A41317CB48}"/>
              </a:ext>
            </a:extLst>
          </p:cNvPr>
          <p:cNvSpPr>
            <a:spLocks noGrp="1"/>
          </p:cNvSpPr>
          <p:nvPr>
            <p:ph type="sldNum" sz="quarter" idx="12"/>
          </p:nvPr>
        </p:nvSpPr>
        <p:spPr/>
        <p:txBody>
          <a:bodyPr/>
          <a:lstStyle/>
          <a:p>
            <a:fld id="{00000000-1234-1234-1234-123412341234}" type="slidenum">
              <a:rPr lang="en-US" smtClean="0">
                <a:solidFill>
                  <a:srgbClr val="888888"/>
                </a:solidFill>
                <a:ea typeface="Calibri"/>
                <a:cs typeface="Calibri"/>
                <a:sym typeface="Calibri"/>
              </a:rPr>
              <a:pPr/>
              <a:t>21</a:t>
            </a:fld>
            <a:endParaRPr lang="en-US" dirty="0">
              <a:solidFill>
                <a:srgbClr val="888888"/>
              </a:solidFill>
              <a:ea typeface="Calibri"/>
              <a:cs typeface="Calibri"/>
              <a:sym typeface="Calibri"/>
            </a:endParaRPr>
          </a:p>
        </p:txBody>
      </p:sp>
    </p:spTree>
    <p:extLst>
      <p:ext uri="{BB962C8B-B14F-4D97-AF65-F5344CB8AC3E}">
        <p14:creationId xmlns:p14="http://schemas.microsoft.com/office/powerpoint/2010/main" val="3452505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88543-BBEE-44AC-B7B3-B9D5BA2BFFE7}"/>
              </a:ext>
            </a:extLst>
          </p:cNvPr>
          <p:cNvSpPr>
            <a:spLocks noGrp="1"/>
          </p:cNvSpPr>
          <p:nvPr>
            <p:ph type="title"/>
          </p:nvPr>
        </p:nvSpPr>
        <p:spPr/>
        <p:txBody>
          <a:bodyPr/>
          <a:lstStyle/>
          <a:p>
            <a:r>
              <a:rPr lang="en-US" dirty="0"/>
              <a:t>Memory layout</a:t>
            </a:r>
            <a:endParaRPr lang="en-NZ" dirty="0"/>
          </a:p>
        </p:txBody>
      </p:sp>
      <p:sp>
        <p:nvSpPr>
          <p:cNvPr id="3" name="Content Placeholder 2">
            <a:extLst>
              <a:ext uri="{FF2B5EF4-FFF2-40B4-BE49-F238E27FC236}">
                <a16:creationId xmlns:a16="http://schemas.microsoft.com/office/drawing/2014/main" id="{283C110C-0240-4AB9-A7B9-FFAD8FF39B18}"/>
              </a:ext>
            </a:extLst>
          </p:cNvPr>
          <p:cNvSpPr>
            <a:spLocks noGrp="1"/>
          </p:cNvSpPr>
          <p:nvPr>
            <p:ph idx="1"/>
          </p:nvPr>
        </p:nvSpPr>
        <p:spPr>
          <a:xfrm>
            <a:off x="256032" y="4528541"/>
            <a:ext cx="11704320" cy="1645612"/>
          </a:xfrm>
        </p:spPr>
        <p:txBody>
          <a:bodyPr>
            <a:normAutofit fontScale="62500" lnSpcReduction="20000"/>
          </a:bodyPr>
          <a:lstStyle/>
          <a:p>
            <a:pPr>
              <a:lnSpc>
                <a:spcPct val="120000"/>
              </a:lnSpc>
            </a:pPr>
            <a:r>
              <a:rPr lang="en-US" dirty="0"/>
              <a:t>Global variables are stored in Data segment.</a:t>
            </a:r>
          </a:p>
          <a:p>
            <a:pPr>
              <a:lnSpc>
                <a:spcPct val="120000"/>
              </a:lnSpc>
            </a:pPr>
            <a:r>
              <a:rPr lang="en-US" dirty="0"/>
              <a:t>Uninitialized static variables are stored in BSS.</a:t>
            </a:r>
          </a:p>
          <a:p>
            <a:pPr>
              <a:lnSpc>
                <a:spcPct val="120000"/>
              </a:lnSpc>
            </a:pPr>
            <a:r>
              <a:rPr lang="en-US" dirty="0"/>
              <a:t>Dynamic memory is allocated in heap.</a:t>
            </a:r>
          </a:p>
          <a:p>
            <a:pPr>
              <a:lnSpc>
                <a:spcPct val="120000"/>
              </a:lnSpc>
            </a:pPr>
            <a:r>
              <a:rPr lang="en-US" dirty="0"/>
              <a:t>Local variables are stored in Stack.</a:t>
            </a:r>
          </a:p>
        </p:txBody>
      </p:sp>
      <p:sp>
        <p:nvSpPr>
          <p:cNvPr id="4" name="Slide Number Placeholder 3">
            <a:extLst>
              <a:ext uri="{FF2B5EF4-FFF2-40B4-BE49-F238E27FC236}">
                <a16:creationId xmlns:a16="http://schemas.microsoft.com/office/drawing/2014/main" id="{8A875487-72F8-4854-84EC-69C75D9595C1}"/>
              </a:ext>
            </a:extLst>
          </p:cNvPr>
          <p:cNvSpPr>
            <a:spLocks noGrp="1"/>
          </p:cNvSpPr>
          <p:nvPr>
            <p:ph type="sldNum" sz="quarter" idx="12"/>
          </p:nvPr>
        </p:nvSpPr>
        <p:spPr/>
        <p:txBody>
          <a:bodyPr/>
          <a:lstStyle/>
          <a:p>
            <a:fld id="{00000000-1234-1234-1234-123412341234}" type="slidenum">
              <a:rPr lang="en-US" smtClean="0">
                <a:solidFill>
                  <a:srgbClr val="888888"/>
                </a:solidFill>
                <a:ea typeface="Calibri"/>
                <a:cs typeface="Calibri"/>
                <a:sym typeface="Calibri"/>
              </a:rPr>
              <a:pPr/>
              <a:t>22</a:t>
            </a:fld>
            <a:endParaRPr lang="en-US" dirty="0">
              <a:solidFill>
                <a:srgbClr val="888888"/>
              </a:solidFill>
              <a:ea typeface="Calibri"/>
              <a:cs typeface="Calibri"/>
              <a:sym typeface="Calibri"/>
            </a:endParaRPr>
          </a:p>
        </p:txBody>
      </p:sp>
      <p:pic>
        <p:nvPicPr>
          <p:cNvPr id="6" name="Shape 114">
            <a:extLst>
              <a:ext uri="{FF2B5EF4-FFF2-40B4-BE49-F238E27FC236}">
                <a16:creationId xmlns:a16="http://schemas.microsoft.com/office/drawing/2014/main" id="{49A7B17C-D658-4D21-84F8-7CA75206DAB3}"/>
              </a:ext>
            </a:extLst>
          </p:cNvPr>
          <p:cNvPicPr preferRelativeResize="0"/>
          <p:nvPr/>
        </p:nvPicPr>
        <p:blipFill>
          <a:blip r:embed="rId3">
            <a:alphaModFix/>
          </a:blip>
          <a:stretch>
            <a:fillRect/>
          </a:stretch>
        </p:blipFill>
        <p:spPr>
          <a:xfrm>
            <a:off x="8900318" y="4740541"/>
            <a:ext cx="2844796" cy="1563257"/>
          </a:xfrm>
          <a:prstGeom prst="rect">
            <a:avLst/>
          </a:prstGeom>
          <a:noFill/>
          <a:ln>
            <a:noFill/>
          </a:ln>
        </p:spPr>
      </p:pic>
      <p:graphicFrame>
        <p:nvGraphicFramePr>
          <p:cNvPr id="7" name="Object 6">
            <a:extLst>
              <a:ext uri="{FF2B5EF4-FFF2-40B4-BE49-F238E27FC236}">
                <a16:creationId xmlns:a16="http://schemas.microsoft.com/office/drawing/2014/main" id="{E207D09B-4B72-49A8-8FD9-B4C125063159}"/>
              </a:ext>
            </a:extLst>
          </p:cNvPr>
          <p:cNvGraphicFramePr>
            <a:graphicFrameLocks noChangeAspect="1"/>
          </p:cNvGraphicFramePr>
          <p:nvPr/>
        </p:nvGraphicFramePr>
        <p:xfrm>
          <a:off x="7948485" y="1748451"/>
          <a:ext cx="3549867" cy="2900797"/>
        </p:xfrm>
        <a:graphic>
          <a:graphicData uri="http://schemas.openxmlformats.org/presentationml/2006/ole">
            <mc:AlternateContent xmlns:mc="http://schemas.openxmlformats.org/markup-compatibility/2006">
              <mc:Choice xmlns:v="urn:schemas-microsoft-com:vml" Requires="v">
                <p:oleObj spid="_x0000_s1035" name="CorelDRAW" r:id="rId4" imgW="3942360" imgH="3221541" progId="CorelDraw.Graphic.20">
                  <p:embed/>
                </p:oleObj>
              </mc:Choice>
              <mc:Fallback>
                <p:oleObj name="CorelDRAW" r:id="rId4" imgW="3942360" imgH="3221541" progId="CorelDraw.Graphic.20">
                  <p:embed/>
                  <p:pic>
                    <p:nvPicPr>
                      <p:cNvPr id="7" name="Object 6">
                        <a:extLst>
                          <a:ext uri="{FF2B5EF4-FFF2-40B4-BE49-F238E27FC236}">
                            <a16:creationId xmlns:a16="http://schemas.microsoft.com/office/drawing/2014/main" id="{E207D09B-4B72-49A8-8FD9-B4C125063159}"/>
                          </a:ext>
                        </a:extLst>
                      </p:cNvPr>
                      <p:cNvPicPr/>
                      <p:nvPr/>
                    </p:nvPicPr>
                    <p:blipFill>
                      <a:blip r:embed="rId5"/>
                      <a:stretch>
                        <a:fillRect/>
                      </a:stretch>
                    </p:blipFill>
                    <p:spPr>
                      <a:xfrm>
                        <a:off x="7948485" y="1748451"/>
                        <a:ext cx="3549867" cy="2900797"/>
                      </a:xfrm>
                      <a:prstGeom prst="rect">
                        <a:avLst/>
                      </a:prstGeom>
                    </p:spPr>
                  </p:pic>
                </p:oleObj>
              </mc:Fallback>
            </mc:AlternateContent>
          </a:graphicData>
        </a:graphic>
      </p:graphicFrame>
      <p:pic>
        <p:nvPicPr>
          <p:cNvPr id="10" name="Shape 97">
            <a:extLst>
              <a:ext uri="{FF2B5EF4-FFF2-40B4-BE49-F238E27FC236}">
                <a16:creationId xmlns:a16="http://schemas.microsoft.com/office/drawing/2014/main" id="{3096B43E-B6CF-4407-9B70-72B4BAE9B30C}"/>
              </a:ext>
            </a:extLst>
          </p:cNvPr>
          <p:cNvPicPr preferRelativeResize="0"/>
          <p:nvPr/>
        </p:nvPicPr>
        <p:blipFill>
          <a:blip r:embed="rId6">
            <a:alphaModFix/>
          </a:blip>
          <a:stretch>
            <a:fillRect/>
          </a:stretch>
        </p:blipFill>
        <p:spPr>
          <a:xfrm>
            <a:off x="166466" y="1119741"/>
            <a:ext cx="3521869" cy="3069019"/>
          </a:xfrm>
          <a:prstGeom prst="rect">
            <a:avLst/>
          </a:prstGeom>
          <a:noFill/>
          <a:ln>
            <a:noFill/>
          </a:ln>
        </p:spPr>
      </p:pic>
      <p:pic>
        <p:nvPicPr>
          <p:cNvPr id="8" name="Shape 96">
            <a:extLst>
              <a:ext uri="{FF2B5EF4-FFF2-40B4-BE49-F238E27FC236}">
                <a16:creationId xmlns:a16="http://schemas.microsoft.com/office/drawing/2014/main" id="{23AB9124-704F-4A24-A9AF-3A4865FFDA84}"/>
              </a:ext>
            </a:extLst>
          </p:cNvPr>
          <p:cNvPicPr preferRelativeResize="0"/>
          <p:nvPr/>
        </p:nvPicPr>
        <p:blipFill rotWithShape="1">
          <a:blip r:embed="rId7">
            <a:alphaModFix/>
          </a:blip>
          <a:srcRect t="29492"/>
          <a:stretch/>
        </p:blipFill>
        <p:spPr>
          <a:xfrm>
            <a:off x="166464" y="4155228"/>
            <a:ext cx="3521869" cy="346449"/>
          </a:xfrm>
          <a:prstGeom prst="rect">
            <a:avLst/>
          </a:prstGeom>
          <a:noFill/>
          <a:ln>
            <a:noFill/>
          </a:ln>
        </p:spPr>
      </p:pic>
      <p:pic>
        <p:nvPicPr>
          <p:cNvPr id="11" name="Shape 98">
            <a:extLst>
              <a:ext uri="{FF2B5EF4-FFF2-40B4-BE49-F238E27FC236}">
                <a16:creationId xmlns:a16="http://schemas.microsoft.com/office/drawing/2014/main" id="{5E901F82-72DE-4F9B-8A30-F8BC787FB0CE}"/>
              </a:ext>
            </a:extLst>
          </p:cNvPr>
          <p:cNvPicPr preferRelativeResize="0"/>
          <p:nvPr/>
        </p:nvPicPr>
        <p:blipFill rotWithShape="1">
          <a:blip r:embed="rId8">
            <a:alphaModFix/>
          </a:blip>
          <a:srcRect l="10449" t="7580" r="12938"/>
          <a:stretch/>
        </p:blipFill>
        <p:spPr>
          <a:xfrm>
            <a:off x="4441374" y="1209550"/>
            <a:ext cx="3015341" cy="3370468"/>
          </a:xfrm>
          <a:prstGeom prst="rect">
            <a:avLst/>
          </a:prstGeom>
          <a:noFill/>
          <a:ln>
            <a:noFill/>
          </a:ln>
        </p:spPr>
      </p:pic>
      <p:sp>
        <p:nvSpPr>
          <p:cNvPr id="12" name="Shape 99">
            <a:extLst>
              <a:ext uri="{FF2B5EF4-FFF2-40B4-BE49-F238E27FC236}">
                <a16:creationId xmlns:a16="http://schemas.microsoft.com/office/drawing/2014/main" id="{ADCDFC8E-6D21-4B5A-B80B-B3DAB0DE7350}"/>
              </a:ext>
            </a:extLst>
          </p:cNvPr>
          <p:cNvSpPr txBox="1"/>
          <p:nvPr/>
        </p:nvSpPr>
        <p:spPr>
          <a:xfrm>
            <a:off x="3789983" y="2506033"/>
            <a:ext cx="1343804" cy="757407"/>
          </a:xfrm>
          <a:prstGeom prst="rect">
            <a:avLst/>
          </a:prstGeom>
          <a:noFill/>
          <a:ln>
            <a:noFill/>
          </a:ln>
        </p:spPr>
        <p:txBody>
          <a:bodyPr wrap="square" lIns="68569" tIns="68569" rIns="68569" bIns="68569" anchor="t" anchorCtr="0">
            <a:noAutofit/>
          </a:bodyPr>
          <a:lstStyle/>
          <a:p>
            <a:r>
              <a:rPr lang="en-US" sz="1351" dirty="0" err="1">
                <a:latin typeface="Courier New" panose="02070309020205020404" pitchFamily="49" charset="0"/>
                <a:cs typeface="Courier New" panose="02070309020205020404" pitchFamily="49" charset="0"/>
              </a:rPr>
              <a:t>ptr</a:t>
            </a:r>
            <a:r>
              <a:rPr lang="en-US" sz="1351" dirty="0"/>
              <a:t> points to the memory here</a:t>
            </a:r>
          </a:p>
        </p:txBody>
      </p:sp>
      <p:sp>
        <p:nvSpPr>
          <p:cNvPr id="13" name="Shape 100">
            <a:extLst>
              <a:ext uri="{FF2B5EF4-FFF2-40B4-BE49-F238E27FC236}">
                <a16:creationId xmlns:a16="http://schemas.microsoft.com/office/drawing/2014/main" id="{306ECE05-74A2-4B3D-86A5-24590E27C2D9}"/>
              </a:ext>
            </a:extLst>
          </p:cNvPr>
          <p:cNvSpPr txBox="1"/>
          <p:nvPr/>
        </p:nvSpPr>
        <p:spPr>
          <a:xfrm>
            <a:off x="3911174" y="1681117"/>
            <a:ext cx="761783" cy="280351"/>
          </a:xfrm>
          <a:prstGeom prst="rect">
            <a:avLst/>
          </a:prstGeom>
          <a:noFill/>
          <a:ln>
            <a:noFill/>
          </a:ln>
        </p:spPr>
        <p:txBody>
          <a:bodyPr wrap="square" lIns="68569" tIns="68569" rIns="68569" bIns="68569" anchor="t" anchorCtr="0">
            <a:noAutofit/>
          </a:bodyPr>
          <a:lstStyle/>
          <a:p>
            <a:r>
              <a:rPr lang="en-US" sz="1351" dirty="0" err="1"/>
              <a:t>a,b</a:t>
            </a:r>
            <a:r>
              <a:rPr lang="en-US" sz="1351" dirty="0"/>
              <a:t>, </a:t>
            </a:r>
            <a:r>
              <a:rPr lang="en-US" sz="1351" dirty="0" err="1"/>
              <a:t>ptr</a:t>
            </a:r>
            <a:endParaRPr lang="en-US" sz="1351" dirty="0"/>
          </a:p>
        </p:txBody>
      </p:sp>
      <p:sp>
        <p:nvSpPr>
          <p:cNvPr id="14" name="Shape 101">
            <a:extLst>
              <a:ext uri="{FF2B5EF4-FFF2-40B4-BE49-F238E27FC236}">
                <a16:creationId xmlns:a16="http://schemas.microsoft.com/office/drawing/2014/main" id="{5C3BF06E-25A2-46B2-9792-D30372A32CBC}"/>
              </a:ext>
            </a:extLst>
          </p:cNvPr>
          <p:cNvSpPr txBox="1"/>
          <p:nvPr/>
        </p:nvSpPr>
        <p:spPr>
          <a:xfrm>
            <a:off x="4364705" y="3253577"/>
            <a:ext cx="308251" cy="280351"/>
          </a:xfrm>
          <a:prstGeom prst="rect">
            <a:avLst/>
          </a:prstGeom>
          <a:noFill/>
          <a:ln>
            <a:noFill/>
          </a:ln>
        </p:spPr>
        <p:txBody>
          <a:bodyPr wrap="square" lIns="68569" tIns="68569" rIns="68569" bIns="68569" anchor="t" anchorCtr="0">
            <a:noAutofit/>
          </a:bodyPr>
          <a:lstStyle/>
          <a:p>
            <a:r>
              <a:rPr lang="en-US" sz="1351" dirty="0"/>
              <a:t>y</a:t>
            </a:r>
          </a:p>
        </p:txBody>
      </p:sp>
      <p:cxnSp>
        <p:nvCxnSpPr>
          <p:cNvPr id="15" name="Shape 103">
            <a:extLst>
              <a:ext uri="{FF2B5EF4-FFF2-40B4-BE49-F238E27FC236}">
                <a16:creationId xmlns:a16="http://schemas.microsoft.com/office/drawing/2014/main" id="{41FBFC0A-08F3-49A3-809D-3F735C135483}"/>
              </a:ext>
            </a:extLst>
          </p:cNvPr>
          <p:cNvCxnSpPr>
            <a:stCxn id="13" idx="3"/>
          </p:cNvCxnSpPr>
          <p:nvPr/>
        </p:nvCxnSpPr>
        <p:spPr>
          <a:xfrm flipV="1">
            <a:off x="4672957" y="1820167"/>
            <a:ext cx="752625" cy="1125"/>
          </a:xfrm>
          <a:prstGeom prst="straightConnector1">
            <a:avLst/>
          </a:prstGeom>
          <a:noFill/>
          <a:ln w="9525" cap="flat" cmpd="sng">
            <a:solidFill>
              <a:srgbClr val="FF0000"/>
            </a:solidFill>
            <a:prstDash val="solid"/>
            <a:round/>
            <a:headEnd type="none" w="lg" len="lg"/>
            <a:tailEnd type="triangle" w="lg" len="lg"/>
          </a:ln>
        </p:spPr>
      </p:cxnSp>
      <p:cxnSp>
        <p:nvCxnSpPr>
          <p:cNvPr id="16" name="Shape 104">
            <a:extLst>
              <a:ext uri="{FF2B5EF4-FFF2-40B4-BE49-F238E27FC236}">
                <a16:creationId xmlns:a16="http://schemas.microsoft.com/office/drawing/2014/main" id="{6282C300-5063-427E-A20A-8146B46E41C6}"/>
              </a:ext>
            </a:extLst>
          </p:cNvPr>
          <p:cNvCxnSpPr>
            <a:cxnSpLocks/>
          </p:cNvCxnSpPr>
          <p:nvPr/>
        </p:nvCxnSpPr>
        <p:spPr>
          <a:xfrm>
            <a:off x="4887495" y="2845813"/>
            <a:ext cx="565987" cy="0"/>
          </a:xfrm>
          <a:prstGeom prst="straightConnector1">
            <a:avLst/>
          </a:prstGeom>
          <a:noFill/>
          <a:ln w="9525" cap="flat" cmpd="sng">
            <a:solidFill>
              <a:srgbClr val="FF0000"/>
            </a:solidFill>
            <a:prstDash val="solid"/>
            <a:round/>
            <a:headEnd type="none" w="lg" len="lg"/>
            <a:tailEnd type="triangle" w="lg" len="lg"/>
          </a:ln>
        </p:spPr>
      </p:cxnSp>
      <p:cxnSp>
        <p:nvCxnSpPr>
          <p:cNvPr id="17" name="Shape 105">
            <a:extLst>
              <a:ext uri="{FF2B5EF4-FFF2-40B4-BE49-F238E27FC236}">
                <a16:creationId xmlns:a16="http://schemas.microsoft.com/office/drawing/2014/main" id="{DC9D6332-47D2-49C7-B1F1-B058171094F9}"/>
              </a:ext>
            </a:extLst>
          </p:cNvPr>
          <p:cNvCxnSpPr>
            <a:stCxn id="14" idx="3"/>
          </p:cNvCxnSpPr>
          <p:nvPr/>
        </p:nvCxnSpPr>
        <p:spPr>
          <a:xfrm rot="10800000" flipH="1">
            <a:off x="4672956" y="3391501"/>
            <a:ext cx="780525" cy="2251"/>
          </a:xfrm>
          <a:prstGeom prst="straightConnector1">
            <a:avLst/>
          </a:prstGeom>
          <a:noFill/>
          <a:ln w="9525" cap="flat" cmpd="sng">
            <a:solidFill>
              <a:srgbClr val="FF0000"/>
            </a:solidFill>
            <a:prstDash val="solid"/>
            <a:round/>
            <a:headEnd type="none" w="lg" len="lg"/>
            <a:tailEnd type="triangle" w="lg" len="lg"/>
          </a:ln>
        </p:spPr>
      </p:cxnSp>
      <p:cxnSp>
        <p:nvCxnSpPr>
          <p:cNvPr id="18" name="Shape 107">
            <a:extLst>
              <a:ext uri="{FF2B5EF4-FFF2-40B4-BE49-F238E27FC236}">
                <a16:creationId xmlns:a16="http://schemas.microsoft.com/office/drawing/2014/main" id="{6F82F707-1F20-4E87-BB71-1B29666549D5}"/>
              </a:ext>
            </a:extLst>
          </p:cNvPr>
          <p:cNvCxnSpPr/>
          <p:nvPr/>
        </p:nvCxnSpPr>
        <p:spPr>
          <a:xfrm rot="10800000" flipH="1">
            <a:off x="4672956" y="3785571"/>
            <a:ext cx="780525" cy="2251"/>
          </a:xfrm>
          <a:prstGeom prst="straightConnector1">
            <a:avLst/>
          </a:prstGeom>
          <a:noFill/>
          <a:ln w="9525" cap="flat" cmpd="sng">
            <a:solidFill>
              <a:srgbClr val="FF0000"/>
            </a:solidFill>
            <a:prstDash val="solid"/>
            <a:round/>
            <a:headEnd type="none" w="lg" len="lg"/>
            <a:tailEnd type="triangle" w="lg" len="lg"/>
          </a:ln>
        </p:spPr>
      </p:cxnSp>
      <p:sp>
        <p:nvSpPr>
          <p:cNvPr id="19" name="Shape 101">
            <a:extLst>
              <a:ext uri="{FF2B5EF4-FFF2-40B4-BE49-F238E27FC236}">
                <a16:creationId xmlns:a16="http://schemas.microsoft.com/office/drawing/2014/main" id="{07AA52C3-A946-4C81-A5C0-61D6DAE69B50}"/>
              </a:ext>
            </a:extLst>
          </p:cNvPr>
          <p:cNvSpPr txBox="1"/>
          <p:nvPr/>
        </p:nvSpPr>
        <p:spPr>
          <a:xfrm>
            <a:off x="4364705" y="3589661"/>
            <a:ext cx="308251" cy="280351"/>
          </a:xfrm>
          <a:prstGeom prst="rect">
            <a:avLst/>
          </a:prstGeom>
          <a:noFill/>
          <a:ln>
            <a:noFill/>
          </a:ln>
        </p:spPr>
        <p:txBody>
          <a:bodyPr wrap="square" lIns="68569" tIns="68569" rIns="68569" bIns="68569" anchor="t" anchorCtr="0">
            <a:noAutofit/>
          </a:bodyPr>
          <a:lstStyle/>
          <a:p>
            <a:r>
              <a:rPr lang="en-US" sz="1351" dirty="0"/>
              <a:t>x</a:t>
            </a:r>
          </a:p>
        </p:txBody>
      </p:sp>
      <p:sp>
        <p:nvSpPr>
          <p:cNvPr id="21" name="TextBox 20">
            <a:extLst>
              <a:ext uri="{FF2B5EF4-FFF2-40B4-BE49-F238E27FC236}">
                <a16:creationId xmlns:a16="http://schemas.microsoft.com/office/drawing/2014/main" id="{8A32B70B-09F4-46E9-9CAE-66073E716D14}"/>
              </a:ext>
            </a:extLst>
          </p:cNvPr>
          <p:cNvSpPr txBox="1"/>
          <p:nvPr/>
        </p:nvSpPr>
        <p:spPr>
          <a:xfrm>
            <a:off x="7565572" y="1188721"/>
            <a:ext cx="4459963" cy="420564"/>
          </a:xfrm>
          <a:prstGeom prst="rect">
            <a:avLst/>
          </a:prstGeom>
          <a:noFill/>
        </p:spPr>
        <p:txBody>
          <a:bodyPr wrap="square" rtlCol="0">
            <a:spAutoFit/>
          </a:bodyPr>
          <a:lstStyle/>
          <a:p>
            <a:r>
              <a:rPr lang="en-US" sz="2133" b="1" u="sng" dirty="0"/>
              <a:t>Order of function arguments in stack</a:t>
            </a:r>
            <a:endParaRPr lang="en-NZ" sz="2200" b="1" u="sng" dirty="0"/>
          </a:p>
        </p:txBody>
      </p:sp>
      <p:cxnSp>
        <p:nvCxnSpPr>
          <p:cNvPr id="23" name="Straight Connector 22">
            <a:extLst>
              <a:ext uri="{FF2B5EF4-FFF2-40B4-BE49-F238E27FC236}">
                <a16:creationId xmlns:a16="http://schemas.microsoft.com/office/drawing/2014/main" id="{48D6FCD4-B438-4297-B6B8-2B1087549F32}"/>
              </a:ext>
            </a:extLst>
          </p:cNvPr>
          <p:cNvCxnSpPr>
            <a:cxnSpLocks/>
          </p:cNvCxnSpPr>
          <p:nvPr/>
        </p:nvCxnSpPr>
        <p:spPr>
          <a:xfrm>
            <a:off x="7511143" y="1188722"/>
            <a:ext cx="0" cy="4985431"/>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783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AC1A1-33C0-465D-8960-CF250C7BD24E}"/>
              </a:ext>
            </a:extLst>
          </p:cNvPr>
          <p:cNvSpPr>
            <a:spLocks noGrp="1"/>
          </p:cNvSpPr>
          <p:nvPr>
            <p:ph type="title"/>
          </p:nvPr>
        </p:nvSpPr>
        <p:spPr/>
        <p:txBody>
          <a:bodyPr/>
          <a:lstStyle/>
          <a:p>
            <a:r>
              <a:rPr lang="en-US" dirty="0"/>
              <a:t>Buffer-overflow attacks</a:t>
            </a:r>
            <a:endParaRPr lang="en-NZ" dirty="0"/>
          </a:p>
        </p:txBody>
      </p:sp>
      <p:sp>
        <p:nvSpPr>
          <p:cNvPr id="5" name="Content Placeholder 2">
            <a:extLst>
              <a:ext uri="{FF2B5EF4-FFF2-40B4-BE49-F238E27FC236}">
                <a16:creationId xmlns:a16="http://schemas.microsoft.com/office/drawing/2014/main" id="{D050B09C-D943-40E7-A0C3-EA789D0E5098}"/>
              </a:ext>
            </a:extLst>
          </p:cNvPr>
          <p:cNvSpPr>
            <a:spLocks noGrp="1"/>
          </p:cNvSpPr>
          <p:nvPr>
            <p:ph idx="1"/>
          </p:nvPr>
        </p:nvSpPr>
        <p:spPr/>
        <p:txBody>
          <a:bodyPr>
            <a:normAutofit fontScale="70000" lnSpcReduction="20000"/>
          </a:bodyPr>
          <a:lstStyle/>
          <a:p>
            <a:pPr marL="0" indent="0">
              <a:lnSpc>
                <a:spcPct val="120000"/>
              </a:lnSpc>
              <a:buNone/>
            </a:pPr>
            <a:r>
              <a:rPr lang="en-US" dirty="0">
                <a:solidFill>
                  <a:srgbClr val="FF0000"/>
                </a:solidFill>
              </a:rPr>
              <a:t>Q: what will be the </a:t>
            </a:r>
            <a:r>
              <a:rPr lang="en-US" b="1" u="sng" dirty="0">
                <a:solidFill>
                  <a:srgbClr val="FF0000"/>
                </a:solidFill>
              </a:rPr>
              <a:t>subsequence</a:t>
            </a:r>
            <a:r>
              <a:rPr lang="en-US" dirty="0">
                <a:solidFill>
                  <a:srgbClr val="FF0000"/>
                </a:solidFill>
              </a:rPr>
              <a:t> of overwriting</a:t>
            </a:r>
            <a:r>
              <a:rPr lang="en-US" dirty="0"/>
              <a:t> </a:t>
            </a:r>
            <a:r>
              <a:rPr lang="en-US" dirty="0">
                <a:solidFill>
                  <a:srgbClr val="FF0000"/>
                </a:solidFill>
              </a:rPr>
              <a:t>“</a:t>
            </a:r>
            <a:r>
              <a:rPr lang="en-US" dirty="0">
                <a:solidFill>
                  <a:srgbClr val="0070C0"/>
                </a:solidFill>
              </a:rPr>
              <a:t>Return Address</a:t>
            </a:r>
            <a:r>
              <a:rPr lang="en-US" dirty="0">
                <a:solidFill>
                  <a:srgbClr val="FF0000"/>
                </a:solidFill>
              </a:rPr>
              <a:t>” and “</a:t>
            </a:r>
            <a:r>
              <a:rPr lang="en-US" dirty="0">
                <a:solidFill>
                  <a:srgbClr val="0070C0"/>
                </a:solidFill>
              </a:rPr>
              <a:t>Previous Frame Pointer</a:t>
            </a:r>
            <a:r>
              <a:rPr lang="en-US" dirty="0">
                <a:solidFill>
                  <a:srgbClr val="FF0000"/>
                </a:solidFill>
              </a:rPr>
              <a:t>”?</a:t>
            </a:r>
          </a:p>
          <a:p>
            <a:pPr marL="0" indent="0">
              <a:lnSpc>
                <a:spcPct val="120000"/>
              </a:lnSpc>
              <a:buNone/>
            </a:pPr>
            <a:endParaRPr lang="en-US" sz="600" dirty="0">
              <a:solidFill>
                <a:srgbClr val="FF0000"/>
              </a:solidFill>
            </a:endParaRPr>
          </a:p>
          <a:p>
            <a:pPr marL="685783" indent="-304792">
              <a:lnSpc>
                <a:spcPct val="120000"/>
              </a:lnSpc>
            </a:pPr>
            <a:r>
              <a:rPr lang="en-US" dirty="0"/>
              <a:t>Invalid instruction</a:t>
            </a:r>
          </a:p>
          <a:p>
            <a:pPr marL="685783" indent="-304792">
              <a:lnSpc>
                <a:spcPct val="120000"/>
              </a:lnSpc>
            </a:pPr>
            <a:r>
              <a:rPr lang="en-US" dirty="0"/>
              <a:t>Non-existing address</a:t>
            </a:r>
          </a:p>
          <a:p>
            <a:pPr marL="685783" indent="-304792">
              <a:lnSpc>
                <a:spcPct val="120000"/>
              </a:lnSpc>
            </a:pPr>
            <a:r>
              <a:rPr lang="en-US" dirty="0"/>
              <a:t>Access violation</a:t>
            </a:r>
          </a:p>
          <a:p>
            <a:pPr marL="685783" indent="-304792">
              <a:lnSpc>
                <a:spcPct val="120000"/>
              </a:lnSpc>
              <a:buClr>
                <a:srgbClr val="FF0000"/>
              </a:buClr>
            </a:pPr>
            <a:r>
              <a:rPr lang="en-US" dirty="0">
                <a:solidFill>
                  <a:srgbClr val="FF0000"/>
                </a:solidFill>
              </a:rPr>
              <a:t>Attacker’s code                  Malicious code to gain access</a:t>
            </a:r>
            <a:endParaRPr lang="en-US" sz="1300" dirty="0">
              <a:solidFill>
                <a:srgbClr val="FF0000"/>
              </a:solidFill>
            </a:endParaRPr>
          </a:p>
          <a:p>
            <a:pPr>
              <a:lnSpc>
                <a:spcPct val="120000"/>
              </a:lnSpc>
              <a:buClr>
                <a:srgbClr val="FF0000"/>
              </a:buClr>
            </a:pPr>
            <a:r>
              <a:rPr lang="en-US" dirty="0"/>
              <a:t>Countermeasures</a:t>
            </a:r>
          </a:p>
          <a:p>
            <a:pPr lvl="1">
              <a:lnSpc>
                <a:spcPct val="120000"/>
              </a:lnSpc>
            </a:pPr>
            <a:r>
              <a:rPr lang="en-US" dirty="0"/>
              <a:t>Developer approaches</a:t>
            </a:r>
          </a:p>
          <a:p>
            <a:pPr lvl="2">
              <a:lnSpc>
                <a:spcPct val="120000"/>
              </a:lnSpc>
            </a:pPr>
            <a:r>
              <a:rPr lang="en-US" dirty="0"/>
              <a:t>Use of safer functions like </a:t>
            </a:r>
            <a:r>
              <a:rPr lang="en-US" dirty="0" err="1"/>
              <a:t>strncpy</a:t>
            </a:r>
            <a:r>
              <a:rPr lang="en-US" dirty="0"/>
              <a:t>(), </a:t>
            </a:r>
            <a:r>
              <a:rPr lang="en-US" dirty="0" err="1"/>
              <a:t>strncat</a:t>
            </a:r>
            <a:r>
              <a:rPr lang="en-US" dirty="0"/>
              <a:t>() </a:t>
            </a:r>
            <a:r>
              <a:rPr lang="en-US" dirty="0" err="1"/>
              <a:t>etc</a:t>
            </a:r>
            <a:r>
              <a:rPr lang="en-US" dirty="0"/>
              <a:t>, safer dynamic link libraries that check the length of the data before copying.</a:t>
            </a:r>
          </a:p>
          <a:p>
            <a:pPr lvl="1">
              <a:lnSpc>
                <a:spcPct val="120000"/>
              </a:lnSpc>
            </a:pPr>
            <a:r>
              <a:rPr lang="en-US" dirty="0"/>
              <a:t>OS approaches (Address Space Layout Randomization (ASLR))</a:t>
            </a:r>
          </a:p>
          <a:p>
            <a:pPr lvl="1">
              <a:lnSpc>
                <a:spcPct val="120000"/>
              </a:lnSpc>
            </a:pPr>
            <a:r>
              <a:rPr lang="en-US" dirty="0"/>
              <a:t>Hardware approaches (Non-Executable Stack)</a:t>
            </a:r>
          </a:p>
          <a:p>
            <a:pPr lvl="1">
              <a:lnSpc>
                <a:spcPct val="120000"/>
              </a:lnSpc>
            </a:pPr>
            <a:r>
              <a:rPr lang="en-US" dirty="0"/>
              <a:t>Compiler approaches (Stack-Guard)</a:t>
            </a:r>
          </a:p>
          <a:p>
            <a:pPr marL="685783" indent="-304792">
              <a:lnSpc>
                <a:spcPct val="120000"/>
              </a:lnSpc>
              <a:buClr>
                <a:srgbClr val="FF0000"/>
              </a:buClr>
            </a:pPr>
            <a:endParaRPr lang="en-NZ" dirty="0">
              <a:solidFill>
                <a:srgbClr val="FF0000"/>
              </a:solidFill>
            </a:endParaRPr>
          </a:p>
        </p:txBody>
      </p:sp>
      <p:sp>
        <p:nvSpPr>
          <p:cNvPr id="4" name="Slide Number Placeholder 3">
            <a:extLst>
              <a:ext uri="{FF2B5EF4-FFF2-40B4-BE49-F238E27FC236}">
                <a16:creationId xmlns:a16="http://schemas.microsoft.com/office/drawing/2014/main" id="{04FA02CC-6865-43AF-99AA-1716E47BB48D}"/>
              </a:ext>
            </a:extLst>
          </p:cNvPr>
          <p:cNvSpPr>
            <a:spLocks noGrp="1"/>
          </p:cNvSpPr>
          <p:nvPr>
            <p:ph type="sldNum" sz="quarter" idx="12"/>
          </p:nvPr>
        </p:nvSpPr>
        <p:spPr/>
        <p:txBody>
          <a:bodyPr/>
          <a:lstStyle/>
          <a:p>
            <a:fld id="{00000000-1234-1234-1234-123412341234}" type="slidenum">
              <a:rPr lang="en-US" smtClean="0">
                <a:solidFill>
                  <a:srgbClr val="888888"/>
                </a:solidFill>
                <a:ea typeface="Calibri"/>
                <a:cs typeface="Calibri"/>
                <a:sym typeface="Calibri"/>
              </a:rPr>
              <a:pPr/>
              <a:t>23</a:t>
            </a:fld>
            <a:endParaRPr lang="en-US" dirty="0">
              <a:solidFill>
                <a:srgbClr val="888888"/>
              </a:solidFill>
              <a:ea typeface="Calibri"/>
              <a:cs typeface="Calibri"/>
              <a:sym typeface="Calibri"/>
            </a:endParaRPr>
          </a:p>
        </p:txBody>
      </p:sp>
      <p:cxnSp>
        <p:nvCxnSpPr>
          <p:cNvPr id="6" name="Shape 158">
            <a:extLst>
              <a:ext uri="{FF2B5EF4-FFF2-40B4-BE49-F238E27FC236}">
                <a16:creationId xmlns:a16="http://schemas.microsoft.com/office/drawing/2014/main" id="{645EBA7B-49A8-4B34-81B8-4949C74CB70F}"/>
              </a:ext>
            </a:extLst>
          </p:cNvPr>
          <p:cNvCxnSpPr/>
          <p:nvPr/>
        </p:nvCxnSpPr>
        <p:spPr>
          <a:xfrm>
            <a:off x="3318215" y="3546523"/>
            <a:ext cx="981000" cy="0"/>
          </a:xfrm>
          <a:prstGeom prst="straightConnector1">
            <a:avLst/>
          </a:prstGeom>
          <a:noFill/>
          <a:ln w="9525" cap="flat" cmpd="sng">
            <a:solidFill>
              <a:srgbClr val="FF0000"/>
            </a:solidFill>
            <a:prstDash val="solid"/>
            <a:round/>
            <a:headEnd type="none" w="lg" len="lg"/>
            <a:tailEnd type="triangle" w="lg" len="lg"/>
          </a:ln>
        </p:spPr>
      </p:cxnSp>
    </p:spTree>
    <p:extLst>
      <p:ext uri="{BB962C8B-B14F-4D97-AF65-F5344CB8AC3E}">
        <p14:creationId xmlns:p14="http://schemas.microsoft.com/office/powerpoint/2010/main" val="279779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F28623-637E-490E-BE83-C6C0647857DE}"/>
              </a:ext>
            </a:extLst>
          </p:cNvPr>
          <p:cNvSpPr>
            <a:spLocks noGrp="1"/>
          </p:cNvSpPr>
          <p:nvPr>
            <p:ph type="title"/>
          </p:nvPr>
        </p:nvSpPr>
        <p:spPr/>
        <p:txBody>
          <a:bodyPr/>
          <a:lstStyle/>
          <a:p>
            <a:r>
              <a:rPr lang="en-US" dirty="0"/>
              <a:t>Format String Vulnerability </a:t>
            </a:r>
            <a:endParaRPr lang="en-NZ" dirty="0"/>
          </a:p>
        </p:txBody>
      </p:sp>
      <p:sp>
        <p:nvSpPr>
          <p:cNvPr id="6" name="Text Placeholder 5">
            <a:extLst>
              <a:ext uri="{FF2B5EF4-FFF2-40B4-BE49-F238E27FC236}">
                <a16:creationId xmlns:a16="http://schemas.microsoft.com/office/drawing/2014/main" id="{BCE8E1A4-71B1-44A3-A43F-5B0E0041106E}"/>
              </a:ext>
            </a:extLst>
          </p:cNvPr>
          <p:cNvSpPr>
            <a:spLocks noGrp="1"/>
          </p:cNvSpPr>
          <p:nvPr>
            <p:ph type="body" idx="1"/>
          </p:nvPr>
        </p:nvSpPr>
        <p:spPr/>
        <p:txBody>
          <a:bodyPr/>
          <a:lstStyle/>
          <a:p>
            <a:endParaRPr lang="en-NZ" dirty="0"/>
          </a:p>
        </p:txBody>
      </p:sp>
      <p:sp>
        <p:nvSpPr>
          <p:cNvPr id="4" name="Slide Number Placeholder 3">
            <a:extLst>
              <a:ext uri="{FF2B5EF4-FFF2-40B4-BE49-F238E27FC236}">
                <a16:creationId xmlns:a16="http://schemas.microsoft.com/office/drawing/2014/main" id="{3F8D4825-82FC-472E-83B3-FA6297E7FD58}"/>
              </a:ext>
            </a:extLst>
          </p:cNvPr>
          <p:cNvSpPr>
            <a:spLocks noGrp="1"/>
          </p:cNvSpPr>
          <p:nvPr>
            <p:ph type="sldNum" sz="quarter" idx="12"/>
          </p:nvPr>
        </p:nvSpPr>
        <p:spPr/>
        <p:txBody>
          <a:bodyPr/>
          <a:lstStyle/>
          <a:p>
            <a:fld id="{00000000-1234-1234-1234-123412341234}" type="slidenum">
              <a:rPr lang="en-US" smtClean="0">
                <a:solidFill>
                  <a:srgbClr val="888888"/>
                </a:solidFill>
                <a:ea typeface="Calibri"/>
                <a:cs typeface="Calibri"/>
                <a:sym typeface="Calibri"/>
              </a:rPr>
              <a:pPr/>
              <a:t>24</a:t>
            </a:fld>
            <a:endParaRPr lang="en-US" dirty="0">
              <a:solidFill>
                <a:srgbClr val="888888"/>
              </a:solidFill>
              <a:ea typeface="Calibri"/>
              <a:cs typeface="Calibri"/>
              <a:sym typeface="Calibri"/>
            </a:endParaRPr>
          </a:p>
        </p:txBody>
      </p:sp>
    </p:spTree>
    <p:extLst>
      <p:ext uri="{BB962C8B-B14F-4D97-AF65-F5344CB8AC3E}">
        <p14:creationId xmlns:p14="http://schemas.microsoft.com/office/powerpoint/2010/main" val="1153549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E6257-F273-49E8-AD65-A0C6D8E50BAE}"/>
              </a:ext>
            </a:extLst>
          </p:cNvPr>
          <p:cNvSpPr>
            <a:spLocks noGrp="1"/>
          </p:cNvSpPr>
          <p:nvPr>
            <p:ph type="title"/>
          </p:nvPr>
        </p:nvSpPr>
        <p:spPr/>
        <p:txBody>
          <a:bodyPr/>
          <a:lstStyle/>
          <a:p>
            <a:r>
              <a:rPr lang="en-US" dirty="0"/>
              <a:t>Format string vulnerability </a:t>
            </a:r>
            <a:endParaRPr lang="en-NZ" dirty="0"/>
          </a:p>
        </p:txBody>
      </p:sp>
      <p:sp>
        <p:nvSpPr>
          <p:cNvPr id="3" name="Content Placeholder 2">
            <a:extLst>
              <a:ext uri="{FF2B5EF4-FFF2-40B4-BE49-F238E27FC236}">
                <a16:creationId xmlns:a16="http://schemas.microsoft.com/office/drawing/2014/main" id="{925B1455-1F20-4192-8F50-300F80DE8CCA}"/>
              </a:ext>
            </a:extLst>
          </p:cNvPr>
          <p:cNvSpPr>
            <a:spLocks noGrp="1"/>
          </p:cNvSpPr>
          <p:nvPr>
            <p:ph idx="1"/>
          </p:nvPr>
        </p:nvSpPr>
        <p:spPr>
          <a:xfrm>
            <a:off x="256032" y="3899415"/>
            <a:ext cx="6794635" cy="2274739"/>
          </a:xfrm>
        </p:spPr>
        <p:txBody>
          <a:bodyPr>
            <a:normAutofit fontScale="92500" lnSpcReduction="10000"/>
          </a:bodyPr>
          <a:lstStyle/>
          <a:p>
            <a:pPr>
              <a:lnSpc>
                <a:spcPct val="120000"/>
              </a:lnSpc>
            </a:pPr>
            <a:r>
              <a:rPr lang="en-US" sz="2133" dirty="0"/>
              <a:t>What will happen if </a:t>
            </a:r>
            <a:r>
              <a:rPr lang="en-US" sz="2133" dirty="0" err="1"/>
              <a:t>user_input</a:t>
            </a:r>
            <a:r>
              <a:rPr lang="en-US" sz="2133" dirty="0"/>
              <a:t> contains format specifiers?</a:t>
            </a:r>
          </a:p>
          <a:p>
            <a:pPr lvl="1">
              <a:lnSpc>
                <a:spcPct val="120000"/>
              </a:lnSpc>
            </a:pPr>
            <a:r>
              <a:rPr lang="en-US" sz="1867" dirty="0"/>
              <a:t>Crash program</a:t>
            </a:r>
          </a:p>
          <a:p>
            <a:pPr lvl="1">
              <a:lnSpc>
                <a:spcPct val="120000"/>
              </a:lnSpc>
            </a:pPr>
            <a:r>
              <a:rPr lang="en-US" sz="1867" dirty="0"/>
              <a:t>Print out data on the stack</a:t>
            </a:r>
          </a:p>
          <a:p>
            <a:pPr lvl="1">
              <a:lnSpc>
                <a:spcPct val="120000"/>
              </a:lnSpc>
            </a:pPr>
            <a:r>
              <a:rPr lang="en-US" sz="1867" dirty="0"/>
              <a:t>Changes the program’s data in the memory</a:t>
            </a:r>
          </a:p>
          <a:p>
            <a:pPr lvl="1">
              <a:lnSpc>
                <a:spcPct val="120000"/>
              </a:lnSpc>
            </a:pPr>
            <a:r>
              <a:rPr lang="en-NZ" sz="1867" dirty="0"/>
              <a:t>Change the program’s data to specific value</a:t>
            </a:r>
          </a:p>
          <a:p>
            <a:pPr lvl="1">
              <a:lnSpc>
                <a:spcPct val="120000"/>
              </a:lnSpc>
            </a:pPr>
            <a:r>
              <a:rPr lang="en-NZ" sz="1867" dirty="0"/>
              <a:t>Inject malicious code</a:t>
            </a:r>
          </a:p>
        </p:txBody>
      </p:sp>
      <p:sp>
        <p:nvSpPr>
          <p:cNvPr id="4" name="Slide Number Placeholder 3">
            <a:extLst>
              <a:ext uri="{FF2B5EF4-FFF2-40B4-BE49-F238E27FC236}">
                <a16:creationId xmlns:a16="http://schemas.microsoft.com/office/drawing/2014/main" id="{FE839916-7AA1-409F-B719-FAD049560976}"/>
              </a:ext>
            </a:extLst>
          </p:cNvPr>
          <p:cNvSpPr>
            <a:spLocks noGrp="1"/>
          </p:cNvSpPr>
          <p:nvPr>
            <p:ph type="sldNum" sz="quarter" idx="12"/>
          </p:nvPr>
        </p:nvSpPr>
        <p:spPr/>
        <p:txBody>
          <a:bodyPr/>
          <a:lstStyle/>
          <a:p>
            <a:fld id="{00000000-1234-1234-1234-123412341234}" type="slidenum">
              <a:rPr lang="en-US" smtClean="0">
                <a:solidFill>
                  <a:srgbClr val="888888"/>
                </a:solidFill>
                <a:ea typeface="Calibri"/>
                <a:cs typeface="Calibri"/>
                <a:sym typeface="Calibri"/>
              </a:rPr>
              <a:pPr/>
              <a:t>25</a:t>
            </a:fld>
            <a:endParaRPr lang="en-US" dirty="0">
              <a:solidFill>
                <a:srgbClr val="888888"/>
              </a:solidFill>
              <a:ea typeface="Calibri"/>
              <a:cs typeface="Calibri"/>
              <a:sym typeface="Calibri"/>
            </a:endParaRPr>
          </a:p>
        </p:txBody>
      </p:sp>
      <p:pic>
        <p:nvPicPr>
          <p:cNvPr id="5" name="Picture 4">
            <a:extLst>
              <a:ext uri="{FF2B5EF4-FFF2-40B4-BE49-F238E27FC236}">
                <a16:creationId xmlns:a16="http://schemas.microsoft.com/office/drawing/2014/main" id="{1C961E47-2452-4642-B478-41BA7B537025}"/>
              </a:ext>
            </a:extLst>
          </p:cNvPr>
          <p:cNvPicPr>
            <a:picLocks noChangeAspect="1"/>
          </p:cNvPicPr>
          <p:nvPr/>
        </p:nvPicPr>
        <p:blipFill>
          <a:blip r:embed="rId3"/>
          <a:stretch>
            <a:fillRect/>
          </a:stretch>
        </p:blipFill>
        <p:spPr>
          <a:xfrm>
            <a:off x="301752" y="1188721"/>
            <a:ext cx="6748915" cy="2710695"/>
          </a:xfrm>
          <a:prstGeom prst="rect">
            <a:avLst/>
          </a:prstGeom>
        </p:spPr>
      </p:pic>
      <p:graphicFrame>
        <p:nvGraphicFramePr>
          <p:cNvPr id="8" name="Object 7">
            <a:extLst>
              <a:ext uri="{FF2B5EF4-FFF2-40B4-BE49-F238E27FC236}">
                <a16:creationId xmlns:a16="http://schemas.microsoft.com/office/drawing/2014/main" id="{069C60FE-5EB6-4A01-8AAC-DC0682B418F6}"/>
              </a:ext>
            </a:extLst>
          </p:cNvPr>
          <p:cNvGraphicFramePr>
            <a:graphicFrameLocks noChangeAspect="1"/>
          </p:cNvGraphicFramePr>
          <p:nvPr/>
        </p:nvGraphicFramePr>
        <p:xfrm>
          <a:off x="7355740" y="1286696"/>
          <a:ext cx="4240595" cy="1983537"/>
        </p:xfrm>
        <a:graphic>
          <a:graphicData uri="http://schemas.openxmlformats.org/presentationml/2006/ole">
            <mc:AlternateContent xmlns:mc="http://schemas.openxmlformats.org/markup-compatibility/2006">
              <mc:Choice xmlns:v="urn:schemas-microsoft-com:vml" Requires="v">
                <p:oleObj spid="_x0000_s2059" name="CorelDRAW" r:id="rId4" imgW="3224520" imgH="1508354" progId="CorelDraw.Graphic.20">
                  <p:embed/>
                </p:oleObj>
              </mc:Choice>
              <mc:Fallback>
                <p:oleObj name="CorelDRAW" r:id="rId4" imgW="3224520" imgH="1508354" progId="CorelDraw.Graphic.20">
                  <p:embed/>
                  <p:pic>
                    <p:nvPicPr>
                      <p:cNvPr id="8" name="Object 7">
                        <a:extLst>
                          <a:ext uri="{FF2B5EF4-FFF2-40B4-BE49-F238E27FC236}">
                            <a16:creationId xmlns:a16="http://schemas.microsoft.com/office/drawing/2014/main" id="{069C60FE-5EB6-4A01-8AAC-DC0682B418F6}"/>
                          </a:ext>
                        </a:extLst>
                      </p:cNvPr>
                      <p:cNvPicPr/>
                      <p:nvPr/>
                    </p:nvPicPr>
                    <p:blipFill>
                      <a:blip r:embed="rId5"/>
                      <a:stretch>
                        <a:fillRect/>
                      </a:stretch>
                    </p:blipFill>
                    <p:spPr>
                      <a:xfrm>
                        <a:off x="7355740" y="1286696"/>
                        <a:ext cx="4240595" cy="1983537"/>
                      </a:xfrm>
                      <a:prstGeom prst="rect">
                        <a:avLst/>
                      </a:prstGeom>
                    </p:spPr>
                  </p:pic>
                </p:oleObj>
              </mc:Fallback>
            </mc:AlternateContent>
          </a:graphicData>
        </a:graphic>
      </p:graphicFrame>
      <p:sp>
        <p:nvSpPr>
          <p:cNvPr id="9" name="Content Placeholder 2">
            <a:extLst>
              <a:ext uri="{FF2B5EF4-FFF2-40B4-BE49-F238E27FC236}">
                <a16:creationId xmlns:a16="http://schemas.microsoft.com/office/drawing/2014/main" id="{5BDC5248-E025-4762-BBBE-207A145FFE2B}"/>
              </a:ext>
            </a:extLst>
          </p:cNvPr>
          <p:cNvSpPr txBox="1">
            <a:spLocks/>
          </p:cNvSpPr>
          <p:nvPr/>
        </p:nvSpPr>
        <p:spPr>
          <a:xfrm>
            <a:off x="7355741" y="3627614"/>
            <a:ext cx="4716519" cy="270318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cs typeface="Courier New" panose="02070309020205020404" pitchFamily="49" charset="0"/>
              </a:rPr>
              <a:t>The target value is 12 bytes above the </a:t>
            </a:r>
            <a:r>
              <a:rPr lang="en-US" dirty="0" err="1">
                <a:latin typeface="Courier New" panose="02070309020205020404" pitchFamily="49" charset="0"/>
                <a:cs typeface="Courier New" panose="02070309020205020404" pitchFamily="49" charset="0"/>
              </a:rPr>
              <a:t>va_list</a:t>
            </a:r>
            <a:r>
              <a:rPr lang="en-US" dirty="0">
                <a:cs typeface="Courier New" panose="02070309020205020404" pitchFamily="49" charset="0"/>
              </a:rPr>
              <a:t> variable.</a:t>
            </a:r>
          </a:p>
          <a:p>
            <a:pPr lvl="1"/>
            <a:r>
              <a:rPr lang="en-US" dirty="0">
                <a:latin typeface="Courier New" panose="02070309020205020404" pitchFamily="49" charset="0"/>
                <a:cs typeface="Courier New" panose="02070309020205020404" pitchFamily="49" charset="0"/>
              </a:rPr>
              <a:t>%d -&gt; 0x00000000</a:t>
            </a:r>
          </a:p>
          <a:p>
            <a:pPr lvl="1"/>
            <a:r>
              <a:rPr lang="en-US" dirty="0">
                <a:latin typeface="Courier New" panose="02070309020205020404" pitchFamily="49" charset="0"/>
                <a:cs typeface="Courier New" panose="02070309020205020404" pitchFamily="49" charset="0"/>
              </a:rPr>
              <a:t>%d -&gt; 0x00000001</a:t>
            </a:r>
          </a:p>
          <a:p>
            <a:pPr lvl="1"/>
            <a:r>
              <a:rPr lang="en-US" dirty="0">
                <a:latin typeface="Courier New" panose="02070309020205020404" pitchFamily="49" charset="0"/>
                <a:cs typeface="Courier New" panose="02070309020205020404" pitchFamily="49" charset="0"/>
              </a:rPr>
              <a:t>%d -&gt; 0x00000002</a:t>
            </a:r>
          </a:p>
          <a:p>
            <a:pPr lvl="1"/>
            <a:r>
              <a:rPr lang="en-US" dirty="0">
                <a:latin typeface="Courier New" panose="02070309020205020404" pitchFamily="49" charset="0"/>
                <a:cs typeface="Courier New" panose="02070309020205020404" pitchFamily="49" charset="0"/>
              </a:rPr>
              <a:t>%d -&gt; </a:t>
            </a:r>
            <a:r>
              <a:rPr lang="en-US" b="1" dirty="0">
                <a:solidFill>
                  <a:srgbClr val="FF0000"/>
                </a:solidFill>
                <a:latin typeface="Courier New" panose="02070309020205020404" pitchFamily="49" charset="0"/>
                <a:cs typeface="Courier New" panose="02070309020205020404" pitchFamily="49" charset="0"/>
              </a:rPr>
              <a:t>0x00000003</a:t>
            </a:r>
            <a:endParaRPr lang="en-NZ" b="1" dirty="0">
              <a:solidFill>
                <a:srgbClr val="FF0000"/>
              </a:solidFill>
              <a:latin typeface="Courier New" panose="02070309020205020404" pitchFamily="49" charset="0"/>
              <a:cs typeface="Courier New" panose="02070309020205020404" pitchFamily="49" charset="0"/>
            </a:endParaRPr>
          </a:p>
        </p:txBody>
      </p:sp>
      <p:cxnSp>
        <p:nvCxnSpPr>
          <p:cNvPr id="10" name="Straight Connector 9">
            <a:extLst>
              <a:ext uri="{FF2B5EF4-FFF2-40B4-BE49-F238E27FC236}">
                <a16:creationId xmlns:a16="http://schemas.microsoft.com/office/drawing/2014/main" id="{21CD7120-D3E0-45E6-B247-8C015DA88542}"/>
              </a:ext>
            </a:extLst>
          </p:cNvPr>
          <p:cNvCxnSpPr>
            <a:cxnSpLocks/>
          </p:cNvCxnSpPr>
          <p:nvPr/>
        </p:nvCxnSpPr>
        <p:spPr>
          <a:xfrm>
            <a:off x="7184563" y="1188722"/>
            <a:ext cx="0" cy="544746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025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12CF0-D428-4951-A5B7-E78D5951D1DC}"/>
              </a:ext>
            </a:extLst>
          </p:cNvPr>
          <p:cNvSpPr>
            <a:spLocks noGrp="1"/>
          </p:cNvSpPr>
          <p:nvPr>
            <p:ph type="title"/>
          </p:nvPr>
        </p:nvSpPr>
        <p:spPr/>
        <p:txBody>
          <a:bodyPr/>
          <a:lstStyle/>
          <a:p>
            <a:r>
              <a:rPr lang="en-US" dirty="0"/>
              <a:t>Format String vulnerability (cont.)</a:t>
            </a:r>
            <a:endParaRPr lang="en-NZ" dirty="0"/>
          </a:p>
        </p:txBody>
      </p:sp>
      <p:sp>
        <p:nvSpPr>
          <p:cNvPr id="3" name="Content Placeholder 2">
            <a:extLst>
              <a:ext uri="{FF2B5EF4-FFF2-40B4-BE49-F238E27FC236}">
                <a16:creationId xmlns:a16="http://schemas.microsoft.com/office/drawing/2014/main" id="{D4AF812C-2138-4B8E-BC46-55B5D7AB51E8}"/>
              </a:ext>
            </a:extLst>
          </p:cNvPr>
          <p:cNvSpPr>
            <a:spLocks noGrp="1"/>
          </p:cNvSpPr>
          <p:nvPr>
            <p:ph idx="1"/>
          </p:nvPr>
        </p:nvSpPr>
        <p:spPr/>
        <p:txBody>
          <a:bodyPr>
            <a:normAutofit lnSpcReduction="10000"/>
          </a:bodyPr>
          <a:lstStyle/>
          <a:p>
            <a:r>
              <a:rPr lang="en-US" dirty="0"/>
              <a:t>Fundamental cause?</a:t>
            </a:r>
          </a:p>
          <a:p>
            <a:endParaRPr lang="en-US" dirty="0"/>
          </a:p>
          <a:p>
            <a:r>
              <a:rPr lang="en-US" dirty="0"/>
              <a:t>Countermeasures</a:t>
            </a:r>
          </a:p>
          <a:p>
            <a:pPr lvl="1"/>
            <a:r>
              <a:rPr lang="en-US" dirty="0"/>
              <a:t>Developer approach</a:t>
            </a:r>
          </a:p>
          <a:p>
            <a:pPr lvl="1"/>
            <a:r>
              <a:rPr lang="en-US" dirty="0"/>
              <a:t>Compiler approach</a:t>
            </a:r>
          </a:p>
          <a:p>
            <a:endParaRPr lang="en-US" dirty="0"/>
          </a:p>
          <a:p>
            <a:r>
              <a:rPr lang="en-US" dirty="0">
                <a:solidFill>
                  <a:srgbClr val="FF0000"/>
                </a:solidFill>
              </a:rPr>
              <a:t>Would the following help to prevent format string attacks?</a:t>
            </a:r>
          </a:p>
          <a:p>
            <a:pPr lvl="1"/>
            <a:r>
              <a:rPr lang="en-US" dirty="0"/>
              <a:t>Address randomization</a:t>
            </a:r>
          </a:p>
          <a:p>
            <a:pPr lvl="1"/>
            <a:r>
              <a:rPr lang="en-US" dirty="0"/>
              <a:t>Non-executable stack/heap</a:t>
            </a:r>
          </a:p>
          <a:p>
            <a:pPr lvl="1"/>
            <a:r>
              <a:rPr lang="en-US" dirty="0" err="1"/>
              <a:t>StackGuard</a:t>
            </a:r>
            <a:endParaRPr lang="en-US" dirty="0"/>
          </a:p>
          <a:p>
            <a:pPr lvl="1"/>
            <a:endParaRPr lang="en-US" dirty="0"/>
          </a:p>
          <a:p>
            <a:pPr lvl="1"/>
            <a:endParaRPr lang="en-US" dirty="0"/>
          </a:p>
          <a:p>
            <a:endParaRPr lang="en-NZ" dirty="0"/>
          </a:p>
        </p:txBody>
      </p:sp>
      <p:sp>
        <p:nvSpPr>
          <p:cNvPr id="4" name="Slide Number Placeholder 3">
            <a:extLst>
              <a:ext uri="{FF2B5EF4-FFF2-40B4-BE49-F238E27FC236}">
                <a16:creationId xmlns:a16="http://schemas.microsoft.com/office/drawing/2014/main" id="{7FD9EFEC-CBA0-4730-8594-35687D21D6CA}"/>
              </a:ext>
            </a:extLst>
          </p:cNvPr>
          <p:cNvSpPr>
            <a:spLocks noGrp="1"/>
          </p:cNvSpPr>
          <p:nvPr>
            <p:ph type="sldNum" sz="quarter" idx="12"/>
          </p:nvPr>
        </p:nvSpPr>
        <p:spPr/>
        <p:txBody>
          <a:bodyPr/>
          <a:lstStyle/>
          <a:p>
            <a:fld id="{00000000-1234-1234-1234-123412341234}" type="slidenum">
              <a:rPr lang="en-US" smtClean="0">
                <a:solidFill>
                  <a:srgbClr val="888888"/>
                </a:solidFill>
                <a:ea typeface="Calibri"/>
                <a:cs typeface="Calibri"/>
                <a:sym typeface="Calibri"/>
              </a:rPr>
              <a:pPr/>
              <a:t>26</a:t>
            </a:fld>
            <a:endParaRPr lang="en-US" dirty="0">
              <a:solidFill>
                <a:srgbClr val="888888"/>
              </a:solidFill>
              <a:ea typeface="Calibri"/>
              <a:cs typeface="Calibri"/>
              <a:sym typeface="Calibri"/>
            </a:endParaRPr>
          </a:p>
        </p:txBody>
      </p:sp>
    </p:spTree>
    <p:extLst>
      <p:ext uri="{BB962C8B-B14F-4D97-AF65-F5344CB8AC3E}">
        <p14:creationId xmlns:p14="http://schemas.microsoft.com/office/powerpoint/2010/main" val="1035609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C3DEA2-BC6E-4919-A9F1-066662B040F2}"/>
              </a:ext>
            </a:extLst>
          </p:cNvPr>
          <p:cNvSpPr>
            <a:spLocks noGrp="1"/>
          </p:cNvSpPr>
          <p:nvPr>
            <p:ph type="title"/>
          </p:nvPr>
        </p:nvSpPr>
        <p:spPr/>
        <p:txBody>
          <a:bodyPr/>
          <a:lstStyle/>
          <a:p>
            <a:r>
              <a:rPr lang="en-US" dirty="0"/>
              <a:t>SQL-injection Attacks</a:t>
            </a:r>
            <a:endParaRPr lang="en-NZ" dirty="0"/>
          </a:p>
        </p:txBody>
      </p:sp>
      <p:sp>
        <p:nvSpPr>
          <p:cNvPr id="6" name="Text Placeholder 5">
            <a:extLst>
              <a:ext uri="{FF2B5EF4-FFF2-40B4-BE49-F238E27FC236}">
                <a16:creationId xmlns:a16="http://schemas.microsoft.com/office/drawing/2014/main" id="{69A3E6C1-C250-454E-A103-50860B4A1BF7}"/>
              </a:ext>
            </a:extLst>
          </p:cNvPr>
          <p:cNvSpPr>
            <a:spLocks noGrp="1"/>
          </p:cNvSpPr>
          <p:nvPr>
            <p:ph type="body" idx="1"/>
          </p:nvPr>
        </p:nvSpPr>
        <p:spPr/>
        <p:txBody>
          <a:bodyPr/>
          <a:lstStyle/>
          <a:p>
            <a:endParaRPr lang="en-NZ"/>
          </a:p>
        </p:txBody>
      </p:sp>
      <p:sp>
        <p:nvSpPr>
          <p:cNvPr id="4" name="Slide Number Placeholder 3">
            <a:extLst>
              <a:ext uri="{FF2B5EF4-FFF2-40B4-BE49-F238E27FC236}">
                <a16:creationId xmlns:a16="http://schemas.microsoft.com/office/drawing/2014/main" id="{D5325B09-DAEF-4458-9C57-66A19D1021F4}"/>
              </a:ext>
            </a:extLst>
          </p:cNvPr>
          <p:cNvSpPr>
            <a:spLocks noGrp="1"/>
          </p:cNvSpPr>
          <p:nvPr>
            <p:ph type="sldNum" sz="quarter" idx="12"/>
          </p:nvPr>
        </p:nvSpPr>
        <p:spPr/>
        <p:txBody>
          <a:bodyPr/>
          <a:lstStyle/>
          <a:p>
            <a:fld id="{00000000-1234-1234-1234-123412341234}" type="slidenum">
              <a:rPr lang="en-US" smtClean="0">
                <a:solidFill>
                  <a:srgbClr val="888888"/>
                </a:solidFill>
                <a:ea typeface="Calibri"/>
                <a:cs typeface="Calibri"/>
                <a:sym typeface="Calibri"/>
              </a:rPr>
              <a:pPr/>
              <a:t>27</a:t>
            </a:fld>
            <a:endParaRPr lang="en-US" dirty="0">
              <a:solidFill>
                <a:srgbClr val="888888"/>
              </a:solidFill>
              <a:ea typeface="Calibri"/>
              <a:cs typeface="Calibri"/>
              <a:sym typeface="Calibri"/>
            </a:endParaRPr>
          </a:p>
        </p:txBody>
      </p:sp>
    </p:spTree>
    <p:extLst>
      <p:ext uri="{BB962C8B-B14F-4D97-AF65-F5344CB8AC3E}">
        <p14:creationId xmlns:p14="http://schemas.microsoft.com/office/powerpoint/2010/main" val="1387544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BB8C2-1E88-45B0-A6BC-66841081FE8D}"/>
              </a:ext>
            </a:extLst>
          </p:cNvPr>
          <p:cNvSpPr>
            <a:spLocks noGrp="1"/>
          </p:cNvSpPr>
          <p:nvPr>
            <p:ph type="title"/>
          </p:nvPr>
        </p:nvSpPr>
        <p:spPr/>
        <p:txBody>
          <a:bodyPr/>
          <a:lstStyle/>
          <a:p>
            <a:r>
              <a:rPr lang="en-US" dirty="0"/>
              <a:t>SQL-injection</a:t>
            </a:r>
            <a:endParaRPr lang="en-NZ" dirty="0"/>
          </a:p>
        </p:txBody>
      </p:sp>
      <p:sp>
        <p:nvSpPr>
          <p:cNvPr id="3" name="Content Placeholder 2">
            <a:extLst>
              <a:ext uri="{FF2B5EF4-FFF2-40B4-BE49-F238E27FC236}">
                <a16:creationId xmlns:a16="http://schemas.microsoft.com/office/drawing/2014/main" id="{12037217-0276-4E7A-AE44-D9F380CECA94}"/>
              </a:ext>
            </a:extLst>
          </p:cNvPr>
          <p:cNvSpPr>
            <a:spLocks noGrp="1"/>
          </p:cNvSpPr>
          <p:nvPr>
            <p:ph idx="1"/>
          </p:nvPr>
        </p:nvSpPr>
        <p:spPr/>
        <p:txBody>
          <a:bodyPr>
            <a:normAutofit/>
          </a:bodyPr>
          <a:lstStyle/>
          <a:p>
            <a:r>
              <a:rPr lang="en-US" sz="2400" dirty="0"/>
              <a:t>View records</a:t>
            </a:r>
          </a:p>
          <a:p>
            <a:r>
              <a:rPr lang="en-US" sz="2400" dirty="0"/>
              <a:t>Modify database</a:t>
            </a:r>
          </a:p>
          <a:p>
            <a:r>
              <a:rPr lang="en-US" sz="2400" dirty="0"/>
              <a:t>Multiple SQL statements</a:t>
            </a:r>
          </a:p>
          <a:p>
            <a:endParaRPr lang="en-US" sz="2400" dirty="0"/>
          </a:p>
          <a:p>
            <a:r>
              <a:rPr lang="en-US" sz="2400" dirty="0"/>
              <a:t>Fundamental cause?</a:t>
            </a:r>
          </a:p>
          <a:p>
            <a:endParaRPr lang="en-US" sz="2400" dirty="0"/>
          </a:p>
          <a:p>
            <a:r>
              <a:rPr lang="en-US" sz="2400" dirty="0"/>
              <a:t>Countermeasures</a:t>
            </a:r>
          </a:p>
          <a:p>
            <a:pPr lvl="1"/>
            <a:r>
              <a:rPr lang="en-US" sz="2000" dirty="0"/>
              <a:t>Filtering</a:t>
            </a:r>
          </a:p>
          <a:p>
            <a:pPr lvl="1"/>
            <a:r>
              <a:rPr lang="en-US" sz="2000" dirty="0"/>
              <a:t>Encoding</a:t>
            </a:r>
          </a:p>
          <a:p>
            <a:pPr lvl="1"/>
            <a:r>
              <a:rPr lang="en-US" sz="2000" dirty="0">
                <a:solidFill>
                  <a:srgbClr val="FF0000"/>
                </a:solidFill>
              </a:rPr>
              <a:t>Prepared statements</a:t>
            </a:r>
          </a:p>
          <a:p>
            <a:endParaRPr lang="en-NZ" sz="2400" dirty="0"/>
          </a:p>
        </p:txBody>
      </p:sp>
      <p:sp>
        <p:nvSpPr>
          <p:cNvPr id="4" name="Slide Number Placeholder 3">
            <a:extLst>
              <a:ext uri="{FF2B5EF4-FFF2-40B4-BE49-F238E27FC236}">
                <a16:creationId xmlns:a16="http://schemas.microsoft.com/office/drawing/2014/main" id="{EBB0B182-51F6-481F-8B11-F6AED9B32631}"/>
              </a:ext>
            </a:extLst>
          </p:cNvPr>
          <p:cNvSpPr>
            <a:spLocks noGrp="1"/>
          </p:cNvSpPr>
          <p:nvPr>
            <p:ph type="sldNum" sz="quarter" idx="12"/>
          </p:nvPr>
        </p:nvSpPr>
        <p:spPr/>
        <p:txBody>
          <a:bodyPr/>
          <a:lstStyle/>
          <a:p>
            <a:fld id="{00000000-1234-1234-1234-123412341234}" type="slidenum">
              <a:rPr lang="en-US" smtClean="0">
                <a:solidFill>
                  <a:srgbClr val="888888"/>
                </a:solidFill>
                <a:ea typeface="Calibri"/>
                <a:cs typeface="Calibri"/>
                <a:sym typeface="Calibri"/>
              </a:rPr>
              <a:pPr/>
              <a:t>28</a:t>
            </a:fld>
            <a:endParaRPr lang="en-US" dirty="0">
              <a:solidFill>
                <a:srgbClr val="888888"/>
              </a:solidFill>
              <a:ea typeface="Calibri"/>
              <a:cs typeface="Calibri"/>
              <a:sym typeface="Calibri"/>
            </a:endParaRPr>
          </a:p>
        </p:txBody>
      </p:sp>
      <p:pic>
        <p:nvPicPr>
          <p:cNvPr id="5" name="Content Placeholder 4">
            <a:extLst>
              <a:ext uri="{FF2B5EF4-FFF2-40B4-BE49-F238E27FC236}">
                <a16:creationId xmlns:a16="http://schemas.microsoft.com/office/drawing/2014/main" id="{F5E0A43A-9AD7-4A8B-8AA6-3159E082ECAA}"/>
              </a:ext>
            </a:extLst>
          </p:cNvPr>
          <p:cNvPicPr>
            <a:picLocks noChangeAspect="1"/>
          </p:cNvPicPr>
          <p:nvPr/>
        </p:nvPicPr>
        <p:blipFill rotWithShape="1">
          <a:blip r:embed="rId2"/>
          <a:srcRect l="1413" r="4032"/>
          <a:stretch/>
        </p:blipFill>
        <p:spPr>
          <a:xfrm>
            <a:off x="3947480" y="1188721"/>
            <a:ext cx="7942769" cy="3557451"/>
          </a:xfrm>
          <a:prstGeom prst="rect">
            <a:avLst/>
          </a:prstGeom>
        </p:spPr>
      </p:pic>
    </p:spTree>
    <p:extLst>
      <p:ext uri="{BB962C8B-B14F-4D97-AF65-F5344CB8AC3E}">
        <p14:creationId xmlns:p14="http://schemas.microsoft.com/office/powerpoint/2010/main" val="1577527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C39B6-2992-4D61-9064-FF6D42FFD353}"/>
              </a:ext>
            </a:extLst>
          </p:cNvPr>
          <p:cNvSpPr>
            <a:spLocks noGrp="1"/>
          </p:cNvSpPr>
          <p:nvPr>
            <p:ph type="title"/>
          </p:nvPr>
        </p:nvSpPr>
        <p:spPr/>
        <p:txBody>
          <a:bodyPr/>
          <a:lstStyle/>
          <a:p>
            <a:r>
              <a:rPr lang="en-US" dirty="0"/>
              <a:t>Prepared statements are secure</a:t>
            </a:r>
            <a:endParaRPr lang="en-NZ" dirty="0"/>
          </a:p>
        </p:txBody>
      </p:sp>
      <p:sp>
        <p:nvSpPr>
          <p:cNvPr id="3" name="Content Placeholder 2">
            <a:extLst>
              <a:ext uri="{FF2B5EF4-FFF2-40B4-BE49-F238E27FC236}">
                <a16:creationId xmlns:a16="http://schemas.microsoft.com/office/drawing/2014/main" id="{1704FEE9-DB8D-4C45-855C-316099B6AB1E}"/>
              </a:ext>
            </a:extLst>
          </p:cNvPr>
          <p:cNvSpPr>
            <a:spLocks noGrp="1"/>
          </p:cNvSpPr>
          <p:nvPr>
            <p:ph idx="1"/>
          </p:nvPr>
        </p:nvSpPr>
        <p:spPr/>
        <p:txBody>
          <a:bodyPr/>
          <a:lstStyle/>
          <a:p>
            <a:r>
              <a:rPr lang="en-US" b="1" dirty="0"/>
              <a:t>Trusted</a:t>
            </a:r>
            <a:r>
              <a:rPr lang="en-US" dirty="0"/>
              <a:t> code is sent via a </a:t>
            </a:r>
            <a:r>
              <a:rPr lang="en-US" dirty="0">
                <a:solidFill>
                  <a:srgbClr val="0070C0"/>
                </a:solidFill>
              </a:rPr>
              <a:t>code channel</a:t>
            </a:r>
            <a:r>
              <a:rPr lang="en-US" dirty="0"/>
              <a:t>.</a:t>
            </a:r>
          </a:p>
          <a:p>
            <a:r>
              <a:rPr lang="en-US" b="1" dirty="0"/>
              <a:t>Untrusted</a:t>
            </a:r>
            <a:r>
              <a:rPr lang="en-US" dirty="0"/>
              <a:t> user-provided data is sent via </a:t>
            </a:r>
            <a:r>
              <a:rPr lang="en-US" dirty="0">
                <a:solidFill>
                  <a:srgbClr val="0070C0"/>
                </a:solidFill>
              </a:rPr>
              <a:t>data channel</a:t>
            </a:r>
            <a:r>
              <a:rPr lang="en-US" dirty="0"/>
              <a:t>.</a:t>
            </a:r>
          </a:p>
          <a:p>
            <a:r>
              <a:rPr lang="en-US" dirty="0"/>
              <a:t>Database clearly </a:t>
            </a:r>
            <a:r>
              <a:rPr lang="en-US" u="sng" dirty="0"/>
              <a:t>knows the boundary</a:t>
            </a:r>
            <a:r>
              <a:rPr lang="en-US" dirty="0"/>
              <a:t> between code and data.</a:t>
            </a:r>
          </a:p>
          <a:p>
            <a:r>
              <a:rPr lang="en-US" b="1" dirty="0"/>
              <a:t>Data</a:t>
            </a:r>
            <a:r>
              <a:rPr lang="en-US" dirty="0"/>
              <a:t> received from the data channel is </a:t>
            </a:r>
            <a:r>
              <a:rPr lang="en-US" b="1" u="sng" dirty="0"/>
              <a:t>not parsed</a:t>
            </a:r>
            <a:r>
              <a:rPr lang="en-US" dirty="0"/>
              <a:t>.</a:t>
            </a:r>
          </a:p>
          <a:p>
            <a:r>
              <a:rPr lang="en-US" dirty="0"/>
              <a:t>Attacker can hide code in data, but the code will never be treated as code, so it will never be attacked.</a:t>
            </a:r>
          </a:p>
          <a:p>
            <a:endParaRPr lang="en-NZ" dirty="0"/>
          </a:p>
        </p:txBody>
      </p:sp>
      <p:sp>
        <p:nvSpPr>
          <p:cNvPr id="4" name="Slide Number Placeholder 3">
            <a:extLst>
              <a:ext uri="{FF2B5EF4-FFF2-40B4-BE49-F238E27FC236}">
                <a16:creationId xmlns:a16="http://schemas.microsoft.com/office/drawing/2014/main" id="{0CABE0E7-41BD-4B5B-99D5-F9760A6DD5AA}"/>
              </a:ext>
            </a:extLst>
          </p:cNvPr>
          <p:cNvSpPr>
            <a:spLocks noGrp="1"/>
          </p:cNvSpPr>
          <p:nvPr>
            <p:ph type="sldNum" sz="quarter" idx="12"/>
          </p:nvPr>
        </p:nvSpPr>
        <p:spPr/>
        <p:txBody>
          <a:bodyPr/>
          <a:lstStyle/>
          <a:p>
            <a:fld id="{00000000-1234-1234-1234-123412341234}" type="slidenum">
              <a:rPr lang="en-US" smtClean="0">
                <a:solidFill>
                  <a:srgbClr val="888888"/>
                </a:solidFill>
                <a:ea typeface="Calibri"/>
                <a:cs typeface="Calibri"/>
                <a:sym typeface="Calibri"/>
              </a:rPr>
              <a:pPr/>
              <a:t>29</a:t>
            </a:fld>
            <a:endParaRPr lang="en-US" dirty="0">
              <a:solidFill>
                <a:srgbClr val="888888"/>
              </a:solidFill>
              <a:ea typeface="Calibri"/>
              <a:cs typeface="Calibri"/>
              <a:sym typeface="Calibri"/>
            </a:endParaRPr>
          </a:p>
        </p:txBody>
      </p:sp>
    </p:spTree>
    <p:extLst>
      <p:ext uri="{BB962C8B-B14F-4D97-AF65-F5344CB8AC3E}">
        <p14:creationId xmlns:p14="http://schemas.microsoft.com/office/powerpoint/2010/main" val="3499204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8119697-9A5C-4187-B15B-76EA790C458B}"/>
              </a:ext>
            </a:extLst>
          </p:cNvPr>
          <p:cNvSpPr>
            <a:spLocks noGrp="1"/>
          </p:cNvSpPr>
          <p:nvPr>
            <p:ph type="title"/>
          </p:nvPr>
        </p:nvSpPr>
        <p:spPr/>
        <p:txBody>
          <a:bodyPr/>
          <a:lstStyle/>
          <a:p>
            <a:r>
              <a:rPr lang="en-US" dirty="0"/>
              <a:t>Format of the test</a:t>
            </a:r>
            <a:endParaRPr lang="en-NZ" dirty="0"/>
          </a:p>
        </p:txBody>
      </p:sp>
      <p:sp>
        <p:nvSpPr>
          <p:cNvPr id="6" name="Text Placeholder 5">
            <a:extLst>
              <a:ext uri="{FF2B5EF4-FFF2-40B4-BE49-F238E27FC236}">
                <a16:creationId xmlns:a16="http://schemas.microsoft.com/office/drawing/2014/main" id="{34E1FE51-6EF9-4EA8-A276-FF1FC6641220}"/>
              </a:ext>
            </a:extLst>
          </p:cNvPr>
          <p:cNvSpPr>
            <a:spLocks noGrp="1"/>
          </p:cNvSpPr>
          <p:nvPr>
            <p:ph type="body" idx="1"/>
          </p:nvPr>
        </p:nvSpPr>
        <p:spPr/>
        <p:txBody>
          <a:bodyPr/>
          <a:lstStyle/>
          <a:p>
            <a:endParaRPr lang="en-NZ"/>
          </a:p>
        </p:txBody>
      </p:sp>
      <p:sp>
        <p:nvSpPr>
          <p:cNvPr id="4" name="Slide Number Placeholder 3">
            <a:extLst>
              <a:ext uri="{FF2B5EF4-FFF2-40B4-BE49-F238E27FC236}">
                <a16:creationId xmlns:a16="http://schemas.microsoft.com/office/drawing/2014/main" id="{BAAB8020-DBB7-4B82-B343-82A41317CB48}"/>
              </a:ext>
            </a:extLst>
          </p:cNvPr>
          <p:cNvSpPr>
            <a:spLocks noGrp="1"/>
          </p:cNvSpPr>
          <p:nvPr>
            <p:ph type="sldNum" sz="quarter" idx="12"/>
          </p:nvPr>
        </p:nvSpPr>
        <p:spPr/>
        <p:txBody>
          <a:bodyPr/>
          <a:lstStyle/>
          <a:p>
            <a:fld id="{00000000-1234-1234-1234-123412341234}" type="slidenum">
              <a:rPr lang="en-US" smtClean="0">
                <a:solidFill>
                  <a:srgbClr val="888888"/>
                </a:solidFill>
                <a:ea typeface="Calibri"/>
                <a:cs typeface="Calibri"/>
                <a:sym typeface="Calibri"/>
              </a:rPr>
              <a:pPr/>
              <a:t>3</a:t>
            </a:fld>
            <a:endParaRPr lang="en-US" dirty="0">
              <a:solidFill>
                <a:srgbClr val="888888"/>
              </a:solidFill>
              <a:ea typeface="Calibri"/>
              <a:cs typeface="Calibri"/>
              <a:sym typeface="Calibri"/>
            </a:endParaRPr>
          </a:p>
        </p:txBody>
      </p:sp>
    </p:spTree>
    <p:extLst>
      <p:ext uri="{BB962C8B-B14F-4D97-AF65-F5344CB8AC3E}">
        <p14:creationId xmlns:p14="http://schemas.microsoft.com/office/powerpoint/2010/main" val="1864710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E01820-0893-4741-9F62-62B5934EB589}"/>
              </a:ext>
            </a:extLst>
          </p:cNvPr>
          <p:cNvSpPr>
            <a:spLocks noGrp="1"/>
          </p:cNvSpPr>
          <p:nvPr>
            <p:ph type="title"/>
          </p:nvPr>
        </p:nvSpPr>
        <p:spPr/>
        <p:txBody>
          <a:bodyPr/>
          <a:lstStyle/>
          <a:p>
            <a:r>
              <a:rPr lang="en-US" dirty="0"/>
              <a:t>Cross-Site Scripting (XSS)</a:t>
            </a:r>
            <a:endParaRPr lang="en-NZ" dirty="0"/>
          </a:p>
        </p:txBody>
      </p:sp>
      <p:sp>
        <p:nvSpPr>
          <p:cNvPr id="6" name="Text Placeholder 5">
            <a:extLst>
              <a:ext uri="{FF2B5EF4-FFF2-40B4-BE49-F238E27FC236}">
                <a16:creationId xmlns:a16="http://schemas.microsoft.com/office/drawing/2014/main" id="{B29469C8-91A9-4881-B1F4-F9EA769DE078}"/>
              </a:ext>
            </a:extLst>
          </p:cNvPr>
          <p:cNvSpPr>
            <a:spLocks noGrp="1"/>
          </p:cNvSpPr>
          <p:nvPr>
            <p:ph type="body" idx="1"/>
          </p:nvPr>
        </p:nvSpPr>
        <p:spPr/>
        <p:txBody>
          <a:bodyPr/>
          <a:lstStyle/>
          <a:p>
            <a:endParaRPr lang="en-NZ" dirty="0"/>
          </a:p>
        </p:txBody>
      </p:sp>
      <p:sp>
        <p:nvSpPr>
          <p:cNvPr id="4" name="Slide Number Placeholder 3">
            <a:extLst>
              <a:ext uri="{FF2B5EF4-FFF2-40B4-BE49-F238E27FC236}">
                <a16:creationId xmlns:a16="http://schemas.microsoft.com/office/drawing/2014/main" id="{88FADEE3-0AB9-4AD3-9A28-3302DED56F0F}"/>
              </a:ext>
            </a:extLst>
          </p:cNvPr>
          <p:cNvSpPr>
            <a:spLocks noGrp="1"/>
          </p:cNvSpPr>
          <p:nvPr>
            <p:ph type="sldNum" sz="quarter" idx="12"/>
          </p:nvPr>
        </p:nvSpPr>
        <p:spPr/>
        <p:txBody>
          <a:bodyPr/>
          <a:lstStyle/>
          <a:p>
            <a:fld id="{00000000-1234-1234-1234-123412341234}" type="slidenum">
              <a:rPr lang="en-US" smtClean="0">
                <a:solidFill>
                  <a:srgbClr val="888888"/>
                </a:solidFill>
                <a:ea typeface="Calibri"/>
                <a:cs typeface="Calibri"/>
                <a:sym typeface="Calibri"/>
              </a:rPr>
              <a:pPr/>
              <a:t>30</a:t>
            </a:fld>
            <a:endParaRPr lang="en-US" dirty="0">
              <a:solidFill>
                <a:srgbClr val="888888"/>
              </a:solidFill>
              <a:ea typeface="Calibri"/>
              <a:cs typeface="Calibri"/>
              <a:sym typeface="Calibri"/>
            </a:endParaRPr>
          </a:p>
        </p:txBody>
      </p:sp>
    </p:spTree>
    <p:extLst>
      <p:ext uri="{BB962C8B-B14F-4D97-AF65-F5344CB8AC3E}">
        <p14:creationId xmlns:p14="http://schemas.microsoft.com/office/powerpoint/2010/main" val="2059732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311C8E-8E74-43E8-95E6-C445972CE3A2}"/>
              </a:ext>
            </a:extLst>
          </p:cNvPr>
          <p:cNvSpPr>
            <a:spLocks noGrp="1"/>
          </p:cNvSpPr>
          <p:nvPr>
            <p:ph type="title"/>
          </p:nvPr>
        </p:nvSpPr>
        <p:spPr/>
        <p:txBody>
          <a:bodyPr/>
          <a:lstStyle/>
          <a:p>
            <a:r>
              <a:rPr lang="en-US" dirty="0"/>
              <a:t>Cross-site scripting (XSS)</a:t>
            </a:r>
            <a:endParaRPr lang="en-NZ" dirty="0"/>
          </a:p>
        </p:txBody>
      </p:sp>
      <p:sp>
        <p:nvSpPr>
          <p:cNvPr id="6" name="Content Placeholder 5">
            <a:extLst>
              <a:ext uri="{FF2B5EF4-FFF2-40B4-BE49-F238E27FC236}">
                <a16:creationId xmlns:a16="http://schemas.microsoft.com/office/drawing/2014/main" id="{C762EA3D-F4AE-462D-9C63-29AFEA40C16E}"/>
              </a:ext>
            </a:extLst>
          </p:cNvPr>
          <p:cNvSpPr>
            <a:spLocks noGrp="1"/>
          </p:cNvSpPr>
          <p:nvPr>
            <p:ph idx="1"/>
          </p:nvPr>
        </p:nvSpPr>
        <p:spPr>
          <a:xfrm>
            <a:off x="256032" y="1156684"/>
            <a:ext cx="11704320" cy="1998265"/>
          </a:xfrm>
        </p:spPr>
        <p:txBody>
          <a:bodyPr>
            <a:normAutofit fontScale="92500" lnSpcReduction="10000"/>
          </a:bodyPr>
          <a:lstStyle/>
          <a:p>
            <a:pPr>
              <a:lnSpc>
                <a:spcPct val="120000"/>
              </a:lnSpc>
            </a:pPr>
            <a:r>
              <a:rPr lang="en-US" dirty="0"/>
              <a:t>What is XSS?</a:t>
            </a:r>
          </a:p>
          <a:p>
            <a:pPr lvl="1">
              <a:lnSpc>
                <a:spcPct val="120000"/>
              </a:lnSpc>
            </a:pPr>
            <a:r>
              <a:rPr lang="en-US" dirty="0"/>
              <a:t>A client-side code injection attack where an attacker can execute malicious script in a users browser and uses a vulnerable website as a delivery mechanism to deliver the script.</a:t>
            </a:r>
          </a:p>
          <a:p>
            <a:pPr>
              <a:lnSpc>
                <a:spcPct val="120000"/>
              </a:lnSpc>
            </a:pPr>
            <a:r>
              <a:rPr lang="en-US" dirty="0"/>
              <a:t>Types of XSS</a:t>
            </a:r>
          </a:p>
          <a:p>
            <a:pPr>
              <a:lnSpc>
                <a:spcPct val="120000"/>
              </a:lnSpc>
            </a:pPr>
            <a:endParaRPr lang="en-NZ" dirty="0"/>
          </a:p>
        </p:txBody>
      </p:sp>
      <p:sp>
        <p:nvSpPr>
          <p:cNvPr id="4" name="Slide Number Placeholder 3">
            <a:extLst>
              <a:ext uri="{FF2B5EF4-FFF2-40B4-BE49-F238E27FC236}">
                <a16:creationId xmlns:a16="http://schemas.microsoft.com/office/drawing/2014/main" id="{187C90EF-C925-49B8-8C60-175E80CA10C2}"/>
              </a:ext>
            </a:extLst>
          </p:cNvPr>
          <p:cNvSpPr>
            <a:spLocks noGrp="1"/>
          </p:cNvSpPr>
          <p:nvPr>
            <p:ph type="sldNum" sz="quarter" idx="12"/>
          </p:nvPr>
        </p:nvSpPr>
        <p:spPr/>
        <p:txBody>
          <a:bodyPr/>
          <a:lstStyle/>
          <a:p>
            <a:pPr algn="r"/>
            <a:fld id="{00000000-1234-1234-1234-123412341234}" type="slidenum">
              <a:rPr lang="en-US" sz="900">
                <a:solidFill>
                  <a:srgbClr val="888888"/>
                </a:solidFill>
                <a:latin typeface="Calibri"/>
                <a:ea typeface="Calibri"/>
                <a:cs typeface="Calibri"/>
                <a:sym typeface="Calibri"/>
              </a:rPr>
              <a:pPr algn="r"/>
              <a:t>31</a:t>
            </a:fld>
            <a:endParaRPr lang="en-US" sz="900">
              <a:solidFill>
                <a:srgbClr val="888888"/>
              </a:solidFill>
              <a:latin typeface="Calibri"/>
              <a:ea typeface="Calibri"/>
              <a:cs typeface="Calibri"/>
              <a:sym typeface="Calibri"/>
            </a:endParaRPr>
          </a:p>
        </p:txBody>
      </p:sp>
      <p:pic>
        <p:nvPicPr>
          <p:cNvPr id="7" name="Picture 6">
            <a:extLst>
              <a:ext uri="{FF2B5EF4-FFF2-40B4-BE49-F238E27FC236}">
                <a16:creationId xmlns:a16="http://schemas.microsoft.com/office/drawing/2014/main" id="{E1EDAA8F-5ED4-46A5-8EA9-0FA3AAF7E3D4}"/>
              </a:ext>
            </a:extLst>
          </p:cNvPr>
          <p:cNvPicPr>
            <a:picLocks noChangeAspect="1"/>
          </p:cNvPicPr>
          <p:nvPr/>
        </p:nvPicPr>
        <p:blipFill>
          <a:blip r:embed="rId2"/>
          <a:stretch>
            <a:fillRect/>
          </a:stretch>
        </p:blipFill>
        <p:spPr>
          <a:xfrm>
            <a:off x="426908" y="3108158"/>
            <a:ext cx="5234979" cy="3197967"/>
          </a:xfrm>
          <a:prstGeom prst="rect">
            <a:avLst/>
          </a:prstGeom>
        </p:spPr>
      </p:pic>
      <p:pic>
        <p:nvPicPr>
          <p:cNvPr id="8" name="Picture 7">
            <a:extLst>
              <a:ext uri="{FF2B5EF4-FFF2-40B4-BE49-F238E27FC236}">
                <a16:creationId xmlns:a16="http://schemas.microsoft.com/office/drawing/2014/main" id="{27572FF5-5E1B-47F7-94EB-0B3EDB427BB4}"/>
              </a:ext>
            </a:extLst>
          </p:cNvPr>
          <p:cNvPicPr>
            <a:picLocks noChangeAspect="1"/>
          </p:cNvPicPr>
          <p:nvPr/>
        </p:nvPicPr>
        <p:blipFill>
          <a:blip r:embed="rId3"/>
          <a:stretch>
            <a:fillRect/>
          </a:stretch>
        </p:blipFill>
        <p:spPr>
          <a:xfrm>
            <a:off x="6151516" y="3110010"/>
            <a:ext cx="5264345" cy="3197967"/>
          </a:xfrm>
          <a:prstGeom prst="rect">
            <a:avLst/>
          </a:prstGeom>
        </p:spPr>
      </p:pic>
      <p:sp>
        <p:nvSpPr>
          <p:cNvPr id="2" name="TextBox 1">
            <a:extLst>
              <a:ext uri="{FF2B5EF4-FFF2-40B4-BE49-F238E27FC236}">
                <a16:creationId xmlns:a16="http://schemas.microsoft.com/office/drawing/2014/main" id="{CE351446-FBFF-40D6-B390-D922E643330A}"/>
              </a:ext>
            </a:extLst>
          </p:cNvPr>
          <p:cNvSpPr txBox="1"/>
          <p:nvPr/>
        </p:nvSpPr>
        <p:spPr>
          <a:xfrm>
            <a:off x="2221209" y="3013805"/>
            <a:ext cx="3190307" cy="369332"/>
          </a:xfrm>
          <a:prstGeom prst="rect">
            <a:avLst/>
          </a:prstGeom>
          <a:solidFill>
            <a:schemeClr val="bg1"/>
          </a:solidFill>
          <a:ln>
            <a:solidFill>
              <a:schemeClr val="bg1">
                <a:lumMod val="75000"/>
              </a:schemeClr>
            </a:solidFill>
          </a:ln>
        </p:spPr>
        <p:txBody>
          <a:bodyPr wrap="square" rtlCol="0">
            <a:spAutoFit/>
          </a:bodyPr>
          <a:lstStyle/>
          <a:p>
            <a:r>
              <a:rPr lang="en-NZ" b="1" dirty="0">
                <a:solidFill>
                  <a:srgbClr val="FF0000"/>
                </a:solidFill>
              </a:rPr>
              <a:t>Non-persistent (Reflected) XSS </a:t>
            </a:r>
          </a:p>
        </p:txBody>
      </p:sp>
      <p:sp>
        <p:nvSpPr>
          <p:cNvPr id="9" name="TextBox 8">
            <a:extLst>
              <a:ext uri="{FF2B5EF4-FFF2-40B4-BE49-F238E27FC236}">
                <a16:creationId xmlns:a16="http://schemas.microsoft.com/office/drawing/2014/main" id="{281DF1DD-6C1E-42B0-BC4A-CF10E20B3110}"/>
              </a:ext>
            </a:extLst>
          </p:cNvPr>
          <p:cNvSpPr txBox="1"/>
          <p:nvPr/>
        </p:nvSpPr>
        <p:spPr>
          <a:xfrm>
            <a:off x="8718371" y="3013805"/>
            <a:ext cx="2416628" cy="369332"/>
          </a:xfrm>
          <a:prstGeom prst="rect">
            <a:avLst/>
          </a:prstGeom>
          <a:solidFill>
            <a:schemeClr val="bg1"/>
          </a:solidFill>
          <a:ln>
            <a:solidFill>
              <a:schemeClr val="bg1">
                <a:lumMod val="75000"/>
              </a:schemeClr>
            </a:solidFill>
          </a:ln>
        </p:spPr>
        <p:txBody>
          <a:bodyPr wrap="square" rtlCol="0">
            <a:spAutoFit/>
          </a:bodyPr>
          <a:lstStyle/>
          <a:p>
            <a:r>
              <a:rPr lang="en-NZ" b="1" dirty="0">
                <a:solidFill>
                  <a:srgbClr val="FF0000"/>
                </a:solidFill>
              </a:rPr>
              <a:t>Persistent (Stored) XSS </a:t>
            </a:r>
          </a:p>
        </p:txBody>
      </p:sp>
    </p:spTree>
    <p:extLst>
      <p:ext uri="{BB962C8B-B14F-4D97-AF65-F5344CB8AC3E}">
        <p14:creationId xmlns:p14="http://schemas.microsoft.com/office/powerpoint/2010/main" val="33800531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D9BFD-7D29-437C-B82A-7204F659D441}"/>
              </a:ext>
            </a:extLst>
          </p:cNvPr>
          <p:cNvSpPr>
            <a:spLocks noGrp="1"/>
          </p:cNvSpPr>
          <p:nvPr>
            <p:ph type="title"/>
          </p:nvPr>
        </p:nvSpPr>
        <p:spPr/>
        <p:txBody>
          <a:bodyPr/>
          <a:lstStyle/>
          <a:p>
            <a:r>
              <a:rPr lang="en-US" dirty="0"/>
              <a:t>Cross-site scripting (cont.)</a:t>
            </a:r>
            <a:endParaRPr lang="en-NZ" dirty="0"/>
          </a:p>
        </p:txBody>
      </p:sp>
      <p:sp>
        <p:nvSpPr>
          <p:cNvPr id="3" name="Content Placeholder 2">
            <a:extLst>
              <a:ext uri="{FF2B5EF4-FFF2-40B4-BE49-F238E27FC236}">
                <a16:creationId xmlns:a16="http://schemas.microsoft.com/office/drawing/2014/main" id="{508F649A-2094-4BF8-B0AF-8C067326EA44}"/>
              </a:ext>
            </a:extLst>
          </p:cNvPr>
          <p:cNvSpPr>
            <a:spLocks noGrp="1"/>
          </p:cNvSpPr>
          <p:nvPr>
            <p:ph idx="1"/>
          </p:nvPr>
        </p:nvSpPr>
        <p:spPr/>
        <p:txBody>
          <a:bodyPr>
            <a:normAutofit fontScale="92500" lnSpcReduction="20000"/>
          </a:bodyPr>
          <a:lstStyle/>
          <a:p>
            <a:pPr>
              <a:lnSpc>
                <a:spcPct val="110000"/>
              </a:lnSpc>
            </a:pPr>
            <a:r>
              <a:rPr lang="en-US" dirty="0"/>
              <a:t>Damage caused by XSS:</a:t>
            </a:r>
          </a:p>
          <a:p>
            <a:pPr lvl="1">
              <a:lnSpc>
                <a:spcPct val="110000"/>
              </a:lnSpc>
            </a:pPr>
            <a:r>
              <a:rPr lang="en-US" dirty="0"/>
              <a:t>Web defacing</a:t>
            </a:r>
          </a:p>
          <a:p>
            <a:pPr lvl="1">
              <a:lnSpc>
                <a:spcPct val="110000"/>
              </a:lnSpc>
            </a:pPr>
            <a:r>
              <a:rPr lang="en-US" dirty="0"/>
              <a:t>Spoofing requests</a:t>
            </a:r>
          </a:p>
          <a:p>
            <a:pPr lvl="1">
              <a:lnSpc>
                <a:spcPct val="110000"/>
              </a:lnSpc>
            </a:pPr>
            <a:r>
              <a:rPr lang="en-US" dirty="0"/>
              <a:t>Stealing information</a:t>
            </a:r>
          </a:p>
          <a:p>
            <a:pPr>
              <a:lnSpc>
                <a:spcPct val="110000"/>
              </a:lnSpc>
            </a:pPr>
            <a:endParaRPr lang="en-US" dirty="0"/>
          </a:p>
          <a:p>
            <a:pPr>
              <a:lnSpc>
                <a:spcPct val="110000"/>
              </a:lnSpc>
            </a:pPr>
            <a:r>
              <a:rPr lang="en-US" dirty="0"/>
              <a:t>Countermeasures</a:t>
            </a:r>
          </a:p>
          <a:p>
            <a:pPr lvl="1">
              <a:lnSpc>
                <a:spcPct val="110000"/>
              </a:lnSpc>
            </a:pPr>
            <a:r>
              <a:rPr lang="en-US" dirty="0"/>
              <a:t>Filter approach</a:t>
            </a:r>
          </a:p>
          <a:p>
            <a:pPr lvl="1">
              <a:lnSpc>
                <a:spcPct val="110000"/>
              </a:lnSpc>
            </a:pPr>
            <a:r>
              <a:rPr lang="en-US" dirty="0"/>
              <a:t>Encoding approach </a:t>
            </a:r>
          </a:p>
          <a:p>
            <a:pPr lvl="1">
              <a:lnSpc>
                <a:spcPct val="110000"/>
              </a:lnSpc>
            </a:pPr>
            <a:endParaRPr lang="en-US" dirty="0"/>
          </a:p>
          <a:p>
            <a:pPr>
              <a:lnSpc>
                <a:spcPct val="110000"/>
              </a:lnSpc>
            </a:pPr>
            <a:r>
              <a:rPr lang="en-US" dirty="0"/>
              <a:t>What is the problem of the filter approach?</a:t>
            </a:r>
            <a:endParaRPr lang="en-NZ" dirty="0"/>
          </a:p>
        </p:txBody>
      </p:sp>
      <p:sp>
        <p:nvSpPr>
          <p:cNvPr id="4" name="Slide Number Placeholder 3">
            <a:extLst>
              <a:ext uri="{FF2B5EF4-FFF2-40B4-BE49-F238E27FC236}">
                <a16:creationId xmlns:a16="http://schemas.microsoft.com/office/drawing/2014/main" id="{7204331F-28D7-447D-B50E-FF650B724D4A}"/>
              </a:ext>
            </a:extLst>
          </p:cNvPr>
          <p:cNvSpPr>
            <a:spLocks noGrp="1"/>
          </p:cNvSpPr>
          <p:nvPr>
            <p:ph type="sldNum" sz="quarter" idx="12"/>
          </p:nvPr>
        </p:nvSpPr>
        <p:spPr/>
        <p:txBody>
          <a:bodyPr/>
          <a:lstStyle/>
          <a:p>
            <a:fld id="{00000000-1234-1234-1234-123412341234}" type="slidenum">
              <a:rPr lang="en-US" smtClean="0">
                <a:solidFill>
                  <a:srgbClr val="888888"/>
                </a:solidFill>
                <a:ea typeface="Calibri"/>
                <a:cs typeface="Calibri"/>
                <a:sym typeface="Calibri"/>
              </a:rPr>
              <a:pPr/>
              <a:t>32</a:t>
            </a:fld>
            <a:endParaRPr lang="en-US" dirty="0">
              <a:solidFill>
                <a:srgbClr val="888888"/>
              </a:solidFill>
              <a:ea typeface="Calibri"/>
              <a:cs typeface="Calibri"/>
              <a:sym typeface="Calibri"/>
            </a:endParaRPr>
          </a:p>
        </p:txBody>
      </p:sp>
    </p:spTree>
    <p:extLst>
      <p:ext uri="{BB962C8B-B14F-4D97-AF65-F5344CB8AC3E}">
        <p14:creationId xmlns:p14="http://schemas.microsoft.com/office/powerpoint/2010/main" val="4276601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9D45FC-B948-41DD-8BE5-7377BA9B2068}"/>
              </a:ext>
            </a:extLst>
          </p:cNvPr>
          <p:cNvSpPr>
            <a:spLocks noGrp="1"/>
          </p:cNvSpPr>
          <p:nvPr>
            <p:ph type="title"/>
          </p:nvPr>
        </p:nvSpPr>
        <p:spPr/>
        <p:txBody>
          <a:bodyPr>
            <a:normAutofit/>
          </a:bodyPr>
          <a:lstStyle/>
          <a:p>
            <a:r>
              <a:rPr lang="en-US" dirty="0"/>
              <a:t>Cross-Site Request Forgery (CSRF)</a:t>
            </a:r>
            <a:endParaRPr lang="en-NZ" dirty="0"/>
          </a:p>
        </p:txBody>
      </p:sp>
      <p:sp>
        <p:nvSpPr>
          <p:cNvPr id="6" name="Text Placeholder 5">
            <a:extLst>
              <a:ext uri="{FF2B5EF4-FFF2-40B4-BE49-F238E27FC236}">
                <a16:creationId xmlns:a16="http://schemas.microsoft.com/office/drawing/2014/main" id="{AB0D27E2-DD1B-4E28-A691-93E28803FB89}"/>
              </a:ext>
            </a:extLst>
          </p:cNvPr>
          <p:cNvSpPr>
            <a:spLocks noGrp="1"/>
          </p:cNvSpPr>
          <p:nvPr>
            <p:ph type="body" idx="1"/>
          </p:nvPr>
        </p:nvSpPr>
        <p:spPr/>
        <p:txBody>
          <a:bodyPr/>
          <a:lstStyle/>
          <a:p>
            <a:endParaRPr lang="en-NZ" dirty="0"/>
          </a:p>
        </p:txBody>
      </p:sp>
      <p:sp>
        <p:nvSpPr>
          <p:cNvPr id="4" name="Slide Number Placeholder 3">
            <a:extLst>
              <a:ext uri="{FF2B5EF4-FFF2-40B4-BE49-F238E27FC236}">
                <a16:creationId xmlns:a16="http://schemas.microsoft.com/office/drawing/2014/main" id="{8EA377C1-6DEB-4FC1-B59D-8896C949673C}"/>
              </a:ext>
            </a:extLst>
          </p:cNvPr>
          <p:cNvSpPr>
            <a:spLocks noGrp="1"/>
          </p:cNvSpPr>
          <p:nvPr>
            <p:ph type="sldNum" sz="quarter" idx="12"/>
          </p:nvPr>
        </p:nvSpPr>
        <p:spPr/>
        <p:txBody>
          <a:bodyPr/>
          <a:lstStyle/>
          <a:p>
            <a:fld id="{00000000-1234-1234-1234-123412341234}" type="slidenum">
              <a:rPr lang="en-US" smtClean="0">
                <a:solidFill>
                  <a:srgbClr val="888888"/>
                </a:solidFill>
                <a:ea typeface="Calibri"/>
                <a:cs typeface="Calibri"/>
                <a:sym typeface="Calibri"/>
              </a:rPr>
              <a:pPr/>
              <a:t>33</a:t>
            </a:fld>
            <a:endParaRPr lang="en-US" dirty="0">
              <a:solidFill>
                <a:srgbClr val="888888"/>
              </a:solidFill>
              <a:ea typeface="Calibri"/>
              <a:cs typeface="Calibri"/>
              <a:sym typeface="Calibri"/>
            </a:endParaRPr>
          </a:p>
        </p:txBody>
      </p:sp>
    </p:spTree>
    <p:extLst>
      <p:ext uri="{BB962C8B-B14F-4D97-AF65-F5344CB8AC3E}">
        <p14:creationId xmlns:p14="http://schemas.microsoft.com/office/powerpoint/2010/main" val="28334354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B765A-DD5C-4AD2-9C29-8D8B7AA912D4}"/>
              </a:ext>
            </a:extLst>
          </p:cNvPr>
          <p:cNvSpPr>
            <a:spLocks noGrp="1"/>
          </p:cNvSpPr>
          <p:nvPr>
            <p:ph type="title"/>
          </p:nvPr>
        </p:nvSpPr>
        <p:spPr/>
        <p:txBody>
          <a:bodyPr/>
          <a:lstStyle/>
          <a:p>
            <a:r>
              <a:rPr lang="en-US" dirty="0"/>
              <a:t>Cross-site request forgery (CSRF)</a:t>
            </a:r>
            <a:endParaRPr lang="en-NZ" dirty="0"/>
          </a:p>
        </p:txBody>
      </p:sp>
      <p:sp>
        <p:nvSpPr>
          <p:cNvPr id="3" name="Content Placeholder 2">
            <a:extLst>
              <a:ext uri="{FF2B5EF4-FFF2-40B4-BE49-F238E27FC236}">
                <a16:creationId xmlns:a16="http://schemas.microsoft.com/office/drawing/2014/main" id="{4FBDFFDA-13A7-416E-B787-604373D41BA6}"/>
              </a:ext>
            </a:extLst>
          </p:cNvPr>
          <p:cNvSpPr>
            <a:spLocks noGrp="1"/>
          </p:cNvSpPr>
          <p:nvPr>
            <p:ph idx="1"/>
          </p:nvPr>
        </p:nvSpPr>
        <p:spPr/>
        <p:txBody>
          <a:bodyPr>
            <a:normAutofit fontScale="70000" lnSpcReduction="20000"/>
          </a:bodyPr>
          <a:lstStyle/>
          <a:p>
            <a:pPr>
              <a:lnSpc>
                <a:spcPct val="120000"/>
              </a:lnSpc>
            </a:pPr>
            <a:r>
              <a:rPr lang="en-US" dirty="0"/>
              <a:t>What is Cross-Site Request Forgery?</a:t>
            </a:r>
          </a:p>
          <a:p>
            <a:pPr>
              <a:lnSpc>
                <a:spcPct val="120000"/>
              </a:lnSpc>
            </a:pPr>
            <a:endParaRPr lang="en-US" sz="1100" dirty="0"/>
          </a:p>
          <a:p>
            <a:pPr>
              <a:lnSpc>
                <a:spcPct val="120000"/>
              </a:lnSpc>
            </a:pPr>
            <a:r>
              <a:rPr lang="en-US" dirty="0"/>
              <a:t>Fundamental Cause of CSRF</a:t>
            </a:r>
          </a:p>
          <a:p>
            <a:pPr lvl="1">
              <a:lnSpc>
                <a:spcPct val="120000"/>
              </a:lnSpc>
            </a:pPr>
            <a:r>
              <a:rPr lang="en-US" dirty="0"/>
              <a:t>The server cannot distinguish whether a </a:t>
            </a:r>
            <a:r>
              <a:rPr lang="en-US" i="1" dirty="0">
                <a:solidFill>
                  <a:srgbClr val="0070C0"/>
                </a:solidFill>
              </a:rPr>
              <a:t>request</a:t>
            </a:r>
            <a:r>
              <a:rPr lang="en-US" dirty="0"/>
              <a:t> is </a:t>
            </a:r>
            <a:r>
              <a:rPr lang="en-US" u="sng" dirty="0"/>
              <a:t>cross-site</a:t>
            </a:r>
            <a:r>
              <a:rPr lang="en-US" dirty="0"/>
              <a:t> or </a:t>
            </a:r>
            <a:r>
              <a:rPr lang="en-US" u="sng" dirty="0"/>
              <a:t>same-site</a:t>
            </a:r>
          </a:p>
          <a:p>
            <a:pPr lvl="2">
              <a:lnSpc>
                <a:spcPct val="120000"/>
              </a:lnSpc>
            </a:pPr>
            <a:r>
              <a:rPr lang="en-US" dirty="0"/>
              <a:t>Same-site request: coming from the server’s own page. </a:t>
            </a:r>
            <a:r>
              <a:rPr lang="en-US" b="1" dirty="0">
                <a:solidFill>
                  <a:srgbClr val="00B050"/>
                </a:solidFill>
              </a:rPr>
              <a:t>Trusted</a:t>
            </a:r>
            <a:r>
              <a:rPr lang="en-US" dirty="0"/>
              <a:t>.</a:t>
            </a:r>
          </a:p>
          <a:p>
            <a:pPr lvl="2">
              <a:lnSpc>
                <a:spcPct val="120000"/>
              </a:lnSpc>
            </a:pPr>
            <a:r>
              <a:rPr lang="en-US" dirty="0"/>
              <a:t>Cross-site request: coming from other site’s pages. </a:t>
            </a:r>
            <a:r>
              <a:rPr lang="en-US" b="1" dirty="0">
                <a:solidFill>
                  <a:srgbClr val="FF0000"/>
                </a:solidFill>
              </a:rPr>
              <a:t>Not Trusted</a:t>
            </a:r>
            <a:r>
              <a:rPr lang="en-US" dirty="0"/>
              <a:t>. </a:t>
            </a:r>
          </a:p>
          <a:p>
            <a:pPr>
              <a:lnSpc>
                <a:spcPct val="120000"/>
              </a:lnSpc>
            </a:pPr>
            <a:endParaRPr lang="en-US" sz="1300" dirty="0"/>
          </a:p>
          <a:p>
            <a:pPr>
              <a:lnSpc>
                <a:spcPct val="120000"/>
              </a:lnSpc>
            </a:pPr>
            <a:r>
              <a:rPr lang="en-US" dirty="0"/>
              <a:t>How to help server?</a:t>
            </a:r>
          </a:p>
          <a:p>
            <a:pPr lvl="1">
              <a:lnSpc>
                <a:spcPct val="120000"/>
              </a:lnSpc>
            </a:pPr>
            <a:r>
              <a:rPr lang="en-US" dirty="0" err="1"/>
              <a:t>Referer</a:t>
            </a:r>
            <a:r>
              <a:rPr lang="en-US" dirty="0"/>
              <a:t> header  (browser’s help)</a:t>
            </a:r>
          </a:p>
          <a:p>
            <a:pPr lvl="1">
              <a:lnSpc>
                <a:spcPct val="120000"/>
              </a:lnSpc>
            </a:pPr>
            <a:r>
              <a:rPr lang="en-US" dirty="0"/>
              <a:t>Same-site cookie (browser’s help)</a:t>
            </a:r>
          </a:p>
          <a:p>
            <a:pPr lvl="1">
              <a:lnSpc>
                <a:spcPct val="120000"/>
              </a:lnSpc>
            </a:pPr>
            <a:r>
              <a:rPr lang="en-US" dirty="0"/>
              <a:t>Secret token (the server helps itself to defend against CSRF)</a:t>
            </a:r>
          </a:p>
          <a:p>
            <a:pPr>
              <a:lnSpc>
                <a:spcPct val="120000"/>
              </a:lnSpc>
            </a:pPr>
            <a:endParaRPr lang="en-US" sz="1100" dirty="0"/>
          </a:p>
          <a:p>
            <a:pPr>
              <a:lnSpc>
                <a:spcPct val="120000"/>
              </a:lnSpc>
            </a:pPr>
            <a:r>
              <a:rPr lang="en-US" dirty="0">
                <a:solidFill>
                  <a:srgbClr val="FF0000"/>
                </a:solidFill>
              </a:rPr>
              <a:t>Can CSRF tokens prevent XSS attacks?</a:t>
            </a:r>
            <a:endParaRPr lang="en-NZ" dirty="0">
              <a:solidFill>
                <a:srgbClr val="FF0000"/>
              </a:solidFill>
            </a:endParaRPr>
          </a:p>
        </p:txBody>
      </p:sp>
      <p:sp>
        <p:nvSpPr>
          <p:cNvPr id="4" name="Slide Number Placeholder 3">
            <a:extLst>
              <a:ext uri="{FF2B5EF4-FFF2-40B4-BE49-F238E27FC236}">
                <a16:creationId xmlns:a16="http://schemas.microsoft.com/office/drawing/2014/main" id="{AFE9B861-6E04-424B-9F83-AB5E167806B0}"/>
              </a:ext>
            </a:extLst>
          </p:cNvPr>
          <p:cNvSpPr>
            <a:spLocks noGrp="1"/>
          </p:cNvSpPr>
          <p:nvPr>
            <p:ph type="sldNum" sz="quarter" idx="12"/>
          </p:nvPr>
        </p:nvSpPr>
        <p:spPr/>
        <p:txBody>
          <a:bodyPr/>
          <a:lstStyle/>
          <a:p>
            <a:fld id="{00000000-1234-1234-1234-123412341234}" type="slidenum">
              <a:rPr lang="en-US" smtClean="0">
                <a:solidFill>
                  <a:srgbClr val="888888"/>
                </a:solidFill>
                <a:ea typeface="Calibri"/>
                <a:cs typeface="Calibri"/>
                <a:sym typeface="Calibri"/>
              </a:rPr>
              <a:pPr/>
              <a:t>34</a:t>
            </a:fld>
            <a:endParaRPr lang="en-US" dirty="0">
              <a:solidFill>
                <a:srgbClr val="888888"/>
              </a:solidFill>
              <a:ea typeface="Calibri"/>
              <a:cs typeface="Calibri"/>
              <a:sym typeface="Calibri"/>
            </a:endParaRPr>
          </a:p>
        </p:txBody>
      </p:sp>
    </p:spTree>
    <p:extLst>
      <p:ext uri="{BB962C8B-B14F-4D97-AF65-F5344CB8AC3E}">
        <p14:creationId xmlns:p14="http://schemas.microsoft.com/office/powerpoint/2010/main" val="5403095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B563-ADB4-457A-905A-137320E11EC3}"/>
              </a:ext>
            </a:extLst>
          </p:cNvPr>
          <p:cNvSpPr>
            <a:spLocks noGrp="1"/>
          </p:cNvSpPr>
          <p:nvPr>
            <p:ph type="title"/>
          </p:nvPr>
        </p:nvSpPr>
        <p:spPr/>
        <p:txBody>
          <a:bodyPr/>
          <a:lstStyle/>
          <a:p>
            <a:r>
              <a:rPr lang="en-NZ" dirty="0"/>
              <a:t>Question #1</a:t>
            </a:r>
          </a:p>
        </p:txBody>
      </p:sp>
      <p:sp>
        <p:nvSpPr>
          <p:cNvPr id="3" name="Content Placeholder 2">
            <a:extLst>
              <a:ext uri="{FF2B5EF4-FFF2-40B4-BE49-F238E27FC236}">
                <a16:creationId xmlns:a16="http://schemas.microsoft.com/office/drawing/2014/main" id="{A95FB865-1D75-4758-B18A-29779076ADC1}"/>
              </a:ext>
            </a:extLst>
          </p:cNvPr>
          <p:cNvSpPr>
            <a:spLocks noGrp="1"/>
          </p:cNvSpPr>
          <p:nvPr>
            <p:ph idx="1"/>
          </p:nvPr>
        </p:nvSpPr>
        <p:spPr/>
        <p:txBody>
          <a:bodyPr>
            <a:normAutofit/>
          </a:bodyPr>
          <a:lstStyle/>
          <a:p>
            <a:pPr marL="0" indent="0">
              <a:buNone/>
            </a:pPr>
            <a:r>
              <a:rPr lang="en-US" dirty="0"/>
              <a:t>Which of the following will allow an attacker to reveal the value of a variable </a:t>
            </a:r>
            <a:r>
              <a:rPr lang="en-US" b="1" u="sng" dirty="0"/>
              <a:t>stored on the stack</a:t>
            </a:r>
            <a:r>
              <a:rPr lang="en-US" dirty="0"/>
              <a:t> if the distance between the </a:t>
            </a:r>
            <a:r>
              <a:rPr lang="en-US" b="1" u="sng" dirty="0"/>
              <a:t>variable</a:t>
            </a:r>
            <a:r>
              <a:rPr lang="en-US" dirty="0"/>
              <a:t> and </a:t>
            </a:r>
            <a:r>
              <a:rPr lang="en-US" b="1" dirty="0" err="1"/>
              <a:t>va_list</a:t>
            </a:r>
            <a:r>
              <a:rPr lang="en-US" b="1" dirty="0"/>
              <a:t> </a:t>
            </a:r>
            <a:r>
              <a:rPr lang="en-US" dirty="0"/>
              <a:t>is </a:t>
            </a:r>
            <a:r>
              <a:rPr lang="en-US" b="1" u="sng" dirty="0"/>
              <a:t>8 bytes</a:t>
            </a:r>
            <a:r>
              <a:rPr lang="en-US" dirty="0"/>
              <a:t>?</a:t>
            </a:r>
          </a:p>
          <a:p>
            <a:pPr marL="1219170" lvl="1" indent="-609585">
              <a:buFont typeface="+mj-lt"/>
              <a:buAutoNum type="alphaLcParenR"/>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d%d</a:t>
            </a:r>
            <a:endParaRPr lang="en-US" dirty="0">
              <a:latin typeface="Courier New" panose="02070309020205020404" pitchFamily="49" charset="0"/>
              <a:cs typeface="Courier New" panose="02070309020205020404" pitchFamily="49" charset="0"/>
            </a:endParaRPr>
          </a:p>
          <a:p>
            <a:pPr marL="1219170" lvl="1" indent="-609585">
              <a:buFont typeface="+mj-lt"/>
              <a:buAutoNum type="alphaLcParenR"/>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s%s%s</a:t>
            </a:r>
            <a:endParaRPr lang="en-US" dirty="0">
              <a:latin typeface="Courier New" panose="02070309020205020404" pitchFamily="49" charset="0"/>
              <a:cs typeface="Courier New" panose="02070309020205020404" pitchFamily="49" charset="0"/>
            </a:endParaRPr>
          </a:p>
          <a:p>
            <a:pPr marL="1219170" lvl="1" indent="-609585">
              <a:buFont typeface="+mj-lt"/>
              <a:buAutoNum type="alphaLcParenR"/>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d%d%d</a:t>
            </a:r>
            <a:endParaRPr lang="en-US" dirty="0">
              <a:latin typeface="Courier New" panose="02070309020205020404" pitchFamily="49" charset="0"/>
              <a:cs typeface="Courier New" panose="02070309020205020404" pitchFamily="49" charset="0"/>
            </a:endParaRPr>
          </a:p>
          <a:p>
            <a:pPr marL="1219170" lvl="1" indent="-609585">
              <a:buFont typeface="+mj-lt"/>
              <a:buAutoNum type="alphaLcParenR"/>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d%d%n</a:t>
            </a:r>
            <a:endParaRPr lang="en-US" dirty="0">
              <a:latin typeface="Courier New" panose="02070309020205020404" pitchFamily="49" charset="0"/>
              <a:cs typeface="Courier New" panose="02070309020205020404" pitchFamily="49" charset="0"/>
            </a:endParaRPr>
          </a:p>
          <a:p>
            <a:pPr marL="1219170" lvl="1" indent="-609585">
              <a:buFont typeface="+mj-lt"/>
              <a:buAutoNum type="alphaLcParenR"/>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d%d%s</a:t>
            </a:r>
            <a:endParaRPr lang="en-US" dirty="0">
              <a:latin typeface="Courier New" panose="02070309020205020404" pitchFamily="49" charset="0"/>
              <a:cs typeface="Courier New" panose="02070309020205020404" pitchFamily="49" charset="0"/>
            </a:endParaRPr>
          </a:p>
          <a:p>
            <a:pPr marL="1219170" lvl="1" indent="-609585">
              <a:buFont typeface="+mj-lt"/>
              <a:buAutoNum type="alphaLcParenR"/>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d%d%d%d</a:t>
            </a:r>
            <a:endParaRPr lang="en-US" dirty="0">
              <a:latin typeface="Courier New" panose="02070309020205020404" pitchFamily="49" charset="0"/>
              <a:cs typeface="Courier New" panose="02070309020205020404" pitchFamily="49" charset="0"/>
            </a:endParaRPr>
          </a:p>
          <a:p>
            <a:endParaRPr lang="en-NZ" dirty="0"/>
          </a:p>
        </p:txBody>
      </p:sp>
      <p:sp>
        <p:nvSpPr>
          <p:cNvPr id="4" name="Slide Number Placeholder 3">
            <a:extLst>
              <a:ext uri="{FF2B5EF4-FFF2-40B4-BE49-F238E27FC236}">
                <a16:creationId xmlns:a16="http://schemas.microsoft.com/office/drawing/2014/main" id="{8936D4A2-EC1A-4068-BB7E-DA8ED6514675}"/>
              </a:ext>
            </a:extLst>
          </p:cNvPr>
          <p:cNvSpPr>
            <a:spLocks noGrp="1"/>
          </p:cNvSpPr>
          <p:nvPr>
            <p:ph type="sldNum" sz="quarter" idx="12"/>
          </p:nvPr>
        </p:nvSpPr>
        <p:spPr/>
        <p:txBody>
          <a:bodyPr/>
          <a:lstStyle/>
          <a:p>
            <a:fld id="{2066355A-084C-D24E-9AD2-7E4FC41EA627}" type="slidenum">
              <a:rPr lang="en-US" smtClean="0"/>
              <a:t>35</a:t>
            </a:fld>
            <a:endParaRPr lang="en-US"/>
          </a:p>
        </p:txBody>
      </p:sp>
    </p:spTree>
    <p:extLst>
      <p:ext uri="{BB962C8B-B14F-4D97-AF65-F5344CB8AC3E}">
        <p14:creationId xmlns:p14="http://schemas.microsoft.com/office/powerpoint/2010/main" val="22503953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5CB00-1ADE-430A-B188-5C1642766639}"/>
              </a:ext>
            </a:extLst>
          </p:cNvPr>
          <p:cNvSpPr>
            <a:spLocks noGrp="1"/>
          </p:cNvSpPr>
          <p:nvPr>
            <p:ph type="title"/>
          </p:nvPr>
        </p:nvSpPr>
        <p:spPr/>
        <p:txBody>
          <a:bodyPr/>
          <a:lstStyle/>
          <a:p>
            <a:r>
              <a:rPr lang="en-NZ" dirty="0"/>
              <a:t>Question #2 (width modifier)</a:t>
            </a:r>
          </a:p>
        </p:txBody>
      </p:sp>
      <p:sp>
        <p:nvSpPr>
          <p:cNvPr id="3" name="Content Placeholder 2">
            <a:extLst>
              <a:ext uri="{FF2B5EF4-FFF2-40B4-BE49-F238E27FC236}">
                <a16:creationId xmlns:a16="http://schemas.microsoft.com/office/drawing/2014/main" id="{9DCB37F2-CF5A-4889-BC16-529BED499306}"/>
              </a:ext>
            </a:extLst>
          </p:cNvPr>
          <p:cNvSpPr>
            <a:spLocks noGrp="1"/>
          </p:cNvSpPr>
          <p:nvPr>
            <p:ph idx="1"/>
          </p:nvPr>
        </p:nvSpPr>
        <p:spPr/>
        <p:txBody>
          <a:bodyPr>
            <a:normAutofit fontScale="92500"/>
          </a:bodyPr>
          <a:lstStyle/>
          <a:p>
            <a:pPr marL="0" indent="0">
              <a:lnSpc>
                <a:spcPct val="110000"/>
              </a:lnSpc>
              <a:buNone/>
            </a:pPr>
            <a:r>
              <a:rPr lang="en-US" dirty="0"/>
              <a:t>Which of the following format strings will allow an attacker to </a:t>
            </a:r>
            <a:r>
              <a:rPr lang="en-US" b="1" u="sng" dirty="0"/>
              <a:t>change</a:t>
            </a:r>
            <a:r>
              <a:rPr lang="en-US" dirty="0"/>
              <a:t> the value of a variable to be </a:t>
            </a:r>
            <a:r>
              <a:rPr lang="en-US" b="1" u="sng" dirty="0"/>
              <a:t>0x4B</a:t>
            </a:r>
            <a:r>
              <a:rPr lang="en-US" dirty="0"/>
              <a:t> (75 in decimal) if the distance between </a:t>
            </a:r>
            <a:r>
              <a:rPr lang="en-US" b="1" u="sng" dirty="0"/>
              <a:t>the address</a:t>
            </a:r>
            <a:r>
              <a:rPr lang="en-US" dirty="0"/>
              <a:t> of the variable (stored on the </a:t>
            </a:r>
            <a:r>
              <a:rPr lang="en-US" b="1" u="sng" dirty="0"/>
              <a:t>stack</a:t>
            </a:r>
            <a:r>
              <a:rPr lang="en-US" dirty="0"/>
              <a:t>) and </a:t>
            </a:r>
            <a:r>
              <a:rPr lang="en-US" b="1" dirty="0" err="1"/>
              <a:t>va_list</a:t>
            </a:r>
            <a:r>
              <a:rPr lang="en-US" dirty="0"/>
              <a:t> is 16 bytes?</a:t>
            </a:r>
          </a:p>
          <a:p>
            <a:pPr marL="1219170" lvl="1" indent="-609585">
              <a:lnSpc>
                <a:spcPct val="110000"/>
              </a:lnSpc>
              <a:buFont typeface="+mj-lt"/>
              <a:buAutoNum type="alphaLcParenR"/>
            </a:pPr>
            <a:r>
              <a:rPr lang="en-US" dirty="0"/>
              <a:t>%.70x%n </a:t>
            </a:r>
          </a:p>
          <a:p>
            <a:pPr marL="1219170" lvl="1" indent="-609585">
              <a:lnSpc>
                <a:spcPct val="110000"/>
              </a:lnSpc>
              <a:buFont typeface="+mj-lt"/>
              <a:buAutoNum type="alphaLcParenR"/>
            </a:pPr>
            <a:r>
              <a:rPr lang="en-US" dirty="0"/>
              <a:t>%.8x%.8x%.8x%.51x</a:t>
            </a:r>
          </a:p>
          <a:p>
            <a:pPr marL="1219170" lvl="1" indent="-609585">
              <a:lnSpc>
                <a:spcPct val="110000"/>
              </a:lnSpc>
              <a:buFont typeface="+mj-lt"/>
              <a:buAutoNum type="alphaLcParenR"/>
            </a:pPr>
            <a:r>
              <a:rPr lang="en-US" dirty="0"/>
              <a:t>%.8x%.8x%.8x%.51x%s</a:t>
            </a:r>
          </a:p>
          <a:p>
            <a:pPr marL="1219170" lvl="1" indent="-609585">
              <a:lnSpc>
                <a:spcPct val="110000"/>
              </a:lnSpc>
              <a:buFont typeface="+mj-lt"/>
              <a:buAutoNum type="alphaLcParenR"/>
            </a:pPr>
            <a:r>
              <a:rPr lang="en-US" dirty="0"/>
              <a:t>%.8x%.8x%.8x%.51x%n</a:t>
            </a:r>
          </a:p>
          <a:p>
            <a:pPr marL="1219170" lvl="1" indent="-609585">
              <a:lnSpc>
                <a:spcPct val="110000"/>
              </a:lnSpc>
              <a:buFont typeface="+mj-lt"/>
              <a:buAutoNum type="alphaLcParenR"/>
            </a:pPr>
            <a:r>
              <a:rPr lang="en-US" dirty="0"/>
              <a:t>%.8x%.8x%.8x%.8x%.43n</a:t>
            </a:r>
          </a:p>
          <a:p>
            <a:pPr marL="1219170" lvl="1" indent="-609585">
              <a:lnSpc>
                <a:spcPct val="110000"/>
              </a:lnSpc>
              <a:buFont typeface="+mj-lt"/>
              <a:buAutoNum type="alphaLcParenR"/>
            </a:pPr>
            <a:r>
              <a:rPr lang="en-US" dirty="0"/>
              <a:t>%x%x%x%.75x%n</a:t>
            </a:r>
            <a:endParaRPr lang="en-NZ" dirty="0"/>
          </a:p>
        </p:txBody>
      </p:sp>
      <p:sp>
        <p:nvSpPr>
          <p:cNvPr id="4" name="Slide Number Placeholder 3">
            <a:extLst>
              <a:ext uri="{FF2B5EF4-FFF2-40B4-BE49-F238E27FC236}">
                <a16:creationId xmlns:a16="http://schemas.microsoft.com/office/drawing/2014/main" id="{5AA1E7EC-1345-42E1-9D4C-D98EB3060EB2}"/>
              </a:ext>
            </a:extLst>
          </p:cNvPr>
          <p:cNvSpPr>
            <a:spLocks noGrp="1"/>
          </p:cNvSpPr>
          <p:nvPr>
            <p:ph type="sldNum" sz="quarter" idx="12"/>
          </p:nvPr>
        </p:nvSpPr>
        <p:spPr/>
        <p:txBody>
          <a:bodyPr/>
          <a:lstStyle/>
          <a:p>
            <a:fld id="{2066355A-084C-D24E-9AD2-7E4FC41EA627}" type="slidenum">
              <a:rPr lang="en-US" smtClean="0"/>
              <a:t>36</a:t>
            </a:fld>
            <a:endParaRPr lang="en-US"/>
          </a:p>
        </p:txBody>
      </p:sp>
    </p:spTree>
    <p:extLst>
      <p:ext uri="{BB962C8B-B14F-4D97-AF65-F5344CB8AC3E}">
        <p14:creationId xmlns:p14="http://schemas.microsoft.com/office/powerpoint/2010/main" val="27732988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CA0101-A9B5-4390-A2C4-73DCB3CDB108}"/>
              </a:ext>
            </a:extLst>
          </p:cNvPr>
          <p:cNvSpPr>
            <a:spLocks noGrp="1"/>
          </p:cNvSpPr>
          <p:nvPr>
            <p:ph type="title"/>
          </p:nvPr>
        </p:nvSpPr>
        <p:spPr/>
        <p:txBody>
          <a:bodyPr/>
          <a:lstStyle/>
          <a:p>
            <a:r>
              <a:rPr lang="en-NZ" dirty="0"/>
              <a:t>evaluation</a:t>
            </a:r>
          </a:p>
        </p:txBody>
      </p:sp>
      <p:sp>
        <p:nvSpPr>
          <p:cNvPr id="6" name="Text Placeholder 5">
            <a:extLst>
              <a:ext uri="{FF2B5EF4-FFF2-40B4-BE49-F238E27FC236}">
                <a16:creationId xmlns:a16="http://schemas.microsoft.com/office/drawing/2014/main" id="{A184C1AA-F02C-4776-AFF4-BC8BB2696564}"/>
              </a:ext>
            </a:extLst>
          </p:cNvPr>
          <p:cNvSpPr>
            <a:spLocks noGrp="1"/>
          </p:cNvSpPr>
          <p:nvPr>
            <p:ph type="body" idx="1"/>
          </p:nvPr>
        </p:nvSpPr>
        <p:spPr/>
        <p:txBody>
          <a:bodyPr/>
          <a:lstStyle/>
          <a:p>
            <a:endParaRPr lang="en-NZ"/>
          </a:p>
        </p:txBody>
      </p:sp>
      <p:sp>
        <p:nvSpPr>
          <p:cNvPr id="4" name="Slide Number Placeholder 3">
            <a:extLst>
              <a:ext uri="{FF2B5EF4-FFF2-40B4-BE49-F238E27FC236}">
                <a16:creationId xmlns:a16="http://schemas.microsoft.com/office/drawing/2014/main" id="{ADBB0A12-ECEB-4A08-91D8-15AF2B5AAEAD}"/>
              </a:ext>
            </a:extLst>
          </p:cNvPr>
          <p:cNvSpPr>
            <a:spLocks noGrp="1"/>
          </p:cNvSpPr>
          <p:nvPr>
            <p:ph type="sldNum" sz="quarter" idx="12"/>
          </p:nvPr>
        </p:nvSpPr>
        <p:spPr/>
        <p:txBody>
          <a:bodyPr/>
          <a:lstStyle/>
          <a:p>
            <a:fld id="{2066355A-084C-D24E-9AD2-7E4FC41EA627}" type="slidenum">
              <a:rPr lang="en-US" smtClean="0"/>
              <a:t>37</a:t>
            </a:fld>
            <a:endParaRPr lang="en-US"/>
          </a:p>
        </p:txBody>
      </p:sp>
      <p:sp>
        <p:nvSpPr>
          <p:cNvPr id="7" name="Smiley Face 6">
            <a:extLst>
              <a:ext uri="{FF2B5EF4-FFF2-40B4-BE49-F238E27FC236}">
                <a16:creationId xmlns:a16="http://schemas.microsoft.com/office/drawing/2014/main" id="{C99A41AA-1830-44E2-A081-716135E8DF42}"/>
              </a:ext>
            </a:extLst>
          </p:cNvPr>
          <p:cNvSpPr/>
          <p:nvPr/>
        </p:nvSpPr>
        <p:spPr>
          <a:xfrm>
            <a:off x="5721684" y="3461084"/>
            <a:ext cx="2716464" cy="2716464"/>
          </a:xfrm>
          <a:prstGeom prst="smileyFace">
            <a:avLst>
              <a:gd name="adj" fmla="val -4653"/>
            </a:avLst>
          </a:prstGeom>
          <a:solidFill>
            <a:schemeClr val="bg1"/>
          </a:solidFill>
          <a:ln w="571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sz="2400"/>
          </a:p>
        </p:txBody>
      </p:sp>
      <p:sp>
        <p:nvSpPr>
          <p:cNvPr id="8" name="Speech Bubble: Oval 7">
            <a:extLst>
              <a:ext uri="{FF2B5EF4-FFF2-40B4-BE49-F238E27FC236}">
                <a16:creationId xmlns:a16="http://schemas.microsoft.com/office/drawing/2014/main" id="{23052E8F-9B23-41A2-927D-395B78912A3C}"/>
              </a:ext>
            </a:extLst>
          </p:cNvPr>
          <p:cNvSpPr/>
          <p:nvPr/>
        </p:nvSpPr>
        <p:spPr>
          <a:xfrm>
            <a:off x="6898106" y="855580"/>
            <a:ext cx="4844716" cy="2605505"/>
          </a:xfrm>
          <a:prstGeom prst="wedgeEllipseCallout">
            <a:avLst>
              <a:gd name="adj1" fmla="val -18405"/>
              <a:gd name="adj2" fmla="val 83434"/>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NZ" sz="4267" b="1" dirty="0">
                <a:solidFill>
                  <a:srgbClr val="FFFF00"/>
                </a:solidFill>
              </a:rPr>
              <a:t>Please do it!!</a:t>
            </a:r>
          </a:p>
        </p:txBody>
      </p:sp>
    </p:spTree>
    <p:extLst>
      <p:ext uri="{BB962C8B-B14F-4D97-AF65-F5344CB8AC3E}">
        <p14:creationId xmlns:p14="http://schemas.microsoft.com/office/powerpoint/2010/main" val="2543141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938BA5-D30E-4AA9-A73E-7F008C952DF9}"/>
              </a:ext>
            </a:extLst>
          </p:cNvPr>
          <p:cNvSpPr>
            <a:spLocks noGrp="1"/>
          </p:cNvSpPr>
          <p:nvPr>
            <p:ph idx="1"/>
          </p:nvPr>
        </p:nvSpPr>
        <p:spPr>
          <a:xfrm>
            <a:off x="838199" y="1297908"/>
            <a:ext cx="10929731" cy="5341433"/>
          </a:xfrm>
        </p:spPr>
        <p:txBody>
          <a:bodyPr>
            <a:normAutofit/>
          </a:bodyPr>
          <a:lstStyle/>
          <a:p>
            <a:r>
              <a:rPr lang="en-NZ" dirty="0"/>
              <a:t>Blackboard about one hour needed to complete but you have 24 hours</a:t>
            </a:r>
          </a:p>
          <a:p>
            <a:r>
              <a:rPr lang="en-NZ"/>
              <a:t>Starts Monday noon and ends Tuesday noon</a:t>
            </a:r>
            <a:endParaRPr lang="en-NZ" dirty="0"/>
          </a:p>
          <a:p>
            <a:r>
              <a:rPr lang="en-NZ" dirty="0"/>
              <a:t>You can leave this test by hitting the 'Save All Answers' button on the top (and bottom) right.</a:t>
            </a:r>
          </a:p>
          <a:p>
            <a:r>
              <a:rPr lang="en-NZ" dirty="0"/>
              <a:t>DO NOT press 'Save and Submit' until you have completely FINISHED all questions – until that point you can come back to a previous question</a:t>
            </a:r>
          </a:p>
          <a:p>
            <a:r>
              <a:rPr lang="en-NZ" dirty="0"/>
              <a:t>Prior to releasing marks we will audit the distributions and adjust accordingly … once released if you still have query please come and see me during office hours (physical or online)</a:t>
            </a:r>
          </a:p>
          <a:p>
            <a:r>
              <a:rPr lang="en-NZ" dirty="0"/>
              <a:t>Please don’t work together and discuss the questions …</a:t>
            </a:r>
          </a:p>
          <a:p>
            <a:pPr lvl="1"/>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p:txBody>
      </p:sp>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a:t>Test format</a:t>
            </a:r>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a:solidFill>
                    <a:schemeClr val="bg1"/>
                  </a:solidFill>
                </a:rPr>
                <a:pPr/>
                <a:t>4</a:t>
              </a:fld>
              <a:endParaRPr lang="en-US" dirty="0">
                <a:solidFill>
                  <a:schemeClr val="bg1"/>
                </a:solidFill>
              </a:endParaRPr>
            </a:p>
          </p:txBody>
        </p:sp>
      </p:grpSp>
    </p:spTree>
    <p:extLst>
      <p:ext uri="{BB962C8B-B14F-4D97-AF65-F5344CB8AC3E}">
        <p14:creationId xmlns:p14="http://schemas.microsoft.com/office/powerpoint/2010/main" val="4076718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938BA5-D30E-4AA9-A73E-7F008C952DF9}"/>
              </a:ext>
            </a:extLst>
          </p:cNvPr>
          <p:cNvSpPr>
            <a:spLocks noGrp="1"/>
          </p:cNvSpPr>
          <p:nvPr>
            <p:ph idx="1"/>
          </p:nvPr>
        </p:nvSpPr>
        <p:spPr>
          <a:xfrm>
            <a:off x="838199" y="1297908"/>
            <a:ext cx="10929731" cy="5341433"/>
          </a:xfrm>
        </p:spPr>
        <p:txBody>
          <a:bodyPr>
            <a:normAutofit/>
          </a:bodyPr>
          <a:lstStyle/>
          <a:p>
            <a:r>
              <a:rPr lang="en-NZ" dirty="0"/>
              <a:t>Questions are all multichoice</a:t>
            </a:r>
          </a:p>
          <a:p>
            <a:r>
              <a:rPr lang="en-NZ" dirty="0"/>
              <a:t>Some are “best answer” – choose one</a:t>
            </a:r>
          </a:p>
          <a:p>
            <a:r>
              <a:rPr lang="en-NZ" dirty="0"/>
              <a:t>Some are “select all the apply” – choose multiple</a:t>
            </a:r>
          </a:p>
          <a:p>
            <a:pPr lvl="1"/>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a:p>
            <a:pPr marL="0" indent="0">
              <a:buNone/>
            </a:pPr>
            <a:endParaRPr lang="en-NZ" dirty="0"/>
          </a:p>
        </p:txBody>
      </p:sp>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a:t>Question format</a:t>
            </a:r>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a:solidFill>
                    <a:schemeClr val="bg1"/>
                  </a:solidFill>
                </a:rPr>
                <a:pPr/>
                <a:t>5</a:t>
              </a:fld>
              <a:endParaRPr lang="en-US" dirty="0">
                <a:solidFill>
                  <a:schemeClr val="bg1"/>
                </a:solidFill>
              </a:endParaRPr>
            </a:p>
          </p:txBody>
        </p:sp>
      </p:grpSp>
    </p:spTree>
    <p:extLst>
      <p:ext uri="{BB962C8B-B14F-4D97-AF65-F5344CB8AC3E}">
        <p14:creationId xmlns:p14="http://schemas.microsoft.com/office/powerpoint/2010/main" val="4138181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8119697-9A5C-4187-B15B-76EA790C458B}"/>
              </a:ext>
            </a:extLst>
          </p:cNvPr>
          <p:cNvSpPr>
            <a:spLocks noGrp="1"/>
          </p:cNvSpPr>
          <p:nvPr>
            <p:ph type="title"/>
          </p:nvPr>
        </p:nvSpPr>
        <p:spPr/>
        <p:txBody>
          <a:bodyPr/>
          <a:lstStyle/>
          <a:p>
            <a:r>
              <a:rPr lang="en-US" dirty="0"/>
              <a:t>Security principles</a:t>
            </a:r>
            <a:endParaRPr lang="en-NZ" dirty="0"/>
          </a:p>
        </p:txBody>
      </p:sp>
      <p:sp>
        <p:nvSpPr>
          <p:cNvPr id="6" name="Text Placeholder 5">
            <a:extLst>
              <a:ext uri="{FF2B5EF4-FFF2-40B4-BE49-F238E27FC236}">
                <a16:creationId xmlns:a16="http://schemas.microsoft.com/office/drawing/2014/main" id="{34E1FE51-6EF9-4EA8-A276-FF1FC6641220}"/>
              </a:ext>
            </a:extLst>
          </p:cNvPr>
          <p:cNvSpPr>
            <a:spLocks noGrp="1"/>
          </p:cNvSpPr>
          <p:nvPr>
            <p:ph type="body" idx="1"/>
          </p:nvPr>
        </p:nvSpPr>
        <p:spPr/>
        <p:txBody>
          <a:bodyPr/>
          <a:lstStyle/>
          <a:p>
            <a:endParaRPr lang="en-NZ"/>
          </a:p>
        </p:txBody>
      </p:sp>
      <p:sp>
        <p:nvSpPr>
          <p:cNvPr id="4" name="Slide Number Placeholder 3">
            <a:extLst>
              <a:ext uri="{FF2B5EF4-FFF2-40B4-BE49-F238E27FC236}">
                <a16:creationId xmlns:a16="http://schemas.microsoft.com/office/drawing/2014/main" id="{BAAB8020-DBB7-4B82-B343-82A41317CB48}"/>
              </a:ext>
            </a:extLst>
          </p:cNvPr>
          <p:cNvSpPr>
            <a:spLocks noGrp="1"/>
          </p:cNvSpPr>
          <p:nvPr>
            <p:ph type="sldNum" sz="quarter" idx="12"/>
          </p:nvPr>
        </p:nvSpPr>
        <p:spPr/>
        <p:txBody>
          <a:bodyPr/>
          <a:lstStyle/>
          <a:p>
            <a:fld id="{00000000-1234-1234-1234-123412341234}" type="slidenum">
              <a:rPr lang="en-US" smtClean="0">
                <a:solidFill>
                  <a:srgbClr val="888888"/>
                </a:solidFill>
                <a:ea typeface="Calibri"/>
                <a:cs typeface="Calibri"/>
                <a:sym typeface="Calibri"/>
              </a:rPr>
              <a:pPr/>
              <a:t>6</a:t>
            </a:fld>
            <a:endParaRPr lang="en-US" dirty="0">
              <a:solidFill>
                <a:srgbClr val="888888"/>
              </a:solidFill>
              <a:ea typeface="Calibri"/>
              <a:cs typeface="Calibri"/>
              <a:sym typeface="Calibri"/>
            </a:endParaRPr>
          </a:p>
        </p:txBody>
      </p:sp>
    </p:spTree>
    <p:extLst>
      <p:ext uri="{BB962C8B-B14F-4D97-AF65-F5344CB8AC3E}">
        <p14:creationId xmlns:p14="http://schemas.microsoft.com/office/powerpoint/2010/main" val="977057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 y="6293223"/>
            <a:ext cx="12192000" cy="570553"/>
            <a:chOff x="-17967" y="6494445"/>
            <a:chExt cx="9156327" cy="369332"/>
          </a:xfrm>
        </p:grpSpPr>
        <p:sp>
          <p:nvSpPr>
            <p:cNvPr id="14" name="Rectangle 13"/>
            <p:cNvSpPr/>
            <p:nvPr/>
          </p:nvSpPr>
          <p:spPr>
            <a:xfrm>
              <a:off x="-17967" y="6494445"/>
              <a:ext cx="9156327"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8100" y="6564081"/>
              <a:ext cx="3458346" cy="239077"/>
            </a:xfrm>
            <a:prstGeom prst="rect">
              <a:avLst/>
            </a:prstGeom>
            <a:solidFill>
              <a:schemeClr val="tx1"/>
            </a:solidFill>
          </p:spPr>
          <p:txBody>
            <a:bodyPr wrap="square" rtlCol="0">
              <a:spAutoFit/>
            </a:bodyPr>
            <a:lstStyle/>
            <a:p>
              <a:r>
                <a:rPr lang="en-US" dirty="0">
                  <a:solidFill>
                    <a:schemeClr val="bg1"/>
                  </a:solidFill>
                </a:rPr>
                <a:t>CYBR 271: Secure Programming</a:t>
              </a:r>
            </a:p>
          </p:txBody>
        </p:sp>
        <p:sp>
          <p:nvSpPr>
            <p:cNvPr id="16" name="TextBox 15"/>
            <p:cNvSpPr txBox="1"/>
            <p:nvPr/>
          </p:nvSpPr>
          <p:spPr>
            <a:xfrm>
              <a:off x="8482058" y="6564081"/>
              <a:ext cx="599074" cy="239077"/>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a:solidFill>
                    <a:schemeClr val="bg1"/>
                  </a:solidFill>
                </a:rPr>
                <a:pPr/>
                <a:t>7</a:t>
              </a:fld>
              <a:endParaRPr lang="en-US" dirty="0">
                <a:solidFill>
                  <a:schemeClr val="bg1"/>
                </a:solidFill>
              </a:endParaRPr>
            </a:p>
          </p:txBody>
        </p:sp>
      </p:grpSp>
      <p:sp>
        <p:nvSpPr>
          <p:cNvPr id="8" name="TextBox 7"/>
          <p:cNvSpPr txBox="1"/>
          <p:nvPr/>
        </p:nvSpPr>
        <p:spPr>
          <a:xfrm>
            <a:off x="288002" y="275573"/>
            <a:ext cx="4026545" cy="3231654"/>
          </a:xfrm>
          <a:prstGeom prst="rect">
            <a:avLst/>
          </a:prstGeom>
          <a:noFill/>
        </p:spPr>
        <p:txBody>
          <a:bodyPr wrap="square" rtlCol="0">
            <a:spAutoFit/>
          </a:bodyPr>
          <a:lstStyle/>
          <a:p>
            <a:r>
              <a:rPr lang="en-NZ" sz="3600" b="1" dirty="0"/>
              <a:t>Secure by design:</a:t>
            </a:r>
          </a:p>
          <a:p>
            <a:pPr marL="342900" indent="-342900">
              <a:buFontTx/>
              <a:buChar char="-"/>
            </a:pPr>
            <a:r>
              <a:rPr lang="en-NZ" sz="2400" dirty="0"/>
              <a:t>Establish trust boundaries</a:t>
            </a:r>
          </a:p>
          <a:p>
            <a:pPr marL="342900" indent="-342900">
              <a:buFontTx/>
              <a:buChar char="-"/>
            </a:pPr>
            <a:r>
              <a:rPr lang="en-NZ" sz="2400" dirty="0"/>
              <a:t>Don’t reinvent the wheel</a:t>
            </a:r>
          </a:p>
          <a:p>
            <a:pPr marL="342900" indent="-342900">
              <a:buFontTx/>
              <a:buChar char="-"/>
            </a:pPr>
            <a:r>
              <a:rPr lang="en-NZ" sz="2400" dirty="0"/>
              <a:t>Economy of mechanism</a:t>
            </a:r>
          </a:p>
          <a:p>
            <a:pPr marL="342900" indent="-342900">
              <a:buFontTx/>
              <a:buChar char="-"/>
            </a:pPr>
            <a:r>
              <a:rPr lang="en-NZ" sz="2400" dirty="0"/>
              <a:t>Separation of duty</a:t>
            </a:r>
          </a:p>
          <a:p>
            <a:pPr marL="342900" indent="-342900">
              <a:buFontTx/>
              <a:buChar char="-"/>
            </a:pPr>
            <a:r>
              <a:rPr lang="en-NZ" sz="2400" dirty="0"/>
              <a:t>Open design</a:t>
            </a:r>
          </a:p>
          <a:p>
            <a:pPr marL="342900" indent="-342900">
              <a:buFontTx/>
              <a:buChar char="-"/>
            </a:pPr>
            <a:r>
              <a:rPr lang="en-NZ" sz="2400" dirty="0"/>
              <a:t>Minimize the attack surface</a:t>
            </a:r>
          </a:p>
          <a:p>
            <a:pPr marL="342900" indent="-342900">
              <a:buFontTx/>
              <a:buChar char="-"/>
            </a:pPr>
            <a:r>
              <a:rPr lang="en-NZ" sz="2400" dirty="0"/>
              <a:t>Secure the weakest link</a:t>
            </a:r>
          </a:p>
        </p:txBody>
      </p:sp>
      <p:sp>
        <p:nvSpPr>
          <p:cNvPr id="9" name="TextBox 8">
            <a:extLst>
              <a:ext uri="{FF2B5EF4-FFF2-40B4-BE49-F238E27FC236}">
                <a16:creationId xmlns:a16="http://schemas.microsoft.com/office/drawing/2014/main" id="{119A8658-3EDC-4222-83C8-333EB87B4060}"/>
              </a:ext>
            </a:extLst>
          </p:cNvPr>
          <p:cNvSpPr txBox="1"/>
          <p:nvPr/>
        </p:nvSpPr>
        <p:spPr>
          <a:xfrm>
            <a:off x="4314547" y="1383569"/>
            <a:ext cx="5655218" cy="2492990"/>
          </a:xfrm>
          <a:prstGeom prst="rect">
            <a:avLst/>
          </a:prstGeom>
          <a:noFill/>
        </p:spPr>
        <p:txBody>
          <a:bodyPr wrap="square" rtlCol="0">
            <a:spAutoFit/>
          </a:bodyPr>
          <a:lstStyle/>
          <a:p>
            <a:r>
              <a:rPr lang="mi-NZ" sz="3600" b="1" dirty="0"/>
              <a:t>Secure by implementation</a:t>
            </a:r>
          </a:p>
          <a:p>
            <a:pPr marL="342900" indent="-342900">
              <a:buFontTx/>
              <a:buChar char="-"/>
            </a:pPr>
            <a:r>
              <a:rPr lang="mi-NZ" sz="2400" dirty="0"/>
              <a:t>Psychological acceptability</a:t>
            </a:r>
          </a:p>
          <a:p>
            <a:pPr marL="342900" indent="-342900">
              <a:buFontTx/>
              <a:buChar char="-"/>
            </a:pPr>
            <a:r>
              <a:rPr lang="mi-NZ" sz="2400" dirty="0"/>
              <a:t>Validate inputs</a:t>
            </a:r>
          </a:p>
          <a:p>
            <a:pPr marL="342900" indent="-342900">
              <a:buFontTx/>
              <a:buChar char="-"/>
            </a:pPr>
            <a:r>
              <a:rPr lang="mi-NZ" sz="2400" dirty="0"/>
              <a:t>Secure data at rest</a:t>
            </a:r>
          </a:p>
          <a:p>
            <a:pPr marL="342900" indent="-342900">
              <a:buFontTx/>
              <a:buChar char="-"/>
            </a:pPr>
            <a:r>
              <a:rPr lang="mi-NZ" sz="2400" dirty="0"/>
              <a:t>Prevent bypass attacks</a:t>
            </a:r>
          </a:p>
          <a:p>
            <a:pPr marL="342900" indent="-342900">
              <a:buFontTx/>
              <a:buChar char="-"/>
            </a:pPr>
            <a:r>
              <a:rPr lang="mi-NZ" sz="2400" dirty="0"/>
              <a:t>Defense in depth</a:t>
            </a:r>
            <a:endParaRPr lang="en-NZ" sz="2400" dirty="0"/>
          </a:p>
        </p:txBody>
      </p:sp>
      <p:sp>
        <p:nvSpPr>
          <p:cNvPr id="10" name="TextBox 9">
            <a:extLst>
              <a:ext uri="{FF2B5EF4-FFF2-40B4-BE49-F238E27FC236}">
                <a16:creationId xmlns:a16="http://schemas.microsoft.com/office/drawing/2014/main" id="{FA79C358-BE39-46D4-9157-C5FD8FD7FB98}"/>
              </a:ext>
            </a:extLst>
          </p:cNvPr>
          <p:cNvSpPr txBox="1"/>
          <p:nvPr/>
        </p:nvSpPr>
        <p:spPr>
          <a:xfrm>
            <a:off x="8165455" y="2948875"/>
            <a:ext cx="4026545" cy="1754326"/>
          </a:xfrm>
          <a:prstGeom prst="rect">
            <a:avLst/>
          </a:prstGeom>
          <a:noFill/>
        </p:spPr>
        <p:txBody>
          <a:bodyPr wrap="square" rtlCol="0">
            <a:spAutoFit/>
          </a:bodyPr>
          <a:lstStyle/>
          <a:p>
            <a:r>
              <a:rPr lang="en-NZ" sz="3600" b="1" dirty="0"/>
              <a:t>Secure by default:</a:t>
            </a:r>
          </a:p>
          <a:p>
            <a:pPr marL="342900" indent="-342900">
              <a:buFontTx/>
              <a:buChar char="-"/>
            </a:pPr>
            <a:r>
              <a:rPr lang="en-NZ" sz="2400" dirty="0"/>
              <a:t>Least privilege</a:t>
            </a:r>
          </a:p>
          <a:p>
            <a:pPr marL="342900" indent="-342900">
              <a:buFontTx/>
              <a:buChar char="-"/>
            </a:pPr>
            <a:r>
              <a:rPr lang="en-NZ" sz="2400" dirty="0"/>
              <a:t>Default deny</a:t>
            </a:r>
          </a:p>
          <a:p>
            <a:pPr marL="342900" indent="-342900">
              <a:buFontTx/>
              <a:buChar char="-"/>
            </a:pPr>
            <a:r>
              <a:rPr lang="en-NZ" sz="2400" dirty="0"/>
              <a:t>Fail securely</a:t>
            </a:r>
          </a:p>
        </p:txBody>
      </p:sp>
      <p:sp>
        <p:nvSpPr>
          <p:cNvPr id="11" name="TextBox 10">
            <a:extLst>
              <a:ext uri="{FF2B5EF4-FFF2-40B4-BE49-F238E27FC236}">
                <a16:creationId xmlns:a16="http://schemas.microsoft.com/office/drawing/2014/main" id="{0576BF9A-365D-47A3-AA64-44E8B5916E28}"/>
              </a:ext>
            </a:extLst>
          </p:cNvPr>
          <p:cNvSpPr txBox="1"/>
          <p:nvPr/>
        </p:nvSpPr>
        <p:spPr>
          <a:xfrm>
            <a:off x="394676" y="4213425"/>
            <a:ext cx="9575089" cy="1200329"/>
          </a:xfrm>
          <a:prstGeom prst="rect">
            <a:avLst/>
          </a:prstGeom>
          <a:noFill/>
        </p:spPr>
        <p:txBody>
          <a:bodyPr wrap="square" rtlCol="0">
            <a:spAutoFit/>
          </a:bodyPr>
          <a:lstStyle/>
          <a:p>
            <a:pPr marL="342900" indent="-342900">
              <a:buFontTx/>
              <a:buChar char="-"/>
            </a:pPr>
            <a:r>
              <a:rPr lang="en-NZ" sz="2400" dirty="0"/>
              <a:t>Describe why each principle is important to security.</a:t>
            </a:r>
          </a:p>
          <a:p>
            <a:pPr marL="342900" indent="-342900">
              <a:buFontTx/>
              <a:buChar char="-"/>
            </a:pPr>
            <a:endParaRPr lang="en-NZ" sz="2400" dirty="0"/>
          </a:p>
          <a:p>
            <a:pPr marL="342900" indent="-342900">
              <a:buFontTx/>
              <a:buChar char="-"/>
            </a:pPr>
            <a:r>
              <a:rPr lang="en-NZ" sz="2400" dirty="0"/>
              <a:t>Identify the needed design principle that is being used here or violated.</a:t>
            </a:r>
          </a:p>
        </p:txBody>
      </p:sp>
    </p:spTree>
    <p:extLst>
      <p:ext uri="{BB962C8B-B14F-4D97-AF65-F5344CB8AC3E}">
        <p14:creationId xmlns:p14="http://schemas.microsoft.com/office/powerpoint/2010/main" val="3113141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8119697-9A5C-4187-B15B-76EA790C458B}"/>
              </a:ext>
            </a:extLst>
          </p:cNvPr>
          <p:cNvSpPr>
            <a:spLocks noGrp="1"/>
          </p:cNvSpPr>
          <p:nvPr>
            <p:ph type="title"/>
          </p:nvPr>
        </p:nvSpPr>
        <p:spPr/>
        <p:txBody>
          <a:bodyPr/>
          <a:lstStyle/>
          <a:p>
            <a:r>
              <a:rPr lang="en-US" dirty="0"/>
              <a:t>Threat modelling and risk assessment</a:t>
            </a:r>
            <a:endParaRPr lang="en-NZ" dirty="0"/>
          </a:p>
        </p:txBody>
      </p:sp>
      <p:sp>
        <p:nvSpPr>
          <p:cNvPr id="6" name="Text Placeholder 5">
            <a:extLst>
              <a:ext uri="{FF2B5EF4-FFF2-40B4-BE49-F238E27FC236}">
                <a16:creationId xmlns:a16="http://schemas.microsoft.com/office/drawing/2014/main" id="{34E1FE51-6EF9-4EA8-A276-FF1FC6641220}"/>
              </a:ext>
            </a:extLst>
          </p:cNvPr>
          <p:cNvSpPr>
            <a:spLocks noGrp="1"/>
          </p:cNvSpPr>
          <p:nvPr>
            <p:ph type="body" idx="1"/>
          </p:nvPr>
        </p:nvSpPr>
        <p:spPr/>
        <p:txBody>
          <a:bodyPr/>
          <a:lstStyle/>
          <a:p>
            <a:endParaRPr lang="en-NZ"/>
          </a:p>
        </p:txBody>
      </p:sp>
      <p:sp>
        <p:nvSpPr>
          <p:cNvPr id="4" name="Slide Number Placeholder 3">
            <a:extLst>
              <a:ext uri="{FF2B5EF4-FFF2-40B4-BE49-F238E27FC236}">
                <a16:creationId xmlns:a16="http://schemas.microsoft.com/office/drawing/2014/main" id="{BAAB8020-DBB7-4B82-B343-82A41317CB48}"/>
              </a:ext>
            </a:extLst>
          </p:cNvPr>
          <p:cNvSpPr>
            <a:spLocks noGrp="1"/>
          </p:cNvSpPr>
          <p:nvPr>
            <p:ph type="sldNum" sz="quarter" idx="12"/>
          </p:nvPr>
        </p:nvSpPr>
        <p:spPr/>
        <p:txBody>
          <a:bodyPr/>
          <a:lstStyle/>
          <a:p>
            <a:fld id="{00000000-1234-1234-1234-123412341234}" type="slidenum">
              <a:rPr lang="en-US" smtClean="0">
                <a:solidFill>
                  <a:srgbClr val="888888"/>
                </a:solidFill>
                <a:ea typeface="Calibri"/>
                <a:cs typeface="Calibri"/>
                <a:sym typeface="Calibri"/>
              </a:rPr>
              <a:pPr/>
              <a:t>8</a:t>
            </a:fld>
            <a:endParaRPr lang="en-US" dirty="0">
              <a:solidFill>
                <a:srgbClr val="888888"/>
              </a:solidFill>
              <a:ea typeface="Calibri"/>
              <a:cs typeface="Calibri"/>
              <a:sym typeface="Calibri"/>
            </a:endParaRPr>
          </a:p>
        </p:txBody>
      </p:sp>
    </p:spTree>
    <p:extLst>
      <p:ext uri="{BB962C8B-B14F-4D97-AF65-F5344CB8AC3E}">
        <p14:creationId xmlns:p14="http://schemas.microsoft.com/office/powerpoint/2010/main" val="1889439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CA3446-2ECE-446F-9AA7-D24D161B95E0}"/>
              </a:ext>
            </a:extLst>
          </p:cNvPr>
          <p:cNvSpPr>
            <a:spLocks noGrp="1"/>
          </p:cNvSpPr>
          <p:nvPr>
            <p:ph idx="1"/>
          </p:nvPr>
        </p:nvSpPr>
        <p:spPr>
          <a:xfrm>
            <a:off x="447674" y="4050324"/>
            <a:ext cx="11263241" cy="1573657"/>
          </a:xfrm>
          <a:ln w="44450">
            <a:solidFill>
              <a:srgbClr val="053B7A"/>
            </a:solidFill>
          </a:ln>
        </p:spPr>
        <p:txBody>
          <a:bodyPr>
            <a:normAutofit/>
          </a:bodyPr>
          <a:lstStyle/>
          <a:p>
            <a:pPr marL="0" indent="0" algn="ctr">
              <a:buNone/>
            </a:pPr>
            <a:r>
              <a:rPr lang="en-NZ" b="1" dirty="0"/>
              <a:t>Risk</a:t>
            </a:r>
          </a:p>
          <a:p>
            <a:pPr marL="0" indent="0" algn="ctr">
              <a:buNone/>
            </a:pPr>
            <a:r>
              <a:rPr lang="en-NZ" i="1" dirty="0"/>
              <a:t>The possibility that a threat will exploit a vulnerability to harm an asset</a:t>
            </a:r>
          </a:p>
          <a:p>
            <a:pPr marL="0" indent="0" algn="ctr">
              <a:buNone/>
            </a:pPr>
            <a:r>
              <a:rPr lang="en-NZ" b="1" dirty="0"/>
              <a:t>Risk = Threat * Vulnerability</a:t>
            </a:r>
            <a:endParaRPr lang="en-NZ" b="1" i="1" dirty="0"/>
          </a:p>
          <a:p>
            <a:pPr marL="0" indent="0">
              <a:buNone/>
            </a:pPr>
            <a:endParaRPr lang="en-NZ" dirty="0"/>
          </a:p>
          <a:p>
            <a:pPr marL="0" indent="0">
              <a:buNone/>
            </a:pPr>
            <a:endParaRPr lang="en-NZ" dirty="0"/>
          </a:p>
        </p:txBody>
      </p:sp>
      <p:sp>
        <p:nvSpPr>
          <p:cNvPr id="4" name="Content Placeholder 2">
            <a:extLst>
              <a:ext uri="{FF2B5EF4-FFF2-40B4-BE49-F238E27FC236}">
                <a16:creationId xmlns:a16="http://schemas.microsoft.com/office/drawing/2014/main" id="{1D086320-8B20-4D69-9A69-83C5B4E67F28}"/>
              </a:ext>
            </a:extLst>
          </p:cNvPr>
          <p:cNvSpPr txBox="1">
            <a:spLocks/>
          </p:cNvSpPr>
          <p:nvPr/>
        </p:nvSpPr>
        <p:spPr>
          <a:xfrm>
            <a:off x="455450" y="1550492"/>
            <a:ext cx="2636519" cy="2292061"/>
          </a:xfrm>
          <a:prstGeom prst="rect">
            <a:avLst/>
          </a:prstGeom>
          <a:ln w="44450" cmpd="sng">
            <a:solidFill>
              <a:srgbClr val="053B7A"/>
            </a:solidFill>
          </a:ln>
        </p:spPr>
        <p:txBody>
          <a:bodyPr vert="horz" lIns="108000" tIns="72000" rIns="108000" bIns="7200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NZ" b="1" dirty="0"/>
              <a:t>Asset</a:t>
            </a:r>
            <a:r>
              <a:rPr lang="en-NZ" dirty="0"/>
              <a:t> </a:t>
            </a:r>
          </a:p>
          <a:p>
            <a:pPr marL="0" indent="0" algn="ctr">
              <a:buNone/>
            </a:pPr>
            <a:r>
              <a:rPr lang="en-NZ" i="1" dirty="0"/>
              <a:t>Something that should be protected</a:t>
            </a:r>
          </a:p>
        </p:txBody>
      </p:sp>
      <p:sp>
        <p:nvSpPr>
          <p:cNvPr id="5" name="Content Placeholder 2">
            <a:extLst>
              <a:ext uri="{FF2B5EF4-FFF2-40B4-BE49-F238E27FC236}">
                <a16:creationId xmlns:a16="http://schemas.microsoft.com/office/drawing/2014/main" id="{519B91BD-CEFF-45A3-8A8B-E581328A10DE}"/>
              </a:ext>
            </a:extLst>
          </p:cNvPr>
          <p:cNvSpPr txBox="1">
            <a:spLocks/>
          </p:cNvSpPr>
          <p:nvPr/>
        </p:nvSpPr>
        <p:spPr>
          <a:xfrm>
            <a:off x="3294313" y="1555961"/>
            <a:ext cx="2636520" cy="2292061"/>
          </a:xfrm>
          <a:prstGeom prst="rect">
            <a:avLst/>
          </a:prstGeom>
          <a:ln w="44450">
            <a:solidFill>
              <a:srgbClr val="053B7A"/>
            </a:solidFill>
          </a:ln>
        </p:spPr>
        <p:txBody>
          <a:bodyPr vert="horz" lIns="91440" tIns="72000" rIns="91440" bIns="7200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NZ" b="1" dirty="0"/>
              <a:t>Vulnerability</a:t>
            </a:r>
            <a:r>
              <a:rPr lang="en-NZ" dirty="0"/>
              <a:t> </a:t>
            </a:r>
          </a:p>
          <a:p>
            <a:pPr marL="0" indent="0" algn="ctr">
              <a:buNone/>
            </a:pPr>
            <a:r>
              <a:rPr lang="en-NZ" i="1" dirty="0"/>
              <a:t>Weakness or lack of protections</a:t>
            </a:r>
            <a:endParaRPr lang="en-NZ" dirty="0"/>
          </a:p>
        </p:txBody>
      </p:sp>
      <p:sp>
        <p:nvSpPr>
          <p:cNvPr id="6" name="Content Placeholder 2">
            <a:extLst>
              <a:ext uri="{FF2B5EF4-FFF2-40B4-BE49-F238E27FC236}">
                <a16:creationId xmlns:a16="http://schemas.microsoft.com/office/drawing/2014/main" id="{91DAD9AD-3816-4BF8-84D3-C824E83C40D3}"/>
              </a:ext>
            </a:extLst>
          </p:cNvPr>
          <p:cNvSpPr txBox="1">
            <a:spLocks/>
          </p:cNvSpPr>
          <p:nvPr/>
        </p:nvSpPr>
        <p:spPr>
          <a:xfrm>
            <a:off x="6133176" y="1548144"/>
            <a:ext cx="2636520" cy="2292061"/>
          </a:xfrm>
          <a:prstGeom prst="rect">
            <a:avLst/>
          </a:prstGeom>
          <a:ln w="44450">
            <a:solidFill>
              <a:srgbClr val="053B7A"/>
            </a:solidFill>
          </a:ln>
        </p:spPr>
        <p:txBody>
          <a:bodyPr vert="horz" lIns="91440" tIns="7200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NZ" b="1" dirty="0"/>
              <a:t>Threat</a:t>
            </a:r>
            <a:r>
              <a:rPr lang="en-NZ" dirty="0"/>
              <a:t> </a:t>
            </a:r>
          </a:p>
          <a:p>
            <a:pPr marL="0" indent="0" algn="ctr">
              <a:buNone/>
            </a:pPr>
            <a:r>
              <a:rPr lang="en-NZ" i="1" dirty="0"/>
              <a:t>Something that could negatively impact an asset</a:t>
            </a:r>
          </a:p>
        </p:txBody>
      </p:sp>
      <p:sp>
        <p:nvSpPr>
          <p:cNvPr id="7" name="Content Placeholder 2">
            <a:extLst>
              <a:ext uri="{FF2B5EF4-FFF2-40B4-BE49-F238E27FC236}">
                <a16:creationId xmlns:a16="http://schemas.microsoft.com/office/drawing/2014/main" id="{F16BF5C5-D672-47C9-9AD3-3EDA07DB3EC5}"/>
              </a:ext>
            </a:extLst>
          </p:cNvPr>
          <p:cNvSpPr txBox="1">
            <a:spLocks/>
          </p:cNvSpPr>
          <p:nvPr/>
        </p:nvSpPr>
        <p:spPr>
          <a:xfrm>
            <a:off x="8972040" y="1550490"/>
            <a:ext cx="2738876" cy="2292064"/>
          </a:xfrm>
          <a:prstGeom prst="rect">
            <a:avLst/>
          </a:prstGeom>
          <a:ln w="44450">
            <a:solidFill>
              <a:srgbClr val="053B7A"/>
            </a:solidFill>
          </a:ln>
        </p:spPr>
        <p:txBody>
          <a:bodyPr vert="horz" lIns="91440" tIns="72000" rIns="91440" bIns="45720" rtlCol="0"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NZ" b="1" dirty="0"/>
              <a:t>Security Controls</a:t>
            </a:r>
            <a:br>
              <a:rPr lang="en-NZ" b="1" dirty="0"/>
            </a:br>
            <a:r>
              <a:rPr lang="en-NZ" b="1" dirty="0"/>
              <a:t>aka “mitigations” </a:t>
            </a:r>
          </a:p>
          <a:p>
            <a:pPr marL="0" indent="0" algn="ctr">
              <a:buNone/>
            </a:pPr>
            <a:r>
              <a:rPr lang="en-NZ" i="1" dirty="0"/>
              <a:t>Protect against threats, reduce vulnerability</a:t>
            </a:r>
            <a:endParaRPr lang="en-NZ" dirty="0"/>
          </a:p>
        </p:txBody>
      </p:sp>
      <p:sp>
        <p:nvSpPr>
          <p:cNvPr id="8" name="Content Placeholder 2">
            <a:extLst>
              <a:ext uri="{FF2B5EF4-FFF2-40B4-BE49-F238E27FC236}">
                <a16:creationId xmlns:a16="http://schemas.microsoft.com/office/drawing/2014/main" id="{F36D04FE-995F-4544-A0FC-4EEB2FE45270}"/>
              </a:ext>
            </a:extLst>
          </p:cNvPr>
          <p:cNvSpPr txBox="1">
            <a:spLocks/>
          </p:cNvSpPr>
          <p:nvPr/>
        </p:nvSpPr>
        <p:spPr>
          <a:xfrm>
            <a:off x="657794" y="5111700"/>
            <a:ext cx="10950765" cy="5122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NZ" dirty="0"/>
          </a:p>
        </p:txBody>
      </p:sp>
      <p:sp>
        <p:nvSpPr>
          <p:cNvPr id="14" name="TextBox 13"/>
          <p:cNvSpPr txBox="1"/>
          <p:nvPr/>
        </p:nvSpPr>
        <p:spPr>
          <a:xfrm>
            <a:off x="74656" y="401036"/>
            <a:ext cx="8110556" cy="830997"/>
          </a:xfrm>
          <a:prstGeom prst="rect">
            <a:avLst/>
          </a:prstGeom>
          <a:noFill/>
        </p:spPr>
        <p:txBody>
          <a:bodyPr wrap="square" rtlCol="0">
            <a:spAutoFit/>
          </a:bodyPr>
          <a:lstStyle/>
          <a:p>
            <a:r>
              <a:rPr lang="en-NZ" sz="4800" b="1" dirty="0"/>
              <a:t>Threat and Risk Assessment</a:t>
            </a:r>
          </a:p>
        </p:txBody>
      </p:sp>
      <p:grpSp>
        <p:nvGrpSpPr>
          <p:cNvPr id="15" name="Group 14"/>
          <p:cNvGrpSpPr/>
          <p:nvPr/>
        </p:nvGrpSpPr>
        <p:grpSpPr>
          <a:xfrm>
            <a:off x="-1" y="6293223"/>
            <a:ext cx="12192001" cy="564777"/>
            <a:chOff x="-17967" y="6494445"/>
            <a:chExt cx="9279644" cy="369332"/>
          </a:xfrm>
        </p:grpSpPr>
        <p:sp>
          <p:nvSpPr>
            <p:cNvPr id="16" name="Rectangle 15"/>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p>
          </p:txBody>
        </p:sp>
        <p:sp>
          <p:nvSpPr>
            <p:cNvPr id="18" name="TextBox 17"/>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a:solidFill>
                    <a:schemeClr val="bg1"/>
                  </a:solidFill>
                </a:rPr>
                <a:pPr/>
                <a:t>9</a:t>
              </a:fld>
              <a:endParaRPr lang="en-US" dirty="0">
                <a:solidFill>
                  <a:schemeClr val="bg1"/>
                </a:solidFill>
              </a:endParaRPr>
            </a:p>
          </p:txBody>
        </p:sp>
      </p:grpSp>
      <p:sp>
        <p:nvSpPr>
          <p:cNvPr id="19" name="Rectangle 18"/>
          <p:cNvSpPr/>
          <p:nvPr/>
        </p:nvSpPr>
        <p:spPr>
          <a:xfrm>
            <a:off x="7722443" y="5792468"/>
            <a:ext cx="4469557" cy="369332"/>
          </a:xfrm>
          <a:prstGeom prst="rect">
            <a:avLst/>
          </a:prstGeom>
        </p:spPr>
        <p:txBody>
          <a:bodyPr wrap="none">
            <a:spAutoFit/>
          </a:bodyPr>
          <a:lstStyle/>
          <a:p>
            <a:r>
              <a:rPr lang="en-NZ" dirty="0"/>
              <a:t>More detail at: https://csrc.nist.gov/glossary/</a:t>
            </a:r>
          </a:p>
        </p:txBody>
      </p:sp>
    </p:spTree>
    <p:extLst>
      <p:ext uri="{BB962C8B-B14F-4D97-AF65-F5344CB8AC3E}">
        <p14:creationId xmlns:p14="http://schemas.microsoft.com/office/powerpoint/2010/main" val="80649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animBg="1"/>
      <p:bldP spid="4" grpId="0" animBg="1"/>
      <p:bldP spid="5" grpId="0" animBg="1"/>
      <p:bldP spid="6" grpId="0" animBg="1"/>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876</TotalTime>
  <Words>2152</Words>
  <Application>Microsoft Office PowerPoint</Application>
  <PresentationFormat>Widescreen</PresentationFormat>
  <Paragraphs>377</Paragraphs>
  <Slides>37</Slides>
  <Notes>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3" baseType="lpstr">
      <vt:lpstr>Arial</vt:lpstr>
      <vt:lpstr>Calibri</vt:lpstr>
      <vt:lpstr>Calibri Light</vt:lpstr>
      <vt:lpstr>Courier New</vt:lpstr>
      <vt:lpstr>Office Theme</vt:lpstr>
      <vt:lpstr>CorelDRAW</vt:lpstr>
      <vt:lpstr>PowerPoint Presentation</vt:lpstr>
      <vt:lpstr>Outline</vt:lpstr>
      <vt:lpstr>Format of the test</vt:lpstr>
      <vt:lpstr>PowerPoint Presentation</vt:lpstr>
      <vt:lpstr>PowerPoint Presentation</vt:lpstr>
      <vt:lpstr>Security principles</vt:lpstr>
      <vt:lpstr>PowerPoint Presentation</vt:lpstr>
      <vt:lpstr>Threat modelling and risk assessment</vt:lpstr>
      <vt:lpstr>PowerPoint Presentation</vt:lpstr>
      <vt:lpstr>PowerPoint Presentation</vt:lpstr>
      <vt:lpstr>PowerPoint Presentation</vt:lpstr>
      <vt:lpstr>PowerPoint Presentation</vt:lpstr>
      <vt:lpstr>PowerPoint Presentation</vt:lpstr>
      <vt:lpstr>Addressing threats</vt:lpstr>
      <vt:lpstr>PowerPoint Presentation</vt:lpstr>
      <vt:lpstr>Checklists and libraries</vt:lpstr>
      <vt:lpstr>PowerPoint Presentation</vt:lpstr>
      <vt:lpstr>Set-uid programmes</vt:lpstr>
      <vt:lpstr>Set-UID programmes</vt:lpstr>
      <vt:lpstr>Set-UID programmes (cont.)</vt:lpstr>
      <vt:lpstr>Buffer-overflow</vt:lpstr>
      <vt:lpstr>Memory layout</vt:lpstr>
      <vt:lpstr>Buffer-overflow attacks</vt:lpstr>
      <vt:lpstr>Format String Vulnerability </vt:lpstr>
      <vt:lpstr>Format string vulnerability </vt:lpstr>
      <vt:lpstr>Format String vulnerability (cont.)</vt:lpstr>
      <vt:lpstr>SQL-injection Attacks</vt:lpstr>
      <vt:lpstr>SQL-injection</vt:lpstr>
      <vt:lpstr>Prepared statements are secure</vt:lpstr>
      <vt:lpstr>Cross-Site Scripting (XSS)</vt:lpstr>
      <vt:lpstr>Cross-site scripting (XSS)</vt:lpstr>
      <vt:lpstr>Cross-site scripting (cont.)</vt:lpstr>
      <vt:lpstr>Cross-Site Request Forgery (CSRF)</vt:lpstr>
      <vt:lpstr>Cross-site request forgery (CSRF)</vt:lpstr>
      <vt:lpstr>Question #1</vt:lpstr>
      <vt:lpstr>Question #2 (width modifier)</vt:lpstr>
      <vt:lpstr>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 Welch</dc:creator>
  <cp:lastModifiedBy>Ian Welch</cp:lastModifiedBy>
  <cp:revision>46</cp:revision>
  <dcterms:created xsi:type="dcterms:W3CDTF">2020-10-15T08:07:16Z</dcterms:created>
  <dcterms:modified xsi:type="dcterms:W3CDTF">2020-10-15T22:44:19Z</dcterms:modified>
</cp:coreProperties>
</file>