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7" r:id="rId2"/>
    <p:sldId id="317" r:id="rId3"/>
    <p:sldId id="326" r:id="rId4"/>
    <p:sldId id="370" r:id="rId5"/>
    <p:sldId id="327" r:id="rId6"/>
    <p:sldId id="372" r:id="rId7"/>
    <p:sldId id="369" r:id="rId8"/>
    <p:sldId id="371" r:id="rId9"/>
    <p:sldId id="373" r:id="rId10"/>
    <p:sldId id="388" r:id="rId11"/>
    <p:sldId id="360" r:id="rId12"/>
    <p:sldId id="361" r:id="rId13"/>
    <p:sldId id="362" r:id="rId14"/>
    <p:sldId id="389" r:id="rId15"/>
    <p:sldId id="340" r:id="rId16"/>
    <p:sldId id="364" r:id="rId17"/>
    <p:sldId id="363" r:id="rId18"/>
    <p:sldId id="367" r:id="rId19"/>
    <p:sldId id="368" r:id="rId20"/>
    <p:sldId id="365" r:id="rId21"/>
    <p:sldId id="366" r:id="rId22"/>
    <p:sldId id="390" r:id="rId23"/>
    <p:sldId id="353" r:id="rId24"/>
    <p:sldId id="375" r:id="rId25"/>
    <p:sldId id="374" r:id="rId26"/>
    <p:sldId id="391" r:id="rId27"/>
    <p:sldId id="376" r:id="rId28"/>
    <p:sldId id="377" r:id="rId29"/>
    <p:sldId id="378" r:id="rId30"/>
    <p:sldId id="379" r:id="rId31"/>
    <p:sldId id="380" r:id="rId32"/>
    <p:sldId id="392" r:id="rId33"/>
    <p:sldId id="382" r:id="rId34"/>
    <p:sldId id="393" r:id="rId35"/>
    <p:sldId id="381" r:id="rId36"/>
    <p:sldId id="383" r:id="rId37"/>
    <p:sldId id="384" r:id="rId38"/>
    <p:sldId id="385" r:id="rId39"/>
    <p:sldId id="386" r:id="rId40"/>
    <p:sldId id="387" r:id="rId41"/>
  </p:sldIdLst>
  <p:sldSz cx="12192000" cy="6858000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9" autoAdjust="0"/>
    <p:restoredTop sz="79122" autoAdjust="0"/>
  </p:normalViewPr>
  <p:slideViewPr>
    <p:cSldViewPr snapToGrid="0" snapToObjects="1">
      <p:cViewPr varScale="1">
        <p:scale>
          <a:sx n="121" d="100"/>
          <a:sy n="121" d="100"/>
        </p:scale>
        <p:origin x="13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4605-D142-4B55-B612-0E3EB9E4A6A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D7F-339B-458F-8A7D-90F2F8D5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9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89605-6C09-40D7-A368-5A401C49DDAE}" type="datetimeFigureOut">
              <a:rPr lang="en-NZ" smtClean="0"/>
              <a:t>16/07/2020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A1FB-0359-4589-92D8-427D075B88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29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holic_theology" TargetMode="External"/><Relationship Id="rId3" Type="http://schemas.openxmlformats.org/officeDocument/2006/relationships/hyperlink" Target="https://en.wikipedia.org/wiki/Latin_language" TargetMode="External"/><Relationship Id="rId7" Type="http://schemas.openxmlformats.org/officeDocument/2006/relationships/hyperlink" Target="https://en.wikipedia.org/wiki/Scholasticis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illiam_of_Ockham" TargetMode="External"/><Relationship Id="rId5" Type="http://schemas.openxmlformats.org/officeDocument/2006/relationships/hyperlink" Target="https://en.wikipedia.org/wiki/Franciscan" TargetMode="External"/><Relationship Id="rId4" Type="http://schemas.openxmlformats.org/officeDocument/2006/relationships/hyperlink" Target="https://en.wikipedia.org/wiki/Principle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508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is a mechanism?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6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712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William of Occam</a:t>
            </a:r>
          </a:p>
          <a:p>
            <a:r>
              <a:rPr lang="en-NZ" dirty="0"/>
              <a:t>https://en.wikipedia.org/wiki/William_of_Ockham</a:t>
            </a:r>
          </a:p>
          <a:p>
            <a:r>
              <a:rPr lang="en-NZ" b="1" dirty="0"/>
              <a:t>Occam's razor</a:t>
            </a:r>
            <a:r>
              <a:rPr lang="en-NZ" dirty="0"/>
              <a:t>, </a:t>
            </a:r>
            <a:r>
              <a:rPr lang="en-NZ" b="1" dirty="0"/>
              <a:t>Ockham's razor</a:t>
            </a:r>
            <a:r>
              <a:rPr lang="en-NZ" dirty="0"/>
              <a:t>, </a:t>
            </a:r>
            <a:r>
              <a:rPr lang="en-NZ" b="1" dirty="0" err="1"/>
              <a:t>Ocham's</a:t>
            </a:r>
            <a:r>
              <a:rPr lang="en-NZ" b="1" dirty="0"/>
              <a:t> razor</a:t>
            </a:r>
            <a:r>
              <a:rPr lang="en-NZ" dirty="0"/>
              <a:t> (</a:t>
            </a:r>
            <a:r>
              <a:rPr lang="en-NZ" dirty="0">
                <a:hlinkClick r:id="rId3" tooltip="Latin language"/>
              </a:rPr>
              <a:t>Latin</a:t>
            </a:r>
            <a:r>
              <a:rPr lang="en-NZ" dirty="0"/>
              <a:t>: </a:t>
            </a:r>
            <a:r>
              <a:rPr lang="en-NZ" i="1" dirty="0" err="1"/>
              <a:t>novacula</a:t>
            </a:r>
            <a:r>
              <a:rPr lang="en-NZ" i="1" dirty="0"/>
              <a:t> </a:t>
            </a:r>
            <a:r>
              <a:rPr lang="en-NZ" i="1" dirty="0" err="1"/>
              <a:t>Occami</a:t>
            </a:r>
            <a:r>
              <a:rPr lang="en-NZ" dirty="0"/>
              <a:t>) or </a:t>
            </a:r>
            <a:r>
              <a:rPr lang="en-NZ" b="1" dirty="0"/>
              <a:t>law of parsimony</a:t>
            </a:r>
            <a:r>
              <a:rPr lang="en-NZ" dirty="0"/>
              <a:t> (</a:t>
            </a:r>
            <a:r>
              <a:rPr lang="en-NZ" dirty="0">
                <a:hlinkClick r:id="rId3" tooltip="Latin language"/>
              </a:rPr>
              <a:t>Latin</a:t>
            </a:r>
            <a:r>
              <a:rPr lang="en-NZ" dirty="0"/>
              <a:t>: </a:t>
            </a:r>
            <a:r>
              <a:rPr lang="en-NZ" i="1" dirty="0" err="1"/>
              <a:t>lex</a:t>
            </a:r>
            <a:r>
              <a:rPr lang="en-NZ" i="1" dirty="0"/>
              <a:t> </a:t>
            </a:r>
            <a:r>
              <a:rPr lang="en-NZ" i="1" dirty="0" err="1"/>
              <a:t>parsimoniae</a:t>
            </a:r>
            <a:r>
              <a:rPr lang="en-NZ" dirty="0"/>
              <a:t>) is the problem-solving </a:t>
            </a:r>
            <a:r>
              <a:rPr lang="en-NZ" dirty="0">
                <a:hlinkClick r:id="rId4" tooltip="Principle"/>
              </a:rPr>
              <a:t>principle</a:t>
            </a:r>
            <a:r>
              <a:rPr lang="en-NZ" dirty="0"/>
              <a:t> that "entities should not be multiplied without necessity.“</a:t>
            </a:r>
          </a:p>
          <a:p>
            <a:r>
              <a:rPr lang="en-NZ" dirty="0"/>
              <a:t>The idea is attributed to English </a:t>
            </a:r>
            <a:r>
              <a:rPr lang="en-NZ" dirty="0">
                <a:hlinkClick r:id="rId5" tooltip="Franciscan"/>
              </a:rPr>
              <a:t>Franciscan</a:t>
            </a:r>
            <a:r>
              <a:rPr lang="en-NZ" dirty="0"/>
              <a:t> friar </a:t>
            </a:r>
            <a:r>
              <a:rPr lang="en-NZ" dirty="0">
                <a:hlinkClick r:id="rId6" tooltip="William of Ockham"/>
              </a:rPr>
              <a:t>William of Ockham</a:t>
            </a:r>
            <a:r>
              <a:rPr lang="en-NZ" dirty="0"/>
              <a:t> (c. 1287–1347), a </a:t>
            </a:r>
            <a:r>
              <a:rPr lang="en-NZ" dirty="0">
                <a:hlinkClick r:id="rId7" tooltip="Scholasticism"/>
              </a:rPr>
              <a:t>scholastic</a:t>
            </a:r>
            <a:r>
              <a:rPr lang="en-NZ" dirty="0"/>
              <a:t> philosopher and </a:t>
            </a:r>
            <a:r>
              <a:rPr lang="en-NZ" dirty="0">
                <a:hlinkClick r:id="rId8" tooltip="Catholic theology"/>
              </a:rPr>
              <a:t>theologian</a:t>
            </a:r>
            <a:r>
              <a:rPr lang="en-NZ" dirty="0"/>
              <a:t> who used a preference for simplicity to defend the idea of divine miracles.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22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771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568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823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Talk about each of these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015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Talk about each of these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435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Talk about each of these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730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Talk about each of these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306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Talk about each of these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55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1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913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is the problem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05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0306" y="6356351"/>
            <a:ext cx="3024095" cy="365125"/>
          </a:xfrm>
        </p:spPr>
        <p:txBody>
          <a:bodyPr/>
          <a:lstStyle/>
          <a:p>
            <a:r>
              <a:rPr lang="en-US" dirty="0"/>
              <a:t>CYBR171: </a:t>
            </a:r>
            <a:r>
              <a:rPr lang="en-US" dirty="0" err="1"/>
              <a:t>Haumaru</a:t>
            </a:r>
            <a:r>
              <a:rPr lang="en-US" dirty="0"/>
              <a:t>-a-</a:t>
            </a:r>
            <a:r>
              <a:rPr lang="en-US" dirty="0" err="1"/>
              <a:t>Rorohiko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0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E4FA-4A01-844E-B9D0-934A967CBC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ctoria.ac.nz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vd.nist.gov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tirejs.github.io/retire.js/" TargetMode="External"/><Relationship Id="rId2" Type="http://schemas.openxmlformats.org/officeDocument/2006/relationships/hyperlink" Target="https://owasp.org/www-project-top-ten/OWASP_Top_Ten_2017/Top_10-2017_A9-Using_Components_with_Known_Vulnerabilitie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Saltzer/www/publications/protection/" TargetMode="External"/><Relationship Id="rId2" Type="http://schemas.openxmlformats.org/officeDocument/2006/relationships/hyperlink" Target="http://seclab.cs.ucdavis.edu/projects/history/seminal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wasp.org/www-project-secure-coding-practices-quick-reference-guide/migrated_content" TargetMode="External"/><Relationship Id="rId4" Type="http://schemas.openxmlformats.org/officeDocument/2006/relationships/hyperlink" Target="https://wiki.sei.cmu.edu/confluence/display/seccode/SEI+CERT+Coding+Standard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9B9F0B-FF9A-F84D-A77A-DB854C08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959" y="2041832"/>
            <a:ext cx="7722435" cy="31393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mi-NZ" sz="7200" b="1" dirty="0"/>
              <a:t>Security Principles I</a:t>
            </a:r>
            <a:br>
              <a:rPr lang="mi-NZ" sz="7200" b="1" dirty="0"/>
            </a:br>
            <a:r>
              <a:rPr lang="en-NZ" sz="5400" b="1" dirty="0">
                <a:solidFill>
                  <a:schemeClr val="bg1">
                    <a:lumMod val="65000"/>
                  </a:schemeClr>
                </a:solidFill>
              </a:rPr>
              <a:t>CYBR 271 T2 2020</a:t>
            </a:r>
          </a:p>
          <a:p>
            <a:pPr algn="ctr"/>
            <a:r>
              <a:rPr lang="en-NZ" sz="5400" b="1" dirty="0"/>
              <a:t>Ian Welch, Harith Al-Sahaf</a:t>
            </a:r>
          </a:p>
          <a:p>
            <a:pPr algn="ctr"/>
            <a:endParaRPr lang="en-NZ" b="1" dirty="0"/>
          </a:p>
        </p:txBody>
      </p:sp>
      <p:sp>
        <p:nvSpPr>
          <p:cNvPr id="6" name="AutoShape 2" descr="Victoria University of Wellington - Te Whare Wānanga o te Ūpoko o te Ika a Māui">
            <a:hlinkClick r:id="rId4" tooltip="Victoria University of Wellington homepage"/>
          </p:cNvPr>
          <p:cNvSpPr>
            <a:spLocks noChangeAspect="1" noChangeArrowheads="1"/>
          </p:cNvSpPr>
          <p:nvPr/>
        </p:nvSpPr>
        <p:spPr bwMode="auto">
          <a:xfrm>
            <a:off x="5921375" y="-601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6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8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4000" dirty="0">
                <a:solidFill>
                  <a:schemeClr val="bg1"/>
                </a:solidFill>
              </a:rPr>
              <a:t> Engineering and Computer Science</a:t>
            </a:r>
          </a:p>
          <a:p>
            <a:r>
              <a:rPr lang="en-NZ" dirty="0">
                <a:solidFill>
                  <a:schemeClr val="bg1"/>
                </a:solidFill>
              </a:rPr>
              <a:t>   Te Kura </a:t>
            </a:r>
            <a:r>
              <a:rPr lang="en-NZ" dirty="0" err="1">
                <a:solidFill>
                  <a:schemeClr val="bg1"/>
                </a:solidFill>
              </a:rPr>
              <a:t>Mātai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Pūkaha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Pūrorohiko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2" name="Rectangle 1"/>
          <p:cNvSpPr/>
          <p:nvPr/>
        </p:nvSpPr>
        <p:spPr>
          <a:xfrm>
            <a:off x="1721224" y="5050080"/>
            <a:ext cx="9374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Slides based upon these ones: https</a:t>
            </a:r>
            <a:r>
              <a:rPr lang="en-NZ" dirty="0"/>
              <a:t>://www.cs.montana.edu/courses/csci476/topics/secure_coding_principles.pdf</a:t>
            </a:r>
          </a:p>
        </p:txBody>
      </p:sp>
    </p:spTree>
    <p:extLst>
      <p:ext uri="{BB962C8B-B14F-4D97-AF65-F5344CB8AC3E}">
        <p14:creationId xmlns:p14="http://schemas.microsoft.com/office/powerpoint/2010/main" val="1896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Establish </a:t>
            </a:r>
            <a:r>
              <a:rPr lang="en-NZ" sz="2400" dirty="0"/>
              <a:t>trust </a:t>
            </a:r>
            <a:r>
              <a:rPr lang="en-NZ" sz="2400" dirty="0" smtClean="0"/>
              <a:t>boundaries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Don’t </a:t>
            </a:r>
            <a:r>
              <a:rPr lang="en-NZ" sz="2400" dirty="0"/>
              <a:t>reinvent the </a:t>
            </a:r>
            <a:r>
              <a:rPr lang="en-NZ" sz="2400" dirty="0" smtClean="0"/>
              <a:t>wheel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Economy </a:t>
            </a:r>
            <a:r>
              <a:rPr lang="en-NZ" sz="2400" dirty="0"/>
              <a:t>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11045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Don’t Reinvent the Wheel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11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416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There is a lot of code available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Some of it has been written by smart people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Some of it has been thoroughly vetted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Some of it is know to be secure or more secure than untested code you might write yourself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Check the Common Vulnerability Database</a:t>
            </a:r>
          </a:p>
          <a:p>
            <a:pPr marL="800100" lvl="1" indent="-342900">
              <a:buFontTx/>
              <a:buChar char="-"/>
            </a:pPr>
            <a:r>
              <a:rPr lang="en-NZ" sz="2400" dirty="0">
                <a:hlinkClick r:id="rId3"/>
              </a:rPr>
              <a:t>http://nvd.nist.gov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When there is good security code available, don’t try to create your own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Security is difficult to do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Mature frameworks provide features you don’t have time to develop</a:t>
            </a:r>
          </a:p>
        </p:txBody>
      </p:sp>
    </p:spTree>
    <p:extLst>
      <p:ext uri="{BB962C8B-B14F-4D97-AF65-F5344CB8AC3E}">
        <p14:creationId xmlns:p14="http://schemas.microsoft.com/office/powerpoint/2010/main" val="10727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Don’t Reinvent the Wheel - Examples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4169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Cryptography is difficult to implement well.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Can you trust your own algorithm?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Can you trust yourself to implement an existing algorithm correctly?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What is worth your time, finding a well-regarded cryptographic library or writing your own insecure one?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CYBR 372 Applications of Cryptography</a:t>
            </a:r>
          </a:p>
          <a:p>
            <a:endParaRPr lang="en-NZ" sz="2400" dirty="0"/>
          </a:p>
          <a:p>
            <a:r>
              <a:rPr lang="en-NZ" sz="2400" dirty="0"/>
              <a:t>Web application frameworks simplify development.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Do you have time to implement security features?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Is it better to use a framework that is mature and has had effort put into making it secure than writing your own insecure one?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Input validation, SQL injection avoidance, XSS avoidance, CSRF protection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Assignment 2 covers this issue</a:t>
            </a:r>
          </a:p>
        </p:txBody>
      </p:sp>
    </p:spTree>
    <p:extLst>
      <p:ext uri="{BB962C8B-B14F-4D97-AF65-F5344CB8AC3E}">
        <p14:creationId xmlns:p14="http://schemas.microsoft.com/office/powerpoint/2010/main" val="3577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Don’t reinvent the wheel - Problems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There is potentially a drawback to this approach.</a:t>
            </a:r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endParaRPr lang="mi-NZ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DF231-E296-4707-9837-598EBE84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354743"/>
            <a:ext cx="8534400" cy="2791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4D4ED7-ACAF-4DF3-AF6C-311C0125A2AA}"/>
              </a:ext>
            </a:extLst>
          </p:cNvPr>
          <p:cNvSpPr/>
          <p:nvPr/>
        </p:nvSpPr>
        <p:spPr>
          <a:xfrm>
            <a:off x="1828800" y="5244887"/>
            <a:ext cx="520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http://rohitn.com/images/java/dilbert_codereuse.jpg</a:t>
            </a:r>
          </a:p>
        </p:txBody>
      </p:sp>
    </p:spTree>
    <p:extLst>
      <p:ext uri="{BB962C8B-B14F-4D97-AF65-F5344CB8AC3E}">
        <p14:creationId xmlns:p14="http://schemas.microsoft.com/office/powerpoint/2010/main" val="34456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Establish </a:t>
            </a:r>
            <a:r>
              <a:rPr lang="en-NZ" sz="2400" dirty="0"/>
              <a:t>trust </a:t>
            </a:r>
            <a:r>
              <a:rPr lang="en-NZ" sz="2400" dirty="0" smtClean="0"/>
              <a:t>boundaries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Don’t </a:t>
            </a:r>
            <a:r>
              <a:rPr lang="en-NZ" sz="2400" dirty="0"/>
              <a:t>reinvent the </a:t>
            </a:r>
            <a:r>
              <a:rPr lang="en-NZ" sz="2400" dirty="0" smtClean="0"/>
              <a:t>wheel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Economy </a:t>
            </a:r>
            <a:r>
              <a:rPr lang="en-NZ" sz="2400" dirty="0"/>
              <a:t>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9300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Don’t reinvent the wheel - Problems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There is potentially a drawback to this approach.</a:t>
            </a:r>
          </a:p>
          <a:p>
            <a:endParaRPr lang="en-NZ" sz="2800" dirty="0"/>
          </a:p>
          <a:p>
            <a:r>
              <a:rPr lang="en-NZ" sz="2800" dirty="0"/>
              <a:t>Open Web Application Security Project “Using Components with Known Vulnerabilities”.</a:t>
            </a:r>
          </a:p>
          <a:p>
            <a:endParaRPr lang="en-NZ" sz="2800" dirty="0"/>
          </a:p>
          <a:p>
            <a:r>
              <a:rPr lang="mi-NZ" sz="2400" dirty="0">
                <a:hlinkClick r:id="rId2"/>
              </a:rPr>
              <a:t>https://owasp.org/www-project-top-ten/OWASP_Top_Ten_2017/Top_10-2017_A9-Using_Components_with_Known_Vulnerabilities</a:t>
            </a:r>
            <a:endParaRPr lang="mi-NZ" sz="2400" dirty="0"/>
          </a:p>
          <a:p>
            <a:endParaRPr lang="mi-NZ" sz="2400" dirty="0"/>
          </a:p>
          <a:p>
            <a:r>
              <a:rPr lang="mi-NZ" sz="2400" dirty="0">
                <a:hlinkClick r:id="rId3"/>
              </a:rPr>
              <a:t>https://retirejs.github.io/retire.js/</a:t>
            </a:r>
            <a:endParaRPr lang="mi-NZ" sz="2400" dirty="0"/>
          </a:p>
          <a:p>
            <a:endParaRPr lang="mi-NZ" sz="2400" dirty="0"/>
          </a:p>
        </p:txBody>
      </p:sp>
    </p:spTree>
    <p:extLst>
      <p:ext uri="{BB962C8B-B14F-4D97-AF65-F5344CB8AC3E}">
        <p14:creationId xmlns:p14="http://schemas.microsoft.com/office/powerpoint/2010/main" val="646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Economy of Mechanism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223900"/>
            <a:ext cx="114360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Principle: Security mechanisms should be as simple as possible</a:t>
            </a:r>
          </a:p>
          <a:p>
            <a:r>
              <a:rPr lang="en-NZ" sz="2400" dirty="0"/>
              <a:t>- Security mechanism are technical tools and techniques implementing security</a:t>
            </a:r>
          </a:p>
          <a:p>
            <a:r>
              <a:rPr lang="en-NZ" sz="2400" dirty="0"/>
              <a:t>– Corollary: All code designs should be kept as simple as possible</a:t>
            </a:r>
          </a:p>
          <a:p>
            <a:r>
              <a:rPr lang="en-NZ" sz="2400" dirty="0"/>
              <a:t/>
            </a:r>
            <a:br>
              <a:rPr lang="en-NZ" sz="2400" dirty="0"/>
            </a:br>
            <a:r>
              <a:rPr lang="en-NZ" sz="2400" dirty="0"/>
              <a:t>The KISS adage, "Keep It Simple Stupid," applies to security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Complicated is the enemy of security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High complexity leads to more defects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Complicated code is more difficult to test and patch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Adding security means more code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Simple security constructs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Are more likely to be defect-free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Require less development and test time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Don't implement unnecessary security constructs</a:t>
            </a:r>
          </a:p>
        </p:txBody>
      </p:sp>
    </p:spTree>
    <p:extLst>
      <p:ext uri="{BB962C8B-B14F-4D97-AF65-F5344CB8AC3E}">
        <p14:creationId xmlns:p14="http://schemas.microsoft.com/office/powerpoint/2010/main" val="37908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Economy of Mechanism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4169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Complicated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consisting of parts intricately combined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Difficult to analyse, understand or explain</a:t>
            </a:r>
          </a:p>
          <a:p>
            <a:endParaRPr lang="en-NZ" sz="2400" dirty="0"/>
          </a:p>
          <a:p>
            <a:r>
              <a:rPr lang="en-NZ" sz="2400" dirty="0"/>
              <a:t>Complicated relates to how we have solved a problem</a:t>
            </a:r>
          </a:p>
          <a:p>
            <a:endParaRPr lang="en-NZ" sz="2400" dirty="0"/>
          </a:p>
          <a:p>
            <a:r>
              <a:rPr lang="en-NZ" sz="2400" dirty="0"/>
              <a:t>Problem might be complex, this is nothing to do with the solution.</a:t>
            </a:r>
          </a:p>
          <a:p>
            <a:endParaRPr lang="en-NZ" sz="2400" dirty="0"/>
          </a:p>
          <a:p>
            <a:r>
              <a:rPr lang="en-NZ" sz="2400" dirty="0"/>
              <a:t>Complex problems may have simple or complicated solutions.</a:t>
            </a:r>
          </a:p>
          <a:p>
            <a:endParaRPr lang="en-NZ" sz="2400" dirty="0"/>
          </a:p>
          <a:p>
            <a:r>
              <a:rPr lang="en-NZ" sz="2400" dirty="0"/>
              <a:t>More complicated the solution, the harder it is to get it right especially when it comes to security.</a:t>
            </a:r>
          </a:p>
          <a:p>
            <a:r>
              <a:rPr lang="en-NZ" sz="2400" dirty="0"/>
              <a:t> </a:t>
            </a:r>
          </a:p>
          <a:p>
            <a:pPr marL="342900" indent="-342900">
              <a:buFontTx/>
              <a:buChar char="-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9403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Economy of Mechanism – Occam’s Razor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6459D3-90EB-4072-8FE6-489EC6B9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31" y="1232033"/>
            <a:ext cx="10034337" cy="47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Economy of Mechanism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416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Developers tend to seek clever solutions that require complicated code.</a:t>
            </a:r>
          </a:p>
          <a:p>
            <a:endParaRPr lang="en-NZ" sz="2400" dirty="0"/>
          </a:p>
          <a:p>
            <a:r>
              <a:rPr lang="en-NZ" sz="2400" dirty="0"/>
              <a:t>Complicated code leads to more and more security defects.</a:t>
            </a:r>
          </a:p>
          <a:p>
            <a:endParaRPr lang="en-NZ" sz="2400" dirty="0"/>
          </a:p>
          <a:p>
            <a:r>
              <a:rPr lang="en-NZ" sz="2400" dirty="0"/>
              <a:t>Complicated security mechanisms are more likely to fail.</a:t>
            </a:r>
          </a:p>
          <a:p>
            <a:endParaRPr lang="en-NZ" sz="2400" dirty="0"/>
          </a:p>
          <a:p>
            <a:r>
              <a:rPr lang="en-NZ" sz="2400" dirty="0"/>
              <a:t>Simple security mechanisms are less likely to fail.</a:t>
            </a:r>
          </a:p>
          <a:p>
            <a:endParaRPr lang="en-NZ" sz="2400" dirty="0"/>
          </a:p>
          <a:p>
            <a:r>
              <a:rPr lang="en-NZ" sz="2400" dirty="0"/>
              <a:t>Simple system has fewer defects.</a:t>
            </a:r>
          </a:p>
        </p:txBody>
      </p:sp>
    </p:spTree>
    <p:extLst>
      <p:ext uri="{BB962C8B-B14F-4D97-AF65-F5344CB8AC3E}">
        <p14:creationId xmlns:p14="http://schemas.microsoft.com/office/powerpoint/2010/main" val="31903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Security principles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152400" y="6293223"/>
            <a:ext cx="12510655" cy="570553"/>
            <a:chOff x="-17967" y="6494445"/>
            <a:chExt cx="9279644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279644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6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Economy of Mechanism - Examples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416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Multiple people using the same application, for example a database.</a:t>
            </a:r>
          </a:p>
          <a:p>
            <a:endParaRPr lang="en-NZ" sz="2400" dirty="0"/>
          </a:p>
          <a:p>
            <a:r>
              <a:rPr lang="en-NZ" sz="2400" dirty="0"/>
              <a:t>Security problem is how to prevent some information disclosure.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“top secret” users work with “top secret” data.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“confidential” users work with “confidential” data.</a:t>
            </a:r>
          </a:p>
          <a:p>
            <a:endParaRPr lang="en-NZ" sz="2400" dirty="0"/>
          </a:p>
          <a:p>
            <a:r>
              <a:rPr lang="en-NZ" sz="2400" dirty="0"/>
              <a:t>How do you prevent a “top secret” user writing “top secret” data to somewhere than a “confidential” user can see it and causing an information disclosure.</a:t>
            </a:r>
          </a:p>
          <a:p>
            <a:endParaRPr lang="en-NZ" sz="2400" dirty="0"/>
          </a:p>
          <a:p>
            <a:r>
              <a:rPr lang="en-NZ" sz="2400" dirty="0"/>
              <a:t>Answer ….</a:t>
            </a:r>
          </a:p>
        </p:txBody>
      </p:sp>
    </p:spTree>
    <p:extLst>
      <p:ext uri="{BB962C8B-B14F-4D97-AF65-F5344CB8AC3E}">
        <p14:creationId xmlns:p14="http://schemas.microsoft.com/office/powerpoint/2010/main" val="31907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Economy of Mechanism - Examples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21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416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Both"/>
            </a:pPr>
            <a:r>
              <a:rPr lang="en-NZ" sz="2400" dirty="0"/>
              <a:t>Implement code that checks when a “top secret” user attempts to write data to a place that it can be read by a “confidential” user.</a:t>
            </a:r>
          </a:p>
          <a:p>
            <a:pPr marL="457200" indent="-457200">
              <a:buAutoNum type="alphaUcParenBoth"/>
            </a:pPr>
            <a:endParaRPr lang="en-NZ" sz="2400" dirty="0"/>
          </a:p>
          <a:p>
            <a:pPr marL="457200" indent="-457200">
              <a:buAutoNum type="alphaUcParenBoth"/>
            </a:pPr>
            <a:r>
              <a:rPr lang="en-NZ" sz="2400" dirty="0"/>
              <a:t>Compartmentalise the systems</a:t>
            </a:r>
          </a:p>
          <a:p>
            <a:r>
              <a:rPr lang="en-NZ" sz="2400" dirty="0"/>
              <a:t>	-  two databases running on different physical computers</a:t>
            </a:r>
          </a:p>
          <a:p>
            <a:pPr lvl="1"/>
            <a:r>
              <a:rPr lang="en-NZ" sz="2400" dirty="0"/>
              <a:t>- “top secret” users only have logins for the “top secret” database.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“confidential” users only have logins for the “confidential” database.</a:t>
            </a:r>
          </a:p>
          <a:p>
            <a:pPr lvl="1"/>
            <a:endParaRPr lang="en-NZ" sz="2400" dirty="0"/>
          </a:p>
          <a:p>
            <a:pPr lvl="1"/>
            <a:r>
              <a:rPr lang="en-NZ" sz="2400" dirty="0"/>
              <a:t>B over A for the military because being able to demonstrate security is more important than saving costs (i.e. hardware) or flexibility.</a:t>
            </a:r>
          </a:p>
          <a:p>
            <a:pPr marL="342900" indent="-342900">
              <a:buFontTx/>
              <a:buChar char="-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4600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Establish </a:t>
            </a:r>
            <a:r>
              <a:rPr lang="en-NZ" sz="2400" dirty="0"/>
              <a:t>trust </a:t>
            </a:r>
            <a:r>
              <a:rPr lang="en-NZ" sz="2400" dirty="0" smtClean="0"/>
              <a:t>boundaries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Don’t </a:t>
            </a:r>
            <a:r>
              <a:rPr lang="en-NZ" sz="2400" dirty="0"/>
              <a:t>reinvent the </a:t>
            </a:r>
            <a:r>
              <a:rPr lang="en-NZ" sz="2400" dirty="0" smtClean="0"/>
              <a:t>wheel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Economy </a:t>
            </a:r>
            <a:r>
              <a:rPr lang="en-NZ" sz="2400" dirty="0"/>
              <a:t>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12886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Separation of Duty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Principle: Privileges should not be granted based on a single </a:t>
            </a:r>
            <a:r>
              <a:rPr lang="en-NZ" sz="2800" dirty="0" smtClean="0"/>
              <a:t>condition</a:t>
            </a:r>
          </a:p>
          <a:p>
            <a:r>
              <a:rPr lang="en-NZ" sz="2800" dirty="0" smtClean="0"/>
              <a:t>- Corollary</a:t>
            </a:r>
            <a:r>
              <a:rPr lang="en-NZ" sz="2800" dirty="0"/>
              <a:t>: Requiring multiple components to agree before access can be granted to a resource is more secure than requiring only one</a:t>
            </a:r>
          </a:p>
          <a:p>
            <a:endParaRPr lang="en-NZ" sz="2800" dirty="0" smtClean="0"/>
          </a:p>
          <a:p>
            <a:r>
              <a:rPr lang="en-NZ" sz="2800" dirty="0" smtClean="0"/>
              <a:t>A </a:t>
            </a:r>
            <a:r>
              <a:rPr lang="en-NZ" sz="2800" dirty="0"/>
              <a:t>simple example is the need for two signatures in order for </a:t>
            </a:r>
            <a:r>
              <a:rPr lang="en-NZ" sz="2800" dirty="0" smtClean="0"/>
              <a:t>a bank to make a payment</a:t>
            </a:r>
            <a:endParaRPr lang="en-NZ" sz="2800" dirty="0"/>
          </a:p>
          <a:p>
            <a:endParaRPr lang="en-NZ" sz="2800" dirty="0" smtClean="0"/>
          </a:p>
          <a:p>
            <a:r>
              <a:rPr lang="en-NZ" sz="2800" dirty="0" smtClean="0"/>
              <a:t>The </a:t>
            </a:r>
            <a:r>
              <a:rPr lang="en-NZ" sz="2800" dirty="0"/>
              <a:t>objective of this principle is to:</a:t>
            </a:r>
          </a:p>
          <a:p>
            <a:r>
              <a:rPr lang="en-NZ" sz="2800" dirty="0" smtClean="0"/>
              <a:t>– Prevent </a:t>
            </a:r>
            <a:r>
              <a:rPr lang="en-NZ" sz="2800" dirty="0"/>
              <a:t>the breach of one component leading to the breach of </a:t>
            </a:r>
            <a:r>
              <a:rPr lang="en-NZ" sz="2800" dirty="0" smtClean="0"/>
              <a:t>others</a:t>
            </a:r>
          </a:p>
          <a:p>
            <a:r>
              <a:rPr lang="en-NZ" sz="2800" dirty="0"/>
              <a:t>– </a:t>
            </a:r>
            <a:r>
              <a:rPr lang="mi-NZ" sz="2800" dirty="0" smtClean="0"/>
              <a:t>Minimises the effect of a security breach</a:t>
            </a:r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4390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Separation of </a:t>
            </a:r>
            <a:r>
              <a:rPr lang="en-NZ" sz="4800" b="1" dirty="0" smtClean="0"/>
              <a:t>Duty - example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/>
              <a:t>Two factor authentication.</a:t>
            </a:r>
          </a:p>
          <a:p>
            <a:pPr marL="457200" indent="-457200">
              <a:buFontTx/>
              <a:buChar char="-"/>
            </a:pPr>
            <a:r>
              <a:rPr lang="mi-NZ" sz="2800" dirty="0" smtClean="0"/>
              <a:t>attacker has to get hold of both a secret and token</a:t>
            </a:r>
          </a:p>
          <a:p>
            <a:pPr marL="457200" indent="-457200">
              <a:buFontTx/>
              <a:buChar char="-"/>
            </a:pPr>
            <a:endParaRPr lang="mi-NZ" sz="2800" dirty="0"/>
          </a:p>
          <a:p>
            <a:r>
              <a:rPr lang="mi-NZ" sz="2800" dirty="0" smtClean="0"/>
              <a:t>Accounting systems.</a:t>
            </a:r>
          </a:p>
          <a:p>
            <a:pPr marL="457200" indent="-457200">
              <a:buFontTx/>
              <a:buChar char="-"/>
            </a:pPr>
            <a:r>
              <a:rPr lang="mi-NZ" sz="2800" dirty="0" smtClean="0"/>
              <a:t>one person can receive an invoice</a:t>
            </a:r>
          </a:p>
          <a:p>
            <a:pPr marL="457200" indent="-457200">
              <a:buFontTx/>
              <a:buChar char="-"/>
            </a:pPr>
            <a:r>
              <a:rPr lang="mi-NZ" sz="2800" dirty="0" smtClean="0"/>
              <a:t>another person makes the payment</a:t>
            </a:r>
            <a:endParaRPr lang="mi-NZ" sz="2800" dirty="0"/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9537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Separation of </a:t>
            </a:r>
            <a:r>
              <a:rPr lang="en-NZ" sz="4800" b="1" dirty="0" smtClean="0"/>
              <a:t>Duty - example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Monolithic software:</a:t>
            </a:r>
          </a:p>
          <a:p>
            <a:r>
              <a:rPr lang="en-NZ" sz="2800" dirty="0" smtClean="0"/>
              <a:t>- Is </a:t>
            </a:r>
            <a:r>
              <a:rPr lang="en-NZ" sz="2800" dirty="0"/>
              <a:t>conceptually more complex</a:t>
            </a:r>
          </a:p>
          <a:p>
            <a:r>
              <a:rPr lang="en-NZ" sz="2800" dirty="0" smtClean="0"/>
              <a:t>- Has </a:t>
            </a:r>
            <a:r>
              <a:rPr lang="en-NZ" sz="2800" dirty="0"/>
              <a:t>more defects</a:t>
            </a:r>
          </a:p>
          <a:p>
            <a:r>
              <a:rPr lang="en-NZ" sz="2800" dirty="0" smtClean="0"/>
              <a:t>- Is </a:t>
            </a:r>
            <a:r>
              <a:rPr lang="en-NZ" sz="2800" dirty="0"/>
              <a:t>harder to maintain</a:t>
            </a:r>
          </a:p>
          <a:p>
            <a:r>
              <a:rPr lang="en-NZ" sz="2800" dirty="0" smtClean="0"/>
              <a:t>- Is </a:t>
            </a:r>
            <a:r>
              <a:rPr lang="en-NZ" sz="2800" dirty="0"/>
              <a:t>more expensive to test/deploy/update/patch</a:t>
            </a:r>
          </a:p>
          <a:p>
            <a:r>
              <a:rPr lang="en-NZ" sz="2800" dirty="0" smtClean="0"/>
              <a:t>Consider </a:t>
            </a:r>
            <a:r>
              <a:rPr lang="en-NZ" sz="2800" dirty="0"/>
              <a:t>a distributed system using services</a:t>
            </a:r>
          </a:p>
          <a:p>
            <a:r>
              <a:rPr lang="en-NZ" sz="2800" dirty="0" smtClean="0"/>
              <a:t>- File </a:t>
            </a:r>
            <a:r>
              <a:rPr lang="en-NZ" sz="2800" dirty="0"/>
              <a:t>mgmt., Mail handling, interface, </a:t>
            </a:r>
            <a:r>
              <a:rPr lang="en-NZ" sz="2800" dirty="0" err="1"/>
              <a:t>dbaccess</a:t>
            </a:r>
            <a:r>
              <a:rPr lang="en-NZ" sz="2800" dirty="0"/>
              <a:t>, …</a:t>
            </a:r>
          </a:p>
          <a:p>
            <a:r>
              <a:rPr lang="en-NZ" sz="2800" dirty="0" smtClean="0"/>
              <a:t>- Faster </a:t>
            </a:r>
            <a:r>
              <a:rPr lang="en-NZ" sz="2800" dirty="0"/>
              <a:t>to create/build/deploy/patch</a:t>
            </a:r>
          </a:p>
          <a:p>
            <a:r>
              <a:rPr lang="en-NZ" sz="2800" dirty="0" smtClean="0"/>
              <a:t>- Easier </a:t>
            </a:r>
            <a:r>
              <a:rPr lang="en-NZ" sz="2800" dirty="0"/>
              <a:t>to secure</a:t>
            </a:r>
          </a:p>
          <a:p>
            <a:r>
              <a:rPr lang="en-NZ" sz="2800" dirty="0" smtClean="0"/>
              <a:t>- Easier </a:t>
            </a:r>
            <a:r>
              <a:rPr lang="en-NZ" sz="2800" dirty="0"/>
              <a:t>to update/patch</a:t>
            </a:r>
          </a:p>
        </p:txBody>
      </p:sp>
    </p:spTree>
    <p:extLst>
      <p:ext uri="{BB962C8B-B14F-4D97-AF65-F5344CB8AC3E}">
        <p14:creationId xmlns:p14="http://schemas.microsoft.com/office/powerpoint/2010/main" val="32702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Establish </a:t>
            </a:r>
            <a:r>
              <a:rPr lang="en-NZ" sz="2400" dirty="0"/>
              <a:t>trust </a:t>
            </a:r>
            <a:r>
              <a:rPr lang="en-NZ" sz="2400" dirty="0" smtClean="0"/>
              <a:t>boundaries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Don’t </a:t>
            </a:r>
            <a:r>
              <a:rPr lang="en-NZ" sz="2400" dirty="0"/>
              <a:t>reinvent the </a:t>
            </a:r>
            <a:r>
              <a:rPr lang="en-NZ" sz="2400" dirty="0" smtClean="0"/>
              <a:t>wheel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Economy </a:t>
            </a:r>
            <a:r>
              <a:rPr lang="en-NZ" sz="2400" dirty="0"/>
              <a:t>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2213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Open design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Principle: The security of a component or system should not depend on the secrecy of the design or </a:t>
            </a:r>
            <a:r>
              <a:rPr lang="en-NZ" sz="2800" dirty="0" smtClean="0"/>
              <a:t>implementation</a:t>
            </a:r>
          </a:p>
          <a:p>
            <a:r>
              <a:rPr lang="en-NZ" sz="2400" dirty="0" smtClean="0"/>
              <a:t>– </a:t>
            </a:r>
            <a:r>
              <a:rPr lang="en-NZ" sz="2400" dirty="0" err="1" smtClean="0"/>
              <a:t>Kerckhoff's</a:t>
            </a:r>
            <a:r>
              <a:rPr lang="en-NZ" sz="2400" dirty="0" smtClean="0"/>
              <a:t> Principle</a:t>
            </a:r>
            <a:r>
              <a:rPr lang="en-NZ" sz="2400" dirty="0"/>
              <a:t>: Crypto-systems should remain secure even when the attacker knows all the internal details (stated in 1883)</a:t>
            </a:r>
          </a:p>
          <a:p>
            <a:r>
              <a:rPr lang="en-NZ" sz="2800" dirty="0" smtClean="0"/>
              <a:t>Keys</a:t>
            </a:r>
            <a:r>
              <a:rPr lang="en-NZ" sz="2800" dirty="0"/>
              <a:t>: the secret data that must be protected</a:t>
            </a:r>
          </a:p>
          <a:p>
            <a:r>
              <a:rPr lang="en-NZ" sz="2800" dirty="0" smtClean="0"/>
              <a:t>Also </a:t>
            </a:r>
            <a:r>
              <a:rPr lang="en-NZ" sz="2800" dirty="0"/>
              <a:t>known as avoiding "Security by Obscurity"</a:t>
            </a:r>
          </a:p>
          <a:p>
            <a:r>
              <a:rPr lang="en-NZ" sz="2800" dirty="0" smtClean="0"/>
              <a:t>It </a:t>
            </a:r>
            <a:r>
              <a:rPr lang="en-NZ" sz="2800" dirty="0"/>
              <a:t>is highly unlikely that any algorithm or method can be kept secret</a:t>
            </a:r>
            <a:endParaRPr lang="en-NZ" sz="2400" dirty="0"/>
          </a:p>
          <a:p>
            <a:r>
              <a:rPr lang="en-NZ" sz="2400" dirty="0" smtClean="0"/>
              <a:t>– Many </a:t>
            </a:r>
            <a:r>
              <a:rPr lang="en-NZ" sz="2400" dirty="0"/>
              <a:t>people know</a:t>
            </a:r>
          </a:p>
          <a:p>
            <a:r>
              <a:rPr lang="en-NZ" sz="2400" dirty="0" smtClean="0"/>
              <a:t>– Attackers </a:t>
            </a:r>
            <a:r>
              <a:rPr lang="en-NZ" sz="2400" dirty="0"/>
              <a:t>can guess and probe the application</a:t>
            </a:r>
          </a:p>
          <a:p>
            <a:r>
              <a:rPr lang="en-NZ" sz="2400" dirty="0" smtClean="0"/>
              <a:t>– Your </a:t>
            </a:r>
            <a:r>
              <a:rPr lang="en-NZ" sz="2400" dirty="0"/>
              <a:t>own documentation may reveal the </a:t>
            </a:r>
            <a:r>
              <a:rPr lang="en-NZ" sz="2400" dirty="0" smtClean="0"/>
              <a:t>secrets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6274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Open design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Openness applies to algorithms and implementation details, but not to data like encryption keys and passwords (the Keys)</a:t>
            </a:r>
          </a:p>
          <a:p>
            <a:endParaRPr lang="en-NZ" sz="2400" dirty="0" smtClean="0"/>
          </a:p>
          <a:p>
            <a:r>
              <a:rPr lang="en-NZ" sz="2400" dirty="0" smtClean="0"/>
              <a:t>The </a:t>
            </a:r>
            <a:r>
              <a:rPr lang="en-NZ" sz="2400" dirty="0"/>
              <a:t>more review and testing of security code, the more secure it </a:t>
            </a:r>
            <a:r>
              <a:rPr lang="en-NZ" sz="2400" dirty="0" smtClean="0"/>
              <a:t>becomes (assuming some skill!)</a:t>
            </a:r>
            <a:endParaRPr lang="en-NZ" sz="2400" dirty="0"/>
          </a:p>
          <a:p>
            <a:endParaRPr lang="en-NZ" sz="2400" dirty="0" smtClean="0"/>
          </a:p>
          <a:p>
            <a:r>
              <a:rPr lang="en-NZ" sz="2400" dirty="0" smtClean="0"/>
              <a:t>The </a:t>
            </a:r>
            <a:r>
              <a:rPr lang="en-NZ" sz="2400" dirty="0"/>
              <a:t>security of a system should depend on the possession of easy to protect passwords and keys, not on the ignorance of the attacker</a:t>
            </a:r>
          </a:p>
        </p:txBody>
      </p:sp>
    </p:spTree>
    <p:extLst>
      <p:ext uri="{BB962C8B-B14F-4D97-AF65-F5344CB8AC3E}">
        <p14:creationId xmlns:p14="http://schemas.microsoft.com/office/powerpoint/2010/main" val="21683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Open design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You should not depend on obscurity for protection</a:t>
            </a:r>
          </a:p>
          <a:p>
            <a:endParaRPr lang="en-NZ" sz="2400" dirty="0" smtClean="0"/>
          </a:p>
          <a:p>
            <a:r>
              <a:rPr lang="en-NZ" sz="2400" dirty="0" smtClean="0"/>
              <a:t>But </a:t>
            </a:r>
            <a:r>
              <a:rPr lang="en-NZ" sz="2400" dirty="0"/>
              <a:t>using obscurity as camouflage is fine</a:t>
            </a:r>
          </a:p>
          <a:p>
            <a:r>
              <a:rPr lang="en-NZ" sz="2400" dirty="0" smtClean="0"/>
              <a:t>– Port </a:t>
            </a:r>
            <a:r>
              <a:rPr lang="en-NZ" sz="2400" dirty="0"/>
              <a:t>knocking</a:t>
            </a:r>
          </a:p>
          <a:p>
            <a:r>
              <a:rPr lang="en-NZ" sz="2400" dirty="0" smtClean="0"/>
              <a:t>– Changing </a:t>
            </a:r>
            <a:r>
              <a:rPr lang="en-NZ" sz="2400" dirty="0"/>
              <a:t>the name of the Admin user</a:t>
            </a:r>
          </a:p>
          <a:p>
            <a:r>
              <a:rPr lang="en-NZ" sz="2400" dirty="0" smtClean="0"/>
              <a:t>– Changing </a:t>
            </a:r>
            <a:r>
              <a:rPr lang="en-NZ" sz="2400" dirty="0" err="1"/>
              <a:t>cgi</a:t>
            </a:r>
            <a:r>
              <a:rPr lang="en-NZ" sz="2400" dirty="0"/>
              <a:t>-bin to demos</a:t>
            </a:r>
          </a:p>
          <a:p>
            <a:r>
              <a:rPr lang="en-NZ" sz="2400" dirty="0" smtClean="0"/>
              <a:t>– Changing </a:t>
            </a:r>
            <a:r>
              <a:rPr lang="en-NZ" sz="2400" dirty="0"/>
              <a:t>the name of system administration executables</a:t>
            </a:r>
          </a:p>
          <a:p>
            <a:endParaRPr lang="en-NZ" sz="2400" dirty="0" smtClean="0"/>
          </a:p>
          <a:p>
            <a:r>
              <a:rPr lang="en-NZ" sz="2400" dirty="0" smtClean="0"/>
              <a:t>But </a:t>
            </a:r>
            <a:r>
              <a:rPr lang="en-NZ" sz="2400" dirty="0"/>
              <a:t>making it more difficult, is never the wrong thing to do</a:t>
            </a:r>
          </a:p>
        </p:txBody>
      </p:sp>
    </p:spTree>
    <p:extLst>
      <p:ext uri="{BB962C8B-B14F-4D97-AF65-F5344CB8AC3E}">
        <p14:creationId xmlns:p14="http://schemas.microsoft.com/office/powerpoint/2010/main" val="10827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</a:t>
            </a:r>
            <a:r>
              <a:rPr lang="en-NZ" sz="4800" b="1" dirty="0" smtClean="0"/>
              <a:t>Coding Principles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These principles have been known a long time.</a:t>
            </a:r>
          </a:p>
          <a:p>
            <a:pPr marL="342900" indent="-342900">
              <a:buFontTx/>
              <a:buChar char="-"/>
            </a:pPr>
            <a:r>
              <a:rPr lang="mi-NZ" sz="2400" dirty="0" smtClean="0"/>
              <a:t>They have evolved over time.</a:t>
            </a:r>
          </a:p>
          <a:p>
            <a:pPr marL="800100" lvl="1" indent="-342900">
              <a:buFontTx/>
              <a:buChar char="-"/>
            </a:pPr>
            <a:r>
              <a:rPr lang="mi-NZ" sz="2000" dirty="0" smtClean="0"/>
              <a:t>Mainframes -&gt; web applications.</a:t>
            </a:r>
          </a:p>
          <a:p>
            <a:pPr marL="342900" indent="-342900">
              <a:buFontTx/>
              <a:buChar char="-"/>
            </a:pPr>
            <a:r>
              <a:rPr lang="mi-NZ" sz="2400" dirty="0" smtClean="0"/>
              <a:t>This lecture is based on a variety of sources:</a:t>
            </a:r>
          </a:p>
          <a:p>
            <a:pPr marL="800100" lvl="1" indent="-342900">
              <a:buFontTx/>
              <a:buChar char="-"/>
            </a:pPr>
            <a:r>
              <a:rPr lang="en-NZ" sz="2000" dirty="0"/>
              <a:t>Anderson, J. P., </a:t>
            </a:r>
            <a:r>
              <a:rPr lang="en-NZ" sz="2000" i="1" dirty="0"/>
              <a:t>Computer Security Technology Planning </a:t>
            </a:r>
            <a:r>
              <a:rPr lang="en-NZ" sz="2000" i="1" dirty="0" smtClean="0"/>
              <a:t>Study</a:t>
            </a:r>
            <a:r>
              <a:rPr lang="en-NZ" sz="2000" dirty="0" smtClean="0"/>
              <a:t> </a:t>
            </a:r>
            <a:r>
              <a:rPr lang="en-NZ" sz="2000" dirty="0"/>
              <a:t>(1972</a:t>
            </a:r>
            <a:r>
              <a:rPr lang="en-NZ" sz="2000" dirty="0" smtClean="0"/>
              <a:t>) (</a:t>
            </a:r>
            <a:r>
              <a:rPr lang="en-NZ" sz="2000" dirty="0" smtClean="0">
                <a:hlinkClick r:id="rId2"/>
              </a:rPr>
              <a:t>http</a:t>
            </a:r>
            <a:r>
              <a:rPr lang="en-NZ" sz="2000" dirty="0">
                <a:hlinkClick r:id="rId2"/>
              </a:rPr>
              <a:t>://</a:t>
            </a:r>
            <a:r>
              <a:rPr lang="en-NZ" sz="2000" dirty="0" smtClean="0">
                <a:hlinkClick r:id="rId2"/>
              </a:rPr>
              <a:t>seclab.cs.ucdavis.edu/projects/history/seminal.html</a:t>
            </a:r>
            <a:r>
              <a:rPr lang="en-NZ" sz="2000" dirty="0" smtClean="0"/>
              <a:t> </a:t>
            </a:r>
            <a:endParaRPr lang="mi-NZ" sz="2000" dirty="0" smtClean="0"/>
          </a:p>
          <a:p>
            <a:pPr marL="800100" lvl="1" indent="-342900">
              <a:buFontTx/>
              <a:buChar char="-"/>
            </a:pPr>
            <a:r>
              <a:rPr lang="mi-NZ" sz="2000" dirty="0" smtClean="0"/>
              <a:t>Saltzer and Schroeder </a:t>
            </a:r>
            <a:r>
              <a:rPr lang="mi-NZ" sz="2000" i="1" dirty="0" smtClean="0"/>
              <a:t>Protection of Information Systems</a:t>
            </a:r>
            <a:r>
              <a:rPr lang="mi-NZ" sz="2000" dirty="0"/>
              <a:t> </a:t>
            </a:r>
            <a:r>
              <a:rPr lang="mi-NZ" sz="2000" dirty="0" smtClean="0"/>
              <a:t>(1975) </a:t>
            </a:r>
            <a:r>
              <a:rPr lang="mi-NZ" sz="2000" dirty="0"/>
              <a:t>(</a:t>
            </a:r>
            <a:r>
              <a:rPr lang="mi-NZ" sz="2000" dirty="0">
                <a:hlinkClick r:id="rId3"/>
              </a:rPr>
              <a:t>http://web.mit.edu/Saltzer/www/publications/protection</a:t>
            </a:r>
            <a:r>
              <a:rPr lang="mi-NZ" sz="2000" dirty="0" smtClean="0">
                <a:hlinkClick r:id="rId3"/>
              </a:rPr>
              <a:t>/</a:t>
            </a:r>
            <a:r>
              <a:rPr lang="mi-NZ" sz="2000" dirty="0" smtClean="0"/>
              <a:t>) </a:t>
            </a:r>
            <a:endParaRPr lang="mi-NZ" sz="2000" dirty="0" smtClean="0"/>
          </a:p>
          <a:p>
            <a:pPr marL="800100" lvl="1" indent="-342900">
              <a:buFontTx/>
              <a:buChar char="-"/>
            </a:pPr>
            <a:r>
              <a:rPr lang="mi-NZ" sz="2000" dirty="0" smtClean="0"/>
              <a:t>CERT (</a:t>
            </a:r>
            <a:r>
              <a:rPr lang="en-NZ" sz="2000" dirty="0">
                <a:hlinkClick r:id="rId4"/>
              </a:rPr>
              <a:t>https://</a:t>
            </a:r>
            <a:r>
              <a:rPr lang="en-NZ" sz="2000" dirty="0" smtClean="0">
                <a:hlinkClick r:id="rId4"/>
              </a:rPr>
              <a:t>wiki.sei.cmu.edu/confluence/display/seccode/SEI+CERT+Coding+Standards</a:t>
            </a:r>
            <a:r>
              <a:rPr lang="en-NZ" sz="2000" dirty="0" smtClean="0"/>
              <a:t>)</a:t>
            </a:r>
            <a:endParaRPr lang="mi-NZ" sz="2000" dirty="0" smtClean="0"/>
          </a:p>
          <a:p>
            <a:pPr marL="800100" lvl="1" indent="-342900">
              <a:buFontTx/>
              <a:buChar char="-"/>
            </a:pPr>
            <a:r>
              <a:rPr lang="mi-NZ" sz="2000" dirty="0" smtClean="0"/>
              <a:t>OWASP Secure </a:t>
            </a:r>
            <a:r>
              <a:rPr lang="mi-NZ" sz="2000" dirty="0"/>
              <a:t>Coding Practices (</a:t>
            </a:r>
            <a:r>
              <a:rPr lang="mi-NZ" sz="2000" dirty="0">
                <a:hlinkClick r:id="rId5"/>
              </a:rPr>
              <a:t>https://</a:t>
            </a:r>
            <a:r>
              <a:rPr lang="mi-NZ" sz="2000" dirty="0" smtClean="0">
                <a:hlinkClick r:id="rId5"/>
              </a:rPr>
              <a:t>owasp.org/www-project-secure-coding-practices-quick-reference-guide/migrated_content</a:t>
            </a:r>
            <a:r>
              <a:rPr lang="mi-NZ" sz="2000" dirty="0" smtClean="0"/>
              <a:t>)</a:t>
            </a:r>
          </a:p>
          <a:p>
            <a:pPr marL="800100" lvl="1" indent="-342900">
              <a:buFontTx/>
              <a:buChar char="-"/>
            </a:pPr>
            <a:r>
              <a:rPr lang="mi-NZ" sz="2000" dirty="0" smtClean="0"/>
              <a:t>Personal experience</a:t>
            </a:r>
          </a:p>
          <a:p>
            <a:pPr marL="342900" indent="-342900">
              <a:buFontTx/>
              <a:buChar char="-"/>
            </a:pPr>
            <a:r>
              <a:rPr lang="mi-NZ" sz="2400" dirty="0" smtClean="0"/>
              <a:t>Ultimately this is a highlight reel, we’ll revisit many of these ideas throughout the course.</a:t>
            </a:r>
          </a:p>
          <a:p>
            <a:pPr marL="800100" lvl="1" indent="-342900">
              <a:buFontTx/>
              <a:buChar char="-"/>
            </a:pPr>
            <a:endParaRPr lang="mi-NZ" sz="2400" dirty="0"/>
          </a:p>
          <a:p>
            <a:pPr marL="800100" lvl="1" indent="-342900">
              <a:buFontTx/>
              <a:buChar char="-"/>
            </a:pPr>
            <a:endParaRPr lang="en-NZ" sz="1100" dirty="0"/>
          </a:p>
        </p:txBody>
      </p:sp>
    </p:spTree>
    <p:extLst>
      <p:ext uri="{BB962C8B-B14F-4D97-AF65-F5344CB8AC3E}">
        <p14:creationId xmlns:p14="http://schemas.microsoft.com/office/powerpoint/2010/main" val="30323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Open design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Design security features as though only the keys are private</a:t>
            </a:r>
          </a:p>
          <a:p>
            <a:r>
              <a:rPr lang="en-NZ" sz="2000" dirty="0"/>
              <a:t>–The point of open design is that secrets usually are not secret</a:t>
            </a:r>
          </a:p>
          <a:p>
            <a:r>
              <a:rPr lang="en-NZ" sz="2000" dirty="0"/>
              <a:t>–If your software has proprietary algorithms, processes and procedures, assume they are public when you design</a:t>
            </a:r>
          </a:p>
          <a:p>
            <a:r>
              <a:rPr lang="en-NZ" sz="2000" dirty="0"/>
              <a:t>–Without proprietary algorithms, you need to be especially careful with keys</a:t>
            </a:r>
          </a:p>
          <a:p>
            <a:endParaRPr lang="en-NZ" sz="2400" dirty="0" smtClean="0"/>
          </a:p>
          <a:p>
            <a:r>
              <a:rPr lang="en-NZ" sz="2400" dirty="0" smtClean="0"/>
              <a:t>Areas </a:t>
            </a:r>
            <a:r>
              <a:rPr lang="en-NZ" sz="2400" dirty="0"/>
              <a:t>where data is commonly assumed to be safe when it is not</a:t>
            </a:r>
          </a:p>
          <a:p>
            <a:r>
              <a:rPr lang="en-NZ" sz="2000" dirty="0"/>
              <a:t>–Registry keys</a:t>
            </a:r>
          </a:p>
          <a:p>
            <a:r>
              <a:rPr lang="en-NZ" sz="2000" dirty="0"/>
              <a:t>–Hard-coded passwords or encryption keys</a:t>
            </a:r>
          </a:p>
          <a:p>
            <a:r>
              <a:rPr lang="en-NZ" sz="2000" dirty="0"/>
              <a:t>–Data or code in HTML pages</a:t>
            </a:r>
          </a:p>
          <a:p>
            <a:r>
              <a:rPr lang="en-NZ" sz="2000" dirty="0"/>
              <a:t>–Anything stored on a client host</a:t>
            </a:r>
          </a:p>
          <a:p>
            <a:r>
              <a:rPr lang="en-NZ" sz="2000" dirty="0"/>
              <a:t>–Anything sent over an unencrypted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8629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Open design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31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Obscure or customized security algorithms are seldom reliable which increases risk</a:t>
            </a:r>
          </a:p>
          <a:p>
            <a:r>
              <a:rPr lang="en-NZ" sz="2000" dirty="0" smtClean="0"/>
              <a:t>- Encryption</a:t>
            </a:r>
            <a:endParaRPr lang="en-NZ" sz="2000" dirty="0"/>
          </a:p>
          <a:p>
            <a:r>
              <a:rPr lang="en-NZ" sz="2000" dirty="0" smtClean="0"/>
              <a:t>- Randomization</a:t>
            </a:r>
            <a:endParaRPr lang="en-NZ" sz="2000" dirty="0"/>
          </a:p>
          <a:p>
            <a:r>
              <a:rPr lang="en-NZ" sz="2000" dirty="0" smtClean="0"/>
              <a:t>- Session </a:t>
            </a:r>
            <a:r>
              <a:rPr lang="en-NZ" sz="2000" dirty="0"/>
              <a:t>management</a:t>
            </a:r>
          </a:p>
          <a:p>
            <a:endParaRPr lang="en-NZ" sz="2400" dirty="0" smtClean="0"/>
          </a:p>
          <a:p>
            <a:r>
              <a:rPr lang="en-NZ" sz="2400" dirty="0" smtClean="0"/>
              <a:t>Any </a:t>
            </a:r>
            <a:r>
              <a:rPr lang="en-NZ" sz="2400" dirty="0"/>
              <a:t>security mechanism that depends on no one noticing is doomed to failure</a:t>
            </a:r>
          </a:p>
          <a:p>
            <a:endParaRPr lang="en-NZ" sz="2400" dirty="0" smtClean="0"/>
          </a:p>
          <a:p>
            <a:r>
              <a:rPr lang="en-NZ" sz="2400" dirty="0" smtClean="0"/>
              <a:t>Keys </a:t>
            </a:r>
            <a:r>
              <a:rPr lang="en-NZ" sz="2400" dirty="0"/>
              <a:t>are safe only if you make them so</a:t>
            </a:r>
          </a:p>
          <a:p>
            <a:r>
              <a:rPr lang="en-NZ" sz="2000" dirty="0" smtClean="0"/>
              <a:t>– Inside </a:t>
            </a:r>
            <a:r>
              <a:rPr lang="en-NZ" sz="2000" dirty="0"/>
              <a:t>of your Trust Boundaries</a:t>
            </a:r>
          </a:p>
          <a:p>
            <a:r>
              <a:rPr lang="en-NZ" sz="2000" dirty="0" smtClean="0"/>
              <a:t>– Security </a:t>
            </a:r>
            <a:r>
              <a:rPr lang="en-NZ" sz="2000" dirty="0"/>
              <a:t>features designed to protect them even if everyone knows how they </a:t>
            </a:r>
            <a:r>
              <a:rPr lang="en-NZ" sz="2000" dirty="0" smtClean="0"/>
              <a:t>work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1699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Establish </a:t>
            </a:r>
            <a:r>
              <a:rPr lang="en-NZ" sz="2400" dirty="0"/>
              <a:t>trust </a:t>
            </a:r>
            <a:r>
              <a:rPr lang="en-NZ" sz="2400" dirty="0" smtClean="0"/>
              <a:t>boundaries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Don’t </a:t>
            </a:r>
            <a:r>
              <a:rPr lang="en-NZ" sz="2400" dirty="0"/>
              <a:t>reinvent the </a:t>
            </a:r>
            <a:r>
              <a:rPr lang="en-NZ" sz="2400" dirty="0" smtClean="0"/>
              <a:t>wheel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Economy </a:t>
            </a:r>
            <a:r>
              <a:rPr lang="en-NZ" sz="2400" dirty="0"/>
              <a:t>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40184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Minimise the attack surface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The </a:t>
            </a:r>
            <a:r>
              <a:rPr lang="en-NZ" sz="2000" dirty="0"/>
              <a:t>smaller the attack surface, the safer the </a:t>
            </a:r>
            <a:r>
              <a:rPr lang="en-NZ" sz="2000" dirty="0" smtClean="0"/>
              <a:t>application.</a:t>
            </a:r>
            <a:br>
              <a:rPr lang="en-NZ" sz="2000" dirty="0" smtClean="0"/>
            </a:br>
            <a:endParaRPr lang="en-NZ" sz="2000" dirty="0"/>
          </a:p>
          <a:p>
            <a:r>
              <a:rPr lang="en-NZ" sz="2000" dirty="0" smtClean="0"/>
              <a:t>The </a:t>
            </a:r>
            <a:r>
              <a:rPr lang="en-NZ" sz="2000" dirty="0"/>
              <a:t>risk to an application is:</a:t>
            </a:r>
          </a:p>
          <a:p>
            <a:r>
              <a:rPr lang="en-NZ" sz="2000" dirty="0" smtClean="0"/>
              <a:t>– Size </a:t>
            </a:r>
            <a:r>
              <a:rPr lang="en-NZ" sz="2000" dirty="0"/>
              <a:t>of the Attack Surface x The Probability of a Vulnerability</a:t>
            </a:r>
          </a:p>
          <a:p>
            <a:r>
              <a:rPr lang="en-NZ" sz="2000" dirty="0" smtClean="0"/>
              <a:t>– The </a:t>
            </a:r>
            <a:r>
              <a:rPr lang="en-NZ" sz="2000" dirty="0"/>
              <a:t>probability of a vulnerability is not going to be zero</a:t>
            </a:r>
          </a:p>
          <a:p>
            <a:endParaRPr lang="en-NZ" sz="2000" dirty="0" smtClean="0"/>
          </a:p>
          <a:p>
            <a:r>
              <a:rPr lang="en-NZ" sz="2000" dirty="0" smtClean="0"/>
              <a:t>Attack </a:t>
            </a:r>
            <a:r>
              <a:rPr lang="en-NZ" sz="2000" dirty="0"/>
              <a:t>surface reduction (ASR) requires an acceptance of the idea that code is never completely secure</a:t>
            </a:r>
          </a:p>
          <a:p>
            <a:r>
              <a:rPr lang="en-NZ" sz="2000" dirty="0" smtClean="0"/>
              <a:t>– Design </a:t>
            </a:r>
            <a:r>
              <a:rPr lang="en-NZ" sz="2000" dirty="0"/>
              <a:t>or implementation failures</a:t>
            </a:r>
          </a:p>
          <a:p>
            <a:r>
              <a:rPr lang="en-NZ" sz="2000" dirty="0" smtClean="0"/>
              <a:t>– Poor </a:t>
            </a:r>
            <a:r>
              <a:rPr lang="en-NZ" sz="2000" dirty="0"/>
              <a:t>configurations</a:t>
            </a:r>
          </a:p>
          <a:p>
            <a:r>
              <a:rPr lang="en-NZ" sz="2000" dirty="0" smtClean="0"/>
              <a:t>– Failure </a:t>
            </a:r>
            <a:r>
              <a:rPr lang="en-NZ" sz="2000" dirty="0"/>
              <a:t>to install patches or upgrades</a:t>
            </a:r>
          </a:p>
          <a:p>
            <a:r>
              <a:rPr lang="en-NZ" sz="2000" dirty="0" smtClean="0"/>
              <a:t>– New </a:t>
            </a:r>
            <a:r>
              <a:rPr lang="en-NZ" sz="2000" dirty="0"/>
              <a:t>attack types</a:t>
            </a:r>
          </a:p>
          <a:p>
            <a:r>
              <a:rPr lang="en-NZ" sz="2000" dirty="0" smtClean="0"/>
              <a:t>– Mistakes</a:t>
            </a:r>
          </a:p>
          <a:p>
            <a:endParaRPr lang="mi-NZ" sz="2000" dirty="0"/>
          </a:p>
          <a:p>
            <a:r>
              <a:rPr lang="en-NZ" sz="2000" dirty="0"/>
              <a:t>Decreased attack surface size decreases the opportunity for attackers</a:t>
            </a:r>
          </a:p>
          <a:p>
            <a:r>
              <a:rPr lang="en-NZ" sz="2000" dirty="0" smtClean="0"/>
              <a:t>Decreased </a:t>
            </a:r>
            <a:r>
              <a:rPr lang="en-NZ" sz="2000" dirty="0"/>
              <a:t>attack surface size simplifies the overall security </a:t>
            </a:r>
            <a:r>
              <a:rPr lang="en-NZ" sz="2000" dirty="0" smtClean="0"/>
              <a:t>problem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7568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Establish </a:t>
            </a:r>
            <a:r>
              <a:rPr lang="en-NZ" sz="2400" dirty="0"/>
              <a:t>trust </a:t>
            </a:r>
            <a:r>
              <a:rPr lang="en-NZ" sz="2400" dirty="0" smtClean="0"/>
              <a:t>boundaries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Don’t </a:t>
            </a:r>
            <a:r>
              <a:rPr lang="en-NZ" sz="2400" dirty="0"/>
              <a:t>reinvent the </a:t>
            </a:r>
            <a:r>
              <a:rPr lang="en-NZ" sz="2400" dirty="0" smtClean="0"/>
              <a:t>wheel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Economy </a:t>
            </a:r>
            <a:r>
              <a:rPr lang="en-NZ" sz="2400" dirty="0"/>
              <a:t>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28847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Minimise the attack surface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Attack Surface Reduction focuses on</a:t>
            </a:r>
          </a:p>
          <a:p>
            <a:r>
              <a:rPr lang="en-NZ" sz="2000" dirty="0" smtClean="0"/>
              <a:t>– Reduce </a:t>
            </a:r>
            <a:r>
              <a:rPr lang="en-NZ" sz="2000" dirty="0"/>
              <a:t>the amount of running </a:t>
            </a:r>
            <a:r>
              <a:rPr lang="en-NZ" sz="2000" dirty="0" smtClean="0"/>
              <a:t>code</a:t>
            </a:r>
            <a:br>
              <a:rPr lang="en-NZ" sz="2000" dirty="0" smtClean="0"/>
            </a:br>
            <a:r>
              <a:rPr lang="en-NZ" sz="2000" dirty="0" smtClean="0"/>
              <a:t>	- By </a:t>
            </a:r>
            <a:r>
              <a:rPr lang="en-NZ" sz="2000" dirty="0"/>
              <a:t>default, only necessary code should be running</a:t>
            </a:r>
          </a:p>
          <a:p>
            <a:r>
              <a:rPr lang="en-NZ" sz="2000" dirty="0" smtClean="0"/>
              <a:t>	- This </a:t>
            </a:r>
            <a:r>
              <a:rPr lang="en-NZ" sz="2000" dirty="0"/>
              <a:t>is greatly enhanced by modularizing and isolating software components</a:t>
            </a:r>
          </a:p>
          <a:p>
            <a:r>
              <a:rPr lang="en-NZ" sz="2000" dirty="0" smtClean="0"/>
              <a:t>	- Consider </a:t>
            </a:r>
            <a:r>
              <a:rPr lang="en-NZ" sz="2000" dirty="0"/>
              <a:t>a distributed architecture</a:t>
            </a:r>
          </a:p>
          <a:p>
            <a:r>
              <a:rPr lang="en-NZ" sz="2000" dirty="0" smtClean="0"/>
              <a:t>Limit </a:t>
            </a:r>
            <a:r>
              <a:rPr lang="en-NZ" sz="2000" dirty="0"/>
              <a:t>access to code when not universally required</a:t>
            </a:r>
          </a:p>
          <a:p>
            <a:r>
              <a:rPr lang="en-NZ" sz="2000" dirty="0" smtClean="0"/>
              <a:t>– Minimize </a:t>
            </a:r>
            <a:r>
              <a:rPr lang="en-NZ" sz="2000" dirty="0"/>
              <a:t>open ports and services</a:t>
            </a:r>
          </a:p>
          <a:p>
            <a:r>
              <a:rPr lang="mi-NZ" sz="2000" dirty="0" smtClean="0"/>
              <a:t>	- </a:t>
            </a:r>
            <a:r>
              <a:rPr lang="en-NZ" sz="2000" dirty="0" smtClean="0"/>
              <a:t>Only </a:t>
            </a:r>
            <a:r>
              <a:rPr lang="en-NZ" sz="2000" dirty="0"/>
              <a:t>allow services to run that are necessary</a:t>
            </a:r>
          </a:p>
          <a:p>
            <a:r>
              <a:rPr lang="en-NZ" sz="2000" dirty="0" smtClean="0"/>
              <a:t>	- Close </a:t>
            </a:r>
            <a:r>
              <a:rPr lang="en-NZ" sz="2000" dirty="0"/>
              <a:t>all unnecessary ports</a:t>
            </a:r>
          </a:p>
          <a:p>
            <a:r>
              <a:rPr lang="en-NZ" sz="2000" dirty="0" smtClean="0"/>
              <a:t>	- Obscure </a:t>
            </a:r>
            <a:r>
              <a:rPr lang="en-NZ" sz="2000" dirty="0"/>
              <a:t>or often unused protocols are often vulnerable</a:t>
            </a:r>
          </a:p>
          <a:p>
            <a:r>
              <a:rPr lang="en-NZ" sz="2000" dirty="0" smtClean="0"/>
              <a:t>		e.g. finger</a:t>
            </a:r>
            <a:r>
              <a:rPr lang="en-NZ" sz="2000" dirty="0"/>
              <a:t>, </a:t>
            </a:r>
            <a:r>
              <a:rPr lang="en-NZ" sz="2000" dirty="0" err="1"/>
              <a:t>whois</a:t>
            </a:r>
            <a:r>
              <a:rPr lang="en-NZ" sz="2000" dirty="0"/>
              <a:t>, </a:t>
            </a:r>
            <a:r>
              <a:rPr lang="en-NZ" sz="2000" dirty="0" smtClean="0"/>
              <a:t>gopher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035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Secure the weakest link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535888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Principle: Attackers will attack the weakest security point in the application</a:t>
            </a:r>
          </a:p>
          <a:p>
            <a:r>
              <a:rPr lang="en-NZ" sz="2000" dirty="0" smtClean="0"/>
              <a:t>– Corollary</a:t>
            </a:r>
            <a:r>
              <a:rPr lang="en-NZ" sz="2000" dirty="0"/>
              <a:t>: One valid secure coding outcome is encouraging the attacker to go after someone else</a:t>
            </a:r>
          </a:p>
          <a:p>
            <a:r>
              <a:rPr lang="en-NZ" sz="2000" dirty="0" smtClean="0"/>
              <a:t>– Corollary</a:t>
            </a:r>
            <a:r>
              <a:rPr lang="en-NZ" sz="2000" dirty="0"/>
              <a:t>: A chain is as strong as its weakest </a:t>
            </a:r>
            <a:r>
              <a:rPr lang="en-NZ" sz="2000" dirty="0" smtClean="0"/>
              <a:t>link</a:t>
            </a:r>
          </a:p>
          <a:p>
            <a:endParaRPr lang="mi-NZ" sz="2000" dirty="0"/>
          </a:p>
          <a:p>
            <a:endParaRPr lang="en-NZ" dirty="0"/>
          </a:p>
          <a:p>
            <a:r>
              <a:rPr lang="en-NZ" dirty="0"/>
              <a:t>Adversaries will expend the least amount of effort possible to penetrate a system</a:t>
            </a:r>
          </a:p>
          <a:p>
            <a:r>
              <a:rPr lang="en-NZ" dirty="0"/>
              <a:t>–They will work no harder than necessary</a:t>
            </a:r>
          </a:p>
          <a:p>
            <a:r>
              <a:rPr lang="en-NZ" dirty="0"/>
              <a:t>–If they have to work too hard, they may move on to another target (depending on how attractive the asset is) </a:t>
            </a:r>
          </a:p>
          <a:p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0" y="1907655"/>
            <a:ext cx="4624478" cy="2612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704" y="449725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050" dirty="0"/>
              <a:t>http://www.businessearth.com/wp-content/uploads/supply_chain_sustainability.jpg</a:t>
            </a:r>
          </a:p>
        </p:txBody>
      </p:sp>
    </p:spTree>
    <p:extLst>
      <p:ext uri="{BB962C8B-B14F-4D97-AF65-F5344CB8AC3E}">
        <p14:creationId xmlns:p14="http://schemas.microsoft.com/office/powerpoint/2010/main" val="38533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Secure the weakest link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8401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Threat Models will lead you to the weakest areas</a:t>
            </a:r>
          </a:p>
          <a:p>
            <a:r>
              <a:rPr lang="en-NZ" sz="2000" dirty="0"/>
              <a:t>–Invest in remediating weakest security </a:t>
            </a:r>
            <a:r>
              <a:rPr lang="en-NZ" sz="2000" dirty="0" err="1"/>
              <a:t>defenses</a:t>
            </a:r>
            <a:endParaRPr lang="en-NZ" sz="2000" dirty="0"/>
          </a:p>
          <a:p>
            <a:r>
              <a:rPr lang="en-NZ" sz="2000" dirty="0"/>
              <a:t>–There will always be a new weakest link</a:t>
            </a:r>
          </a:p>
          <a:p>
            <a:r>
              <a:rPr lang="en-NZ" sz="2000" dirty="0"/>
              <a:t>–Attackers will go after weakest links simply because they are easy</a:t>
            </a:r>
          </a:p>
          <a:p>
            <a:endParaRPr lang="en-NZ" sz="2000" dirty="0" err="1" smtClean="0"/>
          </a:p>
          <a:p>
            <a:r>
              <a:rPr lang="en-NZ" sz="2000" dirty="0" smtClean="0"/>
              <a:t>They </a:t>
            </a:r>
            <a:r>
              <a:rPr lang="en-NZ" sz="2000" dirty="0"/>
              <a:t>are looking for a foothold or information to use</a:t>
            </a:r>
          </a:p>
          <a:p>
            <a:endParaRPr lang="en-NZ" sz="2000" dirty="0" smtClean="0"/>
          </a:p>
          <a:p>
            <a:r>
              <a:rPr lang="en-NZ" sz="2000" dirty="0" smtClean="0"/>
              <a:t>Factor </a:t>
            </a:r>
            <a:r>
              <a:rPr lang="en-NZ" sz="2000" dirty="0"/>
              <a:t>in the four sources of threats</a:t>
            </a:r>
          </a:p>
          <a:p>
            <a:r>
              <a:rPr lang="en-NZ" sz="2000" dirty="0"/>
              <a:t>–Social: People</a:t>
            </a:r>
          </a:p>
          <a:p>
            <a:r>
              <a:rPr lang="en-NZ" sz="2000" dirty="0"/>
              <a:t>–Operational: Processes (and People)</a:t>
            </a:r>
          </a:p>
          <a:p>
            <a:r>
              <a:rPr lang="en-NZ" sz="2000" dirty="0"/>
              <a:t>–Technological: The application and network</a:t>
            </a:r>
          </a:p>
          <a:p>
            <a:r>
              <a:rPr lang="en-NZ" sz="2000" dirty="0"/>
              <a:t>–Environmental: Facilities</a:t>
            </a:r>
          </a:p>
          <a:p>
            <a:endParaRPr lang="en-NZ" sz="2000" dirty="0" smtClean="0"/>
          </a:p>
          <a:p>
            <a:r>
              <a:rPr lang="en-NZ" sz="2000" dirty="0" smtClean="0"/>
              <a:t>Which </a:t>
            </a:r>
            <a:r>
              <a:rPr lang="en-NZ" sz="2000" dirty="0"/>
              <a:t>threat sources are more likely to be weak</a:t>
            </a:r>
            <a:r>
              <a:rPr lang="en-NZ" sz="2000" dirty="0" smtClean="0"/>
              <a:t>?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4546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Secure the weakest link - example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HP Printers using </a:t>
            </a:r>
            <a:r>
              <a:rPr lang="en-NZ" sz="2000" dirty="0" err="1"/>
              <a:t>Jetdirect</a:t>
            </a:r>
            <a:r>
              <a:rPr lang="en-NZ" sz="2000" dirty="0"/>
              <a:t> firmware include an embedded web server</a:t>
            </a:r>
          </a:p>
          <a:p>
            <a:r>
              <a:rPr lang="en-NZ" sz="2000" dirty="0"/>
              <a:t>–Allows for remote administration of the device</a:t>
            </a:r>
          </a:p>
          <a:p>
            <a:r>
              <a:rPr lang="en-NZ" sz="2000" dirty="0"/>
              <a:t>–Due to an undisclosed design flaw, the server handles passwords in an insecure manner</a:t>
            </a:r>
          </a:p>
          <a:p>
            <a:r>
              <a:rPr lang="en-NZ" sz="2000" dirty="0"/>
              <a:t>–Attacker can gain unauthorized access to the device and also create a denial of service.</a:t>
            </a:r>
          </a:p>
          <a:p>
            <a:endParaRPr lang="en-NZ" sz="2000" dirty="0" smtClean="0"/>
          </a:p>
          <a:p>
            <a:r>
              <a:rPr lang="en-NZ" sz="2000" dirty="0" smtClean="0"/>
              <a:t>Networked </a:t>
            </a:r>
            <a:r>
              <a:rPr lang="en-NZ" sz="2000" dirty="0"/>
              <a:t>printers, in general, are poorly secured.</a:t>
            </a:r>
          </a:p>
        </p:txBody>
      </p:sp>
    </p:spTree>
    <p:extLst>
      <p:ext uri="{BB962C8B-B14F-4D97-AF65-F5344CB8AC3E}">
        <p14:creationId xmlns:p14="http://schemas.microsoft.com/office/powerpoint/2010/main" val="9167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Secure the weakest link – tips 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Use Threat Models to understand your attack surface</a:t>
            </a:r>
          </a:p>
          <a:p>
            <a:endParaRPr lang="en-NZ" sz="2000" dirty="0" smtClean="0"/>
          </a:p>
          <a:p>
            <a:r>
              <a:rPr lang="en-NZ" sz="2000" dirty="0" smtClean="0"/>
              <a:t>Make </a:t>
            </a:r>
            <a:r>
              <a:rPr lang="en-NZ" sz="2000" dirty="0"/>
              <a:t>sure you don't ignore operational and social threats</a:t>
            </a:r>
          </a:p>
          <a:p>
            <a:endParaRPr lang="en-NZ" sz="2000" dirty="0" smtClean="0"/>
          </a:p>
          <a:p>
            <a:r>
              <a:rPr lang="en-NZ" sz="2000" dirty="0" smtClean="0"/>
              <a:t>Test </a:t>
            </a:r>
            <a:r>
              <a:rPr lang="en-NZ" sz="2000" dirty="0"/>
              <a:t>your application thoroughly</a:t>
            </a:r>
          </a:p>
          <a:p>
            <a:r>
              <a:rPr lang="en-NZ" sz="2000" dirty="0" smtClean="0"/>
              <a:t>	–</a:t>
            </a:r>
            <a:r>
              <a:rPr lang="en-NZ" sz="2000" dirty="0"/>
              <a:t>Have a test plan</a:t>
            </a:r>
          </a:p>
          <a:p>
            <a:r>
              <a:rPr lang="en-NZ" sz="2000" dirty="0" smtClean="0"/>
              <a:t>	–</a:t>
            </a:r>
            <a:r>
              <a:rPr lang="en-NZ" sz="2000" dirty="0"/>
              <a:t>Use Red Teaming and/or third-party audits</a:t>
            </a:r>
          </a:p>
          <a:p>
            <a:r>
              <a:rPr lang="en-NZ" sz="2000" dirty="0" smtClean="0"/>
              <a:t>	–</a:t>
            </a:r>
            <a:r>
              <a:rPr lang="en-NZ" sz="2000" dirty="0"/>
              <a:t>Test for all of the obvious vulnerabilities</a:t>
            </a:r>
          </a:p>
          <a:p>
            <a:r>
              <a:rPr lang="en-NZ" sz="2000" dirty="0" smtClean="0"/>
              <a:t>		- SQL </a:t>
            </a:r>
            <a:r>
              <a:rPr lang="en-NZ" sz="2000" dirty="0"/>
              <a:t>Injection</a:t>
            </a:r>
          </a:p>
          <a:p>
            <a:r>
              <a:rPr lang="en-NZ" sz="2000" dirty="0" smtClean="0"/>
              <a:t>		- XSS</a:t>
            </a:r>
            <a:endParaRPr lang="en-NZ" sz="2000" dirty="0"/>
          </a:p>
          <a:p>
            <a:r>
              <a:rPr lang="en-NZ" sz="2000" dirty="0" smtClean="0"/>
              <a:t>		- Authentication </a:t>
            </a:r>
            <a:r>
              <a:rPr lang="en-NZ" sz="2000" dirty="0"/>
              <a:t>Bypass</a:t>
            </a:r>
          </a:p>
        </p:txBody>
      </p:sp>
    </p:spTree>
    <p:extLst>
      <p:ext uri="{BB962C8B-B14F-4D97-AF65-F5344CB8AC3E}">
        <p14:creationId xmlns:p14="http://schemas.microsoft.com/office/powerpoint/2010/main" val="24751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Establish </a:t>
            </a:r>
            <a:r>
              <a:rPr lang="en-NZ" sz="2400" dirty="0"/>
              <a:t>trust </a:t>
            </a:r>
            <a:r>
              <a:rPr lang="en-NZ" sz="2400" dirty="0" smtClean="0"/>
              <a:t>boundaries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Don’t </a:t>
            </a:r>
            <a:r>
              <a:rPr lang="en-NZ" sz="2400" dirty="0"/>
              <a:t>reinvent the </a:t>
            </a:r>
            <a:r>
              <a:rPr lang="en-NZ" sz="2400" dirty="0" smtClean="0"/>
              <a:t>wheel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Economy </a:t>
            </a:r>
            <a:r>
              <a:rPr lang="en-NZ" sz="2400" dirty="0"/>
              <a:t>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31131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What’s next?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40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dirty="0" smtClean="0"/>
              <a:t>Secure by default</a:t>
            </a:r>
          </a:p>
          <a:p>
            <a:r>
              <a:rPr lang="mi-NZ" sz="4800" dirty="0" smtClean="0"/>
              <a:t>Secure by implementation</a:t>
            </a:r>
            <a:endParaRPr lang="en-NZ" sz="4800" dirty="0" smtClean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5328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Trust boundary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4276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Imaginary border that architects create.</a:t>
            </a:r>
          </a:p>
          <a:p>
            <a:endParaRPr lang="en-NZ" sz="2800" dirty="0"/>
          </a:p>
          <a:p>
            <a:r>
              <a:rPr lang="en-NZ" sz="2800" dirty="0"/>
              <a:t>Everything inside is assumed to be trustworthy.</a:t>
            </a:r>
          </a:p>
          <a:p>
            <a:endParaRPr lang="en-NZ" sz="2800" dirty="0"/>
          </a:p>
          <a:p>
            <a:r>
              <a:rPr lang="en-NZ" sz="2800" dirty="0"/>
              <a:t>Everything outside is untrusted.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A36304-EA14-43FD-B072-CB47CB3B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95" y="867333"/>
            <a:ext cx="7060302" cy="46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625504" y="1767139"/>
            <a:ext cx="3844857" cy="291997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Trust </a:t>
            </a:r>
            <a:r>
              <a:rPr lang="en-NZ" sz="4800" b="1" dirty="0" smtClean="0"/>
              <a:t>boundary - multiple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3411" y="1428447"/>
            <a:ext cx="37536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2400" dirty="0" smtClean="0"/>
              <a:t>There might be different levels of trust.</a:t>
            </a:r>
          </a:p>
          <a:p>
            <a:endParaRPr lang="mi-NZ" sz="2400" dirty="0"/>
          </a:p>
          <a:p>
            <a:r>
              <a:rPr lang="mi-NZ" sz="2400" dirty="0" smtClean="0"/>
              <a:t>Trust boundaries can be encapsulated by other ones.</a:t>
            </a:r>
          </a:p>
          <a:p>
            <a:endParaRPr lang="mi-NZ" sz="2400" dirty="0"/>
          </a:p>
          <a:p>
            <a:r>
              <a:rPr lang="mi-NZ" sz="2400" dirty="0" smtClean="0"/>
              <a:t>Multiple trust boundaries may exist at the same level.</a:t>
            </a:r>
          </a:p>
          <a:p>
            <a:endParaRPr lang="mi-NZ" sz="2400" dirty="0"/>
          </a:p>
          <a:p>
            <a:r>
              <a:rPr lang="mi-NZ" sz="2400" dirty="0" smtClean="0"/>
              <a:t>Should failure occur to one trust boundary it will not affect the assets within the others (ideally).</a:t>
            </a:r>
            <a:endParaRPr lang="en-NZ" sz="2400" dirty="0" smtClean="0"/>
          </a:p>
          <a:p>
            <a:endParaRPr lang="mi-NZ" sz="2800" dirty="0"/>
          </a:p>
          <a:p>
            <a:endParaRPr lang="en-NZ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03591" y="1582473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dirty="0" smtClean="0"/>
              <a:t>Trust boundary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5791741" y="2422296"/>
            <a:ext cx="1274379" cy="124022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/>
          <p:cNvSpPr txBox="1"/>
          <p:nvPr/>
        </p:nvSpPr>
        <p:spPr>
          <a:xfrm>
            <a:off x="5625505" y="2237630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dirty="0" smtClean="0"/>
              <a:t>Trust boundary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893652" y="2422296"/>
            <a:ext cx="1274379" cy="124022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7727416" y="2237630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dirty="0" smtClean="0"/>
              <a:t>Trust boundary</a:t>
            </a:r>
            <a:endParaRPr lang="en-NZ" dirty="0"/>
          </a:p>
        </p:txBody>
      </p:sp>
      <p:sp>
        <p:nvSpPr>
          <p:cNvPr id="28" name="Rectangle 27"/>
          <p:cNvSpPr/>
          <p:nvPr/>
        </p:nvSpPr>
        <p:spPr>
          <a:xfrm>
            <a:off x="9656486" y="1767139"/>
            <a:ext cx="1854196" cy="291997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9705151" y="1582473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dirty="0" smtClean="0"/>
              <a:t>Trust boundary</a:t>
            </a:r>
            <a:endParaRPr lang="en-NZ" dirty="0"/>
          </a:p>
        </p:txBody>
      </p:sp>
      <p:sp>
        <p:nvSpPr>
          <p:cNvPr id="30" name="Right Arrow 29"/>
          <p:cNvSpPr/>
          <p:nvPr/>
        </p:nvSpPr>
        <p:spPr>
          <a:xfrm>
            <a:off x="4795950" y="2861491"/>
            <a:ext cx="995791" cy="2907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ight Arrow 30"/>
          <p:cNvSpPr/>
          <p:nvPr/>
        </p:nvSpPr>
        <p:spPr>
          <a:xfrm>
            <a:off x="4808024" y="3847183"/>
            <a:ext cx="5543892" cy="2907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62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95235" y="2005533"/>
            <a:ext cx="3865069" cy="338865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Trust </a:t>
            </a:r>
            <a:r>
              <a:rPr lang="en-NZ" sz="4800" b="1" dirty="0" smtClean="0"/>
              <a:t>boundary - example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37536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Reference monitor (1972) defines set of requirements for enforcing trust boundary.</a:t>
            </a:r>
          </a:p>
          <a:p>
            <a:endParaRPr lang="mi-NZ" sz="2400" dirty="0"/>
          </a:p>
          <a:p>
            <a:r>
              <a:rPr lang="mi-NZ" sz="2400" dirty="0" smtClean="0"/>
              <a:t>All four properties must hold: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non-bypassable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operation testable and analysable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always involved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tamper-proof</a:t>
            </a:r>
            <a:endParaRPr lang="en-NZ" sz="2400" dirty="0" smtClean="0"/>
          </a:p>
          <a:p>
            <a:endParaRPr lang="mi-NZ" sz="2800" dirty="0"/>
          </a:p>
          <a:p>
            <a:endParaRPr lang="en-NZ" sz="2800" dirty="0"/>
          </a:p>
        </p:txBody>
      </p:sp>
      <p:sp>
        <p:nvSpPr>
          <p:cNvPr id="4" name="Rectangle 3"/>
          <p:cNvSpPr/>
          <p:nvPr/>
        </p:nvSpPr>
        <p:spPr>
          <a:xfrm>
            <a:off x="5582450" y="2970622"/>
            <a:ext cx="1967112" cy="1198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Reference monitor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4084064" y="3224939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Subject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8931407" y="2667835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Object</a:t>
            </a:r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9473131" y="3224939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Object</a:t>
            </a:r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10167255" y="3815866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Object</a:t>
            </a:r>
            <a:endParaRPr lang="en-NZ" dirty="0"/>
          </a:p>
        </p:txBody>
      </p:sp>
      <p:sp>
        <p:nvSpPr>
          <p:cNvPr id="10" name="Right Arrow 9"/>
          <p:cNvSpPr/>
          <p:nvPr/>
        </p:nvSpPr>
        <p:spPr>
          <a:xfrm>
            <a:off x="5136777" y="3224939"/>
            <a:ext cx="476410" cy="6685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ight Arrow 19"/>
          <p:cNvSpPr/>
          <p:nvPr/>
        </p:nvSpPr>
        <p:spPr>
          <a:xfrm>
            <a:off x="7488089" y="3235721"/>
            <a:ext cx="476410" cy="6685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9102129" y="1805738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dirty="0" smtClean="0"/>
              <a:t>Trust boundary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4806456" y="5490014"/>
            <a:ext cx="583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sz="1600" i="1" dirty="0" smtClean="0"/>
              <a:t>Here the trust boundary is being enforced by the reference monitor.</a:t>
            </a:r>
            <a:endParaRPr lang="en-NZ" sz="1600" i="1" dirty="0"/>
          </a:p>
        </p:txBody>
      </p:sp>
    </p:spTree>
    <p:extLst>
      <p:ext uri="{BB962C8B-B14F-4D97-AF65-F5344CB8AC3E}">
        <p14:creationId xmlns:p14="http://schemas.microsoft.com/office/powerpoint/2010/main" val="3654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95235" y="2005533"/>
            <a:ext cx="3865069" cy="338865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Trust </a:t>
            </a:r>
            <a:r>
              <a:rPr lang="en-NZ" sz="4800" b="1" dirty="0" smtClean="0"/>
              <a:t>boundary - example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582450" y="2970622"/>
            <a:ext cx="1967112" cy="1198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Firewall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4084064" y="3224939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Client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8931407" y="2667835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PC</a:t>
            </a:r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9473131" y="3224939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Server</a:t>
            </a:r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10167255" y="3815866"/>
            <a:ext cx="1083449" cy="7069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dirty="0" smtClean="0"/>
              <a:t>PC</a:t>
            </a:r>
            <a:endParaRPr lang="en-NZ" dirty="0"/>
          </a:p>
        </p:txBody>
      </p:sp>
      <p:sp>
        <p:nvSpPr>
          <p:cNvPr id="10" name="Right Arrow 9"/>
          <p:cNvSpPr/>
          <p:nvPr/>
        </p:nvSpPr>
        <p:spPr>
          <a:xfrm>
            <a:off x="5136777" y="3224939"/>
            <a:ext cx="476410" cy="6685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ight Arrow 19"/>
          <p:cNvSpPr/>
          <p:nvPr/>
        </p:nvSpPr>
        <p:spPr>
          <a:xfrm>
            <a:off x="7488089" y="3235721"/>
            <a:ext cx="476410" cy="6685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9102129" y="1805738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dirty="0" smtClean="0"/>
              <a:t>Trust boundary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03411" y="1428447"/>
            <a:ext cx="3753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2400" dirty="0" smtClean="0"/>
              <a:t>What might this mean if we are considering a firewall</a:t>
            </a:r>
            <a:r>
              <a:rPr lang="mi-NZ" sz="2400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non-bypassable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operation testable and analysable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always involved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tamper-proof</a:t>
            </a:r>
            <a:endParaRPr lang="en-NZ" sz="2400" dirty="0" smtClean="0"/>
          </a:p>
          <a:p>
            <a:endParaRPr lang="mi-NZ" sz="2800" dirty="0"/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124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Trust </a:t>
            </a:r>
            <a:r>
              <a:rPr lang="en-NZ" sz="4800" b="1" dirty="0" smtClean="0"/>
              <a:t>boundary - example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84" y="1562444"/>
            <a:ext cx="8070908" cy="37933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3411" y="1428447"/>
            <a:ext cx="3753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2400" dirty="0" smtClean="0"/>
              <a:t>What might this mean if we are considering a firewall</a:t>
            </a:r>
            <a:r>
              <a:rPr lang="mi-NZ" sz="2400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non-bypassable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operation testable and analysable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always involved</a:t>
            </a:r>
          </a:p>
          <a:p>
            <a:pPr marL="457200" indent="-457200">
              <a:buFontTx/>
              <a:buChar char="-"/>
            </a:pPr>
            <a:r>
              <a:rPr lang="mi-NZ" sz="2400" dirty="0" smtClean="0"/>
              <a:t>tamper-proof</a:t>
            </a:r>
            <a:endParaRPr lang="en-NZ" sz="2400" dirty="0" smtClean="0"/>
          </a:p>
          <a:p>
            <a:endParaRPr lang="mi-NZ" sz="2800" dirty="0"/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332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.pptx" id="{7064D57E-A04E-49A3-A8EA-B4671B9640B3}" vid="{559B883E-175F-46D7-B0FC-DC69DBA69A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7050</TotalTime>
  <Words>2312</Words>
  <Application>Microsoft Office PowerPoint</Application>
  <PresentationFormat>Widescreen</PresentationFormat>
  <Paragraphs>471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 of Wellington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Watterson</dc:creator>
  <cp:lastModifiedBy>Ian Welch</cp:lastModifiedBy>
  <cp:revision>406</cp:revision>
  <cp:lastPrinted>2018-03-06T03:20:54Z</cp:lastPrinted>
  <dcterms:created xsi:type="dcterms:W3CDTF">2018-02-19T20:47:45Z</dcterms:created>
  <dcterms:modified xsi:type="dcterms:W3CDTF">2020-07-15T22:46:00Z</dcterms:modified>
</cp:coreProperties>
</file>