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333" r:id="rId2"/>
    <p:sldId id="2101" r:id="rId3"/>
    <p:sldId id="2334" r:id="rId4"/>
    <p:sldId id="2356" r:id="rId5"/>
    <p:sldId id="2355" r:id="rId6"/>
    <p:sldId id="2345" r:id="rId7"/>
    <p:sldId id="2341" r:id="rId8"/>
    <p:sldId id="2347" r:id="rId9"/>
    <p:sldId id="2348" r:id="rId10"/>
    <p:sldId id="2357" r:id="rId11"/>
    <p:sldId id="2358" r:id="rId12"/>
    <p:sldId id="2359" r:id="rId13"/>
    <p:sldId id="2360" r:id="rId14"/>
    <p:sldId id="2361" r:id="rId15"/>
    <p:sldId id="2362" r:id="rId16"/>
    <p:sldId id="2364" r:id="rId17"/>
    <p:sldId id="2363" r:id="rId18"/>
    <p:sldId id="2365" r:id="rId19"/>
    <p:sldId id="2366" r:id="rId20"/>
    <p:sldId id="2367" r:id="rId21"/>
    <p:sldId id="23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0BB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97" d="100"/>
          <a:sy n="97" d="100"/>
        </p:scale>
        <p:origin x="96" y="1218"/>
      </p:cViewPr>
      <p:guideLst>
        <p:guide orient="horz" pos="2296"/>
        <p:guide pos="3817"/>
        <p:guide pos="3985"/>
        <p:guide orient="horz" pos="2682"/>
        <p:guide pos="96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id="{3A386909-1BC7-4F27-A17D-AC9C87EB6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id="{240E45BB-B176-4731-94D5-67E2931DEB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6">
            <a:extLst>
              <a:ext uri="{FF2B5EF4-FFF2-40B4-BE49-F238E27FC236}">
                <a16:creationId xmlns:a16="http://schemas.microsoft.com/office/drawing/2014/main" id="{5427939A-71AF-476E-A181-42B7C6FFD9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처음 시작하는 파이썬</a:t>
            </a:r>
            <a:br>
              <a:rPr lang="en-US" altLang="ko-KR" dirty="0"/>
            </a:br>
            <a:r>
              <a:rPr lang="en-US" altLang="ko-KR" dirty="0"/>
              <a:t>(2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ore-KR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I  </a:t>
            </a:r>
            <a:r>
              <a:rPr lang="ko-KR" altLang="en-US" dirty="0"/>
              <a:t>파이썬 기초 </a:t>
            </a:r>
          </a:p>
          <a:p>
            <a:r>
              <a:rPr lang="en-US" dirty="0"/>
              <a:t>Chapter 1 </a:t>
            </a:r>
            <a:r>
              <a:rPr lang="ko-KR" altLang="en-US" dirty="0"/>
              <a:t>파이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/>
              <a:t>맛보기</a:t>
            </a:r>
            <a:endParaRPr lang="en-US" altLang="ko-KR" dirty="0"/>
          </a:p>
        </p:txBody>
      </p:sp>
      <p:pic>
        <p:nvPicPr>
          <p:cNvPr id="1026" name="Picture 2" descr="처음 시작하는 파이썬(2판)">
            <a:extLst>
              <a:ext uri="{FF2B5EF4-FFF2-40B4-BE49-F238E27FC236}">
                <a16:creationId xmlns:a16="http://schemas.microsoft.com/office/drawing/2014/main" id="{AFAF8B49-8198-4305-B98E-1C4C3364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2" y="1571390"/>
            <a:ext cx="2479431" cy="31860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조금 더 큰 프로그램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918391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파이썬 프로그램은 다양한 외부 라이브러리를 사용하여 복잡한 작업도 간결한 코드로 해결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JSON(JavaScript Object Notation)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은 사람이 읽을 수 있는 텍스트 형식으로 되어 있고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 데이터 타입과 값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순서를 기술하는 작은 언어 구조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컴퓨터 언어와 시스템에서 데이터를 교환하는 인기 있는 방식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1-4: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웨이백 머신의 인터넷 아카이브에서 데이터 추출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(JSON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라이브러리 사용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데이터를 입력 받아서 인터넷을 통해 웹사이트와 통신하여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일부 내용을 가져와서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 RL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추출하고 웹 브라우저가 해당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URL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표시하도록 명령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1-5: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인터넷 아카이브 웹사이트에 접근하는 코드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(requests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라이브러리 사용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D7DCE-EB7B-49A4-9E23-97988B37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25" y="3834908"/>
            <a:ext cx="2977002" cy="2208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707B8-B90D-4052-BF02-03423F6FE080}"/>
              </a:ext>
            </a:extLst>
          </p:cNvPr>
          <p:cNvSpPr txBox="1"/>
          <p:nvPr/>
        </p:nvSpPr>
        <p:spPr>
          <a:xfrm>
            <a:off x="4700425" y="6042993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1-3 </a:t>
            </a:r>
            <a:r>
              <a:rPr lang="ko-KR" altLang="en-US" sz="1400" dirty="0">
                <a:latin typeface="+mj-ea"/>
                <a:ea typeface="+mj-ea"/>
              </a:rPr>
              <a:t>웨이백 머신의 결과</a:t>
            </a:r>
          </a:p>
        </p:txBody>
      </p:sp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142F8030-8662-4A9A-A82B-B4D72D8CC9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5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1-4</a:t>
            </a:r>
            <a:r>
              <a:rPr lang="ko-KR" altLang="en-US" dirty="0"/>
              <a:t> 파이썬 활용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918391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파이썬으로 빠르고 쉽게 개발할 수 있어서 생산성이 뛰어난 언어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파이썬은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1991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년부터 존재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자바보다 나이가 많고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C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보다 어림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가장 인기 있는 컴퓨팅 언어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위 안에 꾸준히 들고 있음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컴퓨팅 활용 분야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터미널 창의 커맨드 라인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웹을 포함한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GUIGraphical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User Interface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클라이언트 웹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대용량 데이터 처리를 지원하는 백엔드 서버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클라우드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서드 파티에 의해 관리되는 서버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모바일 디바이스</a:t>
            </a:r>
          </a:p>
          <a:p>
            <a:pPr lvl="2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임베디드 디바이스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EA28AE66-A32E-4B62-AEA1-872C653D77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1-5</a:t>
            </a:r>
            <a:r>
              <a:rPr lang="ko-KR" altLang="en-US" dirty="0"/>
              <a:t> 파이썬과 다른 언어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918391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다양한 컴퓨터 언어 중 간결하고 쉬운 파이썬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셸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(shell)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프로그램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몇백 줄의 긴 코드일 때 확장성이 떨어지며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 다른 언어와 비교했을 때 훨씬 느림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C, C++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은 프로그램의 속도를 가장 우선시할 때 사용하는 저수준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(low-level)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언어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파이썬을 포함한 운영체제의 많은 프로그램은 대부분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로 작성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두 언어는 학습과 유지보수가 어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려움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메모리 관리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(memory management)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등과 같이 많은 세부 사항을 고려해야 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프로그램 충돌 및 진단하기 어려운 문제가 발생할 수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정적 언어</a:t>
            </a:r>
            <a:r>
              <a:rPr lang="en-US" altLang="ko-KR" dirty="0">
                <a:latin typeface="+mn-ea"/>
                <a:ea typeface="+mn-ea"/>
              </a:rPr>
              <a:t>: C, C++, </a:t>
            </a:r>
            <a:r>
              <a:rPr lang="ko-KR" altLang="en-US" dirty="0">
                <a:latin typeface="+mn-ea"/>
                <a:ea typeface="+mn-ea"/>
              </a:rPr>
              <a:t>자바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러스트</a:t>
            </a:r>
            <a:r>
              <a:rPr lang="en-US" altLang="ko-KR" dirty="0">
                <a:latin typeface="+mn-ea"/>
                <a:ea typeface="+mn-ea"/>
              </a:rPr>
              <a:t>(Rust), Go</a:t>
            </a:r>
            <a:r>
              <a:rPr lang="ko-KR" altLang="en-US" dirty="0">
                <a:latin typeface="+mn-ea"/>
                <a:ea typeface="+mn-ea"/>
              </a:rPr>
              <a:t> 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동적 언어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"/>
              </a:rPr>
              <a:t>Perl),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루비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"/>
              </a:rPr>
              <a:t>Ruby),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ITC Garamond Std"/>
              </a:rPr>
              <a:t>파이썬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"/>
              </a:rPr>
              <a:t>, PHP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ITC Garamond Std"/>
              </a:rPr>
              <a:t>등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FAFDBE20-AD03-451C-9303-C9DC7FAC78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4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1-6</a:t>
            </a:r>
            <a:r>
              <a:rPr lang="ko-KR" altLang="en-US" dirty="0"/>
              <a:t> 왜 파이썬인가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6288923" cy="538650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범용적으로 사용하는 고수준 언어이며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읽기 쉽게 설계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모든 컴퓨터 프로그램은 한 번 작성하지만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많은 사람이 코드를 읽고 여러 번 수정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읽기 쉽다는 것은 기억하고 배우기 쉽다는 뜻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코드를 작성하기도 쉬움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다른 인기 있는 언어들과 비교했을 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금방 실무에 적용할 수 있는 아주 좋은 학습 곡선이 있어서 생산성이 높음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코드를 적게 작성하는 파이썬을 사용하면 그만큼 생산성이 높아짐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배터리 포함</a:t>
            </a:r>
            <a:r>
              <a:rPr lang="en-US" altLang="ko-KR" dirty="0">
                <a:latin typeface="+mn-ea"/>
                <a:ea typeface="+mn-ea"/>
              </a:rPr>
              <a:t>(batteries included)</a:t>
            </a:r>
            <a:r>
              <a:rPr lang="ko-KR" altLang="en-US" dirty="0">
                <a:latin typeface="+mn-ea"/>
                <a:ea typeface="+mn-ea"/>
              </a:rPr>
              <a:t>의 철학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387D2-3586-481E-88F6-88E32A9B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17" y="815008"/>
            <a:ext cx="4505060" cy="387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84FAC-C0DD-4D2D-9929-66FCA8AB2857}"/>
              </a:ext>
            </a:extLst>
          </p:cNvPr>
          <p:cNvSpPr txBox="1"/>
          <p:nvPr/>
        </p:nvSpPr>
        <p:spPr>
          <a:xfrm>
            <a:off x="7606313" y="4812071"/>
            <a:ext cx="342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1-4 </a:t>
            </a:r>
            <a:r>
              <a:rPr lang="ko-KR" altLang="en-US" sz="1400" dirty="0">
                <a:latin typeface="+mj-ea"/>
                <a:ea typeface="+mj-ea"/>
              </a:rPr>
              <a:t>주요 프로그래밍 언어 성장에서 선두로 달리는 파이썬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7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1-7</a:t>
            </a:r>
            <a:r>
              <a:rPr lang="ko-KR" altLang="en-US" dirty="0"/>
              <a:t> 상황에 따른 파이썬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25047" cy="538650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모든 상황에서 가장 적합한 언어는 아님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기본적으로 모든 컴퓨터에 설치되어 있지 않음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설치는 부록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B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참조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애플리케이션 대부분에서 충분히 빠르지만 그렇지 않은 경우도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프로그램이 계산 작업을 많이 한다면 일반적으로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C, C++,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자바로 작성한 프로그램은 파이썬으로 작성한 프로그램보다 빠름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(CPU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바운드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수행하는 계산 작업은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속도에 의해 결정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파이썬의 솔루션 몇 가지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때로는 파이썬 알고리즘을 단계적으로 개선해나가는 것이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의 비효율적인 알고리즘을 그냥 사용하는 것보다 나을 수도 있음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파이썬은 생산성이 뛰어나므로 여러 가지 대안을 실험하며 개선 가능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많은 애플리케이션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특히 웹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에서 프로그램은 어떤 서버로부터 응답을 기다리는 동안 아무것도 하지 않는 것처럼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 전혀 개입하지 않는 조건에서 종단간 전송시간 차이가 좁혀짐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파이썬의 표준 인터프리터는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로 작성되었고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로 확장할 수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인터프리터는 점점 빨라지고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파이썬이 사용자의 요구를 충족하지 못한다고 가정할 경우 일반적인 대안으로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C, C++,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자바가 될 수 있음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또한 파이썬처럼 느껴지지만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처럼 동작하는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Go(http://golang.org)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와 러스트를 고려해볼 수도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71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1-8</a:t>
            </a:r>
            <a:r>
              <a:rPr lang="ko-KR" altLang="en-US" dirty="0"/>
              <a:t> 파이썬 </a:t>
            </a:r>
            <a:r>
              <a:rPr lang="en-US" altLang="ko-KR" dirty="0"/>
              <a:t>2</a:t>
            </a:r>
            <a:r>
              <a:rPr lang="ko-KR" altLang="en-US" dirty="0"/>
              <a:t>와 파이썬 </a:t>
            </a:r>
            <a:r>
              <a:rPr lang="en-US" altLang="ko-KR" dirty="0"/>
              <a:t>3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25047" cy="538650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파이썬의 두 버전 중에서 하나를 선택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리눅스나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macOS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는 기본으로 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 설치되어 있어서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어디에서나 쉽게 접할 수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그러나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는 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와 호환되지 않음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의 최종 버전은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2.7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주요 파이썬 패키지는 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의 지원을 중단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따라서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를 선택해야 함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가장 눈에 띄는 변화는 파이썬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print()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인수와 함께 괄호로 출력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가장 중요한 변경 사항은 유니코드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(Unicode)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문자 처리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장에서 학습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6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1-9</a:t>
            </a:r>
            <a:r>
              <a:rPr lang="ko-KR" altLang="en-US" dirty="0"/>
              <a:t> 파이썬 설치하기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25047" cy="538650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부록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B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참조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홈페이지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(https://python.org/ 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에 방문해서 운영체제에 맞는 파이썬을 내려받은 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터미널에서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pip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virtualenv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를 설치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과학에 관련된 작업을 수행한다면 많은 과학 패키지와 함께 파이썬을 번들로 제공하는 아나콘다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(Anaconda)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를 사용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패키지 설치 프로그램은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pip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대신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conda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를 사용하는 것이 좋음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파이썬 다운로드 페이지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macOS: https://www.python.org/downloads/mac-osx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윈도우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https://www.python.org/downloads/windows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리눅스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유닉스용 파이썬 소스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https://www.python.org/downloads/source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1-10</a:t>
            </a:r>
            <a:r>
              <a:rPr lang="ko-KR" altLang="en-US" dirty="0"/>
              <a:t> 파이썬 실행하기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A414-EEAE-413B-BFCD-DA0450251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04438"/>
          </a:xfrm>
        </p:spPr>
        <p:txBody>
          <a:bodyPr>
            <a:normAutofit/>
          </a:bodyPr>
          <a:lstStyle/>
          <a:p>
            <a:r>
              <a:rPr lang="ko-KR" altLang="en-US" dirty="0"/>
              <a:t>대화식 인터프리터 사용하기</a:t>
            </a:r>
            <a:endParaRPr lang="en-US" altLang="ko-KR" dirty="0"/>
          </a:p>
          <a:p>
            <a:pPr lvl="1"/>
            <a:r>
              <a:rPr lang="ko-KR" altLang="en-US" dirty="0"/>
              <a:t>파이썬의 대화식 인터프리터</a:t>
            </a:r>
            <a:r>
              <a:rPr lang="en-US" altLang="ko-KR" dirty="0"/>
              <a:t>(interactive interpreter)</a:t>
            </a:r>
            <a:r>
              <a:rPr lang="ko-KR" altLang="en-US" dirty="0"/>
              <a:t>는 작은 프로그램을 테스트하기 쉬운 환경을 제공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커맨드 라인에 코드를 입력하고 결과를 바로 볼 수 있어서 테스트를 빠르게 할 수 있음</a:t>
            </a:r>
            <a:endParaRPr lang="en-US" altLang="ko-KR" dirty="0"/>
          </a:p>
          <a:p>
            <a:r>
              <a:rPr lang="ko-KR" altLang="en-US" dirty="0"/>
              <a:t>파이썬 파일 사용하기</a:t>
            </a:r>
            <a:endParaRPr lang="en-US" altLang="ko-KR" dirty="0"/>
          </a:p>
          <a:p>
            <a:pPr lvl="1"/>
            <a:r>
              <a:rPr lang="ko-KR" altLang="en-US" dirty="0"/>
              <a:t>파이썬 프로그램을 텍스트 파일로 저장하여 실행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확장자를 사용</a:t>
            </a:r>
            <a:r>
              <a:rPr lang="en-US" altLang="ko-KR" dirty="0"/>
              <a:t>. </a:t>
            </a:r>
            <a:r>
              <a:rPr lang="ko-KR" altLang="en-US" dirty="0"/>
              <a:t>커맨드 창에서 </a:t>
            </a:r>
            <a:r>
              <a:rPr lang="en-US" altLang="ko-KR" dirty="0"/>
              <a:t>python </a:t>
            </a:r>
            <a:r>
              <a:rPr lang="ko-KR" altLang="en-US" dirty="0"/>
              <a:t>뒤에 파일 이름을 입력하여 실행</a:t>
            </a:r>
            <a:endParaRPr lang="en-US" altLang="ko-KR" dirty="0"/>
          </a:p>
          <a:p>
            <a:r>
              <a:rPr lang="ko-KR" altLang="en-US" dirty="0"/>
              <a:t>그다음은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파이썬 코드를 입력하기 위해서는 파이썬 문법을 따라야 함</a:t>
            </a:r>
            <a:endParaRPr lang="en-US" altLang="ko-KR" dirty="0"/>
          </a:p>
          <a:p>
            <a:pPr lvl="2"/>
            <a:r>
              <a:rPr lang="ko-KR" altLang="en-US" dirty="0"/>
              <a:t>파이썬 문법을</a:t>
            </a:r>
            <a:r>
              <a:rPr lang="en-US" altLang="ko-KR" dirty="0"/>
              <a:t> </a:t>
            </a:r>
            <a:r>
              <a:rPr lang="ko-KR" altLang="en-US" dirty="0"/>
              <a:t>다음 몇 장에 걸쳐 학습</a:t>
            </a:r>
            <a:endParaRPr lang="en-US" altLang="ko-KR" dirty="0"/>
          </a:p>
          <a:p>
            <a:pPr lvl="1"/>
            <a:r>
              <a:rPr lang="ko-KR" altLang="en-US" dirty="0"/>
              <a:t>파이썬 프로그램을 개발하는 기본적인 방법은 일반적인 텍스트 편집기와 터미널 창을 사용하는 것</a:t>
            </a:r>
            <a:endParaRPr lang="en-US" altLang="ko-KR" dirty="0"/>
          </a:p>
          <a:p>
            <a:pPr lvl="1"/>
            <a:r>
              <a:rPr lang="ko-KR" altLang="en-US" dirty="0"/>
              <a:t>텍스트 형태의 코드와 대화식 터미널 세션과 파이썬 파일의 일부를 보며 학습</a:t>
            </a:r>
            <a:endParaRPr lang="en-US" altLang="ko-KR" dirty="0"/>
          </a:p>
          <a:p>
            <a:pPr lvl="1"/>
            <a:r>
              <a:rPr lang="ko-KR" altLang="en-US" dirty="0"/>
              <a:t>파이썬을 위한 많은 통합 개발 환경</a:t>
            </a:r>
            <a:r>
              <a:rPr lang="en-US" altLang="ko-KR" dirty="0"/>
              <a:t>(integrated development environment, IDE)</a:t>
            </a:r>
            <a:r>
              <a:rPr lang="ko-KR" altLang="en-US" dirty="0"/>
              <a:t>은 </a:t>
            </a:r>
            <a:r>
              <a:rPr lang="en-US" altLang="ko-KR" dirty="0"/>
              <a:t>19</a:t>
            </a:r>
            <a:r>
              <a:rPr lang="ko-KR" altLang="en-US" dirty="0"/>
              <a:t>장에서 학습</a:t>
            </a:r>
          </a:p>
        </p:txBody>
      </p:sp>
    </p:spTree>
    <p:extLst>
      <p:ext uri="{BB962C8B-B14F-4D97-AF65-F5344CB8AC3E}">
        <p14:creationId xmlns:p14="http://schemas.microsoft.com/office/powerpoint/2010/main" val="71236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1-11</a:t>
            </a:r>
            <a:r>
              <a:rPr lang="ko-KR" altLang="en-US" dirty="0"/>
              <a:t> 파이썬 철학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A414-EEAE-413B-BFCD-DA0450251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044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파이썬의 철학을 담은 자유시</a:t>
            </a:r>
            <a:endParaRPr lang="en-US" altLang="ko-KR" sz="180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대화식 인터프리터에 </a:t>
            </a:r>
            <a:r>
              <a:rPr lang="en-US" altLang="ko-KR" dirty="0">
                <a:solidFill>
                  <a:srgbClr val="000000"/>
                </a:solidFill>
                <a:latin typeface="YoonV YoonGothic100Std_OTF"/>
              </a:rPr>
              <a:t>import this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를 입력하고 엔터키를 눌러서 확인</a:t>
            </a:r>
            <a:endParaRPr lang="en-US" altLang="ko-KR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D2Coding"/>
              </a:rPr>
              <a:t>The Zen of Python, by Tim Peters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en-US" altLang="ko-KR" dirty="0"/>
              <a:t>Beautiful is better than ugly</a:t>
            </a:r>
          </a:p>
          <a:p>
            <a:pPr lvl="2"/>
            <a:r>
              <a:rPr lang="en-US" altLang="ko-KR" dirty="0"/>
              <a:t>Explicit is better than implicit</a:t>
            </a:r>
          </a:p>
          <a:p>
            <a:pPr lvl="2"/>
            <a:r>
              <a:rPr lang="en-US" altLang="ko-KR" dirty="0"/>
              <a:t>Simple is better than complex</a:t>
            </a:r>
          </a:p>
          <a:p>
            <a:pPr lvl="2"/>
            <a:r>
              <a:rPr lang="en-US" altLang="ko-KR" dirty="0"/>
              <a:t>Complex is better than complicated</a:t>
            </a:r>
          </a:p>
          <a:p>
            <a:pPr lvl="2"/>
            <a:r>
              <a:rPr lang="en-US" altLang="ko-KR" dirty="0"/>
              <a:t>Flat is better than nested</a:t>
            </a:r>
          </a:p>
          <a:p>
            <a:pPr lvl="2"/>
            <a:r>
              <a:rPr lang="en-US" altLang="ko-KR" dirty="0"/>
              <a:t>Sparse is better than dense</a:t>
            </a:r>
          </a:p>
          <a:p>
            <a:pPr lvl="2"/>
            <a:r>
              <a:rPr lang="en-US" altLang="ko-KR" dirty="0"/>
              <a:t>Readability counts</a:t>
            </a:r>
          </a:p>
          <a:p>
            <a:pPr lvl="2"/>
            <a:r>
              <a:rPr lang="en-US" altLang="ko-KR" dirty="0"/>
              <a:t>Special cases aren't special enough to break the rules</a:t>
            </a:r>
          </a:p>
          <a:p>
            <a:pPr lvl="2"/>
            <a:r>
              <a:rPr lang="en-US" altLang="ko-KR" dirty="0"/>
              <a:t>Although practicality beats purity</a:t>
            </a:r>
          </a:p>
        </p:txBody>
      </p:sp>
    </p:spTree>
    <p:extLst>
      <p:ext uri="{BB962C8B-B14F-4D97-AF65-F5344CB8AC3E}">
        <p14:creationId xmlns:p14="http://schemas.microsoft.com/office/powerpoint/2010/main" val="178528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1-12</a:t>
            </a:r>
            <a:r>
              <a:rPr lang="ko-KR" altLang="en-US" dirty="0"/>
              <a:t> 다음 장에서는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A414-EEAE-413B-BFCD-DA0450251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044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파이썬 데이터 타입과 변수에 대해 학습</a:t>
            </a:r>
            <a:endParaRPr lang="en-US" altLang="ko-KR" sz="1800" dirty="0">
              <a:solidFill>
                <a:srgbClr val="000000"/>
              </a:solidFill>
              <a:latin typeface="YoonV YoonGothic100Std_OTF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장은 파이썬 데이터 타입과 코드 구조를 자세히 살펴보기 위한 첫 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5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2" y="805966"/>
            <a:ext cx="6377768" cy="466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지은이 빌 루바노빅 </a:t>
            </a:r>
            <a:r>
              <a:rPr lang="en-US" altLang="ko-KR" sz="1600" dirty="0">
                <a:latin typeface="+mj-ea"/>
                <a:ea typeface="+mj-ea"/>
              </a:rPr>
              <a:t>Bill </a:t>
            </a:r>
            <a:r>
              <a:rPr lang="en-US" altLang="ko-KR" sz="1600" dirty="0" err="1">
                <a:latin typeface="+mj-ea"/>
                <a:ea typeface="+mj-ea"/>
              </a:rPr>
              <a:t>Lubanovic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1977</a:t>
            </a:r>
            <a:r>
              <a:rPr lang="ko-KR" altLang="en-US" sz="1400" dirty="0">
                <a:latin typeface="+mj-ea"/>
                <a:ea typeface="+mj-ea"/>
              </a:rPr>
              <a:t>년부터 유닉스</a:t>
            </a:r>
            <a:r>
              <a:rPr lang="en-US" altLang="ko-KR" sz="1400" dirty="0">
                <a:latin typeface="+mj-ea"/>
                <a:ea typeface="+mj-ea"/>
              </a:rPr>
              <a:t>, 1981</a:t>
            </a:r>
            <a:r>
              <a:rPr lang="ko-KR" altLang="en-US" sz="1400" dirty="0">
                <a:latin typeface="+mj-ea"/>
                <a:ea typeface="+mj-ea"/>
              </a:rPr>
              <a:t>년부터 </a:t>
            </a:r>
            <a:r>
              <a:rPr lang="en-US" altLang="ko-KR" sz="1400" dirty="0">
                <a:latin typeface="+mj-ea"/>
                <a:ea typeface="+mj-ea"/>
              </a:rPr>
              <a:t>GUI, 1990</a:t>
            </a:r>
            <a:r>
              <a:rPr lang="ko-KR" altLang="en-US" sz="1400" dirty="0">
                <a:latin typeface="+mj-ea"/>
                <a:ea typeface="+mj-ea"/>
              </a:rPr>
              <a:t>년부터 데이터베이스</a:t>
            </a:r>
            <a:r>
              <a:rPr lang="en-US" altLang="ko-KR" sz="1400" dirty="0">
                <a:latin typeface="+mj-ea"/>
                <a:ea typeface="+mj-ea"/>
              </a:rPr>
              <a:t>, 1993</a:t>
            </a:r>
            <a:r>
              <a:rPr lang="ko-KR" altLang="en-US" sz="1400" dirty="0">
                <a:latin typeface="+mj-ea"/>
                <a:ea typeface="+mj-ea"/>
              </a:rPr>
              <a:t>년부터 웹과 함께 소프트웨어를 개발했다</a:t>
            </a:r>
            <a:r>
              <a:rPr lang="en-US" altLang="ko-KR" sz="1400" dirty="0">
                <a:latin typeface="+mj-ea"/>
                <a:ea typeface="+mj-ea"/>
              </a:rPr>
              <a:t>. 1982</a:t>
            </a:r>
            <a:r>
              <a:rPr lang="ko-KR" altLang="en-US" sz="1400" dirty="0">
                <a:latin typeface="+mj-ea"/>
                <a:ea typeface="+mj-ea"/>
              </a:rPr>
              <a:t>년대에는 </a:t>
            </a:r>
            <a:r>
              <a:rPr lang="en-US" altLang="ko-KR" sz="1400" dirty="0" err="1">
                <a:latin typeface="+mj-ea"/>
                <a:ea typeface="+mj-ea"/>
              </a:rPr>
              <a:t>Intran</a:t>
            </a:r>
            <a:r>
              <a:rPr lang="ko-KR" altLang="en-US" sz="1400" dirty="0">
                <a:latin typeface="+mj-ea"/>
                <a:ea typeface="+mj-ea"/>
              </a:rPr>
              <a:t>에서 최초의 상용 그래픽 워크스테이션에 </a:t>
            </a:r>
            <a:r>
              <a:rPr lang="en-US" altLang="ko-KR" sz="1400" dirty="0">
                <a:latin typeface="+mj-ea"/>
                <a:ea typeface="+mj-ea"/>
              </a:rPr>
              <a:t>GUI </a:t>
            </a:r>
            <a:r>
              <a:rPr lang="ko-KR" altLang="en-US" sz="1400" dirty="0">
                <a:latin typeface="+mj-ea"/>
                <a:ea typeface="+mj-ea"/>
              </a:rPr>
              <a:t>프로그램 </a:t>
            </a:r>
            <a:r>
              <a:rPr lang="en-US" altLang="ko-KR" sz="1400" dirty="0" err="1">
                <a:latin typeface="+mj-ea"/>
                <a:ea typeface="+mj-ea"/>
              </a:rPr>
              <a:t>MetaForm</a:t>
            </a:r>
            <a:r>
              <a:rPr lang="ko-KR" altLang="en-US" sz="1400" dirty="0">
                <a:latin typeface="+mj-ea"/>
                <a:ea typeface="+mj-ea"/>
              </a:rPr>
              <a:t>을 개발했다</a:t>
            </a:r>
            <a:r>
              <a:rPr lang="en-US" altLang="ko-KR" sz="1400" dirty="0">
                <a:latin typeface="+mj-ea"/>
                <a:ea typeface="+mj-ea"/>
              </a:rPr>
              <a:t>. 1990</a:t>
            </a:r>
            <a:r>
              <a:rPr lang="ko-KR" altLang="en-US" sz="1400" dirty="0">
                <a:latin typeface="+mj-ea"/>
                <a:ea typeface="+mj-ea"/>
              </a:rPr>
              <a:t>년대에는 노스웨스트 항공에서 수백만 달러의 수익을 낸 수익 관리 시스템을 개발했고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최초의 인터넷 마케팅 테스트도 작성했다</a:t>
            </a:r>
            <a:r>
              <a:rPr lang="en-US" altLang="ko-KR" sz="1400" dirty="0">
                <a:latin typeface="+mj-ea"/>
                <a:ea typeface="+mj-ea"/>
              </a:rPr>
              <a:t>. 1999</a:t>
            </a:r>
            <a:r>
              <a:rPr lang="ko-KR" altLang="en-US" sz="1400" dirty="0">
                <a:latin typeface="+mj-ea"/>
                <a:ea typeface="+mj-ea"/>
              </a:rPr>
              <a:t>년에 웹 개발사 </a:t>
            </a:r>
            <a:r>
              <a:rPr lang="en-US" altLang="ko-KR" sz="1400" dirty="0">
                <a:latin typeface="+mj-ea"/>
                <a:ea typeface="+mj-ea"/>
              </a:rPr>
              <a:t>Mad Scheme</a:t>
            </a:r>
            <a:r>
              <a:rPr lang="ko-KR" altLang="en-US" sz="1400" dirty="0">
                <a:latin typeface="+mj-ea"/>
                <a:ea typeface="+mj-ea"/>
              </a:rPr>
              <a:t>을 공동 설립했고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오라일리에서 리눅스 도서를 집필했다</a:t>
            </a:r>
            <a:r>
              <a:rPr lang="en-US" altLang="ko-KR" sz="1400" dirty="0">
                <a:latin typeface="+mj-ea"/>
                <a:ea typeface="+mj-ea"/>
              </a:rPr>
              <a:t>. 2010</a:t>
            </a:r>
            <a:r>
              <a:rPr lang="ko-KR" altLang="en-US" sz="1400" dirty="0">
                <a:latin typeface="+mj-ea"/>
                <a:ea typeface="+mj-ea"/>
              </a:rPr>
              <a:t>년부터 </a:t>
            </a:r>
            <a:r>
              <a:rPr lang="en-US" altLang="ko-KR" sz="1400" dirty="0">
                <a:latin typeface="+mj-ea"/>
                <a:ea typeface="+mj-ea"/>
              </a:rPr>
              <a:t>2013</a:t>
            </a:r>
            <a:r>
              <a:rPr lang="ko-KR" altLang="en-US" sz="1400" dirty="0">
                <a:latin typeface="+mj-ea"/>
                <a:ea typeface="+mj-ea"/>
              </a:rPr>
              <a:t>년까지 </a:t>
            </a:r>
            <a:r>
              <a:rPr lang="en-US" altLang="ko-KR" sz="1400" dirty="0">
                <a:latin typeface="+mj-ea"/>
                <a:ea typeface="+mj-ea"/>
              </a:rPr>
              <a:t>Keep</a:t>
            </a:r>
            <a:r>
              <a:rPr lang="ko-KR" altLang="en-US" sz="1400" dirty="0">
                <a:latin typeface="+mj-ea"/>
                <a:ea typeface="+mj-ea"/>
              </a:rPr>
              <a:t>에서 웹 프런트엔드와 데이터베이스 백엔드 간에 코어 서비스를 설계하고 구축했다</a:t>
            </a:r>
            <a:r>
              <a:rPr lang="en-US" altLang="ko-KR" sz="1400" dirty="0">
                <a:latin typeface="+mj-ea"/>
                <a:ea typeface="+mj-ea"/>
              </a:rPr>
              <a:t>. 2015</a:t>
            </a:r>
            <a:r>
              <a:rPr lang="ko-KR" altLang="en-US" sz="1400" dirty="0">
                <a:latin typeface="+mj-ea"/>
                <a:ea typeface="+mj-ea"/>
              </a:rPr>
              <a:t>년 웨이백 머신의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와 파이썬 버전 개발에 참여했고</a:t>
            </a:r>
            <a:r>
              <a:rPr lang="en-US" altLang="ko-KR" sz="1400" dirty="0">
                <a:latin typeface="+mj-ea"/>
                <a:ea typeface="+mj-ea"/>
              </a:rPr>
              <a:t>, 2016</a:t>
            </a:r>
            <a:r>
              <a:rPr lang="ko-KR" altLang="en-US" sz="1400" dirty="0">
                <a:latin typeface="+mj-ea"/>
                <a:ea typeface="+mj-ea"/>
              </a:rPr>
              <a:t>년부터 </a:t>
            </a:r>
            <a:r>
              <a:rPr lang="en-US" altLang="ko-KR" sz="1400" dirty="0">
                <a:latin typeface="+mj-ea"/>
                <a:ea typeface="+mj-ea"/>
              </a:rPr>
              <a:t>2018</a:t>
            </a:r>
            <a:r>
              <a:rPr lang="ko-KR" altLang="en-US" sz="1400" dirty="0">
                <a:latin typeface="+mj-ea"/>
                <a:ea typeface="+mj-ea"/>
              </a:rPr>
              <a:t>년까지 보안 기술 회사 크라우드스트라이크에서 일별 수십억 개 보안 이벤트를 처리하는 파이썬 기반 서비스를 관리했다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현재는 의료영상용 웹 데이터베이스 서비스를 개발하고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옮긴이 최길우 </a:t>
            </a:r>
            <a:r>
              <a:rPr lang="en-US" altLang="ko-KR" sz="1600" dirty="0">
                <a:latin typeface="+mj-ea"/>
                <a:ea typeface="+mj-ea"/>
              </a:rPr>
              <a:t>asciineo@gmail.com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콘텐츠 전송 네트워크</a:t>
            </a:r>
            <a:r>
              <a:rPr lang="en-US" altLang="ko-KR" sz="1400" dirty="0">
                <a:latin typeface="+mj-ea"/>
                <a:ea typeface="+mj-ea"/>
              </a:rPr>
              <a:t>contents delivery network(CDN)</a:t>
            </a:r>
            <a:r>
              <a:rPr lang="ko-KR" altLang="en-US" sz="1400" dirty="0">
                <a:latin typeface="+mj-ea"/>
                <a:ea typeface="+mj-ea"/>
              </a:rPr>
              <a:t>와 웹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미디어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보안 등의 클라우드 솔루션을 제공하는 아카마이에서 솔루션즈 아키텍트로 근무했다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현재는 채팅 </a:t>
            </a:r>
            <a:r>
              <a:rPr lang="en-US" altLang="ko-KR" sz="1400" dirty="0">
                <a:latin typeface="+mj-ea"/>
                <a:ea typeface="+mj-ea"/>
              </a:rPr>
              <a:t>API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en-US" altLang="ko-KR" sz="1400" dirty="0">
                <a:latin typeface="+mj-ea"/>
                <a:ea typeface="+mj-ea"/>
              </a:rPr>
              <a:t>SDK</a:t>
            </a:r>
            <a:r>
              <a:rPr lang="ko-KR" altLang="en-US" sz="1400" dirty="0">
                <a:latin typeface="+mj-ea"/>
                <a:ea typeface="+mj-ea"/>
              </a:rPr>
              <a:t>를 제공하는 센드버드에서 솔루션즈 엔지니어로 근무하고 있으며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아시아 지역 고객의 기술 지원을 담당하고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6485C-BEAA-4194-981C-C77D56D5C4BF}"/>
              </a:ext>
            </a:extLst>
          </p:cNvPr>
          <p:cNvSpPr txBox="1"/>
          <p:nvPr/>
        </p:nvSpPr>
        <p:spPr>
          <a:xfrm>
            <a:off x="4976032" y="5627077"/>
            <a:ext cx="61077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 책의 예제들은 파이썬 </a:t>
            </a:r>
            <a:r>
              <a:rPr lang="en-US" altLang="ko-KR" sz="1400" b="1" dirty="0"/>
              <a:t>3.7</a:t>
            </a:r>
            <a:r>
              <a:rPr lang="ko-KR" altLang="en-US" sz="1400" b="1" dirty="0"/>
              <a:t>에서 작성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3.8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테스트 완료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예제 코드는 저자의 깃허브 </a:t>
            </a:r>
            <a:r>
              <a:rPr lang="en-US" altLang="ko-KR" sz="1400" b="1" dirty="0"/>
              <a:t>https://github.com/madscheme/introducing-python </a:t>
            </a:r>
            <a:r>
              <a:rPr lang="ko-KR" altLang="en-US" sz="1400" b="1" dirty="0"/>
              <a:t>에서 내려받을 수 있음 </a:t>
            </a:r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1-13</a:t>
            </a:r>
            <a:r>
              <a:rPr lang="ko-KR" altLang="en-US" dirty="0"/>
              <a:t> 연습문제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A414-EEAE-413B-BFCD-DA0450251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04438"/>
          </a:xfrm>
        </p:spPr>
        <p:txBody>
          <a:bodyPr anchor="ctr" anchorCtr="0">
            <a:normAutofit/>
          </a:bodyPr>
          <a:lstStyle/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1.1  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컴퓨터에 파이썬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이 설치되어 있지 않다면 부록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를 참조하여 컴퓨터 시스템에 맞는 파이썬을 설치하기</a:t>
            </a:r>
            <a:endParaRPr lang="en-US" altLang="ko-KR" sz="1800" dirty="0">
              <a:solidFill>
                <a:srgbClr val="000000"/>
              </a:solidFill>
              <a:latin typeface="YoonV YoonGothic100Std_OTF"/>
            </a:endParaRPr>
          </a:p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1.2 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파이썬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3 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대화식 인터프리터를 실행해보기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부록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B 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참조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)</a:t>
            </a:r>
            <a:br>
              <a:rPr lang="en-US" altLang="ko-KR" sz="180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      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인터프리터는 처음 몇 라인을 출력하고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&gt;&gt;&gt;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로 시작하는 한 라인을 볼 수 있음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이것은 파이썬 명령을 입력</a:t>
            </a:r>
            <a:br>
              <a:rPr lang="en-US" altLang="ko-KR" sz="180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      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하기 위한 프롬프트임</a:t>
            </a:r>
            <a:endParaRPr lang="en-US" altLang="ko-KR" sz="1800" dirty="0">
              <a:solidFill>
                <a:srgbClr val="000000"/>
              </a:solidFill>
              <a:latin typeface="YoonV YoonGothic100Std_OTF"/>
            </a:endParaRPr>
          </a:p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1.3 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대화식 인터프리터에 익숙해지기</a:t>
            </a:r>
            <a:br>
              <a:rPr lang="en-US" altLang="ko-KR" sz="180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인터프리터를 계산기처럼 사용해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8 * 9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를 입력하고 엔터키를 눌러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, 72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가 출력되었는가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?</a:t>
            </a:r>
          </a:p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1.4 	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숫자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47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을 입력하고 엔터키를 눌러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 47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이 출력되었는가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?</a:t>
            </a:r>
          </a:p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1.5	print(47)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을 입력하고 엔터키를 눌러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역시 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47</a:t>
            </a:r>
            <a:r>
              <a:rPr lang="ko-KR" altLang="en-US" sz="1800" dirty="0">
                <a:solidFill>
                  <a:srgbClr val="000000"/>
                </a:solidFill>
                <a:latin typeface="YoonV YoonGothic100Std_OTF"/>
              </a:rPr>
              <a:t>이 출력되었는가</a:t>
            </a: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96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95EFBCE-8954-472C-8F1F-534DC2D9E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A414-EEAE-413B-BFCD-DA0450251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04438"/>
          </a:xfrm>
        </p:spPr>
        <p:txBody>
          <a:bodyPr anchor="ctr" anchorCtr="0">
            <a:normAutofit/>
          </a:bodyPr>
          <a:lstStyle/>
          <a:p>
            <a:pPr marL="0" indent="0">
              <a:buClr>
                <a:schemeClr val="tx1"/>
              </a:buClr>
              <a:buNone/>
              <a:tabLst>
                <a:tab pos="3635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YoonV YoonGothic100Std_OTF"/>
              </a:rPr>
              <a:t>Test1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14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811834" y="779306"/>
            <a:ext cx="314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PART I - </a:t>
            </a:r>
            <a:r>
              <a:rPr lang="ko-KR" altLang="en-US" sz="2400" b="1" dirty="0">
                <a:latin typeface="+mj-ea"/>
                <a:ea typeface="+mj-ea"/>
              </a:rPr>
              <a:t>파이썬 기초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6" y="1415600"/>
            <a:ext cx="10661445" cy="4434215"/>
          </a:xfrm>
        </p:spPr>
        <p:txBody>
          <a:bodyPr vert="horz" lIns="91440" tIns="45720" rIns="91440" bIns="45720" numCol="2" spcCol="180000" rtlCol="0">
            <a:normAutofit fontScale="92500" lnSpcReduction="10000"/>
          </a:bodyPr>
          <a:lstStyle/>
          <a:p>
            <a:r>
              <a:rPr lang="en-US" altLang="ko-KR" dirty="0"/>
              <a:t>CHAPTER 01: </a:t>
            </a:r>
            <a:r>
              <a:rPr lang="ko-KR" altLang="en-US" dirty="0"/>
              <a:t>파이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/>
              <a:t>맛보기</a:t>
            </a:r>
            <a:endParaRPr lang="en-US" altLang="ko-KR" dirty="0"/>
          </a:p>
          <a:p>
            <a:pPr lvl="1"/>
            <a:r>
              <a:rPr lang="ko-KR" altLang="en-US" dirty="0"/>
              <a:t>파이썬 언어의 외형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용도 이해와 설치</a:t>
            </a:r>
            <a:endParaRPr lang="en-US" altLang="ko-KR" dirty="0"/>
          </a:p>
          <a:p>
            <a:r>
              <a:rPr lang="en-US" altLang="ko-KR" dirty="0"/>
              <a:t>CHAPTER 02: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  <a:p>
            <a:pPr lvl="1"/>
            <a:r>
              <a:rPr lang="ko-KR" altLang="en-US" dirty="0"/>
              <a:t>파이썬의 데이터 타입과 데이터를 리터럴 값과 변수로 나타내는 방법</a:t>
            </a:r>
            <a:endParaRPr lang="en-US" altLang="ko-KR" dirty="0"/>
          </a:p>
          <a:p>
            <a:r>
              <a:rPr lang="en-US" altLang="ko-KR" dirty="0"/>
              <a:t>CHAPTER 03: </a:t>
            </a:r>
            <a:r>
              <a:rPr lang="ko-KR" altLang="en-US" dirty="0"/>
              <a:t>숫자</a:t>
            </a:r>
          </a:p>
          <a:p>
            <a:pPr lvl="1"/>
            <a:r>
              <a:rPr lang="ko-KR" altLang="en-US" dirty="0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부동소수점 숫자</a:t>
            </a:r>
            <a:r>
              <a:rPr lang="en-US" altLang="ko-KR" dirty="0"/>
              <a:t>, </a:t>
            </a:r>
            <a:r>
              <a:rPr lang="ko-KR" altLang="en-US" dirty="0"/>
              <a:t>텍스트 문자열에 대한 데이터 타입과 기초 수학 연산</a:t>
            </a:r>
            <a:endParaRPr lang="en-US" altLang="ko-KR" dirty="0"/>
          </a:p>
          <a:p>
            <a:r>
              <a:rPr lang="en-US" altLang="ko-KR" dirty="0"/>
              <a:t>CHAPTER 04: </a:t>
            </a:r>
            <a:r>
              <a:rPr lang="ko-KR" altLang="en-US" dirty="0"/>
              <a:t>선택하기</a:t>
            </a:r>
            <a:r>
              <a:rPr lang="en-US" altLang="ko-KR" dirty="0"/>
              <a:t>: if</a:t>
            </a:r>
          </a:p>
          <a:p>
            <a:pPr lvl="1"/>
            <a:r>
              <a:rPr lang="ko-KR" altLang="en-US" dirty="0"/>
              <a:t>데이터를 비교하여 다른 코드줄을 실행하는 </a:t>
            </a:r>
            <a:r>
              <a:rPr lang="en-US" altLang="ko-KR" dirty="0"/>
              <a:t>if</a:t>
            </a:r>
            <a:r>
              <a:rPr lang="ko-KR" altLang="en-US" dirty="0"/>
              <a:t>문 학습</a:t>
            </a:r>
            <a:endParaRPr lang="en-US" altLang="ko-KR" dirty="0"/>
          </a:p>
          <a:p>
            <a:r>
              <a:rPr lang="en-US" altLang="ko-KR" dirty="0"/>
              <a:t>CHAPTER 05: </a:t>
            </a:r>
            <a:r>
              <a:rPr lang="ko-KR" altLang="en-US" dirty="0"/>
              <a:t>텍스트 문자열</a:t>
            </a:r>
            <a:endParaRPr lang="en-US" altLang="ko-KR" dirty="0"/>
          </a:p>
          <a:p>
            <a:pPr lvl="1"/>
            <a:r>
              <a:rPr lang="ko-KR" altLang="en-US" dirty="0"/>
              <a:t>문자열 출력</a:t>
            </a:r>
            <a:r>
              <a:rPr lang="en-US" altLang="ko-KR" dirty="0"/>
              <a:t>, </a:t>
            </a:r>
            <a:r>
              <a:rPr lang="ko-KR" altLang="en-US" dirty="0"/>
              <a:t>결합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 방법</a:t>
            </a:r>
            <a:endParaRPr lang="en-US" altLang="ko-KR" dirty="0"/>
          </a:p>
          <a:p>
            <a:r>
              <a:rPr lang="en-US" altLang="ko-KR" dirty="0"/>
              <a:t>CHAPTER 06: </a:t>
            </a:r>
            <a:r>
              <a:rPr lang="ko-KR" altLang="en-US" dirty="0"/>
              <a:t>반복문</a:t>
            </a:r>
            <a:r>
              <a:rPr lang="en-US" altLang="ko-KR" dirty="0"/>
              <a:t>: while</a:t>
            </a:r>
            <a:r>
              <a:rPr lang="ko-KR" altLang="en-US" dirty="0"/>
              <a:t>과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반복문을 만드는 두 가지 방법과 이터레이터</a:t>
            </a:r>
            <a:endParaRPr lang="en-US" altLang="ko-KR" dirty="0"/>
          </a:p>
          <a:p>
            <a:r>
              <a:rPr lang="en-US" altLang="ko-KR" dirty="0"/>
              <a:t>CHAPTER 07: </a:t>
            </a:r>
            <a:r>
              <a:rPr lang="ko-KR" altLang="en-US" dirty="0"/>
              <a:t>튜플과 리스트</a:t>
            </a:r>
            <a:endParaRPr lang="en-US" altLang="ko-KR" dirty="0"/>
          </a:p>
          <a:p>
            <a:pPr lvl="1"/>
            <a:r>
              <a:rPr lang="ko-KR" altLang="en-US" dirty="0"/>
              <a:t>파이썬에 내장된 고수준</a:t>
            </a:r>
            <a:r>
              <a:rPr lang="en-US" altLang="ko-KR" dirty="0"/>
              <a:t>(high level) </a:t>
            </a:r>
            <a:r>
              <a:rPr lang="ko-KR" altLang="en-US" dirty="0"/>
              <a:t>자료구조인</a:t>
            </a:r>
            <a:r>
              <a:rPr lang="en-US" altLang="ko-KR" dirty="0"/>
              <a:t> </a:t>
            </a:r>
            <a:r>
              <a:rPr lang="ko-KR" altLang="en-US" dirty="0"/>
              <a:t>리스트와 튜플 학습</a:t>
            </a:r>
            <a:endParaRPr lang="en-US" altLang="ko-KR" dirty="0"/>
          </a:p>
          <a:p>
            <a:r>
              <a:rPr lang="en-US" altLang="ko-KR" dirty="0"/>
              <a:t>CHAPTER 08: </a:t>
            </a:r>
            <a:r>
              <a:rPr lang="ko-KR" altLang="en-US" dirty="0"/>
              <a:t>딕셔너리와 셋</a:t>
            </a:r>
            <a:endParaRPr lang="en-US" altLang="ko-KR" dirty="0"/>
          </a:p>
          <a:p>
            <a:pPr lvl="1"/>
            <a:r>
              <a:rPr lang="ko-KR" altLang="en-US" dirty="0"/>
              <a:t>값으로 데이터를 저장하는 딕셔너리와 셋 기능</a:t>
            </a:r>
            <a:endParaRPr lang="en-US" altLang="ko-KR" dirty="0"/>
          </a:p>
          <a:p>
            <a:r>
              <a:rPr lang="en-US" altLang="ko-KR" dirty="0"/>
              <a:t>CHAPTER 09: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함수로 코드를 패키징하고</a:t>
            </a:r>
            <a:r>
              <a:rPr lang="en-US" altLang="ko-KR" dirty="0"/>
              <a:t>, </a:t>
            </a:r>
            <a:r>
              <a:rPr lang="ko-KR" altLang="en-US" dirty="0"/>
              <a:t>예상되는 오류를 예외</a:t>
            </a:r>
            <a:r>
              <a:rPr lang="en-US" altLang="ko-KR" dirty="0"/>
              <a:t> </a:t>
            </a:r>
            <a:r>
              <a:rPr lang="ko-KR" altLang="en-US" dirty="0"/>
              <a:t>처리하기</a:t>
            </a:r>
            <a:endParaRPr lang="en-US" altLang="ko-KR" dirty="0"/>
          </a:p>
          <a:p>
            <a:r>
              <a:rPr lang="en-US" altLang="ko-KR" dirty="0"/>
              <a:t>CHAPTER 10: </a:t>
            </a:r>
            <a:r>
              <a:rPr lang="ko-KR" altLang="en-US" dirty="0"/>
              <a:t>객체와 클래스</a:t>
            </a:r>
            <a:endParaRPr lang="en-US" altLang="ko-KR" dirty="0"/>
          </a:p>
          <a:p>
            <a:pPr lvl="1"/>
            <a:r>
              <a:rPr lang="ko-KR" altLang="en-US" dirty="0"/>
              <a:t>객체를 직접 만들고 기존 객체의 행동을 수정해보며 객체와 클래스 익히기</a:t>
            </a:r>
            <a:endParaRPr lang="en-US" altLang="ko-KR" dirty="0"/>
          </a:p>
          <a:p>
            <a:r>
              <a:rPr lang="en-US" altLang="ko-KR" dirty="0"/>
              <a:t>CHAPTER 11: </a:t>
            </a:r>
            <a:r>
              <a:rPr lang="ko-KR" altLang="en-US" dirty="0"/>
              <a:t>모듈과 패키지</a:t>
            </a:r>
            <a:endParaRPr lang="en-US" altLang="ko-KR" dirty="0"/>
          </a:p>
          <a:p>
            <a:pPr lvl="1"/>
            <a:r>
              <a:rPr lang="ko-KR" altLang="en-US" dirty="0"/>
              <a:t>코드 구조를 위한 파이썬 모듈 및 패키지 학습</a:t>
            </a:r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644D4E1A-02CF-400F-A2EF-FC8BDE4B3D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811834" y="779306"/>
            <a:ext cx="323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PART II - </a:t>
            </a:r>
            <a:r>
              <a:rPr lang="ko-KR" altLang="en-US" sz="2400" b="1" dirty="0">
                <a:latin typeface="+mj-ea"/>
                <a:ea typeface="+mj-ea"/>
              </a:rPr>
              <a:t>파이썬 실전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4832800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en-US" altLang="ko-KR" dirty="0"/>
              <a:t>CHAPTER 12: </a:t>
            </a:r>
            <a:r>
              <a:rPr lang="ko-KR" altLang="en-US" dirty="0"/>
              <a:t>데이터 길들이기</a:t>
            </a:r>
            <a:endParaRPr lang="en-US" altLang="ko-KR" dirty="0"/>
          </a:p>
          <a:p>
            <a:pPr lvl="1"/>
            <a:r>
              <a:rPr lang="ko-KR" altLang="en-US" dirty="0"/>
              <a:t>데이터를 프로처럼 관리</a:t>
            </a:r>
            <a:r>
              <a:rPr lang="en-US" altLang="ko-KR" dirty="0"/>
              <a:t>(</a:t>
            </a:r>
            <a:r>
              <a:rPr lang="ko-KR" altLang="en-US" dirty="0"/>
              <a:t>또는 맹글링</a:t>
            </a:r>
            <a:r>
              <a:rPr lang="en-US" altLang="ko-KR" dirty="0"/>
              <a:t>mangling)</a:t>
            </a:r>
            <a:r>
              <a:rPr lang="ko-KR" altLang="en-US" dirty="0"/>
              <a:t>하는 방법</a:t>
            </a:r>
            <a:endParaRPr lang="en-US" altLang="ko-KR" dirty="0"/>
          </a:p>
          <a:p>
            <a:r>
              <a:rPr lang="en-US" altLang="ko-KR" dirty="0"/>
              <a:t>CHAPTER 13: </a:t>
            </a:r>
            <a:r>
              <a:rPr lang="ko-KR" altLang="en-US" dirty="0"/>
              <a:t>날짜와 시간</a:t>
            </a:r>
          </a:p>
          <a:p>
            <a:pPr lvl="1"/>
            <a:r>
              <a:rPr lang="ko-KR" altLang="en-US" dirty="0"/>
              <a:t>날짜와 시간을 다루는 일반적인 문제와 유용한 해결책</a:t>
            </a:r>
            <a:endParaRPr lang="en-US" altLang="ko-KR" dirty="0"/>
          </a:p>
          <a:p>
            <a:r>
              <a:rPr lang="en-US" altLang="ko-KR" dirty="0"/>
              <a:t>CHAPTER 14: </a:t>
            </a:r>
            <a:r>
              <a:rPr lang="ko-KR" altLang="en-US" dirty="0"/>
              <a:t>파일과 디렉터리</a:t>
            </a:r>
          </a:p>
          <a:p>
            <a:pPr lvl="1"/>
            <a:r>
              <a:rPr lang="ko-KR" altLang="en-US" dirty="0"/>
              <a:t>파일과 디렉터리를 만들고 사용하는 방법</a:t>
            </a:r>
            <a:endParaRPr lang="en-US" altLang="ko-KR" dirty="0"/>
          </a:p>
          <a:p>
            <a:r>
              <a:rPr lang="en-US" altLang="ko-KR" dirty="0"/>
              <a:t>CHAPTER 15: </a:t>
            </a:r>
            <a:r>
              <a:rPr lang="ko-KR" altLang="en-US" dirty="0"/>
              <a:t>프로세스와 동시성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스레드를 사용하여 한 번에 더 많은 작업을 수행하는 방법</a:t>
            </a:r>
            <a:endParaRPr lang="en-US" altLang="ko-KR" dirty="0"/>
          </a:p>
          <a:p>
            <a:r>
              <a:rPr lang="en-US" altLang="ko-KR" dirty="0"/>
              <a:t>CHAPTER 16: </a:t>
            </a:r>
            <a:r>
              <a:rPr lang="ko-KR" altLang="en-US" dirty="0"/>
              <a:t>파일과 데이터베이스</a:t>
            </a:r>
            <a:endParaRPr lang="en-US" altLang="ko-KR" dirty="0"/>
          </a:p>
          <a:p>
            <a:pPr lvl="1"/>
            <a:r>
              <a:rPr lang="ko-KR" altLang="en-US" dirty="0"/>
              <a:t>특수 파일 및 데이터베이스를 사용한 저장 및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CHAPTER 17: </a:t>
            </a:r>
            <a:r>
              <a:rPr lang="ko-KR" altLang="en-US" dirty="0"/>
              <a:t>네트워크 </a:t>
            </a:r>
            <a:endParaRPr lang="en-US" altLang="ko-KR" dirty="0"/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동시성 및 기타 이유로 사용할 수 있는 공간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네트워킹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으로 데이터 이동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en-US" altLang="ko-KR" dirty="0"/>
              <a:t>CHAPTER 18: </a:t>
            </a:r>
            <a:r>
              <a:rPr lang="ko-KR" altLang="en-US" dirty="0"/>
              <a:t>웹 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API, </a:t>
            </a:r>
            <a:r>
              <a:rPr lang="ko-KR" altLang="en-US" dirty="0"/>
              <a:t>프레임워크를 살펴보고 템플릿을 이용하여 실제 웹사이트를 구축</a:t>
            </a:r>
            <a:endParaRPr lang="en-US" altLang="ko-KR" dirty="0"/>
          </a:p>
          <a:p>
            <a:r>
              <a:rPr lang="en-US" altLang="ko-KR" dirty="0"/>
              <a:t>CHAPTER 19: </a:t>
            </a:r>
            <a:r>
              <a:rPr lang="ko-KR" altLang="en-US" dirty="0"/>
              <a:t>파이써니스타 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파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이썬 개발의 기술과 과학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그리고 ‘모범 사례’와 유용한 팁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en-US" altLang="ko-KR" dirty="0"/>
              <a:t>CHAPTER 20: </a:t>
            </a:r>
            <a:r>
              <a:rPr lang="ko-KR" altLang="en-US" dirty="0"/>
              <a:t>파이 아트</a:t>
            </a:r>
            <a:endParaRPr lang="en-US" altLang="ko-KR" dirty="0"/>
          </a:p>
          <a:p>
            <a:pPr lvl="1"/>
            <a:r>
              <a:rPr lang="en-US" altLang="ko-KR" dirty="0"/>
              <a:t>2D, 3D, </a:t>
            </a:r>
            <a:r>
              <a:rPr lang="ko-KR" altLang="en-US" dirty="0"/>
              <a:t>시각화 등 예술 분야의 파이썬 활용</a:t>
            </a:r>
            <a:endParaRPr lang="en-US" altLang="ko-KR" dirty="0"/>
          </a:p>
          <a:p>
            <a:r>
              <a:rPr lang="en-US" altLang="ko-KR" dirty="0"/>
              <a:t>CHAPTER 21: </a:t>
            </a:r>
            <a:r>
              <a:rPr lang="ko-KR" altLang="en-US" dirty="0"/>
              <a:t>파이 비즈니스</a:t>
            </a:r>
            <a:endParaRPr lang="en-US" altLang="ko-KR" dirty="0"/>
          </a:p>
          <a:p>
            <a:pPr lvl="1"/>
            <a:r>
              <a:rPr lang="ko-KR" altLang="en-US" dirty="0"/>
              <a:t>데이터 시각화</a:t>
            </a:r>
            <a:r>
              <a:rPr lang="en-US" altLang="ko-KR" dirty="0"/>
              <a:t>(</a:t>
            </a:r>
            <a:r>
              <a:rPr lang="ko-KR" altLang="en-US" dirty="0"/>
              <a:t>플롯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),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규정과 같은 특정 비즈니스 애플리케이션</a:t>
            </a:r>
            <a:endParaRPr lang="en-US" altLang="ko-KR" dirty="0"/>
          </a:p>
          <a:p>
            <a:r>
              <a:rPr lang="en-US" altLang="ko-KR" dirty="0"/>
              <a:t>CHAPTER 22: </a:t>
            </a:r>
            <a:r>
              <a:rPr lang="ko-KR" altLang="en-US" dirty="0"/>
              <a:t>파이 과학</a:t>
            </a:r>
            <a:endParaRPr lang="en-US" altLang="ko-KR" dirty="0"/>
          </a:p>
          <a:p>
            <a:pPr lvl="1"/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 통계 함수와 써드파티 파이썬 패키지</a:t>
            </a:r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D0E1051F-334D-40C1-87C1-D935089F57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70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811834" y="77930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APPENDIX - </a:t>
            </a:r>
            <a:r>
              <a:rPr lang="ko-KR" altLang="en-US" sz="2400" b="1" dirty="0">
                <a:latin typeface="+mj-ea"/>
                <a:ea typeface="+mj-ea"/>
              </a:rPr>
              <a:t>부록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E49E7A0-2496-4343-8303-72CAA46C351E}"/>
              </a:ext>
            </a:extLst>
          </p:cNvPr>
          <p:cNvSpPr txBox="1">
            <a:spLocks/>
          </p:cNvSpPr>
          <p:nvPr/>
        </p:nvSpPr>
        <p:spPr>
          <a:xfrm>
            <a:off x="1088902" y="1417684"/>
            <a:ext cx="10305928" cy="2011316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7913">
              <a:tabLst>
                <a:tab pos="1077913" algn="l"/>
              </a:tabLst>
            </a:pPr>
            <a:r>
              <a:rPr lang="ko-KR" altLang="en-US" dirty="0"/>
              <a:t>부록</a:t>
            </a:r>
            <a:r>
              <a:rPr lang="en-US" altLang="ko-KR" dirty="0"/>
              <a:t> A	: </a:t>
            </a:r>
            <a:r>
              <a:rPr lang="ko-KR" altLang="en-US" dirty="0"/>
              <a:t>하드웨어와 소프트웨어</a:t>
            </a:r>
            <a:endParaRPr lang="en-US" altLang="ko-KR" dirty="0"/>
          </a:p>
          <a:p>
            <a:pPr>
              <a:tabLst>
                <a:tab pos="1077913" algn="l"/>
              </a:tabLst>
            </a:pPr>
            <a:r>
              <a:rPr lang="ko-KR" altLang="en-US" dirty="0"/>
              <a:t>부록</a:t>
            </a:r>
            <a:r>
              <a:rPr lang="en-US" altLang="ko-KR" dirty="0"/>
              <a:t> B	: </a:t>
            </a:r>
            <a:r>
              <a:rPr lang="ko-KR" altLang="en-US" dirty="0"/>
              <a:t>파이썬 </a:t>
            </a:r>
            <a:r>
              <a:rPr lang="en-US" altLang="ko-KR" dirty="0"/>
              <a:t>3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tabLst>
                <a:tab pos="1077913" algn="l"/>
              </a:tabLst>
            </a:pPr>
            <a:r>
              <a:rPr lang="ko-KR" altLang="en-US" dirty="0"/>
              <a:t>부록</a:t>
            </a:r>
            <a:r>
              <a:rPr lang="en-US" altLang="ko-KR" dirty="0"/>
              <a:t> C : </a:t>
            </a:r>
            <a:r>
              <a:rPr lang="ko-KR" altLang="en-US" dirty="0"/>
              <a:t>완전히 다른 것</a:t>
            </a:r>
            <a:r>
              <a:rPr lang="en-US" altLang="ko-KR" dirty="0"/>
              <a:t>: Async</a:t>
            </a:r>
          </a:p>
          <a:p>
            <a:pPr>
              <a:tabLst>
                <a:tab pos="1077913" algn="l"/>
              </a:tabLst>
            </a:pPr>
            <a:r>
              <a:rPr lang="ko-KR" altLang="en-US" dirty="0"/>
              <a:t>부록</a:t>
            </a:r>
            <a:r>
              <a:rPr lang="en-US" altLang="ko-KR" dirty="0"/>
              <a:t> D	: </a:t>
            </a:r>
            <a:r>
              <a:rPr lang="ko-KR" altLang="en-US" dirty="0"/>
              <a:t>연습문제 정답</a:t>
            </a:r>
            <a:endParaRPr lang="en-US" altLang="ko-KR" dirty="0"/>
          </a:p>
          <a:p>
            <a:pPr>
              <a:tabLst>
                <a:tab pos="1077913" algn="l"/>
              </a:tabLst>
            </a:pPr>
            <a:r>
              <a:rPr lang="ko-KR" altLang="en-US" dirty="0"/>
              <a:t>부록</a:t>
            </a:r>
            <a:r>
              <a:rPr lang="en-US" altLang="ko-KR" dirty="0"/>
              <a:t> E	: </a:t>
            </a:r>
            <a:r>
              <a:rPr lang="ko-KR" altLang="en-US" dirty="0"/>
              <a:t>커닝페이퍼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9B408A98-3841-4AB6-B3CE-ADC7990CE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5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01: </a:t>
            </a:r>
            <a:r>
              <a:rPr lang="ko-KR" altLang="en-US" dirty="0"/>
              <a:t>파이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/>
              <a:t>맛보기</a:t>
            </a: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10064" y="1906438"/>
            <a:ext cx="10034954" cy="4137174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>
              <a:tabLst>
                <a:tab pos="1524000" algn="l"/>
              </a:tabLst>
            </a:pPr>
            <a:r>
              <a:rPr lang="en-US" altLang="ko-KR" sz="2000" dirty="0"/>
              <a:t>SECTION 1-1 	</a:t>
            </a:r>
            <a:r>
              <a:rPr lang="ko-KR" altLang="en-US" sz="2000" dirty="0"/>
              <a:t>미스터리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1-2 	</a:t>
            </a:r>
            <a:r>
              <a:rPr lang="ko-KR" altLang="en-US" sz="2000" dirty="0"/>
              <a:t>작은 프로그램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1-3 	</a:t>
            </a:r>
            <a:r>
              <a:rPr lang="ko-KR" altLang="en-US" sz="2000" dirty="0"/>
              <a:t>조금 더 큰 프로그램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1-4 	</a:t>
            </a:r>
            <a:r>
              <a:rPr lang="ko-KR" altLang="en-US" sz="2000" dirty="0"/>
              <a:t>파이썬 활용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1-5 	</a:t>
            </a:r>
            <a:r>
              <a:rPr lang="ko-KR" altLang="en-US" sz="2000" dirty="0"/>
              <a:t>파이썬과 다른 언어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1-6 	</a:t>
            </a:r>
            <a:r>
              <a:rPr lang="ko-KR" altLang="en-US" sz="2000" dirty="0"/>
              <a:t>왜 파이썬인가</a:t>
            </a:r>
            <a:r>
              <a:rPr lang="en-US" altLang="ko-KR" sz="2000" dirty="0"/>
              <a:t>?</a:t>
            </a:r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1-7	</a:t>
            </a:r>
            <a:r>
              <a:rPr lang="ko-KR" altLang="en-US" sz="2000" dirty="0"/>
              <a:t>상황에 따른 파이썬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1-8	</a:t>
            </a:r>
            <a:r>
              <a:rPr lang="ko-KR" altLang="en-US" sz="2000" dirty="0"/>
              <a:t>파이썬 </a:t>
            </a:r>
            <a:r>
              <a:rPr lang="en-US" altLang="ko-KR" sz="2000" dirty="0"/>
              <a:t>2</a:t>
            </a:r>
            <a:r>
              <a:rPr lang="ko-KR" altLang="en-US" sz="2000" dirty="0"/>
              <a:t>와 파이썬 </a:t>
            </a:r>
            <a:r>
              <a:rPr lang="en-US" altLang="ko-KR" sz="2000" dirty="0"/>
              <a:t>3</a:t>
            </a:r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1-9	</a:t>
            </a:r>
            <a:r>
              <a:rPr lang="ko-KR" altLang="en-US" sz="2000" dirty="0"/>
              <a:t>파이썬 설치하기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1-10	</a:t>
            </a:r>
            <a:r>
              <a:rPr lang="ko-KR" altLang="en-US" sz="2000" dirty="0"/>
              <a:t>파이썬 실행하기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1-11	</a:t>
            </a:r>
            <a:r>
              <a:rPr lang="ko-KR" altLang="en-US" sz="2000" dirty="0"/>
              <a:t>파이썬 철학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1-12	</a:t>
            </a:r>
            <a:r>
              <a:rPr lang="ko-KR" altLang="en-US" sz="2000" dirty="0"/>
              <a:t>다음 장에서는</a:t>
            </a:r>
            <a:endParaRPr lang="en-US" altLang="ko-KR" sz="2000" dirty="0"/>
          </a:p>
          <a:p>
            <a:pPr>
              <a:tabLst>
                <a:tab pos="1524000" algn="l"/>
              </a:tabLst>
            </a:pPr>
            <a:r>
              <a:rPr lang="en-US" altLang="ko-KR" sz="2000" dirty="0"/>
              <a:t>SECTION 1-13	</a:t>
            </a:r>
            <a:r>
              <a:rPr lang="ko-KR" altLang="en-US" sz="2000" dirty="0"/>
              <a:t>연습문제</a:t>
            </a:r>
            <a:endParaRPr lang="en-US" altLang="ko-KR" sz="2000" dirty="0"/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A4206A5B-E274-46A7-B024-B65086789B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01 </a:t>
            </a:r>
            <a:r>
              <a:rPr lang="ko-KR" altLang="en-US" sz="3600" b="1" dirty="0">
                <a:cs typeface="+mj-cs"/>
              </a:rPr>
              <a:t>파이</a:t>
            </a:r>
            <a:r>
              <a:rPr lang="en-US" altLang="ko-KR" sz="3600" b="1" dirty="0">
                <a:cs typeface="+mj-cs"/>
              </a:rPr>
              <a:t>(</a:t>
            </a:r>
            <a:r>
              <a:rPr lang="en-US" altLang="ko-KR" sz="3600" b="1" dirty="0" err="1">
                <a:cs typeface="+mj-cs"/>
              </a:rPr>
              <a:t>Py</a:t>
            </a:r>
            <a:r>
              <a:rPr lang="en-US" altLang="ko-KR" sz="3600" b="1" dirty="0">
                <a:cs typeface="+mj-cs"/>
              </a:rPr>
              <a:t>) </a:t>
            </a:r>
            <a:r>
              <a:rPr lang="ko-KR" altLang="en-US" sz="3600" b="1" dirty="0">
                <a:cs typeface="+mj-cs"/>
              </a:rPr>
              <a:t>맛보기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파이썬 언어의 외형</a:t>
            </a:r>
            <a:r>
              <a:rPr lang="en-US" altLang="ko-KR" sz="1600" dirty="0"/>
              <a:t>, </a:t>
            </a:r>
            <a:r>
              <a:rPr lang="ko-KR" altLang="en-US" sz="1600" dirty="0"/>
              <a:t>기능</a:t>
            </a:r>
            <a:r>
              <a:rPr lang="en-US" altLang="ko-KR" sz="1600" dirty="0"/>
              <a:t>, </a:t>
            </a:r>
            <a:r>
              <a:rPr lang="ko-KR" altLang="en-US" sz="1600" dirty="0"/>
              <a:t>용도 이해와 설치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미스터리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45115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어디서나 만나는 관용구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전문 용어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작은 언어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뜨개질 패턴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식재료 목록과 요리법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뜨개질 패턴과 요리법의 공통점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규칙적인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어휘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vocabulary(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약어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어디서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무엇이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어떻게 사용될 수 있다는 규칙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syntax)</a:t>
            </a:r>
          </a:p>
          <a:p>
            <a:pPr lvl="2"/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작업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operation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의 시퀀스가 순차적으로 수행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레프세를 구울 때처럼 어떤 동작이 반복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루프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loop)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될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작업의 시퀀스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function)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참조할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데이터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일부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실과 감자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 사용되거나 생성 또는 수정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데이터 작업에 사용되는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도구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실과 바늘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냄비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믹서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오븐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결과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예측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9734B-A102-41C9-AD17-4BA238EE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95" y="1073561"/>
            <a:ext cx="4608390" cy="1027012"/>
          </a:xfrm>
          <a:prstGeom prst="rect">
            <a:avLst/>
          </a:prstGeom>
        </p:spPr>
      </p:pic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8B261A3-E5BC-4A82-BA9A-AA67BCEDB8BE}"/>
              </a:ext>
            </a:extLst>
          </p:cNvPr>
          <p:cNvSpPr/>
          <p:nvPr/>
        </p:nvSpPr>
        <p:spPr>
          <a:xfrm>
            <a:off x="7606401" y="2359126"/>
            <a:ext cx="1477108" cy="2003554"/>
          </a:xfrm>
          <a:prstGeom prst="flowChartDocumen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식재료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1/2 c. </a:t>
            </a:r>
            <a:r>
              <a:rPr lang="ko-KR" altLang="en-US" sz="1400" dirty="0">
                <a:solidFill>
                  <a:schemeClr val="tx1"/>
                </a:solidFill>
              </a:rPr>
              <a:t>버터 혹은 마가린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1/2 c. </a:t>
            </a:r>
            <a:r>
              <a:rPr lang="ko-KR" altLang="en-US" sz="1400" dirty="0">
                <a:solidFill>
                  <a:schemeClr val="tx1"/>
                </a:solidFill>
              </a:rPr>
              <a:t>크림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 1/2 c. </a:t>
            </a:r>
            <a:r>
              <a:rPr lang="ko-KR" altLang="en-US" sz="1400" dirty="0">
                <a:solidFill>
                  <a:schemeClr val="tx1"/>
                </a:solidFill>
              </a:rPr>
              <a:t>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7AAAE12-3499-4A60-AE39-BCFC7CC94A3A}"/>
              </a:ext>
            </a:extLst>
          </p:cNvPr>
          <p:cNvSpPr/>
          <p:nvPr/>
        </p:nvSpPr>
        <p:spPr>
          <a:xfrm>
            <a:off x="9459584" y="2359126"/>
            <a:ext cx="2061855" cy="2003554"/>
          </a:xfrm>
          <a:prstGeom prst="flowChartDocumen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요리법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모든 재료를 섞는다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모양 </a:t>
            </a: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개를 만든다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다음 단계를 실행하기 전에</a:t>
            </a:r>
            <a:r>
              <a:rPr lang="en-US" altLang="ko-KR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0370B26A-39C7-4279-BE71-23C4A4BBAA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작은 프로그램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918391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프로그래밍은 단지 올바른 단어와 규칙을 학습하는 것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파이썬 프로그램에는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for, in, print, ,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콤마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), :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콜론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), ( )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괄호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등 몇 가지 특별한 단어 와 기호가 있으며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언어의 구문에서 중요한 부분을 차지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리스트의 개별 단어들은 파이썬 문자열이다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따옴표로 묶인 텍스트 문자의 시퀀스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파이썬 리 스트는 대괄호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([ ] 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를 사용하며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항목을 쉼표로 구분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리스트의 맨 처음부터 오프셋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offset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으로 접근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. 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번째 값은 오프셋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이고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번째 값은 오프셋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딕셔너리에 이름과 인용문을 저장하고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이름에 해당하는 값을 쉽게 찾을 수 있음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딕셔너리는 리스트의 대안으로 유용하게 사용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lvl="1"/>
            <a:endParaRPr lang="en-US" altLang="ko-KR" sz="1800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E0706-3494-47B0-A29A-A21B9ED1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28" y="3798911"/>
            <a:ext cx="3440520" cy="2125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AD1BC-D337-40DA-88BF-FFE13E41240D}"/>
              </a:ext>
            </a:extLst>
          </p:cNvPr>
          <p:cNvSpPr txBox="1"/>
          <p:nvPr/>
        </p:nvSpPr>
        <p:spPr>
          <a:xfrm>
            <a:off x="4939643" y="5973991"/>
            <a:ext cx="202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예제 </a:t>
            </a:r>
            <a:r>
              <a:rPr lang="en-US" altLang="ko-KR" sz="1400" dirty="0">
                <a:latin typeface="+mj-ea"/>
                <a:ea typeface="+mj-ea"/>
              </a:rPr>
              <a:t>1-3 quotes.py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637E6BCB-6C25-42D9-9B6E-6EF45FB5B2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처음 시작하는 파이썬 </a:t>
            </a:r>
            <a:r>
              <a:rPr lang="en-US" altLang="ko-KR" b="1" dirty="0"/>
              <a:t>(2</a:t>
            </a:r>
            <a:r>
              <a:rPr lang="ko-KR" altLang="en-US" b="1" dirty="0"/>
              <a:t>판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5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17415</TotalTime>
  <Words>2226</Words>
  <Application>Microsoft Office PowerPoint</Application>
  <PresentationFormat>와이드스크린</PresentationFormat>
  <Paragraphs>266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D2Coding</vt:lpstr>
      <vt:lpstr>ITC Garamond Std</vt:lpstr>
      <vt:lpstr>YoonV YoonGothic100Std_OTF</vt:lpstr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처음 시작하는 파이썬 (2판)</vt:lpstr>
      <vt:lpstr>시작하기전에</vt:lpstr>
      <vt:lpstr>이 책의 학습 목표</vt:lpstr>
      <vt:lpstr>이 책의 학습 목표</vt:lpstr>
      <vt:lpstr>이 책의 학습 목표</vt:lpstr>
      <vt:lpstr>Contents</vt:lpstr>
      <vt:lpstr>PowerPoint 프레젠테이션</vt:lpstr>
      <vt:lpstr>SECTION 1-1 미스터리</vt:lpstr>
      <vt:lpstr>SECTION 1-2 작은 프로그램</vt:lpstr>
      <vt:lpstr>SECTION 1-3 조금 더 큰 프로그램</vt:lpstr>
      <vt:lpstr>SECTION 1-4 파이썬 활용</vt:lpstr>
      <vt:lpstr>SECTION 1-5 파이썬과 다른 언어</vt:lpstr>
      <vt:lpstr>SECTION 1-6 왜 파이썬인가?</vt:lpstr>
      <vt:lpstr>SECTION 1-7 상황에 따른 파이썬</vt:lpstr>
      <vt:lpstr>SECTION 1-8 파이썬 2와 파이썬 3</vt:lpstr>
      <vt:lpstr>SECTION 1-9 파이썬 설치하기</vt:lpstr>
      <vt:lpstr>SECTION 1-10 파이썬 실행하기</vt:lpstr>
      <vt:lpstr>SECTION 1-11 파이썬 철학</vt:lpstr>
      <vt:lpstr>SECTION 1-12 다음 장에서는</vt:lpstr>
      <vt:lpstr>SECTION 1-13 연습문제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윤성철</cp:lastModifiedBy>
  <cp:revision>326</cp:revision>
  <dcterms:created xsi:type="dcterms:W3CDTF">2020-01-31T07:25:46Z</dcterms:created>
  <dcterms:modified xsi:type="dcterms:W3CDTF">2022-07-14T05:35:20Z</dcterms:modified>
</cp:coreProperties>
</file>