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2" r:id="rId3"/>
    <p:sldId id="290" r:id="rId4"/>
    <p:sldId id="291" r:id="rId5"/>
    <p:sldId id="386" r:id="rId6"/>
    <p:sldId id="351" r:id="rId7"/>
    <p:sldId id="390" r:id="rId8"/>
    <p:sldId id="391" r:id="rId9"/>
    <p:sldId id="352" r:id="rId10"/>
    <p:sldId id="394" r:id="rId11"/>
    <p:sldId id="353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2D65C0"/>
    <a:srgbClr val="7DA1DA"/>
    <a:srgbClr val="D5D6DA"/>
    <a:srgbClr val="F6F8FA"/>
    <a:srgbClr val="3D3F41"/>
    <a:srgbClr val="A5A5A5"/>
    <a:srgbClr val="EC8F20"/>
    <a:srgbClr val="F4C342"/>
    <a:srgbClr val="FF7567"/>
    <a:srgbClr val="6A6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771" autoAdjust="0"/>
    <p:restoredTop sz="94660"/>
  </p:normalViewPr>
  <p:slideViewPr>
    <p:cSldViewPr snapToGrid="0">
      <p:cViewPr>
        <p:scale>
          <a:sx n="51" d="100"/>
          <a:sy n="51" d="100"/>
        </p:scale>
        <p:origin x="1836" y="1476"/>
      </p:cViewPr>
      <p:guideLst>
        <p:guide orient="horz" pos="21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D38FF-209A-4F51-9700-BA9E992FC4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1BA68-79A1-484B-A3FE-748FF7EF02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98106" y="356497"/>
            <a:ext cx="897499" cy="936645"/>
            <a:chOff x="480963" y="180574"/>
            <a:chExt cx="897499" cy="936645"/>
          </a:xfrm>
        </p:grpSpPr>
        <p:grpSp>
          <p:nvGrpSpPr>
            <p:cNvPr id="8" name="组合 7"/>
            <p:cNvGrpSpPr/>
            <p:nvPr/>
          </p:nvGrpSpPr>
          <p:grpSpPr>
            <a:xfrm>
              <a:off x="480963" y="180574"/>
              <a:ext cx="730050" cy="645943"/>
              <a:chOff x="2383479" y="2055916"/>
              <a:chExt cx="3094484" cy="2737974"/>
            </a:xfrm>
          </p:grpSpPr>
          <p:sp>
            <p:nvSpPr>
              <p:cNvPr id="20" name="Freeform 5"/>
              <p:cNvSpPr/>
              <p:nvPr/>
            </p:nvSpPr>
            <p:spPr bwMode="auto">
              <a:xfrm rot="16200000">
                <a:off x="2558947" y="2211577"/>
                <a:ext cx="2737974" cy="24266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rgbClr val="7DA1DA"/>
                  </a:gs>
                  <a:gs pos="100000">
                    <a:srgbClr val="2D65C0"/>
                  </a:gs>
                </a:gsLst>
                <a:lin ang="7800000" scaled="0"/>
              </a:gradFill>
              <a:ln w="25400">
                <a:noFill/>
              </a:ln>
              <a:effectLst>
                <a:outerShdw blurRad="101600" dist="38100" dir="2700000" algn="tl" rotWithShape="0">
                  <a:srgbClr val="2D65C0">
                    <a:alpha val="2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solidFill>
                    <a:prstClr val="black"/>
                  </a:solidFill>
                  <a:ea typeface="思源黑体" panose="020B0500000000000000" pitchFamily="34" charset="-122"/>
                </a:endParaRPr>
              </a:p>
            </p:txBody>
          </p:sp>
          <p:sp>
            <p:nvSpPr>
              <p:cNvPr id="18" name="文本框 32"/>
              <p:cNvSpPr txBox="1"/>
              <p:nvPr/>
            </p:nvSpPr>
            <p:spPr>
              <a:xfrm>
                <a:off x="2383479" y="2579125"/>
                <a:ext cx="3094484" cy="169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  <a:cs typeface="Aparajita" panose="020B0604020202020204" pitchFamily="34" charset="0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Aparajita" panose="020B0604020202020204" pitchFamily="34" charset="0"/>
                </a:endParaRPr>
              </a:p>
            </p:txBody>
          </p:sp>
        </p:grpSp>
        <p:sp>
          <p:nvSpPr>
            <p:cNvPr id="15" name="Freeform 5"/>
            <p:cNvSpPr/>
            <p:nvPr/>
          </p:nvSpPr>
          <p:spPr bwMode="auto">
            <a:xfrm rot="16200000">
              <a:off x="471079" y="920387"/>
              <a:ext cx="173846" cy="15407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5D6DA"/>
            </a:soli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14" name="Freeform 5"/>
            <p:cNvSpPr/>
            <p:nvPr/>
          </p:nvSpPr>
          <p:spPr bwMode="auto">
            <a:xfrm rot="16200000">
              <a:off x="1200274" y="939032"/>
              <a:ext cx="188927" cy="16744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77000">
                  <a:srgbClr val="3D3F41"/>
                </a:gs>
              </a:gsLst>
              <a:lin ang="8400000" scaled="0"/>
            </a:gra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24" name="Freeform 5"/>
            <p:cNvSpPr/>
            <p:nvPr userDrawn="1"/>
          </p:nvSpPr>
          <p:spPr bwMode="auto">
            <a:xfrm rot="16200000">
              <a:off x="1275239" y="487245"/>
              <a:ext cx="109445" cy="9700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5D6DA"/>
            </a:soli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3474366" y="756219"/>
            <a:ext cx="2765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Microsome annual work summary plan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98106" y="356497"/>
            <a:ext cx="897499" cy="936645"/>
            <a:chOff x="480963" y="180574"/>
            <a:chExt cx="897499" cy="936645"/>
          </a:xfrm>
        </p:grpSpPr>
        <p:grpSp>
          <p:nvGrpSpPr>
            <p:cNvPr id="8" name="组合 7"/>
            <p:cNvGrpSpPr/>
            <p:nvPr/>
          </p:nvGrpSpPr>
          <p:grpSpPr>
            <a:xfrm>
              <a:off x="480963" y="180574"/>
              <a:ext cx="730050" cy="645943"/>
              <a:chOff x="2383479" y="2055916"/>
              <a:chExt cx="3094484" cy="2737974"/>
            </a:xfrm>
          </p:grpSpPr>
          <p:sp>
            <p:nvSpPr>
              <p:cNvPr id="20" name="Freeform 5"/>
              <p:cNvSpPr/>
              <p:nvPr/>
            </p:nvSpPr>
            <p:spPr bwMode="auto">
              <a:xfrm rot="16200000">
                <a:off x="2558947" y="2211577"/>
                <a:ext cx="2737974" cy="24266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rgbClr val="7DA1DA"/>
                  </a:gs>
                  <a:gs pos="100000">
                    <a:srgbClr val="2D65C0"/>
                  </a:gs>
                </a:gsLst>
                <a:lin ang="7800000" scaled="0"/>
              </a:gradFill>
              <a:ln w="25400">
                <a:noFill/>
              </a:ln>
              <a:effectLst>
                <a:outerShdw blurRad="101600" dist="38100" dir="2700000" algn="tl" rotWithShape="0">
                  <a:srgbClr val="2D65C0">
                    <a:alpha val="2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solidFill>
                    <a:prstClr val="black"/>
                  </a:solidFill>
                  <a:ea typeface="思源黑体" panose="020B0500000000000000" pitchFamily="34" charset="-122"/>
                </a:endParaRPr>
              </a:p>
            </p:txBody>
          </p:sp>
          <p:sp>
            <p:nvSpPr>
              <p:cNvPr id="18" name="文本框 32"/>
              <p:cNvSpPr txBox="1"/>
              <p:nvPr/>
            </p:nvSpPr>
            <p:spPr>
              <a:xfrm>
                <a:off x="2383479" y="2579125"/>
                <a:ext cx="3094484" cy="169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  <a:cs typeface="Aparajita" panose="020B0604020202020204" pitchFamily="34" charset="0"/>
                  </a:rPr>
                  <a:t>04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Aparajita" panose="020B0604020202020204" pitchFamily="34" charset="0"/>
                </a:endParaRPr>
              </a:p>
            </p:txBody>
          </p:sp>
        </p:grpSp>
        <p:sp>
          <p:nvSpPr>
            <p:cNvPr id="15" name="Freeform 5"/>
            <p:cNvSpPr/>
            <p:nvPr/>
          </p:nvSpPr>
          <p:spPr bwMode="auto">
            <a:xfrm rot="16200000">
              <a:off x="471079" y="920387"/>
              <a:ext cx="173846" cy="15407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5D6DA"/>
            </a:soli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14" name="Freeform 5"/>
            <p:cNvSpPr/>
            <p:nvPr/>
          </p:nvSpPr>
          <p:spPr bwMode="auto">
            <a:xfrm rot="16200000">
              <a:off x="1200274" y="939032"/>
              <a:ext cx="188927" cy="16744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77000">
                  <a:srgbClr val="3D3F41"/>
                </a:gs>
              </a:gsLst>
              <a:lin ang="8400000" scaled="0"/>
            </a:gra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24" name="Freeform 5"/>
            <p:cNvSpPr/>
            <p:nvPr userDrawn="1"/>
          </p:nvSpPr>
          <p:spPr bwMode="auto">
            <a:xfrm rot="16200000">
              <a:off x="1275239" y="487245"/>
              <a:ext cx="109445" cy="9700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5D6DA"/>
            </a:soli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3355613" y="756219"/>
            <a:ext cx="2765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Microsome annual work summary plan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98106" y="356497"/>
            <a:ext cx="897499" cy="936645"/>
            <a:chOff x="480963" y="180574"/>
            <a:chExt cx="897499" cy="936645"/>
          </a:xfrm>
        </p:grpSpPr>
        <p:grpSp>
          <p:nvGrpSpPr>
            <p:cNvPr id="8" name="组合 7"/>
            <p:cNvGrpSpPr/>
            <p:nvPr/>
          </p:nvGrpSpPr>
          <p:grpSpPr>
            <a:xfrm>
              <a:off x="480963" y="180574"/>
              <a:ext cx="730050" cy="645943"/>
              <a:chOff x="2383479" y="2055916"/>
              <a:chExt cx="3094484" cy="2737974"/>
            </a:xfrm>
          </p:grpSpPr>
          <p:sp>
            <p:nvSpPr>
              <p:cNvPr id="20" name="Freeform 5"/>
              <p:cNvSpPr/>
              <p:nvPr/>
            </p:nvSpPr>
            <p:spPr bwMode="auto">
              <a:xfrm rot="16200000">
                <a:off x="2558947" y="2211577"/>
                <a:ext cx="2737974" cy="24266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rgbClr val="7DA1DA"/>
                  </a:gs>
                  <a:gs pos="100000">
                    <a:srgbClr val="2D65C0"/>
                  </a:gs>
                </a:gsLst>
                <a:lin ang="7800000" scaled="0"/>
              </a:gradFill>
              <a:ln w="25400">
                <a:noFill/>
              </a:ln>
              <a:effectLst>
                <a:outerShdw blurRad="101600" dist="38100" dir="2700000" algn="tl" rotWithShape="0">
                  <a:srgbClr val="2D65C0">
                    <a:alpha val="2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solidFill>
                    <a:prstClr val="black"/>
                  </a:solidFill>
                  <a:ea typeface="思源黑体" panose="020B0500000000000000" pitchFamily="34" charset="-122"/>
                </a:endParaRPr>
              </a:p>
            </p:txBody>
          </p:sp>
          <p:sp>
            <p:nvSpPr>
              <p:cNvPr id="18" name="文本框 32"/>
              <p:cNvSpPr txBox="1"/>
              <p:nvPr/>
            </p:nvSpPr>
            <p:spPr>
              <a:xfrm>
                <a:off x="2383479" y="2579125"/>
                <a:ext cx="3094484" cy="169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  <a:cs typeface="Aparajita" panose="020B0604020202020204" pitchFamily="34" charset="0"/>
                  </a:rPr>
                  <a:t>05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Aparajita" panose="020B0604020202020204" pitchFamily="34" charset="0"/>
                </a:endParaRPr>
              </a:p>
            </p:txBody>
          </p:sp>
        </p:grpSp>
        <p:sp>
          <p:nvSpPr>
            <p:cNvPr id="15" name="Freeform 5"/>
            <p:cNvSpPr/>
            <p:nvPr/>
          </p:nvSpPr>
          <p:spPr bwMode="auto">
            <a:xfrm rot="16200000">
              <a:off x="471079" y="920387"/>
              <a:ext cx="173846" cy="15407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5D6DA"/>
            </a:soli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14" name="Freeform 5"/>
            <p:cNvSpPr/>
            <p:nvPr/>
          </p:nvSpPr>
          <p:spPr bwMode="auto">
            <a:xfrm rot="16200000">
              <a:off x="1200274" y="939032"/>
              <a:ext cx="188927" cy="16744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77000">
                  <a:srgbClr val="3D3F41"/>
                </a:gs>
              </a:gsLst>
              <a:lin ang="8400000" scaled="0"/>
            </a:gra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24" name="Freeform 5"/>
            <p:cNvSpPr/>
            <p:nvPr userDrawn="1"/>
          </p:nvSpPr>
          <p:spPr bwMode="auto">
            <a:xfrm rot="16200000">
              <a:off x="1275239" y="487245"/>
              <a:ext cx="109445" cy="9700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5D6DA"/>
            </a:soli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5315042" y="756219"/>
            <a:ext cx="2765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Microsome annual work summary plan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234" y="691082"/>
            <a:ext cx="3820277" cy="42832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98106" y="356497"/>
            <a:ext cx="897499" cy="936645"/>
            <a:chOff x="480963" y="180574"/>
            <a:chExt cx="897499" cy="936645"/>
          </a:xfrm>
        </p:grpSpPr>
        <p:grpSp>
          <p:nvGrpSpPr>
            <p:cNvPr id="8" name="组合 7"/>
            <p:cNvGrpSpPr/>
            <p:nvPr/>
          </p:nvGrpSpPr>
          <p:grpSpPr>
            <a:xfrm>
              <a:off x="480963" y="180574"/>
              <a:ext cx="730050" cy="645943"/>
              <a:chOff x="2383479" y="2055916"/>
              <a:chExt cx="3094484" cy="2737974"/>
            </a:xfrm>
          </p:grpSpPr>
          <p:sp>
            <p:nvSpPr>
              <p:cNvPr id="20" name="Freeform 5"/>
              <p:cNvSpPr/>
              <p:nvPr/>
            </p:nvSpPr>
            <p:spPr bwMode="auto">
              <a:xfrm rot="16200000">
                <a:off x="2558947" y="2211577"/>
                <a:ext cx="2737974" cy="24266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rgbClr val="7DA1DA"/>
                  </a:gs>
                  <a:gs pos="100000">
                    <a:srgbClr val="2D65C0"/>
                  </a:gs>
                </a:gsLst>
                <a:lin ang="7800000" scaled="0"/>
              </a:gradFill>
              <a:ln w="25400">
                <a:noFill/>
              </a:ln>
              <a:effectLst>
                <a:outerShdw blurRad="101600" dist="38100" dir="2700000" algn="tl" rotWithShape="0">
                  <a:srgbClr val="2D65C0">
                    <a:alpha val="2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solidFill>
                    <a:prstClr val="black"/>
                  </a:solidFill>
                  <a:ea typeface="思源黑体" panose="020B0500000000000000" pitchFamily="34" charset="-122"/>
                </a:endParaRPr>
              </a:p>
            </p:txBody>
          </p:sp>
          <p:sp>
            <p:nvSpPr>
              <p:cNvPr id="18" name="文本框 32"/>
              <p:cNvSpPr txBox="1"/>
              <p:nvPr/>
            </p:nvSpPr>
            <p:spPr>
              <a:xfrm>
                <a:off x="2383479" y="2579125"/>
                <a:ext cx="3094484" cy="169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  <a:cs typeface="Aparajita" panose="020B0604020202020204" pitchFamily="34" charset="0"/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Aparajita" panose="020B0604020202020204" pitchFamily="34" charset="0"/>
                </a:endParaRPr>
              </a:p>
            </p:txBody>
          </p:sp>
        </p:grpSp>
        <p:sp>
          <p:nvSpPr>
            <p:cNvPr id="15" name="Freeform 5"/>
            <p:cNvSpPr/>
            <p:nvPr/>
          </p:nvSpPr>
          <p:spPr bwMode="auto">
            <a:xfrm rot="16200000">
              <a:off x="471079" y="920387"/>
              <a:ext cx="173846" cy="15407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5D6DA"/>
            </a:soli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14" name="Freeform 5"/>
            <p:cNvSpPr/>
            <p:nvPr/>
          </p:nvSpPr>
          <p:spPr bwMode="auto">
            <a:xfrm rot="16200000">
              <a:off x="1200274" y="939032"/>
              <a:ext cx="188927" cy="16744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77000">
                  <a:srgbClr val="3D3F41"/>
                </a:gs>
              </a:gsLst>
              <a:lin ang="8400000" scaled="0"/>
            </a:gra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24" name="Freeform 5"/>
            <p:cNvSpPr/>
            <p:nvPr userDrawn="1"/>
          </p:nvSpPr>
          <p:spPr bwMode="auto">
            <a:xfrm rot="16200000">
              <a:off x="1275239" y="487245"/>
              <a:ext cx="109445" cy="9700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5D6DA"/>
            </a:soli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4388766" y="756219"/>
            <a:ext cx="2765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Microsome annual work summary plan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98106" y="356497"/>
            <a:ext cx="897499" cy="936645"/>
            <a:chOff x="480963" y="180574"/>
            <a:chExt cx="897499" cy="936645"/>
          </a:xfrm>
        </p:grpSpPr>
        <p:grpSp>
          <p:nvGrpSpPr>
            <p:cNvPr id="8" name="组合 7"/>
            <p:cNvGrpSpPr/>
            <p:nvPr/>
          </p:nvGrpSpPr>
          <p:grpSpPr>
            <a:xfrm>
              <a:off x="480963" y="180574"/>
              <a:ext cx="730050" cy="645943"/>
              <a:chOff x="2383479" y="2055916"/>
              <a:chExt cx="3094484" cy="2737974"/>
            </a:xfrm>
          </p:grpSpPr>
          <p:sp>
            <p:nvSpPr>
              <p:cNvPr id="20" name="Freeform 5"/>
              <p:cNvSpPr/>
              <p:nvPr/>
            </p:nvSpPr>
            <p:spPr bwMode="auto">
              <a:xfrm rot="16200000">
                <a:off x="2558947" y="2211577"/>
                <a:ext cx="2737974" cy="24266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rgbClr val="7DA1DA"/>
                  </a:gs>
                  <a:gs pos="100000">
                    <a:srgbClr val="2D65C0"/>
                  </a:gs>
                </a:gsLst>
                <a:lin ang="7800000" scaled="0"/>
              </a:gradFill>
              <a:ln w="25400">
                <a:noFill/>
              </a:ln>
              <a:effectLst>
                <a:outerShdw blurRad="101600" dist="38100" dir="2700000" algn="tl" rotWithShape="0">
                  <a:srgbClr val="2D65C0">
                    <a:alpha val="2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solidFill>
                    <a:prstClr val="black"/>
                  </a:solidFill>
                  <a:ea typeface="思源黑体" panose="020B0500000000000000" pitchFamily="34" charset="-122"/>
                </a:endParaRPr>
              </a:p>
            </p:txBody>
          </p:sp>
          <p:sp>
            <p:nvSpPr>
              <p:cNvPr id="18" name="文本框 32"/>
              <p:cNvSpPr txBox="1"/>
              <p:nvPr/>
            </p:nvSpPr>
            <p:spPr>
              <a:xfrm>
                <a:off x="2383479" y="2579125"/>
                <a:ext cx="3094484" cy="169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  <a:cs typeface="Aparajita" panose="020B0604020202020204" pitchFamily="34" charset="0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Aparajita" panose="020B0604020202020204" pitchFamily="34" charset="0"/>
                </a:endParaRPr>
              </a:p>
            </p:txBody>
          </p:sp>
        </p:grpSp>
        <p:sp>
          <p:nvSpPr>
            <p:cNvPr id="15" name="Freeform 5"/>
            <p:cNvSpPr/>
            <p:nvPr/>
          </p:nvSpPr>
          <p:spPr bwMode="auto">
            <a:xfrm rot="16200000">
              <a:off x="471079" y="920387"/>
              <a:ext cx="173846" cy="15407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5D6DA"/>
            </a:soli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14" name="Freeform 5"/>
            <p:cNvSpPr/>
            <p:nvPr/>
          </p:nvSpPr>
          <p:spPr bwMode="auto">
            <a:xfrm rot="16200000">
              <a:off x="1200274" y="939032"/>
              <a:ext cx="188927" cy="16744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77000">
                  <a:srgbClr val="3D3F41"/>
                </a:gs>
              </a:gsLst>
              <a:lin ang="8400000" scaled="0"/>
            </a:gra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24" name="Freeform 5"/>
            <p:cNvSpPr/>
            <p:nvPr userDrawn="1"/>
          </p:nvSpPr>
          <p:spPr bwMode="auto">
            <a:xfrm rot="16200000">
              <a:off x="1275239" y="487245"/>
              <a:ext cx="109445" cy="9700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5D6DA"/>
            </a:solidFill>
            <a:ln w="25400">
              <a:noFill/>
            </a:ln>
            <a:effectLst>
              <a:outerShdw blurRad="1016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  <a:ea typeface="思源黑体" panose="020B0500000000000000" pitchFamily="34" charset="-122"/>
              </a:endParaRPr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3664371" y="756219"/>
            <a:ext cx="2765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" panose="020B0500000000000000" pitchFamily="34" charset="-122"/>
              </a:rPr>
              <a:t>Microsome annual work summary plan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ea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 rot="16200000">
            <a:off x="10027033" y="3848797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100000">
                <a:srgbClr val="3D3F41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3D3F41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0" name="Freeform 5"/>
          <p:cNvSpPr/>
          <p:nvPr/>
        </p:nvSpPr>
        <p:spPr bwMode="auto">
          <a:xfrm rot="16200000">
            <a:off x="9099008" y="537798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381000" dist="190500" dir="2700000" algn="tl" rotWithShape="0">
              <a:srgbClr val="A5A5A5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1" name="Freeform 5"/>
          <p:cNvSpPr/>
          <p:nvPr/>
        </p:nvSpPr>
        <p:spPr bwMode="auto">
          <a:xfrm rot="16200000">
            <a:off x="7286497" y="6053098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2" name="Freeform 5"/>
          <p:cNvSpPr/>
          <p:nvPr/>
        </p:nvSpPr>
        <p:spPr bwMode="auto">
          <a:xfrm rot="16200000">
            <a:off x="10909482" y="537798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3" name="Freeform 5"/>
          <p:cNvSpPr/>
          <p:nvPr/>
        </p:nvSpPr>
        <p:spPr bwMode="auto">
          <a:xfrm rot="16200000">
            <a:off x="11496586" y="2954528"/>
            <a:ext cx="1379156" cy="12223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381000" dist="190500" dir="2700000" algn="tl" rotWithShape="0">
              <a:srgbClr val="A5A5A5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6200000">
            <a:off x="-947924" y="-483345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381000" dist="190500" dir="2700000" algn="tl" rotWithShape="0">
              <a:srgbClr val="A5A5A5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6200000">
            <a:off x="877430" y="-365518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6200000">
            <a:off x="-105186" y="112581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100000">
                <a:srgbClr val="3D3F41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3D3F41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6200000">
            <a:off x="1735779" y="1371031"/>
            <a:ext cx="1058634" cy="93826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381000" dist="190500" dir="2700000" algn="tl" rotWithShape="0">
              <a:srgbClr val="A5A5A5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6200000">
            <a:off x="2715555" y="-491837"/>
            <a:ext cx="1371612" cy="12156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100000">
                <a:srgbClr val="3D3F41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3D3F41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6200000">
            <a:off x="-552177" y="2694013"/>
            <a:ext cx="1058634" cy="93826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06890" y="1740255"/>
            <a:ext cx="61780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手机运动信息管理系统</a:t>
            </a:r>
            <a:endParaRPr lang="zh-CN" altLang="en-US" sz="4000" spc="3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25400" dir="2700000" algn="tl">
                  <a:srgbClr val="000000">
                    <a:alpha val="25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61690" y="4763770"/>
            <a:ext cx="4874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指导教师：李建义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杨丽娟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8392481" y="4930314"/>
            <a:ext cx="1318260" cy="101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2068459" y="4930314"/>
            <a:ext cx="1202690" cy="825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09390" y="380555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800"/>
              <a:t>组</a:t>
            </a:r>
            <a:r>
              <a:rPr lang="en-US" altLang="zh-CN" sz="2800"/>
              <a:t>   </a:t>
            </a:r>
            <a:r>
              <a:rPr lang="zh-CN" altLang="en-US" sz="2800"/>
              <a:t>高原</a:t>
            </a:r>
            <a:r>
              <a:rPr lang="en-US" altLang="zh-CN" sz="2800"/>
              <a:t>  </a:t>
            </a:r>
            <a:r>
              <a:rPr lang="zh-CN" altLang="en-US" sz="2800"/>
              <a:t>汪云翔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 rot="16200000">
            <a:off x="10027033" y="3848797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100000">
                <a:srgbClr val="3D3F41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3D3F41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0" name="Freeform 5"/>
          <p:cNvSpPr/>
          <p:nvPr/>
        </p:nvSpPr>
        <p:spPr bwMode="auto">
          <a:xfrm rot="16200000">
            <a:off x="9099008" y="537798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381000" dist="190500" dir="2700000" algn="tl" rotWithShape="0">
              <a:srgbClr val="A5A5A5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1" name="Freeform 5"/>
          <p:cNvSpPr/>
          <p:nvPr/>
        </p:nvSpPr>
        <p:spPr bwMode="auto">
          <a:xfrm rot="16200000">
            <a:off x="7286497" y="6053098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2" name="Freeform 5"/>
          <p:cNvSpPr/>
          <p:nvPr/>
        </p:nvSpPr>
        <p:spPr bwMode="auto">
          <a:xfrm rot="16200000">
            <a:off x="10909482" y="537798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3" name="Freeform 5"/>
          <p:cNvSpPr/>
          <p:nvPr/>
        </p:nvSpPr>
        <p:spPr bwMode="auto">
          <a:xfrm rot="16200000">
            <a:off x="11496586" y="2954528"/>
            <a:ext cx="1379156" cy="12223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381000" dist="190500" dir="2700000" algn="tl" rotWithShape="0">
              <a:srgbClr val="A5A5A5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6200000">
            <a:off x="-947924" y="-483345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381000" dist="190500" dir="2700000" algn="tl" rotWithShape="0">
              <a:srgbClr val="A5A5A5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6200000">
            <a:off x="877430" y="-365518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6200000">
            <a:off x="-105186" y="112581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100000">
                <a:srgbClr val="3D3F41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3D3F41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6200000">
            <a:off x="1735779" y="1371031"/>
            <a:ext cx="1058634" cy="93826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381000" dist="190500" dir="2700000" algn="tl" rotWithShape="0">
              <a:srgbClr val="A5A5A5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6200000">
            <a:off x="2715555" y="-491837"/>
            <a:ext cx="1371612" cy="121565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100000">
                <a:srgbClr val="3D3F41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3D3F41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6200000">
            <a:off x="-552177" y="2694013"/>
            <a:ext cx="1058634" cy="93826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06255" y="3478690"/>
            <a:ext cx="617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谢谢观看</a:t>
            </a:r>
            <a:endParaRPr lang="zh-CN" altLang="en-US" sz="5400" spc="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25400" dir="2700000" algn="tl">
                  <a:srgbClr val="000000">
                    <a:alpha val="25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02055" y="2492375"/>
            <a:ext cx="10569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gradFill>
                  <a:gsLst>
                    <a:gs pos="0">
                      <a:srgbClr val="7DA1DA">
                        <a:alpha val="81000"/>
                      </a:srgbClr>
                    </a:gs>
                    <a:gs pos="100000">
                      <a:srgbClr val="2D65C0"/>
                    </a:gs>
                  </a:gsLst>
                  <a:lin ang="5400000" scaled="0"/>
                </a:gradFill>
                <a:effectLst>
                  <a:outerShdw blurRad="127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Thanks for watching</a:t>
            </a:r>
            <a:endParaRPr lang="en-US" altLang="zh-CN" sz="7200" dirty="0">
              <a:gradFill>
                <a:gsLst>
                  <a:gs pos="0">
                    <a:srgbClr val="7DA1DA">
                      <a:alpha val="81000"/>
                    </a:srgbClr>
                  </a:gs>
                  <a:gs pos="100000">
                    <a:srgbClr val="2D65C0"/>
                  </a:gs>
                </a:gsLst>
                <a:lin ang="5400000" scaled="0"/>
              </a:gradFill>
              <a:effectLst>
                <a:outerShdw blurRad="127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 rot="18000000">
            <a:off x="-486414" y="550506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8" name="Freeform 5"/>
          <p:cNvSpPr/>
          <p:nvPr/>
        </p:nvSpPr>
        <p:spPr bwMode="auto">
          <a:xfrm rot="18000000">
            <a:off x="1066340" y="6419470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100000">
                <a:srgbClr val="3D3F41"/>
              </a:gs>
            </a:gsLst>
            <a:lin ang="2700000" scaled="0"/>
          </a:gra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 rot="18000000">
            <a:off x="10025357" y="-50595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0" name="Freeform 5"/>
          <p:cNvSpPr/>
          <p:nvPr/>
        </p:nvSpPr>
        <p:spPr bwMode="auto">
          <a:xfrm rot="18000000">
            <a:off x="11595364" y="373936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100000">
                <a:srgbClr val="3D3F41"/>
              </a:gs>
            </a:gsLst>
            <a:lin ang="7800000" scaled="0"/>
          </a:gra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18000000">
            <a:off x="8455348" y="-1385854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100000">
                <a:srgbClr val="3D3F41"/>
              </a:gs>
            </a:gsLst>
            <a:lin ang="7800000" scaled="0"/>
          </a:gra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2" name="Freeform 5"/>
          <p:cNvSpPr/>
          <p:nvPr/>
        </p:nvSpPr>
        <p:spPr bwMode="auto">
          <a:xfrm rot="18000000">
            <a:off x="10450647" y="1292679"/>
            <a:ext cx="1310101" cy="116113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3" name="Freeform 5"/>
          <p:cNvSpPr/>
          <p:nvPr/>
        </p:nvSpPr>
        <p:spPr bwMode="auto">
          <a:xfrm rot="18000000">
            <a:off x="11451436" y="6080344"/>
            <a:ext cx="1326070" cy="117528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 rot="18000000">
            <a:off x="-621372" y="-524020"/>
            <a:ext cx="1326070" cy="117528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5" name="Freeform 5"/>
          <p:cNvSpPr/>
          <p:nvPr/>
        </p:nvSpPr>
        <p:spPr bwMode="auto">
          <a:xfrm rot="18000000">
            <a:off x="11560860" y="-1420361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72361" y="2725607"/>
            <a:ext cx="284318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目录</a:t>
            </a:r>
            <a:endParaRPr lang="en-US" altLang="zh-CN" sz="54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85823" y="1686633"/>
            <a:ext cx="4329613" cy="499809"/>
            <a:chOff x="1114007" y="3535591"/>
            <a:chExt cx="4329613" cy="409316"/>
          </a:xfrm>
        </p:grpSpPr>
        <p:sp>
          <p:nvSpPr>
            <p:cNvPr id="17" name="文本框 16"/>
            <p:cNvSpPr txBox="1"/>
            <p:nvPr/>
          </p:nvSpPr>
          <p:spPr>
            <a:xfrm>
              <a:off x="2409460" y="3535591"/>
              <a:ext cx="2964276" cy="377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小组成员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分工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397717" y="3749376"/>
              <a:ext cx="3045903" cy="19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114007" y="3592791"/>
              <a:ext cx="1030732" cy="294212"/>
              <a:chOff x="1114007" y="3573195"/>
              <a:chExt cx="1030732" cy="294212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1115321" y="3573195"/>
                <a:ext cx="998947" cy="25737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DA1DA"/>
                  </a:gs>
                  <a:gs pos="92000">
                    <a:srgbClr val="2D65C0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63500" dir="2700000" algn="tl" rotWithShape="0">
                  <a:srgbClr val="2D65C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114007" y="3590408"/>
                <a:ext cx="1030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PART 01</a:t>
                </a:r>
                <a:endParaRPr lang="zh-CN" altLang="en-US" sz="12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5491538" y="2658628"/>
            <a:ext cx="4254014" cy="564580"/>
            <a:chOff x="1114007" y="3504389"/>
            <a:chExt cx="4254014" cy="462360"/>
          </a:xfrm>
        </p:grpSpPr>
        <p:sp>
          <p:nvSpPr>
            <p:cNvPr id="44" name="文本框 43"/>
            <p:cNvSpPr txBox="1"/>
            <p:nvPr/>
          </p:nvSpPr>
          <p:spPr>
            <a:xfrm>
              <a:off x="2403745" y="3504389"/>
              <a:ext cx="2964276" cy="377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31907" y="3529404"/>
              <a:ext cx="3045903" cy="43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effectLst/>
                  <a:latin typeface="思源黑体" panose="020B0500000000000000" pitchFamily="34" charset="-122"/>
                  <a:ea typeface="思源黑体" panose="020B0500000000000000" pitchFamily="34" charset="-122"/>
                  <a:cs typeface="Aparajita" panose="020B0604020202020204" pitchFamily="34" charset="0"/>
                </a:rPr>
                <a:t>设计思路</a:t>
              </a:r>
              <a:endParaRPr lang="zh-CN" altLang="en-US" sz="2400" dirty="0">
                <a:solidFill>
                  <a:schemeClr val="tx1"/>
                </a:solidFill>
                <a:effectLst/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114007" y="3592791"/>
              <a:ext cx="1030732" cy="294212"/>
              <a:chOff x="1114007" y="3573195"/>
              <a:chExt cx="1030732" cy="294212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1115321" y="3573195"/>
                <a:ext cx="998947" cy="25737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DA1DA"/>
                  </a:gs>
                  <a:gs pos="92000">
                    <a:srgbClr val="2D65C0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63500" dir="2700000" algn="tl" rotWithShape="0">
                  <a:srgbClr val="2D65C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114007" y="3590408"/>
                <a:ext cx="1030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PART 02</a:t>
                </a:r>
                <a:endParaRPr lang="zh-CN" altLang="en-US" sz="12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5491538" y="3613477"/>
            <a:ext cx="4390573" cy="533464"/>
            <a:chOff x="1114007" y="3512709"/>
            <a:chExt cx="4390573" cy="436878"/>
          </a:xfrm>
        </p:grpSpPr>
        <p:sp>
          <p:nvSpPr>
            <p:cNvPr id="74" name="文本框 73"/>
            <p:cNvSpPr txBox="1"/>
            <p:nvPr/>
          </p:nvSpPr>
          <p:spPr>
            <a:xfrm>
              <a:off x="2432955" y="3512709"/>
              <a:ext cx="2964276" cy="377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思源黑体" panose="020B0500000000000000" pitchFamily="34" charset="-122"/>
                  <a:ea typeface="思源黑体" panose="020B0500000000000000" pitchFamily="34" charset="-122"/>
                </a:rPr>
                <a:t>遇到的问题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458677" y="3754056"/>
              <a:ext cx="3045903" cy="19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114007" y="3592791"/>
              <a:ext cx="1030732" cy="294212"/>
              <a:chOff x="1114007" y="3573195"/>
              <a:chExt cx="1030732" cy="294212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1115321" y="3573195"/>
                <a:ext cx="998947" cy="25737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DA1DA"/>
                  </a:gs>
                  <a:gs pos="92000">
                    <a:srgbClr val="2D65C0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63500" dir="2700000" algn="tl" rotWithShape="0">
                  <a:srgbClr val="2D65C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114007" y="3590408"/>
                <a:ext cx="1030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PART 03</a:t>
                </a:r>
                <a:endParaRPr lang="zh-CN" altLang="en-US" sz="12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491538" y="4605158"/>
            <a:ext cx="4330065" cy="480694"/>
            <a:chOff x="1114007" y="3551192"/>
            <a:chExt cx="4330065" cy="393662"/>
          </a:xfrm>
        </p:grpSpPr>
        <p:sp>
          <p:nvSpPr>
            <p:cNvPr id="80" name="文本框 79"/>
            <p:cNvSpPr txBox="1"/>
            <p:nvPr/>
          </p:nvSpPr>
          <p:spPr>
            <a:xfrm>
              <a:off x="2432955" y="3551192"/>
              <a:ext cx="2964276" cy="377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总结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530057" y="3749323"/>
              <a:ext cx="2914015" cy="19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114007" y="3592791"/>
              <a:ext cx="1030732" cy="294212"/>
              <a:chOff x="1114007" y="3573195"/>
              <a:chExt cx="1030732" cy="294212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1115321" y="3573195"/>
                <a:ext cx="998947" cy="25737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DA1DA"/>
                  </a:gs>
                  <a:gs pos="92000">
                    <a:srgbClr val="2D65C0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63500" dir="2700000" algn="tl" rotWithShape="0">
                  <a:srgbClr val="2D65C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114007" y="3590408"/>
                <a:ext cx="1030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PART 04</a:t>
                </a:r>
                <a:endParaRPr lang="zh-CN" altLang="en-US" sz="12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  <p:cxnSp>
        <p:nvCxnSpPr>
          <p:cNvPr id="4" name="直接连接符 3"/>
          <p:cNvCxnSpPr/>
          <p:nvPr/>
        </p:nvCxnSpPr>
        <p:spPr>
          <a:xfrm>
            <a:off x="5484723" y="2438012"/>
            <a:ext cx="43978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484723" y="3384443"/>
            <a:ext cx="43978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484723" y="4281853"/>
            <a:ext cx="43978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484723" y="5251013"/>
            <a:ext cx="43978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"/>
          <p:cNvSpPr/>
          <p:nvPr/>
        </p:nvSpPr>
        <p:spPr bwMode="auto">
          <a:xfrm rot="18000000">
            <a:off x="2028728" y="2112666"/>
            <a:ext cx="279003" cy="24727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86458" y="5543688"/>
            <a:ext cx="4330065" cy="480694"/>
            <a:chOff x="1114007" y="3551192"/>
            <a:chExt cx="4330065" cy="393662"/>
          </a:xfrm>
        </p:grpSpPr>
        <p:sp>
          <p:nvSpPr>
            <p:cNvPr id="3" name="文本框 2"/>
            <p:cNvSpPr txBox="1"/>
            <p:nvPr/>
          </p:nvSpPr>
          <p:spPr>
            <a:xfrm>
              <a:off x="2432955" y="3551192"/>
              <a:ext cx="2964276" cy="377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心得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体会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30057" y="3749323"/>
              <a:ext cx="2914015" cy="19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14007" y="3592791"/>
              <a:ext cx="1030732" cy="257377"/>
              <a:chOff x="1114007" y="3573195"/>
              <a:chExt cx="1030732" cy="257377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115321" y="3573195"/>
                <a:ext cx="998947" cy="25737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DA1DA"/>
                  </a:gs>
                  <a:gs pos="92000">
                    <a:srgbClr val="2D65C0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63500" dir="2700000" algn="tl" rotWithShape="0">
                  <a:srgbClr val="2D65C0">
                    <a:alpha val="3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114007" y="3590408"/>
                <a:ext cx="1030732" cy="225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 dirty="0" smtClean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PART 05</a:t>
                </a:r>
                <a:endParaRPr lang="zh-CN" altLang="en-US" sz="12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</p:grpSp>
      <p:cxnSp>
        <p:nvCxnSpPr>
          <p:cNvPr id="22" name="直接连接符 21"/>
          <p:cNvCxnSpPr/>
          <p:nvPr/>
        </p:nvCxnSpPr>
        <p:spPr>
          <a:xfrm>
            <a:off x="5479643" y="6189543"/>
            <a:ext cx="43978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rot="18000000">
            <a:off x="-925064" y="-153861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rot="18000000">
            <a:off x="-754477" y="1580890"/>
            <a:ext cx="1568516" cy="13901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 rot="18000000">
            <a:off x="662196" y="-102939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3D3F41"/>
              </a:gs>
              <a:gs pos="100000">
                <a:srgbClr val="A5A5A5"/>
              </a:gs>
            </a:gsLst>
            <a:lin ang="15000000" scaled="0"/>
          </a:gra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16200000">
            <a:off x="2679525" y="962265"/>
            <a:ext cx="1790900" cy="158726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5029167" y="1249358"/>
            <a:ext cx="46303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800" kern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小组成员</a:t>
            </a:r>
            <a:r>
              <a:rPr lang="zh-CN" altLang="en-US" sz="4800" kern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分工</a:t>
            </a:r>
            <a:endParaRPr lang="zh-CN" altLang="en-US" sz="4800" kern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45060" y="1323491"/>
            <a:ext cx="1460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34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 rot="16200000">
            <a:off x="4725216" y="781941"/>
            <a:ext cx="322120" cy="28549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7" name="Freeform 5"/>
          <p:cNvSpPr/>
          <p:nvPr/>
        </p:nvSpPr>
        <p:spPr bwMode="auto">
          <a:xfrm rot="16200000">
            <a:off x="3741680" y="2791925"/>
            <a:ext cx="395215" cy="35027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3D3F41"/>
              </a:gs>
              <a:gs pos="100000">
                <a:srgbClr val="A5A5A5"/>
              </a:gs>
            </a:gsLst>
            <a:lin ang="2700000" scaled="0"/>
          </a:gra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38" name="任意多边形 15"/>
          <p:cNvSpPr/>
          <p:nvPr/>
        </p:nvSpPr>
        <p:spPr bwMode="auto">
          <a:xfrm rot="16200000">
            <a:off x="3864832" y="2434424"/>
            <a:ext cx="1595914" cy="2106401"/>
          </a:xfrm>
          <a:custGeom>
            <a:avLst/>
            <a:gdLst>
              <a:gd name="T0" fmla="*/ 881353 w 1762708"/>
              <a:gd name="T1" fmla="*/ 0 h 2331146"/>
              <a:gd name="T2" fmla="*/ 881354 w 1762708"/>
              <a:gd name="T3" fmla="*/ 0 h 2331146"/>
              <a:gd name="T4" fmla="*/ 881354 w 1762708"/>
              <a:gd name="T5" fmla="*/ 0 h 2331146"/>
              <a:gd name="T6" fmla="*/ 1762708 w 1762708"/>
              <a:gd name="T7" fmla="*/ 881354 h 2331146"/>
              <a:gd name="T8" fmla="*/ 1374127 w 1762708"/>
              <a:gd name="T9" fmla="*/ 1612187 h 2331146"/>
              <a:gd name="T10" fmla="*/ 1372283 w 1762708"/>
              <a:gd name="T11" fmla="*/ 1613188 h 2331146"/>
              <a:gd name="T12" fmla="*/ 1372283 w 1762708"/>
              <a:gd name="T13" fmla="*/ 1855121 h 2331146"/>
              <a:gd name="T14" fmla="*/ 1503445 w 1762708"/>
              <a:gd name="T15" fmla="*/ 1855121 h 2331146"/>
              <a:gd name="T16" fmla="*/ 881353 w 1762708"/>
              <a:gd name="T17" fmla="*/ 2331146 h 2331146"/>
              <a:gd name="T18" fmla="*/ 259261 w 1762708"/>
              <a:gd name="T19" fmla="*/ 1855121 h 2331146"/>
              <a:gd name="T20" fmla="*/ 390423 w 1762708"/>
              <a:gd name="T21" fmla="*/ 1855121 h 2331146"/>
              <a:gd name="T22" fmla="*/ 390423 w 1762708"/>
              <a:gd name="T23" fmla="*/ 1613187 h 2331146"/>
              <a:gd name="T24" fmla="*/ 388581 w 1762708"/>
              <a:gd name="T25" fmla="*/ 1612187 h 2331146"/>
              <a:gd name="T26" fmla="*/ 0 w 1762708"/>
              <a:gd name="T27" fmla="*/ 881354 h 2331146"/>
              <a:gd name="T28" fmla="*/ 703731 w 1762708"/>
              <a:gd name="T29" fmla="*/ 17906 h 2331146"/>
              <a:gd name="T30" fmla="*/ 717461 w 1762708"/>
              <a:gd name="T31" fmla="*/ 16522 h 2331146"/>
              <a:gd name="T32" fmla="*/ 717462 w 1762708"/>
              <a:gd name="T33" fmla="*/ 16522 h 2331146"/>
              <a:gd name="T34" fmla="*/ 881353 w 1762708"/>
              <a:gd name="T35" fmla="*/ 0 h 233114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762708"/>
              <a:gd name="T55" fmla="*/ 0 h 2331146"/>
              <a:gd name="T56" fmla="*/ 1762708 w 1762708"/>
              <a:gd name="T57" fmla="*/ 2331146 h 233114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762708" h="2331146">
                <a:moveTo>
                  <a:pt x="881353" y="0"/>
                </a:moveTo>
                <a:lnTo>
                  <a:pt x="881354" y="0"/>
                </a:lnTo>
                <a:cubicBezTo>
                  <a:pt x="1368112" y="0"/>
                  <a:pt x="1762708" y="394596"/>
                  <a:pt x="1762708" y="881354"/>
                </a:cubicBezTo>
                <a:cubicBezTo>
                  <a:pt x="1762708" y="1185578"/>
                  <a:pt x="1608569" y="1453801"/>
                  <a:pt x="1374127" y="1612187"/>
                </a:cubicBezTo>
                <a:lnTo>
                  <a:pt x="1372283" y="1613188"/>
                </a:lnTo>
                <a:lnTo>
                  <a:pt x="1372283" y="1855121"/>
                </a:lnTo>
                <a:lnTo>
                  <a:pt x="1503445" y="1855121"/>
                </a:lnTo>
                <a:lnTo>
                  <a:pt x="881353" y="2331146"/>
                </a:lnTo>
                <a:lnTo>
                  <a:pt x="259261" y="1855121"/>
                </a:lnTo>
                <a:lnTo>
                  <a:pt x="390423" y="1855121"/>
                </a:lnTo>
                <a:lnTo>
                  <a:pt x="390423" y="1613187"/>
                </a:lnTo>
                <a:lnTo>
                  <a:pt x="388581" y="1612187"/>
                </a:lnTo>
                <a:cubicBezTo>
                  <a:pt x="154139" y="1453801"/>
                  <a:pt x="0" y="1185578"/>
                  <a:pt x="0" y="881354"/>
                </a:cubicBezTo>
                <a:cubicBezTo>
                  <a:pt x="0" y="455441"/>
                  <a:pt x="302113" y="100089"/>
                  <a:pt x="703731" y="17906"/>
                </a:cubicBezTo>
                <a:lnTo>
                  <a:pt x="717461" y="16522"/>
                </a:lnTo>
                <a:lnTo>
                  <a:pt x="717462" y="16522"/>
                </a:lnTo>
                <a:cubicBezTo>
                  <a:pt x="770400" y="5689"/>
                  <a:pt x="825213" y="0"/>
                  <a:pt x="881353" y="0"/>
                </a:cubicBezTo>
                <a:close/>
              </a:path>
            </a:pathLst>
          </a:custGeom>
          <a:gradFill>
            <a:gsLst>
              <a:gs pos="0">
                <a:srgbClr val="7DA1DA"/>
              </a:gs>
              <a:gs pos="77000">
                <a:srgbClr val="2D65C0"/>
              </a:gs>
            </a:gsLst>
            <a:lin ang="2700000" scaled="0"/>
          </a:gra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8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40" name="Oval 5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39232" y="2544340"/>
            <a:ext cx="2016371" cy="20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任意多边形 15"/>
          <p:cNvSpPr/>
          <p:nvPr/>
        </p:nvSpPr>
        <p:spPr bwMode="auto">
          <a:xfrm rot="16200000">
            <a:off x="3802542" y="4520055"/>
            <a:ext cx="1595910" cy="2106397"/>
          </a:xfrm>
          <a:custGeom>
            <a:avLst/>
            <a:gdLst>
              <a:gd name="T0" fmla="*/ 881353 w 1762708"/>
              <a:gd name="T1" fmla="*/ 0 h 2331146"/>
              <a:gd name="T2" fmla="*/ 881354 w 1762708"/>
              <a:gd name="T3" fmla="*/ 0 h 2331146"/>
              <a:gd name="T4" fmla="*/ 881354 w 1762708"/>
              <a:gd name="T5" fmla="*/ 0 h 2331146"/>
              <a:gd name="T6" fmla="*/ 1762708 w 1762708"/>
              <a:gd name="T7" fmla="*/ 881354 h 2331146"/>
              <a:gd name="T8" fmla="*/ 1374127 w 1762708"/>
              <a:gd name="T9" fmla="*/ 1612187 h 2331146"/>
              <a:gd name="T10" fmla="*/ 1372283 w 1762708"/>
              <a:gd name="T11" fmla="*/ 1613188 h 2331146"/>
              <a:gd name="T12" fmla="*/ 1372283 w 1762708"/>
              <a:gd name="T13" fmla="*/ 1855121 h 2331146"/>
              <a:gd name="T14" fmla="*/ 1503445 w 1762708"/>
              <a:gd name="T15" fmla="*/ 1855121 h 2331146"/>
              <a:gd name="T16" fmla="*/ 881353 w 1762708"/>
              <a:gd name="T17" fmla="*/ 2331146 h 2331146"/>
              <a:gd name="T18" fmla="*/ 259261 w 1762708"/>
              <a:gd name="T19" fmla="*/ 1855121 h 2331146"/>
              <a:gd name="T20" fmla="*/ 390423 w 1762708"/>
              <a:gd name="T21" fmla="*/ 1855121 h 2331146"/>
              <a:gd name="T22" fmla="*/ 390423 w 1762708"/>
              <a:gd name="T23" fmla="*/ 1613187 h 2331146"/>
              <a:gd name="T24" fmla="*/ 388581 w 1762708"/>
              <a:gd name="T25" fmla="*/ 1612187 h 2331146"/>
              <a:gd name="T26" fmla="*/ 0 w 1762708"/>
              <a:gd name="T27" fmla="*/ 881354 h 2331146"/>
              <a:gd name="T28" fmla="*/ 703731 w 1762708"/>
              <a:gd name="T29" fmla="*/ 17906 h 2331146"/>
              <a:gd name="T30" fmla="*/ 717461 w 1762708"/>
              <a:gd name="T31" fmla="*/ 16522 h 2331146"/>
              <a:gd name="T32" fmla="*/ 717462 w 1762708"/>
              <a:gd name="T33" fmla="*/ 16522 h 2331146"/>
              <a:gd name="T34" fmla="*/ 881353 w 1762708"/>
              <a:gd name="T35" fmla="*/ 0 h 233114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762708"/>
              <a:gd name="T55" fmla="*/ 0 h 2331146"/>
              <a:gd name="T56" fmla="*/ 1762708 w 1762708"/>
              <a:gd name="T57" fmla="*/ 2331146 h 233114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762708" h="2331146">
                <a:moveTo>
                  <a:pt x="881353" y="0"/>
                </a:moveTo>
                <a:lnTo>
                  <a:pt x="881354" y="0"/>
                </a:lnTo>
                <a:cubicBezTo>
                  <a:pt x="1368112" y="0"/>
                  <a:pt x="1762708" y="394596"/>
                  <a:pt x="1762708" y="881354"/>
                </a:cubicBezTo>
                <a:cubicBezTo>
                  <a:pt x="1762708" y="1185578"/>
                  <a:pt x="1608569" y="1453801"/>
                  <a:pt x="1374127" y="1612187"/>
                </a:cubicBezTo>
                <a:lnTo>
                  <a:pt x="1372283" y="1613188"/>
                </a:lnTo>
                <a:lnTo>
                  <a:pt x="1372283" y="1855121"/>
                </a:lnTo>
                <a:lnTo>
                  <a:pt x="1503445" y="1855121"/>
                </a:lnTo>
                <a:lnTo>
                  <a:pt x="881353" y="2331146"/>
                </a:lnTo>
                <a:lnTo>
                  <a:pt x="259261" y="1855121"/>
                </a:lnTo>
                <a:lnTo>
                  <a:pt x="390423" y="1855121"/>
                </a:lnTo>
                <a:lnTo>
                  <a:pt x="390423" y="1613187"/>
                </a:lnTo>
                <a:lnTo>
                  <a:pt x="388581" y="1612187"/>
                </a:lnTo>
                <a:cubicBezTo>
                  <a:pt x="154139" y="1453801"/>
                  <a:pt x="0" y="1185578"/>
                  <a:pt x="0" y="881354"/>
                </a:cubicBezTo>
                <a:cubicBezTo>
                  <a:pt x="0" y="455441"/>
                  <a:pt x="302113" y="100089"/>
                  <a:pt x="703731" y="17906"/>
                </a:cubicBezTo>
                <a:lnTo>
                  <a:pt x="717461" y="16522"/>
                </a:lnTo>
                <a:lnTo>
                  <a:pt x="717462" y="16522"/>
                </a:lnTo>
                <a:cubicBezTo>
                  <a:pt x="770400" y="5689"/>
                  <a:pt x="825213" y="0"/>
                  <a:pt x="881353" y="0"/>
                </a:cubicBezTo>
                <a:close/>
              </a:path>
            </a:pathLst>
          </a:custGeom>
          <a:gradFill>
            <a:gsLst>
              <a:gs pos="0">
                <a:srgbClr val="7DA1DA"/>
              </a:gs>
              <a:gs pos="77000">
                <a:srgbClr val="2D65C0"/>
              </a:gs>
            </a:gsLst>
            <a:lin ang="2700000" scaled="0"/>
          </a:gra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 sz="18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43" name="Oval 53"/>
          <p:cNvGrpSpPr/>
          <p:nvPr/>
        </p:nvGrpSpPr>
        <p:grpSpPr bwMode="auto">
          <a:xfrm rot="5400000">
            <a:off x="3271922" y="4640498"/>
            <a:ext cx="2016371" cy="2023533"/>
            <a:chOff x="1920791" y="4689327"/>
            <a:chExt cx="1908048" cy="1914144"/>
          </a:xfrm>
        </p:grpSpPr>
        <p:pic>
          <p:nvPicPr>
            <p:cNvPr id="44" name="Oval 53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791" y="4689327"/>
              <a:ext cx="1908048" cy="191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412130" y="5153507"/>
              <a:ext cx="914505" cy="91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zh-CN" sz="1800" dirty="0">
                <a:solidFill>
                  <a:srgbClr val="FFFFFF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3625239" y="5248265"/>
            <a:ext cx="144473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汪云翔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60%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3625043" y="3164861"/>
            <a:ext cx="144473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高原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5868454" y="2933127"/>
            <a:ext cx="5974841" cy="170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用户信息管理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运动信息</a:t>
            </a:r>
            <a:r>
              <a:rPr lang="zh-CN" altLang="en-US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管理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代码测试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报告制作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制作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5868737" y="4775017"/>
            <a:ext cx="6162587" cy="203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代码整合和优化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运动排行榜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定制运动路线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数据文件操作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报告制作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制作</a:t>
            </a:r>
            <a:endParaRPr lang="zh-CN" altLang="en-US" sz="1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8" name="Freeform 5"/>
          <p:cNvSpPr/>
          <p:nvPr/>
        </p:nvSpPr>
        <p:spPr bwMode="auto">
          <a:xfrm rot="16200000">
            <a:off x="9216138" y="3824032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100000">
                <a:srgbClr val="3D3F41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3D3F41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22" name="Freeform 5"/>
          <p:cNvSpPr/>
          <p:nvPr/>
        </p:nvSpPr>
        <p:spPr bwMode="auto">
          <a:xfrm rot="16200000">
            <a:off x="10098587" y="5353224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 rot="18000000">
            <a:off x="247197" y="392002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0" name="Freeform 5"/>
          <p:cNvSpPr/>
          <p:nvPr/>
        </p:nvSpPr>
        <p:spPr bwMode="auto">
          <a:xfrm rot="18000000">
            <a:off x="1271905" y="5389245"/>
            <a:ext cx="1725295" cy="156908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25900" y="3563620"/>
            <a:ext cx="77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40%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Freeform 5"/>
          <p:cNvSpPr/>
          <p:nvPr/>
        </p:nvSpPr>
        <p:spPr bwMode="auto">
          <a:xfrm rot="16200000">
            <a:off x="2095960" y="610475"/>
            <a:ext cx="1790900" cy="158726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4810092" y="1091878"/>
            <a:ext cx="5345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设计思路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1495" y="943126"/>
            <a:ext cx="146048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02</a:t>
            </a:r>
            <a:endParaRPr lang="zh-CN" altLang="en-US" sz="540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34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238983" y="3559142"/>
            <a:ext cx="711057" cy="701793"/>
            <a:chOff x="6217935" y="1158425"/>
            <a:chExt cx="527724" cy="520849"/>
          </a:xfrm>
        </p:grpSpPr>
        <p:sp>
          <p:nvSpPr>
            <p:cNvPr id="55" name="椭圆 54"/>
            <p:cNvSpPr/>
            <p:nvPr/>
          </p:nvSpPr>
          <p:spPr>
            <a:xfrm>
              <a:off x="6219351" y="1158425"/>
              <a:ext cx="520849" cy="520849"/>
            </a:xfrm>
            <a:prstGeom prst="ellipse">
              <a:avLst/>
            </a:prstGeom>
            <a:gradFill>
              <a:gsLst>
                <a:gs pos="0">
                  <a:srgbClr val="7DA1DA"/>
                </a:gs>
                <a:gs pos="100000">
                  <a:srgbClr val="2D65C0"/>
                </a:gs>
              </a:gsLst>
              <a:lin ang="0" scaled="0"/>
            </a:gra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809913" y="2603362"/>
            <a:ext cx="711057" cy="701792"/>
            <a:chOff x="6217935" y="1158424"/>
            <a:chExt cx="527724" cy="520848"/>
          </a:xfrm>
        </p:grpSpPr>
        <p:sp>
          <p:nvSpPr>
            <p:cNvPr id="47" name="椭圆 46"/>
            <p:cNvSpPr/>
            <p:nvPr/>
          </p:nvSpPr>
          <p:spPr>
            <a:xfrm>
              <a:off x="6219350" y="1158424"/>
              <a:ext cx="520848" cy="520848"/>
            </a:xfrm>
            <a:prstGeom prst="ellipse">
              <a:avLst/>
            </a:prstGeom>
            <a:gradFill>
              <a:gsLst>
                <a:gs pos="0">
                  <a:srgbClr val="7DA1DA"/>
                </a:gs>
                <a:gs pos="100000">
                  <a:srgbClr val="2D65C0"/>
                </a:gs>
              </a:gsLst>
              <a:lin ang="0" scaled="0"/>
            </a:gra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809913" y="4475083"/>
            <a:ext cx="711057" cy="701793"/>
            <a:chOff x="6217935" y="1158425"/>
            <a:chExt cx="527724" cy="520849"/>
          </a:xfrm>
        </p:grpSpPr>
        <p:sp>
          <p:nvSpPr>
            <p:cNvPr id="63" name="椭圆 62"/>
            <p:cNvSpPr/>
            <p:nvPr/>
          </p:nvSpPr>
          <p:spPr>
            <a:xfrm>
              <a:off x="6219351" y="1158425"/>
              <a:ext cx="520849" cy="520849"/>
            </a:xfrm>
            <a:prstGeom prst="ellipse">
              <a:avLst/>
            </a:prstGeom>
            <a:gradFill>
              <a:gsLst>
                <a:gs pos="0">
                  <a:srgbClr val="7DA1DA"/>
                </a:gs>
                <a:gs pos="100000">
                  <a:srgbClr val="2D65C0"/>
                </a:gs>
              </a:gsLst>
              <a:lin ang="0" scaled="0"/>
            </a:gra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Freeform 5"/>
          <p:cNvSpPr/>
          <p:nvPr/>
        </p:nvSpPr>
        <p:spPr bwMode="auto">
          <a:xfrm rot="18000000">
            <a:off x="-925064" y="-153861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rot="18000000">
            <a:off x="-754477" y="1580890"/>
            <a:ext cx="1568516" cy="13901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 rot="18000000">
            <a:off x="662196" y="-102939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3D3F41"/>
              </a:gs>
              <a:gs pos="100000">
                <a:srgbClr val="A5A5A5"/>
              </a:gs>
            </a:gsLst>
            <a:lin ang="15000000" scaled="0"/>
          </a:gra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660" y="25107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模块化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对于不同功能封装到不同的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.c</a:t>
            </a:r>
            <a:r>
              <a:rPr lang="zh-CN" altLang="en-US">
                <a:ea typeface="宋体" panose="02010600030101010101" pitchFamily="2" charset="-122"/>
              </a:rPr>
              <a:t>文件中间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50200" y="310642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特定功能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对于题目的不同问题，采用不同的方法：最短路径问题使用了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Dijkstra</a:t>
            </a:r>
            <a:r>
              <a:rPr lang="zh-CN" altLang="en-US"/>
              <a:t>（迪杰斯特拉）算法。</a:t>
            </a:r>
            <a:endParaRPr lang="zh-CN" altLang="en-US"/>
          </a:p>
          <a:p>
            <a:r>
              <a:rPr lang="zh-CN" altLang="en-US"/>
              <a:t>排序问题采用了冒泡</a:t>
            </a:r>
            <a:r>
              <a:rPr lang="zh-CN" altLang="en-US"/>
              <a:t>排序等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1660" y="43815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代码整合和优化：</a:t>
            </a:r>
            <a:br>
              <a:rPr lang="zh-CN" altLang="en-US"/>
            </a:br>
            <a:r>
              <a:rPr lang="zh-CN" altLang="en-US"/>
              <a:t>由于两个人的平时编写代码的习惯不同，整合的时候总会出现这样那样的错误。以及全部完成进行优化时时不时由于代码习惯不同而遇到问题。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rot="18000000">
            <a:off x="-925064" y="-153861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rot="18000000">
            <a:off x="-754477" y="1580890"/>
            <a:ext cx="1568516" cy="13901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 rot="18000000">
            <a:off x="662196" y="-102939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3D3F41"/>
              </a:gs>
              <a:gs pos="100000">
                <a:srgbClr val="A5A5A5"/>
              </a:gs>
            </a:gsLst>
            <a:lin ang="15000000" scaled="0"/>
          </a:gra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16200000">
            <a:off x="1914985" y="567930"/>
            <a:ext cx="1790900" cy="158726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4045552" y="1001708"/>
            <a:ext cx="5345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过程中遇到的问题</a:t>
            </a:r>
            <a:endParaRPr lang="zh-CN" altLang="en-US" sz="4800" kern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80520" y="899946"/>
            <a:ext cx="146048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03</a:t>
            </a:r>
            <a:endParaRPr lang="zh-CN" altLang="en-US" sz="540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34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6180" y="2686685"/>
            <a:ext cx="1950085" cy="1232535"/>
            <a:chOff x="2907211" y="1834146"/>
            <a:chExt cx="1958654" cy="2213233"/>
          </a:xfrm>
        </p:grpSpPr>
        <p:sp>
          <p:nvSpPr>
            <p:cNvPr id="18" name="等腰三角形 17"/>
            <p:cNvSpPr/>
            <p:nvPr/>
          </p:nvSpPr>
          <p:spPr>
            <a:xfrm flipV="1">
              <a:off x="3747194" y="3869875"/>
              <a:ext cx="278687" cy="177504"/>
            </a:xfrm>
            <a:prstGeom prst="triangle">
              <a:avLst/>
            </a:prstGeom>
            <a:gradFill>
              <a:gsLst>
                <a:gs pos="0">
                  <a:srgbClr val="7DA1DA"/>
                </a:gs>
                <a:gs pos="77000">
                  <a:srgbClr val="2D65C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907211" y="1834146"/>
              <a:ext cx="1958654" cy="2083467"/>
              <a:chOff x="2785219" y="1704380"/>
              <a:chExt cx="2202638" cy="2342999"/>
            </a:xfrm>
            <a:blipFill>
              <a:blip r:embed="rId1"/>
              <a:stretch>
                <a:fillRect l="-167158" t="-31921" r="-198372" b="-151558"/>
              </a:stretch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椭圆 14"/>
              <p:cNvSpPr/>
              <p:nvPr/>
            </p:nvSpPr>
            <p:spPr>
              <a:xfrm>
                <a:off x="2785219" y="1704380"/>
                <a:ext cx="2202638" cy="2202638"/>
              </a:xfrm>
              <a:prstGeom prst="ellipse">
                <a:avLst/>
              </a:prstGeom>
              <a:gradFill>
                <a:gsLst>
                  <a:gs pos="0">
                    <a:srgbClr val="7DA1DA"/>
                  </a:gs>
                  <a:gs pos="77000">
                    <a:srgbClr val="2D65C0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dirty="0"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中文乱码问题</a:t>
                </a:r>
                <a:endParaRPr lang="zh-CN" altLang="en-US" sz="18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flipV="1">
                <a:off x="3747194" y="3869875"/>
                <a:ext cx="278687" cy="17750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等腰三角形 45"/>
          <p:cNvSpPr/>
          <p:nvPr/>
        </p:nvSpPr>
        <p:spPr>
          <a:xfrm>
            <a:off x="1121410" y="3948430"/>
            <a:ext cx="2080260" cy="2413000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19" name="图片 18" descr="中文乱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320" y="3627755"/>
            <a:ext cx="5301615" cy="2816860"/>
          </a:xfrm>
          <a:prstGeom prst="rect">
            <a:avLst/>
          </a:prstGeom>
        </p:spPr>
      </p:pic>
      <p:pic>
        <p:nvPicPr>
          <p:cNvPr id="21" name="图片 20" descr="中文乱码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40" y="1877060"/>
            <a:ext cx="7094220" cy="379476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21410" y="455549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当读取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user.txt</a:t>
            </a:r>
            <a:r>
              <a:rPr lang="zh-CN" altLang="en-US">
                <a:ea typeface="宋体" panose="02010600030101010101" pitchFamily="2" charset="-122"/>
              </a:rPr>
              <a:t>文件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到电脑上时，发现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中文存入电脑的是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highlight>
                  <a:srgbClr val="FF0000"/>
                </a:highlight>
                <a:ea typeface="宋体" panose="02010600030101010101" pitchFamily="2" charset="-122"/>
              </a:rPr>
              <a:t>乱码</a:t>
            </a:r>
            <a:endParaRPr lang="zh-CN" altLang="en-US">
              <a:solidFill>
                <a:schemeClr val="tx1"/>
              </a:solidFill>
              <a:highlight>
                <a:srgbClr val="FF0000"/>
              </a:highlight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rot="18000000">
            <a:off x="-925064" y="-153861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rot="18000000">
            <a:off x="-754477" y="1580890"/>
            <a:ext cx="1568516" cy="13901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 rot="18000000">
            <a:off x="662196" y="-102939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3D3F41"/>
              </a:gs>
              <a:gs pos="100000">
                <a:srgbClr val="A5A5A5"/>
              </a:gs>
            </a:gsLst>
            <a:lin ang="15000000" scaled="0"/>
          </a:gra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16200000">
            <a:off x="1914985" y="567930"/>
            <a:ext cx="1790900" cy="158726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4045552" y="1001708"/>
            <a:ext cx="5345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过程中遇到的问题</a:t>
            </a:r>
            <a:endParaRPr lang="zh-CN" altLang="en-US" sz="4800" kern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80520" y="899946"/>
            <a:ext cx="146048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03</a:t>
            </a:r>
            <a:endParaRPr lang="zh-CN" altLang="en-US" sz="540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34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6180" y="2686685"/>
            <a:ext cx="1950085" cy="1232535"/>
            <a:chOff x="2907211" y="1834146"/>
            <a:chExt cx="1958654" cy="2213233"/>
          </a:xfrm>
        </p:grpSpPr>
        <p:sp>
          <p:nvSpPr>
            <p:cNvPr id="18" name="等腰三角形 17"/>
            <p:cNvSpPr/>
            <p:nvPr/>
          </p:nvSpPr>
          <p:spPr>
            <a:xfrm flipV="1">
              <a:off x="3747194" y="3869875"/>
              <a:ext cx="278687" cy="177504"/>
            </a:xfrm>
            <a:prstGeom prst="triangle">
              <a:avLst/>
            </a:prstGeom>
            <a:gradFill>
              <a:gsLst>
                <a:gs pos="0">
                  <a:srgbClr val="7DA1DA"/>
                </a:gs>
                <a:gs pos="77000">
                  <a:srgbClr val="2D65C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907211" y="1834146"/>
              <a:ext cx="1958654" cy="2083467"/>
              <a:chOff x="2785219" y="1704380"/>
              <a:chExt cx="2202638" cy="2342999"/>
            </a:xfrm>
            <a:blipFill>
              <a:blip r:embed="rId1"/>
              <a:stretch>
                <a:fillRect l="-167158" t="-31921" r="-198372" b="-151558"/>
              </a:stretch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椭圆 14"/>
              <p:cNvSpPr/>
              <p:nvPr/>
            </p:nvSpPr>
            <p:spPr>
              <a:xfrm>
                <a:off x="2785219" y="1704380"/>
                <a:ext cx="2202638" cy="2202638"/>
              </a:xfrm>
              <a:prstGeom prst="ellipse">
                <a:avLst/>
              </a:prstGeom>
              <a:gradFill>
                <a:gsLst>
                  <a:gs pos="0">
                    <a:srgbClr val="7DA1DA"/>
                  </a:gs>
                  <a:gs pos="77000">
                    <a:srgbClr val="2D65C0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dirty="0"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中文乱码问题</a:t>
                </a:r>
                <a:endParaRPr lang="zh-CN" altLang="en-US" sz="18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flipV="1">
                <a:off x="3747194" y="3869875"/>
                <a:ext cx="278687" cy="17750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等腰三角形 45"/>
          <p:cNvSpPr/>
          <p:nvPr/>
        </p:nvSpPr>
        <p:spPr>
          <a:xfrm>
            <a:off x="1121410" y="3948430"/>
            <a:ext cx="2080260" cy="2413000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21410" y="455549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当读取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user.txt</a:t>
            </a:r>
            <a:r>
              <a:rPr lang="zh-CN" altLang="en-US">
                <a:ea typeface="宋体" panose="02010600030101010101" pitchFamily="2" charset="-122"/>
              </a:rPr>
              <a:t>文件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到电脑上时，发现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中文存入电脑的是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highlight>
                  <a:srgbClr val="FF0000"/>
                </a:highlight>
                <a:ea typeface="宋体" panose="02010600030101010101" pitchFamily="2" charset="-122"/>
              </a:rPr>
              <a:t>乱码</a:t>
            </a:r>
            <a:endParaRPr lang="zh-CN" altLang="en-US">
              <a:solidFill>
                <a:schemeClr val="tx1"/>
              </a:solidFill>
              <a:highlight>
                <a:srgbClr val="FF0000"/>
              </a:highlight>
              <a:ea typeface="宋体" panose="02010600030101010101" pitchFamily="2" charset="-122"/>
            </a:endParaRPr>
          </a:p>
        </p:txBody>
      </p:sp>
      <p:pic>
        <p:nvPicPr>
          <p:cNvPr id="7" name="图片 6" descr="中文乱码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821815"/>
            <a:ext cx="8043545" cy="498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rot="18000000">
            <a:off x="-925064" y="-153861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rot="18000000">
            <a:off x="-754477" y="1580890"/>
            <a:ext cx="1568516" cy="13901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 rot="18000000">
            <a:off x="662196" y="-102939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3D3F41"/>
              </a:gs>
              <a:gs pos="100000">
                <a:srgbClr val="A5A5A5"/>
              </a:gs>
            </a:gsLst>
            <a:lin ang="15000000" scaled="0"/>
          </a:gra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16200000">
            <a:off x="1914985" y="567930"/>
            <a:ext cx="1790900" cy="158726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4045552" y="1001708"/>
            <a:ext cx="5345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过程中遇到的问题</a:t>
            </a:r>
            <a:endParaRPr lang="zh-CN" altLang="en-US" sz="4800" kern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80520" y="899946"/>
            <a:ext cx="146048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03</a:t>
            </a:r>
            <a:endParaRPr lang="zh-CN" altLang="en-US" sz="540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34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6180" y="2686685"/>
            <a:ext cx="1950085" cy="1232535"/>
            <a:chOff x="2907211" y="1834146"/>
            <a:chExt cx="1958654" cy="2213233"/>
          </a:xfrm>
        </p:grpSpPr>
        <p:sp>
          <p:nvSpPr>
            <p:cNvPr id="18" name="等腰三角形 17"/>
            <p:cNvSpPr/>
            <p:nvPr/>
          </p:nvSpPr>
          <p:spPr>
            <a:xfrm flipV="1">
              <a:off x="3747194" y="3869875"/>
              <a:ext cx="278687" cy="177504"/>
            </a:xfrm>
            <a:prstGeom prst="triangle">
              <a:avLst/>
            </a:prstGeom>
            <a:gradFill>
              <a:gsLst>
                <a:gs pos="0">
                  <a:srgbClr val="7DA1DA"/>
                </a:gs>
                <a:gs pos="77000">
                  <a:srgbClr val="2D65C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907211" y="1834146"/>
              <a:ext cx="1958654" cy="2083467"/>
              <a:chOff x="2785219" y="1704380"/>
              <a:chExt cx="2202638" cy="2342999"/>
            </a:xfrm>
            <a:blipFill>
              <a:blip r:embed="rId1"/>
              <a:stretch>
                <a:fillRect l="-167158" t="-31921" r="-198372" b="-151558"/>
              </a:stretch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椭圆 14"/>
              <p:cNvSpPr/>
              <p:nvPr/>
            </p:nvSpPr>
            <p:spPr>
              <a:xfrm>
                <a:off x="2785219" y="1704380"/>
                <a:ext cx="2202638" cy="2202638"/>
              </a:xfrm>
              <a:prstGeom prst="ellipse">
                <a:avLst/>
              </a:prstGeom>
              <a:gradFill>
                <a:gsLst>
                  <a:gs pos="0">
                    <a:srgbClr val="7DA1DA"/>
                  </a:gs>
                  <a:gs pos="77000">
                    <a:srgbClr val="2D65C0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dirty="0"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双指针问题</a:t>
                </a:r>
                <a:endParaRPr lang="zh-CN" altLang="en-US" sz="18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flipV="1">
                <a:off x="3747194" y="3869875"/>
                <a:ext cx="278687" cy="17750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等腰三角形 45"/>
          <p:cNvSpPr/>
          <p:nvPr/>
        </p:nvSpPr>
        <p:spPr>
          <a:xfrm>
            <a:off x="1121410" y="3948430"/>
            <a:ext cx="2080260" cy="2413000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3620" y="420751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当读取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user.txt</a:t>
            </a:r>
            <a:r>
              <a:rPr lang="zh-CN" altLang="en-US">
                <a:ea typeface="宋体" panose="02010600030101010101" pitchFamily="2" charset="-122"/>
              </a:rPr>
              <a:t>文件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到电脑上时，在读取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函数用户表，一开始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没有使用双指针进行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传参，导致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退出读取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函数后之前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导入的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用户信息</a:t>
            </a:r>
            <a:r>
              <a:rPr lang="zh-CN" altLang="en-US">
                <a:solidFill>
                  <a:schemeClr val="tx1"/>
                </a:solidFill>
                <a:highlight>
                  <a:srgbClr val="FF0000"/>
                </a:highlight>
                <a:ea typeface="宋体" panose="02010600030101010101" pitchFamily="2" charset="-122"/>
              </a:rPr>
              <a:t>被销毁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 descr="双指针问题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0" y="2083435"/>
            <a:ext cx="5231765" cy="603250"/>
          </a:xfrm>
          <a:prstGeom prst="rect">
            <a:avLst/>
          </a:prstGeom>
        </p:spPr>
      </p:pic>
      <p:pic>
        <p:nvPicPr>
          <p:cNvPr id="8" name="图片 7" descr="双指针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65" y="2938780"/>
            <a:ext cx="7307580" cy="594360"/>
          </a:xfrm>
          <a:prstGeom prst="rect">
            <a:avLst/>
          </a:prstGeom>
        </p:spPr>
      </p:pic>
      <p:pic>
        <p:nvPicPr>
          <p:cNvPr id="9" name="图片 8" descr="双指针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760" y="3785235"/>
            <a:ext cx="4871720" cy="2649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rot="18000000">
            <a:off x="-925064" y="-153861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rot="18000000">
            <a:off x="-754477" y="1580890"/>
            <a:ext cx="1568516" cy="13901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 rot="18000000">
            <a:off x="662196" y="-102939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3D3F41"/>
              </a:gs>
              <a:gs pos="100000">
                <a:srgbClr val="A5A5A5"/>
              </a:gs>
            </a:gsLst>
            <a:lin ang="15000000" scaled="0"/>
          </a:gra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16200000">
            <a:off x="1926415" y="713980"/>
            <a:ext cx="1790900" cy="158726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3669632" y="1001708"/>
            <a:ext cx="53456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总结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lvl="0" algn="ctr"/>
            <a:endParaRPr lang="zh-CN" altLang="en-US" sz="4800" kern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91950" y="1045996"/>
            <a:ext cx="146048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04</a:t>
            </a:r>
            <a:endParaRPr lang="zh-CN" altLang="en-US" sz="540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34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36" name="Freeform 6"/>
          <p:cNvSpPr/>
          <p:nvPr/>
        </p:nvSpPr>
        <p:spPr bwMode="auto">
          <a:xfrm>
            <a:off x="3646805" y="2623820"/>
            <a:ext cx="1713230" cy="787400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81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755803" rIns="91416" bIns="45708" numCol="1" anchor="t" anchorCtr="0" compatLnSpc="1"/>
          <a:p>
            <a:pPr algn="ctr">
              <a:lnSpc>
                <a:spcPts val="1500"/>
              </a:lnSpc>
            </a:pPr>
            <a:endParaRPr lang="en-US" altLang="zh-CN" sz="2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" name="Freeform 6"/>
          <p:cNvSpPr/>
          <p:nvPr/>
        </p:nvSpPr>
        <p:spPr bwMode="auto">
          <a:xfrm>
            <a:off x="3646805" y="4352925"/>
            <a:ext cx="1713230" cy="787400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81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755803" rIns="91416" bIns="45708" numCol="1" anchor="t" anchorCtr="0" compatLnSpc="1"/>
          <a:p>
            <a:pPr algn="ctr">
              <a:lnSpc>
                <a:spcPts val="1500"/>
              </a:lnSpc>
            </a:pPr>
            <a:endParaRPr lang="en-US" altLang="zh-CN" sz="2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3970" y="2769235"/>
            <a:ext cx="1359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优点</a:t>
            </a:r>
            <a:endParaRPr lang="zh-CN" altLang="en-US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3934460" y="4500880"/>
            <a:ext cx="1186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缺点</a:t>
            </a:r>
            <a:endParaRPr lang="zh-CN" altLang="en-US" sz="3600" b="1"/>
          </a:p>
        </p:txBody>
      </p:sp>
      <p:sp>
        <p:nvSpPr>
          <p:cNvPr id="374" name="矩形 373"/>
          <p:cNvSpPr/>
          <p:nvPr/>
        </p:nvSpPr>
        <p:spPr>
          <a:xfrm>
            <a:off x="5379085" y="2686685"/>
            <a:ext cx="3861435" cy="3283585"/>
          </a:xfrm>
          <a:prstGeom prst="rect">
            <a:avLst/>
          </a:prstGeom>
          <a:gradFill flip="none" rotWithShape="1">
            <a:gsLst>
              <a:gs pos="100000">
                <a:srgbClr val="D5D6DA"/>
              </a:gs>
              <a:gs pos="63000">
                <a:srgbClr val="F6F8FA"/>
              </a:gs>
            </a:gsLst>
            <a:lin ang="2700000" scaled="1"/>
            <a:tileRect/>
          </a:gradFill>
          <a:ln w="127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397" tIns="90698" rIns="181397" bIns="90698" rtlCol="0" anchor="ctr"/>
          <a:p>
            <a:pPr algn="ctr"/>
            <a:endParaRPr lang="zh-CN" altLang="en-US" sz="1800" dirty="0">
              <a:latin typeface="字魂45号-冰宇雅宋" panose="00000500000000000000" pitchFamily="2" charset="-122"/>
              <a:ea typeface="思源黑体" panose="020B05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24195" y="2907665"/>
            <a:ext cx="3371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结构简单，</a:t>
            </a:r>
            <a:r>
              <a:rPr lang="zh-CN" altLang="en-US"/>
              <a:t>容易理解；提示清晰，数据错误情况</a:t>
            </a:r>
            <a:r>
              <a:rPr lang="zh-CN" altLang="en-US"/>
              <a:t>少。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95620" y="4698365"/>
            <a:ext cx="3419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程序体量较大，</a:t>
            </a:r>
            <a:r>
              <a:rPr lang="zh-CN" altLang="en-US"/>
              <a:t>程序和主界面仍有改进</a:t>
            </a:r>
            <a:r>
              <a:rPr lang="zh-CN" altLang="en-US"/>
              <a:t>空间。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reeform 5"/>
          <p:cNvSpPr/>
          <p:nvPr/>
        </p:nvSpPr>
        <p:spPr bwMode="auto">
          <a:xfrm rot="18000000">
            <a:off x="-925064" y="-153861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rot="18000000">
            <a:off x="-754477" y="1580890"/>
            <a:ext cx="1568516" cy="13901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D5D6DA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 rot="18000000">
            <a:off x="662196" y="-1029399"/>
            <a:ext cx="1850128" cy="163975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3D3F41"/>
              </a:gs>
              <a:gs pos="100000">
                <a:srgbClr val="A5A5A5"/>
              </a:gs>
            </a:gsLst>
            <a:lin ang="15000000" scaled="0"/>
          </a:gradFill>
          <a:ln w="25400">
            <a:noFill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16200000">
            <a:off x="1926415" y="713980"/>
            <a:ext cx="1790900" cy="158726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7DA1DA"/>
              </a:gs>
              <a:gs pos="100000">
                <a:srgbClr val="2D65C0"/>
              </a:gs>
            </a:gsLst>
            <a:lin ang="2700000" scaled="0"/>
          </a:gradFill>
          <a:ln w="25400">
            <a:noFill/>
          </a:ln>
          <a:effectLst>
            <a:outerShdw blurRad="381000" dist="190500" dir="2700000" algn="tl" rotWithShape="0">
              <a:srgbClr val="2D65C0">
                <a:alpha val="3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字魂105号-简雅黑" panose="00000500000000000000" pitchFamily="2" charset="-122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3669632" y="1001708"/>
            <a:ext cx="53456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心得体会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lvl="0" algn="ctr"/>
            <a:endParaRPr lang="zh-CN" altLang="en-US" sz="4800" kern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91950" y="1045996"/>
            <a:ext cx="146048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05</a:t>
            </a:r>
            <a:endParaRPr lang="zh-CN" altLang="en-US" sz="540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34000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2500" y="2793365"/>
            <a:ext cx="84607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次实训联系练习充分锻炼了我们对c语言、数据结构知识的巩固与进阶，同时提高了我们的逻辑思考、合作分工的能力。从根据题目的要求入手，思考实现的逻辑与方法，通过组员之间的沟通确定分工，相互磨合，攻克难题，随时交流心得与意见，共同进步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当然，本次训练也让我们发现了一些自身的不足：对一些知识的掌握不是很好，程序本身也有很大的改进空间，这些对我们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而言是新的目标。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tags/tag1.xml><?xml version="1.0" encoding="utf-8"?>
<p:tagLst xmlns:p="http://schemas.openxmlformats.org/presentationml/2006/main">
  <p:tag name="KSO_WPP_MARK_KEY" val="1d084ceb-09a8-469c-a98f-3c6d13c323bf"/>
  <p:tag name="COMMONDATA" val="eyJoZGlkIjoiNmVmMTVlYWFlYjhiN2YxMDM4ZThhZGFmZWQ1ZjBiOG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普惠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演示</Application>
  <PresentationFormat>宽屏</PresentationFormat>
  <Paragraphs>131</Paragraphs>
  <Slides>10</Slides>
  <Notes>23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思源黑体</vt:lpstr>
      <vt:lpstr>思源宋体 CN Heavy</vt:lpstr>
      <vt:lpstr>Aparajita</vt:lpstr>
      <vt:lpstr>字魂105号-简雅黑</vt:lpstr>
      <vt:lpstr>黑体</vt:lpstr>
      <vt:lpstr>字魂45号-冰宇雅宋</vt:lpstr>
      <vt:lpstr>阿里巴巴普惠体</vt:lpstr>
      <vt:lpstr>Segoe Print</vt:lpstr>
      <vt:lpstr>微软雅黑</vt:lpstr>
      <vt:lpstr>Arial Unicode MS</vt:lpstr>
      <vt:lpstr>Calibri</vt:lpstr>
      <vt:lpstr>Nirmala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主题名称</dc:title>
  <dc:creator>张勇</dc:creator>
  <cp:lastModifiedBy>Plateau</cp:lastModifiedBy>
  <cp:revision>151</cp:revision>
  <dcterms:created xsi:type="dcterms:W3CDTF">2022-08-17T14:34:00Z</dcterms:created>
  <dcterms:modified xsi:type="dcterms:W3CDTF">2022-12-22T02:35:47Z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00A63EF46D094E2A8514407B427748F7</vt:lpwstr>
  </property>
  <property fmtid="{D5CDD505-2E9C-101B-9397-08002B2CF9AE}" pid="3" name="KSOProductBuildVer">
    <vt:lpwstr>2052-11.1.0.12132</vt:lpwstr>
  </property>
</Properties>
</file>