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5"/>
  </p:notesMasterIdLst>
  <p:handoutMasterIdLst>
    <p:handoutMasterId r:id="rId29"/>
  </p:handoutMasterIdLst>
  <p:sldIdLst>
    <p:sldId id="256" r:id="rId3"/>
    <p:sldId id="650" r:id="rId4"/>
    <p:sldId id="751" r:id="rId6"/>
    <p:sldId id="890" r:id="rId7"/>
    <p:sldId id="891" r:id="rId8"/>
    <p:sldId id="892" r:id="rId9"/>
    <p:sldId id="893" r:id="rId10"/>
    <p:sldId id="896" r:id="rId11"/>
    <p:sldId id="897" r:id="rId12"/>
    <p:sldId id="905" r:id="rId13"/>
    <p:sldId id="895" r:id="rId14"/>
    <p:sldId id="894" r:id="rId15"/>
    <p:sldId id="898" r:id="rId16"/>
    <p:sldId id="899" r:id="rId17"/>
    <p:sldId id="900" r:id="rId18"/>
    <p:sldId id="904" r:id="rId19"/>
    <p:sldId id="906" r:id="rId20"/>
    <p:sldId id="907" r:id="rId21"/>
    <p:sldId id="901" r:id="rId22"/>
    <p:sldId id="658" r:id="rId23"/>
    <p:sldId id="659" r:id="rId24"/>
    <p:sldId id="660" r:id="rId25"/>
    <p:sldId id="661" r:id="rId26"/>
    <p:sldId id="662" r:id="rId27"/>
    <p:sldId id="516" r:id="rId28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an" initials="f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FFFE"/>
    <a:srgbClr val="EDF5FD"/>
    <a:srgbClr val="852C09"/>
    <a:srgbClr val="FCF1DC"/>
    <a:srgbClr val="FFCC99"/>
    <a:srgbClr val="E2F5FE"/>
    <a:srgbClr val="FFFFF3"/>
    <a:srgbClr val="FFFF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815" autoAdjust="0"/>
    <p:restoredTop sz="87106" autoAdjust="0"/>
  </p:normalViewPr>
  <p:slideViewPr>
    <p:cSldViewPr>
      <p:cViewPr>
        <p:scale>
          <a:sx n="80" d="100"/>
          <a:sy n="80" d="100"/>
        </p:scale>
        <p:origin x="-1266" y="-78"/>
      </p:cViewPr>
      <p:guideLst>
        <p:guide orient="horz" pos="2141"/>
        <p:guide orient="horz" pos="3041"/>
        <p:guide pos="2951"/>
      </p:guideLst>
    </p:cSldViewPr>
  </p:slideViewPr>
  <p:outlineViewPr>
    <p:cViewPr>
      <p:scale>
        <a:sx n="33" d="100"/>
        <a:sy n="33" d="100"/>
      </p:scale>
      <p:origin x="0" y="1191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1878" y="-78"/>
      </p:cViewPr>
      <p:guideLst>
        <p:guide orient="horz" pos="2855"/>
        <p:guide pos="221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3" Type="http://schemas.openxmlformats.org/officeDocument/2006/relationships/commentAuthors" Target="commentAuthors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" Target="slides/slide1.xml"/><Relationship Id="rId29" Type="http://schemas.openxmlformats.org/officeDocument/2006/relationships/handoutMaster" Target="handoutMasters/handoutMaster1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3E1AD12-5113-4DC1-820E-CDC2995E8A6F}" type="doc">
      <dgm:prSet loTypeId="urn:microsoft.com/office/officeart/2005/8/layout/process4" loCatId="process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3F9A359-6017-4A8A-8A71-439965ED72D2}">
      <dgm:prSet/>
      <dgm:spPr>
        <a:solidFill>
          <a:schemeClr val="accent5">
            <a:lumMod val="50000"/>
          </a:schemeClr>
        </a:solidFill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</dgm:spPr>
      <dgm:t>
        <a:bodyPr/>
        <a:lstStyle/>
        <a:p>
          <a:pPr rtl="0"/>
          <a:r>
            <a:rPr lang="zh-CN" b="1" dirty="0" smtClean="0"/>
            <a:t>使用记事本编辑源程序，以</a:t>
          </a:r>
          <a:r>
            <a:rPr lang="en-US" b="1" dirty="0" smtClean="0"/>
            <a:t>.java</a:t>
          </a:r>
          <a:r>
            <a:rPr lang="zh-CN" b="1" dirty="0" smtClean="0"/>
            <a:t>为后缀名保存</a:t>
          </a:r>
          <a:endParaRPr lang="en-US" b="1" dirty="0"/>
        </a:p>
      </dgm:t>
    </dgm:pt>
    <dgm:pt modelId="{94A4930B-82CA-469A-859E-1662DFD2221B}" cxnId="{FFB0AD5B-95BD-44B0-9922-E4159EABDFCB}" type="parTrans">
      <dgm:prSet/>
      <dgm:spPr/>
      <dgm:t>
        <a:bodyPr/>
        <a:lstStyle/>
        <a:p>
          <a:endParaRPr lang="zh-CN" altLang="en-US"/>
        </a:p>
      </dgm:t>
    </dgm:pt>
    <dgm:pt modelId="{E2AF1A64-DAD2-463C-A30E-3BDEAF19CA82}" cxnId="{FFB0AD5B-95BD-44B0-9922-E4159EABDFCB}" type="sibTrans">
      <dgm:prSet/>
      <dgm:spPr>
        <a:solidFill>
          <a:srgbClr val="0070C0"/>
        </a:solidFill>
      </dgm:spPr>
      <dgm:t>
        <a:bodyPr/>
        <a:lstStyle/>
        <a:p>
          <a:endParaRPr lang="zh-CN" altLang="en-US"/>
        </a:p>
      </dgm:t>
    </dgm:pt>
    <dgm:pt modelId="{60B7A184-E85E-42F2-8DD9-745FDE2F7A38}">
      <dgm:prSet/>
      <dgm:spPr>
        <a:solidFill>
          <a:schemeClr val="accent5">
            <a:lumMod val="50000"/>
          </a:schemeClr>
        </a:solidFill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</dgm:spPr>
      <dgm:t>
        <a:bodyPr/>
        <a:lstStyle/>
        <a:p>
          <a:pPr rtl="0"/>
          <a:r>
            <a:rPr lang="zh-CN" b="1" dirty="0" smtClean="0"/>
            <a:t>使用</a:t>
          </a:r>
          <a:r>
            <a:rPr lang="en-US" b="1" dirty="0" err="1" smtClean="0"/>
            <a:t>javac</a:t>
          </a:r>
          <a:r>
            <a:rPr lang="zh-CN" b="1" dirty="0" smtClean="0"/>
            <a:t>命令编译</a:t>
          </a:r>
          <a:r>
            <a:rPr lang="en-US" b="1" dirty="0" smtClean="0"/>
            <a:t>.java</a:t>
          </a:r>
          <a:r>
            <a:rPr lang="zh-CN" b="1" dirty="0" smtClean="0"/>
            <a:t>文件，生成</a:t>
          </a:r>
          <a:r>
            <a:rPr lang="en-US" b="1" dirty="0" smtClean="0"/>
            <a:t>.class</a:t>
          </a:r>
          <a:r>
            <a:rPr lang="zh-CN" b="1" dirty="0" smtClean="0"/>
            <a:t>文件</a:t>
          </a:r>
          <a:endParaRPr lang="en-US" b="1" dirty="0"/>
        </a:p>
      </dgm:t>
    </dgm:pt>
    <dgm:pt modelId="{97B743D5-2D3C-44C6-BE00-E72D8908A3B5}" cxnId="{622E0605-AD38-4D78-9034-0A12BD6BEB7C}" type="parTrans">
      <dgm:prSet/>
      <dgm:spPr/>
      <dgm:t>
        <a:bodyPr/>
        <a:lstStyle/>
        <a:p>
          <a:endParaRPr lang="zh-CN" altLang="en-US"/>
        </a:p>
      </dgm:t>
    </dgm:pt>
    <dgm:pt modelId="{62D3E85F-315A-4119-AE6E-AA15CAC4B4B6}" cxnId="{622E0605-AD38-4D78-9034-0A12BD6BEB7C}" type="sibTrans">
      <dgm:prSet/>
      <dgm:spPr>
        <a:solidFill>
          <a:srgbClr val="0070C0"/>
        </a:solidFill>
      </dgm:spPr>
      <dgm:t>
        <a:bodyPr/>
        <a:lstStyle/>
        <a:p>
          <a:endParaRPr lang="zh-CN" altLang="en-US"/>
        </a:p>
      </dgm:t>
    </dgm:pt>
    <dgm:pt modelId="{9BB3CAC4-96F1-4309-8F30-61051E5E48C2}">
      <dgm:prSet/>
      <dgm:spPr>
        <a:solidFill>
          <a:schemeClr val="accent5">
            <a:lumMod val="50000"/>
          </a:schemeClr>
        </a:solidFill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</dgm:spPr>
      <dgm:t>
        <a:bodyPr/>
        <a:lstStyle/>
        <a:p>
          <a:pPr rtl="0"/>
          <a:r>
            <a:rPr lang="zh-CN" b="1" dirty="0" smtClean="0"/>
            <a:t>使用</a:t>
          </a:r>
          <a:r>
            <a:rPr lang="en-US" b="1" dirty="0" smtClean="0"/>
            <a:t>java</a:t>
          </a:r>
          <a:r>
            <a:rPr lang="zh-CN" b="1" dirty="0" smtClean="0"/>
            <a:t>命令运行</a:t>
          </a:r>
          <a:r>
            <a:rPr lang="en-US" b="1" dirty="0" smtClean="0"/>
            <a:t>.class</a:t>
          </a:r>
          <a:r>
            <a:rPr lang="zh-CN" b="1" dirty="0" smtClean="0"/>
            <a:t>文件，输出程序结果 </a:t>
          </a:r>
          <a:endParaRPr lang="zh-CN" b="1" dirty="0"/>
        </a:p>
      </dgm:t>
    </dgm:pt>
    <dgm:pt modelId="{11CB40CC-83F4-472A-9CF3-0D01D523FD8A}" cxnId="{0EC969A3-FE85-4CF5-8E67-F9A639C3F266}" type="parTrans">
      <dgm:prSet/>
      <dgm:spPr/>
      <dgm:t>
        <a:bodyPr/>
        <a:lstStyle/>
        <a:p>
          <a:endParaRPr lang="zh-CN" altLang="en-US"/>
        </a:p>
      </dgm:t>
    </dgm:pt>
    <dgm:pt modelId="{33C85A28-2F02-4EFE-BC88-9B316DF94195}" cxnId="{0EC969A3-FE85-4CF5-8E67-F9A639C3F266}" type="sibTrans">
      <dgm:prSet/>
      <dgm:spPr/>
      <dgm:t>
        <a:bodyPr/>
        <a:lstStyle/>
        <a:p>
          <a:endParaRPr lang="zh-CN" altLang="en-US"/>
        </a:p>
      </dgm:t>
    </dgm:pt>
    <dgm:pt modelId="{1A5D7D04-3B15-47F2-BCE5-8DE4C091CA6C}" type="pres">
      <dgm:prSet presAssocID="{E3E1AD12-5113-4DC1-820E-CDC2995E8A6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5F5B323F-9E5B-4273-9855-7AD9C2708D47}" type="pres">
      <dgm:prSet presAssocID="{9BB3CAC4-96F1-4309-8F30-61051E5E48C2}" presName="boxAndChildren" presStyleCnt="0"/>
      <dgm:spPr/>
    </dgm:pt>
    <dgm:pt modelId="{17B93FE7-8B50-4F1B-B6F3-D69DE033801E}" type="pres">
      <dgm:prSet presAssocID="{9BB3CAC4-96F1-4309-8F30-61051E5E48C2}" presName="parentTextBox" presStyleLbl="node1" presStyleIdx="0" presStyleCnt="3"/>
      <dgm:spPr/>
      <dgm:t>
        <a:bodyPr/>
        <a:lstStyle/>
        <a:p>
          <a:endParaRPr lang="zh-CN" altLang="en-US"/>
        </a:p>
      </dgm:t>
    </dgm:pt>
    <dgm:pt modelId="{DE6F81A6-1782-4939-B5F5-10DD7E144FAB}" type="pres">
      <dgm:prSet presAssocID="{62D3E85F-315A-4119-AE6E-AA15CAC4B4B6}" presName="sp" presStyleCnt="0"/>
      <dgm:spPr/>
    </dgm:pt>
    <dgm:pt modelId="{DCC72CC0-47A7-418D-A792-B8F80BFEB1A4}" type="pres">
      <dgm:prSet presAssocID="{60B7A184-E85E-42F2-8DD9-745FDE2F7A38}" presName="arrowAndChildren" presStyleCnt="0"/>
      <dgm:spPr/>
    </dgm:pt>
    <dgm:pt modelId="{9A40093F-E088-4874-9E2C-7048AC36AE95}" type="pres">
      <dgm:prSet presAssocID="{60B7A184-E85E-42F2-8DD9-745FDE2F7A38}" presName="parentTextArrow" presStyleLbl="node1" presStyleIdx="1" presStyleCnt="3" custLinFactNeighborX="-34442" custLinFactNeighborY="-1501"/>
      <dgm:spPr/>
      <dgm:t>
        <a:bodyPr/>
        <a:lstStyle/>
        <a:p>
          <a:endParaRPr lang="zh-CN" altLang="en-US"/>
        </a:p>
      </dgm:t>
    </dgm:pt>
    <dgm:pt modelId="{1BA5F120-D70C-4798-9300-5C09BA311D4A}" type="pres">
      <dgm:prSet presAssocID="{E2AF1A64-DAD2-463C-A30E-3BDEAF19CA82}" presName="sp" presStyleCnt="0"/>
      <dgm:spPr/>
    </dgm:pt>
    <dgm:pt modelId="{59A1CAC1-73A1-4A33-99E6-508A772CE34B}" type="pres">
      <dgm:prSet presAssocID="{23F9A359-6017-4A8A-8A71-439965ED72D2}" presName="arrowAndChildren" presStyleCnt="0"/>
      <dgm:spPr/>
    </dgm:pt>
    <dgm:pt modelId="{5BDD4184-434D-4FD5-8459-72293944392D}" type="pres">
      <dgm:prSet presAssocID="{23F9A359-6017-4A8A-8A71-439965ED72D2}" presName="parentTextArrow" presStyleLbl="node1" presStyleIdx="2" presStyleCnt="3"/>
      <dgm:spPr/>
      <dgm:t>
        <a:bodyPr/>
        <a:lstStyle/>
        <a:p>
          <a:endParaRPr lang="zh-CN" altLang="en-US"/>
        </a:p>
      </dgm:t>
    </dgm:pt>
  </dgm:ptLst>
  <dgm:cxnLst>
    <dgm:cxn modelId="{622E0605-AD38-4D78-9034-0A12BD6BEB7C}" srcId="{E3E1AD12-5113-4DC1-820E-CDC2995E8A6F}" destId="{60B7A184-E85E-42F2-8DD9-745FDE2F7A38}" srcOrd="1" destOrd="0" parTransId="{97B743D5-2D3C-44C6-BE00-E72D8908A3B5}" sibTransId="{62D3E85F-315A-4119-AE6E-AA15CAC4B4B6}"/>
    <dgm:cxn modelId="{8A84E7AF-F33E-40AA-969D-FCEE8A60C5F0}" type="presOf" srcId="{9BB3CAC4-96F1-4309-8F30-61051E5E48C2}" destId="{17B93FE7-8B50-4F1B-B6F3-D69DE033801E}" srcOrd="0" destOrd="0" presId="urn:microsoft.com/office/officeart/2005/8/layout/process4"/>
    <dgm:cxn modelId="{DD91AABA-E07C-4662-AC98-26DFC68BE687}" type="presOf" srcId="{23F9A359-6017-4A8A-8A71-439965ED72D2}" destId="{5BDD4184-434D-4FD5-8459-72293944392D}" srcOrd="0" destOrd="0" presId="urn:microsoft.com/office/officeart/2005/8/layout/process4"/>
    <dgm:cxn modelId="{85EA9170-6DEA-4ADE-AF80-0DB70549A5C0}" type="presOf" srcId="{60B7A184-E85E-42F2-8DD9-745FDE2F7A38}" destId="{9A40093F-E088-4874-9E2C-7048AC36AE95}" srcOrd="0" destOrd="0" presId="urn:microsoft.com/office/officeart/2005/8/layout/process4"/>
    <dgm:cxn modelId="{FFB0AD5B-95BD-44B0-9922-E4159EABDFCB}" srcId="{E3E1AD12-5113-4DC1-820E-CDC2995E8A6F}" destId="{23F9A359-6017-4A8A-8A71-439965ED72D2}" srcOrd="0" destOrd="0" parTransId="{94A4930B-82CA-469A-859E-1662DFD2221B}" sibTransId="{E2AF1A64-DAD2-463C-A30E-3BDEAF19CA82}"/>
    <dgm:cxn modelId="{1A61C879-F651-4A69-9554-21DC965A9070}" type="presOf" srcId="{E3E1AD12-5113-4DC1-820E-CDC2995E8A6F}" destId="{1A5D7D04-3B15-47F2-BCE5-8DE4C091CA6C}" srcOrd="0" destOrd="0" presId="urn:microsoft.com/office/officeart/2005/8/layout/process4"/>
    <dgm:cxn modelId="{0EC969A3-FE85-4CF5-8E67-F9A639C3F266}" srcId="{E3E1AD12-5113-4DC1-820E-CDC2995E8A6F}" destId="{9BB3CAC4-96F1-4309-8F30-61051E5E48C2}" srcOrd="2" destOrd="0" parTransId="{11CB40CC-83F4-472A-9CF3-0D01D523FD8A}" sibTransId="{33C85A28-2F02-4EFE-BC88-9B316DF94195}"/>
    <dgm:cxn modelId="{BAA83530-D9DA-41EB-BB56-3D5903F98F81}" type="presParOf" srcId="{1A5D7D04-3B15-47F2-BCE5-8DE4C091CA6C}" destId="{5F5B323F-9E5B-4273-9855-7AD9C2708D47}" srcOrd="0" destOrd="0" presId="urn:microsoft.com/office/officeart/2005/8/layout/process4"/>
    <dgm:cxn modelId="{2853EA57-8ED4-4542-B944-867143EA9223}" type="presParOf" srcId="{5F5B323F-9E5B-4273-9855-7AD9C2708D47}" destId="{17B93FE7-8B50-4F1B-B6F3-D69DE033801E}" srcOrd="0" destOrd="0" presId="urn:microsoft.com/office/officeart/2005/8/layout/process4"/>
    <dgm:cxn modelId="{F228A87B-D10A-4D0E-A742-025AB245A031}" type="presParOf" srcId="{1A5D7D04-3B15-47F2-BCE5-8DE4C091CA6C}" destId="{DE6F81A6-1782-4939-B5F5-10DD7E144FAB}" srcOrd="1" destOrd="0" presId="urn:microsoft.com/office/officeart/2005/8/layout/process4"/>
    <dgm:cxn modelId="{3E850539-91D4-4E6B-BEEF-36D4FA49CBA4}" type="presParOf" srcId="{1A5D7D04-3B15-47F2-BCE5-8DE4C091CA6C}" destId="{DCC72CC0-47A7-418D-A792-B8F80BFEB1A4}" srcOrd="2" destOrd="0" presId="urn:microsoft.com/office/officeart/2005/8/layout/process4"/>
    <dgm:cxn modelId="{6FC888D4-740C-47B0-A379-9B05855B1AD5}" type="presParOf" srcId="{DCC72CC0-47A7-418D-A792-B8F80BFEB1A4}" destId="{9A40093F-E088-4874-9E2C-7048AC36AE95}" srcOrd="0" destOrd="0" presId="urn:microsoft.com/office/officeart/2005/8/layout/process4"/>
    <dgm:cxn modelId="{A5AEF90C-9FBB-428A-981E-C182EC02D63E}" type="presParOf" srcId="{1A5D7D04-3B15-47F2-BCE5-8DE4C091CA6C}" destId="{1BA5F120-D70C-4798-9300-5C09BA311D4A}" srcOrd="3" destOrd="0" presId="urn:microsoft.com/office/officeart/2005/8/layout/process4"/>
    <dgm:cxn modelId="{A3B280B4-0FD4-43E5-8778-1E7BD525752E}" type="presParOf" srcId="{1A5D7D04-3B15-47F2-BCE5-8DE4C091CA6C}" destId="{59A1CAC1-73A1-4A33-99E6-508A772CE34B}" srcOrd="4" destOrd="0" presId="urn:microsoft.com/office/officeart/2005/8/layout/process4"/>
    <dgm:cxn modelId="{E3513D19-47AF-4002-98CE-CDD837DCC108}" type="presParOf" srcId="{59A1CAC1-73A1-4A33-99E6-508A772CE34B}" destId="{5BDD4184-434D-4FD5-8459-72293944392D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6858048" cy="2286016"/>
        <a:chOff x="0" y="0"/>
        <a:chExt cx="6858048" cy="2286016"/>
      </a:xfrm>
    </dsp:grpSpPr>
    <dsp:sp modelId="{17B93FE7-8B50-4F1B-B6F3-D69DE033801E}">
      <dsp:nvSpPr>
        <dsp:cNvPr id="3" name="矩形 2"/>
        <dsp:cNvSpPr/>
      </dsp:nvSpPr>
      <dsp:spPr bwMode="white">
        <a:xfrm>
          <a:off x="0" y="1721010"/>
          <a:ext cx="6858048" cy="565006"/>
        </a:xfrm>
        <a:prstGeom prst="rect">
          <a:avLst/>
        </a:prstGeom>
        <a:solidFill>
          <a:schemeClr val="accent5">
            <a:lumMod val="50000"/>
          </a:schemeClr>
        </a:solidFill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lIns="135128" tIns="135128" rIns="135128" bIns="135128" anchor="ctr"/>
        <a:lstStyle>
          <a:lvl1pPr algn="ctr">
            <a:defRPr sz="1900"/>
          </a:lvl1pPr>
          <a:lvl2pPr marL="114300" indent="-114300" algn="ctr">
            <a:defRPr sz="1400"/>
          </a:lvl2pPr>
          <a:lvl3pPr marL="228600" indent="-114300" algn="ctr">
            <a:defRPr sz="1400"/>
          </a:lvl3pPr>
          <a:lvl4pPr marL="342900" indent="-114300" algn="ctr">
            <a:defRPr sz="1400"/>
          </a:lvl4pPr>
          <a:lvl5pPr marL="457200" indent="-114300" algn="ctr">
            <a:defRPr sz="1400"/>
          </a:lvl5pPr>
          <a:lvl6pPr marL="571500" indent="-114300" algn="ctr">
            <a:defRPr sz="1400"/>
          </a:lvl6pPr>
          <a:lvl7pPr marL="685800" indent="-114300" algn="ctr">
            <a:defRPr sz="1400"/>
          </a:lvl7pPr>
          <a:lvl8pPr marL="800100" indent="-114300" algn="ctr">
            <a:defRPr sz="1400"/>
          </a:lvl8pPr>
          <a:lvl9pPr marL="914400" indent="-114300" algn="ctr">
            <a:defRPr sz="1400"/>
          </a:lvl9pPr>
        </a:lstStyle>
        <a:p>
          <a:pPr lvl="0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b="1" dirty="0" smtClean="0"/>
            <a:t>使用</a:t>
          </a:r>
          <a:r>
            <a:rPr lang="en-US" b="1" dirty="0" smtClean="0"/>
            <a:t>java</a:t>
          </a:r>
          <a:r>
            <a:rPr lang="zh-CN" b="1" dirty="0" smtClean="0"/>
            <a:t>命令运行</a:t>
          </a:r>
          <a:r>
            <a:rPr lang="en-US" b="1" dirty="0" smtClean="0"/>
            <a:t>.class</a:t>
          </a:r>
          <a:r>
            <a:rPr lang="zh-CN" b="1" dirty="0" smtClean="0"/>
            <a:t>文件，输出程序结果 </a:t>
          </a:r>
          <a:endParaRPr lang="zh-CN" b="1" dirty="0"/>
        </a:p>
      </dsp:txBody>
      <dsp:txXfrm>
        <a:off x="0" y="1721010"/>
        <a:ext cx="6858048" cy="565006"/>
      </dsp:txXfrm>
    </dsp:sp>
    <dsp:sp modelId="{9A40093F-E088-4874-9E2C-7048AC36AE95}">
      <dsp:nvSpPr>
        <dsp:cNvPr id="4" name="上箭头标注 3"/>
        <dsp:cNvSpPr/>
      </dsp:nvSpPr>
      <dsp:spPr bwMode="white">
        <a:xfrm rot="10800000">
          <a:off x="0" y="847461"/>
          <a:ext cx="6858048" cy="868980"/>
        </a:xfrm>
        <a:prstGeom prst="upArrowCallout">
          <a:avLst/>
        </a:prstGeom>
        <a:solidFill>
          <a:schemeClr val="accent5">
            <a:lumMod val="50000"/>
          </a:schemeClr>
        </a:solidFill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rot="10800000" lIns="135128" tIns="135128" rIns="135128" bIns="135128" anchor="ctr"/>
        <a:lstStyle>
          <a:lvl1pPr algn="ctr">
            <a:defRPr sz="1900"/>
          </a:lvl1pPr>
          <a:lvl2pPr marL="114300" indent="-114300" algn="ctr">
            <a:defRPr sz="1400"/>
          </a:lvl2pPr>
          <a:lvl3pPr marL="228600" indent="-114300" algn="ctr">
            <a:defRPr sz="1400"/>
          </a:lvl3pPr>
          <a:lvl4pPr marL="342900" indent="-114300" algn="ctr">
            <a:defRPr sz="1400"/>
          </a:lvl4pPr>
          <a:lvl5pPr marL="457200" indent="-114300" algn="ctr">
            <a:defRPr sz="1400"/>
          </a:lvl5pPr>
          <a:lvl6pPr marL="571500" indent="-114300" algn="ctr">
            <a:defRPr sz="1400"/>
          </a:lvl6pPr>
          <a:lvl7pPr marL="685800" indent="-114300" algn="ctr">
            <a:defRPr sz="1400"/>
          </a:lvl7pPr>
          <a:lvl8pPr marL="800100" indent="-114300" algn="ctr">
            <a:defRPr sz="1400"/>
          </a:lvl8pPr>
          <a:lvl9pPr marL="914400" indent="-114300" algn="ctr">
            <a:defRPr sz="1400"/>
          </a:lvl9pPr>
        </a:lstStyle>
        <a:p>
          <a:pPr lvl="0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b="1" dirty="0" smtClean="0"/>
            <a:t>使用</a:t>
          </a:r>
          <a:r>
            <a:rPr lang="en-US" b="1" dirty="0" err="1" smtClean="0"/>
            <a:t>javac</a:t>
          </a:r>
          <a:r>
            <a:rPr lang="zh-CN" b="1" dirty="0" smtClean="0"/>
            <a:t>命令编译</a:t>
          </a:r>
          <a:r>
            <a:rPr lang="en-US" b="1" dirty="0" smtClean="0"/>
            <a:t>.java</a:t>
          </a:r>
          <a:r>
            <a:rPr lang="zh-CN" b="1" dirty="0" smtClean="0"/>
            <a:t>文件，生成</a:t>
          </a:r>
          <a:r>
            <a:rPr lang="en-US" b="1" dirty="0" smtClean="0"/>
            <a:t>.class</a:t>
          </a:r>
          <a:r>
            <a:rPr lang="zh-CN" b="1" dirty="0" smtClean="0"/>
            <a:t>文件</a:t>
          </a:r>
          <a:endParaRPr lang="en-US" b="1" dirty="0"/>
        </a:p>
      </dsp:txBody>
      <dsp:txXfrm rot="10800000">
        <a:off x="0" y="847461"/>
        <a:ext cx="6858048" cy="868980"/>
      </dsp:txXfrm>
    </dsp:sp>
    <dsp:sp modelId="{5BDD4184-434D-4FD5-8459-72293944392D}">
      <dsp:nvSpPr>
        <dsp:cNvPr id="5" name="上箭头标注 4"/>
        <dsp:cNvSpPr/>
      </dsp:nvSpPr>
      <dsp:spPr bwMode="white">
        <a:xfrm rot="10800000">
          <a:off x="0" y="0"/>
          <a:ext cx="6858048" cy="868980"/>
        </a:xfrm>
        <a:prstGeom prst="upArrowCallout">
          <a:avLst/>
        </a:prstGeom>
        <a:solidFill>
          <a:schemeClr val="accent5">
            <a:lumMod val="50000"/>
          </a:schemeClr>
        </a:solidFill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rot="10800000" lIns="135128" tIns="135128" rIns="135128" bIns="135128" anchor="ctr"/>
        <a:lstStyle>
          <a:lvl1pPr algn="ctr">
            <a:defRPr sz="1900"/>
          </a:lvl1pPr>
          <a:lvl2pPr marL="114300" indent="-114300" algn="ctr">
            <a:defRPr sz="1400"/>
          </a:lvl2pPr>
          <a:lvl3pPr marL="228600" indent="-114300" algn="ctr">
            <a:defRPr sz="1400"/>
          </a:lvl3pPr>
          <a:lvl4pPr marL="342900" indent="-114300" algn="ctr">
            <a:defRPr sz="1400"/>
          </a:lvl4pPr>
          <a:lvl5pPr marL="457200" indent="-114300" algn="ctr">
            <a:defRPr sz="1400"/>
          </a:lvl5pPr>
          <a:lvl6pPr marL="571500" indent="-114300" algn="ctr">
            <a:defRPr sz="1400"/>
          </a:lvl6pPr>
          <a:lvl7pPr marL="685800" indent="-114300" algn="ctr">
            <a:defRPr sz="1400"/>
          </a:lvl7pPr>
          <a:lvl8pPr marL="800100" indent="-114300" algn="ctr">
            <a:defRPr sz="1400"/>
          </a:lvl8pPr>
          <a:lvl9pPr marL="914400" indent="-114300" algn="ctr">
            <a:defRPr sz="1400"/>
          </a:lvl9pPr>
        </a:lstStyle>
        <a:p>
          <a:pPr lvl="0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b="1" dirty="0" smtClean="0"/>
            <a:t>使用记事本编辑源程序，以</a:t>
          </a:r>
          <a:r>
            <a:rPr lang="en-US" b="1" dirty="0" smtClean="0"/>
            <a:t>.java</a:t>
          </a:r>
          <a:r>
            <a:rPr lang="zh-CN" b="1" dirty="0" smtClean="0"/>
            <a:t>为后缀名保存</a:t>
          </a:r>
          <a:endParaRPr lang="en-US" b="1" dirty="0"/>
        </a:p>
      </dsp:txBody>
      <dsp:txXfrm rot="10800000">
        <a:off x="0" y="0"/>
        <a:ext cx="6858048" cy="8689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type="upArrowCallout" r:blip="" rot="180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type="upArrowCallout" r:blip="" rot="180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fld id="{315462C5-E515-4FDC-8D08-585824A1D6A1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32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 noProof="0" smtClean="0"/>
              <a:t>Click to edit Master text styles</a:t>
            </a:r>
            <a:endParaRPr lang="en-US" altLang="zh-CN" noProof="0" smtClean="0"/>
          </a:p>
          <a:p>
            <a:pPr lvl="1"/>
            <a:r>
              <a:rPr lang="en-US" altLang="zh-CN" noProof="0" smtClean="0"/>
              <a:t>Second level</a:t>
            </a:r>
            <a:endParaRPr lang="en-US" altLang="zh-CN" noProof="0" smtClean="0"/>
          </a:p>
          <a:p>
            <a:pPr lvl="2"/>
            <a:r>
              <a:rPr lang="en-US" altLang="zh-CN" noProof="0" smtClean="0"/>
              <a:t>Third level</a:t>
            </a:r>
            <a:endParaRPr lang="en-US" altLang="zh-CN" noProof="0" smtClean="0"/>
          </a:p>
          <a:p>
            <a:pPr lvl="3"/>
            <a:r>
              <a:rPr lang="en-US" altLang="zh-CN" noProof="0" smtClean="0"/>
              <a:t>Fourth level</a:t>
            </a:r>
            <a:endParaRPr lang="en-US" altLang="zh-CN" noProof="0" smtClean="0"/>
          </a:p>
          <a:p>
            <a:pPr lvl="4"/>
            <a:r>
              <a:rPr lang="en-US" altLang="zh-CN" noProof="0" smtClean="0"/>
              <a:t>Fifth level</a:t>
            </a:r>
            <a:endParaRPr lang="en-US" altLang="zh-CN" noProof="0" smtClean="0"/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fld id="{5949CBC9-AA03-4AA4-9D6A-EAA760A040E6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168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6E48AF7-2972-41C6-95DF-B69C90023D7B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9FA3174-20BC-4601-93F1-116CDB790AAF}" type="slidenum">
              <a:rPr lang="zh-CN" altLang="en-US"/>
            </a:fld>
            <a:endParaRPr lang="en-US" altLang="zh-CN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885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5251C2E-A084-43A8-B15B-9A1688D7FE30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7FE8627-E78D-4033-B25B-4BD772090628}" type="slidenum">
              <a:rPr lang="zh-CN" altLang="en-US"/>
            </a:fld>
            <a:endParaRPr lang="en-US" altLang="zh-CN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C3DF5FF-D16C-49B5-BEB6-44AA44343C45}" type="slidenum">
              <a:rPr lang="zh-CN" altLang="en-US"/>
            </a:fld>
            <a:endParaRPr lang="en-US" altLang="zh-CN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/>
          <a:lstStyle/>
          <a:p>
            <a:pPr>
              <a:lnSpc>
                <a:spcPct val="115000"/>
              </a:lnSpc>
              <a:spcBef>
                <a:spcPct val="40000"/>
              </a:spcBef>
            </a:pPr>
            <a:endParaRPr lang="zh-CN" altLang="en-US" smtClean="0"/>
          </a:p>
          <a:p>
            <a:endParaRPr lang="zh-CN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3175" y="3175"/>
            <a:ext cx="9101138" cy="2693988"/>
          </a:xfrm>
          <a:prstGeom prst="rect">
            <a:avLst/>
          </a:prstGeom>
          <a:solidFill>
            <a:srgbClr val="191A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6" name="椭圆 5"/>
          <p:cNvSpPr/>
          <p:nvPr/>
        </p:nvSpPr>
        <p:spPr>
          <a:xfrm>
            <a:off x="782638" y="2005013"/>
            <a:ext cx="1068388" cy="103028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pic>
        <p:nvPicPr>
          <p:cNvPr id="2057" name="图片 4" descr="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575" y="2093913"/>
            <a:ext cx="762000" cy="9175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8" name="文本框 10"/>
          <p:cNvSpPr txBox="1"/>
          <p:nvPr/>
        </p:nvSpPr>
        <p:spPr>
          <a:xfrm>
            <a:off x="3355975" y="2847975"/>
            <a:ext cx="2759075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indent="0"/>
            <a:r>
              <a:rPr lang="zh-CN" altLang="en-US" sz="2800" dirty="0">
                <a:solidFill>
                  <a:srgbClr val="595959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主讲人：杨帆</a:t>
            </a:r>
            <a:endParaRPr lang="zh-CN" altLang="en-US" sz="2800" dirty="0">
              <a:solidFill>
                <a:srgbClr val="595959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43050" y="1102995"/>
            <a:ext cx="6675120" cy="1595120"/>
          </a:xfrm>
        </p:spPr>
        <p:txBody>
          <a:bodyPr anchor="b"/>
          <a:lstStyle>
            <a:lvl1pPr algn="ctr">
              <a:lnSpc>
                <a:spcPct val="0"/>
              </a:lnSpc>
              <a:defRPr sz="4000" b="1">
                <a:solidFill>
                  <a:srgbClr val="C00000"/>
                </a:solidFill>
              </a:defRPr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Calibri" panose="020F0502020204030204" charset="0"/>
              </a:rPr>
            </a:fld>
            <a:endParaRPr lang="zh-CN" altLang="en-US" strike="noStrike" noProof="1" dirty="0">
              <a:sym typeface="Calibri" panose="020F050202020403020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strike="noStrike" noProof="1">
              <a:sym typeface="Calibri" panose="020F050202020403020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Calibri" panose="020F0502020204030204" charset="0"/>
              </a:rPr>
            </a:fld>
            <a:endParaRPr lang="zh-CN" altLang="en-US" strike="noStrike" noProof="1" dirty="0">
              <a:sym typeface="Calibri" panose="020F0502020204030204" charset="0"/>
            </a:endParaRPr>
          </a:p>
        </p:txBody>
      </p:sp>
    </p:spTree>
  </p:cSld>
  <p:clrMapOvr>
    <a:masterClrMapping/>
  </p:clrMapOvr>
  <p:transition spd="slow">
    <p:fade/>
  </p:transition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238125" y="250825"/>
            <a:ext cx="8528685" cy="5633085"/>
          </a:xfrm>
        </p:spPr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z="1350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z="1350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Calibri" panose="020F0502020204030204" charset="0"/>
              </a:rPr>
            </a:fld>
            <a:endParaRPr lang="zh-CN" altLang="en-US" strike="noStrike" noProof="1" dirty="0">
              <a:sym typeface="Calibri" panose="020F050202020403020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strike="noStrike" noProof="1">
              <a:sym typeface="Calibri" panose="020F050202020403020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Calibri" panose="020F0502020204030204" charset="0"/>
              </a:rPr>
            </a:fld>
            <a:endParaRPr lang="zh-CN" altLang="en-US" strike="noStrike" noProof="1" dirty="0">
              <a:sym typeface="Calibri" panose="020F0502020204030204" charset="0"/>
            </a:endParaRPr>
          </a:p>
        </p:txBody>
      </p:sp>
    </p:spTree>
  </p:cSld>
  <p:clrMapOvr>
    <a:masterClrMapping/>
  </p:clrMapOvr>
  <p:transition spd="slow">
    <p:fade/>
  </p:transition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标题，文本与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249555"/>
            <a:ext cx="8554720" cy="1139825"/>
          </a:xfrm>
        </p:spPr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228600" y="1600200"/>
            <a:ext cx="4457700" cy="4248150"/>
          </a:xfrm>
        </p:spPr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z="1350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z="1350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图表占位符 3"/>
          <p:cNvSpPr>
            <a:spLocks noGrp="1"/>
          </p:cNvSpPr>
          <p:nvPr>
            <p:ph type="chart" sz="half" idx="2"/>
          </p:nvPr>
        </p:nvSpPr>
        <p:spPr>
          <a:xfrm>
            <a:off x="4885690" y="1600200"/>
            <a:ext cx="3897630" cy="424815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endParaRPr kumimoji="0" lang="zh-CN" altLang="en-US" sz="30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Calibri" panose="020F0502020204030204" charset="0"/>
              </a:rPr>
            </a:fld>
            <a:endParaRPr lang="zh-CN" altLang="en-US" strike="noStrike" noProof="1" dirty="0">
              <a:sym typeface="Calibri" panose="020F050202020403020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strike="noStrike" noProof="1">
              <a:sym typeface="Calibri" panose="020F050202020403020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Calibri" panose="020F0502020204030204" charset="0"/>
              </a:rPr>
            </a:fld>
            <a:endParaRPr lang="zh-CN" altLang="en-US" strike="noStrike" noProof="1" dirty="0">
              <a:sym typeface="Calibri" panose="020F0502020204030204" charset="0"/>
            </a:endParaRPr>
          </a:p>
        </p:txBody>
      </p:sp>
    </p:spTree>
  </p:cSld>
  <p:clrMapOvr>
    <a:masterClrMapping/>
  </p:clrMapOvr>
  <p:transition spd="slow">
    <p:fade/>
  </p:transition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037715" y="2345055"/>
            <a:ext cx="5068570" cy="143256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 fontAlgn="base"/>
            <a:r>
              <a:rPr lang="zh-CN" altLang="en-US" sz="8800" b="1" strike="noStrike" noProof="1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  <a:reflection blurRad="6350" stA="53000" endA="300" endPos="35500" dir="5400000" sy="-90000" algn="bl" rotWithShape="0"/>
                </a:effectLst>
                <a:latin typeface="Cordia New" panose="020B0304020202020204" charset="0"/>
                <a:ea typeface="楷体" panose="02010609060101010101" charset="-122"/>
                <a:cs typeface="+mn-ea"/>
              </a:rPr>
              <a:t>传承学习</a:t>
            </a:r>
            <a:endParaRPr lang="zh-CN" altLang="en-US" sz="8800" b="1" strike="noStrike" noProof="1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glow rad="139700">
                  <a:schemeClr val="accent1">
                    <a:satMod val="175000"/>
                    <a:alpha val="40000"/>
                  </a:schemeClr>
                </a:glow>
                <a:reflection blurRad="6350" stA="53000" endA="300" endPos="35500" dir="5400000" sy="-90000" algn="bl" rotWithShape="0"/>
              </a:effectLst>
              <a:latin typeface="Cordia New" panose="020B0304020202020204" charset="0"/>
              <a:ea typeface="楷体" panose="02010609060101010101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Calibri" panose="020F0502020204030204" charset="0"/>
              </a:rPr>
            </a:fld>
            <a:endParaRPr lang="zh-CN" altLang="en-US" strike="noStrike" noProof="1" dirty="0">
              <a:sym typeface="Calibri" panose="020F050202020403020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strike="noStrike" noProof="1">
              <a:sym typeface="Calibri" panose="020F050202020403020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Calibri" panose="020F0502020204030204" charset="0"/>
              </a:rPr>
            </a:fld>
            <a:endParaRPr lang="zh-CN" altLang="en-US" strike="noStrike" noProof="1" dirty="0">
              <a:sym typeface="Calibri" panose="020F0502020204030204" charset="0"/>
            </a:endParaRPr>
          </a:p>
        </p:txBody>
      </p:sp>
    </p:spTree>
  </p:cSld>
  <p:clrMapOvr>
    <a:masterClrMapping/>
  </p:clrMapOvr>
  <p:transition spd="slow">
    <p:fade/>
  </p:transition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29150" y="1825625"/>
            <a:ext cx="3886200" cy="20986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29150" y="4076700"/>
            <a:ext cx="3886200" cy="21002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1800" y="203835"/>
            <a:ext cx="8281035" cy="1108710"/>
          </a:xfrm>
        </p:spPr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7990" y="1441450"/>
            <a:ext cx="8281035" cy="4474845"/>
          </a:xfrm>
        </p:spPr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z="1350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z="1350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Calibri" panose="020F0502020204030204" charset="0"/>
              </a:rPr>
            </a:fld>
            <a:endParaRPr lang="zh-CN" altLang="en-US" strike="noStrike" noProof="1" dirty="0">
              <a:sym typeface="Calibri" panose="020F050202020403020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strike="noStrike" noProof="1">
              <a:sym typeface="Calibri" panose="020F050202020403020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28FED7F7-542B-44B9-8A0F-41B586BD2757}" type="slidenum">
              <a:rPr lang="zh-CN" altLang="en-US" smtClean="0"/>
            </a:fld>
            <a:r>
              <a:rPr lang="en-US" altLang="zh-CN" dirty="0" smtClean="0"/>
              <a:t>/34</a:t>
            </a:r>
            <a:endParaRPr lang="zh-CN" altLang="en-US" dirty="0"/>
          </a:p>
        </p:txBody>
      </p:sp>
    </p:spTree>
  </p:cSld>
  <p:clrMapOvr>
    <a:masterClrMapping/>
  </p:clrMapOvr>
  <p:transition spd="slow">
    <p:fade/>
  </p:transition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8480" y="316865"/>
            <a:ext cx="8159115" cy="4244340"/>
          </a:xfrm>
        </p:spPr>
        <p:txBody>
          <a:bodyPr anchor="b"/>
          <a:lstStyle>
            <a:lvl1pPr>
              <a:defRPr sz="4500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8480" y="4777105"/>
            <a:ext cx="8159115" cy="110299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Calibri" panose="020F0502020204030204" charset="0"/>
              </a:rPr>
            </a:fld>
            <a:endParaRPr lang="zh-CN" altLang="en-US" strike="noStrike" noProof="1" dirty="0">
              <a:sym typeface="Calibri" panose="020F050202020403020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strike="noStrike" noProof="1">
              <a:sym typeface="Calibri" panose="020F050202020403020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28FED7F7-542B-44B9-8A0F-41B586BD2757}" type="slidenum">
              <a:rPr lang="zh-CN" altLang="en-US"/>
            </a:fld>
            <a:r>
              <a:rPr lang="en-US" altLang="zh-CN" dirty="0"/>
              <a:t>/35</a:t>
            </a:r>
            <a:endParaRPr lang="zh-CN" altLang="en-US" dirty="0"/>
          </a:p>
        </p:txBody>
      </p:sp>
    </p:spTree>
  </p:cSld>
  <p:clrMapOvr>
    <a:masterClrMapping/>
  </p:clrMapOvr>
  <p:transition spd="slow">
    <p:fade/>
  </p:transition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5275" y="327025"/>
            <a:ext cx="8220710" cy="1403985"/>
          </a:xfrm>
        </p:spPr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95275" y="1917065"/>
            <a:ext cx="3968115" cy="3986530"/>
          </a:xfrm>
        </p:spPr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z="1350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z="1350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06925" y="2043430"/>
            <a:ext cx="3908425" cy="3860165"/>
          </a:xfrm>
        </p:spPr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z="1350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z="1350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Calibri" panose="020F0502020204030204" charset="0"/>
              </a:rPr>
            </a:fld>
            <a:endParaRPr lang="zh-CN" altLang="en-US" strike="noStrike" noProof="1" dirty="0">
              <a:sym typeface="Calibri" panose="020F050202020403020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strike="noStrike" noProof="1">
              <a:sym typeface="Calibri" panose="020F050202020403020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28FED7F7-542B-44B9-8A0F-41B586BD2757}" type="slidenum">
              <a:rPr lang="zh-CN" altLang="en-US"/>
            </a:fld>
            <a:r>
              <a:rPr lang="en-US" altLang="zh-CN" dirty="0"/>
              <a:t>/35</a:t>
            </a:r>
            <a:endParaRPr lang="zh-CN" altLang="en-US" dirty="0"/>
          </a:p>
        </p:txBody>
      </p:sp>
    </p:spTree>
  </p:cSld>
  <p:clrMapOvr>
    <a:masterClrMapping/>
  </p:clrMapOvr>
  <p:transition spd="slow">
    <p:fade/>
  </p:transition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7970" y="236220"/>
            <a:ext cx="8547735" cy="1325880"/>
          </a:xfrm>
        </p:spPr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67970" y="1694815"/>
            <a:ext cx="4186555" cy="1000125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267970" y="2942590"/>
            <a:ext cx="4185920" cy="2836545"/>
          </a:xfrm>
        </p:spPr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z="1350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z="1350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708525" y="1694815"/>
            <a:ext cx="4107180" cy="1000125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707890" y="2942590"/>
            <a:ext cx="4107815" cy="2836545"/>
          </a:xfrm>
        </p:spPr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z="1350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z="1350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Calibri" panose="020F0502020204030204" charset="0"/>
              </a:rPr>
            </a:fld>
            <a:endParaRPr lang="zh-CN" altLang="en-US" strike="noStrike" noProof="1" dirty="0">
              <a:sym typeface="Calibri" panose="020F050202020403020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strike="noStrike" noProof="1">
              <a:sym typeface="Calibri" panose="020F050202020403020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28FED7F7-542B-44B9-8A0F-41B586BD2757}" type="slidenum">
              <a:rPr lang="zh-CN" altLang="en-US"/>
            </a:fld>
            <a:r>
              <a:rPr lang="en-US" altLang="zh-CN" dirty="0"/>
              <a:t>/35</a:t>
            </a:r>
            <a:endParaRPr lang="zh-CN" altLang="en-US" dirty="0"/>
          </a:p>
        </p:txBody>
      </p:sp>
    </p:spTree>
  </p:cSld>
  <p:clrMapOvr>
    <a:masterClrMapping/>
  </p:clrMapOvr>
  <p:transition spd="slow">
    <p:fade/>
  </p:transition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0180" y="96520"/>
            <a:ext cx="8356600" cy="1031240"/>
          </a:xfrm>
        </p:spPr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7" name="内容占位符 6"/>
          <p:cNvSpPr>
            <a:spLocks noGrp="1"/>
          </p:cNvSpPr>
          <p:nvPr>
            <p:ph idx="13"/>
          </p:nvPr>
        </p:nvSpPr>
        <p:spPr>
          <a:xfrm>
            <a:off x="238125" y="1181735"/>
            <a:ext cx="8528685" cy="4702175"/>
          </a:xfrm>
        </p:spPr>
        <p:txBody>
          <a:bodyPr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z="1350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z="1350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4"/>
          </p:nvPr>
        </p:nvSpPr>
        <p:spPr/>
        <p:txBody>
          <a:bodyPr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Calibri" panose="020F0502020204030204" charset="0"/>
              </a:rPr>
            </a:fld>
            <a:endParaRPr lang="zh-CN" altLang="en-US" strike="noStrike" noProof="1" dirty="0">
              <a:sym typeface="Calibri" panose="020F050202020403020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5"/>
          </p:nvPr>
        </p:nvSpPr>
        <p:spPr/>
        <p:txBody>
          <a:bodyPr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strike="noStrike" noProof="1">
              <a:sym typeface="Calibri" panose="020F050202020403020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6"/>
          </p:nvPr>
        </p:nvSpPr>
        <p:spPr/>
        <p:txBody>
          <a:bodyPr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Calibri" panose="020F0502020204030204" charset="0"/>
              </a:rPr>
            </a:fld>
            <a:endParaRPr lang="zh-CN" altLang="en-US" strike="noStrike" noProof="1" dirty="0">
              <a:sym typeface="Calibri" panose="020F0502020204030204" charset="0"/>
            </a:endParaRPr>
          </a:p>
        </p:txBody>
      </p:sp>
    </p:spTree>
  </p:cSld>
  <p:clrMapOvr>
    <a:masterClrMapping/>
  </p:clrMapOvr>
  <p:transition spd="slow">
    <p:fade/>
  </p:transition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09855" y="121285"/>
            <a:ext cx="8356600" cy="906780"/>
          </a:xfrm>
        </p:spPr>
        <p:txBody>
          <a:bodyPr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7" name="内容占位符 6"/>
          <p:cNvSpPr>
            <a:spLocks noGrp="1"/>
          </p:cNvSpPr>
          <p:nvPr>
            <p:ph idx="13"/>
          </p:nvPr>
        </p:nvSpPr>
        <p:spPr>
          <a:xfrm>
            <a:off x="238125" y="1181735"/>
            <a:ext cx="8528685" cy="4702175"/>
          </a:xfrm>
        </p:spPr>
        <p:txBody>
          <a:bodyPr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z="1350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z="1350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4"/>
          </p:nvPr>
        </p:nvSpPr>
        <p:spPr/>
        <p:txBody>
          <a:bodyPr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Calibri" panose="020F0502020204030204" charset="0"/>
              </a:rPr>
            </a:fld>
            <a:endParaRPr lang="zh-CN" altLang="en-US" strike="noStrike" noProof="1" dirty="0">
              <a:sym typeface="Calibri" panose="020F050202020403020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5"/>
          </p:nvPr>
        </p:nvSpPr>
        <p:spPr/>
        <p:txBody>
          <a:bodyPr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strike="noStrike" noProof="1">
              <a:sym typeface="Calibri" panose="020F050202020403020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6"/>
          </p:nvPr>
        </p:nvSpPr>
        <p:spPr/>
        <p:txBody>
          <a:bodyPr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Calibri" panose="020F0502020204030204" charset="0"/>
              </a:rPr>
            </a:fld>
            <a:endParaRPr lang="zh-CN" altLang="en-US" strike="noStrike" noProof="1" dirty="0">
              <a:sym typeface="Calibri" panose="020F0502020204030204" charset="0"/>
            </a:endParaRPr>
          </a:p>
        </p:txBody>
      </p:sp>
    </p:spTree>
  </p:cSld>
  <p:clrMapOvr>
    <a:masterClrMapping/>
  </p:clrMapOvr>
  <p:transition spd="slow">
    <p:fade/>
  </p:transition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0370" y="352425"/>
            <a:ext cx="3395345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195445" y="353060"/>
            <a:ext cx="4678680" cy="546989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auto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20370" y="2282825"/>
            <a:ext cx="3395345" cy="3540125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Calibri" panose="020F0502020204030204" charset="0"/>
              </a:rPr>
            </a:fld>
            <a:endParaRPr lang="zh-CN" altLang="en-US" strike="noStrike" noProof="1" dirty="0">
              <a:sym typeface="Calibri" panose="020F050202020403020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strike="noStrike" noProof="1">
              <a:sym typeface="Calibri" panose="020F050202020403020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28FED7F7-542B-44B9-8A0F-41B586BD2757}" type="slidenum">
              <a:rPr lang="zh-CN" altLang="en-US"/>
            </a:fld>
            <a:r>
              <a:rPr lang="en-US" altLang="zh-CN" dirty="0"/>
              <a:t>/35</a:t>
            </a:r>
            <a:endParaRPr lang="zh-CN" altLang="en-US" dirty="0"/>
          </a:p>
        </p:txBody>
      </p:sp>
    </p:spTree>
  </p:cSld>
  <p:clrMapOvr>
    <a:masterClrMapping/>
  </p:clrMapOvr>
  <p:transition spd="slow">
    <p:fade/>
  </p:transition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259320" y="365125"/>
            <a:ext cx="1548130" cy="5440045"/>
          </a:xfrm>
        </p:spPr>
        <p:txBody>
          <a:bodyPr vert="eaVert"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14325" y="365125"/>
            <a:ext cx="6539230" cy="5440045"/>
          </a:xfrm>
        </p:spPr>
        <p:txBody>
          <a:bodyPr vert="eaVert"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z="1350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z="1350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Calibri" panose="020F0502020204030204" charset="0"/>
              </a:rPr>
            </a:fld>
            <a:endParaRPr lang="zh-CN" altLang="en-US" strike="noStrike" noProof="1" dirty="0">
              <a:sym typeface="Calibri" panose="020F050202020403020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strike="noStrike" noProof="1">
              <a:sym typeface="Calibri" panose="020F050202020403020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28FED7F7-542B-44B9-8A0F-41B586BD2757}" type="slidenum">
              <a:rPr lang="zh-CN" altLang="en-US"/>
            </a:fld>
            <a:r>
              <a:rPr lang="en-US" altLang="zh-CN" dirty="0"/>
              <a:t>/35</a:t>
            </a:r>
            <a:endParaRPr lang="zh-CN" altLang="en-US" dirty="0"/>
          </a:p>
        </p:txBody>
      </p:sp>
    </p:spTree>
  </p:cSld>
  <p:clrMapOvr>
    <a:masterClrMapping/>
  </p:clrMapOvr>
  <p:transition spd="slow">
    <p:fade/>
  </p:transition>
  <p:hf hd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image" Target="../media/image2.png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425450" y="365125"/>
            <a:ext cx="8291513" cy="140335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425450" y="1825625"/>
            <a:ext cx="8291513" cy="4037013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t"/>
          <a:p>
            <a:pPr lvl="0" indent="-228600" fontAlgn="auto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indent="-228600" fontAlgn="auto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indent="-228600" fontAlgn="auto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indent="-228600" fontAlgn="auto"/>
            <a:r>
              <a:rPr lang="zh-CN" altLang="en-US" sz="1350" strike="noStrike" noProof="1"/>
              <a:t>第四级</a:t>
            </a:r>
            <a:endParaRPr lang="zh-CN" altLang="en-US" strike="noStrike" noProof="1"/>
          </a:p>
          <a:p>
            <a:pPr lvl="4" indent="-228600" fontAlgn="auto"/>
            <a:r>
              <a:rPr lang="zh-CN" altLang="en-US" sz="1350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Calibri" panose="020F0502020204030204" charset="0"/>
              </a:rPr>
            </a:fld>
            <a:endParaRPr lang="zh-CN" altLang="en-US" strike="noStrike" noProof="1" dirty="0">
              <a:sym typeface="Calibri" panose="020F050202020403020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strike="noStrike" noProof="1">
              <a:sym typeface="Calibri" panose="020F050202020403020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8FED7F7-542B-44B9-8A0F-41B586BD2757}" type="slidenum">
              <a:rPr lang="zh-CN" altLang="en-US" smtClean="0"/>
            </a:fld>
            <a:r>
              <a:rPr lang="en-US" altLang="zh-CN" dirty="0" smtClean="0"/>
              <a:t>/34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-1587" y="6226175"/>
            <a:ext cx="9178925" cy="625475"/>
          </a:xfrm>
          <a:prstGeom prst="rect">
            <a:avLst/>
          </a:prstGeom>
          <a:solidFill>
            <a:srgbClr val="1619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z="1800" strike="noStrike" noProof="1"/>
          </a:p>
        </p:txBody>
      </p:sp>
      <p:cxnSp>
        <p:nvCxnSpPr>
          <p:cNvPr id="8" name="直接连接符 7"/>
          <p:cNvCxnSpPr/>
          <p:nvPr/>
        </p:nvCxnSpPr>
        <p:spPr>
          <a:xfrm>
            <a:off x="-23812" y="6129338"/>
            <a:ext cx="9167813" cy="0"/>
          </a:xfrm>
          <a:prstGeom prst="line">
            <a:avLst/>
          </a:prstGeom>
          <a:ln>
            <a:solidFill>
              <a:srgbClr val="1619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3" name="文本框 8"/>
          <p:cNvSpPr txBox="1"/>
          <p:nvPr/>
        </p:nvSpPr>
        <p:spPr>
          <a:xfrm>
            <a:off x="708025" y="6370638"/>
            <a:ext cx="1190625" cy="366712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indent="0"/>
            <a:r>
              <a:rPr lang="zh-CN" altLang="en-US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传习教育</a:t>
            </a:r>
            <a:endParaRPr lang="zh-CN" altLang="en-US">
              <a:solidFill>
                <a:schemeClr val="bg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pic>
        <p:nvPicPr>
          <p:cNvPr id="1034" name="图片 9" descr="无描边logo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23838" y="6356350"/>
            <a:ext cx="404812" cy="3905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5" name="文本框 10"/>
          <p:cNvSpPr txBox="1"/>
          <p:nvPr/>
        </p:nvSpPr>
        <p:spPr>
          <a:xfrm>
            <a:off x="1751965" y="6386830"/>
            <a:ext cx="7276465" cy="33718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indent="0"/>
            <a:r>
              <a:rPr lang="zh-CN" altLang="en-US" sz="160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我们的联系方式：0791-83893251 地址：</a:t>
            </a:r>
            <a:r>
              <a:rPr lang="zh-CN" altLang="en-US" sz="1600">
                <a:solidFill>
                  <a:schemeClr val="bg1"/>
                </a:solidFill>
                <a:latin typeface="黑体" panose="02010609060101010101" pitchFamily="2" charset="-122"/>
                <a:sym typeface="+mn-ea"/>
              </a:rPr>
              <a:t>南昌市红谷滩区绿地外滩公馆</a:t>
            </a:r>
            <a:r>
              <a:rPr lang="en-US" altLang="zh-CN" sz="1600">
                <a:solidFill>
                  <a:schemeClr val="bg1"/>
                </a:solidFill>
                <a:latin typeface="黑体" panose="02010609060101010101" pitchFamily="2" charset="-122"/>
                <a:sym typeface="+mn-ea"/>
              </a:rPr>
              <a:t>19</a:t>
            </a:r>
            <a:r>
              <a:rPr lang="zh-CN" altLang="en-US" sz="1600">
                <a:solidFill>
                  <a:schemeClr val="bg1"/>
                </a:solidFill>
                <a:latin typeface="黑体" panose="02010609060101010101" pitchFamily="2" charset="-122"/>
                <a:sym typeface="+mn-ea"/>
              </a:rPr>
              <a:t>栋</a:t>
            </a:r>
            <a:r>
              <a:rPr lang="en-US" altLang="zh-CN" sz="1600">
                <a:solidFill>
                  <a:schemeClr val="bg1"/>
                </a:solidFill>
                <a:latin typeface="黑体" panose="02010609060101010101" pitchFamily="2" charset="-122"/>
                <a:sym typeface="+mn-ea"/>
              </a:rPr>
              <a:t>401</a:t>
            </a:r>
            <a:endParaRPr lang="zh-CN" altLang="en-US" sz="1600">
              <a:solidFill>
                <a:schemeClr val="bg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slow">
    <p:fade/>
  </p:transition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0815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jpeg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1.png"/><Relationship Id="rId7" Type="http://schemas.openxmlformats.org/officeDocument/2006/relationships/image" Target="../media/image10.png"/><Relationship Id="rId6" Type="http://schemas.openxmlformats.org/officeDocument/2006/relationships/image" Target="../media/image9.png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0" Type="http://schemas.openxmlformats.org/officeDocument/2006/relationships/notesSlide" Target="../notesSlides/notesSlide3.xml"/><Relationship Id="rId1" Type="http://schemas.openxmlformats.org/officeDocument/2006/relationships/diagramData" Target="../diagrams/data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>
                <a:solidFill>
                  <a:schemeClr val="bg1"/>
                </a:solidFill>
              </a:rPr>
              <a:t>java</a:t>
            </a:r>
            <a:r>
              <a:rPr lang="zh-CN" altLang="en-US">
                <a:solidFill>
                  <a:schemeClr val="bg1"/>
                </a:solidFill>
              </a:rPr>
              <a:t>基础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20995" y="285750"/>
            <a:ext cx="3543300" cy="571500"/>
          </a:xfrm>
        </p:spPr>
        <p:txBody>
          <a:bodyPr/>
          <a:lstStyle/>
          <a:p>
            <a:r>
              <a:rPr lang="en-US" altLang="zh-CN" dirty="0"/>
              <a:t>1.1 java</a:t>
            </a:r>
            <a:r>
              <a:rPr lang="zh-CN" altLang="en-US" dirty="0"/>
              <a:t>语言概述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5650" y="1700530"/>
            <a:ext cx="7859395" cy="3684270"/>
          </a:xfrm>
        </p:spPr>
        <p:txBody>
          <a:bodyPr/>
          <a:lstStyle/>
          <a:p>
            <a:r>
              <a:rPr lang="zh-CN" altLang="en-US" sz="2400" dirty="0"/>
              <a:t>明确学习目标和大的方向。</a:t>
            </a:r>
            <a:endParaRPr lang="zh-CN" altLang="en-US" sz="2400" dirty="0"/>
          </a:p>
          <a:p>
            <a:r>
              <a:rPr lang="zh-CN" altLang="en-US" sz="2400" dirty="0"/>
              <a:t>不要查看太多的书，找一本相关的基础书系统的学习。</a:t>
            </a:r>
            <a:endParaRPr lang="zh-CN" altLang="en-US" sz="2400" dirty="0"/>
          </a:p>
          <a:p>
            <a:r>
              <a:rPr lang="zh-CN" altLang="en-US" sz="2400" dirty="0"/>
              <a:t>了解设计模式</a:t>
            </a:r>
            <a:endParaRPr lang="zh-CN" altLang="en-US" sz="2400" dirty="0"/>
          </a:p>
          <a:p>
            <a:r>
              <a:rPr lang="zh-CN" altLang="en-US" sz="2400" dirty="0"/>
              <a:t>掌握基本的语言结构，借助开发工具的代码辅助功能，完成代码的录入</a:t>
            </a:r>
            <a:endParaRPr lang="zh-CN" altLang="en-US" sz="2400" dirty="0"/>
          </a:p>
          <a:p>
            <a:r>
              <a:rPr lang="zh-CN" altLang="en-US" sz="2400" dirty="0"/>
              <a:t>多实践，多思考，多请教。</a:t>
            </a:r>
            <a:endParaRPr lang="zh-CN" altLang="en-US" sz="2400" dirty="0"/>
          </a:p>
          <a:p>
            <a:r>
              <a:rPr lang="zh-CN" altLang="en-US" sz="2400" dirty="0"/>
              <a:t>不要急躁，遇事要冷静，保持清醒的头脑才能分析和解决问题。</a:t>
            </a:r>
            <a:endParaRPr lang="zh-CN" altLang="en-US" sz="2400" dirty="0"/>
          </a:p>
          <a:p>
            <a:r>
              <a:rPr lang="zh-CN" altLang="en-US" sz="2400" dirty="0"/>
              <a:t>多阅读别人的源代码</a:t>
            </a:r>
            <a:endParaRPr lang="zh-CN" altLang="en-US" sz="2400" dirty="0"/>
          </a:p>
          <a:p>
            <a:r>
              <a:rPr lang="zh-CN" altLang="en-US" sz="2400" dirty="0"/>
              <a:t>多查资料，做足准备工作。</a:t>
            </a:r>
            <a:endParaRPr lang="zh-CN" altLang="en-US" sz="2400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0A3C244-A2EA-421B-AA84-7941BACD046B}" type="slidenum">
              <a:rPr lang="zh-CN" altLang="en-US" smtClean="0"/>
            </a:fld>
            <a:r>
              <a:rPr lang="en-US" altLang="zh-CN" smtClean="0"/>
              <a:t>/47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83895" y="764540"/>
            <a:ext cx="452437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3200" dirty="0">
                <a:sym typeface="+mn-ea"/>
              </a:rPr>
              <a:t>（</a:t>
            </a:r>
            <a:r>
              <a:rPr lang="en-US" altLang="zh-CN" sz="3200" dirty="0">
                <a:sym typeface="+mn-ea"/>
              </a:rPr>
              <a:t>6</a:t>
            </a:r>
            <a:r>
              <a:rPr lang="zh-CN" altLang="en-US" sz="3200" dirty="0">
                <a:sym typeface="+mn-ea"/>
              </a:rPr>
              <a:t>）</a:t>
            </a:r>
            <a:r>
              <a:rPr sz="3200" dirty="0">
                <a:sym typeface="+mn-ea"/>
              </a:rPr>
              <a:t>怎么学好java</a:t>
            </a:r>
            <a:endParaRPr sz="3200" dirty="0">
              <a:sym typeface="+mn-ea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>
                <a:solidFill>
                  <a:schemeClr val="bg1"/>
                </a:solidFill>
              </a:rPr>
              <a:t>1.2 </a:t>
            </a:r>
            <a:r>
              <a:rPr lang="zh-CN" altLang="en-US">
                <a:solidFill>
                  <a:schemeClr val="bg1"/>
                </a:solidFill>
              </a:rPr>
              <a:t>计算机基础知识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80915" y="285750"/>
            <a:ext cx="4183380" cy="571500"/>
          </a:xfrm>
        </p:spPr>
        <p:txBody>
          <a:bodyPr/>
          <a:lstStyle/>
          <a:p>
            <a:r>
              <a:rPr lang="en-US" altLang="zh-CN" dirty="0"/>
              <a:t>1.2 </a:t>
            </a:r>
            <a:r>
              <a:rPr lang="zh-CN" altLang="en-US" dirty="0"/>
              <a:t>计算机基础知识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5650" y="1700530"/>
            <a:ext cx="7859395" cy="3684270"/>
          </a:xfrm>
        </p:spPr>
        <p:txBody>
          <a:bodyPr/>
          <a:lstStyle/>
          <a:p>
            <a:r>
              <a:rPr lang="zh-CN" altLang="en-US" sz="2400" dirty="0"/>
              <a:t>计算机中的数据不同与人们生活中的数据，都是采用十进制，计算机中全部采用二进制数表示，他包含0、1两个字符，逢二进一，1+1=10，每个0或者每个1叫做bit（比特）。</a:t>
            </a:r>
            <a:endParaRPr lang="zh-CN" altLang="en-US" sz="2400" dirty="0"/>
          </a:p>
          <a:p>
            <a:r>
              <a:rPr lang="zh-CN" altLang="en-US" sz="2400" b="1" dirty="0"/>
              <a:t>十进制数据转换成二进制</a:t>
            </a:r>
            <a:r>
              <a:rPr lang="zh-CN" altLang="en-US" sz="2400" dirty="0"/>
              <a:t>：以除以2获得余数的方式</a:t>
            </a:r>
            <a:endParaRPr lang="zh-CN" altLang="en-US" sz="2400" dirty="0"/>
          </a:p>
          <a:p>
            <a:endParaRPr lang="zh-CN" altLang="en-US" sz="2400" dirty="0"/>
          </a:p>
          <a:p>
            <a:endParaRPr lang="zh-CN" altLang="en-US" sz="2400" dirty="0"/>
          </a:p>
          <a:p>
            <a:r>
              <a:rPr lang="zh-CN" altLang="en-US" sz="2400" b="1" dirty="0"/>
              <a:t>二进制转换成十进制</a:t>
            </a:r>
            <a:r>
              <a:rPr lang="zh-CN" altLang="en-US" sz="2400" dirty="0"/>
              <a:t>：使用8421编码方式</a:t>
            </a:r>
            <a:endParaRPr lang="zh-CN" altLang="en-US" sz="2400" dirty="0"/>
          </a:p>
          <a:p>
            <a:endParaRPr lang="zh-CN" altLang="en-US" sz="2400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A3C244-A2EA-421B-AA84-7941BACD046B}" type="slidenum">
              <a:rPr lang="zh-CN" altLang="en-US" smtClean="0"/>
            </a:fld>
            <a:r>
              <a:rPr lang="en-US" altLang="zh-CN" smtClean="0"/>
              <a:t>/47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83895" y="764540"/>
            <a:ext cx="452437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3200" dirty="0">
                <a:sym typeface="+mn-ea"/>
              </a:rPr>
              <a:t>（</a:t>
            </a:r>
            <a:r>
              <a:rPr lang="en-US" altLang="zh-CN" sz="3200" dirty="0">
                <a:sym typeface="+mn-ea"/>
              </a:rPr>
              <a:t>1</a:t>
            </a:r>
            <a:r>
              <a:rPr lang="zh-CN" altLang="en-US" sz="3200" dirty="0">
                <a:sym typeface="+mn-ea"/>
              </a:rPr>
              <a:t>）什么是二进制</a:t>
            </a:r>
            <a:endParaRPr lang="zh-CN" altLang="en-US" sz="3200" dirty="0">
              <a:sym typeface="+mn-ea"/>
            </a:endParaRPr>
          </a:p>
        </p:txBody>
      </p:sp>
      <p:pic>
        <p:nvPicPr>
          <p:cNvPr id="5" name="图片 -214748262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950" y="1567180"/>
            <a:ext cx="8734425" cy="37242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" name="图片 -21474826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040" y="1700530"/>
            <a:ext cx="7973695" cy="413131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80915" y="285750"/>
            <a:ext cx="4183380" cy="571500"/>
          </a:xfrm>
        </p:spPr>
        <p:txBody>
          <a:bodyPr/>
          <a:lstStyle/>
          <a:p>
            <a:r>
              <a:rPr lang="en-US" altLang="zh-CN" dirty="0"/>
              <a:t>1.2</a:t>
            </a:r>
            <a:r>
              <a:rPr lang="zh-CN" altLang="en-US" dirty="0"/>
              <a:t>计算机基础知识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5650" y="1700530"/>
            <a:ext cx="7859395" cy="3684270"/>
          </a:xfrm>
        </p:spPr>
        <p:txBody>
          <a:bodyPr/>
          <a:lstStyle/>
          <a:p>
            <a:r>
              <a:rPr lang="zh-CN" altLang="en-US" sz="2400" dirty="0"/>
              <a:t>字节是我们常见的计算机中最小的存储单位，计算机存储任何类型的数据，都是通过字节的方式存储的，右键点击文件属性，可以查看文件的字节大小。</a:t>
            </a:r>
            <a:endParaRPr lang="zh-CN" altLang="en-US" sz="2400" dirty="0"/>
          </a:p>
          <a:p>
            <a:r>
              <a:rPr lang="zh-CN" altLang="en-US" sz="2400" dirty="0"/>
              <a:t>8个bit（二进制）表示1个字节写成1byte或者1b</a:t>
            </a:r>
            <a:endParaRPr lang="zh-CN" altLang="en-US" sz="2400" dirty="0"/>
          </a:p>
          <a:p>
            <a:pPr lvl="1"/>
            <a:r>
              <a:rPr lang="zh-CN" altLang="en-US" sz="2055" dirty="0"/>
              <a:t>8 bit=1B</a:t>
            </a:r>
            <a:endParaRPr lang="zh-CN" altLang="en-US" sz="2055" dirty="0"/>
          </a:p>
          <a:p>
            <a:pPr lvl="1"/>
            <a:r>
              <a:rPr lang="zh-CN" altLang="en-US" sz="2055" dirty="0"/>
              <a:t>1024 B=1KB</a:t>
            </a:r>
            <a:endParaRPr lang="zh-CN" altLang="en-US" sz="2055" dirty="0"/>
          </a:p>
          <a:p>
            <a:pPr lvl="1"/>
            <a:r>
              <a:rPr lang="zh-CN" altLang="en-US" sz="2055" dirty="0"/>
              <a:t>1024KB=1MB</a:t>
            </a:r>
            <a:endParaRPr lang="zh-CN" altLang="en-US" sz="2055" dirty="0"/>
          </a:p>
          <a:p>
            <a:pPr lvl="1"/>
            <a:r>
              <a:rPr lang="zh-CN" altLang="en-US" sz="2055" dirty="0"/>
              <a:t>1024MB=1GB</a:t>
            </a:r>
            <a:endParaRPr lang="zh-CN" altLang="en-US" sz="2055" dirty="0"/>
          </a:p>
          <a:p>
            <a:pPr lvl="1"/>
            <a:r>
              <a:rPr lang="zh-CN" altLang="en-US" sz="2055" dirty="0"/>
              <a:t>1024GB=1TB</a:t>
            </a:r>
            <a:endParaRPr lang="zh-CN" altLang="en-US" sz="2055" dirty="0"/>
          </a:p>
          <a:p>
            <a:r>
              <a:rPr lang="zh-CN" altLang="en-US" sz="2400" dirty="0"/>
              <a:t>一个汉字表示两个字节</a:t>
            </a:r>
            <a:endParaRPr lang="zh-CN" altLang="en-US" sz="2400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A3C244-A2EA-421B-AA84-7941BACD046B}" type="slidenum">
              <a:rPr lang="zh-CN" altLang="en-US" smtClean="0"/>
            </a:fld>
            <a:r>
              <a:rPr lang="en-US" altLang="zh-CN" smtClean="0"/>
              <a:t>/47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83895" y="764540"/>
            <a:ext cx="452437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3200" dirty="0">
                <a:sym typeface="+mn-ea"/>
              </a:rPr>
              <a:t>（</a:t>
            </a:r>
            <a:r>
              <a:rPr lang="en-US" altLang="zh-CN" sz="3200" dirty="0">
                <a:sym typeface="+mn-ea"/>
              </a:rPr>
              <a:t>2</a:t>
            </a:r>
            <a:r>
              <a:rPr lang="zh-CN" altLang="en-US" sz="3200" dirty="0">
                <a:sym typeface="+mn-ea"/>
              </a:rPr>
              <a:t>）字节</a:t>
            </a:r>
            <a:endParaRPr lang="zh-CN" altLang="en-US" sz="3200" dirty="0">
              <a:sym typeface="+mn-ea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80915" y="285750"/>
            <a:ext cx="4183380" cy="571500"/>
          </a:xfrm>
        </p:spPr>
        <p:txBody>
          <a:bodyPr/>
          <a:lstStyle/>
          <a:p>
            <a:r>
              <a:rPr lang="en-US" altLang="zh-CN" dirty="0"/>
              <a:t>1.2 </a:t>
            </a:r>
            <a:r>
              <a:rPr lang="zh-CN" altLang="en-US" dirty="0"/>
              <a:t>计算机基础知识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5650" y="1700530"/>
            <a:ext cx="7859395" cy="3684270"/>
          </a:xfrm>
        </p:spPr>
        <p:txBody>
          <a:bodyPr/>
          <a:lstStyle/>
          <a:p>
            <a:r>
              <a:rPr lang="zh-CN" altLang="en-US" sz="2400" dirty="0"/>
              <a:t>学习java语言的开始，要学习一些常用的DOS命令，会非常有帮助的。</a:t>
            </a:r>
            <a:endParaRPr lang="zh-CN" altLang="en-US" sz="2400" dirty="0"/>
          </a:p>
          <a:p>
            <a:r>
              <a:rPr lang="zh-CN" altLang="en-US" sz="2400" dirty="0"/>
              <a:t>DOS是最早的操作系统，被window取代</a:t>
            </a:r>
            <a:endParaRPr lang="zh-CN" altLang="en-US" sz="2400" dirty="0"/>
          </a:p>
          <a:p>
            <a:r>
              <a:rPr lang="zh-CN" altLang="en-US" sz="2400" dirty="0"/>
              <a:t>对于开发人学来说，目前需要DOS完成一些事情，因此需要掌握一些必要的命令。</a:t>
            </a:r>
            <a:endParaRPr lang="zh-CN" altLang="en-US" sz="2400" dirty="0"/>
          </a:p>
          <a:p>
            <a:pPr lvl="1"/>
            <a:r>
              <a:rPr lang="zh-CN" altLang="en-US" sz="2055" dirty="0"/>
              <a:t>进入dos窗口的操作</a:t>
            </a:r>
            <a:r>
              <a:rPr lang="en-US" altLang="zh-CN" sz="2055" dirty="0"/>
              <a:t> cmd</a:t>
            </a:r>
            <a:endParaRPr lang="en-US" altLang="zh-CN" sz="2055" dirty="0"/>
          </a:p>
          <a:p>
            <a:pPr lvl="1"/>
            <a:r>
              <a:rPr lang="zh-CN" altLang="en-US" sz="2055" dirty="0"/>
              <a:t>注册列表</a:t>
            </a:r>
            <a:r>
              <a:rPr lang="en-US" altLang="zh-CN" sz="2055" dirty="0"/>
              <a:t>  regedit</a:t>
            </a:r>
            <a:endParaRPr lang="zh-CN" altLang="en-US" sz="2055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A3C244-A2EA-421B-AA84-7941BACD046B}" type="slidenum">
              <a:rPr lang="zh-CN" altLang="en-US" smtClean="0"/>
            </a:fld>
            <a:r>
              <a:rPr lang="en-US" altLang="zh-CN" smtClean="0"/>
              <a:t>/47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83895" y="764540"/>
            <a:ext cx="452437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3200" dirty="0">
                <a:sym typeface="+mn-ea"/>
              </a:rPr>
              <a:t>（</a:t>
            </a:r>
            <a:r>
              <a:rPr lang="en-US" altLang="zh-CN" sz="3200" dirty="0">
                <a:sym typeface="+mn-ea"/>
              </a:rPr>
              <a:t>3</a:t>
            </a:r>
            <a:r>
              <a:rPr lang="zh-CN" altLang="en-US" sz="3200" dirty="0">
                <a:sym typeface="+mn-ea"/>
              </a:rPr>
              <a:t>）常用的DOS指令</a:t>
            </a:r>
            <a:endParaRPr lang="zh-CN" altLang="en-US" sz="3200" dirty="0">
              <a:sym typeface="+mn-ea"/>
            </a:endParaRPr>
          </a:p>
        </p:txBody>
      </p:sp>
      <p:pic>
        <p:nvPicPr>
          <p:cNvPr id="5" name="图片 -214748262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1460" y="2132965"/>
            <a:ext cx="8546465" cy="31273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>
                <a:solidFill>
                  <a:schemeClr val="bg1"/>
                </a:solidFill>
              </a:rPr>
              <a:t>1.3 java语言开发环境搭建</a:t>
            </a:r>
            <a:endParaRPr lang="en-US" altLang="zh-CN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80915" y="285750"/>
            <a:ext cx="4183380" cy="571500"/>
          </a:xfrm>
        </p:spPr>
        <p:txBody>
          <a:bodyPr/>
          <a:lstStyle/>
          <a:p>
            <a:r>
              <a:rPr lang="en-US" altLang="zh-CN" dirty="0"/>
              <a:t>1.3 </a:t>
            </a:r>
            <a:r>
              <a:rPr lang="zh-CN" altLang="en-US" dirty="0"/>
              <a:t>开发环境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5650" y="1700530"/>
            <a:ext cx="7859395" cy="3684270"/>
          </a:xfrm>
        </p:spPr>
        <p:txBody>
          <a:bodyPr/>
          <a:lstStyle/>
          <a:p>
            <a:r>
              <a:rPr lang="zh-CN" altLang="en-US" sz="2400" dirty="0"/>
              <a:t>JVM ： java虚拟机简称jvm，是运行所有java程序的假想计算机，是java程序的运行环境，是java最据吸引力的特性之一，所有编写的java代码，都运行在jvm之上。</a:t>
            </a:r>
            <a:endParaRPr lang="zh-CN" altLang="en-US" sz="2400" dirty="0"/>
          </a:p>
          <a:p>
            <a:r>
              <a:rPr lang="zh-CN" altLang="en-US" sz="2400" dirty="0"/>
              <a:t>跨平台： 任何软件的运行，都必须要运行在操作系统之上，而不同的电脑有不同的操作系统，java可以运行在任何的系统之上，这就是java的跨平台特性，但是该特性必须有jvm实现，编写的所有java程序都运行在jvm上，而jvm运行在操作系统上。</a:t>
            </a:r>
            <a:endParaRPr lang="zh-CN" altLang="en-US" sz="2400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A3C244-A2EA-421B-AA84-7941BACD046B}" type="slidenum">
              <a:rPr lang="zh-CN" altLang="en-US" smtClean="0"/>
            </a:fld>
            <a:r>
              <a:rPr lang="en-US" altLang="zh-CN" smtClean="0"/>
              <a:t>/47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83895" y="764540"/>
            <a:ext cx="51701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3200" dirty="0">
                <a:sym typeface="+mn-ea"/>
              </a:rPr>
              <a:t>（</a:t>
            </a:r>
            <a:r>
              <a:rPr lang="en-US" altLang="zh-CN" sz="3200" dirty="0">
                <a:sym typeface="+mn-ea"/>
              </a:rPr>
              <a:t>1</a:t>
            </a:r>
            <a:r>
              <a:rPr lang="zh-CN" altLang="en-US" sz="3200" dirty="0">
                <a:sym typeface="+mn-ea"/>
              </a:rPr>
              <a:t>）java虚拟机——jvm</a:t>
            </a:r>
            <a:endParaRPr lang="zh-CN" altLang="en-US" sz="3200" dirty="0">
              <a:sym typeface="+mn-ea"/>
            </a:endParaRPr>
          </a:p>
        </p:txBody>
      </p:sp>
      <p:pic>
        <p:nvPicPr>
          <p:cNvPr id="5" name="图片 -214748261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0175" y="1557020"/>
            <a:ext cx="8883015" cy="343154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80915" y="285750"/>
            <a:ext cx="4183380" cy="571500"/>
          </a:xfrm>
        </p:spPr>
        <p:txBody>
          <a:bodyPr/>
          <a:lstStyle/>
          <a:p>
            <a:r>
              <a:rPr lang="en-US" altLang="zh-CN" dirty="0"/>
              <a:t>1.3 java</a:t>
            </a:r>
            <a:r>
              <a:rPr lang="zh-CN" altLang="en-US" dirty="0"/>
              <a:t>开发环境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5650" y="1700530"/>
            <a:ext cx="7859395" cy="3684270"/>
          </a:xfrm>
        </p:spPr>
        <p:txBody>
          <a:bodyPr/>
          <a:lstStyle/>
          <a:p>
            <a:r>
              <a:rPr lang="zh-CN" altLang="en-US" sz="2400" dirty="0"/>
              <a:t>Jre 是java程序的运行环境，包含虚拟机和运行程序所需要的核心类库。如果想运行已有的程序只需要安装jre即可</a:t>
            </a:r>
            <a:endParaRPr lang="zh-CN" altLang="en-US" sz="2400" dirty="0"/>
          </a:p>
          <a:p>
            <a:r>
              <a:rPr lang="zh-CN" altLang="en-US" sz="2400" dirty="0"/>
              <a:t>Jdk 是java程序开发工具包，包含jre和开发人员使用的工具。如果想开发全新的java程序，必须安装jdk。</a:t>
            </a:r>
            <a:endParaRPr lang="zh-CN" altLang="en-US" sz="2400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A3C244-A2EA-421B-AA84-7941BACD046B}" type="slidenum">
              <a:rPr lang="zh-CN" altLang="en-US" smtClean="0"/>
            </a:fld>
            <a:r>
              <a:rPr lang="en-US" altLang="zh-CN" smtClean="0"/>
              <a:t>/47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83895" y="764540"/>
            <a:ext cx="51701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3200" dirty="0">
                <a:sym typeface="+mn-ea"/>
              </a:rPr>
              <a:t>（</a:t>
            </a:r>
            <a:r>
              <a:rPr lang="en-US" altLang="zh-CN" sz="3200" dirty="0">
                <a:sym typeface="+mn-ea"/>
              </a:rPr>
              <a:t>2</a:t>
            </a:r>
            <a:r>
              <a:rPr lang="zh-CN" altLang="en-US" sz="3200" dirty="0">
                <a:sym typeface="+mn-ea"/>
              </a:rPr>
              <a:t>）Jdk和jre的区别</a:t>
            </a:r>
            <a:endParaRPr lang="zh-CN" altLang="en-US" sz="3200" dirty="0">
              <a:sym typeface="+mn-ea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80915" y="285750"/>
            <a:ext cx="4183380" cy="571500"/>
          </a:xfrm>
        </p:spPr>
        <p:txBody>
          <a:bodyPr/>
          <a:lstStyle/>
          <a:p>
            <a:r>
              <a:rPr lang="en-US" altLang="zh-CN" dirty="0"/>
              <a:t>1.3 java</a:t>
            </a:r>
            <a:r>
              <a:rPr lang="zh-CN" altLang="en-US" dirty="0"/>
              <a:t>开发环境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5650" y="1700530"/>
            <a:ext cx="7859395" cy="3684270"/>
          </a:xfrm>
        </p:spPr>
        <p:txBody>
          <a:bodyPr/>
          <a:lstStyle/>
          <a:p>
            <a:r>
              <a:rPr lang="zh-CN" altLang="en-US" sz="2400" dirty="0"/>
              <a:t>找到计算机，在计算机上鼠标右击，选择属性，选择高级系统设置</a:t>
            </a:r>
            <a:endParaRPr lang="zh-CN" altLang="en-US" sz="2400" dirty="0"/>
          </a:p>
          <a:p>
            <a:r>
              <a:rPr lang="zh-CN" altLang="en-US" sz="2400" dirty="0"/>
              <a:t>高级选择卡，点击环境变量</a:t>
            </a:r>
            <a:endParaRPr lang="zh-CN" altLang="en-US" sz="2400" dirty="0"/>
          </a:p>
          <a:p>
            <a:r>
              <a:rPr lang="zh-CN" altLang="en-US" sz="2400" dirty="0"/>
              <a:t>点击新建，创建环境变量，输入变量名PATH，变量的值输入jdk的安装路径，点击所有的确定按钮，环境变量的配置就完成了。</a:t>
            </a:r>
            <a:endParaRPr lang="zh-CN" altLang="en-US" sz="2400" dirty="0"/>
          </a:p>
          <a:p>
            <a:r>
              <a:rPr lang="zh-CN" altLang="en-US" sz="2400" dirty="0"/>
              <a:t>环境变量配置完成后，重新开始DOS命令行，在任意目录下输入javac命令</a:t>
            </a:r>
            <a:endParaRPr lang="zh-CN" altLang="en-US" sz="2400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A3C244-A2EA-421B-AA84-7941BACD046B}" type="slidenum">
              <a:rPr lang="zh-CN" altLang="en-US" smtClean="0"/>
            </a:fld>
            <a:r>
              <a:rPr lang="en-US" altLang="zh-CN" smtClean="0"/>
              <a:t>/47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83895" y="764540"/>
            <a:ext cx="51701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3200" dirty="0">
                <a:sym typeface="+mn-ea"/>
              </a:rPr>
              <a:t>（</a:t>
            </a:r>
            <a:r>
              <a:rPr lang="en-US" altLang="zh-CN" sz="3200" dirty="0">
                <a:sym typeface="+mn-ea"/>
              </a:rPr>
              <a:t>3</a:t>
            </a:r>
            <a:r>
              <a:rPr lang="zh-CN" altLang="en-US" sz="3200" dirty="0">
                <a:sym typeface="+mn-ea"/>
              </a:rPr>
              <a:t>）配置环境变量</a:t>
            </a:r>
            <a:endParaRPr lang="zh-CN" altLang="en-US" sz="3200" dirty="0">
              <a:sym typeface="+mn-ea"/>
            </a:endParaRPr>
          </a:p>
        </p:txBody>
      </p:sp>
      <p:pic>
        <p:nvPicPr>
          <p:cNvPr id="5" name="图片 -214748260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8040" y="1484630"/>
            <a:ext cx="7578090" cy="43402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>
                <a:solidFill>
                  <a:schemeClr val="bg1"/>
                </a:solidFill>
              </a:rPr>
              <a:t>1.4 </a:t>
            </a:r>
            <a:r>
              <a:rPr lang="zh-CN" altLang="en-US">
                <a:solidFill>
                  <a:schemeClr val="bg1"/>
                </a:solidFill>
              </a:rPr>
              <a:t>编写第一个</a:t>
            </a:r>
            <a:r>
              <a:rPr lang="en-US" altLang="zh-CN">
                <a:solidFill>
                  <a:schemeClr val="bg1"/>
                </a:solidFill>
              </a:rPr>
              <a:t>java</a:t>
            </a:r>
            <a:r>
              <a:rPr lang="zh-CN" altLang="en-US">
                <a:solidFill>
                  <a:schemeClr val="bg1"/>
                </a:solidFill>
              </a:rPr>
              <a:t>程序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>
          <a:xfrm>
            <a:off x="6675120" y="285750"/>
            <a:ext cx="2289810" cy="523875"/>
          </a:xfrm>
        </p:spPr>
        <p:txBody>
          <a:bodyPr/>
          <a:lstStyle/>
          <a:p>
            <a:pPr>
              <a:defRPr/>
            </a:pPr>
            <a:r>
              <a:rPr smtClean="0"/>
              <a:t>本章目标</a:t>
            </a:r>
            <a:endParaRPr dirty="0" smtClean="0"/>
          </a:p>
        </p:txBody>
      </p:sp>
      <p:sp>
        <p:nvSpPr>
          <p:cNvPr id="17411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 marL="635" indent="0">
              <a:buNone/>
              <a:defRPr/>
            </a:pPr>
            <a:r>
              <a:rPr lang="zh-CN" altLang="en-US" smtClean="0"/>
              <a:t>能够计算二进制和十进制数之间的转换</a:t>
            </a:r>
            <a:endParaRPr lang="zh-CN" altLang="en-US" smtClean="0"/>
          </a:p>
          <a:p>
            <a:pPr marL="635" indent="0">
              <a:buNone/>
              <a:defRPr/>
            </a:pPr>
            <a:r>
              <a:rPr lang="zh-CN" altLang="en-US" smtClean="0"/>
              <a:t>能够使用常见的</a:t>
            </a:r>
            <a:r>
              <a:rPr lang="en-US" altLang="zh-CN" smtClean="0"/>
              <a:t>dos</a:t>
            </a:r>
            <a:r>
              <a:rPr lang="zh-CN" altLang="en-US" smtClean="0"/>
              <a:t>命令</a:t>
            </a:r>
            <a:endParaRPr lang="zh-CN" altLang="en-US" smtClean="0"/>
          </a:p>
          <a:p>
            <a:pPr marL="635" indent="0">
              <a:buNone/>
              <a:defRPr/>
            </a:pPr>
            <a:r>
              <a:rPr lang="zh-CN" altLang="en-US" smtClean="0"/>
              <a:t>理解</a:t>
            </a:r>
            <a:r>
              <a:rPr lang="en-US" altLang="zh-CN" smtClean="0"/>
              <a:t>java</a:t>
            </a:r>
            <a:r>
              <a:rPr lang="zh-CN" altLang="en-US" smtClean="0"/>
              <a:t>语言的跨平台实现原理</a:t>
            </a:r>
            <a:endParaRPr lang="zh-CN" altLang="en-US" smtClean="0"/>
          </a:p>
          <a:p>
            <a:pPr marL="635" indent="0">
              <a:buNone/>
              <a:defRPr/>
            </a:pPr>
            <a:r>
              <a:rPr lang="zh-CN" altLang="en-US" smtClean="0"/>
              <a:t>理解</a:t>
            </a:r>
            <a:r>
              <a:rPr lang="en-US" altLang="zh-CN" smtClean="0"/>
              <a:t>JDK</a:t>
            </a:r>
            <a:r>
              <a:rPr lang="zh-CN" altLang="en-US" smtClean="0"/>
              <a:t>和</a:t>
            </a:r>
            <a:r>
              <a:rPr lang="en-US" altLang="zh-CN" smtClean="0"/>
              <a:t>JRE</a:t>
            </a:r>
            <a:r>
              <a:rPr lang="zh-CN" altLang="en-US" smtClean="0"/>
              <a:t>的组成和作用</a:t>
            </a:r>
            <a:endParaRPr lang="zh-CN" altLang="en-US" smtClean="0"/>
          </a:p>
          <a:p>
            <a:pPr marL="635" indent="0">
              <a:buNone/>
              <a:defRPr/>
            </a:pPr>
            <a:r>
              <a:rPr lang="zh-CN" altLang="en-US" smtClean="0"/>
              <a:t>能够配置环境变量</a:t>
            </a:r>
            <a:r>
              <a:rPr lang="en-US" altLang="zh-CN" smtClean="0"/>
              <a:t>PATH</a:t>
            </a:r>
            <a:endParaRPr lang="en-US" altLang="zh-CN" smtClean="0"/>
          </a:p>
          <a:p>
            <a:pPr marL="635" indent="0">
              <a:buNone/>
              <a:defRPr/>
            </a:pPr>
            <a:r>
              <a:rPr lang="zh-CN" altLang="en-US" smtClean="0"/>
              <a:t>能够编写</a:t>
            </a:r>
            <a:r>
              <a:rPr lang="en-US" altLang="zh-CN" smtClean="0"/>
              <a:t>HelloWorld</a:t>
            </a:r>
            <a:r>
              <a:rPr lang="zh-CN" altLang="en-US" smtClean="0"/>
              <a:t>程序编译并执行</a:t>
            </a:r>
            <a:endParaRPr lang="zh-CN" altLang="en-US" smtClean="0"/>
          </a:p>
          <a:p>
            <a:pPr marL="635" indent="0">
              <a:buNone/>
              <a:defRPr/>
            </a:pPr>
            <a:endParaRPr lang="zh-CN" altLang="en-US" smtClean="0"/>
          </a:p>
          <a:p>
            <a:pPr>
              <a:defRPr/>
            </a:pPr>
            <a:endParaRPr lang="zh-CN" altLang="en-US" dirty="0" smtClean="0"/>
          </a:p>
          <a:p>
            <a:pPr>
              <a:defRPr/>
            </a:pPr>
            <a:endParaRPr lang="zh-CN" altLang="en-US" dirty="0" smtClean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0A3C244-A2EA-421B-AA84-7941BACD046B}" type="slidenum">
              <a:rPr lang="zh-CN" altLang="en-US" smtClean="0"/>
            </a:fld>
            <a:r>
              <a:rPr lang="en-US" altLang="zh-CN" smtClean="0"/>
              <a:t>/47</a:t>
            </a:r>
            <a:endParaRPr lang="zh-CN" altLang="en-US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299" name="Rectangle 3"/>
          <p:cNvSpPr>
            <a:spLocks noGrp="1" noChangeArrowheads="1"/>
          </p:cNvSpPr>
          <p:nvPr>
            <p:ph idx="1"/>
          </p:nvPr>
        </p:nvSpPr>
        <p:spPr>
          <a:xfrm>
            <a:off x="662305" y="1268413"/>
            <a:ext cx="7645400" cy="51435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Java程序的开发分成三个步骤完成，分别是： 编写、编译、运行</a:t>
            </a:r>
            <a:endParaRPr lang="zh-CN" altLang="en-US" dirty="0" smtClean="0"/>
          </a:p>
        </p:txBody>
      </p:sp>
      <p:pic>
        <p:nvPicPr>
          <p:cNvPr id="567300" name="Picture 4" descr="程序开发过程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19063" y="3721100"/>
            <a:ext cx="8905875" cy="172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7301" name="AutoShape 5"/>
          <p:cNvSpPr>
            <a:spLocks noChangeArrowheads="1"/>
          </p:cNvSpPr>
          <p:nvPr/>
        </p:nvSpPr>
        <p:spPr bwMode="gray">
          <a:xfrm>
            <a:off x="661988" y="2205038"/>
            <a:ext cx="2160587" cy="647700"/>
          </a:xfrm>
          <a:prstGeom prst="roundRect">
            <a:avLst>
              <a:gd name="adj" fmla="val 0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marL="0" lvl="1" indent="-285750" algn="ctr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1</a:t>
            </a: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、编写源程序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sp>
        <p:nvSpPr>
          <p:cNvPr id="567302" name="AutoShape 6"/>
          <p:cNvSpPr>
            <a:spLocks noChangeArrowheads="1"/>
          </p:cNvSpPr>
          <p:nvPr/>
        </p:nvSpPr>
        <p:spPr bwMode="gray">
          <a:xfrm>
            <a:off x="3438525" y="2205038"/>
            <a:ext cx="2160588" cy="647700"/>
          </a:xfrm>
          <a:prstGeom prst="roundRect">
            <a:avLst>
              <a:gd name="adj" fmla="val 0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marL="0" lvl="1" indent="-285750" algn="ctr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2</a:t>
            </a: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、编译源程序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sp>
        <p:nvSpPr>
          <p:cNvPr id="567303" name="AutoShape 7"/>
          <p:cNvSpPr>
            <a:spLocks noChangeArrowheads="1"/>
          </p:cNvSpPr>
          <p:nvPr/>
        </p:nvSpPr>
        <p:spPr bwMode="gray">
          <a:xfrm>
            <a:off x="6215063" y="2205038"/>
            <a:ext cx="2160587" cy="647700"/>
          </a:xfrm>
          <a:prstGeom prst="roundRect">
            <a:avLst>
              <a:gd name="adj" fmla="val 0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marL="0" lvl="1" indent="-285750" algn="ctr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3</a:t>
            </a: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、运行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 rot="16200000" flipH="1">
            <a:off x="1321571" y="3178966"/>
            <a:ext cx="642945" cy="3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567302" idx="2"/>
          </p:cNvCxnSpPr>
          <p:nvPr/>
        </p:nvCxnSpPr>
        <p:spPr>
          <a:xfrm rot="5400000">
            <a:off x="4185847" y="3167756"/>
            <a:ext cx="647402" cy="17967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567303" idx="2"/>
          </p:cNvCxnSpPr>
          <p:nvPr/>
        </p:nvCxnSpPr>
        <p:spPr>
          <a:xfrm rot="5400000">
            <a:off x="6967159" y="3172523"/>
            <a:ext cx="647400" cy="8430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灯片编号占位符 1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0A3C244-A2EA-421B-AA84-7941BACD046B}" type="slidenum">
              <a:rPr lang="zh-CN" altLang="en-US" smtClean="0"/>
            </a:fld>
            <a:r>
              <a:rPr lang="en-US" altLang="zh-CN" smtClean="0"/>
              <a:t>/47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591185" y="620395"/>
            <a:ext cx="441261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/>
              <a:t>(1)</a:t>
            </a:r>
            <a:r>
              <a:rPr lang="zh-CN" altLang="en-US" sz="3200"/>
              <a:t>程序开发步骤说明</a:t>
            </a:r>
            <a:endParaRPr lang="zh-CN" altLang="en-US" sz="320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67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67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67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67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67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7301" grpId="0" bldLvl="0" animBg="1"/>
      <p:bldP spid="567302" grpId="0" bldLvl="0" animBg="1"/>
      <p:bldP spid="567303" grpId="0" bldLvl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内容占位符 4"/>
          <p:cNvGraphicFramePr/>
          <p:nvPr/>
        </p:nvGraphicFramePr>
        <p:xfrm>
          <a:off x="1357290" y="1357298"/>
          <a:ext cx="6858048" cy="22860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17" name="灯片编号占位符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A3C244-A2EA-421B-AA84-7941BACD046B}" type="slidenum">
              <a:rPr lang="zh-CN" altLang="en-US" smtClean="0"/>
            </a:fld>
            <a:r>
              <a:rPr lang="en-US" altLang="zh-CN" smtClean="0"/>
              <a:t>/47</a:t>
            </a:r>
            <a:endParaRPr lang="zh-CN" altLang="en-US" dirty="0"/>
          </a:p>
        </p:txBody>
      </p:sp>
      <p:sp>
        <p:nvSpPr>
          <p:cNvPr id="2" name="标题 1"/>
          <p:cNvSpPr/>
          <p:nvPr>
            <p:ph type="title"/>
          </p:nvPr>
        </p:nvSpPr>
        <p:spPr>
          <a:xfrm>
            <a:off x="323850" y="44450"/>
            <a:ext cx="8281035" cy="1108710"/>
          </a:xfrm>
        </p:spPr>
        <p:txBody>
          <a:bodyPr/>
          <a:p>
            <a:r>
              <a:rPr lang="en-US" altLang="zh-CN"/>
              <a:t>(2)</a:t>
            </a:r>
            <a:r>
              <a:rPr lang="zh-CN" altLang="en-US" sz="3200"/>
              <a:t>编程java源程序</a:t>
            </a:r>
            <a:endParaRPr lang="zh-CN" altLang="en-US" sz="3200"/>
          </a:p>
        </p:txBody>
      </p:sp>
      <p:pic>
        <p:nvPicPr>
          <p:cNvPr id="3" name="图片 -214748260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9070" y="1484630"/>
            <a:ext cx="9323705" cy="42100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" name="图片 -214748259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9705" y="1356995"/>
            <a:ext cx="8855075" cy="424878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" name="图片 -214748259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69850" y="1412875"/>
            <a:ext cx="9213850" cy="321754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22" name="AutoShape 2"/>
          <p:cNvSpPr>
            <a:spLocks noChangeArrowheads="1"/>
          </p:cNvSpPr>
          <p:nvPr/>
        </p:nvSpPr>
        <p:spPr bwMode="auto">
          <a:xfrm>
            <a:off x="494665" y="2214245"/>
            <a:ext cx="7797800" cy="1892300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public class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HelloWorld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  {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rgbClr val="FF0000"/>
                </a:solidFill>
                <a:latin typeface="+mn-lt"/>
                <a:ea typeface="宋体" panose="02010600030101010101" pitchFamily="2" charset="-122"/>
              </a:rPr>
              <a:t>       </a:t>
            </a: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public static void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main(String[ ]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args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)  {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            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System.out.println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("Hello  World!!!");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      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593924" name="AutoShape 4"/>
          <p:cNvSpPr>
            <a:spLocks noChangeArrowheads="1"/>
          </p:cNvSpPr>
          <p:nvPr/>
        </p:nvSpPr>
        <p:spPr bwMode="auto">
          <a:xfrm>
            <a:off x="3851275" y="1520825"/>
            <a:ext cx="1146175" cy="407988"/>
          </a:xfrm>
          <a:prstGeom prst="wedgeRoundRectCallout">
            <a:avLst>
              <a:gd name="adj1" fmla="val 971"/>
              <a:gd name="adj2" fmla="val 50297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外层框架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sp>
        <p:nvSpPr>
          <p:cNvPr id="593925" name="AutoShape 5"/>
          <p:cNvSpPr>
            <a:spLocks noChangeArrowheads="1"/>
          </p:cNvSpPr>
          <p:nvPr/>
        </p:nvSpPr>
        <p:spPr bwMode="auto">
          <a:xfrm>
            <a:off x="5429250" y="1928813"/>
            <a:ext cx="2112963" cy="407987"/>
          </a:xfrm>
          <a:prstGeom prst="wedgeRoundRectCallout">
            <a:avLst>
              <a:gd name="adj1" fmla="val 2528"/>
              <a:gd name="adj2" fmla="val 48903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Java</a:t>
            </a: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入口程序框架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sp>
        <p:nvSpPr>
          <p:cNvPr id="593926" name="AutoShape 6"/>
          <p:cNvSpPr>
            <a:spLocks noChangeArrowheads="1"/>
          </p:cNvSpPr>
          <p:nvPr/>
        </p:nvSpPr>
        <p:spPr bwMode="auto">
          <a:xfrm>
            <a:off x="2714625" y="3714750"/>
            <a:ext cx="1146175" cy="407988"/>
          </a:xfrm>
          <a:prstGeom prst="wedgeRoundRectCallout">
            <a:avLst>
              <a:gd name="adj1" fmla="val 163"/>
              <a:gd name="adj2" fmla="val -50284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编写代码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sp>
        <p:nvSpPr>
          <p:cNvPr id="593928" name="Rectangle 8"/>
          <p:cNvSpPr>
            <a:spLocks noGrp="1" noChangeArrowheads="1"/>
          </p:cNvSpPr>
          <p:nvPr>
            <p:ph type="title"/>
          </p:nvPr>
        </p:nvSpPr>
        <p:spPr>
          <a:xfrm>
            <a:off x="457200" y="728345"/>
            <a:ext cx="8686800" cy="523875"/>
          </a:xfrm>
        </p:spPr>
        <p:txBody>
          <a:bodyPr/>
          <a:lstStyle/>
          <a:p>
            <a:pPr>
              <a:defRPr/>
            </a:pPr>
            <a:r>
              <a:rPr lang="en-US" altLang="zh-CN" smtClean="0"/>
              <a:t>(3)Java</a:t>
            </a:r>
            <a:r>
              <a:rPr smtClean="0"/>
              <a:t>程序的结构</a:t>
            </a:r>
            <a:endParaRPr dirty="0"/>
          </a:p>
        </p:txBody>
      </p:sp>
      <p:pic>
        <p:nvPicPr>
          <p:cNvPr id="33804" name="Picture 3" descr="E:\设计支持\模板设计\YF.pn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71755" y="862330"/>
            <a:ext cx="422910" cy="3898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" name="直接箭头连接符 10"/>
          <p:cNvCxnSpPr/>
          <p:nvPr/>
        </p:nvCxnSpPr>
        <p:spPr bwMode="auto">
          <a:xfrm flipV="1">
            <a:off x="3714744" y="2000240"/>
            <a:ext cx="642942" cy="357190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 bwMode="auto">
          <a:xfrm flipV="1">
            <a:off x="4786314" y="2214554"/>
            <a:ext cx="642942" cy="357190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 bwMode="auto">
          <a:xfrm rot="16200000" flipH="1">
            <a:off x="2678891" y="3321845"/>
            <a:ext cx="428629" cy="357187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灯片编号占位符 1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0A3C244-A2EA-421B-AA84-7941BACD046B}" type="slidenum">
              <a:rPr lang="zh-CN" altLang="en-US" smtClean="0"/>
            </a:fld>
            <a:r>
              <a:rPr lang="en-US" altLang="zh-CN" smtClean="0"/>
              <a:t>/47</a:t>
            </a:r>
            <a:endParaRPr lang="zh-CN" altLang="en-US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AutoShape 3"/>
          <p:cNvSpPr>
            <a:spLocks noGrp="1" noChangeArrowheads="1"/>
          </p:cNvSpPr>
          <p:nvPr>
            <p:ph idx="1"/>
          </p:nvPr>
        </p:nvSpPr>
        <p:spPr>
          <a:xfrm>
            <a:off x="857250" y="2205038"/>
            <a:ext cx="7645400" cy="1938337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algn="ctr">
            <a:solidFill>
              <a:srgbClr val="00B0F0"/>
            </a:solidFill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marL="0" indent="0" defTabSz="381000" eaLnBrk="1" hangingPunct="1">
              <a:lnSpc>
                <a:spcPct val="130000"/>
              </a:lnSpc>
              <a:spcBef>
                <a:spcPct val="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sz="1800" kern="1200" dirty="0" smtClean="0">
                <a:solidFill>
                  <a:srgbClr val="FF0000"/>
                </a:solidFill>
                <a:ea typeface="黑体" panose="02010609060101010101" pitchFamily="2" charset="-122"/>
                <a:cs typeface="Times New Roman" panose="02020603050405020304" pitchFamily="18" charset="0"/>
              </a:rPr>
              <a:t>public class </a:t>
            </a:r>
            <a:r>
              <a:rPr lang="en-US" altLang="zh-CN" sz="1800" kern="1200" dirty="0" err="1" smtClean="0">
                <a:solidFill>
                  <a:schemeClr val="accent5">
                    <a:lumMod val="10000"/>
                  </a:schemeClr>
                </a:solidFill>
                <a:ea typeface="黑体" panose="02010609060101010101" pitchFamily="2" charset="-122"/>
              </a:rPr>
              <a:t>HelloWorld</a:t>
            </a:r>
            <a:r>
              <a:rPr lang="en-US" altLang="zh-CN" sz="1800" kern="1200" dirty="0" smtClean="0">
                <a:solidFill>
                  <a:schemeClr val="accent5">
                    <a:lumMod val="10000"/>
                  </a:schemeClr>
                </a:solidFill>
                <a:ea typeface="黑体" panose="02010609060101010101" pitchFamily="2" charset="-122"/>
              </a:rPr>
              <a:t>   {</a:t>
            </a:r>
            <a:endParaRPr lang="en-US" altLang="zh-CN" sz="1800" kern="1200" dirty="0" smtClean="0">
              <a:solidFill>
                <a:schemeClr val="accent5">
                  <a:lumMod val="10000"/>
                </a:schemeClr>
              </a:solidFill>
              <a:ea typeface="黑体" panose="02010609060101010101" pitchFamily="2" charset="-122"/>
            </a:endParaRPr>
          </a:p>
          <a:p>
            <a:pPr marL="0" indent="0" defTabSz="381000" eaLnBrk="1" hangingPunct="1">
              <a:lnSpc>
                <a:spcPct val="130000"/>
              </a:lnSpc>
              <a:spcBef>
                <a:spcPct val="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sz="1800" kern="1200" dirty="0" smtClean="0">
                <a:solidFill>
                  <a:schemeClr val="accent5">
                    <a:lumMod val="10000"/>
                  </a:schemeClr>
                </a:solidFill>
                <a:ea typeface="黑体" panose="02010609060101010101" pitchFamily="2" charset="-122"/>
              </a:rPr>
              <a:t>	</a:t>
            </a:r>
            <a:r>
              <a:rPr lang="en-US" altLang="zh-CN" sz="1800" kern="1200" dirty="0" smtClean="0">
                <a:ea typeface="黑体" panose="02010609060101010101" pitchFamily="2" charset="-122"/>
                <a:cs typeface="Times New Roman" panose="02020603050405020304" pitchFamily="18" charset="0"/>
              </a:rPr>
              <a:t>public static void </a:t>
            </a:r>
            <a:r>
              <a:rPr lang="en-US" altLang="zh-CN" sz="1800" kern="1200" dirty="0" smtClean="0">
                <a:solidFill>
                  <a:schemeClr val="accent5">
                    <a:lumMod val="10000"/>
                  </a:schemeClr>
                </a:solidFill>
                <a:ea typeface="黑体" panose="02010609060101010101" pitchFamily="2" charset="-122"/>
              </a:rPr>
              <a:t>main(String[ ] </a:t>
            </a:r>
            <a:r>
              <a:rPr lang="en-US" altLang="zh-CN" sz="1800" kern="1200" dirty="0" err="1" smtClean="0">
                <a:solidFill>
                  <a:schemeClr val="accent5">
                    <a:lumMod val="10000"/>
                  </a:schemeClr>
                </a:solidFill>
                <a:ea typeface="黑体" panose="02010609060101010101" pitchFamily="2" charset="-122"/>
              </a:rPr>
              <a:t>args</a:t>
            </a:r>
            <a:r>
              <a:rPr lang="en-US" altLang="zh-CN" sz="1800" kern="1200" dirty="0" smtClean="0">
                <a:solidFill>
                  <a:schemeClr val="accent5">
                    <a:lumMod val="10000"/>
                  </a:schemeClr>
                </a:solidFill>
                <a:ea typeface="黑体" panose="02010609060101010101" pitchFamily="2" charset="-122"/>
              </a:rPr>
              <a:t> )  {</a:t>
            </a:r>
            <a:endParaRPr lang="en-US" altLang="zh-CN" sz="1800" kern="1200" dirty="0" smtClean="0">
              <a:solidFill>
                <a:schemeClr val="accent5">
                  <a:lumMod val="10000"/>
                </a:schemeClr>
              </a:solidFill>
              <a:ea typeface="黑体" panose="02010609060101010101" pitchFamily="2" charset="-122"/>
            </a:endParaRPr>
          </a:p>
          <a:p>
            <a:pPr marL="0" indent="0" defTabSz="381000" eaLnBrk="1" hangingPunct="1">
              <a:lnSpc>
                <a:spcPct val="130000"/>
              </a:lnSpc>
              <a:spcBef>
                <a:spcPct val="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sz="1800" kern="1200" dirty="0" smtClean="0">
                <a:solidFill>
                  <a:schemeClr val="accent5">
                    <a:lumMod val="10000"/>
                  </a:schemeClr>
                </a:solidFill>
                <a:ea typeface="黑体" panose="02010609060101010101" pitchFamily="2" charset="-122"/>
              </a:rPr>
              <a:t>		</a:t>
            </a:r>
            <a:r>
              <a:rPr lang="en-US" altLang="zh-CN" sz="1800" kern="1200" dirty="0" err="1" smtClean="0">
                <a:solidFill>
                  <a:schemeClr val="accent5">
                    <a:lumMod val="10000"/>
                  </a:schemeClr>
                </a:solidFill>
                <a:ea typeface="黑体" panose="02010609060101010101" pitchFamily="2" charset="-122"/>
              </a:rPr>
              <a:t>System.out.println</a:t>
            </a:r>
            <a:r>
              <a:rPr lang="en-US" altLang="zh-CN" sz="1800" kern="1200" dirty="0" smtClean="0">
                <a:solidFill>
                  <a:schemeClr val="accent5">
                    <a:lumMod val="10000"/>
                  </a:schemeClr>
                </a:solidFill>
                <a:ea typeface="黑体" panose="02010609060101010101" pitchFamily="2" charset="-122"/>
              </a:rPr>
              <a:t>("Hello  World!!!");</a:t>
            </a:r>
            <a:endParaRPr lang="en-US" altLang="zh-CN" sz="1800" kern="1200" dirty="0" smtClean="0">
              <a:solidFill>
                <a:schemeClr val="accent5">
                  <a:lumMod val="10000"/>
                </a:schemeClr>
              </a:solidFill>
              <a:ea typeface="黑体" panose="02010609060101010101" pitchFamily="2" charset="-122"/>
            </a:endParaRPr>
          </a:p>
          <a:p>
            <a:pPr marL="0" indent="0" defTabSz="381000" eaLnBrk="1" hangingPunct="1">
              <a:lnSpc>
                <a:spcPct val="130000"/>
              </a:lnSpc>
              <a:spcBef>
                <a:spcPct val="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sz="1800" kern="1200" dirty="0" smtClean="0">
                <a:solidFill>
                  <a:schemeClr val="accent5">
                    <a:lumMod val="10000"/>
                  </a:schemeClr>
                </a:solidFill>
                <a:ea typeface="黑体" panose="02010609060101010101" pitchFamily="2" charset="-122"/>
              </a:rPr>
              <a:t>	}</a:t>
            </a:r>
            <a:endParaRPr lang="en-US" altLang="zh-CN" sz="1800" kern="1200" dirty="0" smtClean="0">
              <a:solidFill>
                <a:schemeClr val="accent5">
                  <a:lumMod val="10000"/>
                </a:schemeClr>
              </a:solidFill>
              <a:ea typeface="黑体" panose="02010609060101010101" pitchFamily="2" charset="-122"/>
            </a:endParaRPr>
          </a:p>
          <a:p>
            <a:pPr marL="0" indent="0" defTabSz="381000" eaLnBrk="1" hangingPunct="1">
              <a:lnSpc>
                <a:spcPct val="130000"/>
              </a:lnSpc>
              <a:spcBef>
                <a:spcPct val="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sz="1800" kern="1200" dirty="0" smtClean="0">
                <a:solidFill>
                  <a:schemeClr val="accent5">
                    <a:lumMod val="10000"/>
                  </a:schemeClr>
                </a:solidFill>
                <a:ea typeface="黑体" panose="02010609060101010101" pitchFamily="2" charset="-122"/>
              </a:rPr>
              <a:t>}</a:t>
            </a:r>
            <a:endParaRPr lang="en-US" altLang="zh-CN" sz="1800" kern="1200" dirty="0">
              <a:solidFill>
                <a:schemeClr val="accent5">
                  <a:lumMod val="10000"/>
                </a:schemeClr>
              </a:solidFill>
              <a:ea typeface="黑体" panose="02010609060101010101" pitchFamily="2" charset="-122"/>
            </a:endParaRPr>
          </a:p>
        </p:txBody>
      </p:sp>
      <p:sp>
        <p:nvSpPr>
          <p:cNvPr id="34819" name="Rectangle 17"/>
          <p:cNvSpPr>
            <a:spLocks noGrp="1" noChangeArrowheads="1"/>
          </p:cNvSpPr>
          <p:nvPr>
            <p:ph type="title"/>
          </p:nvPr>
        </p:nvSpPr>
        <p:spPr>
          <a:xfrm>
            <a:off x="469900" y="260350"/>
            <a:ext cx="8272780" cy="523875"/>
          </a:xfrm>
        </p:spPr>
        <p:txBody>
          <a:bodyPr/>
          <a:lstStyle/>
          <a:p>
            <a:pPr eaLnBrk="1" hangingPunct="1"/>
            <a:r>
              <a:rPr lang="en-US" altLang="zh-CN" smtClean="0">
                <a:solidFill>
                  <a:srgbClr val="121F55"/>
                </a:solidFill>
              </a:rPr>
              <a:t>(3)Java</a:t>
            </a:r>
            <a:r>
              <a:rPr smtClean="0">
                <a:solidFill>
                  <a:srgbClr val="121F55"/>
                </a:solidFill>
              </a:rPr>
              <a:t>程序的结构 </a:t>
            </a:r>
            <a:endParaRPr smtClean="0">
              <a:solidFill>
                <a:srgbClr val="121F55"/>
              </a:solidFill>
            </a:endParaRPr>
          </a:p>
        </p:txBody>
      </p:sp>
      <p:sp>
        <p:nvSpPr>
          <p:cNvPr id="588804" name="AutoShape 4"/>
          <p:cNvSpPr>
            <a:spLocks noChangeArrowheads="1"/>
          </p:cNvSpPr>
          <p:nvPr/>
        </p:nvSpPr>
        <p:spPr bwMode="auto">
          <a:xfrm>
            <a:off x="930275" y="1357313"/>
            <a:ext cx="915988" cy="407987"/>
          </a:xfrm>
          <a:prstGeom prst="wedgeRoundRectCallout">
            <a:avLst>
              <a:gd name="adj1" fmla="val 2994"/>
              <a:gd name="adj2" fmla="val 49675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关键字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sp>
        <p:nvSpPr>
          <p:cNvPr id="588805" name="AutoShape 5"/>
          <p:cNvSpPr>
            <a:spLocks noChangeArrowheads="1"/>
          </p:cNvSpPr>
          <p:nvPr/>
        </p:nvSpPr>
        <p:spPr bwMode="auto">
          <a:xfrm>
            <a:off x="2501900" y="1214438"/>
            <a:ext cx="2533650" cy="407987"/>
          </a:xfrm>
          <a:prstGeom prst="wedgeRoundRectCallout">
            <a:avLst>
              <a:gd name="adj1" fmla="val 674"/>
              <a:gd name="adj2" fmla="val 50903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类名与文件名完全一样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sp>
        <p:nvSpPr>
          <p:cNvPr id="588806" name="AutoShape 6"/>
          <p:cNvSpPr>
            <a:spLocks noChangeArrowheads="1"/>
          </p:cNvSpPr>
          <p:nvPr/>
        </p:nvSpPr>
        <p:spPr bwMode="auto">
          <a:xfrm>
            <a:off x="6413500" y="2428875"/>
            <a:ext cx="2630488" cy="776288"/>
          </a:xfrm>
          <a:prstGeom prst="wedgeRoundRectCallout">
            <a:avLst>
              <a:gd name="adj1" fmla="val -50538"/>
              <a:gd name="adj2" fmla="val -9809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main()</a:t>
            </a: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方法是</a:t>
            </a:r>
            <a:endParaRPr lang="en-US" altLang="zh-CN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Java</a:t>
            </a: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程序执行的入口点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sp>
        <p:nvSpPr>
          <p:cNvPr id="588807" name="AutoShape 7"/>
          <p:cNvSpPr>
            <a:spLocks noChangeArrowheads="1"/>
          </p:cNvSpPr>
          <p:nvPr/>
        </p:nvSpPr>
        <p:spPr bwMode="auto">
          <a:xfrm>
            <a:off x="1073150" y="4429125"/>
            <a:ext cx="2843213" cy="407988"/>
          </a:xfrm>
          <a:prstGeom prst="wedgeRoundRectCallout">
            <a:avLst>
              <a:gd name="adj1" fmla="val -127"/>
              <a:gd name="adj2" fmla="val -48992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{ </a:t>
            </a: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和 </a:t>
            </a:r>
            <a:r>
              <a:rPr lang="en-US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}</a:t>
            </a: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一一对应，缺一不可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sp>
        <p:nvSpPr>
          <p:cNvPr id="588808" name="AutoShape 8"/>
          <p:cNvSpPr>
            <a:spLocks noChangeArrowheads="1"/>
          </p:cNvSpPr>
          <p:nvPr/>
        </p:nvSpPr>
        <p:spPr bwMode="auto">
          <a:xfrm>
            <a:off x="5000625" y="1949450"/>
            <a:ext cx="2997200" cy="407988"/>
          </a:xfrm>
          <a:prstGeom prst="wedgeRoundRectCallout">
            <a:avLst>
              <a:gd name="adj1" fmla="val 297"/>
              <a:gd name="adj2" fmla="val 49879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main()</a:t>
            </a: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方法四要素必不可少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sp>
        <p:nvSpPr>
          <p:cNvPr id="588809" name="AutoShape 9"/>
          <p:cNvSpPr>
            <a:spLocks noChangeArrowheads="1"/>
          </p:cNvSpPr>
          <p:nvPr/>
        </p:nvSpPr>
        <p:spPr bwMode="auto">
          <a:xfrm>
            <a:off x="2986088" y="4000500"/>
            <a:ext cx="2063750" cy="407988"/>
          </a:xfrm>
          <a:prstGeom prst="wedgeRoundRectCallout">
            <a:avLst>
              <a:gd name="adj1" fmla="val 1242"/>
              <a:gd name="adj2" fmla="val -48510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从控制台输出信息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sp>
        <p:nvSpPr>
          <p:cNvPr id="588810" name="Rectangle 10"/>
          <p:cNvSpPr>
            <a:spLocks noChangeArrowheads="1"/>
          </p:cNvSpPr>
          <p:nvPr/>
        </p:nvSpPr>
        <p:spPr bwMode="auto">
          <a:xfrm>
            <a:off x="2001838" y="2248853"/>
            <a:ext cx="1357312" cy="358775"/>
          </a:xfrm>
          <a:prstGeom prst="rect">
            <a:avLst/>
          </a:prstGeom>
          <a:noFill/>
          <a:ln w="25400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88811" name="Rectangle 11"/>
          <p:cNvSpPr>
            <a:spLocks noChangeArrowheads="1"/>
          </p:cNvSpPr>
          <p:nvPr/>
        </p:nvSpPr>
        <p:spPr bwMode="auto">
          <a:xfrm>
            <a:off x="1216025" y="2643188"/>
            <a:ext cx="785813" cy="358775"/>
          </a:xfrm>
          <a:prstGeom prst="rect">
            <a:avLst/>
          </a:prstGeom>
          <a:noFill/>
          <a:ln w="25400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88812" name="Rectangle 12"/>
          <p:cNvSpPr>
            <a:spLocks noChangeArrowheads="1"/>
          </p:cNvSpPr>
          <p:nvPr/>
        </p:nvSpPr>
        <p:spPr bwMode="auto">
          <a:xfrm>
            <a:off x="2001838" y="2643188"/>
            <a:ext cx="642937" cy="358775"/>
          </a:xfrm>
          <a:prstGeom prst="rect">
            <a:avLst/>
          </a:prstGeom>
          <a:noFill/>
          <a:ln w="25400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88813" name="Rectangle 13"/>
          <p:cNvSpPr>
            <a:spLocks noChangeArrowheads="1"/>
          </p:cNvSpPr>
          <p:nvPr/>
        </p:nvSpPr>
        <p:spPr bwMode="auto">
          <a:xfrm>
            <a:off x="2644775" y="2643188"/>
            <a:ext cx="571500" cy="358775"/>
          </a:xfrm>
          <a:prstGeom prst="rect">
            <a:avLst/>
          </a:prstGeom>
          <a:noFill/>
          <a:ln w="25400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88814" name="Rectangle 14"/>
          <p:cNvSpPr>
            <a:spLocks noChangeArrowheads="1"/>
          </p:cNvSpPr>
          <p:nvPr/>
        </p:nvSpPr>
        <p:spPr bwMode="auto">
          <a:xfrm>
            <a:off x="3846513" y="2643188"/>
            <a:ext cx="1512887" cy="358775"/>
          </a:xfrm>
          <a:prstGeom prst="rect">
            <a:avLst/>
          </a:prstGeom>
          <a:noFill/>
          <a:ln w="25400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88815" name="Rectangle 15"/>
          <p:cNvSpPr>
            <a:spLocks noChangeArrowheads="1"/>
          </p:cNvSpPr>
          <p:nvPr/>
        </p:nvSpPr>
        <p:spPr bwMode="auto">
          <a:xfrm>
            <a:off x="1573213" y="3000375"/>
            <a:ext cx="4248150" cy="358775"/>
          </a:xfrm>
          <a:prstGeom prst="rect">
            <a:avLst/>
          </a:prstGeom>
          <a:noFill/>
          <a:ln w="25400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grpSp>
        <p:nvGrpSpPr>
          <p:cNvPr id="34832" name="组合 16"/>
          <p:cNvGrpSpPr/>
          <p:nvPr/>
        </p:nvGrpSpPr>
        <p:grpSpPr bwMode="auto">
          <a:xfrm>
            <a:off x="71438" y="857250"/>
            <a:ext cx="1000125" cy="447675"/>
            <a:chOff x="1000100" y="3235185"/>
            <a:chExt cx="1000132" cy="446983"/>
          </a:xfrm>
        </p:grpSpPr>
        <p:pic>
          <p:nvPicPr>
            <p:cNvPr id="34840" name="Picture 11" descr="E:\设计支持\模板设计\FX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000100" y="3235185"/>
              <a:ext cx="398223" cy="4469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9" name="TextBox 18"/>
            <p:cNvSpPr txBox="1"/>
            <p:nvPr/>
          </p:nvSpPr>
          <p:spPr>
            <a:xfrm>
              <a:off x="1300139" y="3258961"/>
              <a:ext cx="700093" cy="399432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分析</a:t>
              </a:r>
              <a:endPara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cxnSp>
        <p:nvCxnSpPr>
          <p:cNvPr id="20" name="直接箭头连接符 19"/>
          <p:cNvCxnSpPr/>
          <p:nvPr/>
        </p:nvCxnSpPr>
        <p:spPr bwMode="auto">
          <a:xfrm rot="16200000" flipV="1">
            <a:off x="1353662" y="1995080"/>
            <a:ext cx="428628" cy="10320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 bwMode="auto">
          <a:xfrm rot="5400000" flipH="1" flipV="1">
            <a:off x="3050314" y="1630351"/>
            <a:ext cx="428628" cy="596903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 bwMode="auto">
          <a:xfrm flipV="1">
            <a:off x="4502094" y="2357430"/>
            <a:ext cx="500066" cy="142876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 bwMode="auto">
          <a:xfrm flipV="1">
            <a:off x="5716540" y="2786414"/>
            <a:ext cx="714380" cy="598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 bwMode="auto">
          <a:xfrm rot="16200000" flipH="1">
            <a:off x="3798856" y="3632172"/>
            <a:ext cx="500066" cy="236599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 bwMode="auto">
          <a:xfrm rot="16200000" flipH="1">
            <a:off x="1031768" y="4072651"/>
            <a:ext cx="357190" cy="357190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灯片编号占位符 2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0A3C244-A2EA-421B-AA84-7941BACD046B}" type="slidenum">
              <a:rPr lang="zh-CN" altLang="en-US" smtClean="0"/>
            </a:fld>
            <a:r>
              <a:rPr lang="en-US" altLang="zh-CN" smtClean="0"/>
              <a:t>/47</a:t>
            </a:r>
            <a:endParaRPr lang="zh-CN" altLang="en-US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548640"/>
            <a:ext cx="4211955" cy="523875"/>
          </a:xfrm>
        </p:spPr>
        <p:txBody>
          <a:bodyPr/>
          <a:lstStyle/>
          <a:p>
            <a:pPr algn="l">
              <a:defRPr/>
            </a:pPr>
            <a:r>
              <a:rPr lang="en-US" smtClean="0"/>
              <a:t>(4)</a:t>
            </a:r>
            <a:r>
              <a:rPr smtClean="0"/>
              <a:t>从控制台输出信息</a:t>
            </a:r>
            <a:endParaRPr lang="en-US" altLang="zh-CN" smtClean="0"/>
          </a:p>
        </p:txBody>
      </p:sp>
      <p:sp>
        <p:nvSpPr>
          <p:cNvPr id="608260" name="AutoShape 4"/>
          <p:cNvSpPr>
            <a:spLocks noChangeArrowheads="1"/>
          </p:cNvSpPr>
          <p:nvPr/>
        </p:nvSpPr>
        <p:spPr bwMode="auto">
          <a:xfrm>
            <a:off x="1214438" y="2047875"/>
            <a:ext cx="4302125" cy="414338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  <a:ea typeface="黑体" panose="02010609060101010101" pitchFamily="2" charset="-122"/>
              </a:rPr>
              <a:t>System.out.println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anose="02010609060101010101" pitchFamily="2" charset="-122"/>
              </a:rPr>
              <a:t>("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anose="02010609060101010101" pitchFamily="2" charset="-122"/>
              </a:rPr>
              <a:t>我换行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anose="02010609060101010101" pitchFamily="2" charset="-122"/>
              </a:rPr>
              <a:t>!!");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608261" name="AutoShape 5"/>
          <p:cNvSpPr>
            <a:spLocks noChangeArrowheads="1"/>
          </p:cNvSpPr>
          <p:nvPr/>
        </p:nvSpPr>
        <p:spPr bwMode="auto">
          <a:xfrm>
            <a:off x="1214438" y="3714750"/>
            <a:ext cx="4302125" cy="414338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  <a:ea typeface="黑体" panose="02010609060101010101" pitchFamily="2" charset="-122"/>
              </a:rPr>
              <a:t>System.out.print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anose="02010609060101010101" pitchFamily="2" charset="-122"/>
              </a:rPr>
              <a:t>("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anose="02010609060101010101" pitchFamily="2" charset="-122"/>
              </a:rPr>
              <a:t>我不换行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anose="02010609060101010101" pitchFamily="2" charset="-122"/>
              </a:rPr>
              <a:t>!!!");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17" name="灯片编号占位符 1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>
              <a:defRPr/>
            </a:pPr>
            <a:fld id="{20A3C244-A2EA-421B-AA84-7941BACD046B}" type="slidenum">
              <a:rPr lang="zh-CN" altLang="en-US" smtClean="0"/>
            </a:fld>
            <a:r>
              <a:rPr lang="en-US" altLang="zh-CN" smtClean="0"/>
              <a:t>/47</a:t>
            </a:r>
            <a:endParaRPr lang="zh-CN" altLang="en-US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869633" y="1303020"/>
            <a:ext cx="7645400" cy="36004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 algn="l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Char char="n"/>
            </a:pPr>
            <a:r>
              <a:rPr lang="en-US" altLang="zh-CN" sz="2600" b="1">
                <a:ea typeface="微软雅黑" panose="020B0503020204020204" charset="-122"/>
              </a:rPr>
              <a:t>System.out.println ()</a:t>
            </a:r>
            <a:endParaRPr lang="en-US" altLang="zh-CN" sz="2600" b="1">
              <a:ea typeface="微软雅黑" panose="020B0503020204020204" charset="-122"/>
            </a:endParaRPr>
          </a:p>
          <a:p>
            <a:pPr marL="342900" indent="-342900" algn="l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Char char="n"/>
            </a:pPr>
            <a:endParaRPr lang="en-US" altLang="zh-CN" sz="2600" b="1">
              <a:ea typeface="微软雅黑" panose="020B0503020204020204" charset="-122"/>
            </a:endParaRPr>
          </a:p>
          <a:p>
            <a:pPr marL="342900" indent="-342900" algn="l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Char char="n"/>
            </a:pPr>
            <a:endParaRPr lang="en-US" altLang="zh-CN" sz="2600" b="1">
              <a:ea typeface="微软雅黑" panose="020B0503020204020204" charset="-122"/>
            </a:endParaRPr>
          </a:p>
          <a:p>
            <a:pPr marL="342900" indent="-342900" algn="l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Char char="n"/>
            </a:pPr>
            <a:endParaRPr lang="en-US" altLang="zh-CN" sz="2600" b="1">
              <a:ea typeface="微软雅黑" panose="020B0503020204020204" charset="-122"/>
            </a:endParaRPr>
          </a:p>
          <a:p>
            <a:pPr marL="342900" indent="-342900" algn="l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Char char="n"/>
            </a:pPr>
            <a:r>
              <a:rPr lang="en-US" altLang="zh-CN" sz="2600" b="1">
                <a:ea typeface="微软雅黑" panose="020B0503020204020204" charset="-122"/>
              </a:rPr>
              <a:t>System.out.print ()</a:t>
            </a:r>
            <a:endParaRPr lang="zh-CN" altLang="en-US" sz="2600" b="1">
              <a:ea typeface="微软雅黑" panose="020B050302020402020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strike="noStrike" noProof="1">
              <a:sym typeface="Calibri" panose="020F050202020403020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28FED7F7-542B-44B9-8A0F-41B586BD2757}" type="slidenum">
              <a:rPr lang="zh-CN" altLang="en-US" smtClean="0"/>
            </a:fld>
            <a:r>
              <a:rPr lang="en-US" altLang="zh-CN" dirty="0" smtClean="0"/>
              <a:t>/34</a:t>
            </a:r>
            <a:endParaRPr lang="zh-CN" altLang="en-US" dirty="0"/>
          </a:p>
        </p:txBody>
      </p:sp>
    </p:spTree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>
                <a:solidFill>
                  <a:schemeClr val="bg1"/>
                </a:solidFill>
              </a:rPr>
              <a:t>1.1 </a:t>
            </a:r>
            <a:r>
              <a:rPr lang="zh-CN" altLang="en-US">
                <a:solidFill>
                  <a:schemeClr val="bg1"/>
                </a:solidFill>
              </a:rPr>
              <a:t>开发前言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20995" y="285750"/>
            <a:ext cx="3543300" cy="571500"/>
          </a:xfrm>
        </p:spPr>
        <p:txBody>
          <a:bodyPr/>
          <a:lstStyle/>
          <a:p>
            <a:r>
              <a:rPr lang="en-US" altLang="zh-CN" dirty="0"/>
              <a:t>1.1 java</a:t>
            </a:r>
            <a:r>
              <a:rPr lang="zh-CN" altLang="en-US" dirty="0"/>
              <a:t>语言概述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8040" y="1557020"/>
            <a:ext cx="7859395" cy="3684270"/>
          </a:xfrm>
        </p:spPr>
        <p:txBody>
          <a:bodyPr/>
          <a:lstStyle/>
          <a:p>
            <a:r>
              <a:rPr lang="en-US" altLang="zh-CN" sz="3200" dirty="0"/>
              <a:t>java</a:t>
            </a:r>
            <a:r>
              <a:rPr lang="zh-CN" altLang="en-US" sz="3200" dirty="0"/>
              <a:t>语言是</a:t>
            </a:r>
            <a:r>
              <a:rPr lang="en-US" altLang="zh-CN" sz="3200" dirty="0"/>
              <a:t>sun</a:t>
            </a:r>
            <a:r>
              <a:rPr lang="zh-CN" altLang="en-US" sz="3200" dirty="0"/>
              <a:t>公司在</a:t>
            </a:r>
            <a:r>
              <a:rPr lang="en-US" altLang="zh-CN" sz="3200" dirty="0"/>
              <a:t>1995</a:t>
            </a:r>
            <a:r>
              <a:rPr lang="zh-CN" altLang="en-US" sz="3200" dirty="0"/>
              <a:t>年推出的高级的编程语言</a:t>
            </a:r>
            <a:endParaRPr lang="zh-CN" altLang="en-US" sz="3200" dirty="0"/>
          </a:p>
          <a:p>
            <a:r>
              <a:rPr lang="zh-CN" altLang="en-US" sz="3200" dirty="0"/>
              <a:t>编程语言是计算机语言</a:t>
            </a:r>
            <a:endParaRPr lang="zh-CN" altLang="en-US" sz="3200" dirty="0"/>
          </a:p>
          <a:p>
            <a:r>
              <a:rPr lang="zh-CN" altLang="en-US" sz="3200" dirty="0"/>
              <a:t>人们可以使用编程语言对计算机下达指令</a:t>
            </a:r>
            <a:endParaRPr lang="zh-CN" altLang="en-US" sz="3200" dirty="0"/>
          </a:p>
          <a:p>
            <a:r>
              <a:rPr lang="zh-CN" altLang="en-US" sz="3200" dirty="0"/>
              <a:t>计算机可以根据指令完成人们需要的功能</a:t>
            </a:r>
            <a:endParaRPr lang="zh-CN" altLang="en-US" sz="3200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0A3C244-A2EA-421B-AA84-7941BACD046B}" type="slidenum">
              <a:rPr lang="zh-CN" altLang="en-US" smtClean="0"/>
            </a:fld>
            <a:r>
              <a:rPr lang="en-US" altLang="zh-CN" smtClean="0"/>
              <a:t>/47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55650" y="692785"/>
            <a:ext cx="40830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3200" dirty="0">
                <a:sym typeface="+mn-ea"/>
              </a:rPr>
              <a:t>（</a:t>
            </a:r>
            <a:r>
              <a:rPr lang="en-US" altLang="zh-CN" sz="3200" dirty="0">
                <a:sym typeface="+mn-ea"/>
              </a:rPr>
              <a:t>1</a:t>
            </a:r>
            <a:r>
              <a:rPr lang="zh-CN" altLang="en-US" sz="3200" dirty="0">
                <a:sym typeface="+mn-ea"/>
              </a:rPr>
              <a:t>）什么是</a:t>
            </a:r>
            <a:r>
              <a:rPr lang="en-US" altLang="zh-CN" sz="3200" dirty="0">
                <a:sym typeface="+mn-ea"/>
              </a:rPr>
              <a:t>java</a:t>
            </a:r>
            <a:r>
              <a:rPr lang="zh-CN" altLang="en-US" sz="3200" dirty="0">
                <a:sym typeface="+mn-ea"/>
              </a:rPr>
              <a:t>语言</a:t>
            </a:r>
            <a:endParaRPr lang="zh-CN" altLang="en-US" sz="320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20995" y="285750"/>
            <a:ext cx="3543300" cy="571500"/>
          </a:xfrm>
        </p:spPr>
        <p:txBody>
          <a:bodyPr/>
          <a:lstStyle/>
          <a:p>
            <a:r>
              <a:rPr lang="en-US" altLang="zh-CN" dirty="0"/>
              <a:t>1.1 java</a:t>
            </a:r>
            <a:r>
              <a:rPr lang="zh-CN" altLang="en-US" dirty="0"/>
              <a:t>语言概述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8040" y="1557020"/>
            <a:ext cx="7859395" cy="3684270"/>
          </a:xfrm>
        </p:spPr>
        <p:txBody>
          <a:bodyPr/>
          <a:lstStyle/>
          <a:p>
            <a:r>
              <a:rPr lang="zh-CN" altLang="en-US" sz="2800" dirty="0"/>
              <a:t>1995年sun公司发布j2ee 1.0  版本</a:t>
            </a:r>
            <a:endParaRPr lang="zh-CN" altLang="en-US" sz="2800" dirty="0"/>
          </a:p>
          <a:p>
            <a:r>
              <a:rPr lang="zh-CN" altLang="en-US" sz="2800" dirty="0"/>
              <a:t>1997年sun公司发布j2ee 1.1  版本</a:t>
            </a:r>
            <a:endParaRPr lang="zh-CN" altLang="en-US" sz="2800" dirty="0"/>
          </a:p>
          <a:p>
            <a:r>
              <a:rPr lang="zh-CN" altLang="en-US" sz="2800" dirty="0"/>
              <a:t>1998年sun公司发布j2ee 1.2  版本</a:t>
            </a:r>
            <a:endParaRPr lang="zh-CN" altLang="en-US" sz="2800" dirty="0"/>
          </a:p>
          <a:p>
            <a:r>
              <a:rPr lang="zh-CN" altLang="en-US" sz="2800" dirty="0"/>
              <a:t>2000年sun公司发布j2ee 1.3  版本</a:t>
            </a:r>
            <a:endParaRPr lang="zh-CN" altLang="en-US" sz="2800" dirty="0"/>
          </a:p>
          <a:p>
            <a:r>
              <a:rPr lang="zh-CN" altLang="en-US" sz="2800" dirty="0"/>
              <a:t>2002年sun公司发布j2ee 1.4  版本</a:t>
            </a:r>
            <a:endParaRPr lang="zh-CN" altLang="en-US" sz="2800" dirty="0"/>
          </a:p>
          <a:p>
            <a:r>
              <a:rPr lang="zh-CN" altLang="en-US" sz="2800" dirty="0"/>
              <a:t>2004年sun公司发布j2ee 1.5  版本</a:t>
            </a:r>
            <a:endParaRPr lang="zh-CN" altLang="en-US" sz="2800" dirty="0"/>
          </a:p>
          <a:p>
            <a:r>
              <a:rPr lang="zh-CN" altLang="en-US" sz="2800" dirty="0"/>
              <a:t>2006年sun公司发布java 1.6  版本</a:t>
            </a:r>
            <a:endParaRPr lang="zh-CN" altLang="en-US" sz="2800" dirty="0"/>
          </a:p>
          <a:p>
            <a:pPr marL="635" indent="0">
              <a:buNone/>
            </a:pPr>
            <a:endParaRPr lang="zh-CN" altLang="en-US" sz="2800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0A3C244-A2EA-421B-AA84-7941BACD046B}" type="slidenum">
              <a:rPr lang="zh-CN" altLang="en-US" smtClean="0"/>
            </a:fld>
            <a:r>
              <a:rPr lang="en-US" altLang="zh-CN" smtClean="0"/>
              <a:t>/47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55650" y="692785"/>
            <a:ext cx="452437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3200" dirty="0">
                <a:sym typeface="+mn-ea"/>
              </a:rPr>
              <a:t>（</a:t>
            </a:r>
            <a:r>
              <a:rPr lang="en-US" altLang="zh-CN" sz="3200" dirty="0">
                <a:sym typeface="+mn-ea"/>
              </a:rPr>
              <a:t>2</a:t>
            </a:r>
            <a:r>
              <a:rPr lang="zh-CN" altLang="en-US" sz="3200" dirty="0">
                <a:sym typeface="+mn-ea"/>
              </a:rPr>
              <a:t>）</a:t>
            </a:r>
            <a:r>
              <a:rPr lang="en-US" altLang="zh-CN" sz="3200" dirty="0">
                <a:sym typeface="+mn-ea"/>
              </a:rPr>
              <a:t>java</a:t>
            </a:r>
            <a:r>
              <a:rPr lang="zh-CN" altLang="en-US" sz="3200" dirty="0">
                <a:sym typeface="+mn-ea"/>
              </a:rPr>
              <a:t>语言的发展史</a:t>
            </a:r>
            <a:endParaRPr lang="zh-CN" altLang="en-US" sz="3200" dirty="0">
              <a:sym typeface="+mn-ea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20995" y="285750"/>
            <a:ext cx="3543300" cy="571500"/>
          </a:xfrm>
        </p:spPr>
        <p:txBody>
          <a:bodyPr/>
          <a:lstStyle/>
          <a:p>
            <a:r>
              <a:rPr lang="en-US" altLang="zh-CN" dirty="0"/>
              <a:t>1.1 java</a:t>
            </a:r>
            <a:r>
              <a:rPr lang="zh-CN" altLang="en-US" dirty="0"/>
              <a:t>语言概述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8040" y="1557020"/>
            <a:ext cx="7859395" cy="3684270"/>
          </a:xfrm>
        </p:spPr>
        <p:txBody>
          <a:bodyPr/>
          <a:lstStyle/>
          <a:p>
            <a:r>
              <a:rPr lang="zh-CN" altLang="en-US" sz="2800" dirty="0"/>
              <a:t>2006年sun公司发布java 1.6  版本</a:t>
            </a:r>
            <a:endParaRPr lang="zh-CN" altLang="en-US" sz="2800" dirty="0"/>
          </a:p>
          <a:p>
            <a:r>
              <a:rPr lang="zh-CN" altLang="en-US" sz="2800" dirty="0"/>
              <a:t>2009年sun公司发布java 1.7  版本</a:t>
            </a:r>
            <a:endParaRPr lang="zh-CN" altLang="en-US" sz="2800" dirty="0"/>
          </a:p>
          <a:p>
            <a:r>
              <a:rPr lang="zh-CN" altLang="en-US" sz="2800" dirty="0"/>
              <a:t>2014年sun公司发布java 1.8  版本</a:t>
            </a:r>
            <a:endParaRPr lang="zh-CN" altLang="en-US" sz="2800" dirty="0"/>
          </a:p>
          <a:p>
            <a:r>
              <a:rPr lang="zh-CN" altLang="en-US" sz="2800" dirty="0"/>
              <a:t>2017年sun公司发布j2ee 9.0  版本</a:t>
            </a:r>
            <a:endParaRPr lang="zh-CN" altLang="en-US" sz="2800" dirty="0"/>
          </a:p>
          <a:p>
            <a:r>
              <a:rPr lang="zh-CN" altLang="en-US" sz="2800" dirty="0"/>
              <a:t>2018年sun公司发布j2ee 11.0 版本</a:t>
            </a:r>
            <a:endParaRPr lang="zh-CN" altLang="en-US" sz="2800" dirty="0"/>
          </a:p>
          <a:p>
            <a:r>
              <a:rPr lang="zh-CN" altLang="en-US" sz="2800" dirty="0"/>
              <a:t>2019年sun公司发布j2ee 12.0 版本</a:t>
            </a:r>
            <a:endParaRPr lang="zh-CN" altLang="en-US" sz="2800" dirty="0"/>
          </a:p>
          <a:p>
            <a:r>
              <a:rPr lang="zh-CN" altLang="en-US" sz="2800" dirty="0"/>
              <a:t>2019年sun公司发布j2ee 13   版本</a:t>
            </a:r>
            <a:endParaRPr lang="zh-CN" altLang="en-US" sz="2800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0A3C244-A2EA-421B-AA84-7941BACD046B}" type="slidenum">
              <a:rPr lang="zh-CN" altLang="en-US" smtClean="0"/>
            </a:fld>
            <a:r>
              <a:rPr lang="en-US" altLang="zh-CN" smtClean="0"/>
              <a:t>/47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55650" y="692785"/>
            <a:ext cx="452437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3200" dirty="0">
                <a:sym typeface="+mn-ea"/>
              </a:rPr>
              <a:t>（</a:t>
            </a:r>
            <a:r>
              <a:rPr lang="en-US" altLang="zh-CN" sz="3200" dirty="0">
                <a:sym typeface="+mn-ea"/>
              </a:rPr>
              <a:t>2</a:t>
            </a:r>
            <a:r>
              <a:rPr lang="zh-CN" altLang="en-US" sz="3200" dirty="0">
                <a:sym typeface="+mn-ea"/>
              </a:rPr>
              <a:t>）</a:t>
            </a:r>
            <a:r>
              <a:rPr lang="en-US" altLang="zh-CN" sz="3200" dirty="0">
                <a:sym typeface="+mn-ea"/>
              </a:rPr>
              <a:t>java</a:t>
            </a:r>
            <a:r>
              <a:rPr lang="zh-CN" altLang="en-US" sz="3200" dirty="0">
                <a:sym typeface="+mn-ea"/>
              </a:rPr>
              <a:t>语言的发展史</a:t>
            </a:r>
            <a:endParaRPr lang="zh-CN" altLang="en-US" sz="3200" dirty="0">
              <a:sym typeface="+mn-ea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20995" y="285750"/>
            <a:ext cx="3543300" cy="571500"/>
          </a:xfrm>
        </p:spPr>
        <p:txBody>
          <a:bodyPr/>
          <a:lstStyle/>
          <a:p>
            <a:r>
              <a:rPr lang="en-US" altLang="zh-CN" dirty="0"/>
              <a:t>1.1 java</a:t>
            </a:r>
            <a:r>
              <a:rPr lang="zh-CN" altLang="en-US" dirty="0"/>
              <a:t>语言概述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5650" y="1700530"/>
            <a:ext cx="7859395" cy="3684270"/>
          </a:xfrm>
        </p:spPr>
        <p:txBody>
          <a:bodyPr/>
          <a:lstStyle/>
          <a:p>
            <a:r>
              <a:rPr lang="zh-CN" altLang="en-US" sz="3200" dirty="0"/>
              <a:t>Java语言主要应用在互联网程序的开发领域。</a:t>
            </a:r>
            <a:endParaRPr lang="zh-CN" altLang="en-US" sz="3200" dirty="0"/>
          </a:p>
          <a:p>
            <a:r>
              <a:rPr lang="zh-CN" altLang="en-US" sz="3200" dirty="0"/>
              <a:t>常见的互联网程序如天猫、京东、58招聘、网银系统等</a:t>
            </a:r>
            <a:endParaRPr lang="zh-CN" altLang="en-US" sz="3200" dirty="0"/>
          </a:p>
          <a:p>
            <a:r>
              <a:rPr lang="zh-CN" altLang="en-US" sz="3200" dirty="0"/>
              <a:t>以及服务器后台处理大数据的存储、查询、数据挖掘等也有很多应用</a:t>
            </a:r>
            <a:endParaRPr lang="zh-CN" altLang="en-US" sz="3200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0A3C244-A2EA-421B-AA84-7941BACD046B}" type="slidenum">
              <a:rPr lang="zh-CN" altLang="en-US" smtClean="0"/>
            </a:fld>
            <a:r>
              <a:rPr lang="en-US" altLang="zh-CN" smtClean="0"/>
              <a:t>/47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83895" y="764540"/>
            <a:ext cx="452437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3200" dirty="0">
                <a:sym typeface="+mn-ea"/>
              </a:rPr>
              <a:t>（</a:t>
            </a:r>
            <a:r>
              <a:rPr lang="en-US" altLang="zh-CN" sz="3200" dirty="0">
                <a:sym typeface="+mn-ea"/>
              </a:rPr>
              <a:t>3</a:t>
            </a:r>
            <a:r>
              <a:rPr lang="zh-CN" altLang="en-US" sz="3200" dirty="0">
                <a:sym typeface="+mn-ea"/>
              </a:rPr>
              <a:t>）</a:t>
            </a:r>
            <a:r>
              <a:rPr sz="3200" dirty="0">
                <a:sym typeface="+mn-ea"/>
              </a:rPr>
              <a:t>java语言能做什么</a:t>
            </a:r>
            <a:endParaRPr sz="3200" dirty="0">
              <a:sym typeface="+mn-ea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20995" y="285750"/>
            <a:ext cx="3543300" cy="571500"/>
          </a:xfrm>
        </p:spPr>
        <p:txBody>
          <a:bodyPr/>
          <a:lstStyle/>
          <a:p>
            <a:r>
              <a:rPr lang="en-US" altLang="zh-CN" dirty="0"/>
              <a:t>1.1 java</a:t>
            </a:r>
            <a:r>
              <a:rPr lang="zh-CN" altLang="en-US" dirty="0"/>
              <a:t>语言概述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5650" y="1700530"/>
            <a:ext cx="7859395" cy="3684270"/>
          </a:xfrm>
        </p:spPr>
        <p:txBody>
          <a:bodyPr/>
          <a:lstStyle/>
          <a:p>
            <a:r>
              <a:rPr lang="zh-CN" altLang="en-US" sz="2800" dirty="0"/>
              <a:t>自从sun公司推出java以来，就力图使之无所不能。Java发展至今，按照应用范围分为3个版本，即java SE 、java EE和java ME。</a:t>
            </a:r>
            <a:endParaRPr lang="zh-CN" altLang="en-US" sz="2800" dirty="0"/>
          </a:p>
          <a:p>
            <a:r>
              <a:rPr lang="zh-CN" altLang="en-US" sz="2800" dirty="0">
                <a:sym typeface="+mn-ea"/>
              </a:rPr>
              <a:t>java SE </a:t>
            </a:r>
            <a:r>
              <a:rPr lang="en-US" altLang="zh-CN" sz="2800" dirty="0">
                <a:sym typeface="+mn-ea"/>
              </a:rPr>
              <a:t> </a:t>
            </a:r>
            <a:r>
              <a:rPr lang="zh-CN" altLang="en-US" sz="2800" dirty="0">
                <a:sym typeface="+mn-ea"/>
              </a:rPr>
              <a:t>：它允许开发和部署在桌面、服务器、嵌入式环境和实时环境中使用的 Java 应用程序。java EE</a:t>
            </a:r>
            <a:r>
              <a:rPr lang="en-US" altLang="zh-CN" sz="2800" dirty="0">
                <a:sym typeface="+mn-ea"/>
              </a:rPr>
              <a:t> </a:t>
            </a:r>
            <a:r>
              <a:rPr lang="zh-CN" altLang="en-US" sz="2800" dirty="0">
                <a:sym typeface="+mn-ea"/>
              </a:rPr>
              <a:t>：企业版本帮助开发和部署可移植、健壮、可伸缩且安全的服务器端 Java 应用程序</a:t>
            </a:r>
            <a:endParaRPr lang="zh-CN" altLang="en-US" sz="2800" dirty="0">
              <a:sym typeface="+mn-ea"/>
            </a:endParaRPr>
          </a:p>
          <a:p>
            <a:r>
              <a:rPr lang="zh-CN" altLang="en-US" sz="2800" dirty="0">
                <a:sym typeface="+mn-ea"/>
              </a:rPr>
              <a:t>java ME</a:t>
            </a:r>
            <a:r>
              <a:rPr lang="en-US" altLang="zh-CN" sz="2800" dirty="0">
                <a:sym typeface="+mn-ea"/>
              </a:rPr>
              <a:t> </a:t>
            </a:r>
            <a:r>
              <a:rPr lang="zh-CN" altLang="en-US" sz="2800" dirty="0">
                <a:sym typeface="+mn-ea"/>
              </a:rPr>
              <a:t>：Java ME 为在移动设备和嵌入式设备（比如手机、PDA、电视机顶盒和打印机）上运行的应用程序提供一个健壮且灵活的环境</a:t>
            </a:r>
            <a:endParaRPr lang="zh-CN" altLang="en-US" sz="2800" dirty="0">
              <a:sym typeface="+mn-ea"/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0A3C244-A2EA-421B-AA84-7941BACD046B}" type="slidenum">
              <a:rPr lang="zh-CN" altLang="en-US" smtClean="0"/>
            </a:fld>
            <a:r>
              <a:rPr lang="en-US" altLang="zh-CN" smtClean="0"/>
              <a:t>/47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83895" y="764540"/>
            <a:ext cx="452437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3200" dirty="0">
                <a:sym typeface="+mn-ea"/>
              </a:rPr>
              <a:t>（</a:t>
            </a:r>
            <a:r>
              <a:rPr lang="en-US" altLang="zh-CN" sz="3200" dirty="0">
                <a:sym typeface="+mn-ea"/>
              </a:rPr>
              <a:t>4</a:t>
            </a:r>
            <a:r>
              <a:rPr lang="zh-CN" altLang="en-US" sz="3200" dirty="0">
                <a:sym typeface="+mn-ea"/>
              </a:rPr>
              <a:t>）java的版本</a:t>
            </a:r>
            <a:endParaRPr lang="zh-CN" altLang="en-US" sz="3200" dirty="0">
              <a:sym typeface="+mn-ea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20995" y="285750"/>
            <a:ext cx="3543300" cy="571500"/>
          </a:xfrm>
        </p:spPr>
        <p:txBody>
          <a:bodyPr/>
          <a:lstStyle/>
          <a:p>
            <a:r>
              <a:rPr lang="en-US" altLang="zh-CN" dirty="0"/>
              <a:t>1.1 java</a:t>
            </a:r>
            <a:r>
              <a:rPr lang="zh-CN" altLang="en-US" dirty="0"/>
              <a:t>语言概述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3940" y="1484630"/>
            <a:ext cx="7211695" cy="4314825"/>
          </a:xfrm>
        </p:spPr>
        <p:txBody>
          <a:bodyPr/>
          <a:lstStyle/>
          <a:p>
            <a:r>
              <a:rPr lang="zh-CN" altLang="en-US" sz="2400" dirty="0"/>
              <a:t>简单</a:t>
            </a:r>
            <a:endParaRPr lang="zh-CN" altLang="en-US" sz="2400" dirty="0"/>
          </a:p>
          <a:p>
            <a:r>
              <a:rPr lang="zh-CN" altLang="en-US" sz="2400" dirty="0"/>
              <a:t>面向对象</a:t>
            </a:r>
            <a:endParaRPr lang="zh-CN" altLang="en-US" sz="2400" dirty="0"/>
          </a:p>
          <a:p>
            <a:r>
              <a:rPr lang="zh-CN" altLang="en-US" sz="2400" dirty="0"/>
              <a:t>分布式</a:t>
            </a:r>
            <a:endParaRPr lang="zh-CN" altLang="en-US" sz="2400" dirty="0"/>
          </a:p>
          <a:p>
            <a:r>
              <a:rPr lang="zh-CN" altLang="en-US" sz="2400" dirty="0"/>
              <a:t>可移植性</a:t>
            </a:r>
            <a:endParaRPr lang="zh-CN" altLang="en-US" sz="2400" dirty="0"/>
          </a:p>
          <a:p>
            <a:r>
              <a:rPr lang="zh-CN" altLang="en-US" sz="2400" dirty="0"/>
              <a:t>解释性</a:t>
            </a:r>
            <a:endParaRPr lang="zh-CN" altLang="en-US" sz="2400" dirty="0"/>
          </a:p>
          <a:p>
            <a:r>
              <a:rPr lang="zh-CN" altLang="en-US" sz="2400" dirty="0"/>
              <a:t>安全性</a:t>
            </a:r>
            <a:endParaRPr lang="zh-CN" altLang="en-US" sz="2400" dirty="0"/>
          </a:p>
          <a:p>
            <a:r>
              <a:rPr lang="zh-CN" altLang="en-US" sz="2400" dirty="0"/>
              <a:t>健壮性</a:t>
            </a:r>
            <a:endParaRPr lang="zh-CN" altLang="en-US" sz="2400" dirty="0"/>
          </a:p>
          <a:p>
            <a:r>
              <a:rPr lang="zh-CN" altLang="en-US" sz="2400" dirty="0"/>
              <a:t>多线程</a:t>
            </a:r>
            <a:endParaRPr lang="zh-CN" altLang="en-US" sz="2400" dirty="0"/>
          </a:p>
          <a:p>
            <a:r>
              <a:rPr lang="zh-CN" altLang="en-US" sz="2400" dirty="0"/>
              <a:t>高性能</a:t>
            </a:r>
            <a:endParaRPr lang="zh-CN" altLang="en-US" sz="2400" dirty="0"/>
          </a:p>
          <a:p>
            <a:r>
              <a:rPr lang="zh-CN" altLang="en-US" sz="2400" dirty="0"/>
              <a:t>多态</a:t>
            </a:r>
            <a:endParaRPr lang="zh-CN" altLang="en-US" sz="2400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0A3C244-A2EA-421B-AA84-7941BACD046B}" type="slidenum">
              <a:rPr lang="zh-CN" altLang="en-US" smtClean="0"/>
            </a:fld>
            <a:r>
              <a:rPr lang="en-US" altLang="zh-CN" smtClean="0"/>
              <a:t>/47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83895" y="764540"/>
            <a:ext cx="65709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3200" dirty="0">
                <a:sym typeface="+mn-ea"/>
              </a:rPr>
              <a:t>（</a:t>
            </a:r>
            <a:r>
              <a:rPr lang="en-US" altLang="zh-CN" sz="3200" dirty="0">
                <a:sym typeface="+mn-ea"/>
              </a:rPr>
              <a:t>5</a:t>
            </a:r>
            <a:r>
              <a:rPr lang="zh-CN" altLang="en-US" sz="3200" dirty="0">
                <a:sym typeface="+mn-ea"/>
              </a:rPr>
              <a:t>）</a:t>
            </a:r>
            <a:r>
              <a:rPr sz="3200" dirty="0">
                <a:sym typeface="+mn-ea"/>
              </a:rPr>
              <a:t>java 语言的面向对象特性</a:t>
            </a:r>
            <a:endParaRPr sz="3200" dirty="0">
              <a:sym typeface="+mn-ea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2851</Words>
  <Application>WPS 演示</Application>
  <PresentationFormat>全屏显示(4:3)</PresentationFormat>
  <Paragraphs>258</Paragraphs>
  <Slides>25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9" baseType="lpstr">
      <vt:lpstr>Arial</vt:lpstr>
      <vt:lpstr>宋体</vt:lpstr>
      <vt:lpstr>Wingdings</vt:lpstr>
      <vt:lpstr>黑体</vt:lpstr>
      <vt:lpstr>Calibri</vt:lpstr>
      <vt:lpstr>Cordia New</vt:lpstr>
      <vt:lpstr>楷体</vt:lpstr>
      <vt:lpstr>Tahoma</vt:lpstr>
      <vt:lpstr>Times New Roman</vt:lpstr>
      <vt:lpstr>Calibri Light</vt:lpstr>
      <vt:lpstr>微软雅黑</vt:lpstr>
      <vt:lpstr>Arial Unicode MS</vt:lpstr>
      <vt:lpstr>Arial</vt:lpstr>
      <vt:lpstr>1_Office 主题</vt:lpstr>
      <vt:lpstr>java基础</vt:lpstr>
      <vt:lpstr>本章目标</vt:lpstr>
      <vt:lpstr>1.1 开发前言</vt:lpstr>
      <vt:lpstr>1.1 java语言概述</vt:lpstr>
      <vt:lpstr>1.1 java语言概述</vt:lpstr>
      <vt:lpstr>1.1 java语言概述</vt:lpstr>
      <vt:lpstr>1.1 java语言概述</vt:lpstr>
      <vt:lpstr>1.1 java语言概述</vt:lpstr>
      <vt:lpstr>1.1 java语言概述</vt:lpstr>
      <vt:lpstr>1.1 java语言概述</vt:lpstr>
      <vt:lpstr>1.2 计算机基础知识</vt:lpstr>
      <vt:lpstr>1.2 计算机基础知识</vt:lpstr>
      <vt:lpstr>1.2计算机基础知识</vt:lpstr>
      <vt:lpstr>1.2 计算机基础知识</vt:lpstr>
      <vt:lpstr>1.3 java语言开发环境搭建</vt:lpstr>
      <vt:lpstr>1.3 开发环境</vt:lpstr>
      <vt:lpstr>1.3 java开发环境</vt:lpstr>
      <vt:lpstr>1.3 java开发环境</vt:lpstr>
      <vt:lpstr>1.4 编写第一个java程序</vt:lpstr>
      <vt:lpstr>PowerPoint 演示文稿</vt:lpstr>
      <vt:lpstr>(2)编程java源程序</vt:lpstr>
      <vt:lpstr>(3)Java程序的结构</vt:lpstr>
      <vt:lpstr>(3)Java程序的结构 </vt:lpstr>
      <vt:lpstr>(4)从控制台输出信息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第1章内容回顾</dc:title>
  <dc:creator>xiaojing.dai</dc:creator>
  <cp:lastModifiedBy>天边的雨</cp:lastModifiedBy>
  <cp:revision>903</cp:revision>
  <dcterms:created xsi:type="dcterms:W3CDTF">2006-03-08T06:55:00Z</dcterms:created>
  <dcterms:modified xsi:type="dcterms:W3CDTF">2021-05-22T01:01:13Z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2052-11.1.0.9991</vt:lpwstr>
  </property>
</Properties>
</file>