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32"/>
  </p:handoutMasterIdLst>
  <p:sldIdLst>
    <p:sldId id="256" r:id="rId3"/>
    <p:sldId id="650" r:id="rId4"/>
    <p:sldId id="751" r:id="rId6"/>
    <p:sldId id="890" r:id="rId7"/>
    <p:sldId id="921" r:id="rId8"/>
    <p:sldId id="923" r:id="rId9"/>
    <p:sldId id="922" r:id="rId10"/>
    <p:sldId id="924" r:id="rId11"/>
    <p:sldId id="925" r:id="rId12"/>
    <p:sldId id="926" r:id="rId13"/>
    <p:sldId id="927" r:id="rId14"/>
    <p:sldId id="928" r:id="rId15"/>
    <p:sldId id="929" r:id="rId16"/>
    <p:sldId id="930" r:id="rId17"/>
    <p:sldId id="931" r:id="rId18"/>
    <p:sldId id="932" r:id="rId19"/>
    <p:sldId id="934" r:id="rId20"/>
    <p:sldId id="935" r:id="rId21"/>
    <p:sldId id="936" r:id="rId22"/>
    <p:sldId id="937" r:id="rId23"/>
    <p:sldId id="938" r:id="rId24"/>
    <p:sldId id="939" r:id="rId25"/>
    <p:sldId id="940" r:id="rId26"/>
    <p:sldId id="943" r:id="rId27"/>
    <p:sldId id="944" r:id="rId28"/>
    <p:sldId id="945" r:id="rId29"/>
    <p:sldId id="946" r:id="rId30"/>
    <p:sldId id="516" r:id="rId3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" initials="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FE"/>
    <a:srgbClr val="EDF5FD"/>
    <a:srgbClr val="852C09"/>
    <a:srgbClr val="FCF1DC"/>
    <a:srgbClr val="FFCC99"/>
    <a:srgbClr val="E2F5FE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15" autoAdjust="0"/>
    <p:restoredTop sz="87106" autoAdjust="0"/>
  </p:normalViewPr>
  <p:slideViewPr>
    <p:cSldViewPr>
      <p:cViewPr>
        <p:scale>
          <a:sx n="80" d="100"/>
          <a:sy n="80" d="100"/>
        </p:scale>
        <p:origin x="-1266" y="-78"/>
      </p:cViewPr>
      <p:guideLst>
        <p:guide orient="horz" pos="2114"/>
        <p:guide orient="horz" pos="3041"/>
        <p:guide pos="2880"/>
      </p:guideLst>
    </p:cSldViewPr>
  </p:slideViewPr>
  <p:outlineViewPr>
    <p:cViewPr>
      <p:scale>
        <a:sx n="33" d="100"/>
        <a:sy n="33" d="100"/>
      </p:scale>
      <p:origin x="0" y="119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1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315462C5-E515-4FDC-8D08-585824A1D6A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5949CBC9-AA03-4AA4-9D6A-EAA760A040E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E48AF7-2972-41C6-95DF-B69C90023D7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75" y="3175"/>
            <a:ext cx="9101138" cy="2693988"/>
          </a:xfrm>
          <a:prstGeom prst="rect">
            <a:avLst/>
          </a:prstGeom>
          <a:solidFill>
            <a:srgbClr val="191A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" name="椭圆 5"/>
          <p:cNvSpPr/>
          <p:nvPr/>
        </p:nvSpPr>
        <p:spPr>
          <a:xfrm>
            <a:off x="782638" y="2005013"/>
            <a:ext cx="1068388" cy="10302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057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5" y="2093913"/>
            <a:ext cx="762000" cy="917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8" name="文本框 10"/>
          <p:cNvSpPr txBox="1"/>
          <p:nvPr/>
        </p:nvSpPr>
        <p:spPr>
          <a:xfrm>
            <a:off x="3355975" y="2847975"/>
            <a:ext cx="27590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800" dirty="0">
                <a:solidFill>
                  <a:srgbClr val="59595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主讲人：杨帆</a:t>
            </a:r>
            <a:endParaRPr lang="zh-CN" altLang="en-US" sz="2800" dirty="0">
              <a:solidFill>
                <a:srgbClr val="59595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3050" y="1102995"/>
            <a:ext cx="6675120" cy="1595120"/>
          </a:xfrm>
        </p:spPr>
        <p:txBody>
          <a:bodyPr anchor="b"/>
          <a:lstStyle>
            <a:lvl1pPr algn="ctr">
              <a:lnSpc>
                <a:spcPct val="0"/>
              </a:lnSpc>
              <a:defRPr sz="4000" b="1">
                <a:solidFill>
                  <a:srgbClr val="C00000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38125" y="250825"/>
            <a:ext cx="8528685" cy="563308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49555"/>
            <a:ext cx="8554720" cy="1139825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600200"/>
            <a:ext cx="4457700" cy="424815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885690" y="1600200"/>
            <a:ext cx="3897630" cy="42481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37715" y="2345055"/>
            <a:ext cx="5068570" cy="14325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 fontAlgn="base"/>
            <a:r>
              <a:rPr lang="zh-CN" altLang="en-US" sz="88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Cordia New" panose="020B0304020202020204" charset="0"/>
                <a:ea typeface="楷体" panose="02010609060101010101" charset="-122"/>
                <a:cs typeface="+mn-ea"/>
              </a:rPr>
              <a:t>传承学习</a:t>
            </a:r>
            <a:endParaRPr lang="zh-CN" altLang="en-US" sz="88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  <a:latin typeface="Cordia New" panose="020B0304020202020204" charset="0"/>
              <a:ea typeface="楷体" panose="02010609060101010101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203835"/>
            <a:ext cx="8281035" cy="110871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990" y="1441450"/>
            <a:ext cx="8281035" cy="447484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480" y="316865"/>
            <a:ext cx="8159115" cy="4244340"/>
          </a:xfr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8480" y="4777105"/>
            <a:ext cx="8159115" cy="110299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5275" y="327025"/>
            <a:ext cx="8220710" cy="1403985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5275" y="1917065"/>
            <a:ext cx="3968115" cy="398653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2043430"/>
            <a:ext cx="3908425" cy="386016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7970" y="236220"/>
            <a:ext cx="8547735" cy="132588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7970" y="1694815"/>
            <a:ext cx="4186555" cy="1000125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7970" y="2942590"/>
            <a:ext cx="4185920" cy="283654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08525" y="1694815"/>
            <a:ext cx="4107180" cy="1000125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07890" y="2942590"/>
            <a:ext cx="4107815" cy="283654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180" y="96520"/>
            <a:ext cx="8356600" cy="103124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内容占位符 6"/>
          <p:cNvSpPr>
            <a:spLocks noGrp="1"/>
          </p:cNvSpPr>
          <p:nvPr>
            <p:ph idx="13"/>
          </p:nvPr>
        </p:nvSpPr>
        <p:spPr>
          <a:xfrm>
            <a:off x="238125" y="1181735"/>
            <a:ext cx="8528685" cy="4702175"/>
          </a:xfrm>
        </p:spPr>
        <p:txBody>
          <a:bodyPr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9855" y="121285"/>
            <a:ext cx="8356600" cy="906780"/>
          </a:xfrm>
        </p:spPr>
        <p:txBody>
          <a:bodyPr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内容占位符 6"/>
          <p:cNvSpPr>
            <a:spLocks noGrp="1"/>
          </p:cNvSpPr>
          <p:nvPr>
            <p:ph idx="13"/>
          </p:nvPr>
        </p:nvSpPr>
        <p:spPr>
          <a:xfrm>
            <a:off x="238125" y="1181735"/>
            <a:ext cx="8528685" cy="4702175"/>
          </a:xfrm>
        </p:spPr>
        <p:txBody>
          <a:bodyPr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370" y="352425"/>
            <a:ext cx="3395345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195445" y="353060"/>
            <a:ext cx="4678680" cy="546989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0370" y="2282825"/>
            <a:ext cx="3395345" cy="3540125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59320" y="365125"/>
            <a:ext cx="1548130" cy="5440045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4325" y="365125"/>
            <a:ext cx="6539230" cy="5440045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25450" y="365125"/>
            <a:ext cx="8291513" cy="1403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25450" y="1825625"/>
            <a:ext cx="8291513" cy="40370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indent="-228600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indent="-228600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indent="-228600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indent="-228600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1587" y="6226175"/>
            <a:ext cx="9178925" cy="625475"/>
          </a:xfrm>
          <a:prstGeom prst="rect">
            <a:avLst/>
          </a:prstGeom>
          <a:solidFill>
            <a:srgbClr val="161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800" strike="noStrike" noProof="1"/>
          </a:p>
        </p:txBody>
      </p:sp>
      <p:cxnSp>
        <p:nvCxnSpPr>
          <p:cNvPr id="8" name="直接连接符 7"/>
          <p:cNvCxnSpPr/>
          <p:nvPr/>
        </p:nvCxnSpPr>
        <p:spPr>
          <a:xfrm>
            <a:off x="-23812" y="6129338"/>
            <a:ext cx="9167813" cy="0"/>
          </a:xfrm>
          <a:prstGeom prst="line">
            <a:avLst/>
          </a:prstGeom>
          <a:ln>
            <a:solidFill>
              <a:srgbClr val="1619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文本框 8"/>
          <p:cNvSpPr txBox="1"/>
          <p:nvPr/>
        </p:nvSpPr>
        <p:spPr>
          <a:xfrm>
            <a:off x="708025" y="6370638"/>
            <a:ext cx="1190625" cy="366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传习教育</a:t>
            </a:r>
            <a:endParaRPr lang="zh-CN" altLang="en-US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1034" name="图片 9" descr="无描边logo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838" y="6356350"/>
            <a:ext cx="404812" cy="39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5" name="文本框 10"/>
          <p:cNvSpPr txBox="1"/>
          <p:nvPr/>
        </p:nvSpPr>
        <p:spPr>
          <a:xfrm>
            <a:off x="1751965" y="6386830"/>
            <a:ext cx="727646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6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我们的联系方式：0791-83893251 地址：</a:t>
            </a:r>
            <a:r>
              <a:rPr lang="zh-CN" altLang="en-US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南昌市红谷滩区绿地外滩公馆</a:t>
            </a:r>
            <a:r>
              <a:rPr lang="en-US" altLang="zh-CN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19</a:t>
            </a:r>
            <a:r>
              <a:rPr lang="zh-CN" altLang="en-US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栋</a:t>
            </a:r>
            <a:r>
              <a:rPr lang="en-US" altLang="zh-CN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401</a:t>
            </a:r>
            <a:endParaRPr lang="zh-CN" altLang="en-US" sz="160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fade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第二章</a:t>
            </a:r>
            <a:r>
              <a:rPr lang="en-US" altLang="zh-CN">
                <a:solidFill>
                  <a:schemeClr val="bg1"/>
                </a:solidFill>
              </a:rPr>
              <a:t> java</a:t>
            </a:r>
            <a:r>
              <a:rPr lang="zh-CN" altLang="en-US">
                <a:solidFill>
                  <a:schemeClr val="bg1"/>
                </a:solidFill>
              </a:rPr>
              <a:t>基础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sz="2800" dirty="0"/>
              <a:t>变量定义的格式包含三要素： 数据类型、变量名、数据值。</a:t>
            </a:r>
            <a:endParaRPr sz="2800" dirty="0"/>
          </a:p>
          <a:p>
            <a:r>
              <a:rPr sz="2800" dirty="0"/>
              <a:t>格式： 数据类型  变量名=数据值；</a:t>
            </a:r>
            <a:endParaRPr sz="2800" dirty="0"/>
          </a:p>
          <a:p>
            <a:r>
              <a:rPr sz="2800" dirty="0"/>
              <a:t>         数据类型  变量名；  变量名=数据值</a:t>
            </a:r>
            <a:endParaRPr sz="2800" dirty="0"/>
          </a:p>
          <a:p>
            <a:r>
              <a:rPr sz="2800" dirty="0"/>
              <a:t>注意： java的结束不是句号，而是分号。</a:t>
            </a:r>
            <a:endParaRPr sz="28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115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</a:t>
            </a:r>
            <a:r>
              <a:rPr sz="3200" dirty="0">
                <a:sym typeface="+mn-ea"/>
              </a:rPr>
              <a:t> 变量的定义</a:t>
            </a:r>
            <a:endParaRPr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sz="2800" dirty="0"/>
              <a:t>变量定义的格式包含三要素： 数据类型、变量名、数据值。</a:t>
            </a:r>
            <a:endParaRPr sz="2800" dirty="0"/>
          </a:p>
          <a:p>
            <a:r>
              <a:rPr sz="2800" dirty="0"/>
              <a:t>格式： 数据类型  变量名=数据值；</a:t>
            </a:r>
            <a:endParaRPr sz="2800" dirty="0"/>
          </a:p>
          <a:p>
            <a:r>
              <a:rPr sz="2800" dirty="0"/>
              <a:t>         数据类型  变量名；  变量名=数据值</a:t>
            </a:r>
            <a:endParaRPr sz="2800" dirty="0"/>
          </a:p>
          <a:p>
            <a:r>
              <a:rPr sz="2800" dirty="0"/>
              <a:t>注意： java的结束不是句号，而是分号。</a:t>
            </a:r>
            <a:endParaRPr sz="28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115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</a:t>
            </a:r>
            <a:r>
              <a:rPr sz="3200" dirty="0">
                <a:sym typeface="+mn-ea"/>
              </a:rPr>
              <a:t> 变量的定义</a:t>
            </a:r>
            <a:endParaRPr sz="3200" dirty="0">
              <a:sym typeface="+mn-ea"/>
            </a:endParaRPr>
          </a:p>
        </p:txBody>
      </p:sp>
      <p:pic>
        <p:nvPicPr>
          <p:cNvPr id="-2147482591" name="图片 -21474825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1557020"/>
            <a:ext cx="8404225" cy="33997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sz="2800" dirty="0"/>
              <a:t>a.基本数据类型：整数类型、浮点类型、字符、布尔。</a:t>
            </a:r>
            <a:endParaRPr sz="2800" dirty="0"/>
          </a:p>
          <a:p>
            <a:r>
              <a:rPr sz="2800" dirty="0"/>
              <a:t>b.引用数据类型：类、数组、接口、枚举。</a:t>
            </a:r>
            <a:endParaRPr sz="28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115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4</a:t>
            </a:r>
            <a:r>
              <a:rPr lang="zh-CN" altLang="en-US" sz="3200" dirty="0">
                <a:sym typeface="+mn-ea"/>
              </a:rPr>
              <a:t>）</a:t>
            </a:r>
            <a:r>
              <a:rPr sz="3200" dirty="0">
                <a:sym typeface="+mn-ea"/>
              </a:rPr>
              <a:t> 数据类型</a:t>
            </a:r>
            <a:endParaRPr sz="3200" dirty="0">
              <a:sym typeface="+mn-ea"/>
            </a:endParaRPr>
          </a:p>
        </p:txBody>
      </p:sp>
      <p:pic>
        <p:nvPicPr>
          <p:cNvPr id="-2147482590" name="图片 -21474825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1484630"/>
            <a:ext cx="8877935" cy="4098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sz="2800" dirty="0"/>
              <a:t>a.变量名称：在同一个大括号范围内，变量的名字不可以相同。</a:t>
            </a:r>
            <a:endParaRPr sz="2800" dirty="0"/>
          </a:p>
          <a:p>
            <a:r>
              <a:rPr sz="2800" dirty="0"/>
              <a:t>b.变量赋值：定义的变量，不赋值不能使用。</a:t>
            </a:r>
            <a:endParaRPr sz="28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115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5</a:t>
            </a:r>
            <a:r>
              <a:rPr lang="zh-CN" altLang="en-US" sz="3200" dirty="0">
                <a:sym typeface="+mn-ea"/>
              </a:rPr>
              <a:t>）</a:t>
            </a:r>
            <a:r>
              <a:rPr sz="3200" dirty="0">
                <a:sym typeface="+mn-ea"/>
              </a:rPr>
              <a:t> 注意事项</a:t>
            </a:r>
            <a:endParaRPr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sz="2800" dirty="0"/>
              <a:t>Java中要求参与计算的数据，必须要保证数据类型的一致性，如果数据类型不一致将发生类型的转换。</a:t>
            </a:r>
            <a:endParaRPr sz="2800" dirty="0"/>
          </a:p>
          <a:p>
            <a:r>
              <a:rPr sz="2800" dirty="0"/>
              <a:t>1)自动类型转换</a:t>
            </a:r>
            <a:endParaRPr sz="2800" dirty="0"/>
          </a:p>
          <a:p>
            <a:pPr lvl="1"/>
            <a:r>
              <a:rPr sz="2400" dirty="0"/>
              <a:t>所有数字的默认类型为int类型，所有数字的运算结果默认转换成int类型。</a:t>
            </a:r>
            <a:endParaRPr sz="2400" dirty="0"/>
          </a:p>
          <a:p>
            <a:pPr marL="171450" lvl="0" indent="-170815">
              <a:buFont typeface="Arial" panose="020B0604020202020204" pitchFamily="34" charset="0"/>
              <a:buChar char="•"/>
            </a:pPr>
            <a:r>
              <a:rPr sz="2800" dirty="0">
                <a:solidFill>
                  <a:schemeClr val="tx1"/>
                </a:solidFill>
              </a:rPr>
              <a:t>转换规则： 范围小的默认向范围大的提升，</a:t>
            </a:r>
            <a:endParaRPr sz="2800" dirty="0">
              <a:solidFill>
                <a:schemeClr val="tx1"/>
              </a:solidFill>
            </a:endParaRPr>
          </a:p>
          <a:p>
            <a:pPr marL="343535" lvl="1" indent="0">
              <a:buNone/>
            </a:pP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750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5</a:t>
            </a:r>
            <a:r>
              <a:rPr lang="zh-CN" altLang="en-US" sz="3200" dirty="0">
                <a:sym typeface="+mn-ea"/>
              </a:rPr>
              <a:t>）</a:t>
            </a:r>
            <a:r>
              <a:rPr sz="3200" dirty="0">
                <a:sym typeface="+mn-ea"/>
              </a:rPr>
              <a:t>数据类型转换</a:t>
            </a:r>
            <a:endParaRPr sz="3200" dirty="0">
              <a:sym typeface="+mn-ea"/>
            </a:endParaRPr>
          </a:p>
        </p:txBody>
      </p:sp>
      <p:pic>
        <p:nvPicPr>
          <p:cNvPr id="-2147482587" name="图片 -21474825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1268730"/>
            <a:ext cx="7082155" cy="38474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85" name="图片 -21474825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5157470"/>
            <a:ext cx="10465435" cy="962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sz="2800" dirty="0"/>
              <a:t>2)强制类型转换 </a:t>
            </a:r>
            <a:endParaRPr sz="2800" dirty="0"/>
          </a:p>
          <a:p>
            <a:r>
              <a:rPr sz="2800" dirty="0"/>
              <a:t>转换格式：数据类型 变量名=（数据类型） 被转换的数据值;</a:t>
            </a:r>
            <a:endParaRPr sz="28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750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5</a:t>
            </a:r>
            <a:r>
              <a:rPr lang="zh-CN" altLang="en-US" sz="3200" dirty="0">
                <a:sym typeface="+mn-ea"/>
              </a:rPr>
              <a:t>）</a:t>
            </a:r>
            <a:r>
              <a:rPr sz="3200" dirty="0">
                <a:sym typeface="+mn-ea"/>
              </a:rPr>
              <a:t>数据类型转换</a:t>
            </a:r>
            <a:endParaRPr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lang="zh-CN" sz="2800" dirty="0"/>
              <a:t>任何一个</a:t>
            </a:r>
            <a:r>
              <a:rPr lang="en-US" altLang="zh-CN" sz="2800" dirty="0"/>
              <a:t>0-65536</a:t>
            </a:r>
            <a:r>
              <a:rPr lang="zh-CN" altLang="en-US" sz="2800" dirty="0"/>
              <a:t>的</a:t>
            </a:r>
            <a:r>
              <a:rPr lang="zh-CN" sz="2800" dirty="0"/>
              <a:t>数字都可以转换成一个字符类型</a:t>
            </a:r>
            <a:endParaRPr lang="zh-CN" sz="2800" dirty="0"/>
          </a:p>
          <a:p>
            <a:r>
              <a:rPr lang="zh-CN" sz="2800" dirty="0"/>
              <a:t>任何一个字符类型都可以转换成一个数字类型</a:t>
            </a:r>
            <a:endParaRPr lang="zh-CN" sz="28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750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6</a:t>
            </a:r>
            <a:r>
              <a:rPr lang="zh-CN" altLang="en-US" sz="3200" dirty="0">
                <a:sym typeface="+mn-ea"/>
              </a:rPr>
              <a:t>）</a:t>
            </a:r>
            <a:r>
              <a:rPr sz="3200" dirty="0">
                <a:sym typeface="+mn-ea"/>
              </a:rPr>
              <a:t>ASCII编码表</a:t>
            </a:r>
            <a:endParaRPr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2.4 </a:t>
            </a:r>
            <a:r>
              <a:rPr lang="zh-CN" altLang="en-US">
                <a:solidFill>
                  <a:schemeClr val="bg1"/>
                </a:solidFill>
              </a:rPr>
              <a:t>运算符号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750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）算术运算符</a:t>
            </a:r>
            <a:endParaRPr lang="zh-CN" altLang="en-US" sz="3200" dirty="0">
              <a:sym typeface="+mn-ea"/>
            </a:endParaRPr>
          </a:p>
        </p:txBody>
      </p:sp>
      <p:pic>
        <p:nvPicPr>
          <p:cNvPr id="-2147482581" name="图片 -21474825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17320"/>
            <a:ext cx="8917940" cy="4023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750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）赋值运算符</a:t>
            </a:r>
            <a:endParaRPr lang="zh-CN" altLang="en-US" sz="3200" dirty="0">
              <a:sym typeface="+mn-ea"/>
            </a:endParaRPr>
          </a:p>
        </p:txBody>
      </p:sp>
      <p:pic>
        <p:nvPicPr>
          <p:cNvPr id="-2147482580" name="图片 -21474825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484630"/>
            <a:ext cx="8916670" cy="41935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6675120" y="285750"/>
            <a:ext cx="2289810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683260" y="908368"/>
            <a:ext cx="7645400" cy="5143500"/>
          </a:xfrm>
        </p:spPr>
        <p:txBody>
          <a:bodyPr/>
          <a:lstStyle/>
          <a:p>
            <a:pPr marL="635" indent="0">
              <a:buNone/>
              <a:defRPr/>
            </a:pPr>
            <a:r>
              <a:rPr lang="zh-CN" altLang="en-US" sz="2800" smtClean="0"/>
              <a:t>理解关键字的含义</a:t>
            </a:r>
            <a:endParaRPr lang="zh-CN" altLang="en-US" sz="2800" smtClean="0"/>
          </a:p>
          <a:p>
            <a:pPr marL="635" indent="0">
              <a:buNone/>
              <a:defRPr/>
            </a:pPr>
            <a:r>
              <a:rPr lang="zh-CN" altLang="en-US" sz="2800" smtClean="0"/>
              <a:t>理解标识符的含义</a:t>
            </a:r>
            <a:endParaRPr lang="zh-CN" altLang="en-US" sz="2800" smtClean="0"/>
          </a:p>
          <a:p>
            <a:pPr marL="635" indent="0">
              <a:buNone/>
              <a:defRPr/>
            </a:pPr>
            <a:r>
              <a:rPr lang="zh-CN" altLang="en-US" sz="2800" smtClean="0"/>
              <a:t>能够定义所有类型的常量</a:t>
            </a:r>
            <a:endParaRPr lang="zh-CN" altLang="en-US" sz="2800" smtClean="0"/>
          </a:p>
          <a:p>
            <a:pPr marL="635" indent="0">
              <a:buNone/>
              <a:defRPr/>
            </a:pPr>
            <a:r>
              <a:rPr lang="zh-CN" altLang="en-US" sz="2800" smtClean="0"/>
              <a:t>理解</a:t>
            </a:r>
            <a:r>
              <a:rPr lang="en-US" altLang="zh-CN" sz="2800" smtClean="0"/>
              <a:t>java</a:t>
            </a:r>
            <a:r>
              <a:rPr lang="zh-CN" altLang="en-US" sz="2800" smtClean="0"/>
              <a:t>中的基本数据类型分类</a:t>
            </a:r>
            <a:endParaRPr lang="zh-CN" altLang="en-US" sz="2800" smtClean="0"/>
          </a:p>
          <a:p>
            <a:pPr marL="635" indent="0">
              <a:buNone/>
              <a:defRPr/>
            </a:pPr>
            <a:r>
              <a:rPr lang="zh-CN" altLang="en-US" sz="2800" smtClean="0"/>
              <a:t>能够定义</a:t>
            </a:r>
            <a:r>
              <a:rPr lang="en-US" altLang="zh-CN" sz="2800" smtClean="0"/>
              <a:t>8</a:t>
            </a:r>
            <a:r>
              <a:rPr lang="zh-CN" altLang="en-US" sz="2800" smtClean="0"/>
              <a:t>种基本数据集类型的变量</a:t>
            </a:r>
            <a:endParaRPr lang="zh-CN" altLang="en-US" sz="2800" smtClean="0"/>
          </a:p>
          <a:p>
            <a:pPr marL="635" indent="0">
              <a:buNone/>
              <a:defRPr/>
            </a:pPr>
            <a:r>
              <a:rPr lang="zh-CN" altLang="en-US" sz="2800" smtClean="0"/>
              <a:t>理解数据类型的自定转换和强制类型转换</a:t>
            </a:r>
            <a:endParaRPr lang="zh-CN" altLang="en-US" sz="2800" smtClean="0"/>
          </a:p>
          <a:p>
            <a:pPr marL="635" indent="0">
              <a:buNone/>
              <a:defRPr/>
            </a:pPr>
            <a:r>
              <a:rPr lang="zh-CN" altLang="en-US" sz="2800" smtClean="0"/>
              <a:t>了解</a:t>
            </a:r>
            <a:r>
              <a:rPr lang="en-US" altLang="zh-CN" sz="2800" smtClean="0"/>
              <a:t>ASCII</a:t>
            </a:r>
            <a:r>
              <a:rPr lang="zh-CN" altLang="en-US" sz="2800" smtClean="0"/>
              <a:t>编码表</a:t>
            </a:r>
            <a:endParaRPr lang="zh-CN" altLang="en-US" sz="2800" smtClean="0"/>
          </a:p>
          <a:p>
            <a:pPr marL="635" indent="0">
              <a:buNone/>
              <a:defRPr/>
            </a:pPr>
            <a:r>
              <a:rPr lang="zh-CN" altLang="en-US" sz="2800" smtClean="0"/>
              <a:t>理解运算符的使用</a:t>
            </a:r>
            <a:endParaRPr lang="zh-CN" altLang="en-US" sz="2800" smtClean="0"/>
          </a:p>
          <a:p>
            <a:pPr marL="635" indent="0">
              <a:buNone/>
              <a:defRPr/>
            </a:pPr>
            <a:r>
              <a:rPr lang="zh-CN" altLang="en-US" sz="2800" smtClean="0"/>
              <a:t>了解方法的概念</a:t>
            </a:r>
            <a:endParaRPr lang="zh-CN" altLang="en-US" sz="2800" smtClean="0"/>
          </a:p>
          <a:p>
            <a:pPr marL="635" indent="0">
              <a:buNone/>
              <a:defRPr/>
            </a:pPr>
            <a:r>
              <a:rPr lang="zh-CN" altLang="en-US" sz="2800" smtClean="0"/>
              <a:t>掌握无返回值无参数方法的定义格式</a:t>
            </a:r>
            <a:endParaRPr lang="zh-CN" altLang="en-US" sz="2800" smtClean="0"/>
          </a:p>
          <a:p>
            <a:pPr marL="635" indent="0">
              <a:buNone/>
              <a:defRPr/>
            </a:pPr>
            <a:r>
              <a:rPr lang="zh-CN" altLang="en-US" sz="2800" smtClean="0"/>
              <a:t>了解方法定义的注意事项</a:t>
            </a:r>
            <a:endParaRPr lang="zh-CN" altLang="en-US" smtClean="0"/>
          </a:p>
          <a:p>
            <a:pPr marL="635" indent="0">
              <a:buNone/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750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）比较运算符</a:t>
            </a:r>
            <a:endParaRPr lang="zh-CN" altLang="en-US" sz="3200" dirty="0">
              <a:sym typeface="+mn-ea"/>
            </a:endParaRPr>
          </a:p>
        </p:txBody>
      </p:sp>
      <p:pic>
        <p:nvPicPr>
          <p:cNvPr id="-2147482579" name="图片 -21474825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72920"/>
            <a:ext cx="9272270" cy="38684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750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4</a:t>
            </a:r>
            <a:r>
              <a:rPr lang="zh-CN" altLang="en-US" sz="3200" dirty="0">
                <a:sym typeface="+mn-ea"/>
              </a:rPr>
              <a:t>）算术运算符</a:t>
            </a:r>
            <a:endParaRPr lang="zh-CN" altLang="en-US" sz="3200" dirty="0">
              <a:sym typeface="+mn-ea"/>
            </a:endParaRPr>
          </a:p>
        </p:txBody>
      </p:sp>
      <p:pic>
        <p:nvPicPr>
          <p:cNvPr id="-2147482578" name="图片 -21474825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" y="1557020"/>
            <a:ext cx="9103995" cy="3543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750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5</a:t>
            </a:r>
            <a:r>
              <a:rPr lang="zh-CN" altLang="en-US" sz="3200" dirty="0">
                <a:sym typeface="+mn-ea"/>
              </a:rPr>
              <a:t>） 三元运算符</a:t>
            </a:r>
            <a:endParaRPr lang="zh-CN" altLang="en-US" sz="3200" dirty="0"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27100" y="1412875"/>
            <a:ext cx="6917055" cy="1277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927100" y="3011170"/>
            <a:ext cx="706882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sz="2800" b="0">
                <a:latin typeface="Calibri" panose="020F0502020204030204" charset="0"/>
                <a:ea typeface="宋体" panose="02010600030101010101" pitchFamily="2" charset="-122"/>
              </a:rPr>
              <a:t>三元运算符的计算方式：布尔类型的结果为</a:t>
            </a:r>
            <a:r>
              <a:rPr lang="en-US" sz="2800" b="0">
                <a:latin typeface="Calibri" panose="020F0502020204030204" charset="0"/>
                <a:ea typeface="宋体" panose="02010600030101010101" pitchFamily="2" charset="-122"/>
              </a:rPr>
              <a:t>true</a:t>
            </a:r>
            <a:r>
              <a:rPr lang="zh-CN" sz="2800" b="0">
                <a:latin typeface="Calibri" panose="020F0502020204030204" charset="0"/>
                <a:ea typeface="宋体" panose="02010600030101010101" pitchFamily="2" charset="-122"/>
              </a:rPr>
              <a:t>，三元运算符的结果为结果</a:t>
            </a:r>
            <a:r>
              <a:rPr lang="en-US" sz="2800" b="0"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2800" b="0">
                <a:latin typeface="Calibri" panose="020F0502020204030204" charset="0"/>
                <a:ea typeface="宋体" panose="02010600030101010101" pitchFamily="2" charset="-122"/>
              </a:rPr>
              <a:t>；反之为结果</a:t>
            </a:r>
            <a:r>
              <a:rPr lang="en-US" sz="2800" b="0">
                <a:latin typeface="Calibri" panose="020F0502020204030204" charset="0"/>
                <a:ea typeface="宋体" panose="02010600030101010101" pitchFamily="2" charset="-122"/>
              </a:rPr>
              <a:t>2.</a:t>
            </a:r>
            <a:endParaRPr lang="zh-CN" altLang="en-US" sz="28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750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6</a:t>
            </a:r>
            <a:r>
              <a:rPr lang="zh-CN" altLang="en-US" sz="3200" dirty="0">
                <a:sym typeface="+mn-ea"/>
              </a:rPr>
              <a:t>）位运算符</a:t>
            </a:r>
            <a:endParaRPr lang="zh-CN" altLang="en-US" sz="3200" dirty="0">
              <a:sym typeface="+mn-ea"/>
            </a:endParaRPr>
          </a:p>
        </p:txBody>
      </p:sp>
      <p:pic>
        <p:nvPicPr>
          <p:cNvPr id="-2147482576" name="图片 -21474825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1700530"/>
            <a:ext cx="8927465" cy="30657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2.5 方法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750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）概念</a:t>
            </a:r>
            <a:endParaRPr lang="zh-CN" altLang="en-US" sz="3200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p>
            <a:endParaRPr sz="2800" dirty="0"/>
          </a:p>
          <a:p>
            <a:r>
              <a:rPr sz="2800" dirty="0"/>
              <a:t>方法：就是将一个功能抽取出来，把代码单独定义在一个大括号内，形成一个单独的功能。</a:t>
            </a:r>
            <a:endParaRPr sz="2800" dirty="0"/>
          </a:p>
          <a:p>
            <a:r>
              <a:rPr sz="2800" dirty="0"/>
              <a:t>当我们需要这个功能的时候，就可以去调用。</a:t>
            </a:r>
            <a:endParaRPr sz="2800" dirty="0"/>
          </a:p>
          <a:p>
            <a:r>
              <a:rPr sz="2800" dirty="0"/>
              <a:t>这样即实现了代码的复用性，也解决了代码冗余的现象。</a:t>
            </a:r>
            <a:endParaRPr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7360" y="18859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）方法的定义</a:t>
            </a:r>
            <a:endParaRPr lang="zh-CN" altLang="en-US" sz="3200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985" y="980440"/>
            <a:ext cx="7859395" cy="3684270"/>
          </a:xfrm>
        </p:spPr>
        <p:txBody>
          <a:bodyPr/>
          <a:p>
            <a:r>
              <a:rPr lang="en-US" sz="2400" dirty="0"/>
              <a:t>1)</a:t>
            </a:r>
            <a:r>
              <a:rPr sz="2400" dirty="0"/>
              <a:t>定义格式</a:t>
            </a:r>
            <a:endParaRPr sz="2400" dirty="0"/>
          </a:p>
          <a:p>
            <a:endParaRPr sz="2400" dirty="0"/>
          </a:p>
          <a:p>
            <a:endParaRPr sz="2400" dirty="0"/>
          </a:p>
          <a:p>
            <a:r>
              <a:rPr sz="2400" dirty="0"/>
              <a:t>2)定义格式解释：</a:t>
            </a:r>
            <a:endParaRPr sz="2400" dirty="0"/>
          </a:p>
          <a:p>
            <a:r>
              <a:rPr sz="2400" dirty="0"/>
              <a:t>a.修饰符： 目前固定写法public static</a:t>
            </a:r>
            <a:endParaRPr sz="2400" dirty="0"/>
          </a:p>
          <a:p>
            <a:r>
              <a:rPr sz="2400" dirty="0"/>
              <a:t>b.返回值类型： 目前固定写法void ，其他返回值类型在后面讲解。</a:t>
            </a:r>
            <a:endParaRPr sz="2400" dirty="0"/>
          </a:p>
          <a:p>
            <a:r>
              <a:rPr sz="2400" dirty="0"/>
              <a:t>c.方法名：为我们定义的方法起名，满足标识符的规范，用来调用方法。</a:t>
            </a:r>
            <a:endParaRPr sz="2400" dirty="0"/>
          </a:p>
          <a:p>
            <a:r>
              <a:rPr sz="2400" dirty="0"/>
              <a:t>d.参数列表： 目前无参数， 带有参数的方法在后面的课程讲解。</a:t>
            </a:r>
            <a:endParaRPr sz="2400" dirty="0"/>
          </a:p>
          <a:p>
            <a:r>
              <a:rPr sz="2400" dirty="0"/>
              <a:t>e.return：方法结束。因为返回值类型是void ，方法大括号内的 return可以不写。</a:t>
            </a:r>
            <a:endParaRPr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7720" y="980440"/>
            <a:ext cx="5362575" cy="14478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7360" y="18859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）方法的定义</a:t>
            </a:r>
            <a:endParaRPr lang="zh-CN" altLang="en-US" sz="3200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196975"/>
            <a:ext cx="7859395" cy="3684270"/>
          </a:xfrm>
        </p:spPr>
        <p:txBody>
          <a:bodyPr/>
          <a:p>
            <a:r>
              <a:rPr sz="2400" dirty="0"/>
              <a:t>方法在定义完毕后，方法不会自己运行，必须被调用才能执行，</a:t>
            </a:r>
            <a:endParaRPr sz="2400" dirty="0"/>
          </a:p>
          <a:p>
            <a:r>
              <a:rPr sz="2400" dirty="0"/>
              <a:t>我们可以在主方法 main中来调用我们自己定义好的方法。</a:t>
            </a:r>
            <a:endParaRPr sz="2400" dirty="0"/>
          </a:p>
          <a:p>
            <a:r>
              <a:rPr sz="2400" dirty="0"/>
              <a:t>在主方法中，直接写要调用的方法名字就可以调用了。</a:t>
            </a:r>
            <a:endParaRPr sz="2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2.1 </a:t>
            </a:r>
            <a:r>
              <a:rPr lang="zh-CN" altLang="en-US">
                <a:solidFill>
                  <a:schemeClr val="bg1"/>
                </a:solidFill>
              </a:rPr>
              <a:t>关键字和</a:t>
            </a:r>
            <a:r>
              <a:rPr lang="en-US" altLang="zh-CN">
                <a:solidFill>
                  <a:schemeClr val="bg1"/>
                </a:solidFill>
              </a:rPr>
              <a:t>标识符合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sz="3200" dirty="0"/>
              <a:t>关键字是指在程序中java已经定义好的单词，具有特殊含义。</a:t>
            </a:r>
            <a:endParaRPr sz="3200" dirty="0"/>
          </a:p>
          <a:p>
            <a:r>
              <a:rPr sz="3200" dirty="0"/>
              <a:t>HelloWorld实例中，出现的关键字有 public static void class 等，这些单词已经被java定义好，全部都使用小写字母，在超级记事本中，会出现特殊的颜色。</a:t>
            </a:r>
            <a:endParaRPr sz="3200" dirty="0"/>
          </a:p>
          <a:p>
            <a:r>
              <a:rPr sz="3200" dirty="0"/>
              <a:t>关键字比较多，不需要现在都记住，会面用到会记住就行。</a:t>
            </a:r>
            <a:endParaRPr sz="32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650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</a:t>
            </a:r>
            <a:r>
              <a:rPr sz="3200" dirty="0">
                <a:sym typeface="+mn-ea"/>
              </a:rPr>
              <a:t>关键字</a:t>
            </a:r>
            <a:endParaRPr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sz="2000" dirty="0"/>
              <a:t>1)表示符是指在程序中，自己定义内容，比如类的名字，方法的名字和变量的名字等等，都是标识符。</a:t>
            </a:r>
            <a:endParaRPr sz="2000" dirty="0"/>
          </a:p>
          <a:p>
            <a:r>
              <a:rPr sz="2400" dirty="0"/>
              <a:t>2)命名规则</a:t>
            </a:r>
            <a:endParaRPr sz="2400" dirty="0"/>
          </a:p>
          <a:p>
            <a:pPr lvl="1"/>
            <a:r>
              <a:rPr sz="2000" dirty="0"/>
              <a:t>a.标识符可以包含：英文字母、数字、美元符号和下划线。</a:t>
            </a:r>
            <a:endParaRPr sz="2000" dirty="0"/>
          </a:p>
          <a:p>
            <a:pPr lvl="1"/>
            <a:r>
              <a:rPr sz="2000" dirty="0"/>
              <a:t>b.标识符不能以数字开头。</a:t>
            </a:r>
            <a:endParaRPr sz="2000" dirty="0"/>
          </a:p>
          <a:p>
            <a:pPr lvl="1"/>
            <a:r>
              <a:rPr sz="2000" dirty="0"/>
              <a:t>c.标识符不能是关键字。</a:t>
            </a:r>
            <a:endParaRPr sz="2000" dirty="0"/>
          </a:p>
          <a:p>
            <a:r>
              <a:rPr sz="2400" dirty="0"/>
              <a:t>3)命名规范</a:t>
            </a:r>
            <a:endParaRPr sz="2400" dirty="0"/>
          </a:p>
          <a:p>
            <a:pPr lvl="1"/>
            <a:r>
              <a:rPr sz="2000" dirty="0"/>
              <a:t>a.类名规范：首字母大写，后面每个单词首字母大写（大驼峰式）。 </a:t>
            </a:r>
            <a:endParaRPr sz="2000" dirty="0"/>
          </a:p>
          <a:p>
            <a:pPr lvl="1"/>
            <a:r>
              <a:rPr sz="2000" dirty="0"/>
              <a:t>b.方法名规范：首字母小写，后面每个单词首字母大写（小驼峰式）。</a:t>
            </a:r>
            <a:endParaRPr sz="2000" dirty="0"/>
          </a:p>
          <a:p>
            <a:pPr lvl="1"/>
            <a:r>
              <a:rPr sz="2000" dirty="0"/>
              <a:t>c.变量名规范：首字母小写，后面每个单词首字母大写（小驼峰式）。</a:t>
            </a:r>
            <a:endParaRPr sz="2000" dirty="0"/>
          </a:p>
          <a:p>
            <a:pPr lvl="1"/>
            <a:r>
              <a:rPr sz="2000" dirty="0"/>
              <a:t>d.常量名规范：所有字母大写。</a:t>
            </a:r>
            <a:endParaRPr sz="20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650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</a:t>
            </a:r>
            <a:r>
              <a:rPr sz="3200" dirty="0">
                <a:sym typeface="+mn-ea"/>
              </a:rPr>
              <a:t>标识符</a:t>
            </a:r>
            <a:endParaRPr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2.2 </a:t>
            </a:r>
            <a:r>
              <a:rPr lang="zh-CN" altLang="en-US">
                <a:solidFill>
                  <a:schemeClr val="bg1"/>
                </a:solidFill>
              </a:rPr>
              <a:t>常量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sz="2800" dirty="0"/>
              <a:t>常量：是指在java程序程序中固定不变的数据，如PI</a:t>
            </a:r>
            <a:endParaRPr sz="28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pic>
        <p:nvPicPr>
          <p:cNvPr id="-2147482593" name="图片 -21474825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60575"/>
            <a:ext cx="9058910" cy="34404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2.3 变量和数据类型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sz="2800" dirty="0"/>
              <a:t>变量：在程序中发生改变变化的量成为变量。相当于提前确定类型，java中要求一个变量每次只能保存一个数据，必须要明确保存数据的数据类型。</a:t>
            </a:r>
            <a:endParaRPr sz="28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115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</a:t>
            </a:r>
            <a:r>
              <a:rPr sz="3200" dirty="0">
                <a:sym typeface="+mn-ea"/>
              </a:rPr>
              <a:t>变量的概念</a:t>
            </a:r>
            <a:endParaRPr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1760</Words>
  <Application>WPS 演示</Application>
  <PresentationFormat>全屏显示(4:3)</PresentationFormat>
  <Paragraphs>179</Paragraphs>
  <Slides>28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宋体</vt:lpstr>
      <vt:lpstr>Wingdings</vt:lpstr>
      <vt:lpstr>黑体</vt:lpstr>
      <vt:lpstr>Calibri</vt:lpstr>
      <vt:lpstr>Cordia New</vt:lpstr>
      <vt:lpstr>楷体</vt:lpstr>
      <vt:lpstr>Tahoma</vt:lpstr>
      <vt:lpstr>Times New Roman</vt:lpstr>
      <vt:lpstr>Calibri Light</vt:lpstr>
      <vt:lpstr>微软雅黑</vt:lpstr>
      <vt:lpstr>Arial Unicode MS</vt:lpstr>
      <vt:lpstr>Arial</vt:lpstr>
      <vt:lpstr>1_Office 主题</vt:lpstr>
      <vt:lpstr>java基础</vt:lpstr>
      <vt:lpstr>本章目标</vt:lpstr>
      <vt:lpstr>1.1 开发前言</vt:lpstr>
      <vt:lpstr>1.1 java语言概述</vt:lpstr>
      <vt:lpstr>PowerPoint 演示文稿</vt:lpstr>
      <vt:lpstr>2.1 关键字和标识符合</vt:lpstr>
      <vt:lpstr>PowerPoint 演示文稿</vt:lpstr>
      <vt:lpstr>2.2 常量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变量和数据类型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 运算符号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天边的雨</cp:lastModifiedBy>
  <cp:revision>932</cp:revision>
  <dcterms:created xsi:type="dcterms:W3CDTF">2006-03-08T06:55:00Z</dcterms:created>
  <dcterms:modified xsi:type="dcterms:W3CDTF">2021-05-21T15:57:43Z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