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48"/>
  </p:handoutMasterIdLst>
  <p:sldIdLst>
    <p:sldId id="256" r:id="rId3"/>
    <p:sldId id="650" r:id="rId4"/>
    <p:sldId id="751" r:id="rId6"/>
    <p:sldId id="890" r:id="rId7"/>
    <p:sldId id="921" r:id="rId8"/>
    <p:sldId id="971" r:id="rId9"/>
    <p:sldId id="922" r:id="rId10"/>
    <p:sldId id="923" r:id="rId11"/>
    <p:sldId id="972" r:id="rId12"/>
    <p:sldId id="924" r:id="rId13"/>
    <p:sldId id="973" r:id="rId14"/>
    <p:sldId id="925" r:id="rId15"/>
    <p:sldId id="974" r:id="rId16"/>
    <p:sldId id="934" r:id="rId17"/>
    <p:sldId id="935" r:id="rId18"/>
    <p:sldId id="975" r:id="rId19"/>
    <p:sldId id="928" r:id="rId20"/>
    <p:sldId id="929" r:id="rId21"/>
    <p:sldId id="930" r:id="rId22"/>
    <p:sldId id="976" r:id="rId23"/>
    <p:sldId id="931" r:id="rId24"/>
    <p:sldId id="977" r:id="rId25"/>
    <p:sldId id="932" r:id="rId26"/>
    <p:sldId id="933" r:id="rId27"/>
    <p:sldId id="937" r:id="rId28"/>
    <p:sldId id="939" r:id="rId29"/>
    <p:sldId id="940" r:id="rId30"/>
    <p:sldId id="941" r:id="rId31"/>
    <p:sldId id="978" r:id="rId32"/>
    <p:sldId id="944" r:id="rId33"/>
    <p:sldId id="945" r:id="rId34"/>
    <p:sldId id="946" r:id="rId35"/>
    <p:sldId id="947" r:id="rId36"/>
    <p:sldId id="979" r:id="rId37"/>
    <p:sldId id="969" r:id="rId38"/>
    <p:sldId id="950" r:id="rId39"/>
    <p:sldId id="980" r:id="rId40"/>
    <p:sldId id="970" r:id="rId41"/>
    <p:sldId id="952" r:id="rId42"/>
    <p:sldId id="981" r:id="rId43"/>
    <p:sldId id="953" r:id="rId44"/>
    <p:sldId id="954" r:id="rId45"/>
    <p:sldId id="955" r:id="rId46"/>
    <p:sldId id="516" r:id="rId4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" initials="f" lastIdx="1" clrIdx="0"/>
  <p:cmAuthor id="0" name="can how" initials="ch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15" autoAdjust="0"/>
    <p:restoredTop sz="87106" autoAdjust="0"/>
  </p:normalViewPr>
  <p:slideViewPr>
    <p:cSldViewPr>
      <p:cViewPr>
        <p:scale>
          <a:sx n="80" d="100"/>
          <a:sy n="80" d="100"/>
        </p:scale>
        <p:origin x="-1266" y="-78"/>
      </p:cViewPr>
      <p:guideLst>
        <p:guide orient="horz" pos="2141"/>
        <p:guide orient="horz" pos="3041"/>
        <p:guide pos="2952"/>
      </p:guideLst>
    </p:cSldViewPr>
  </p:slideViewPr>
  <p:outlineViewPr>
    <p:cViewPr>
      <p:scale>
        <a:sx n="33" d="100"/>
        <a:sy n="33" d="100"/>
      </p:scale>
      <p:origin x="0" y="11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55"/>
        <p:guide pos="22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E48AF7-2972-41C6-95DF-B69C90023D7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8E4A34-4A6C-40C9-A2BB-65CEA1694964}" type="slidenum">
              <a:rPr lang="zh-CN" altLang="en-US"/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99BB6C-B53C-4F9F-9147-5A4CBB2FBFCB}" type="slidenum">
              <a:rPr lang="zh-CN" altLang="en-US"/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523B95-AE53-4BB2-8260-3ED4837B37B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AC1635-9878-4BA5-94E8-32134E57F55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教学指导：将语法和流程图对照着讲解嵌套</a:t>
            </a:r>
            <a:r>
              <a:rPr lang="en-US" altLang="zh-CN" smtClean="0"/>
              <a:t>if</a:t>
            </a:r>
            <a:r>
              <a:rPr lang="zh-CN" altLang="en-US" smtClean="0"/>
              <a:t>选择结构的执行过程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219CF5-604C-44E9-8D9F-B926ECF2EA3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教学指导：将语法和流程图对照着讲解嵌套</a:t>
            </a:r>
            <a:r>
              <a:rPr lang="en-US" altLang="zh-CN" smtClean="0"/>
              <a:t>if</a:t>
            </a:r>
            <a:r>
              <a:rPr lang="zh-CN" altLang="en-US" smtClean="0"/>
              <a:t>选择结构的执行过程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219CF5-604C-44E9-8D9F-B926ECF2EA3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对比使用循环前和使用循环后的代码（突出视觉上的冲击力），让学员初步体会循环的好处。不需要展开讲解循环代码，只需要告诉学员这就是循环的一种实现形式即可</a:t>
            </a:r>
            <a:endParaRPr lang="en-US" altLang="zh-CN" smtClean="0"/>
          </a:p>
          <a:p>
            <a:r>
              <a:rPr lang="zh-CN" altLang="en-US" smtClean="0"/>
              <a:t>教员在环境中演示效果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D07245-F62E-42BC-A102-5D402EA8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7DB72A-37EC-4961-8FBF-2A62EB099DD0}" type="slidenum">
              <a:rPr lang="zh-CN" altLang="en-US"/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CE58EE-6A50-4716-9A16-C576EF9DCB05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教学指导：把上页分析的实现步骤画成流程图</a:t>
            </a:r>
            <a:r>
              <a:rPr lang="en-US" altLang="zh-CN" smtClean="0"/>
              <a:t>, </a:t>
            </a:r>
            <a:r>
              <a:rPr lang="zh-CN" altLang="en-US" smtClean="0"/>
              <a:t>然后在转化成程序代码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6D9330-2D9A-4888-B6FE-3223F9148384}" type="slidenum">
              <a:rPr lang="zh-CN" altLang="en-US"/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 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5F191-2FBC-42CF-9F5D-2C76B004E254}" type="slidenum">
              <a:rPr lang="zh-CN" altLang="en-US"/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）讲语法，有三个表达式，分别用来做什么</a:t>
            </a:r>
            <a:endParaRPr lang="zh-CN" altLang="en-US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）讲执行顺序，对应着引例讲</a:t>
            </a:r>
            <a:endParaRPr lang="zh-CN" altLang="en-US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）讲代码规范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教员讲解从问题到程序代码的分析过程，尤其重点强调循环的几个要素是如何分析出来的。</a:t>
            </a:r>
            <a:endParaRPr lang="en-US" altLang="zh-CN" smtClean="0"/>
          </a:p>
          <a:p>
            <a:r>
              <a:rPr lang="zh-CN" altLang="en-US" smtClean="0"/>
              <a:t>教员可以在白板上引导学员划出流程图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8CAAEA-C252-4DBE-89C3-F30FBEC2013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75" y="3175"/>
            <a:ext cx="9101138" cy="2693988"/>
          </a:xfrm>
          <a:prstGeom prst="rect">
            <a:avLst/>
          </a:prstGeom>
          <a:solidFill>
            <a:srgbClr val="191A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782638" y="2005013"/>
            <a:ext cx="1068388" cy="1030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057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2093913"/>
            <a:ext cx="7620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8" name="文本框 10"/>
          <p:cNvSpPr txBox="1"/>
          <p:nvPr/>
        </p:nvSpPr>
        <p:spPr>
          <a:xfrm>
            <a:off x="3355975" y="2847975"/>
            <a:ext cx="2759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800" dirty="0">
                <a:solidFill>
                  <a:srgbClr val="59595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主讲人：杨帆</a:t>
            </a:r>
            <a:endParaRPr lang="zh-CN" altLang="en-US" sz="2800" dirty="0">
              <a:solidFill>
                <a:srgbClr val="59595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3050" y="1102995"/>
            <a:ext cx="6675120" cy="1595120"/>
          </a:xfrm>
        </p:spPr>
        <p:txBody>
          <a:bodyPr anchor="b"/>
          <a:lstStyle>
            <a:lvl1pPr algn="ctr">
              <a:lnSpc>
                <a:spcPct val="0"/>
              </a:lnSpc>
              <a:defRPr sz="4000" b="1">
                <a:solidFill>
                  <a:srgbClr val="C00000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8125" y="250825"/>
            <a:ext cx="8528685" cy="563308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49555"/>
            <a:ext cx="8554720" cy="113982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600200"/>
            <a:ext cx="4457700" cy="424815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885690" y="1600200"/>
            <a:ext cx="3897630" cy="42481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37715" y="2345055"/>
            <a:ext cx="5068570" cy="14325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 fontAlgn="base"/>
            <a:r>
              <a:rPr lang="zh-CN" altLang="en-US" sz="88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Cordia New" panose="020B0304020202020204" charset="0"/>
                <a:ea typeface="楷体" panose="02010609060101010101" charset="-122"/>
                <a:cs typeface="+mn-ea"/>
              </a:rPr>
              <a:t>传承学习</a:t>
            </a:r>
            <a:endParaRPr lang="zh-CN" altLang="en-US" sz="88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Cordia New" panose="020B0304020202020204" charset="0"/>
              <a:ea typeface="楷体" panose="0201060906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835"/>
            <a:ext cx="8281035" cy="110871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990" y="1441450"/>
            <a:ext cx="8281035" cy="44748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316865"/>
            <a:ext cx="8159115" cy="4244340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8480" y="4777105"/>
            <a:ext cx="8159115" cy="11029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275" y="327025"/>
            <a:ext cx="8220710" cy="140398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917065"/>
            <a:ext cx="3968115" cy="398653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2043430"/>
            <a:ext cx="3908425" cy="386016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970" y="236220"/>
            <a:ext cx="8547735" cy="132588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7970" y="1694815"/>
            <a:ext cx="4186555" cy="100012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7970" y="2942590"/>
            <a:ext cx="4185920" cy="28365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08525" y="1694815"/>
            <a:ext cx="4107180" cy="100012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7890" y="2942590"/>
            <a:ext cx="4107815" cy="28365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180" y="96520"/>
            <a:ext cx="8356600" cy="103124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238125" y="1181735"/>
            <a:ext cx="8528685" cy="4702175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9855" y="121285"/>
            <a:ext cx="8356600" cy="906780"/>
          </a:xfrm>
        </p:spPr>
        <p:txBody>
          <a:bodyPr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238125" y="1181735"/>
            <a:ext cx="8528685" cy="4702175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370" y="352425"/>
            <a:ext cx="3395345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95445" y="353060"/>
            <a:ext cx="4678680" cy="546989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0370" y="2282825"/>
            <a:ext cx="3395345" cy="3540125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59320" y="365125"/>
            <a:ext cx="1548130" cy="544004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365125"/>
            <a:ext cx="6539230" cy="544004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25450" y="365125"/>
            <a:ext cx="8291513" cy="1403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25450" y="1825625"/>
            <a:ext cx="8291513" cy="40370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indent="-228600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indent="-228600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indent="-228600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indent="-228600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1587" y="6226175"/>
            <a:ext cx="9178925" cy="625475"/>
          </a:xfrm>
          <a:prstGeom prst="rect">
            <a:avLst/>
          </a:prstGeom>
          <a:solidFill>
            <a:srgbClr val="161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00" strike="noStrike" noProof="1"/>
          </a:p>
        </p:txBody>
      </p:sp>
      <p:cxnSp>
        <p:nvCxnSpPr>
          <p:cNvPr id="8" name="直接连接符 7"/>
          <p:cNvCxnSpPr/>
          <p:nvPr/>
        </p:nvCxnSpPr>
        <p:spPr>
          <a:xfrm>
            <a:off x="-23812" y="6129338"/>
            <a:ext cx="9167813" cy="0"/>
          </a:xfrm>
          <a:prstGeom prst="line">
            <a:avLst/>
          </a:prstGeom>
          <a:ln>
            <a:solidFill>
              <a:srgbClr val="1619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文本框 8"/>
          <p:cNvSpPr txBox="1"/>
          <p:nvPr/>
        </p:nvSpPr>
        <p:spPr>
          <a:xfrm>
            <a:off x="708025" y="6370638"/>
            <a:ext cx="1190625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传习教育</a:t>
            </a:r>
            <a:endParaRPr lang="zh-CN" altLang="en-US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034" name="图片 9" descr="无描边logo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838" y="6356350"/>
            <a:ext cx="404812" cy="39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文本框 10"/>
          <p:cNvSpPr txBox="1"/>
          <p:nvPr/>
        </p:nvSpPr>
        <p:spPr>
          <a:xfrm>
            <a:off x="1751965" y="6386830"/>
            <a:ext cx="72764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我们的联系方式：0791-83893251 地址：</a:t>
            </a:r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南昌市红谷滩区绿地外滩公馆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19</a:t>
            </a:r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栋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401</a:t>
            </a:r>
            <a:endParaRPr lang="zh-CN" altLang="en-US" sz="16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fad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控制语句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sz="2400" dirty="0"/>
              <a:t>1)判断语句if</a:t>
            </a:r>
            <a:endParaRPr sz="2400" dirty="0"/>
          </a:p>
          <a:p>
            <a:r>
              <a:rPr sz="2400" dirty="0"/>
              <a:t>①　语句格式：</a:t>
            </a:r>
            <a:endParaRPr sz="2400" dirty="0"/>
          </a:p>
          <a:p>
            <a:endParaRPr sz="2400" dirty="0"/>
          </a:p>
          <a:p>
            <a:r>
              <a:rPr sz="2400" dirty="0"/>
              <a:t>②　执行流程：</a:t>
            </a:r>
            <a:endParaRPr sz="2400" dirty="0"/>
          </a:p>
          <a:p>
            <a:r>
              <a:rPr sz="2400" dirty="0"/>
              <a:t>a.首先判断关系表达式看其结果是 true还是false；</a:t>
            </a:r>
            <a:endParaRPr sz="2400" dirty="0"/>
          </a:p>
          <a:p>
            <a:r>
              <a:rPr sz="2400" dirty="0"/>
              <a:t>b.如果是true 就执行语句体</a:t>
            </a:r>
            <a:endParaRPr sz="2400" dirty="0"/>
          </a:p>
          <a:p>
            <a:r>
              <a:rPr sz="2400" dirty="0"/>
              <a:t>c.如果是false 就不执行语句体</a:t>
            </a:r>
            <a:endParaRPr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548640"/>
            <a:ext cx="610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sz="3200" dirty="0">
                <a:sym typeface="+mn-ea"/>
              </a:rPr>
              <a:t>2</a:t>
            </a:r>
            <a:r>
              <a:rPr lang="zh-CN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判断语句if...else</a:t>
            </a:r>
            <a:endParaRPr sz="32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132205"/>
            <a:ext cx="6736080" cy="488442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lang="zh-CN" altLang="en-US" sz="3200" dirty="0"/>
              <a:t>考试考</a:t>
            </a:r>
            <a:r>
              <a:rPr lang="en-US" altLang="zh-CN" sz="3200" dirty="0"/>
              <a:t>“</a:t>
            </a:r>
            <a:r>
              <a:rPr lang="zh-CN" altLang="en-US" sz="3200" dirty="0"/>
              <a:t>优</a:t>
            </a:r>
            <a:r>
              <a:rPr lang="en-US" altLang="zh-CN" sz="3200" dirty="0"/>
              <a:t>”</a:t>
            </a:r>
            <a:r>
              <a:rPr lang="zh-CN" altLang="en-US" sz="3200" dirty="0"/>
              <a:t>奖励出去玩一天</a:t>
            </a:r>
            <a:r>
              <a:rPr lang="en-US" altLang="zh-CN" sz="3200" dirty="0"/>
              <a:t>,</a:t>
            </a:r>
            <a:r>
              <a:rPr lang="zh-CN" altLang="en-US" sz="3200" dirty="0"/>
              <a:t>没有奖励试卷一套</a:t>
            </a:r>
            <a:endParaRPr lang="en-US" altLang="zh-CN" sz="3200" dirty="0"/>
          </a:p>
          <a:p>
            <a:r>
              <a:rPr lang="zh-CN" altLang="en-US" sz="3200" dirty="0"/>
              <a:t>判断输入的数字是否为偶数否则为</a:t>
            </a:r>
            <a:r>
              <a:rPr lang="zh-CN" altLang="en-US" sz="3200" dirty="0">
                <a:sym typeface="+mn-ea"/>
              </a:rPr>
              <a:t>奇数</a:t>
            </a:r>
            <a:endParaRPr lang="zh-CN" altLang="en-US" sz="3200" dirty="0"/>
          </a:p>
          <a:p>
            <a:r>
              <a:rPr lang="zh-CN" altLang="en-US" sz="3200" dirty="0"/>
              <a:t>判断输入的账号密码是否都为</a:t>
            </a:r>
            <a:r>
              <a:rPr lang="en-US" altLang="zh-CN" sz="3200" dirty="0"/>
              <a:t>123456</a:t>
            </a:r>
            <a:r>
              <a:rPr lang="zh-CN" altLang="en-US" sz="3200" dirty="0"/>
              <a:t>否则提示账号密码错误</a:t>
            </a:r>
            <a:endParaRPr lang="zh-CN" altLang="en-US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0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）代码实现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268730"/>
            <a:ext cx="7859395" cy="3684270"/>
          </a:xfrm>
        </p:spPr>
        <p:txBody>
          <a:bodyPr/>
          <a:lstStyle/>
          <a:p>
            <a:r>
              <a:rPr sz="2400" dirty="0"/>
              <a:t>1)判断语句if</a:t>
            </a:r>
            <a:endParaRPr sz="2400" dirty="0"/>
          </a:p>
          <a:p>
            <a:r>
              <a:rPr sz="2400" dirty="0"/>
              <a:t>①　语句格式：</a:t>
            </a:r>
            <a:endParaRPr sz="2400" dirty="0"/>
          </a:p>
          <a:p>
            <a:endParaRPr sz="2400" dirty="0"/>
          </a:p>
          <a:p>
            <a:r>
              <a:rPr sz="2400" dirty="0"/>
              <a:t>②　执行流程：</a:t>
            </a:r>
            <a:endParaRPr sz="2400" dirty="0"/>
          </a:p>
          <a:p>
            <a:r>
              <a:rPr sz="2400" dirty="0"/>
              <a:t>a.首先判断关系表达式1看其结果是true 还是false；</a:t>
            </a:r>
            <a:endParaRPr sz="2400" dirty="0"/>
          </a:p>
          <a:p>
            <a:r>
              <a:rPr sz="2400" dirty="0"/>
              <a:t>b.如果是true 就执行语句体1 ；</a:t>
            </a:r>
            <a:endParaRPr sz="2400" dirty="0"/>
          </a:p>
          <a:p>
            <a:r>
              <a:rPr sz="2400" dirty="0"/>
              <a:t>c.如果是false 就继续判断表达式2看其结果是true 还是false；</a:t>
            </a:r>
            <a:endParaRPr sz="2400" dirty="0"/>
          </a:p>
          <a:p>
            <a:r>
              <a:rPr sz="2400" dirty="0"/>
              <a:t>d.如果是true 就执行语句体2；</a:t>
            </a:r>
            <a:endParaRPr sz="2400" dirty="0"/>
          </a:p>
          <a:p>
            <a:r>
              <a:rPr sz="2400" dirty="0"/>
              <a:t>e.如果是false 就继续判断表达式n看其结果是true 还是false；</a:t>
            </a:r>
            <a:endParaRPr sz="2400" dirty="0"/>
          </a:p>
          <a:p>
            <a:r>
              <a:rPr sz="2400" dirty="0"/>
              <a:t>f.如果没有热河表达式为true，执行语句n+1；</a:t>
            </a:r>
            <a:endParaRPr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548640"/>
            <a:ext cx="5905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</a:t>
            </a:r>
            <a:r>
              <a:rPr sz="3200" b="1" dirty="0">
                <a:sym typeface="+mn-ea"/>
              </a:rPr>
              <a:t>判断语句if...else if...else</a:t>
            </a:r>
            <a:endParaRPr sz="3200" b="1" dirty="0">
              <a:sym typeface="+mn-ea"/>
            </a:endParaRPr>
          </a:p>
        </p:txBody>
      </p:sp>
      <p:pic>
        <p:nvPicPr>
          <p:cNvPr id="-2147482508" name="图片 -21474825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2277110"/>
            <a:ext cx="6012180" cy="35490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1628775"/>
            <a:ext cx="4926965" cy="41910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lang="zh-CN" altLang="en-US" sz="3200" dirty="0"/>
              <a:t>小金库决定今天晚上吃什么</a:t>
            </a:r>
            <a:endParaRPr lang="zh-CN" altLang="en-US" sz="3200" dirty="0"/>
          </a:p>
          <a:p>
            <a:r>
              <a:rPr lang="zh-CN" altLang="en-US" sz="3200" dirty="0"/>
              <a:t>输入考试成绩，判断是级别</a:t>
            </a:r>
            <a:endParaRPr lang="zh-CN" altLang="en-US" sz="3200" dirty="0"/>
          </a:p>
          <a:p>
            <a:r>
              <a:rPr lang="zh-CN" altLang="en-US" sz="3200" dirty="0"/>
              <a:t>完成计算器的操作</a:t>
            </a:r>
            <a:endParaRPr lang="zh-CN" altLang="en-US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0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）代码实现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57250" y="1700213"/>
            <a:ext cx="2406650" cy="38719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if (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条件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1 ){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if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（条件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      //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} else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      //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2}     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}else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//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3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44"/>
          <p:cNvGrpSpPr/>
          <p:nvPr/>
        </p:nvGrpSpPr>
        <p:grpSpPr bwMode="auto">
          <a:xfrm>
            <a:off x="4000500" y="1857375"/>
            <a:ext cx="4929188" cy="3643313"/>
            <a:chOff x="4000500" y="1857364"/>
            <a:chExt cx="4929188" cy="3643338"/>
          </a:xfrm>
        </p:grpSpPr>
        <p:sp>
          <p:nvSpPr>
            <p:cNvPr id="39951" name="TextBox 61"/>
            <p:cNvSpPr txBox="1">
              <a:spLocks noChangeArrowheads="1"/>
            </p:cNvSpPr>
            <p:nvPr/>
          </p:nvSpPr>
          <p:spPr bwMode="auto">
            <a:xfrm>
              <a:off x="4286250" y="2856705"/>
              <a:ext cx="417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假</a:t>
              </a:r>
              <a:endParaRPr lang="zh-CN" altLang="en-US" b="1"/>
            </a:p>
          </p:txBody>
        </p:sp>
        <p:sp>
          <p:nvSpPr>
            <p:cNvPr id="39952" name="TextBox 63"/>
            <p:cNvSpPr txBox="1">
              <a:spLocks noChangeArrowheads="1"/>
            </p:cNvSpPr>
            <p:nvPr/>
          </p:nvSpPr>
          <p:spPr bwMode="auto">
            <a:xfrm>
              <a:off x="5786438" y="2213767"/>
              <a:ext cx="417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真</a:t>
              </a:r>
              <a:endParaRPr lang="zh-CN" altLang="en-US" b="1"/>
            </a:p>
          </p:txBody>
        </p:sp>
        <p:grpSp>
          <p:nvGrpSpPr>
            <p:cNvPr id="39953" name="组合 43"/>
            <p:cNvGrpSpPr/>
            <p:nvPr/>
          </p:nvGrpSpPr>
          <p:grpSpPr bwMode="auto">
            <a:xfrm>
              <a:off x="4000500" y="1857364"/>
              <a:ext cx="4929188" cy="3643338"/>
              <a:chOff x="4000500" y="1785926"/>
              <a:chExt cx="4929188" cy="3643338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 rot="5400000">
                <a:off x="4572794" y="1999446"/>
                <a:ext cx="427834" cy="794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15" idx="0"/>
              </p:cNvCxnSpPr>
              <p:nvPr/>
            </p:nvCxnSpPr>
            <p:spPr>
              <a:xfrm rot="5400000">
                <a:off x="4643835" y="3070619"/>
                <a:ext cx="285752" cy="794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rot="5400000">
                <a:off x="3929058" y="4571214"/>
                <a:ext cx="1714512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rot="5400000">
                <a:off x="8108975" y="4677577"/>
                <a:ext cx="357190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rot="5400000">
                <a:off x="6323025" y="4677577"/>
                <a:ext cx="357190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rot="5400000">
                <a:off x="6394463" y="3963197"/>
                <a:ext cx="214314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 rot="10800000" flipV="1">
                <a:off x="4786315" y="4856964"/>
                <a:ext cx="3500463" cy="2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任意多边形 56"/>
              <p:cNvSpPr/>
              <p:nvPr/>
            </p:nvSpPr>
            <p:spPr bwMode="auto">
              <a:xfrm>
                <a:off x="5500695" y="2570950"/>
                <a:ext cx="1000132" cy="604123"/>
              </a:xfrm>
              <a:custGeom>
                <a:avLst/>
                <a:gdLst>
                  <a:gd name="connsiteX0" fmla="*/ 0 w 1207698"/>
                  <a:gd name="connsiteY0" fmla="*/ 0 h 595223"/>
                  <a:gd name="connsiteX1" fmla="*/ 1207698 w 1207698"/>
                  <a:gd name="connsiteY1" fmla="*/ 0 h 595223"/>
                  <a:gd name="connsiteX2" fmla="*/ 1207698 w 1207698"/>
                  <a:gd name="connsiteY2" fmla="*/ 595223 h 59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698" h="595223">
                    <a:moveTo>
                      <a:pt x="0" y="0"/>
                    </a:moveTo>
                    <a:lnTo>
                      <a:pt x="1207698" y="0"/>
                    </a:lnTo>
                    <a:lnTo>
                      <a:pt x="1207698" y="595223"/>
                    </a:lnTo>
                  </a:path>
                </a:pathLst>
              </a:cu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 bwMode="auto">
              <a:xfrm>
                <a:off x="7215206" y="3499644"/>
                <a:ext cx="1071570" cy="595223"/>
              </a:xfrm>
              <a:custGeom>
                <a:avLst/>
                <a:gdLst>
                  <a:gd name="connsiteX0" fmla="*/ 0 w 1207698"/>
                  <a:gd name="connsiteY0" fmla="*/ 0 h 595223"/>
                  <a:gd name="connsiteX1" fmla="*/ 1207698 w 1207698"/>
                  <a:gd name="connsiteY1" fmla="*/ 0 h 595223"/>
                  <a:gd name="connsiteX2" fmla="*/ 1207698 w 1207698"/>
                  <a:gd name="connsiteY2" fmla="*/ 595223 h 59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698" h="595223">
                    <a:moveTo>
                      <a:pt x="0" y="0"/>
                    </a:moveTo>
                    <a:lnTo>
                      <a:pt x="1207698" y="0"/>
                    </a:lnTo>
                    <a:lnTo>
                      <a:pt x="1207698" y="595223"/>
                    </a:lnTo>
                  </a:path>
                </a:pathLst>
              </a:cu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967" name="TextBox 62"/>
              <p:cNvSpPr txBox="1">
                <a:spLocks noChangeArrowheads="1"/>
              </p:cNvSpPr>
              <p:nvPr/>
            </p:nvSpPr>
            <p:spPr bwMode="auto">
              <a:xfrm>
                <a:off x="5929313" y="3713955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假</a:t>
                </a:r>
                <a:endParaRPr lang="zh-CN" altLang="en-US" b="1"/>
              </a:p>
            </p:txBody>
          </p:sp>
          <p:sp>
            <p:nvSpPr>
              <p:cNvPr id="39968" name="TextBox 64"/>
              <p:cNvSpPr txBox="1">
                <a:spLocks noChangeArrowheads="1"/>
              </p:cNvSpPr>
              <p:nvPr/>
            </p:nvSpPr>
            <p:spPr bwMode="auto">
              <a:xfrm>
                <a:off x="7513638" y="3142455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真</a:t>
                </a:r>
                <a:endParaRPr lang="zh-CN" altLang="en-US" b="1"/>
              </a:p>
            </p:txBody>
          </p:sp>
          <p:sp>
            <p:nvSpPr>
              <p:cNvPr id="11" name="菱形 10"/>
              <p:cNvSpPr/>
              <p:nvPr/>
            </p:nvSpPr>
            <p:spPr bwMode="auto">
              <a:xfrm>
                <a:off x="4000500" y="2214554"/>
                <a:ext cx="1571625" cy="714380"/>
              </a:xfrm>
              <a:prstGeom prst="diamond">
                <a:avLst/>
              </a:prstGeom>
              <a:solidFill>
                <a:srgbClr val="E4FCE4"/>
              </a:solidFill>
              <a:ln w="9525" algn="ctr">
                <a:solidFill>
                  <a:schemeClr val="accent1">
                    <a:lumMod val="75000"/>
                  </a:schemeClr>
                </a:solidFill>
                <a:rou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b="1" dirty="0">
                    <a:ea typeface="宋体" panose="02010600030101010101" pitchFamily="2" charset="-122"/>
                  </a:rPr>
                  <a:t>条件</a:t>
                </a:r>
                <a:r>
                  <a:rPr lang="en-US" altLang="zh-CN" b="1" dirty="0">
                    <a:ea typeface="宋体" panose="02010600030101010101" pitchFamily="2" charset="-122"/>
                  </a:rPr>
                  <a:t>1</a:t>
                </a:r>
                <a:endParaRPr lang="zh-CN" altLang="en-US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4" name="菱形 13"/>
              <p:cNvSpPr/>
              <p:nvPr/>
            </p:nvSpPr>
            <p:spPr bwMode="auto">
              <a:xfrm>
                <a:off x="5715000" y="3143248"/>
                <a:ext cx="1571625" cy="712792"/>
              </a:xfrm>
              <a:prstGeom prst="diamond">
                <a:avLst/>
              </a:prstGeom>
              <a:solidFill>
                <a:srgbClr val="E4FCE4"/>
              </a:solidFill>
              <a:ln w="9525" algn="ctr">
                <a:solidFill>
                  <a:schemeClr val="accent1">
                    <a:lumMod val="75000"/>
                  </a:schemeClr>
                </a:solidFill>
                <a:rou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b="1" dirty="0">
                    <a:ea typeface="宋体" panose="02010600030101010101" pitchFamily="2" charset="-122"/>
                  </a:rPr>
                  <a:t>条件</a:t>
                </a:r>
                <a:r>
                  <a:rPr lang="en-US" altLang="zh-CN" b="1" dirty="0">
                    <a:ea typeface="宋体" panose="02010600030101010101" pitchFamily="2" charset="-122"/>
                  </a:rPr>
                  <a:t>2</a:t>
                </a:r>
                <a:endParaRPr lang="zh-CN" altLang="en-US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>
                <a:off x="4071938" y="3213099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3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5"/>
              <p:cNvSpPr>
                <a:spLocks noChangeArrowheads="1"/>
              </p:cNvSpPr>
              <p:nvPr/>
            </p:nvSpPr>
            <p:spPr bwMode="auto">
              <a:xfrm>
                <a:off x="5857875" y="4070355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2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5"/>
              <p:cNvSpPr>
                <a:spLocks noChangeArrowheads="1"/>
              </p:cNvSpPr>
              <p:nvPr/>
            </p:nvSpPr>
            <p:spPr bwMode="auto">
              <a:xfrm>
                <a:off x="7500938" y="4070355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1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9942" name="组合 29"/>
          <p:cNvGrpSpPr/>
          <p:nvPr/>
        </p:nvGrpSpPr>
        <p:grpSpPr bwMode="auto">
          <a:xfrm>
            <a:off x="142875" y="873125"/>
            <a:ext cx="1000125" cy="400050"/>
            <a:chOff x="1000100" y="1801286"/>
            <a:chExt cx="1000132" cy="400110"/>
          </a:xfrm>
        </p:grpSpPr>
        <p:pic>
          <p:nvPicPr>
            <p:cNvPr id="3994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7" name="矩形标注 36"/>
          <p:cNvSpPr/>
          <p:nvPr/>
        </p:nvSpPr>
        <p:spPr bwMode="auto">
          <a:xfrm>
            <a:off x="1937386" y="1215232"/>
            <a:ext cx="1586229" cy="368299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是否跑入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13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秒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1571604" y="1500178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标注 41"/>
          <p:cNvSpPr/>
          <p:nvPr/>
        </p:nvSpPr>
        <p:spPr bwMode="auto">
          <a:xfrm>
            <a:off x="2724150" y="1643063"/>
            <a:ext cx="1579563" cy="369887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性别是否为男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2366946" y="1857368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962025" y="2214563"/>
            <a:ext cx="1966913" cy="1985962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2620963" y="4022725"/>
            <a:ext cx="1609725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内层选择结构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2875" y="188595"/>
            <a:ext cx="5905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4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 smtClean="0">
                <a:sym typeface="+mn-ea"/>
              </a:rPr>
              <a:t>嵌套</a:t>
            </a:r>
            <a:r>
              <a:rPr lang="en-US" altLang="zh-CN" sz="3200" dirty="0" smtClean="0">
                <a:sym typeface="+mn-ea"/>
              </a:rPr>
              <a:t>if</a:t>
            </a:r>
            <a:r>
              <a:rPr sz="3200" dirty="0" smtClean="0">
                <a:sym typeface="+mn-ea"/>
              </a:rPr>
              <a:t>选择结构</a:t>
            </a:r>
            <a:endParaRPr sz="3200" b="1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42" grpId="0" bldLvl="0" animBg="1"/>
      <p:bldP spid="36" grpId="0" bldLvl="0" animBg="1"/>
      <p:bldP spid="3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57250" y="1700213"/>
            <a:ext cx="2406650" cy="38719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if (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条件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1 ){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if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（条件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      //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} else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      //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2}     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}else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//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3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39942" name="组合 29"/>
          <p:cNvGrpSpPr/>
          <p:nvPr/>
        </p:nvGrpSpPr>
        <p:grpSpPr bwMode="auto">
          <a:xfrm>
            <a:off x="142875" y="873125"/>
            <a:ext cx="1000125" cy="400050"/>
            <a:chOff x="1000100" y="1801286"/>
            <a:chExt cx="1000132" cy="400110"/>
          </a:xfrm>
        </p:grpSpPr>
        <p:pic>
          <p:nvPicPr>
            <p:cNvPr id="3994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7" name="矩形标注 36"/>
          <p:cNvSpPr/>
          <p:nvPr/>
        </p:nvSpPr>
        <p:spPr bwMode="auto">
          <a:xfrm>
            <a:off x="1937386" y="1215232"/>
            <a:ext cx="1586229" cy="368299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是否跑入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13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秒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1571604" y="1500178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标注 41"/>
          <p:cNvSpPr/>
          <p:nvPr/>
        </p:nvSpPr>
        <p:spPr bwMode="auto">
          <a:xfrm>
            <a:off x="2724150" y="1643063"/>
            <a:ext cx="1579563" cy="369887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性别是否为男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2366946" y="1857368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962025" y="2214563"/>
            <a:ext cx="1966913" cy="1985962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2620963" y="4022725"/>
            <a:ext cx="1609725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内层选择结构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2875" y="188595"/>
            <a:ext cx="5905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4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 smtClean="0">
                <a:sym typeface="+mn-ea"/>
              </a:rPr>
              <a:t>嵌套</a:t>
            </a:r>
            <a:r>
              <a:rPr lang="en-US" altLang="zh-CN" sz="3200" dirty="0" smtClean="0">
                <a:sym typeface="+mn-ea"/>
              </a:rPr>
              <a:t>if</a:t>
            </a:r>
            <a:r>
              <a:rPr sz="3200" dirty="0" smtClean="0">
                <a:sym typeface="+mn-ea"/>
              </a:rPr>
              <a:t>选择结构</a:t>
            </a:r>
            <a:endParaRPr sz="3200" b="1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10" y="1917065"/>
            <a:ext cx="4295140" cy="333121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42" grpId="0" bldLvl="0" animBg="1"/>
      <p:bldP spid="36" grpId="0" bldLvl="0" animBg="1"/>
      <p:bldP spid="3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lang="zh-CN" altLang="en-US" sz="3200" dirty="0"/>
              <a:t>女子跑步在</a:t>
            </a:r>
            <a:r>
              <a:rPr lang="en-US" altLang="zh-CN" sz="3200" dirty="0"/>
              <a:t>12’’23</a:t>
            </a:r>
            <a:r>
              <a:rPr lang="zh-CN" altLang="en-US" sz="3200" dirty="0"/>
              <a:t>进入决赛</a:t>
            </a:r>
            <a:endParaRPr lang="zh-CN" altLang="en-US" sz="3200" dirty="0"/>
          </a:p>
          <a:p>
            <a:r>
              <a:rPr lang="zh-CN" altLang="en-US" sz="3200" dirty="0"/>
              <a:t>食堂吃饭根据男女和菜品决定价钱</a:t>
            </a:r>
            <a:endParaRPr lang="zh-CN" altLang="en-US" sz="3200" dirty="0"/>
          </a:p>
          <a:p>
            <a:r>
              <a:rPr lang="zh-CN" altLang="en-US" sz="3200" dirty="0"/>
              <a:t>根据学校身份（学生、老师）来判断登陆的账号密码是否为</a:t>
            </a:r>
            <a:r>
              <a:rPr lang="en-US" altLang="zh-CN" sz="3200" dirty="0"/>
              <a:t>123456.</a:t>
            </a:r>
            <a:endParaRPr lang="en-US" altLang="zh-CN" sz="3200" dirty="0"/>
          </a:p>
          <a:p>
            <a:endParaRPr lang="en-US" altLang="zh-CN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0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4</a:t>
            </a:r>
            <a:r>
              <a:rPr lang="zh-CN" altLang="en-US" sz="3200" dirty="0">
                <a:sym typeface="+mn-ea"/>
              </a:rPr>
              <a:t>）代码实现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3.3 switch多分支语句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548640"/>
            <a:ext cx="40830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语法格式</a:t>
            </a:r>
            <a:endParaRPr sz="3200" dirty="0"/>
          </a:p>
          <a:p>
            <a:pPr algn="l"/>
            <a:endParaRPr sz="3200" dirty="0"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895" y="1412875"/>
            <a:ext cx="7917180" cy="37877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548640"/>
            <a:ext cx="40830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执行流程</a:t>
            </a:r>
            <a:endParaRPr sz="3200" dirty="0">
              <a:sym typeface="+mn-ea"/>
            </a:endParaRPr>
          </a:p>
          <a:p>
            <a:pPr algn="l"/>
            <a:endParaRPr sz="3200" dirty="0"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/>
              <a:t>a.首先计算出表达式的值 </a:t>
            </a:r>
            <a:endParaRPr lang="zh-CN" altLang="en-US"/>
          </a:p>
          <a:p>
            <a:r>
              <a:rPr lang="zh-CN" altLang="en-US"/>
              <a:t>b.其次，和case依次比较，一旦有对应的值，就会执行相应的语句，在执行的过程中，遇到break 就会结束。 </a:t>
            </a:r>
            <a:endParaRPr lang="zh-CN" altLang="en-US"/>
          </a:p>
          <a:p>
            <a:r>
              <a:rPr lang="zh-CN" altLang="en-US"/>
              <a:t>最后，如果所有的case都和表达式的值不匹配，就会执行 default语句体部分，然后程序结束掉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441450"/>
            <a:ext cx="7296150" cy="37147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675120" y="285750"/>
            <a:ext cx="2289810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理解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语句的格式和执流程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理解</a:t>
            </a:r>
            <a:r>
              <a:rPr lang="en-US" altLang="zh-CN" dirty="0" smtClean="0"/>
              <a:t>if......else</a:t>
            </a:r>
            <a:r>
              <a:rPr lang="zh-CN" altLang="en-US" dirty="0" smtClean="0"/>
              <a:t>语法格式和执行流程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>
                <a:sym typeface="+mn-ea"/>
              </a:rPr>
              <a:t>理解</a:t>
            </a:r>
            <a:r>
              <a:rPr lang="en-US" altLang="zh-CN" dirty="0" smtClean="0">
                <a:sym typeface="+mn-ea"/>
              </a:rPr>
              <a:t>if......else </a:t>
            </a:r>
            <a:r>
              <a:rPr lang="en-US" altLang="zh-CN" dirty="0" smtClean="0">
                <a:sym typeface="+mn-ea"/>
              </a:rPr>
              <a:t>if......else</a:t>
            </a:r>
            <a:r>
              <a:rPr lang="zh-CN" altLang="en-US" dirty="0" smtClean="0">
                <a:sym typeface="+mn-ea"/>
              </a:rPr>
              <a:t>语法格式和执行流程</a:t>
            </a:r>
            <a:endParaRPr lang="zh-CN" altLang="en-US" dirty="0" smtClean="0">
              <a:sym typeface="+mn-ea"/>
            </a:endParaRPr>
          </a:p>
          <a:p>
            <a:pPr>
              <a:defRPr/>
            </a:pPr>
            <a:r>
              <a:rPr lang="zh-CN" altLang="en-US" dirty="0" smtClean="0">
                <a:sym typeface="+mn-ea"/>
              </a:rPr>
              <a:t>理解</a:t>
            </a:r>
            <a:r>
              <a:rPr lang="en-US" altLang="zh-CN" dirty="0" smtClean="0">
                <a:sym typeface="+mn-ea"/>
              </a:rPr>
              <a:t>switch</a:t>
            </a:r>
            <a:r>
              <a:rPr lang="zh-CN" altLang="en-US" dirty="0" smtClean="0">
                <a:sym typeface="+mn-ea"/>
              </a:rPr>
              <a:t>语句的格式和执行流程</a:t>
            </a:r>
            <a:endParaRPr lang="zh-CN" altLang="en-US" dirty="0" smtClean="0">
              <a:sym typeface="+mn-ea"/>
            </a:endParaRPr>
          </a:p>
          <a:p>
            <a:pPr>
              <a:defRPr/>
            </a:pPr>
            <a:r>
              <a:rPr lang="zh-CN" altLang="en-US" dirty="0" smtClean="0">
                <a:sym typeface="+mn-ea"/>
              </a:rPr>
              <a:t>了解</a:t>
            </a:r>
            <a:r>
              <a:rPr lang="en-US" altLang="zh-CN" dirty="0" smtClean="0">
                <a:sym typeface="+mn-ea"/>
              </a:rPr>
              <a:t>switch</a:t>
            </a:r>
            <a:r>
              <a:rPr lang="zh-CN" altLang="en-US" dirty="0" smtClean="0">
                <a:sym typeface="+mn-ea"/>
              </a:rPr>
              <a:t>选择语句接受的数据类型</a:t>
            </a:r>
            <a:endParaRPr lang="zh-CN" altLang="en-US" dirty="0" smtClean="0">
              <a:sym typeface="+mn-ea"/>
            </a:endParaRPr>
          </a:p>
          <a:p>
            <a:pPr>
              <a:defRPr/>
            </a:pPr>
            <a:r>
              <a:rPr lang="zh-CN" altLang="en-US" dirty="0" smtClean="0">
                <a:sym typeface="+mn-ea"/>
              </a:rPr>
              <a:t>了解</a:t>
            </a:r>
            <a:r>
              <a:rPr lang="en-US" altLang="zh-CN" dirty="0" smtClean="0">
                <a:sym typeface="+mn-ea"/>
              </a:rPr>
              <a:t>case</a:t>
            </a:r>
            <a:r>
              <a:rPr lang="zh-CN" altLang="en-US" dirty="0" smtClean="0">
                <a:sym typeface="+mn-ea"/>
              </a:rPr>
              <a:t>的穿透性</a:t>
            </a:r>
            <a:endParaRPr lang="zh-CN" altLang="en-US" dirty="0" smtClean="0">
              <a:sym typeface="+mn-ea"/>
            </a:endParaRPr>
          </a:p>
          <a:p>
            <a:pPr>
              <a:defRPr/>
            </a:pPr>
            <a:r>
              <a:rPr lang="zh-CN" altLang="en-US" dirty="0" smtClean="0">
                <a:sym typeface="+mn-ea"/>
              </a:rPr>
              <a:t>理解</a:t>
            </a:r>
            <a:r>
              <a:rPr lang="en-US" altLang="zh-CN" dirty="0" smtClean="0">
                <a:sym typeface="+mn-ea"/>
              </a:rPr>
              <a:t>while</a:t>
            </a:r>
            <a:r>
              <a:rPr lang="zh-CN" altLang="en-US" dirty="0" smtClean="0">
                <a:sym typeface="+mn-ea"/>
              </a:rPr>
              <a:t>语句的格式和执行流程</a:t>
            </a:r>
            <a:endParaRPr lang="zh-CN" altLang="en-US" dirty="0" smtClean="0">
              <a:sym typeface="+mn-ea"/>
            </a:endParaRPr>
          </a:p>
          <a:p>
            <a:pPr>
              <a:defRPr/>
            </a:pPr>
            <a:r>
              <a:rPr lang="zh-CN" altLang="en-US" dirty="0" smtClean="0">
                <a:sym typeface="+mn-ea"/>
              </a:rPr>
              <a:t>理解</a:t>
            </a:r>
            <a:r>
              <a:rPr lang="en-US" altLang="zh-CN" dirty="0" smtClean="0">
                <a:sym typeface="+mn-ea"/>
              </a:rPr>
              <a:t>for</a:t>
            </a:r>
            <a:r>
              <a:rPr lang="zh-CN" altLang="en-US" dirty="0" smtClean="0">
                <a:sym typeface="+mn-ea"/>
              </a:rPr>
              <a:t>循环的格式和执行流程</a:t>
            </a:r>
            <a:endParaRPr lang="zh-CN" altLang="en-US" dirty="0" smtClean="0">
              <a:sym typeface="+mn-ea"/>
            </a:endParaRPr>
          </a:p>
          <a:p>
            <a:pPr>
              <a:defRPr/>
            </a:pPr>
            <a:r>
              <a:rPr lang="zh-CN" altLang="en-US" dirty="0" smtClean="0">
                <a:sym typeface="+mn-ea"/>
              </a:rPr>
              <a:t>理解</a:t>
            </a:r>
            <a:r>
              <a:rPr lang="en-US" altLang="zh-CN" dirty="0" smtClean="0">
                <a:sym typeface="+mn-ea"/>
              </a:rPr>
              <a:t>do......while</a:t>
            </a:r>
            <a:r>
              <a:rPr lang="zh-CN" altLang="en-US" dirty="0" smtClean="0">
                <a:sym typeface="+mn-ea"/>
              </a:rPr>
              <a:t>语句的格式和执行流程</a:t>
            </a:r>
            <a:endParaRPr lang="zh-CN" altLang="en-US" dirty="0" smtClean="0">
              <a:sym typeface="+mn-ea"/>
            </a:endParaRPr>
          </a:p>
          <a:p>
            <a:pPr>
              <a:defRPr/>
            </a:pPr>
            <a:r>
              <a:rPr lang="zh-CN" altLang="en-US" dirty="0" smtClean="0">
                <a:sym typeface="+mn-ea"/>
              </a:rPr>
              <a:t>了解</a:t>
            </a:r>
            <a:r>
              <a:rPr lang="en-US" altLang="zh-CN" dirty="0" smtClean="0">
                <a:sym typeface="+mn-ea"/>
              </a:rPr>
              <a:t>do...while</a:t>
            </a:r>
            <a:r>
              <a:rPr lang="zh-CN" altLang="en-US" dirty="0" smtClean="0">
                <a:sym typeface="+mn-ea"/>
              </a:rPr>
              <a:t>循环的特点</a:t>
            </a:r>
            <a:endParaRPr lang="zh-CN" altLang="en-US" dirty="0" smtClean="0">
              <a:sym typeface="+mn-ea"/>
            </a:endParaRPr>
          </a:p>
          <a:p>
            <a:pPr>
              <a:defRPr/>
            </a:pPr>
            <a:r>
              <a:rPr lang="zh-CN" altLang="en-US" dirty="0" smtClean="0">
                <a:sym typeface="+mn-ea"/>
              </a:rPr>
              <a:t>了解跳出语句</a:t>
            </a:r>
            <a:r>
              <a:rPr lang="en-US" altLang="zh-CN" dirty="0" smtClean="0">
                <a:sym typeface="+mn-ea"/>
              </a:rPr>
              <a:t>break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continue</a:t>
            </a:r>
            <a:r>
              <a:rPr lang="zh-CN" altLang="en-US" dirty="0" smtClean="0">
                <a:sym typeface="+mn-ea"/>
              </a:rPr>
              <a:t>的意义</a:t>
            </a:r>
            <a:endParaRPr lang="zh-CN" altLang="en-US" dirty="0" smtClean="0">
              <a:sym typeface="+mn-ea"/>
            </a:endParaRPr>
          </a:p>
          <a:p>
            <a:pPr>
              <a:defRPr/>
            </a:pPr>
            <a:r>
              <a:rPr lang="zh-CN" altLang="en-US" dirty="0" smtClean="0">
                <a:sym typeface="+mn-ea"/>
              </a:rPr>
              <a:t>理解嵌套循环的执行流程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lang="zh-CN" altLang="en-US" sz="3200" dirty="0"/>
              <a:t>根据来电名决定彩铃</a:t>
            </a:r>
            <a:endParaRPr lang="zh-CN" altLang="en-US" sz="3200" dirty="0"/>
          </a:p>
          <a:p>
            <a:r>
              <a:rPr lang="zh-CN" altLang="en-US" sz="3200" dirty="0"/>
              <a:t>根据输入的符号不同，完成计算器的运算</a:t>
            </a:r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0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）代码实现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548640"/>
            <a:ext cx="40830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case的穿透性</a:t>
            </a:r>
            <a:endParaRPr sz="3200" dirty="0">
              <a:sym typeface="+mn-ea"/>
            </a:endParaRPr>
          </a:p>
          <a:p>
            <a:pPr algn="l"/>
            <a:endParaRPr sz="3200" dirty="0"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 sz="3200"/>
              <a:t>在switch语句中，如果case的后面不写break，将出现穿透现象，</a:t>
            </a:r>
            <a:endParaRPr lang="zh-CN" altLang="en-US" sz="3200"/>
          </a:p>
          <a:p>
            <a:r>
              <a:rPr lang="zh-CN" altLang="en-US" sz="3200"/>
              <a:t>也就是不会在判断下一个 的值case，直接向后运行，直到遇到break，或者整体switch结束。</a:t>
            </a:r>
            <a:endParaRPr lang="zh-CN" altLang="en-US" sz="3200"/>
          </a:p>
        </p:txBody>
      </p:sp>
      <p:pic>
        <p:nvPicPr>
          <p:cNvPr id="-2147482558" name="图片 -21474825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25930"/>
            <a:ext cx="9522460" cy="3905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-214748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lang="zh-CN" altLang="en-US" sz="3200" dirty="0"/>
              <a:t>计算机符号输入不同的数字，完成相同的功能</a:t>
            </a:r>
            <a:endParaRPr lang="zh-CN" altLang="en-US" sz="3200" dirty="0"/>
          </a:p>
          <a:p>
            <a:r>
              <a:rPr lang="zh-CN" altLang="en-US" sz="3200" dirty="0"/>
              <a:t>根据输入的不同完成相同的功能</a:t>
            </a:r>
            <a:endParaRPr lang="zh-CN" altLang="en-US" sz="3200" dirty="0"/>
          </a:p>
          <a:p>
            <a:endParaRPr lang="zh-CN" altLang="en-US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0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）代码实现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3.4 循环语句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548640"/>
            <a:ext cx="40830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 概述</a:t>
            </a:r>
            <a:endParaRPr sz="3200" dirty="0">
              <a:sym typeface="+mn-ea"/>
            </a:endParaRPr>
          </a:p>
          <a:p>
            <a:pPr algn="l"/>
            <a:endParaRPr sz="3200" dirty="0"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 sz="2800"/>
              <a:t>循环语句可以在满足循环条件的情况下，反复执行某一段代码，这段被重复执行的代码被称为循环体语句</a:t>
            </a:r>
            <a:endParaRPr lang="zh-CN" altLang="en-US" sz="2800"/>
          </a:p>
          <a:p>
            <a:r>
              <a:rPr lang="zh-CN" altLang="en-US" sz="2800"/>
              <a:t>当反复执行这个循环体时，需要在合适的时候把循环判断条件修改为false，从而结束循环，否则循环将一直执行下去，形成死循环。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3.4.1 while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AutoShape 3"/>
          <p:cNvSpPr>
            <a:spLocks noChangeArrowheads="1"/>
          </p:cNvSpPr>
          <p:nvPr/>
        </p:nvSpPr>
        <p:spPr bwMode="auto">
          <a:xfrm>
            <a:off x="206375" y="1916113"/>
            <a:ext cx="7088188" cy="3001962"/>
          </a:xfrm>
          <a:prstGeom prst="roundRect">
            <a:avLst>
              <a:gd name="adj" fmla="val 224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9999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10000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44100" name="AutoShape 4"/>
          <p:cNvSpPr>
            <a:spLocks noChangeArrowheads="1"/>
          </p:cNvSpPr>
          <p:nvPr/>
        </p:nvSpPr>
        <p:spPr bwMode="auto">
          <a:xfrm>
            <a:off x="4383088" y="1916113"/>
            <a:ext cx="4475162" cy="29733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= 1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&lt;= 100     </a:t>
            </a:r>
            <a:r>
              <a:rPr lang="en-US" altLang="zh-CN" b="1" dirty="0">
                <a:ea typeface="宋体" panose="02010600030101010101" pitchFamily="2" charset="-122"/>
              </a:rPr>
              <a:t>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ea typeface="宋体" panose="02010600030101010101" pitchFamily="2" charset="-122"/>
              </a:rPr>
              <a:t>" +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+ "</a:t>
            </a:r>
            <a:r>
              <a:rPr lang="zh-CN" altLang="en-US" b="1" dirty="0">
                <a:ea typeface="宋体" panose="02010600030101010101" pitchFamily="2" charset="-122"/>
              </a:rPr>
              <a:t>遍写：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                 好好学习，天天向上！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++;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44101" name="AutoShape 5"/>
          <p:cNvSpPr>
            <a:spLocks noChangeArrowheads="1"/>
          </p:cNvSpPr>
          <p:nvPr/>
        </p:nvSpPr>
        <p:spPr bwMode="gray">
          <a:xfrm>
            <a:off x="5214938" y="2357438"/>
            <a:ext cx="1192212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&lt;=10000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44114" name="Rectangle 18"/>
          <p:cNvSpPr>
            <a:spLocks noChangeArrowheads="1"/>
          </p:cNvSpPr>
          <p:nvPr/>
        </p:nvSpPr>
        <p:spPr bwMode="auto">
          <a:xfrm>
            <a:off x="351155" y="1279208"/>
            <a:ext cx="4032250" cy="7921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charset="-122"/>
              </a:rPr>
              <a:t>没有使用循环结构</a:t>
            </a:r>
            <a:endParaRPr lang="zh-CN" altLang="en-US" sz="2600" b="1" dirty="0">
              <a:latin typeface="+mn-lt"/>
              <a:ea typeface="微软雅黑" panose="020B0503020204020204" charset="-122"/>
            </a:endParaRPr>
          </a:p>
        </p:txBody>
      </p:sp>
      <p:sp>
        <p:nvSpPr>
          <p:cNvPr id="644115" name="Rectangle 19"/>
          <p:cNvSpPr>
            <a:spLocks noChangeArrowheads="1"/>
          </p:cNvSpPr>
          <p:nvPr/>
        </p:nvSpPr>
        <p:spPr bwMode="auto">
          <a:xfrm>
            <a:off x="4643438" y="1279525"/>
            <a:ext cx="4032250" cy="7921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charset="-122"/>
              </a:rPr>
              <a:t>使用</a:t>
            </a:r>
            <a:r>
              <a:rPr lang="en-US" altLang="zh-CN" sz="2600" b="1" dirty="0">
                <a:latin typeface="+mn-lt"/>
                <a:ea typeface="微软雅黑" panose="020B0503020204020204" charset="-122"/>
              </a:rPr>
              <a:t>while</a:t>
            </a:r>
            <a:r>
              <a:rPr lang="zh-CN" altLang="en-US" sz="2600" b="1" dirty="0">
                <a:latin typeface="+mn-lt"/>
                <a:ea typeface="微软雅黑" panose="020B0503020204020204" charset="-122"/>
              </a:rPr>
              <a:t>循环</a:t>
            </a:r>
            <a:endParaRPr lang="zh-CN" altLang="en-US" sz="2600" b="1" dirty="0">
              <a:latin typeface="+mn-lt"/>
              <a:ea typeface="微软雅黑" panose="020B050302020402020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93675" y="285750"/>
            <a:ext cx="8771255" cy="523875"/>
          </a:xfrm>
        </p:spPr>
        <p:txBody>
          <a:bodyPr/>
          <a:lstStyle/>
          <a:p>
            <a:pPr algn="l">
              <a:defRPr/>
            </a:pPr>
            <a:r>
              <a:rPr lang="zh-CN" dirty="0" smtClean="0"/>
              <a:t>（</a:t>
            </a:r>
            <a:r>
              <a:rPr lang="en-US" altLang="zh-CN" dirty="0" smtClean="0"/>
              <a:t>1</a:t>
            </a:r>
            <a:r>
              <a:rPr lang="zh-CN" dirty="0" smtClean="0"/>
              <a:t>）循环的作用</a:t>
            </a:r>
            <a:endParaRPr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bldLvl="0" animBg="1"/>
      <p:bldP spid="644101" grpId="0" bldLvl="0" animBg="1"/>
      <p:bldP spid="6441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34"/>
          <p:cNvSpPr>
            <a:spLocks noGrp="1"/>
          </p:cNvSpPr>
          <p:nvPr>
            <p:ph type="title"/>
          </p:nvPr>
        </p:nvSpPr>
        <p:spPr>
          <a:xfrm>
            <a:off x="443230" y="332740"/>
            <a:ext cx="4671060" cy="523875"/>
          </a:xfrm>
        </p:spPr>
        <p:txBody>
          <a:bodyPr/>
          <a:lstStyle/>
          <a:p>
            <a:pPr algn="l">
              <a:defRPr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smtClean="0"/>
              <a:t>w</a:t>
            </a:r>
            <a:r>
              <a:rPr lang="en-US" altLang="zh-CN" smtClean="0"/>
              <a:t>hile</a:t>
            </a:r>
            <a:r>
              <a:rPr smtClean="0"/>
              <a:t>循环</a:t>
            </a:r>
            <a:r>
              <a:rPr lang="zh-CN" smtClean="0"/>
              <a:t>的格式</a:t>
            </a:r>
            <a:endParaRPr lang="zh-CN" dirty="0" smtClean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algn="l">
              <a:defRPr/>
            </a:pPr>
            <a:endParaRPr lang="zh-CN" altLang="en-US" dirty="0" smtClean="0"/>
          </a:p>
          <a:p>
            <a:pPr algn="l">
              <a:defRPr/>
            </a:pPr>
            <a:endParaRPr lang="zh-CN" altLang="en-US" dirty="0" smtClean="0"/>
          </a:p>
          <a:p>
            <a:pPr algn="l">
              <a:defRPr/>
            </a:pPr>
            <a:endParaRPr lang="zh-CN" altLang="en-US" dirty="0" smtClean="0"/>
          </a:p>
          <a:p>
            <a:pPr lvl="1" algn="l">
              <a:defRPr/>
            </a:pPr>
            <a:endParaRPr lang="zh-CN" altLang="en-US" dirty="0" smtClean="0"/>
          </a:p>
          <a:p>
            <a:pPr algn="l">
              <a:defRPr/>
            </a:pPr>
            <a:endParaRPr lang="zh-CN" altLang="en-US" dirty="0" smtClean="0"/>
          </a:p>
          <a:p>
            <a:pPr algn="l">
              <a:defRPr/>
            </a:pPr>
            <a:endParaRPr lang="zh-CN" altLang="en-US" dirty="0" smtClean="0"/>
          </a:p>
          <a:p>
            <a:pPr algn="l">
              <a:defRPr/>
            </a:pPr>
            <a:endParaRPr lang="zh-CN" altLang="en-US" dirty="0" smtClean="0"/>
          </a:p>
          <a:p>
            <a:pPr algn="l">
              <a:defRPr/>
            </a:pPr>
            <a:r>
              <a:rPr lang="zh-CN" altLang="en-US" dirty="0" smtClean="0"/>
              <a:t>特点：先判断，再执行</a:t>
            </a:r>
            <a:endParaRPr lang="zh-CN" altLang="en-US" dirty="0"/>
          </a:p>
        </p:txBody>
      </p:sp>
      <p:sp>
        <p:nvSpPr>
          <p:cNvPr id="647172" name="AutoShape 4"/>
          <p:cNvSpPr>
            <a:spLocks noChangeArrowheads="1"/>
          </p:cNvSpPr>
          <p:nvPr/>
        </p:nvSpPr>
        <p:spPr bwMode="auto">
          <a:xfrm>
            <a:off x="285750" y="1827213"/>
            <a:ext cx="3417888" cy="1892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循环条件 </a:t>
            </a:r>
            <a:r>
              <a:rPr lang="en-US" altLang="zh-CN" b="1" dirty="0">
                <a:ea typeface="宋体" panose="02010600030101010101" pitchFamily="2" charset="-122"/>
              </a:rPr>
              <a:t>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循环操作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647173" name="AutoShape 5"/>
          <p:cNvSpPr>
            <a:spLocks noChangeArrowheads="1"/>
          </p:cNvSpPr>
          <p:nvPr/>
        </p:nvSpPr>
        <p:spPr bwMode="auto">
          <a:xfrm>
            <a:off x="1762125" y="1092200"/>
            <a:ext cx="4600575" cy="407988"/>
          </a:xfrm>
          <a:prstGeom prst="wedgeRoundRectCallout">
            <a:avLst>
              <a:gd name="adj1" fmla="val -19979"/>
              <a:gd name="adj2" fmla="val 5127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符合条件，循环继续执行；否则，循环退出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47174" name="AutoShape 6"/>
          <p:cNvSpPr>
            <a:spLocks noChangeArrowheads="1"/>
          </p:cNvSpPr>
          <p:nvPr/>
        </p:nvSpPr>
        <p:spPr bwMode="auto">
          <a:xfrm>
            <a:off x="831850" y="3429000"/>
            <a:ext cx="2768600" cy="407988"/>
          </a:xfrm>
          <a:prstGeom prst="wedgeRoundRectCallout">
            <a:avLst>
              <a:gd name="adj1" fmla="val -21065"/>
              <a:gd name="adj2" fmla="val -5049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循环中被重复执行的操作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47175" name="AutoShape 7"/>
          <p:cNvSpPr>
            <a:spLocks noChangeArrowheads="1"/>
          </p:cNvSpPr>
          <p:nvPr/>
        </p:nvSpPr>
        <p:spPr bwMode="auto">
          <a:xfrm>
            <a:off x="4139883" y="1412875"/>
            <a:ext cx="4457700" cy="2249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int count</a:t>
            </a:r>
            <a:r>
              <a:rPr lang="en-US" altLang="zh-CN" b="1" dirty="0">
                <a:ea typeface="宋体" panose="02010600030101010101" pitchFamily="2" charset="-122"/>
              </a:rPr>
              <a:t>= 1;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 </a:t>
            </a:r>
            <a:r>
              <a:rPr lang="en-US" altLang="zh-CN" b="1" dirty="0" err="1">
                <a:ea typeface="宋体" panose="02010600030101010101" pitchFamily="2" charset="-122"/>
              </a:rPr>
              <a:t>count</a:t>
            </a:r>
            <a:r>
              <a:rPr lang="en-US" altLang="zh-CN" b="1" dirty="0">
                <a:ea typeface="宋体" panose="02010600030101010101" pitchFamily="2" charset="-122"/>
              </a:rPr>
              <a:t> &lt;= 50  ) {	      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ea typeface="宋体" panose="02010600030101010101" pitchFamily="2" charset="-122"/>
              </a:rPr>
              <a:t>" +count+ "</a:t>
            </a:r>
            <a:r>
              <a:rPr lang="zh-CN" altLang="en-US" b="1" dirty="0">
                <a:ea typeface="宋体" panose="02010600030101010101" pitchFamily="2" charset="-122"/>
              </a:rPr>
              <a:t>遍写：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                 好好学习，天天向上！</a:t>
            </a:r>
            <a:r>
              <a:rPr lang="en-US" altLang="zh-CN" b="1" dirty="0">
                <a:ea typeface="宋体" panose="02010600030101010101" pitchFamily="2" charset="-122"/>
              </a:rPr>
              <a:t>");	   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++;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47176" name="Rectangle 8"/>
          <p:cNvSpPr>
            <a:spLocks noChangeArrowheads="1"/>
          </p:cNvSpPr>
          <p:nvPr/>
        </p:nvSpPr>
        <p:spPr bwMode="auto">
          <a:xfrm>
            <a:off x="6803708" y="2277110"/>
            <a:ext cx="1079500" cy="3095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7177" name="Rectangle 9"/>
          <p:cNvSpPr>
            <a:spLocks noChangeArrowheads="1"/>
          </p:cNvSpPr>
          <p:nvPr/>
        </p:nvSpPr>
        <p:spPr bwMode="auto">
          <a:xfrm>
            <a:off x="4571683" y="2546033"/>
            <a:ext cx="3954462" cy="64293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5220335" y="3572828"/>
            <a:ext cx="2552700" cy="2376487"/>
            <a:chOff x="3379" y="2523"/>
            <a:chExt cx="1608" cy="1497"/>
          </a:xfrm>
        </p:grpSpPr>
        <p:sp>
          <p:nvSpPr>
            <p:cNvPr id="22550" name="AutoShape 12"/>
            <p:cNvSpPr>
              <a:spLocks noChangeArrowheads="1"/>
            </p:cNvSpPr>
            <p:nvPr/>
          </p:nvSpPr>
          <p:spPr bwMode="auto">
            <a:xfrm>
              <a:off x="3515" y="3430"/>
              <a:ext cx="1225" cy="236"/>
            </a:xfrm>
            <a:prstGeom prst="flowChartProcess">
              <a:avLst/>
            </a:prstGeom>
            <a:noFill/>
            <a:ln w="25400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循环操作 </a:t>
              </a:r>
              <a:endParaRPr lang="zh-CN" altLang="en-US" sz="20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51" name="AutoShape 13"/>
            <p:cNvSpPr>
              <a:spLocks noChangeArrowheads="1"/>
            </p:cNvSpPr>
            <p:nvPr/>
          </p:nvSpPr>
          <p:spPr bwMode="auto">
            <a:xfrm>
              <a:off x="3470" y="2812"/>
              <a:ext cx="1270" cy="394"/>
            </a:xfrm>
            <a:prstGeom prst="flowChartDecision">
              <a:avLst/>
            </a:prstGeom>
            <a:noFill/>
            <a:ln w="25400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循环条件 </a:t>
              </a:r>
              <a:endParaRPr lang="zh-CN" altLang="en-US" sz="20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52" name="Line 14"/>
            <p:cNvSpPr>
              <a:spLocks noChangeShapeType="1"/>
            </p:cNvSpPr>
            <p:nvPr/>
          </p:nvSpPr>
          <p:spPr bwMode="auto">
            <a:xfrm flipH="1">
              <a:off x="4115" y="3206"/>
              <a:ext cx="0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15"/>
            <p:cNvSpPr>
              <a:spLocks noChangeShapeType="1"/>
            </p:cNvSpPr>
            <p:nvPr/>
          </p:nvSpPr>
          <p:spPr bwMode="auto">
            <a:xfrm flipH="1">
              <a:off x="3379" y="3784"/>
              <a:ext cx="736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16"/>
            <p:cNvSpPr>
              <a:spLocks noChangeShapeType="1"/>
            </p:cNvSpPr>
            <p:nvPr/>
          </p:nvSpPr>
          <p:spPr bwMode="auto">
            <a:xfrm flipV="1">
              <a:off x="3379" y="2750"/>
              <a:ext cx="0" cy="10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17"/>
            <p:cNvSpPr>
              <a:spLocks noChangeShapeType="1"/>
            </p:cNvSpPr>
            <p:nvPr/>
          </p:nvSpPr>
          <p:spPr bwMode="auto">
            <a:xfrm flipV="1">
              <a:off x="3379" y="2733"/>
              <a:ext cx="736" cy="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4115" y="2523"/>
              <a:ext cx="0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19"/>
            <p:cNvSpPr>
              <a:spLocks noChangeShapeType="1"/>
            </p:cNvSpPr>
            <p:nvPr/>
          </p:nvSpPr>
          <p:spPr bwMode="auto">
            <a:xfrm>
              <a:off x="4115" y="3679"/>
              <a:ext cx="0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Line 20"/>
            <p:cNvSpPr>
              <a:spLocks noChangeShapeType="1"/>
            </p:cNvSpPr>
            <p:nvPr/>
          </p:nvSpPr>
          <p:spPr bwMode="auto">
            <a:xfrm flipH="1" flipV="1">
              <a:off x="4740" y="3022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Line 21"/>
            <p:cNvSpPr>
              <a:spLocks noChangeShapeType="1"/>
            </p:cNvSpPr>
            <p:nvPr/>
          </p:nvSpPr>
          <p:spPr bwMode="auto">
            <a:xfrm>
              <a:off x="4921" y="3022"/>
              <a:ext cx="0" cy="8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Line 22"/>
            <p:cNvSpPr>
              <a:spLocks noChangeShapeType="1"/>
            </p:cNvSpPr>
            <p:nvPr/>
          </p:nvSpPr>
          <p:spPr bwMode="auto">
            <a:xfrm flipH="1">
              <a:off x="4115" y="3915"/>
              <a:ext cx="8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Line 23"/>
            <p:cNvSpPr>
              <a:spLocks noChangeShapeType="1"/>
            </p:cNvSpPr>
            <p:nvPr/>
          </p:nvSpPr>
          <p:spPr bwMode="auto">
            <a:xfrm>
              <a:off x="4115" y="3915"/>
              <a:ext cx="0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Rectangle 24"/>
            <p:cNvSpPr>
              <a:spLocks noChangeArrowheads="1"/>
            </p:cNvSpPr>
            <p:nvPr/>
          </p:nvSpPr>
          <p:spPr bwMode="auto">
            <a:xfrm>
              <a:off x="4129" y="314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真</a:t>
              </a:r>
              <a:endParaRPr lang="zh-CN" altLang="en-US" sz="20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63" name="Rectangle 25"/>
            <p:cNvSpPr>
              <a:spLocks noChangeArrowheads="1"/>
            </p:cNvSpPr>
            <p:nvPr/>
          </p:nvSpPr>
          <p:spPr bwMode="auto">
            <a:xfrm>
              <a:off x="4711" y="27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假</a:t>
              </a:r>
              <a:endParaRPr lang="zh-CN" altLang="en-US" sz="20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29"/>
          <p:cNvGrpSpPr/>
          <p:nvPr/>
        </p:nvGrpSpPr>
        <p:grpSpPr bwMode="auto">
          <a:xfrm>
            <a:off x="142875" y="873125"/>
            <a:ext cx="1000125" cy="400050"/>
            <a:chOff x="1000100" y="1801286"/>
            <a:chExt cx="1000132" cy="400110"/>
          </a:xfrm>
        </p:grpSpPr>
        <p:pic>
          <p:nvPicPr>
            <p:cNvPr id="2254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1903368" y="3000372"/>
            <a:ext cx="428628" cy="42862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1974806" y="1571612"/>
            <a:ext cx="500066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2" grpId="0" bldLvl="0" animBg="1"/>
      <p:bldP spid="647173" grpId="0" bldLvl="0" animBg="1"/>
      <p:bldP spid="647174" grpId="0" bldLvl="0" animBg="1"/>
      <p:bldP spid="647176" grpId="0" bldLvl="0" animBg="1"/>
      <p:bldP spid="64717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9" name="Rectangle 9"/>
          <p:cNvSpPr>
            <a:spLocks noGrp="1" noChangeArrowheads="1"/>
          </p:cNvSpPr>
          <p:nvPr>
            <p:ph type="title"/>
          </p:nvPr>
        </p:nvSpPr>
        <p:spPr>
          <a:xfrm>
            <a:off x="409575" y="285750"/>
            <a:ext cx="8555355" cy="523875"/>
          </a:xfrm>
        </p:spPr>
        <p:txBody>
          <a:bodyPr/>
          <a:lstStyle/>
          <a:p>
            <a:pPr algn="l">
              <a:defRPr/>
            </a:pPr>
            <a:r>
              <a:rPr lang="zh-CN" smtClean="0"/>
              <a:t>（</a:t>
            </a:r>
            <a:r>
              <a:rPr lang="en-US" altLang="zh-CN" smtClean="0"/>
              <a:t>3</a:t>
            </a:r>
            <a:r>
              <a:rPr lang="zh-CN" smtClean="0"/>
              <a:t>）</a:t>
            </a:r>
            <a:r>
              <a:rPr lang="en-US" altLang="zh-CN" smtClean="0"/>
              <a:t>while</a:t>
            </a:r>
            <a:r>
              <a:rPr smtClean="0"/>
              <a:t>循环</a:t>
            </a:r>
            <a:r>
              <a:rPr lang="zh-CN" smtClean="0"/>
              <a:t>流程图</a:t>
            </a:r>
            <a:endParaRPr lang="zh-CN" dirty="0" smtClean="0"/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2268220" y="1052513"/>
          <a:ext cx="5214938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icture" r:id="rId1" imgW="2809875" imgH="2628900" progId="Word.Picture.8">
                  <p:embed/>
                </p:oleObj>
              </mc:Choice>
              <mc:Fallback>
                <p:oleObj name="Picture" r:id="rId1" imgW="2809875" imgH="2628900" progId="Word.Picture.8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8220" y="1052513"/>
                        <a:ext cx="5214938" cy="5429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pPr algn="l">
              <a:defRPr/>
            </a:pPr>
            <a:r>
              <a:rPr lang="zh-CN" altLang="en-US" sz="3200" dirty="0" smtClean="0">
                <a:sym typeface="+mn-ea"/>
              </a:rPr>
              <a:t>猜数字：随机产生</a:t>
            </a:r>
            <a:r>
              <a:rPr lang="en-US" altLang="zh-CN" sz="3200" dirty="0" smtClean="0">
                <a:sym typeface="+mn-ea"/>
              </a:rPr>
              <a:t>0-33</a:t>
            </a:r>
            <a:r>
              <a:rPr lang="zh-CN" altLang="en-US" sz="3200" dirty="0" smtClean="0">
                <a:sym typeface="+mn-ea"/>
              </a:rPr>
              <a:t>的整数，随机输入与产生的数字相等</a:t>
            </a:r>
            <a:endParaRPr lang="zh-CN" altLang="en-US" sz="3200" dirty="0" smtClean="0"/>
          </a:p>
          <a:p>
            <a:pPr algn="l">
              <a:defRPr/>
            </a:pPr>
            <a:r>
              <a:rPr lang="zh-CN" altLang="en-US" sz="3200" dirty="0" smtClean="0">
                <a:sym typeface="+mn-ea"/>
              </a:rPr>
              <a:t>打印九九乘法表</a:t>
            </a:r>
            <a:endParaRPr lang="zh-CN" altLang="en-US" sz="3200" dirty="0" smtClean="0"/>
          </a:p>
          <a:p>
            <a:pPr algn="l">
              <a:defRPr/>
            </a:pPr>
            <a:r>
              <a:rPr lang="zh-CN" altLang="en-US" sz="3200" dirty="0" smtClean="0">
                <a:sym typeface="+mn-ea"/>
              </a:rPr>
              <a:t>求</a:t>
            </a:r>
            <a:r>
              <a:rPr lang="en-US" altLang="zh-CN" sz="3200" dirty="0" smtClean="0">
                <a:sym typeface="+mn-ea"/>
              </a:rPr>
              <a:t>100</a:t>
            </a:r>
            <a:r>
              <a:rPr lang="zh-CN" altLang="en-US" sz="3200" dirty="0" smtClean="0">
                <a:sym typeface="+mn-ea"/>
              </a:rPr>
              <a:t>以内的偶加和</a:t>
            </a:r>
            <a:endParaRPr lang="zh-CN" altLang="en-US" sz="3200" dirty="0" smtClean="0">
              <a:sym typeface="+mn-ea"/>
            </a:endParaRPr>
          </a:p>
          <a:p>
            <a:pPr algn="l">
              <a:defRPr/>
            </a:pPr>
            <a:r>
              <a:rPr lang="zh-CN" altLang="en-US" sz="3200" dirty="0" smtClean="0">
                <a:sym typeface="+mn-ea"/>
              </a:rPr>
              <a:t>其</a:t>
            </a:r>
            <a:r>
              <a:rPr lang="en-US" altLang="zh-CN" sz="3200" dirty="0" smtClean="0">
                <a:sym typeface="+mn-ea"/>
              </a:rPr>
              <a:t>10</a:t>
            </a:r>
            <a:r>
              <a:rPr lang="zh-CN" altLang="en-US" sz="3200" dirty="0" smtClean="0">
                <a:sym typeface="+mn-ea"/>
              </a:rPr>
              <a:t>以内的阶乘</a:t>
            </a:r>
            <a:endParaRPr lang="zh-CN" altLang="en-US" sz="3200" dirty="0" smtClean="0">
              <a:sym typeface="+mn-ea"/>
            </a:endParaRPr>
          </a:p>
          <a:p>
            <a:pPr algn="l">
              <a:defRPr/>
            </a:pPr>
            <a:r>
              <a:rPr lang="zh-CN" altLang="en-US" sz="3200" dirty="0" smtClean="0">
                <a:sym typeface="+mn-ea"/>
              </a:rPr>
              <a:t>完成计算器的编写</a:t>
            </a:r>
            <a:endParaRPr lang="zh-CN" altLang="en-US" sz="3200" dirty="0" smtClean="0"/>
          </a:p>
          <a:p>
            <a:endParaRPr lang="zh-CN" altLang="en-US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0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4</a:t>
            </a:r>
            <a:r>
              <a:rPr lang="zh-CN" altLang="en-US" sz="3200" dirty="0">
                <a:sym typeface="+mn-ea"/>
              </a:rPr>
              <a:t>）代码实现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3.1 </a:t>
            </a:r>
            <a:r>
              <a:rPr lang="zh-CN" altLang="en-US">
                <a:solidFill>
                  <a:schemeClr val="bg1"/>
                </a:solidFill>
              </a:rPr>
              <a:t>流程控制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3.4.2 for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8739188" y="227965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sz="4400" b="1">
              <a:solidFill>
                <a:schemeClr val="tx2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187450" y="5013325"/>
            <a:ext cx="15843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179388" y="3068638"/>
            <a:ext cx="4249737" cy="1911350"/>
          </a:xfrm>
          <a:prstGeom prst="roundRect">
            <a:avLst>
              <a:gd name="adj" fmla="val 230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while(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&lt;100){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79705" lvl="1" algn="l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"好好学习！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79705" lvl="1" algn="l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++;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}   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auto">
          <a:xfrm>
            <a:off x="4427538" y="3071813"/>
            <a:ext cx="4449762" cy="19288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pPr algn="l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for(</a:t>
            </a: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=0;i&lt;100;i++){ 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79705" lvl="1" algn="l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"好好学习！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2558" name="AutoShape 14"/>
          <p:cNvSpPr>
            <a:spLocks noChangeArrowheads="1"/>
          </p:cNvSpPr>
          <p:nvPr/>
        </p:nvSpPr>
        <p:spPr bwMode="auto">
          <a:xfrm>
            <a:off x="827088" y="2133600"/>
            <a:ext cx="2176462" cy="407988"/>
          </a:xfrm>
          <a:prstGeom prst="wedgeRoundRectCallout">
            <a:avLst>
              <a:gd name="adj1" fmla="val -15026"/>
              <a:gd name="adj2" fmla="val 514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while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2559" name="AutoShape 15"/>
          <p:cNvSpPr>
            <a:spLocks noChangeArrowheads="1"/>
          </p:cNvSpPr>
          <p:nvPr/>
        </p:nvSpPr>
        <p:spPr bwMode="auto">
          <a:xfrm>
            <a:off x="6156325" y="2060575"/>
            <a:ext cx="1924050" cy="407988"/>
          </a:xfrm>
          <a:prstGeom prst="wedgeRoundRectCallout">
            <a:avLst>
              <a:gd name="adj1" fmla="val -26566"/>
              <a:gd name="adj2" fmla="val 5281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2560" name="AutoShape 16"/>
          <p:cNvSpPr>
            <a:spLocks noChangeArrowheads="1"/>
          </p:cNvSpPr>
          <p:nvPr/>
        </p:nvSpPr>
        <p:spPr bwMode="auto">
          <a:xfrm>
            <a:off x="3143250" y="2500313"/>
            <a:ext cx="2363788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特点：循环次数固定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79705" y="620395"/>
            <a:ext cx="3855720" cy="523875"/>
          </a:xfrm>
        </p:spPr>
        <p:txBody>
          <a:bodyPr/>
          <a:lstStyle/>
          <a:p>
            <a:pPr algn="l">
              <a:defRPr/>
            </a:pPr>
            <a:r>
              <a:rPr lang="zh-CN" dirty="0"/>
              <a:t>（</a:t>
            </a:r>
            <a:r>
              <a:rPr lang="en-US" altLang="zh-CN" dirty="0"/>
              <a:t>1</a:t>
            </a:r>
            <a:r>
              <a:rPr lang="zh-CN" dirty="0"/>
              <a:t>）</a:t>
            </a:r>
            <a:r>
              <a:rPr lang="en-US" altLang="zh-CN" dirty="0"/>
              <a:t>for</a:t>
            </a:r>
            <a:r>
              <a:rPr lang="zh-CN" altLang="en-US" dirty="0"/>
              <a:t>循环的作用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 bwMode="auto">
          <a:xfrm rot="5400000">
            <a:off x="1464447" y="2750339"/>
            <a:ext cx="571504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rot="5400000">
            <a:off x="6607983" y="2750339"/>
            <a:ext cx="642942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3643306" y="4714884"/>
            <a:ext cx="1643074" cy="1588"/>
          </a:xfrm>
          <a:prstGeom prst="straightConnector1">
            <a:avLst/>
          </a:prstGeom>
          <a:ln w="63500"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5400000">
            <a:off x="3178959" y="2964653"/>
            <a:ext cx="500066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 bwMode="auto">
          <a:xfrm>
            <a:off x="3000375" y="5084763"/>
            <a:ext cx="2643188" cy="915987"/>
            <a:chOff x="3000375" y="5084763"/>
            <a:chExt cx="2643188" cy="915987"/>
          </a:xfrm>
        </p:grpSpPr>
        <p:sp>
          <p:nvSpPr>
            <p:cNvPr id="492552" name="AutoShape 8"/>
            <p:cNvSpPr>
              <a:spLocks noChangeArrowheads="1"/>
            </p:cNvSpPr>
            <p:nvPr/>
          </p:nvSpPr>
          <p:spPr bwMode="auto">
            <a:xfrm>
              <a:off x="3000375" y="5214938"/>
              <a:ext cx="2643188" cy="78581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l">
                <a:defRPr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</a:rPr>
                <a:t>for</a:t>
              </a: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比</a:t>
              </a:r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</a:rPr>
                <a:t>while</a:t>
              </a: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更简洁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74" name="AutoShape 4"/>
            <p:cNvSpPr>
              <a:spLocks noChangeArrowheads="1"/>
            </p:cNvSpPr>
            <p:nvPr/>
          </p:nvSpPr>
          <p:spPr bwMode="gray">
            <a:xfrm>
              <a:off x="5108575" y="5084763"/>
              <a:ext cx="357188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l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charset="-122"/>
                  <a:ea typeface="微软雅黑" panose="020B050302020402020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bldLvl="0" animBg="1"/>
      <p:bldP spid="492550" grpId="0" bldLvl="0" animBg="1"/>
      <p:bldP spid="492558" grpId="0" bldLvl="0" animBg="1"/>
      <p:bldP spid="492559" grpId="0" bldLvl="0" animBg="1"/>
      <p:bldP spid="492560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601" name="AutoShape 9"/>
          <p:cNvSpPr>
            <a:spLocks noChangeArrowheads="1"/>
          </p:cNvSpPr>
          <p:nvPr/>
        </p:nvSpPr>
        <p:spPr bwMode="auto">
          <a:xfrm>
            <a:off x="911225" y="4164013"/>
            <a:ext cx="7031038" cy="1173162"/>
          </a:xfrm>
          <a:prstGeom prst="roundRect">
            <a:avLst>
              <a:gd name="adj" fmla="val 29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(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 ;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&lt; 100 ;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  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"好好学习！"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215900" y="188595"/>
            <a:ext cx="5405755" cy="523875"/>
          </a:xfrm>
        </p:spPr>
        <p:txBody>
          <a:bodyPr/>
          <a:lstStyle/>
          <a:p>
            <a:pPr algn="l">
              <a:defRPr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for</a:t>
            </a:r>
            <a:r>
              <a:rPr smtClean="0"/>
              <a:t>循环</a:t>
            </a:r>
            <a:r>
              <a:rPr lang="zh-CN" smtClean="0"/>
              <a:t>的语法</a:t>
            </a:r>
            <a:endParaRPr lang="zh-CN" dirty="0" smtClean="0"/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algn="l">
              <a:defRPr/>
            </a:pPr>
            <a:r>
              <a:rPr lang="en-US" altLang="zh-CN" smtClean="0"/>
              <a:t>for</a:t>
            </a:r>
            <a:r>
              <a:rPr lang="zh-CN" altLang="en-US" smtClean="0"/>
              <a:t>循环的语法和执行顺序</a:t>
            </a:r>
            <a:endParaRPr lang="zh-CN" altLang="en-US" smtClean="0"/>
          </a:p>
          <a:p>
            <a:pPr algn="l">
              <a:defRPr/>
            </a:pPr>
            <a:endParaRPr lang="zh-CN" altLang="en-US" dirty="0" smtClean="0"/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>
            <a:off x="1330325" y="3792538"/>
            <a:ext cx="30257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5003800" y="3289300"/>
            <a:ext cx="1871663" cy="609600"/>
          </a:xfrm>
          <a:prstGeom prst="wedgeRectCallout">
            <a:avLst>
              <a:gd name="adj1" fmla="val -50764"/>
              <a:gd name="adj2" fmla="val 1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zh-CN" altLang="en-US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900113" y="2636838"/>
            <a:ext cx="777557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solidFill>
                  <a:srgbClr val="FF0000"/>
                </a:solidFill>
                <a:ea typeface="黑体" panose="02010609060101010101" pitchFamily="2" charset="-122"/>
              </a:rPr>
              <a:t>for</a:t>
            </a:r>
            <a:r>
              <a:rPr lang="en-US" altLang="zh-CN" sz="2000" b="1">
                <a:ea typeface="黑体" panose="02010609060101010101" pitchFamily="2" charset="-122"/>
              </a:rPr>
              <a:t>( </a:t>
            </a:r>
            <a:r>
              <a:rPr lang="en-US" altLang="zh-CN" sz="2000">
                <a:ea typeface="黑体" panose="02010609060101010101" pitchFamily="2" charset="-122"/>
              </a:rPr>
              <a:t>                         </a:t>
            </a:r>
            <a:r>
              <a:rPr lang="en-US" altLang="zh-CN" sz="2400" b="1">
                <a:ea typeface="黑体" panose="02010609060101010101" pitchFamily="2" charset="-122"/>
              </a:rPr>
              <a:t>;</a:t>
            </a:r>
            <a:r>
              <a:rPr lang="en-US" altLang="zh-CN" sz="2400">
                <a:ea typeface="黑体" panose="02010609060101010101" pitchFamily="2" charset="-122"/>
              </a:rPr>
              <a:t>                        </a:t>
            </a:r>
            <a:r>
              <a:rPr lang="en-US" altLang="zh-CN" sz="2400" b="1">
                <a:ea typeface="黑体" panose="02010609060101010101" pitchFamily="2" charset="-122"/>
              </a:rPr>
              <a:t>;</a:t>
            </a:r>
            <a:r>
              <a:rPr lang="en-US" altLang="zh-CN" sz="2400">
                <a:ea typeface="黑体" panose="02010609060101010101" pitchFamily="2" charset="-122"/>
              </a:rPr>
              <a:t>                        </a:t>
            </a:r>
            <a:r>
              <a:rPr lang="en-US" altLang="zh-CN" sz="2000" b="1">
                <a:ea typeface="黑体" panose="02010609060101010101" pitchFamily="2" charset="-122"/>
              </a:rPr>
              <a:t>){</a:t>
            </a:r>
            <a:endParaRPr lang="en-US" altLang="zh-CN" sz="2000" b="1">
              <a:ea typeface="黑体" panose="02010609060101010101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>
                <a:ea typeface="黑体" panose="02010609060101010101" pitchFamily="2" charset="-122"/>
              </a:rPr>
              <a:t>                           </a:t>
            </a:r>
            <a:r>
              <a:rPr lang="en-US" altLang="zh-CN" sz="2400" b="1">
                <a:ea typeface="黑体" panose="02010609060101010101" pitchFamily="2" charset="-122"/>
              </a:rPr>
              <a:t>;</a:t>
            </a:r>
            <a:endParaRPr lang="en-US" altLang="zh-CN" sz="2400" b="1">
              <a:ea typeface="黑体" panose="02010609060101010101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ea typeface="黑体" panose="02010609060101010101" pitchFamily="2" charset="-122"/>
              </a:rPr>
              <a:t>} </a:t>
            </a:r>
            <a:endParaRPr lang="en-US" altLang="zh-CN" sz="2400" b="1">
              <a:ea typeface="黑体" panose="02010609060101010101" pitchFamily="2" charset="-122"/>
            </a:endParaRP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gray">
          <a:xfrm>
            <a:off x="4318000" y="2278063"/>
            <a:ext cx="135572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条件为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true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4600" name="AutoShape 8"/>
          <p:cNvSpPr>
            <a:spLocks noChangeArrowheads="1"/>
          </p:cNvSpPr>
          <p:nvPr/>
        </p:nvSpPr>
        <p:spPr bwMode="gray">
          <a:xfrm>
            <a:off x="3419475" y="3286125"/>
            <a:ext cx="1674813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循环体被执行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4603" name="Text Box 11"/>
          <p:cNvSpPr txBox="1">
            <a:spLocks noChangeArrowheads="1"/>
          </p:cNvSpPr>
          <p:nvPr/>
        </p:nvSpPr>
        <p:spPr bwMode="auto">
          <a:xfrm>
            <a:off x="1120775" y="2706688"/>
            <a:ext cx="245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>
                <a:ea typeface="黑体" panose="02010609060101010101" pitchFamily="2" charset="-122"/>
              </a:rPr>
              <a:t>       表达式</a:t>
            </a:r>
            <a:r>
              <a:rPr lang="en-US" altLang="zh-CN" sz="2400" b="1">
                <a:ea typeface="黑体" panose="02010609060101010101" pitchFamily="2" charset="-122"/>
              </a:rPr>
              <a:t>1       </a:t>
            </a:r>
            <a:endParaRPr lang="en-US" altLang="zh-CN" sz="2400" b="1">
              <a:ea typeface="黑体" panose="02010609060101010101" pitchFamily="2" charset="-122"/>
            </a:endParaRPr>
          </a:p>
        </p:txBody>
      </p:sp>
      <p:sp>
        <p:nvSpPr>
          <p:cNvPr id="494604" name="Text Box 12"/>
          <p:cNvSpPr txBox="1">
            <a:spLocks noChangeArrowheads="1"/>
          </p:cNvSpPr>
          <p:nvPr/>
        </p:nvSpPr>
        <p:spPr bwMode="auto">
          <a:xfrm>
            <a:off x="3009900" y="2713038"/>
            <a:ext cx="245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>
                <a:ea typeface="黑体" panose="02010609060101010101" pitchFamily="2" charset="-122"/>
              </a:rPr>
              <a:t>       表达式</a:t>
            </a:r>
            <a:r>
              <a:rPr lang="en-US" altLang="zh-CN" sz="2400" b="1">
                <a:ea typeface="黑体" panose="02010609060101010101" pitchFamily="2" charset="-122"/>
              </a:rPr>
              <a:t>2       </a:t>
            </a:r>
            <a:endParaRPr lang="en-US" altLang="zh-CN" sz="2400" b="1">
              <a:ea typeface="黑体" panose="02010609060101010101" pitchFamily="2" charset="-122"/>
            </a:endParaRPr>
          </a:p>
        </p:txBody>
      </p:sp>
      <p:sp>
        <p:nvSpPr>
          <p:cNvPr id="494605" name="Text Box 13"/>
          <p:cNvSpPr txBox="1">
            <a:spLocks noChangeArrowheads="1"/>
          </p:cNvSpPr>
          <p:nvPr/>
        </p:nvSpPr>
        <p:spPr bwMode="auto">
          <a:xfrm>
            <a:off x="5268913" y="2706688"/>
            <a:ext cx="219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>
                <a:ea typeface="黑体" panose="02010609060101010101" pitchFamily="2" charset="-122"/>
              </a:rPr>
              <a:t>       表达式</a:t>
            </a:r>
            <a:r>
              <a:rPr lang="en-US" altLang="zh-CN" sz="2400" b="1">
                <a:ea typeface="黑体" panose="02010609060101010101" pitchFamily="2" charset="-122"/>
              </a:rPr>
              <a:t>3    </a:t>
            </a:r>
            <a:endParaRPr lang="en-US" altLang="zh-CN" sz="2400" b="1">
              <a:ea typeface="黑体" panose="02010609060101010101" pitchFamily="2" charset="-122"/>
            </a:endParaRPr>
          </a:p>
        </p:txBody>
      </p:sp>
      <p:sp>
        <p:nvSpPr>
          <p:cNvPr id="494606" name="Rectangle 14"/>
          <p:cNvSpPr>
            <a:spLocks noChangeArrowheads="1"/>
          </p:cNvSpPr>
          <p:nvPr/>
        </p:nvSpPr>
        <p:spPr bwMode="auto">
          <a:xfrm>
            <a:off x="1571625" y="4224338"/>
            <a:ext cx="881063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7" name="Rectangle 15"/>
          <p:cNvSpPr>
            <a:spLocks noChangeArrowheads="1"/>
          </p:cNvSpPr>
          <p:nvPr/>
        </p:nvSpPr>
        <p:spPr bwMode="auto">
          <a:xfrm>
            <a:off x="2771775" y="4224338"/>
            <a:ext cx="935038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8" name="Rectangle 16"/>
          <p:cNvSpPr>
            <a:spLocks noChangeArrowheads="1"/>
          </p:cNvSpPr>
          <p:nvPr/>
        </p:nvSpPr>
        <p:spPr bwMode="auto">
          <a:xfrm>
            <a:off x="3921125" y="4224338"/>
            <a:ext cx="577850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1500188" y="4630738"/>
            <a:ext cx="3816350" cy="36988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298450" y="3189288"/>
            <a:ext cx="371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         循环操作      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94611" name="AutoShape 19"/>
          <p:cNvSpPr>
            <a:spLocks noChangeArrowheads="1"/>
          </p:cNvSpPr>
          <p:nvPr/>
        </p:nvSpPr>
        <p:spPr bwMode="auto">
          <a:xfrm>
            <a:off x="1571625" y="2714625"/>
            <a:ext cx="1597025" cy="4079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l"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参数初始化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4612" name="AutoShape 20"/>
          <p:cNvSpPr>
            <a:spLocks noChangeArrowheads="1"/>
          </p:cNvSpPr>
          <p:nvPr/>
        </p:nvSpPr>
        <p:spPr bwMode="auto">
          <a:xfrm>
            <a:off x="3562350" y="2667000"/>
            <a:ext cx="1439863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l"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条件判断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4613" name="AutoShape 21"/>
          <p:cNvSpPr>
            <a:spLocks noChangeArrowheads="1"/>
          </p:cNvSpPr>
          <p:nvPr/>
        </p:nvSpPr>
        <p:spPr bwMode="auto">
          <a:xfrm>
            <a:off x="5561013" y="2667000"/>
            <a:ext cx="1890712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l"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更新循环变量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502" name="组合 27"/>
          <p:cNvGrpSpPr/>
          <p:nvPr/>
        </p:nvGrpSpPr>
        <p:grpSpPr bwMode="auto">
          <a:xfrm>
            <a:off x="71438" y="857250"/>
            <a:ext cx="1000125" cy="400050"/>
            <a:chOff x="1000100" y="1801286"/>
            <a:chExt cx="1000132" cy="400110"/>
          </a:xfrm>
        </p:grpSpPr>
        <p:pic>
          <p:nvPicPr>
            <p:cNvPr id="205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4" name="椭圆 33"/>
          <p:cNvSpPr/>
          <p:nvPr/>
        </p:nvSpPr>
        <p:spPr bwMode="auto">
          <a:xfrm>
            <a:off x="2071688" y="2214563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3786188" y="2214563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6357938" y="2286000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1071563" y="3214688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Freeform 12"/>
          <p:cNvSpPr/>
          <p:nvPr/>
        </p:nvSpPr>
        <p:spPr bwMode="auto">
          <a:xfrm rot="6247613">
            <a:off x="4539166" y="2724595"/>
            <a:ext cx="969968" cy="835708"/>
          </a:xfrm>
          <a:prstGeom prst="arc">
            <a:avLst>
              <a:gd name="adj1" fmla="val 10930154"/>
              <a:gd name="adj2" fmla="val 20509243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l">
              <a:defRPr/>
            </a:pPr>
            <a:endParaRPr lang="zh-CN" altLang="en-US" baseline="-25000" dirty="0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027113" y="5678488"/>
            <a:ext cx="6654800" cy="585787"/>
            <a:chOff x="1027113" y="5678488"/>
            <a:chExt cx="6654800" cy="585787"/>
          </a:xfrm>
        </p:grpSpPr>
        <p:sp>
          <p:nvSpPr>
            <p:cNvPr id="494602" name="AutoShape 10"/>
            <p:cNvSpPr>
              <a:spLocks noChangeArrowheads="1"/>
            </p:cNvSpPr>
            <p:nvPr/>
          </p:nvSpPr>
          <p:spPr bwMode="auto">
            <a:xfrm>
              <a:off x="1027113" y="5857875"/>
              <a:ext cx="6654800" cy="406400"/>
            </a:xfrm>
            <a:prstGeom prst="roundRect">
              <a:avLst>
                <a:gd name="adj" fmla="val 843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l">
                <a:defRPr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 代码规范：格式对齐、代码的缩进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512" name="AutoShape 4"/>
            <p:cNvSpPr>
              <a:spLocks noChangeArrowheads="1"/>
            </p:cNvSpPr>
            <p:nvPr/>
          </p:nvSpPr>
          <p:spPr bwMode="gray">
            <a:xfrm>
              <a:off x="6875463" y="5678488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l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charset="-122"/>
                  <a:ea typeface="微软雅黑" panose="020B050302020402020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494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5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1" grpId="0" bldLvl="0" animBg="1"/>
      <p:bldP spid="494603" grpId="0"/>
      <p:bldP spid="494603" grpId="1"/>
      <p:bldP spid="494604" grpId="0"/>
      <p:bldP spid="494605" grpId="0"/>
      <p:bldP spid="494606" grpId="0" bldLvl="0" animBg="1"/>
      <p:bldP spid="494606" grpId="1" bldLvl="0" animBg="1"/>
      <p:bldP spid="494607" grpId="0" bldLvl="0" animBg="1"/>
      <p:bldP spid="494607" grpId="1" bldLvl="0" animBg="1"/>
      <p:bldP spid="494608" grpId="0" bldLvl="0" animBg="1"/>
      <p:bldP spid="494609" grpId="0" bldLvl="0" animBg="1"/>
      <p:bldP spid="494609" grpId="1" bldLvl="0" animBg="1"/>
      <p:bldP spid="494611" grpId="0" bldLvl="0" animBg="1"/>
      <p:bldP spid="494612" grpId="0" bldLvl="0" animBg="1"/>
      <p:bldP spid="494613" grpId="0" bldLvl="0" animBg="1"/>
      <p:bldP spid="34" grpId="0" bldLvl="0" animBg="1"/>
      <p:bldP spid="37" grpId="0" bldLvl="0" animBg="1"/>
      <p:bldP spid="38" grpId="0" bldLvl="0" animBg="1"/>
      <p:bldP spid="39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algn="l">
              <a:defRPr/>
            </a:pPr>
            <a:r>
              <a:rPr lang="zh-CN" altLang="en-US" dirty="0"/>
              <a:t>循环输入刘涛结业考试的</a:t>
            </a:r>
            <a:r>
              <a:rPr lang="en-US" altLang="zh-CN" dirty="0"/>
              <a:t>5</a:t>
            </a:r>
            <a:r>
              <a:rPr lang="zh-CN" altLang="en-US" dirty="0"/>
              <a:t>门课成绩，并计算平均分</a:t>
            </a:r>
            <a:endParaRPr lang="zh-CN" altLang="en-US" dirty="0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62021" y="2928934"/>
            <a:ext cx="6810375" cy="647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charset="-122"/>
              </a:rPr>
              <a:t>循环次数固定</a:t>
            </a:r>
            <a:endParaRPr lang="en-US" altLang="zh-CN" sz="2600" b="1" dirty="0">
              <a:latin typeface="+mn-lt"/>
              <a:ea typeface="微软雅黑" panose="020B050302020402020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charset="-122"/>
              </a:rPr>
              <a:t>使用</a:t>
            </a:r>
            <a:r>
              <a:rPr lang="en-US" altLang="zh-CN" sz="2600" b="1" dirty="0">
                <a:latin typeface="+mn-lt"/>
                <a:ea typeface="微软雅黑" panose="020B0503020204020204" charset="-122"/>
              </a:rPr>
              <a:t>for</a:t>
            </a:r>
            <a:r>
              <a:rPr lang="zh-CN" altLang="en-US" sz="2600" b="1" dirty="0">
                <a:latin typeface="+mn-lt"/>
                <a:ea typeface="微软雅黑" panose="020B0503020204020204" charset="-122"/>
              </a:rPr>
              <a:t>循环结构的</a:t>
            </a:r>
            <a:r>
              <a:rPr lang="zh-CN" altLang="en-US" sz="2600" b="1" dirty="0" smtClean="0">
                <a:latin typeface="+mn-lt"/>
                <a:ea typeface="微软雅黑" panose="020B0503020204020204" charset="-122"/>
              </a:rPr>
              <a:t>步骤</a:t>
            </a:r>
            <a:endParaRPr lang="zh-CN" altLang="en-US" sz="2600" b="1" dirty="0" smtClean="0">
              <a:latin typeface="+mn-lt"/>
              <a:ea typeface="微软雅黑" panose="020B0503020204020204" charset="-122"/>
            </a:endParaRPr>
          </a:p>
          <a:p>
            <a:pPr marL="914400" lvl="1" indent="-457200" algn="l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lt"/>
                <a:ea typeface="微软雅黑" panose="020B0503020204020204" charset="-122"/>
              </a:rPr>
              <a:t>分析循环条件和循环操作</a:t>
            </a:r>
            <a:endParaRPr lang="zh-CN" altLang="en-US" sz="2400" b="1" dirty="0" smtClean="0">
              <a:latin typeface="+mn-lt"/>
              <a:ea typeface="微软雅黑" panose="020B0503020204020204" charset="-122"/>
            </a:endParaRPr>
          </a:p>
          <a:p>
            <a:pPr marL="914400" lvl="1" indent="-457200" algn="l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lt"/>
                <a:ea typeface="微软雅黑" panose="020B0503020204020204" charset="-122"/>
              </a:rPr>
              <a:t>套用</a:t>
            </a:r>
            <a:r>
              <a:rPr lang="en-US" altLang="zh-CN" sz="2400" b="1" dirty="0" smtClean="0">
                <a:latin typeface="+mn-lt"/>
                <a:ea typeface="微软雅黑" panose="020B0503020204020204" charset="-122"/>
              </a:rPr>
              <a:t>for</a:t>
            </a:r>
            <a:r>
              <a:rPr lang="zh-CN" altLang="en-US" sz="2400" b="1" dirty="0" smtClean="0">
                <a:latin typeface="+mn-lt"/>
                <a:ea typeface="微软雅黑" panose="020B0503020204020204" charset="-122"/>
              </a:rPr>
              <a:t>语法写出代码</a:t>
            </a:r>
            <a:endParaRPr lang="zh-CN" altLang="en-US" sz="2400" b="1" dirty="0" smtClean="0">
              <a:latin typeface="+mn-lt"/>
              <a:ea typeface="微软雅黑" panose="020B0503020204020204" charset="-122"/>
            </a:endParaRPr>
          </a:p>
          <a:p>
            <a:pPr marL="914400" lvl="1" indent="-457200" algn="l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lt"/>
                <a:ea typeface="微软雅黑" panose="020B0503020204020204" charset="-122"/>
              </a:rPr>
              <a:t>检查循环是否能够退出</a:t>
            </a:r>
            <a:endParaRPr lang="zh-CN" altLang="en-US" sz="2400" b="1" dirty="0">
              <a:latin typeface="+mn-lt"/>
              <a:ea typeface="微软雅黑" panose="020B0503020204020204" charset="-122"/>
            </a:endParaRPr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gray">
          <a:xfrm>
            <a:off x="1500166" y="5500707"/>
            <a:ext cx="1644650" cy="414337"/>
          </a:xfrm>
          <a:prstGeom prst="rightArrow">
            <a:avLst>
              <a:gd name="adj1" fmla="val 71583"/>
              <a:gd name="adj2" fmla="val 8125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ea typeface="宋体" panose="02010600030101010101" pitchFamily="2" charset="-122"/>
              </a:rPr>
              <a:t>结合问题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96649" name="Rectangle 9"/>
          <p:cNvSpPr>
            <a:spLocks noGrp="1" noChangeArrowheads="1"/>
          </p:cNvSpPr>
          <p:nvPr>
            <p:ph type="title"/>
          </p:nvPr>
        </p:nvSpPr>
        <p:spPr>
          <a:xfrm>
            <a:off x="357505" y="332740"/>
            <a:ext cx="4302760" cy="523875"/>
          </a:xfrm>
        </p:spPr>
        <p:txBody>
          <a:bodyPr/>
          <a:lstStyle/>
          <a:p>
            <a:pPr algn="l">
              <a:defRPr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for</a:t>
            </a:r>
            <a:r>
              <a:rPr smtClean="0"/>
              <a:t>循环</a:t>
            </a:r>
            <a:r>
              <a:rPr lang="zh-CN" smtClean="0"/>
              <a:t>的使用</a:t>
            </a:r>
            <a:endParaRPr lang="zh-CN" smtClean="0"/>
          </a:p>
        </p:txBody>
      </p:sp>
      <p:grpSp>
        <p:nvGrpSpPr>
          <p:cNvPr id="21511" name="组合 10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151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3"/>
          <p:cNvGrpSpPr/>
          <p:nvPr/>
        </p:nvGrpSpPr>
        <p:grpSpPr bwMode="auto">
          <a:xfrm>
            <a:off x="71438" y="2285992"/>
            <a:ext cx="1000125" cy="447675"/>
            <a:chOff x="1000100" y="3235185"/>
            <a:chExt cx="1000132" cy="446983"/>
          </a:xfrm>
        </p:grpSpPr>
        <p:pic>
          <p:nvPicPr>
            <p:cNvPr id="215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3286103" y="5364182"/>
            <a:ext cx="4214813" cy="77946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46800" rIns="0" bIns="46800" anchor="ctr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rgbClr val="FFC000"/>
                </a:solidFill>
                <a:latin typeface="Arial" panose="020B0604020202020204"/>
                <a:ea typeface="黑体" panose="02010609060101010101" pitchFamily="2" charset="-122"/>
              </a:rPr>
              <a:t>循环条件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：循环的次数不足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5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，继续循环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rgbClr val="FFC000"/>
                </a:solidFill>
                <a:latin typeface="Arial" panose="020B0604020202020204"/>
                <a:ea typeface="黑体" panose="02010609060101010101" pitchFamily="2" charset="-122"/>
              </a:rPr>
              <a:t>循环操作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：录入成绩，计算成绩之和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6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6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6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6" grpId="0" bldLvl="0" animBg="1"/>
      <p:bldP spid="496644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pPr algn="l">
              <a:defRPr/>
            </a:pPr>
            <a:r>
              <a:rPr lang="en-US" altLang="zh-CN" sz="3200" dirty="0" smtClean="0">
                <a:sym typeface="+mn-ea"/>
              </a:rPr>
              <a:t>求1~100之间不能被3整除的数之和</a:t>
            </a:r>
            <a:endParaRPr lang="en-US" altLang="zh-CN" sz="3200" dirty="0" smtClean="0"/>
          </a:p>
          <a:p>
            <a:pPr algn="l">
              <a:defRPr/>
            </a:pPr>
            <a:r>
              <a:rPr lang="zh-CN" altLang="en-US" sz="3200" dirty="0" smtClean="0"/>
              <a:t>打印菱形</a:t>
            </a:r>
            <a:endParaRPr lang="zh-CN" altLang="en-US" sz="3200" dirty="0" smtClean="0"/>
          </a:p>
          <a:p>
            <a:pPr algn="l">
              <a:defRPr/>
            </a:pPr>
            <a:r>
              <a:rPr lang="zh-CN" altLang="en-US" sz="3200" dirty="0" smtClean="0"/>
              <a:t>打印数字金字塔</a:t>
            </a:r>
            <a:endParaRPr lang="en-US" altLang="zh-CN" sz="3200" dirty="0" smtClean="0"/>
          </a:p>
          <a:p>
            <a:endParaRPr lang="en-US" altLang="zh-CN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0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4</a:t>
            </a:r>
            <a:r>
              <a:rPr lang="zh-CN" altLang="en-US" sz="3200" dirty="0">
                <a:sym typeface="+mn-ea"/>
              </a:rPr>
              <a:t>）代码实现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3.4.3 break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3" name="Rectangle 13"/>
          <p:cNvSpPr>
            <a:spLocks noGrp="1" noChangeArrowheads="1"/>
          </p:cNvSpPr>
          <p:nvPr>
            <p:ph type="title"/>
          </p:nvPr>
        </p:nvSpPr>
        <p:spPr>
          <a:xfrm>
            <a:off x="340360" y="285750"/>
            <a:ext cx="8624570" cy="523875"/>
          </a:xfrm>
        </p:spPr>
        <p:txBody>
          <a:bodyPr/>
          <a:lstStyle/>
          <a:p>
            <a:pPr algn="l">
              <a:defRPr/>
            </a:pPr>
            <a:r>
              <a:rPr lang="zh-CN" smtClean="0"/>
              <a:t>（</a:t>
            </a:r>
            <a:r>
              <a:rPr lang="en-US" altLang="zh-CN" smtClean="0"/>
              <a:t>1</a:t>
            </a:r>
            <a:r>
              <a:rPr lang="zh-CN" smtClean="0"/>
              <a:t>）</a:t>
            </a:r>
            <a:r>
              <a:rPr smtClean="0"/>
              <a:t>什么是</a:t>
            </a:r>
            <a:r>
              <a:rPr lang="en-US" altLang="zh-CN" smtClean="0"/>
              <a:t>break</a:t>
            </a:r>
            <a:r>
              <a:rPr smtClean="0"/>
              <a:t>语句</a:t>
            </a:r>
            <a:endParaRPr smtClean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algn="l">
              <a:defRPr/>
            </a:pPr>
            <a:r>
              <a:rPr lang="en-US" altLang="zh-CN" smtClean="0"/>
              <a:t>break</a:t>
            </a:r>
            <a:r>
              <a:rPr lang="zh-CN" altLang="en-US" smtClean="0"/>
              <a:t>：改变程序控制流</a:t>
            </a:r>
            <a:endParaRPr lang="zh-CN" altLang="en-US" smtClean="0"/>
          </a:p>
          <a:p>
            <a:pPr lvl="1" algn="l">
              <a:defRPr/>
            </a:pPr>
            <a:r>
              <a:rPr lang="zh-CN" altLang="en-US" smtClean="0"/>
              <a:t>用于</a:t>
            </a:r>
            <a:r>
              <a:rPr lang="en-US" altLang="zh-CN" smtClean="0"/>
              <a:t>do-while</a:t>
            </a:r>
            <a:r>
              <a:rPr lang="zh-CN" altLang="en-US" smtClean="0"/>
              <a:t>、</a:t>
            </a:r>
            <a:r>
              <a:rPr lang="en-US" altLang="zh-CN" smtClean="0"/>
              <a:t>while</a:t>
            </a:r>
            <a:r>
              <a:rPr lang="zh-CN" altLang="en-US" smtClean="0"/>
              <a:t>、</a:t>
            </a:r>
            <a:r>
              <a:rPr lang="en-US" altLang="zh-CN" smtClean="0"/>
              <a:t>for</a:t>
            </a:r>
            <a:r>
              <a:rPr lang="zh-CN" altLang="en-US" smtClean="0"/>
              <a:t>中时，可跳出循环而执行循环后面的语句</a:t>
            </a:r>
            <a:endParaRPr lang="zh-CN" altLang="en-US" dirty="0"/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1136650" y="2741613"/>
            <a:ext cx="6675438" cy="3333750"/>
          </a:xfrm>
          <a:prstGeom prst="roundRect">
            <a:avLst>
              <a:gd name="adj" fmla="val 33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(…)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break;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071563" y="4468813"/>
            <a:ext cx="2136775" cy="1889125"/>
            <a:chOff x="663" y="2113"/>
            <a:chExt cx="1724" cy="1510"/>
          </a:xfrm>
        </p:grpSpPr>
        <p:grpSp>
          <p:nvGrpSpPr>
            <p:cNvPr id="34826" name="Group 6"/>
            <p:cNvGrpSpPr/>
            <p:nvPr/>
          </p:nvGrpSpPr>
          <p:grpSpPr bwMode="auto">
            <a:xfrm>
              <a:off x="1701" y="2113"/>
              <a:ext cx="683" cy="1225"/>
              <a:chOff x="1701" y="2113"/>
              <a:chExt cx="683" cy="1225"/>
            </a:xfrm>
          </p:grpSpPr>
          <p:sp>
            <p:nvSpPr>
              <p:cNvPr id="34829" name="Line 7"/>
              <p:cNvSpPr>
                <a:spLocks noChangeShapeType="1"/>
              </p:cNvSpPr>
              <p:nvPr/>
            </p:nvSpPr>
            <p:spPr bwMode="auto">
              <a:xfrm>
                <a:off x="1701" y="2139"/>
                <a:ext cx="681" cy="0"/>
              </a:xfrm>
              <a:prstGeom prst="line">
                <a:avLst/>
              </a:prstGeom>
              <a:noFill/>
              <a:ln w="28575" algn="ctr">
                <a:solidFill>
                  <a:srgbClr val="C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0" name="Line 8"/>
              <p:cNvSpPr>
                <a:spLocks noChangeShapeType="1"/>
              </p:cNvSpPr>
              <p:nvPr/>
            </p:nvSpPr>
            <p:spPr bwMode="auto">
              <a:xfrm>
                <a:off x="2384" y="2113"/>
                <a:ext cx="0" cy="1225"/>
              </a:xfrm>
              <a:prstGeom prst="line">
                <a:avLst/>
              </a:prstGeom>
              <a:noFill/>
              <a:ln w="28575" algn="ctr">
                <a:solidFill>
                  <a:srgbClr val="C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 flipH="1">
              <a:off x="663" y="3338"/>
              <a:ext cx="1724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8" name="Line 10"/>
            <p:cNvSpPr>
              <a:spLocks noChangeShapeType="1"/>
            </p:cNvSpPr>
            <p:nvPr/>
          </p:nvSpPr>
          <p:spPr bwMode="auto">
            <a:xfrm>
              <a:off x="673" y="3351"/>
              <a:ext cx="0" cy="272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11" name="Text Box 11"/>
          <p:cNvSpPr txBox="1">
            <a:spLocks noChangeArrowheads="1"/>
          </p:cNvSpPr>
          <p:nvPr/>
        </p:nvSpPr>
        <p:spPr bwMode="auto">
          <a:xfrm>
            <a:off x="3571875" y="4486275"/>
            <a:ext cx="4587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2" charset="-122"/>
              </a:rPr>
              <a:t>跳出整个循环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512012" name="AutoShape 12"/>
          <p:cNvSpPr>
            <a:spLocks noChangeArrowheads="1"/>
          </p:cNvSpPr>
          <p:nvPr/>
        </p:nvSpPr>
        <p:spPr bwMode="auto">
          <a:xfrm>
            <a:off x="3641725" y="2879725"/>
            <a:ext cx="2343150" cy="776288"/>
          </a:xfrm>
          <a:prstGeom prst="wedgeRoundRectCallout">
            <a:avLst>
              <a:gd name="adj1" fmla="val -23046"/>
              <a:gd name="adj2" fmla="val 5016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break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通常在循环中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与条件语句一起使用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4" name="直接箭头连接符 13"/>
          <p:cNvCxnSpPr>
            <a:stCxn id="512012" idx="4"/>
          </p:cNvCxnSpPr>
          <p:nvPr/>
        </p:nvCxnSpPr>
        <p:spPr bwMode="auto">
          <a:xfrm rot="5400000">
            <a:off x="3536656" y="3478319"/>
            <a:ext cx="557398" cy="91560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bldLvl="0" animBg="1"/>
      <p:bldP spid="512011" grpId="0"/>
      <p:bldP spid="512012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lang="zh-CN" altLang="en-US" sz="3200" dirty="0"/>
              <a:t>输入</a:t>
            </a:r>
            <a:r>
              <a:rPr lang="en-US" altLang="zh-CN" sz="3200" dirty="0"/>
              <a:t>5</a:t>
            </a:r>
            <a:r>
              <a:rPr lang="zh-CN" altLang="en-US" sz="3200" dirty="0"/>
              <a:t>个成绩，如果成绩小于</a:t>
            </a:r>
            <a:r>
              <a:rPr lang="en-US" altLang="zh-CN" sz="3200" dirty="0"/>
              <a:t>0</a:t>
            </a:r>
            <a:r>
              <a:rPr lang="zh-CN" altLang="en-US" sz="3200" dirty="0"/>
              <a:t>，则跳出输入</a:t>
            </a:r>
            <a:endParaRPr lang="zh-CN" altLang="en-US" sz="3200" dirty="0"/>
          </a:p>
          <a:p>
            <a:r>
              <a:rPr lang="zh-CN" altLang="en-US" sz="3200" dirty="0"/>
              <a:t>打印九九乘法表，只显示</a:t>
            </a:r>
            <a:r>
              <a:rPr lang="en-US" altLang="zh-CN" sz="3200" dirty="0"/>
              <a:t>4</a:t>
            </a:r>
            <a:r>
              <a:rPr lang="zh-CN" altLang="en-US" sz="3200" dirty="0"/>
              <a:t>列</a:t>
            </a:r>
            <a:endParaRPr lang="zh-CN" altLang="en-US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0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）代码实现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3.4.4 continue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209" name="Rectangle 17"/>
          <p:cNvSpPr>
            <a:spLocks noGrp="1" noChangeArrowheads="1"/>
          </p:cNvSpPr>
          <p:nvPr>
            <p:ph type="title"/>
          </p:nvPr>
        </p:nvSpPr>
        <p:spPr>
          <a:xfrm>
            <a:off x="277495" y="285750"/>
            <a:ext cx="8687435" cy="523875"/>
          </a:xfrm>
        </p:spPr>
        <p:txBody>
          <a:bodyPr/>
          <a:lstStyle/>
          <a:p>
            <a:pPr algn="l">
              <a:defRPr/>
            </a:pPr>
            <a:r>
              <a:rPr lang="zh-CN" dirty="0" smtClean="0"/>
              <a:t>（</a:t>
            </a:r>
            <a:r>
              <a:rPr lang="en-US" altLang="zh-CN" dirty="0" smtClean="0"/>
              <a:t>1</a:t>
            </a:r>
            <a:r>
              <a:rPr lang="zh-CN" dirty="0" smtClean="0"/>
              <a:t>）</a:t>
            </a:r>
            <a:r>
              <a:rPr dirty="0" smtClean="0"/>
              <a:t>什么是</a:t>
            </a:r>
            <a:r>
              <a:rPr lang="en-US" altLang="zh-CN" dirty="0" smtClean="0"/>
              <a:t>continue</a:t>
            </a:r>
            <a:r>
              <a:rPr dirty="0" smtClean="0"/>
              <a:t>语句</a:t>
            </a:r>
            <a:endParaRPr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algn="l">
              <a:defRPr/>
            </a:pPr>
            <a:r>
              <a:rPr lang="en-US" altLang="zh-CN" smtClean="0"/>
              <a:t>continue </a:t>
            </a:r>
            <a:r>
              <a:rPr lang="zh-CN" altLang="en-US" smtClean="0"/>
              <a:t>：只能用在循环里</a:t>
            </a:r>
            <a:endParaRPr lang="zh-CN" altLang="en-US" smtClean="0"/>
          </a:p>
          <a:p>
            <a:pPr algn="l">
              <a:defRPr/>
            </a:pPr>
            <a:r>
              <a:rPr lang="en-US" altLang="zh-CN" smtClean="0"/>
              <a:t>continue </a:t>
            </a:r>
            <a:r>
              <a:rPr lang="zh-CN" altLang="en-US" smtClean="0"/>
              <a:t>作用：跳过循环体中剩余的语句而执行下一次循环</a:t>
            </a:r>
            <a:endParaRPr lang="zh-CN" altLang="en-US" smtClean="0"/>
          </a:p>
          <a:p>
            <a:pPr algn="l">
              <a:defRPr/>
            </a:pPr>
            <a:endParaRPr lang="zh-CN" altLang="en-US" dirty="0"/>
          </a:p>
        </p:txBody>
      </p:sp>
      <p:sp>
        <p:nvSpPr>
          <p:cNvPr id="520196" name="AutoShape 4"/>
          <p:cNvSpPr>
            <a:spLocks noChangeArrowheads="1"/>
          </p:cNvSpPr>
          <p:nvPr/>
        </p:nvSpPr>
        <p:spPr bwMode="auto">
          <a:xfrm>
            <a:off x="833438" y="2924175"/>
            <a:ext cx="3594100" cy="3333750"/>
          </a:xfrm>
          <a:prstGeom prst="roundRect">
            <a:avLst>
              <a:gd name="adj" fmla="val 72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(…)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continue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749425" y="2924175"/>
            <a:ext cx="1166813" cy="2017713"/>
            <a:chOff x="4085" y="866"/>
            <a:chExt cx="866" cy="1455"/>
          </a:xfrm>
        </p:grpSpPr>
        <p:sp>
          <p:nvSpPr>
            <p:cNvPr id="39949" name="Line 6"/>
            <p:cNvSpPr>
              <a:spLocks noChangeShapeType="1"/>
            </p:cNvSpPr>
            <p:nvPr/>
          </p:nvSpPr>
          <p:spPr bwMode="auto">
            <a:xfrm flipH="1">
              <a:off x="4694" y="2321"/>
              <a:ext cx="257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50" name="Group 7"/>
            <p:cNvGrpSpPr/>
            <p:nvPr/>
          </p:nvGrpSpPr>
          <p:grpSpPr bwMode="auto">
            <a:xfrm>
              <a:off x="4085" y="866"/>
              <a:ext cx="859" cy="1451"/>
              <a:chOff x="4105" y="890"/>
              <a:chExt cx="859" cy="1451"/>
            </a:xfrm>
          </p:grpSpPr>
          <p:grpSp>
            <p:nvGrpSpPr>
              <p:cNvPr id="39951" name="Group 8"/>
              <p:cNvGrpSpPr/>
              <p:nvPr/>
            </p:nvGrpSpPr>
            <p:grpSpPr bwMode="auto">
              <a:xfrm>
                <a:off x="4105" y="890"/>
                <a:ext cx="859" cy="1451"/>
                <a:chOff x="1701" y="2069"/>
                <a:chExt cx="683" cy="1225"/>
              </a:xfrm>
            </p:grpSpPr>
            <p:sp>
              <p:nvSpPr>
                <p:cNvPr id="39953" name="Line 9"/>
                <p:cNvSpPr>
                  <a:spLocks noChangeShapeType="1"/>
                </p:cNvSpPr>
                <p:nvPr/>
              </p:nvSpPr>
              <p:spPr bwMode="auto">
                <a:xfrm>
                  <a:off x="1701" y="2069"/>
                  <a:ext cx="681" cy="0"/>
                </a:xfrm>
                <a:prstGeom prst="line">
                  <a:avLst/>
                </a:prstGeom>
                <a:noFill/>
                <a:ln w="28575" algn="ctr">
                  <a:solidFill>
                    <a:srgbClr val="C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4" name="Line 10"/>
                <p:cNvSpPr>
                  <a:spLocks noChangeShapeType="1"/>
                </p:cNvSpPr>
                <p:nvPr/>
              </p:nvSpPr>
              <p:spPr bwMode="auto">
                <a:xfrm>
                  <a:off x="2384" y="2069"/>
                  <a:ext cx="0" cy="1225"/>
                </a:xfrm>
                <a:prstGeom prst="line">
                  <a:avLst/>
                </a:prstGeom>
                <a:noFill/>
                <a:ln w="28575" algn="ctr">
                  <a:solidFill>
                    <a:srgbClr val="C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952" name="Line 11"/>
              <p:cNvSpPr>
                <a:spLocks noChangeShapeType="1"/>
              </p:cNvSpPr>
              <p:nvPr/>
            </p:nvSpPr>
            <p:spPr bwMode="auto">
              <a:xfrm>
                <a:off x="4111" y="890"/>
                <a:ext cx="0" cy="181"/>
              </a:xfrm>
              <a:prstGeom prst="line">
                <a:avLst/>
              </a:prstGeom>
              <a:noFill/>
              <a:ln w="28575" algn="ctr">
                <a:solidFill>
                  <a:srgbClr val="C00000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0204" name="Text Box 12"/>
          <p:cNvSpPr txBox="1">
            <a:spLocks noChangeArrowheads="1"/>
          </p:cNvSpPr>
          <p:nvPr/>
        </p:nvSpPr>
        <p:spPr bwMode="auto">
          <a:xfrm>
            <a:off x="3089275" y="3141663"/>
            <a:ext cx="458788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2" charset="-122"/>
              </a:rPr>
              <a:t>继续下一次循环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520205" name="AutoShape 13"/>
          <p:cNvSpPr>
            <a:spLocks noChangeArrowheads="1"/>
          </p:cNvSpPr>
          <p:nvPr/>
        </p:nvSpPr>
        <p:spPr bwMode="auto">
          <a:xfrm>
            <a:off x="1928813" y="5786438"/>
            <a:ext cx="3032125" cy="776287"/>
          </a:xfrm>
          <a:prstGeom prst="wedgeRoundRectCallout">
            <a:avLst>
              <a:gd name="adj1" fmla="val -22457"/>
              <a:gd name="adj2" fmla="val -515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通常与条件语句一起使用，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加速循环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206" name="AutoShape 14"/>
          <p:cNvSpPr>
            <a:spLocks noChangeArrowheads="1"/>
          </p:cNvSpPr>
          <p:nvPr/>
        </p:nvSpPr>
        <p:spPr bwMode="auto">
          <a:xfrm>
            <a:off x="5003800" y="2924175"/>
            <a:ext cx="3903663" cy="29686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&lt;10;i++){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接收学员及格人数；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（成绩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&lt;60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不累加，继续接收下一个成绩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continue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累加计数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4356100" y="37893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2" charset="-122"/>
              </a:rPr>
              <a:t>示例</a:t>
            </a:r>
            <a:endParaRPr lang="zh-CN" altLang="en-US" b="1">
              <a:ea typeface="黑体" panose="0201060906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2357422" y="5000638"/>
            <a:ext cx="857257" cy="78581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3857620" y="4357694"/>
            <a:ext cx="1643074" cy="1588"/>
          </a:xfrm>
          <a:prstGeom prst="straightConnector1">
            <a:avLst/>
          </a:prstGeom>
          <a:ln w="63500"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4" grpId="0"/>
      <p:bldP spid="520205" grpId="0" bldLvl="0" animBg="1"/>
      <p:bldP spid="520206" grpId="0" bldLvl="0" animBg="1"/>
      <p:bldP spid="5202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sz="3200" dirty="0"/>
              <a:t>在一个程序执行的过程中，各条语句的执行顺序对程序的结果是有直接影响的。</a:t>
            </a:r>
            <a:endParaRPr sz="3200" dirty="0"/>
          </a:p>
          <a:p>
            <a:r>
              <a:rPr sz="3200" dirty="0"/>
              <a:t>程序的流程对运行结果有直接的影响。</a:t>
            </a:r>
            <a:endParaRPr sz="3200" dirty="0"/>
          </a:p>
          <a:p>
            <a:r>
              <a:rPr sz="3200" dirty="0"/>
              <a:t>所以必须清楚每条语句的执行流程。</a:t>
            </a:r>
            <a:endParaRPr sz="3200" dirty="0"/>
          </a:p>
          <a:p>
            <a:r>
              <a:rPr sz="3200" dirty="0"/>
              <a:t>而且很多时候可以通过控制语句的执行顺序来实现要完成的功能。</a:t>
            </a:r>
            <a:endParaRPr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6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概述</a:t>
            </a:r>
            <a:endParaRPr lang="zh-CN" altLang="en-US" sz="32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lang="zh-CN" altLang="en-US" sz="3200" dirty="0"/>
              <a:t>输入</a:t>
            </a:r>
            <a:r>
              <a:rPr lang="en-US" altLang="zh-CN" sz="3200" dirty="0"/>
              <a:t>5</a:t>
            </a:r>
            <a:r>
              <a:rPr lang="zh-CN" altLang="en-US" sz="3200" dirty="0"/>
              <a:t>个成绩，如果成绩小于</a:t>
            </a:r>
            <a:r>
              <a:rPr lang="en-US" altLang="zh-CN" sz="3200" dirty="0"/>
              <a:t>0</a:t>
            </a:r>
            <a:r>
              <a:rPr lang="zh-CN" altLang="en-US" sz="3200" dirty="0"/>
              <a:t>，则重新输入</a:t>
            </a:r>
            <a:endParaRPr lang="zh-CN" altLang="en-US" sz="3200" dirty="0"/>
          </a:p>
          <a:p>
            <a:r>
              <a:rPr lang="zh-CN" altLang="en-US" sz="3200" dirty="0"/>
              <a:t>打印九九乘法表，不显示行数为</a:t>
            </a:r>
            <a:r>
              <a:rPr lang="en-US" altLang="zh-CN" sz="3200" dirty="0"/>
              <a:t>5</a:t>
            </a:r>
            <a:r>
              <a:rPr lang="zh-CN" altLang="en-US" sz="3200" dirty="0"/>
              <a:t>的</a:t>
            </a:r>
            <a:endParaRPr lang="zh-CN" altLang="en-US" sz="3200" dirty="0"/>
          </a:p>
          <a:p>
            <a:r>
              <a:rPr lang="zh-CN" altLang="en-US" sz="3200" dirty="0"/>
              <a:t>输入</a:t>
            </a:r>
            <a:r>
              <a:rPr lang="en-US" altLang="zh-CN" sz="3200" dirty="0"/>
              <a:t>6</a:t>
            </a:r>
            <a:r>
              <a:rPr lang="zh-CN" altLang="en-US" sz="3200" dirty="0"/>
              <a:t>个</a:t>
            </a:r>
            <a:r>
              <a:rPr lang="en-US" altLang="zh-CN" sz="3200" dirty="0"/>
              <a:t>1-33</a:t>
            </a:r>
            <a:r>
              <a:rPr lang="zh-CN" altLang="en-US" sz="3200" dirty="0"/>
              <a:t>的数字，如果输入的不正确重新输入</a:t>
            </a:r>
            <a:endParaRPr lang="zh-CN" altLang="en-US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0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）代码实现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>
          <a:xfrm>
            <a:off x="629285" y="285750"/>
            <a:ext cx="8335645" cy="523875"/>
          </a:xfrm>
        </p:spPr>
        <p:txBody>
          <a:bodyPr/>
          <a:lstStyle/>
          <a:p>
            <a:pPr>
              <a:defRPr/>
            </a:pPr>
            <a:r>
              <a:rPr lang="zh-CN" smtClean="0"/>
              <a:t>（</a:t>
            </a:r>
            <a:r>
              <a:rPr lang="en-US" altLang="zh-CN" smtClean="0"/>
              <a:t>3</a:t>
            </a:r>
            <a:r>
              <a:rPr lang="zh-CN" smtClean="0"/>
              <a:t>）</a:t>
            </a:r>
            <a:r>
              <a:rPr smtClean="0"/>
              <a:t>对比</a:t>
            </a:r>
            <a:r>
              <a:rPr lang="en-US" altLang="zh-CN" smtClean="0"/>
              <a:t>break</a:t>
            </a:r>
            <a:r>
              <a:rPr smtClean="0"/>
              <a:t>和</a:t>
            </a:r>
            <a:r>
              <a:rPr lang="en-US" altLang="zh-CN" smtClean="0"/>
              <a:t>continue</a:t>
            </a:r>
            <a:endParaRPr lang="en-US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使用场合</a:t>
            </a:r>
            <a:endParaRPr lang="zh-CN" altLang="en-US" smtClean="0"/>
          </a:p>
          <a:p>
            <a:pPr lvl="1">
              <a:defRPr/>
            </a:pPr>
            <a:r>
              <a:rPr lang="en-US" altLang="zh-CN" smtClean="0"/>
              <a:t>break</a:t>
            </a:r>
            <a:r>
              <a:rPr lang="zh-CN" altLang="en-US" smtClean="0"/>
              <a:t>常用于</a:t>
            </a:r>
            <a:r>
              <a:rPr lang="en-US" altLang="zh-CN" smtClean="0"/>
              <a:t>switch</a:t>
            </a:r>
            <a:r>
              <a:rPr lang="zh-CN" altLang="en-US" smtClean="0"/>
              <a:t>结构和循环结构中</a:t>
            </a:r>
            <a:endParaRPr lang="zh-CN" altLang="en-US" smtClean="0"/>
          </a:p>
          <a:p>
            <a:pPr lvl="1">
              <a:defRPr/>
            </a:pPr>
            <a:r>
              <a:rPr lang="en-US" altLang="zh-CN" smtClean="0"/>
              <a:t>continue</a:t>
            </a:r>
            <a:r>
              <a:rPr lang="zh-CN" altLang="en-US" smtClean="0"/>
              <a:t>一般用于循环结构中</a:t>
            </a: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r>
              <a:rPr lang="zh-CN" altLang="en-US" smtClean="0"/>
              <a:t>作用（循环结构中）</a:t>
            </a:r>
            <a:endParaRPr lang="zh-CN" altLang="en-US" smtClean="0"/>
          </a:p>
          <a:p>
            <a:pPr lvl="1">
              <a:defRPr/>
            </a:pPr>
            <a:r>
              <a:rPr lang="en-US" altLang="zh-CN" smtClean="0"/>
              <a:t>break</a:t>
            </a:r>
            <a:r>
              <a:rPr lang="zh-CN" altLang="en-US" smtClean="0"/>
              <a:t>语句终止某个循环，程序跳转到循环块外的下一条语句</a:t>
            </a:r>
            <a:endParaRPr lang="zh-CN" altLang="en-US" smtClean="0"/>
          </a:p>
          <a:p>
            <a:pPr lvl="1">
              <a:defRPr/>
            </a:pPr>
            <a:r>
              <a:rPr lang="en-US" altLang="zh-CN" smtClean="0"/>
              <a:t>continue</a:t>
            </a:r>
            <a:r>
              <a:rPr lang="zh-CN" altLang="en-US" smtClean="0"/>
              <a:t>跳出本次循环，进入下一次循环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000500" y="285750"/>
            <a:ext cx="4964113" cy="523875"/>
          </a:xfrm>
        </p:spPr>
        <p:txBody>
          <a:bodyPr/>
          <a:lstStyle/>
          <a:p>
            <a:pPr>
              <a:defRPr/>
            </a:pPr>
            <a:r>
              <a:rPr lang="zh-CN" dirty="0" smtClean="0"/>
              <a:t>（</a:t>
            </a:r>
            <a:r>
              <a:rPr lang="en-US" altLang="zh-CN" dirty="0" smtClean="0"/>
              <a:t>3</a:t>
            </a:r>
            <a:r>
              <a:rPr lang="zh-CN" dirty="0" smtClean="0"/>
              <a:t>）小结</a:t>
            </a:r>
            <a:r>
              <a:rPr dirty="0" smtClean="0"/>
              <a:t> </a:t>
            </a:r>
            <a:endParaRPr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用户登录验证，验证次数最多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grpSp>
        <p:nvGrpSpPr>
          <p:cNvPr id="46085" name="组合 12"/>
          <p:cNvGrpSpPr/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4609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95" y="116840"/>
            <a:ext cx="4138295" cy="523875"/>
          </a:xfrm>
        </p:spPr>
        <p:txBody>
          <a:bodyPr/>
          <a:lstStyle/>
          <a:p>
            <a:pPr>
              <a:defRPr/>
            </a:pPr>
            <a:r>
              <a:rPr lang="zh-CN" smtClean="0"/>
              <a:t>（</a:t>
            </a:r>
            <a:r>
              <a:rPr lang="en-US" altLang="zh-CN" smtClean="0"/>
              <a:t>4</a:t>
            </a:r>
            <a:r>
              <a:rPr lang="zh-CN" smtClean="0"/>
              <a:t>）</a:t>
            </a:r>
            <a:r>
              <a:rPr smtClean="0"/>
              <a:t>循环结构总结</a:t>
            </a:r>
            <a:endParaRPr lang="en-US" altLang="zh-CN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区别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：语法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区别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：执行顺序 </a:t>
            </a:r>
            <a:endParaRPr lang="zh-CN" altLang="en-US" dirty="0" smtClean="0"/>
          </a:p>
          <a:p>
            <a:pPr lvl="1">
              <a:defRPr/>
            </a:pPr>
            <a:r>
              <a:rPr lang="en-US" altLang="zh-CN" dirty="0" smtClean="0"/>
              <a:t>while </a:t>
            </a:r>
            <a:r>
              <a:rPr lang="zh-CN" altLang="en-US" dirty="0" smtClean="0"/>
              <a:t>循环：先判断，再执行</a:t>
            </a:r>
            <a:endParaRPr lang="zh-CN" altLang="en-US" dirty="0" smtClean="0"/>
          </a:p>
          <a:p>
            <a:pPr lvl="1">
              <a:defRPr/>
            </a:pPr>
            <a:r>
              <a:rPr lang="en-US" altLang="zh-CN" dirty="0" smtClean="0"/>
              <a:t>do-while</a:t>
            </a:r>
            <a:r>
              <a:rPr lang="zh-CN" altLang="en-US" dirty="0" smtClean="0"/>
              <a:t>循环：先执行，再判断</a:t>
            </a:r>
            <a:endParaRPr lang="zh-CN" altLang="en-US" dirty="0" smtClean="0"/>
          </a:p>
          <a:p>
            <a:pPr lvl="1"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循环：先判断，再执行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区别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：适用情况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循环次数确定的情况，通常选用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循环次数不确定的情况，通常选用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-180340" y="11684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484" name="Object 2"/>
          <p:cNvGraphicFramePr>
            <a:graphicFrameLocks noChangeAspect="1"/>
          </p:cNvGraphicFramePr>
          <p:nvPr/>
        </p:nvGraphicFramePr>
        <p:xfrm>
          <a:off x="3492500" y="1196975"/>
          <a:ext cx="4968875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图片" r:id="rId1" imgW="4528185" imgH="1218565" progId="Word.Picture.8">
                  <p:embed/>
                </p:oleObj>
              </mc:Choice>
              <mc:Fallback>
                <p:oleObj name="图片" r:id="rId1" imgW="4528185" imgH="1218565" progId="Word.Picture.8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92500" y="1196975"/>
                        <a:ext cx="4968875" cy="1338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sz="3200" dirty="0"/>
              <a:t>一般程序的执行，从程序的入口main方法开始执行，执行顺序是自上而下执行。</a:t>
            </a:r>
            <a:endParaRPr sz="3200" dirty="0"/>
          </a:p>
          <a:p>
            <a:r>
              <a:rPr sz="3200" dirty="0"/>
              <a:t>如果出现方法的调用，是将方法的整体内容放在调用方法的位置，自上而下执行。</a:t>
            </a:r>
            <a:endParaRPr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6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顺序执行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lang="en-US" sz="3200" dirty="0"/>
              <a:t>1.</a:t>
            </a:r>
            <a:r>
              <a:rPr lang="zh-CN" altLang="en-US" sz="3200" dirty="0"/>
              <a:t>吃饭前先洗手</a:t>
            </a:r>
            <a:endParaRPr lang="zh-CN" altLang="en-US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然后吃饭</a:t>
            </a:r>
            <a:endParaRPr lang="zh-CN" altLang="en-US" sz="3200" dirty="0"/>
          </a:p>
          <a:p>
            <a:r>
              <a:rPr lang="en-US" altLang="zh-CN" sz="3200" dirty="0"/>
              <a:t>3.</a:t>
            </a:r>
            <a:r>
              <a:rPr lang="zh-CN" altLang="en-US" sz="3200" dirty="0"/>
              <a:t>吃完饭后漱口</a:t>
            </a:r>
            <a:endParaRPr lang="zh-CN" altLang="en-US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0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）代码实现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3.2 </a:t>
            </a:r>
            <a:r>
              <a:rPr lang="zh-CN" altLang="en-US">
                <a:solidFill>
                  <a:schemeClr val="bg1"/>
                </a:solidFill>
              </a:rPr>
              <a:t>条件语句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sz="2400" dirty="0"/>
              <a:t>1)判断语句if</a:t>
            </a:r>
            <a:endParaRPr sz="2400" dirty="0"/>
          </a:p>
          <a:p>
            <a:r>
              <a:rPr sz="2400" dirty="0"/>
              <a:t>①　语句格式：</a:t>
            </a:r>
            <a:endParaRPr sz="2400" dirty="0"/>
          </a:p>
          <a:p>
            <a:endParaRPr sz="2400" dirty="0"/>
          </a:p>
          <a:p>
            <a:r>
              <a:rPr sz="2400" dirty="0"/>
              <a:t>②　执行流程：</a:t>
            </a:r>
            <a:endParaRPr sz="2400" dirty="0"/>
          </a:p>
          <a:p>
            <a:r>
              <a:rPr sz="2400" dirty="0"/>
              <a:t>a.首先判断关系表达式看其结果是 true还是false；</a:t>
            </a:r>
            <a:endParaRPr sz="2400" dirty="0"/>
          </a:p>
          <a:p>
            <a:r>
              <a:rPr sz="2400" dirty="0"/>
              <a:t>b.如果是true 就执行语句体</a:t>
            </a:r>
            <a:endParaRPr sz="2400" dirty="0"/>
          </a:p>
          <a:p>
            <a:r>
              <a:rPr sz="2400" dirty="0"/>
              <a:t>c.如果是false 就不执行语句体</a:t>
            </a:r>
            <a:endParaRPr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548640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if条件语句</a:t>
            </a:r>
            <a:endParaRPr sz="32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0155" y="1772920"/>
            <a:ext cx="3990975" cy="1143000"/>
          </a:xfrm>
          <a:prstGeom prst="rect">
            <a:avLst/>
          </a:prstGeom>
        </p:spPr>
      </p:pic>
      <p:pic>
        <p:nvPicPr>
          <p:cNvPr id="5" name="图片 -21474825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412875"/>
            <a:ext cx="5175885" cy="4679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lang="zh-CN" altLang="en-US" sz="3200" dirty="0"/>
              <a:t>考试考</a:t>
            </a:r>
            <a:r>
              <a:rPr lang="en-US" altLang="zh-CN" sz="3200" dirty="0"/>
              <a:t>“</a:t>
            </a:r>
            <a:r>
              <a:rPr lang="zh-CN" altLang="en-US" sz="3200" dirty="0"/>
              <a:t>优</a:t>
            </a:r>
            <a:r>
              <a:rPr lang="en-US" altLang="zh-CN" sz="3200" dirty="0"/>
              <a:t>”</a:t>
            </a:r>
            <a:r>
              <a:rPr lang="zh-CN" altLang="en-US" sz="3200" dirty="0"/>
              <a:t>奖励出去玩一天</a:t>
            </a:r>
            <a:endParaRPr lang="zh-CN" altLang="en-US" sz="3200" dirty="0"/>
          </a:p>
          <a:p>
            <a:r>
              <a:rPr lang="zh-CN" altLang="en-US" sz="3200" dirty="0"/>
              <a:t>判断输入的数字是否为偶数</a:t>
            </a:r>
            <a:endParaRPr lang="zh-CN" altLang="en-US" sz="3200" dirty="0"/>
          </a:p>
          <a:p>
            <a:r>
              <a:rPr lang="zh-CN" altLang="en-US" sz="3200" dirty="0"/>
              <a:t>判断输入的数字时候为奇数</a:t>
            </a:r>
            <a:endParaRPr lang="zh-CN" altLang="en-US" sz="3200" dirty="0"/>
          </a:p>
          <a:p>
            <a:r>
              <a:rPr lang="zh-CN" altLang="en-US" sz="3200" dirty="0"/>
              <a:t>判断输入的账号密码是否都为</a:t>
            </a:r>
            <a:r>
              <a:rPr lang="en-US" altLang="zh-CN" sz="3200" dirty="0"/>
              <a:t>123456</a:t>
            </a:r>
            <a:endParaRPr lang="en-US" altLang="zh-CN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0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）代码实现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4216</Words>
  <Application>WPS 演示</Application>
  <PresentationFormat>全屏显示(4:3)</PresentationFormat>
  <Paragraphs>537</Paragraphs>
  <Slides>44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4" baseType="lpstr">
      <vt:lpstr>Arial</vt:lpstr>
      <vt:lpstr>宋体</vt:lpstr>
      <vt:lpstr>Wingdings</vt:lpstr>
      <vt:lpstr>黑体</vt:lpstr>
      <vt:lpstr>Calibri</vt:lpstr>
      <vt:lpstr>Cordia New</vt:lpstr>
      <vt:lpstr>楷体</vt:lpstr>
      <vt:lpstr>Tahoma</vt:lpstr>
      <vt:lpstr>Times New Roman</vt:lpstr>
      <vt:lpstr>Calibri Light</vt:lpstr>
      <vt:lpstr>微软雅黑</vt:lpstr>
      <vt:lpstr>Arial Unicode MS</vt:lpstr>
      <vt:lpstr>Arial</vt:lpstr>
      <vt:lpstr>楷体_GB2312</vt:lpstr>
      <vt:lpstr>新宋体</vt:lpstr>
      <vt:lpstr>楷体_GB2312</vt:lpstr>
      <vt:lpstr>Arial Narrow</vt:lpstr>
      <vt:lpstr>1_Office 主题</vt:lpstr>
      <vt:lpstr>Word.Picture.8</vt:lpstr>
      <vt:lpstr>Word.Picture.8</vt:lpstr>
      <vt:lpstr>java基础</vt:lpstr>
      <vt:lpstr>本章目标</vt:lpstr>
      <vt:lpstr>1.1 流程控制</vt:lpstr>
      <vt:lpstr>PowerPoint 演示文稿</vt:lpstr>
      <vt:lpstr>PowerPoint 演示文稿</vt:lpstr>
      <vt:lpstr>PowerPoint 演示文稿</vt:lpstr>
      <vt:lpstr>1.2 条件语句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嵌套if选择结构2-1</vt:lpstr>
      <vt:lpstr>PowerPoint 演示文稿</vt:lpstr>
      <vt:lpstr>PowerPoint 演示文稿</vt:lpstr>
      <vt:lpstr>1.2 条件语句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switch多分支语句</vt:lpstr>
      <vt:lpstr>PowerPoint 演示文稿</vt:lpstr>
      <vt:lpstr>while</vt:lpstr>
      <vt:lpstr>为什么需要循环2-2</vt:lpstr>
      <vt:lpstr>什么是while循环</vt:lpstr>
      <vt:lpstr>使用while循环</vt:lpstr>
      <vt:lpstr>PowerPoint 演示文稿</vt:lpstr>
      <vt:lpstr>for</vt:lpstr>
      <vt:lpstr>为什么使用for循环</vt:lpstr>
      <vt:lpstr>什么是for循环</vt:lpstr>
      <vt:lpstr>如何使用for循环</vt:lpstr>
      <vt:lpstr>PowerPoint 演示文稿</vt:lpstr>
      <vt:lpstr>3.4.2 for</vt:lpstr>
      <vt:lpstr>什么是break语句</vt:lpstr>
      <vt:lpstr>PowerPoint 演示文稿</vt:lpstr>
      <vt:lpstr>3.4.3 break</vt:lpstr>
      <vt:lpstr>什么是continue语句</vt:lpstr>
      <vt:lpstr>PowerPoint 演示文稿</vt:lpstr>
      <vt:lpstr>对比break和continue</vt:lpstr>
      <vt:lpstr>验证用户登录信息 </vt:lpstr>
      <vt:lpstr>循环结构总结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天边的雨</cp:lastModifiedBy>
  <cp:revision>947</cp:revision>
  <dcterms:created xsi:type="dcterms:W3CDTF">2006-03-08T06:55:00Z</dcterms:created>
  <dcterms:modified xsi:type="dcterms:W3CDTF">2021-05-23T14:15:30Z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