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7"/>
  </p:handoutMasterIdLst>
  <p:sldIdLst>
    <p:sldId id="256" r:id="rId3"/>
    <p:sldId id="650" r:id="rId4"/>
    <p:sldId id="751" r:id="rId6"/>
    <p:sldId id="890" r:id="rId7"/>
    <p:sldId id="921" r:id="rId8"/>
    <p:sldId id="1010" r:id="rId9"/>
    <p:sldId id="1011" r:id="rId10"/>
    <p:sldId id="1012" r:id="rId11"/>
    <p:sldId id="971" r:id="rId12"/>
    <p:sldId id="1013" r:id="rId13"/>
    <p:sldId id="1014" r:id="rId14"/>
    <p:sldId id="1015" r:id="rId15"/>
    <p:sldId id="922" r:id="rId16"/>
    <p:sldId id="923" r:id="rId17"/>
    <p:sldId id="1016" r:id="rId18"/>
    <p:sldId id="1017" r:id="rId19"/>
    <p:sldId id="1018" r:id="rId20"/>
    <p:sldId id="1019" r:id="rId21"/>
    <p:sldId id="1020" r:id="rId22"/>
    <p:sldId id="928" r:id="rId23"/>
    <p:sldId id="929" r:id="rId24"/>
    <p:sldId id="1021" r:id="rId25"/>
    <p:sldId id="1022" r:id="rId26"/>
    <p:sldId id="1023" r:id="rId27"/>
    <p:sldId id="1024" r:id="rId28"/>
    <p:sldId id="1025" r:id="rId29"/>
    <p:sldId id="1026" r:id="rId30"/>
    <p:sldId id="1027" r:id="rId31"/>
    <p:sldId id="1028" r:id="rId32"/>
    <p:sldId id="1029" r:id="rId33"/>
    <p:sldId id="1030" r:id="rId34"/>
    <p:sldId id="1031" r:id="rId35"/>
    <p:sldId id="516" r:id="rId3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" initials="f" lastIdx="1" clrIdx="0"/>
  <p:cmAuthor id="0" name="can how" initials="ch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15" autoAdjust="0"/>
    <p:restoredTop sz="87106" autoAdjust="0"/>
  </p:normalViewPr>
  <p:slideViewPr>
    <p:cSldViewPr>
      <p:cViewPr>
        <p:scale>
          <a:sx n="80" d="100"/>
          <a:sy n="80" d="100"/>
        </p:scale>
        <p:origin x="-1266" y="-78"/>
      </p:cViewPr>
      <p:guideLst>
        <p:guide orient="horz" pos="2161"/>
        <p:guide orient="horz" pos="3041"/>
        <p:guide pos="2961"/>
      </p:guideLst>
    </p:cSldViewPr>
  </p:slideViewPr>
  <p:outlineViewPr>
    <p:cViewPr>
      <p:scale>
        <a:sx n="33" d="100"/>
        <a:sy n="33" d="100"/>
      </p:scale>
      <p:origin x="0" y="11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2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E48AF7-2972-41C6-95DF-B69C90023D7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75" y="3175"/>
            <a:ext cx="9101138" cy="2693988"/>
          </a:xfrm>
          <a:prstGeom prst="rect">
            <a:avLst/>
          </a:prstGeom>
          <a:solidFill>
            <a:srgbClr val="191A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椭圆 5"/>
          <p:cNvSpPr/>
          <p:nvPr/>
        </p:nvSpPr>
        <p:spPr>
          <a:xfrm>
            <a:off x="782638" y="2005013"/>
            <a:ext cx="1068388" cy="10302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057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2093913"/>
            <a:ext cx="762000" cy="91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文本框 10"/>
          <p:cNvSpPr txBox="1"/>
          <p:nvPr/>
        </p:nvSpPr>
        <p:spPr>
          <a:xfrm>
            <a:off x="3355975" y="2847975"/>
            <a:ext cx="2759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2800" dirty="0">
                <a:solidFill>
                  <a:srgbClr val="59595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主讲人：杨帆</a:t>
            </a:r>
            <a:endParaRPr lang="zh-CN" altLang="en-US" sz="2800" dirty="0">
              <a:solidFill>
                <a:srgbClr val="59595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3050" y="1102995"/>
            <a:ext cx="6675120" cy="1595120"/>
          </a:xfrm>
        </p:spPr>
        <p:txBody>
          <a:bodyPr anchor="b"/>
          <a:lstStyle>
            <a:lvl1pPr algn="ctr">
              <a:lnSpc>
                <a:spcPct val="0"/>
              </a:lnSpc>
              <a:defRPr sz="4000" b="1">
                <a:solidFill>
                  <a:srgbClr val="C00000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8125" y="250825"/>
            <a:ext cx="8528685" cy="563308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49555"/>
            <a:ext cx="8554720" cy="11398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4457700" cy="424815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885690" y="1600200"/>
            <a:ext cx="3897630" cy="4248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037715" y="2345055"/>
            <a:ext cx="5068570" cy="14325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 fontAlgn="base"/>
            <a:r>
              <a:rPr lang="zh-CN" altLang="en-US" sz="8800" b="1" strike="noStrike" noProof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Cordia New" panose="020B0304020202020204" charset="0"/>
                <a:ea typeface="楷体" panose="02010609060101010101" charset="-122"/>
                <a:cs typeface="+mn-ea"/>
              </a:rPr>
              <a:t>传承学习</a:t>
            </a:r>
            <a:endParaRPr lang="zh-CN" altLang="en-US" sz="8800" b="1" strike="noStrike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  <a:latin typeface="Cordia New" panose="020B0304020202020204" charset="0"/>
              <a:ea typeface="楷体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3835"/>
            <a:ext cx="8281035" cy="110871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90" y="1441450"/>
            <a:ext cx="8281035" cy="44748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316865"/>
            <a:ext cx="8159115" cy="4244340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8480" y="4777105"/>
            <a:ext cx="8159115" cy="11029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275" y="327025"/>
            <a:ext cx="8220710" cy="140398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917065"/>
            <a:ext cx="3968115" cy="3986530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2043430"/>
            <a:ext cx="3908425" cy="386016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970" y="236220"/>
            <a:ext cx="8547735" cy="132588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970" y="1694815"/>
            <a:ext cx="4186555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7970" y="2942590"/>
            <a:ext cx="4185920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08525" y="1694815"/>
            <a:ext cx="4107180" cy="100012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7890" y="2942590"/>
            <a:ext cx="4107815" cy="283654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180" y="96520"/>
            <a:ext cx="8356600" cy="103124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9855" y="121285"/>
            <a:ext cx="8356600" cy="906780"/>
          </a:xfrm>
        </p:spPr>
        <p:txBody>
          <a:bodyPr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238125" y="1181735"/>
            <a:ext cx="8528685" cy="4702175"/>
          </a:xfrm>
        </p:spPr>
        <p:txBody>
          <a:bodyPr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370" y="352425"/>
            <a:ext cx="3395345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95445" y="353060"/>
            <a:ext cx="4678680" cy="546989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0370" y="2282825"/>
            <a:ext cx="3395345" cy="3540125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59320" y="365125"/>
            <a:ext cx="1548130" cy="544004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4325" y="365125"/>
            <a:ext cx="6539230" cy="544004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25450" y="365125"/>
            <a:ext cx="8291513" cy="1403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25450" y="1825625"/>
            <a:ext cx="8291513" cy="40370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indent="-228600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indent="-228600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indent="-228600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indent="-228600" fontAlgn="auto"/>
            <a:r>
              <a:rPr lang="zh-CN" altLang="en-US" sz="1350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Calibri" panose="020F0502020204030204" charset="0"/>
              </a:rPr>
            </a:fld>
            <a:endParaRPr lang="zh-CN" altLang="en-US" strike="noStrike" noProof="1" dirty="0">
              <a:sym typeface="Calibri" panose="020F050202020403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587" y="6226175"/>
            <a:ext cx="9178925" cy="625475"/>
          </a:xfrm>
          <a:prstGeom prst="rect">
            <a:avLst/>
          </a:prstGeom>
          <a:solidFill>
            <a:srgbClr val="1619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00" strike="noStrike" noProof="1"/>
          </a:p>
        </p:txBody>
      </p:sp>
      <p:cxnSp>
        <p:nvCxnSpPr>
          <p:cNvPr id="8" name="直接连接符 7"/>
          <p:cNvCxnSpPr/>
          <p:nvPr/>
        </p:nvCxnSpPr>
        <p:spPr>
          <a:xfrm>
            <a:off x="-23812" y="6129338"/>
            <a:ext cx="9167813" cy="0"/>
          </a:xfrm>
          <a:prstGeom prst="line">
            <a:avLst/>
          </a:prstGeom>
          <a:ln>
            <a:solidFill>
              <a:srgbClr val="1619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文本框 8"/>
          <p:cNvSpPr txBox="1"/>
          <p:nvPr/>
        </p:nvSpPr>
        <p:spPr>
          <a:xfrm>
            <a:off x="708025" y="6370638"/>
            <a:ext cx="1190625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传习教育</a:t>
            </a:r>
            <a:endParaRPr lang="zh-CN" altLang="en-US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034" name="图片 9" descr="无描边log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838" y="6356350"/>
            <a:ext cx="404812" cy="39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文本框 10"/>
          <p:cNvSpPr txBox="1"/>
          <p:nvPr/>
        </p:nvSpPr>
        <p:spPr>
          <a:xfrm>
            <a:off x="1751965" y="6386830"/>
            <a:ext cx="72764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我们的联系方式：0791-83893251 地址：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南昌市红谷滩区绿地外滩公馆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19</a:t>
            </a:r>
            <a:r>
              <a:rPr lang="zh-CN" altLang="en-US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栋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pitchFamily="2" charset="-122"/>
                <a:sym typeface="+mn-ea"/>
              </a:rPr>
              <a:t>401</a:t>
            </a:r>
            <a:endParaRPr lang="zh-CN" altLang="en-US" sz="160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04 </a:t>
            </a:r>
            <a:r>
              <a:rPr lang="zh-CN" altLang="en-US">
                <a:solidFill>
                  <a:schemeClr val="bg1"/>
                </a:solidFill>
              </a:rPr>
              <a:t>数组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pPr marL="635" indent="0">
              <a:buNone/>
            </a:pPr>
            <a:r>
              <a:rPr lang="zh-CN" altLang="en-US" sz="3200" dirty="0"/>
              <a:t>索引： 每一个存储到数组的元素，都会自动的拥有一个编号，从0开始，这个自动编号成为数组索引（index），可以通过数组的索引访问到数组中的元素。</a:t>
            </a:r>
            <a:endParaRPr lang="zh-CN" altLang="en-US" sz="3200" dirty="0"/>
          </a:p>
          <a:p>
            <a:pPr marL="635" indent="0">
              <a:buNone/>
            </a:pPr>
            <a:r>
              <a:rPr lang="zh-CN" altLang="en-US" sz="3200" dirty="0"/>
              <a:t>格式: 数组名（索引）</a:t>
            </a:r>
            <a:endParaRPr lang="zh-CN" altLang="en-US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0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）数组的访问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pPr marL="635" indent="0">
              <a:buNone/>
            </a:pPr>
            <a:r>
              <a:rPr lang="zh-CN" altLang="en-US" sz="3200" dirty="0"/>
              <a:t>数组的长度属性： 每个数组都具有长度，而且是固定的，Java 中赋予了数组的一个属性，可以获取到数组的长度，语句为： 数组.length ,属性length的执行结果是数组的长度，int类型结果。由次可以推断出，数组的最大索引值为：数组名.length 。</a:t>
            </a:r>
            <a:endParaRPr lang="zh-CN" altLang="en-US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0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）数组的访问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pPr marL="635" indent="0">
              <a:buNone/>
            </a:pPr>
            <a:r>
              <a:rPr lang="zh-CN" altLang="en-US" sz="3200" dirty="0"/>
              <a:t>索引访问数组中的元素:</a:t>
            </a:r>
            <a:endParaRPr lang="zh-CN" altLang="en-US" sz="3200" dirty="0"/>
          </a:p>
          <a:p>
            <a:pPr marL="635" indent="0">
              <a:buNone/>
            </a:pPr>
            <a:r>
              <a:rPr lang="zh-CN" altLang="en-US" sz="3200" dirty="0"/>
              <a:t>数组名[索引]=数值 ,为数组中的元素赋值</a:t>
            </a:r>
            <a:endParaRPr lang="zh-CN" altLang="en-US" sz="3200" dirty="0"/>
          </a:p>
          <a:p>
            <a:pPr marL="635" indent="0">
              <a:buNone/>
            </a:pPr>
            <a:r>
              <a:rPr lang="zh-CN" altLang="en-US" sz="3200" dirty="0"/>
              <a:t>变量=数组名[索引],获取出数组中的元素</a:t>
            </a:r>
            <a:endParaRPr lang="zh-CN" altLang="en-US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0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）数组的访问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4.2</a:t>
            </a:r>
            <a:r>
              <a:rPr lang="zh-CN" altLang="en-US">
                <a:solidFill>
                  <a:schemeClr val="bg1"/>
                </a:solidFill>
              </a:rPr>
              <a:t>内存图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2400" dirty="0"/>
              <a:t>内存是计算机中的重要原件，临时存储区域，作用是运行程序。</a:t>
            </a:r>
            <a:endParaRPr sz="2400" dirty="0"/>
          </a:p>
          <a:p>
            <a:r>
              <a:rPr sz="2400" dirty="0"/>
              <a:t>我们编写的程序是存在硬盘中在硬盘中的程序是不会运行的，必须放进内存中才能运行，运行完毕后会清空内存。</a:t>
            </a:r>
            <a:endParaRPr sz="2400" dirty="0"/>
          </a:p>
          <a:p>
            <a:r>
              <a:rPr sz="2400" dirty="0"/>
              <a:t>Java虚拟机要运行程序，必须要对内存进行空间的分配和管理。</a:t>
            </a:r>
            <a:endParaRPr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）内存概述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2400" dirty="0"/>
              <a:t>内存是计算机中的重要原件，临时存储区域，作用是运行程序。</a:t>
            </a:r>
            <a:endParaRPr sz="2400" dirty="0"/>
          </a:p>
          <a:p>
            <a:r>
              <a:rPr sz="2400" dirty="0"/>
              <a:t>我们编写的程序是存在硬盘中在硬盘中的程序是不会运行的，必须放进内存中才能运行，运行完毕后会清空内存。</a:t>
            </a:r>
            <a:endParaRPr sz="2400" dirty="0"/>
          </a:p>
          <a:p>
            <a:r>
              <a:rPr sz="2400" dirty="0"/>
              <a:t>Java虚拟机要运行程序，必须要对内存进行空间的分配和管理。</a:t>
            </a:r>
            <a:endParaRPr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6639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</a:t>
            </a:r>
            <a:r>
              <a:rPr lang="en-US" altLang="zh-CN" sz="3200" dirty="0">
                <a:sym typeface="+mn-ea"/>
              </a:rPr>
              <a:t>java</a:t>
            </a:r>
            <a:r>
              <a:rPr lang="zh-CN" altLang="en-US" sz="3200" dirty="0">
                <a:sym typeface="+mn-ea"/>
              </a:rPr>
              <a:t>虚拟机的内存划分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sz="2400" dirty="0"/>
              <a:t>内存是计算机中的重要原件，临时存储区域，作用是运行程序。</a:t>
            </a:r>
            <a:endParaRPr sz="2400" dirty="0"/>
          </a:p>
          <a:p>
            <a:r>
              <a:rPr sz="2400" dirty="0"/>
              <a:t>我们编写的程序是存在硬盘中在硬盘中的程序是不会运行的，必须放进内存中才能运行，运行完毕后会清空内存。</a:t>
            </a:r>
            <a:endParaRPr sz="2400" dirty="0"/>
          </a:p>
          <a:p>
            <a:r>
              <a:rPr sz="2400" dirty="0"/>
              <a:t>Java虚拟机要运行程序，必须要对内存进行空间的分配和管理。</a:t>
            </a:r>
            <a:endParaRPr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5167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）数组在内存中的存储</a:t>
            </a:r>
            <a:endParaRPr sz="32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8585" y="1628775"/>
            <a:ext cx="10297795" cy="337947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 sz="2800"/>
              <a:t>数组在内存中的地址是new出来的内容</a:t>
            </a:r>
            <a:endParaRPr lang="zh-CN" altLang="en-US" sz="2800"/>
          </a:p>
          <a:p>
            <a:r>
              <a:rPr lang="zh-CN" altLang="en-US" sz="2800"/>
              <a:t>都是在堆内存中存储的，为方法中的变量arr保存在数组的地址。</a:t>
            </a:r>
            <a:endParaRPr lang="zh-CN" altLang="en-US" sz="2800"/>
          </a:p>
          <a:p>
            <a:r>
              <a:rPr lang="zh-CN" altLang="en-US" sz="2800"/>
              <a:t>输出arr[0]，就会输出arr保存的内存地址中数据中0索引上的元素</a:t>
            </a:r>
            <a:endParaRPr lang="zh-CN" altLang="en-US" sz="2800"/>
          </a:p>
        </p:txBody>
      </p:sp>
      <p:pic>
        <p:nvPicPr>
          <p:cNvPr id="2" name="图片 -21474825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381125"/>
            <a:ext cx="9506585" cy="4095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828040" y="548640"/>
            <a:ext cx="5167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）数组在内存中的存储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2" name="内容占位符 -214748254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1415" y="1441450"/>
            <a:ext cx="6813550" cy="4474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28040" y="548640"/>
            <a:ext cx="5167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）数组在内存中的存储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8040" y="548640"/>
            <a:ext cx="5167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）数组在内存中的存储</a:t>
            </a:r>
            <a:endParaRPr sz="3200" dirty="0">
              <a:sym typeface="+mn-ea"/>
            </a:endParaRPr>
          </a:p>
        </p:txBody>
      </p:sp>
      <p:pic>
        <p:nvPicPr>
          <p:cNvPr id="2" name="内容占位符 -21474825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795" y="1412875"/>
            <a:ext cx="6958330" cy="4474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675120" y="285750"/>
            <a:ext cx="228981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理解容器的概念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掌握数组的三种定义方式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使用索引访问数组的元素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了解数组的内存图解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了解空指针和下标越界异常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掌握数组的遍历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掌握数组最大值的获取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了解数组反转的原理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了解数组作为方法参数传递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了解数组作为方法的返回值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4.3 </a:t>
            </a:r>
            <a:r>
              <a:rPr lang="zh-CN" altLang="en-US">
                <a:solidFill>
                  <a:schemeClr val="bg1"/>
                </a:solidFill>
              </a:rPr>
              <a:t>数组的常见操作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40830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遍历数组</a:t>
            </a:r>
            <a:endParaRPr sz="3200" dirty="0">
              <a:sym typeface="+mn-ea"/>
            </a:endParaRPr>
          </a:p>
          <a:p>
            <a:pPr algn="l"/>
            <a:endParaRPr sz="3200" dirty="0"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 sz="3600"/>
              <a:t>数组遍历：就是将数组中的每一个元素分别获取出来，就是遍历。</a:t>
            </a:r>
            <a:endParaRPr lang="zh-CN" altLang="en-US" sz="3600"/>
          </a:p>
          <a:p>
            <a:r>
              <a:rPr lang="zh-CN" altLang="en-US" sz="3600"/>
              <a:t> 遍历也是数组操作中的基石</a:t>
            </a:r>
            <a:endParaRPr lang="zh-CN" altLang="en-US" sz="36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57924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）数组获取最大值元素</a:t>
            </a:r>
            <a:endParaRPr lang="zh-CN" altLang="en-US" sz="3200" dirty="0">
              <a:sym typeface="+mn-ea"/>
            </a:endParaRPr>
          </a:p>
          <a:p>
            <a:pPr algn="l"/>
            <a:endParaRPr sz="3200" dirty="0"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 sz="2800"/>
              <a:t>1)最大值：从数组的所有元素中找到最大值。</a:t>
            </a:r>
            <a:endParaRPr lang="zh-CN" altLang="en-US" sz="2800"/>
          </a:p>
          <a:p>
            <a:r>
              <a:rPr lang="zh-CN" altLang="en-US" sz="2800"/>
              <a:t>2)实现思路：</a:t>
            </a:r>
            <a:endParaRPr lang="zh-CN" altLang="en-US" sz="2800"/>
          </a:p>
          <a:p>
            <a:r>
              <a:rPr lang="zh-CN" altLang="en-US" sz="2800"/>
              <a:t>①　定义变量，保存数组0索引上的元素</a:t>
            </a:r>
            <a:endParaRPr lang="zh-CN" altLang="en-US" sz="2800"/>
          </a:p>
          <a:p>
            <a:r>
              <a:rPr lang="zh-CN" altLang="en-US" sz="2800"/>
              <a:t>②　遍历数组，获取出数组中的所有元素</a:t>
            </a:r>
            <a:endParaRPr lang="zh-CN" altLang="en-US" sz="2800"/>
          </a:p>
          <a:p>
            <a:r>
              <a:rPr lang="zh-CN" altLang="en-US" sz="2800"/>
              <a:t>③　将遍历的元素和保存数组0索引上值的变量进行比较</a:t>
            </a:r>
            <a:endParaRPr lang="zh-CN" altLang="en-US" sz="2800"/>
          </a:p>
          <a:p>
            <a:r>
              <a:rPr lang="zh-CN" altLang="en-US" sz="2800"/>
              <a:t>④　如果数组元素的值大于变量的值，变量记录新的值</a:t>
            </a:r>
            <a:endParaRPr lang="zh-CN" altLang="en-US" sz="2800"/>
          </a:p>
          <a:p>
            <a:r>
              <a:rPr lang="zh-CN" altLang="en-US" sz="2800"/>
              <a:t>⑤　数组循环遍历结束，变量保存的就是数组中的最大值</a:t>
            </a:r>
            <a:endParaRPr lang="zh-CN" altLang="en-US" sz="28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57924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）数组反转</a:t>
            </a:r>
            <a:endParaRPr lang="zh-CN" altLang="en-US" sz="3200" dirty="0">
              <a:sym typeface="+mn-ea"/>
            </a:endParaRPr>
          </a:p>
          <a:p>
            <a:pPr algn="l"/>
            <a:endParaRPr sz="3200" dirty="0"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 sz="2800"/>
              <a:t>1)数组反转： 数组中的元素颠倒顺序。</a:t>
            </a:r>
            <a:endParaRPr lang="zh-CN" altLang="en-US" sz="2800"/>
          </a:p>
          <a:p>
            <a:r>
              <a:rPr lang="zh-CN" altLang="en-US" sz="2800"/>
              <a:t>2)实现思路： 数组最远端的元素互换位置</a:t>
            </a:r>
            <a:endParaRPr lang="zh-CN" altLang="en-US" sz="2800"/>
          </a:p>
          <a:p>
            <a:r>
              <a:rPr lang="zh-CN" altLang="en-US" sz="2800"/>
              <a:t>①　实现反转，就需要将数组最远端元素位置互换</a:t>
            </a:r>
            <a:endParaRPr lang="zh-CN" altLang="en-US" sz="2800"/>
          </a:p>
          <a:p>
            <a:r>
              <a:rPr lang="zh-CN" altLang="en-US" sz="2800"/>
              <a:t>②　定义两个变量，保存数组的小索引和最大索引</a:t>
            </a:r>
            <a:endParaRPr lang="zh-CN" altLang="en-US" sz="2800"/>
          </a:p>
          <a:p>
            <a:r>
              <a:rPr lang="zh-CN" altLang="en-US" sz="2800"/>
              <a:t>③　定义索引上的元素互换位置</a:t>
            </a:r>
            <a:endParaRPr lang="zh-CN" altLang="en-US" sz="2800"/>
          </a:p>
          <a:p>
            <a:r>
              <a:rPr lang="zh-CN" altLang="en-US" sz="2800"/>
              <a:t>④　最小索引++，最大索引--，再次互换位置</a:t>
            </a:r>
            <a:endParaRPr lang="zh-CN" altLang="en-US" sz="2800"/>
          </a:p>
          <a:p>
            <a:r>
              <a:rPr lang="zh-CN" altLang="en-US" sz="2800"/>
              <a:t>⑤　最小索引超过了最大索引，数组反转操作结束</a:t>
            </a:r>
            <a:endParaRPr lang="zh-CN" altLang="en-US" sz="28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57924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4</a:t>
            </a:r>
            <a:r>
              <a:rPr lang="zh-CN" altLang="en-US" sz="3200" dirty="0">
                <a:sym typeface="+mn-ea"/>
              </a:rPr>
              <a:t>）数组越界异常</a:t>
            </a:r>
            <a:endParaRPr lang="zh-CN" altLang="en-US" sz="3200" dirty="0">
              <a:sym typeface="+mn-ea"/>
            </a:endParaRPr>
          </a:p>
          <a:p>
            <a:pPr algn="l"/>
            <a:endParaRPr sz="3200" dirty="0"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 sz="2800"/>
              <a:t>当获取的索引下标超出数组位置，会出现下标越界</a:t>
            </a:r>
            <a:endParaRPr lang="zh-CN" altLang="en-US" sz="28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5792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）数组空指针异常</a:t>
            </a:r>
            <a:endParaRPr lang="zh-CN" altLang="en-US" sz="3200" dirty="0">
              <a:sym typeface="+mn-ea"/>
            </a:endParaRPr>
          </a:p>
        </p:txBody>
      </p:sp>
      <p:pic>
        <p:nvPicPr>
          <p:cNvPr id="2" name="内容占位符 -21474825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4080" y="1441450"/>
            <a:ext cx="7348220" cy="4474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5792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6</a:t>
            </a:r>
            <a:r>
              <a:rPr lang="zh-CN" altLang="en-US" sz="3200" dirty="0">
                <a:sym typeface="+mn-ea"/>
              </a:rPr>
              <a:t>） 数组的基本操作</a:t>
            </a:r>
            <a:endParaRPr lang="zh-CN" altLang="en-US" sz="3200" dirty="0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 sz="2800"/>
              <a:t>1</a:t>
            </a:r>
            <a:r>
              <a:rPr lang="zh-CN" altLang="en-US" sz="2800"/>
              <a:t>）填充替换数组元素</a:t>
            </a:r>
            <a:endParaRPr lang="zh-CN" altLang="en-US" sz="2800"/>
          </a:p>
          <a:p>
            <a:r>
              <a:rPr lang="zh-CN" altLang="en-US" sz="2800"/>
              <a:t>定义：数组中的元素定义完成后，可通过Arrays类的静态方法fill()来对数组中的元素进行替换。</a:t>
            </a:r>
            <a:endParaRPr lang="zh-CN" altLang="en-US" sz="2800"/>
          </a:p>
          <a:p>
            <a:r>
              <a:rPr lang="zh-CN" altLang="en-US" sz="2800"/>
              <a:t>语法：Arrays.fill(int[] arr,int value);</a:t>
            </a:r>
            <a:endParaRPr lang="zh-CN" altLang="en-US" sz="2800"/>
          </a:p>
          <a:p>
            <a:r>
              <a:rPr lang="zh-CN" altLang="en-US" sz="2800"/>
              <a:t>arr: 要进行元素替换的数组</a:t>
            </a:r>
            <a:endParaRPr lang="zh-CN" altLang="en-US" sz="2800"/>
          </a:p>
          <a:p>
            <a:r>
              <a:rPr lang="zh-CN" altLang="en-US" sz="2800"/>
              <a:t>Value： 要存储数组中所有元素的值</a:t>
            </a:r>
            <a:endParaRPr lang="zh-CN" altLang="en-US" sz="28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015" y="260350"/>
            <a:ext cx="5792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6</a:t>
            </a:r>
            <a:r>
              <a:rPr lang="zh-CN" altLang="en-US" sz="3200" dirty="0">
                <a:sym typeface="+mn-ea"/>
              </a:rPr>
              <a:t>） 数组的基本操作</a:t>
            </a:r>
            <a:endParaRPr lang="zh-CN" altLang="en-US" sz="3200" dirty="0"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94970" y="1052830"/>
            <a:ext cx="8281035" cy="4474845"/>
          </a:xfrm>
        </p:spPr>
        <p:txBody>
          <a:bodyPr/>
          <a:p>
            <a:r>
              <a:rPr lang="en-US" altLang="zh-CN" sz="2800"/>
              <a:t>2</a:t>
            </a:r>
            <a:r>
              <a:rPr lang="zh-CN" altLang="en-US" sz="2800"/>
              <a:t>）对数组进行排序</a:t>
            </a:r>
            <a:endParaRPr lang="zh-CN" altLang="en-US" sz="2800"/>
          </a:p>
          <a:p>
            <a:r>
              <a:rPr lang="zh-CN" altLang="en-US" sz="2800"/>
              <a:t>通过Arrays类的静态sort()方法可以实现对数组的排序。</a:t>
            </a:r>
            <a:endParaRPr lang="zh-CN" altLang="en-US" sz="2800"/>
          </a:p>
          <a:p>
            <a:r>
              <a:rPr lang="en-US" altLang="zh-CN" sz="2800"/>
              <a:t>3)复制元素</a:t>
            </a:r>
            <a:endParaRPr lang="en-US" altLang="zh-CN" sz="2800"/>
          </a:p>
          <a:p>
            <a:r>
              <a:rPr lang="en-US" altLang="zh-CN" sz="2800"/>
              <a:t>Arrays类的copyOf()方法与copyOfRange()方法可以实现对数组的复制。</a:t>
            </a:r>
            <a:endParaRPr lang="en-US" altLang="zh-CN" sz="2800"/>
          </a:p>
          <a:p>
            <a:r>
              <a:rPr lang="en-US" altLang="zh-CN" sz="2800"/>
              <a:t>4)数组排序</a:t>
            </a:r>
            <a:endParaRPr lang="en-US" altLang="zh-CN" sz="2800"/>
          </a:p>
          <a:p>
            <a:pPr lvl="1"/>
            <a:r>
              <a:rPr lang="en-US" altLang="zh-CN" sz="2400"/>
              <a:t>冒泡排序</a:t>
            </a:r>
            <a:endParaRPr lang="en-US" altLang="zh-CN" sz="2400"/>
          </a:p>
          <a:p>
            <a:pPr lvl="1"/>
            <a:r>
              <a:rPr lang="en-US" altLang="zh-CN" sz="2400"/>
              <a:t>直接选择排序</a:t>
            </a:r>
            <a:endParaRPr lang="en-US" altLang="zh-CN" sz="2400"/>
          </a:p>
          <a:p>
            <a:pPr lvl="1"/>
            <a:r>
              <a:rPr lang="en-US" altLang="zh-CN" sz="2400"/>
              <a:t>反转排序</a:t>
            </a:r>
            <a:endParaRPr lang="en-US" altLang="zh-CN" sz="2400"/>
          </a:p>
          <a:p>
            <a:pPr lvl="1"/>
            <a:r>
              <a:rPr lang="en-US" altLang="zh-CN" sz="2400"/>
              <a:t>快速排序</a:t>
            </a:r>
            <a:endParaRPr lang="en-US" altLang="zh-CN" sz="2400"/>
          </a:p>
          <a:p>
            <a:pPr lvl="1"/>
            <a:r>
              <a:rPr lang="en-US" altLang="zh-CN" sz="2400"/>
              <a:t>选择排序</a:t>
            </a:r>
            <a:endParaRPr lang="en-US" altLang="zh-CN" sz="2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4.4 多维数组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40830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二维数据的创建</a:t>
            </a:r>
            <a:endParaRPr sz="3200" dirty="0">
              <a:sym typeface="+mn-ea"/>
            </a:endParaRPr>
          </a:p>
          <a:p>
            <a:pPr algn="l"/>
            <a:endParaRPr sz="3200" dirty="0"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394970" y="1268730"/>
            <a:ext cx="8281035" cy="4474845"/>
          </a:xfrm>
        </p:spPr>
        <p:txBody>
          <a:bodyPr/>
          <a:p>
            <a:r>
              <a:rPr lang="zh-CN" altLang="en-US" sz="3200"/>
              <a:t>二维数组可以看成是特殊的一维数组，因此二维数组的创建同样有两种形式</a:t>
            </a:r>
            <a:endParaRPr lang="zh-CN" altLang="en-US" sz="3200"/>
          </a:p>
          <a:p>
            <a:r>
              <a:rPr lang="zh-CN" altLang="en-US" sz="3200"/>
              <a:t>1)先声明，在用new运算符进行内存分</a:t>
            </a:r>
            <a:endParaRPr lang="zh-CN" altLang="en-US" sz="3200"/>
          </a:p>
          <a:p>
            <a:r>
              <a:rPr lang="zh-CN" altLang="en-US" sz="3200"/>
              <a:t>格式: 数组存储的数据类型[][]  数组名字;</a:t>
            </a:r>
            <a:endParaRPr lang="zh-CN" altLang="en-US" sz="3200"/>
          </a:p>
          <a:p>
            <a:r>
              <a:rPr lang="zh-CN" altLang="en-US" sz="3200"/>
              <a:t>          数组名字=new  数组存促的数据类型[长度][长度]</a:t>
            </a:r>
            <a:endParaRPr lang="zh-CN" altLang="en-US" sz="3200"/>
          </a:p>
          <a:p>
            <a:r>
              <a:rPr lang="zh-CN" altLang="en-US" sz="3200"/>
              <a:t>2)声明的同时为数组分配内存</a:t>
            </a:r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4.1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数组定义和访问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40830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二维数据的创建</a:t>
            </a:r>
            <a:endParaRPr sz="3200" dirty="0">
              <a:sym typeface="+mn-ea"/>
            </a:endParaRPr>
          </a:p>
          <a:p>
            <a:pPr algn="l"/>
            <a:endParaRPr sz="3200" dirty="0"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394970" y="1268730"/>
            <a:ext cx="8281035" cy="4474845"/>
          </a:xfrm>
        </p:spPr>
        <p:txBody>
          <a:bodyPr/>
          <a:p>
            <a:r>
              <a:rPr lang="zh-CN" altLang="en-US" sz="2400"/>
              <a:t>数组定义格式详解：</a:t>
            </a:r>
            <a:endParaRPr lang="zh-CN" altLang="en-US" sz="2400"/>
          </a:p>
          <a:p>
            <a:r>
              <a:rPr lang="zh-CN" altLang="en-US" sz="2400"/>
              <a:t>数据存储的数据类型： 创建的数据容器可以存储什么数据类型</a:t>
            </a:r>
            <a:endParaRPr lang="zh-CN" altLang="en-US" sz="2400"/>
          </a:p>
          <a:p>
            <a:r>
              <a:rPr lang="zh-CN" altLang="en-US" sz="2400"/>
              <a:t>[]： 表示数组</a:t>
            </a:r>
            <a:endParaRPr lang="zh-CN" altLang="en-US" sz="2400"/>
          </a:p>
          <a:p>
            <a:r>
              <a:rPr lang="zh-CN" altLang="en-US" sz="2400"/>
              <a:t>数组名字：为定义的数组起个变量名，满足标识符规范，可以使用名字操作数组。</a:t>
            </a:r>
            <a:endParaRPr lang="zh-CN" altLang="en-US" sz="2400"/>
          </a:p>
          <a:p>
            <a:r>
              <a:rPr lang="zh-CN" altLang="en-US" sz="2400"/>
              <a:t>new：关键字，创建数组使用的关键字</a:t>
            </a:r>
            <a:endParaRPr lang="zh-CN" altLang="en-US" sz="2400"/>
          </a:p>
          <a:p>
            <a:r>
              <a:rPr lang="zh-CN" altLang="en-US" sz="2400"/>
              <a:t>数组存储的数据类型：创建的数组容器可以存储什么数据类型</a:t>
            </a:r>
            <a:endParaRPr lang="zh-CN" altLang="en-US" sz="2400"/>
          </a:p>
          <a:p>
            <a:r>
              <a:rPr lang="zh-CN" altLang="en-US" sz="2400"/>
              <a:t>[长度]： 数组的长度，表示数组容器中可以存储多少个元素</a:t>
            </a:r>
            <a:endParaRPr lang="zh-CN" altLang="en-US" sz="2400"/>
          </a:p>
          <a:p>
            <a:r>
              <a:rPr lang="zh-CN" altLang="en-US" sz="2400"/>
              <a:t>注意： 数组有定长特性，长度一旦指定，不可改变</a:t>
            </a:r>
            <a:endParaRPr lang="zh-CN" altLang="en-US" sz="2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548640"/>
            <a:ext cx="40830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二维数组初始化</a:t>
            </a:r>
            <a:endParaRPr sz="3200" dirty="0">
              <a:sym typeface="+mn-ea"/>
            </a:endParaRPr>
          </a:p>
          <a:p>
            <a:pPr algn="l"/>
            <a:endParaRPr sz="3200" dirty="0"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394970" y="1268730"/>
            <a:ext cx="8281035" cy="4474845"/>
          </a:xfrm>
        </p:spPr>
        <p:txBody>
          <a:bodyPr/>
          <a:p>
            <a:r>
              <a:rPr lang="zh-CN" altLang="en-US" sz="3200"/>
              <a:t>语法格式如下：</a:t>
            </a:r>
            <a:endParaRPr lang="zh-CN" altLang="en-US" sz="3200"/>
          </a:p>
          <a:p>
            <a:pPr lvl="1"/>
            <a:r>
              <a:rPr lang="zh-CN" altLang="en-US" sz="2740"/>
              <a:t>type arrayname[][]={value1,value2...valuen};</a:t>
            </a:r>
            <a:endParaRPr lang="zh-CN" altLang="en-US" sz="2740"/>
          </a:p>
          <a:p>
            <a:pPr lvl="1"/>
            <a:r>
              <a:rPr lang="zh-CN" altLang="en-US" sz="2740"/>
              <a:t>数组定义格式详解：</a:t>
            </a:r>
            <a:endParaRPr lang="zh-CN" altLang="en-US" sz="2740"/>
          </a:p>
          <a:p>
            <a:pPr lvl="1"/>
            <a:r>
              <a:rPr lang="zh-CN" altLang="en-US" sz="2740"/>
              <a:t>type: 数组数据类型</a:t>
            </a:r>
            <a:endParaRPr lang="zh-CN" altLang="en-US" sz="2740"/>
          </a:p>
          <a:p>
            <a:pPr lvl="1"/>
            <a:r>
              <a:rPr lang="zh-CN" altLang="en-US" sz="2740"/>
              <a:t>Arrayname： 数组名称，一个合法的标示符</a:t>
            </a:r>
            <a:endParaRPr lang="zh-CN" altLang="en-US" sz="2740"/>
          </a:p>
          <a:p>
            <a:pPr lvl="1"/>
            <a:r>
              <a:rPr lang="zh-CN" altLang="en-US" sz="2740"/>
              <a:t>Value： 数组中各元素的值</a:t>
            </a:r>
            <a:endParaRPr lang="zh-CN" altLang="en-US" sz="274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1505" y="260350"/>
            <a:ext cx="40830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</a:t>
            </a:r>
            <a:r>
              <a:rPr sz="3200" dirty="0">
                <a:sym typeface="+mn-ea"/>
              </a:rPr>
              <a:t>使用二维数组</a:t>
            </a:r>
            <a:endParaRPr sz="3200" dirty="0">
              <a:sym typeface="+mn-ea"/>
            </a:endParaRPr>
          </a:p>
          <a:p>
            <a:pPr algn="l"/>
            <a:endParaRPr sz="3200" dirty="0"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394970" y="1268730"/>
            <a:ext cx="8281035" cy="4474845"/>
          </a:xfrm>
        </p:spPr>
        <p:txBody>
          <a:bodyPr/>
          <a:p>
            <a:r>
              <a:rPr lang="zh-CN" altLang="en-US" sz="2800"/>
              <a:t>二维数组的使用和一维数组一样，都是通过下标开获得或者转换下标对应的值。</a:t>
            </a:r>
            <a:endParaRPr lang="zh-CN" altLang="en-US" sz="2800"/>
          </a:p>
          <a:p>
            <a:r>
              <a:rPr lang="zh-CN" altLang="en-US" sz="2800"/>
              <a:t>第一个下标控制行，第二个下标控制列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Calibri" panose="020F050202020403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 smtClean="0"/>
              <a:t>/34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sz="3200" dirty="0"/>
              <a:t>容器：将多个数据存储到一起，每个数据成为该容器的元素</a:t>
            </a:r>
            <a:endParaRPr lang="zh-CN" sz="3200" dirty="0"/>
          </a:p>
          <a:p>
            <a:r>
              <a:rPr lang="zh-CN" sz="3200" dirty="0"/>
              <a:t>生活中的容器：水杯，衣柜，教室</a:t>
            </a:r>
            <a:endParaRPr lang="zh-CN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6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1</a:t>
            </a:r>
            <a:r>
              <a:rPr lang="zh-CN" altLang="en-US" sz="3200" dirty="0">
                <a:sym typeface="+mn-ea"/>
              </a:rPr>
              <a:t>）容器概念</a:t>
            </a:r>
            <a:endParaRPr lang="zh-CN" altLang="en-US" sz="32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sz="3200" dirty="0"/>
              <a:t>数据概念：</a:t>
            </a:r>
            <a:r>
              <a:rPr lang="en-US" altLang="zh-CN" sz="3200" dirty="0"/>
              <a:t> </a:t>
            </a:r>
            <a:endParaRPr lang="en-US" altLang="zh-CN" sz="3200" dirty="0"/>
          </a:p>
          <a:p>
            <a:pPr lvl="1"/>
            <a:r>
              <a:rPr lang="zh-CN" altLang="en-US" sz="3200" dirty="0"/>
              <a:t>数据就是存储数据长度固定的容器</a:t>
            </a:r>
            <a:endParaRPr lang="zh-CN" altLang="en-US" sz="3200" dirty="0"/>
          </a:p>
          <a:p>
            <a:pPr lvl="1"/>
            <a:r>
              <a:rPr lang="zh-CN" altLang="en-US" sz="3200" dirty="0"/>
              <a:t>保证多个数据的数据类型要一致</a:t>
            </a:r>
            <a:endParaRPr lang="zh-CN" altLang="en-US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650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）数据概念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692785"/>
            <a:ext cx="7859395" cy="3684270"/>
          </a:xfrm>
        </p:spPr>
        <p:txBody>
          <a:bodyPr/>
          <a:lstStyle/>
          <a:p>
            <a:r>
              <a:rPr sz="2400" dirty="0"/>
              <a:t>1)先声明，在用new运算符进行内存分配</a:t>
            </a:r>
            <a:endParaRPr sz="2400" dirty="0"/>
          </a:p>
          <a:p>
            <a:r>
              <a:rPr sz="2400" dirty="0"/>
              <a:t>a.格式: 数组存储的数据类型[]  数组名字;</a:t>
            </a:r>
            <a:endParaRPr sz="2400" dirty="0"/>
          </a:p>
          <a:p>
            <a:r>
              <a:rPr sz="2400" dirty="0"/>
              <a:t>          数组名字=new  数组存促的数据类型[长度]</a:t>
            </a:r>
            <a:endParaRPr sz="2400" dirty="0"/>
          </a:p>
          <a:p>
            <a:r>
              <a:rPr sz="2400" dirty="0"/>
              <a:t>b.数组定义格式详解：</a:t>
            </a:r>
            <a:endParaRPr sz="2400" dirty="0"/>
          </a:p>
          <a:p>
            <a:r>
              <a:rPr sz="2400" dirty="0"/>
              <a:t>数据存储的数据类型： 创建的数据容器可以存储什么数据类型</a:t>
            </a:r>
            <a:endParaRPr sz="2400" dirty="0"/>
          </a:p>
          <a:p>
            <a:r>
              <a:rPr sz="2400" dirty="0"/>
              <a:t>[]： 表示数组</a:t>
            </a:r>
            <a:endParaRPr sz="2400" dirty="0"/>
          </a:p>
          <a:p>
            <a:r>
              <a:rPr sz="2400" dirty="0"/>
              <a:t>数组名字：为定义的数组起个变量名，满足标识符规范，可以使用名字操作数组。</a:t>
            </a:r>
            <a:endParaRPr sz="2400" dirty="0"/>
          </a:p>
          <a:p>
            <a:r>
              <a:rPr sz="2400" dirty="0"/>
              <a:t>new：关键字，创建数组使用的关键字</a:t>
            </a:r>
            <a:endParaRPr sz="2400" dirty="0"/>
          </a:p>
          <a:p>
            <a:r>
              <a:rPr sz="2400" dirty="0"/>
              <a:t>数组存储的数据类型：创建的数组容器可以存储什么数据类型</a:t>
            </a:r>
            <a:endParaRPr sz="2400" dirty="0"/>
          </a:p>
          <a:p>
            <a:r>
              <a:rPr sz="2400" dirty="0"/>
              <a:t>[长度]： 数组的长度，表示数组容器中可以存储多少个元素</a:t>
            </a:r>
            <a:endParaRPr sz="2400" dirty="0"/>
          </a:p>
          <a:p>
            <a:r>
              <a:rPr sz="2400" dirty="0"/>
              <a:t>注意： 数组有定长特性，长度一旦指定，不可改变</a:t>
            </a:r>
            <a:endParaRPr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460" y="109220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）数据的定义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955" y="1052830"/>
            <a:ext cx="7859395" cy="3684270"/>
          </a:xfrm>
        </p:spPr>
        <p:txBody>
          <a:bodyPr/>
          <a:lstStyle/>
          <a:p>
            <a:r>
              <a:rPr sz="3200" dirty="0"/>
              <a:t>2)声明的同时为数组分配内容</a:t>
            </a:r>
            <a:endParaRPr sz="3200" dirty="0"/>
          </a:p>
          <a:p>
            <a:r>
              <a:rPr sz="3200" dirty="0"/>
              <a:t>数组存储的数据类型[]   数组名字=new  数组存促的数据类型[]</a:t>
            </a:r>
            <a:r>
              <a:rPr lang="en-US" sz="3200" dirty="0"/>
              <a:t>{}</a:t>
            </a:r>
            <a:r>
              <a:rPr sz="3200" dirty="0"/>
              <a:t>;</a:t>
            </a:r>
            <a:endParaRPr sz="3200" dirty="0"/>
          </a:p>
          <a:p>
            <a:r>
              <a:rPr sz="3200" dirty="0"/>
              <a:t>3)声明的同时为数组初始化数据</a:t>
            </a:r>
            <a:endParaRPr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460" y="109220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）数据的定义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692785"/>
            <a:ext cx="7859395" cy="3684270"/>
          </a:xfrm>
        </p:spPr>
        <p:txBody>
          <a:bodyPr/>
          <a:lstStyle/>
          <a:p>
            <a:r>
              <a:rPr sz="2400" dirty="0"/>
              <a:t>1)先声明，在用new运算符进行内存分配</a:t>
            </a:r>
            <a:endParaRPr sz="2400" dirty="0"/>
          </a:p>
          <a:p>
            <a:r>
              <a:rPr sz="2400" dirty="0"/>
              <a:t>a.格式: 数组存储的数据类型[]  数组名字;</a:t>
            </a:r>
            <a:endParaRPr sz="2400" dirty="0"/>
          </a:p>
          <a:p>
            <a:r>
              <a:rPr sz="2400" dirty="0"/>
              <a:t>          数组名字=new  数组存促的数据类型[长度]</a:t>
            </a:r>
            <a:endParaRPr sz="2400" dirty="0"/>
          </a:p>
          <a:p>
            <a:r>
              <a:rPr sz="2400" dirty="0"/>
              <a:t>b.数组定义格式详解：</a:t>
            </a:r>
            <a:endParaRPr sz="2400" dirty="0"/>
          </a:p>
          <a:p>
            <a:r>
              <a:rPr sz="2400" dirty="0"/>
              <a:t>数据存储的数据类型： 创建的数据容器可以存储什么数据类型</a:t>
            </a:r>
            <a:endParaRPr sz="2400" dirty="0"/>
          </a:p>
          <a:p>
            <a:r>
              <a:rPr sz="2400" dirty="0"/>
              <a:t>[]： 表示数组</a:t>
            </a:r>
            <a:endParaRPr sz="2400" dirty="0"/>
          </a:p>
          <a:p>
            <a:r>
              <a:rPr sz="2400" dirty="0"/>
              <a:t>数组名字：为定义的数组起个变量名，满足标识符规范，可以使用名字操作数组。</a:t>
            </a:r>
            <a:endParaRPr sz="2400" dirty="0"/>
          </a:p>
          <a:p>
            <a:r>
              <a:rPr sz="2400" dirty="0"/>
              <a:t>new：关键字，创建数组使用的关键字</a:t>
            </a:r>
            <a:endParaRPr sz="2400" dirty="0"/>
          </a:p>
          <a:p>
            <a:r>
              <a:rPr sz="2400" dirty="0"/>
              <a:t>数组存储的数据类型：创建的数组容器可以存储什么数据类型</a:t>
            </a:r>
            <a:endParaRPr sz="2400" dirty="0"/>
          </a:p>
          <a:p>
            <a:r>
              <a:rPr sz="2400" dirty="0"/>
              <a:t>[长度]： 数组的长度，表示数组容器中可以存储多少个元素</a:t>
            </a:r>
            <a:endParaRPr sz="2400" dirty="0"/>
          </a:p>
          <a:p>
            <a:r>
              <a:rPr sz="2400" dirty="0"/>
              <a:t>注意： 数组有定长特性，长度一旦指定，不可改变</a:t>
            </a:r>
            <a:endParaRPr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460" y="109220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）数据的定义</a:t>
            </a:r>
            <a:endParaRPr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040" y="1557020"/>
            <a:ext cx="7859395" cy="3684270"/>
          </a:xfrm>
        </p:spPr>
        <p:txBody>
          <a:bodyPr/>
          <a:lstStyle/>
          <a:p>
            <a:r>
              <a:rPr lang="zh-CN" altLang="en-US" sz="3200" dirty="0"/>
              <a:t>定义存储</a:t>
            </a:r>
            <a:r>
              <a:rPr lang="en-US" altLang="zh-CN" sz="3200" dirty="0"/>
              <a:t>5</a:t>
            </a:r>
            <a:r>
              <a:rPr lang="zh-CN" altLang="en-US" sz="3200" dirty="0"/>
              <a:t>个成绩的数组</a:t>
            </a:r>
            <a:endParaRPr lang="zh-CN" altLang="en-US" sz="3200" dirty="0"/>
          </a:p>
          <a:p>
            <a:r>
              <a:rPr lang="zh-CN" altLang="en-US" sz="3200" dirty="0"/>
              <a:t>定义存储双色球的数组</a:t>
            </a:r>
            <a:endParaRPr lang="zh-CN" altLang="en-US" sz="3200" dirty="0"/>
          </a:p>
          <a:p>
            <a:pPr marL="635" indent="0">
              <a:buNone/>
            </a:pPr>
            <a:endParaRPr lang="zh-CN" altLang="en-US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015" y="692785"/>
            <a:ext cx="408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ym typeface="+mn-ea"/>
              </a:rPr>
              <a:t>（</a:t>
            </a:r>
            <a:r>
              <a:rPr lang="en-US" altLang="zh-CN" sz="3200" dirty="0">
                <a:sym typeface="+mn-ea"/>
              </a:rPr>
              <a:t>3</a:t>
            </a:r>
            <a:r>
              <a:rPr lang="zh-CN" altLang="en-US" sz="3200" dirty="0">
                <a:sym typeface="+mn-ea"/>
              </a:rPr>
              <a:t>）代码实现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2908</Words>
  <Application>WPS 演示</Application>
  <PresentationFormat>全屏显示(4:3)</PresentationFormat>
  <Paragraphs>269</Paragraphs>
  <Slides>33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黑体</vt:lpstr>
      <vt:lpstr>Calibri</vt:lpstr>
      <vt:lpstr>Cordia New</vt:lpstr>
      <vt:lpstr>楷体</vt:lpstr>
      <vt:lpstr>Tahoma</vt:lpstr>
      <vt:lpstr>Times New Roman</vt:lpstr>
      <vt:lpstr>Calibri Light</vt:lpstr>
      <vt:lpstr>微软雅黑</vt:lpstr>
      <vt:lpstr>Arial Unicode MS</vt:lpstr>
      <vt:lpstr>1_Office 主题</vt:lpstr>
      <vt:lpstr>04 数组</vt:lpstr>
      <vt:lpstr>本章目标</vt:lpstr>
      <vt:lpstr>4.1数组定义和访问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4.2内存图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数组的常见操作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 多维数组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天边的雨</cp:lastModifiedBy>
  <cp:revision>970</cp:revision>
  <dcterms:created xsi:type="dcterms:W3CDTF">2006-03-08T06:55:00Z</dcterms:created>
  <dcterms:modified xsi:type="dcterms:W3CDTF">2021-05-24T08:02:41Z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